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43"/>
  </p:notesMasterIdLst>
  <p:handoutMasterIdLst>
    <p:handoutMasterId r:id="rId44"/>
  </p:handoutMasterIdLst>
  <p:sldIdLst>
    <p:sldId id="322" r:id="rId3"/>
    <p:sldId id="334" r:id="rId4"/>
    <p:sldId id="326" r:id="rId5"/>
    <p:sldId id="332" r:id="rId6"/>
    <p:sldId id="333" r:id="rId7"/>
    <p:sldId id="363" r:id="rId8"/>
    <p:sldId id="335" r:id="rId9"/>
    <p:sldId id="324" r:id="rId10"/>
    <p:sldId id="350" r:id="rId11"/>
    <p:sldId id="336" r:id="rId12"/>
    <p:sldId id="337" r:id="rId13"/>
    <p:sldId id="344" r:id="rId14"/>
    <p:sldId id="325" r:id="rId15"/>
    <p:sldId id="338" r:id="rId16"/>
    <p:sldId id="354" r:id="rId17"/>
    <p:sldId id="355" r:id="rId18"/>
    <p:sldId id="356" r:id="rId19"/>
    <p:sldId id="357" r:id="rId20"/>
    <p:sldId id="327" r:id="rId21"/>
    <p:sldId id="331" r:id="rId22"/>
    <p:sldId id="359" r:id="rId23"/>
    <p:sldId id="349" r:id="rId24"/>
    <p:sldId id="339" r:id="rId25"/>
    <p:sldId id="340" r:id="rId26"/>
    <p:sldId id="345" r:id="rId27"/>
    <p:sldId id="362" r:id="rId28"/>
    <p:sldId id="328" r:id="rId29"/>
    <p:sldId id="347" r:id="rId30"/>
    <p:sldId id="342" r:id="rId31"/>
    <p:sldId id="346" r:id="rId32"/>
    <p:sldId id="361" r:id="rId33"/>
    <p:sldId id="348" r:id="rId34"/>
    <p:sldId id="360" r:id="rId35"/>
    <p:sldId id="352" r:id="rId36"/>
    <p:sldId id="329" r:id="rId37"/>
    <p:sldId id="341" r:id="rId38"/>
    <p:sldId id="330" r:id="rId39"/>
    <p:sldId id="358" r:id="rId40"/>
    <p:sldId id="364" r:id="rId41"/>
    <p:sldId id="365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33"/>
    <a:srgbClr val="FF505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5280" autoAdjust="0"/>
  </p:normalViewPr>
  <p:slideViewPr>
    <p:cSldViewPr showGuides="1">
      <p:cViewPr varScale="1">
        <p:scale>
          <a:sx n="87" d="100"/>
          <a:sy n="87" d="100"/>
        </p:scale>
        <p:origin x="379" y="6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-467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89022E6-A207-4DEC-816D-C4E91145F718}" emma:medium="tactile" emma:mode="ink">
          <msink:context xmlns:msink="http://schemas.microsoft.com/ink/2010/main" type="writingRegion" rotatedBoundingBox="8457,11181 8656,11181 8656,11458 8457,11458"/>
        </emma:interpretation>
      </emma:emma>
    </inkml:annotationXML>
    <inkml:traceGroup>
      <inkml:annotationXML>
        <emma:emma xmlns:emma="http://www.w3.org/2003/04/emma" version="1.0">
          <emma:interpretation id="{5DF0A2A6-7C92-479A-AA41-5C2B34DC4DBA}" emma:medium="tactile" emma:mode="ink">
            <msink:context xmlns:msink="http://schemas.microsoft.com/ink/2010/main" type="paragraph" rotatedBoundingBox="8457,11181 8656,11181 8656,11458 8457,11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9ADEB-7DC6-49AF-A9CD-EBF4B676F776}" emma:medium="tactile" emma:mode="ink">
              <msink:context xmlns:msink="http://schemas.microsoft.com/ink/2010/main" type="line" rotatedBoundingBox="8457,11181 8656,11181 8656,11458 8457,11458"/>
            </emma:interpretation>
          </emma:emma>
        </inkml:annotationXML>
        <inkml:traceGroup>
          <inkml:annotationXML>
            <emma:emma xmlns:emma="http://www.w3.org/2003/04/emma" version="1.0">
              <emma:interpretation id="{E9A36113-AC1F-48E3-A528-D62C9AC0F68A}" emma:medium="tactile" emma:mode="ink">
                <msink:context xmlns:msink="http://schemas.microsoft.com/ink/2010/main" type="inkWord" rotatedBoundingBox="8641,11181 8656,11181 8656,11196 8641,11196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02798A2-2A84-4EA5-80C0-156C7D3AF51A}" emma:medium="tactile" emma:mode="ink">
          <msink:context xmlns:msink="http://schemas.microsoft.com/ink/2010/main" type="writingRegion" rotatedBoundingBox="9427,10552 9834,10552 9834,12007 9427,12007"/>
        </emma:interpretation>
      </emma:emma>
    </inkml:annotationXML>
    <inkml:traceGroup>
      <inkml:annotationXML>
        <emma:emma xmlns:emma="http://www.w3.org/2003/04/emma" version="1.0">
          <emma:interpretation id="{59EF7FC9-E5BC-4B0B-811B-1790B3BFC0F1}" emma:medium="tactile" emma:mode="ink">
            <msink:context xmlns:msink="http://schemas.microsoft.com/ink/2010/main" type="paragraph" rotatedBoundingBox="9427,10552 9834,10552 9834,12007 9427,12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55000-C24C-4A3D-84B3-CECF2EF4D220}" emma:medium="tactile" emma:mode="ink">
              <msink:context xmlns:msink="http://schemas.microsoft.com/ink/2010/main" type="line" rotatedBoundingBox="9427,10552 9834,10552 9834,12007 9427,12007"/>
            </emma:interpretation>
          </emma:emma>
        </inkml:annotationXML>
        <inkml:traceGroup>
          <inkml:annotationXML>
            <emma:emma xmlns:emma="http://www.w3.org/2003/04/emma" version="1.0">
              <emma:interpretation id="{E975B989-0F48-4A56-8C03-C13EF5D9E0BD}" emma:medium="tactile" emma:mode="ink">
                <msink:context xmlns:msink="http://schemas.microsoft.com/ink/2010/main" type="inkWord" rotatedBoundingBox="9427,11992 9819,10551 9833,10555 9441,11995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22:14.087"/>
    </inkml:context>
    <inkml:brush xml:id="br0">
      <inkml:brushProperty name="width" value="0.28" units="cm"/>
      <inkml:brushProperty name="height" value="0.28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F191119C-77FA-410A-8A5F-2006B2FDFFC5}" emma:medium="tactile" emma:mode="ink">
          <msink:context xmlns:msink="http://schemas.microsoft.com/ink/2010/main" type="writingRegion" rotatedBoundingBox="24324,17193 24339,17193 24339,17208 24324,17208"/>
        </emma:interpretation>
      </emma:emma>
    </inkml:annotationXML>
    <inkml:traceGroup>
      <inkml:annotationXML>
        <emma:emma xmlns:emma="http://www.w3.org/2003/04/emma" version="1.0">
          <emma:interpretation id="{F57681F4-B90C-4521-932D-216E5E9152FA}" emma:medium="tactile" emma:mode="ink">
            <msink:context xmlns:msink="http://schemas.microsoft.com/ink/2010/main" type="paragraph" rotatedBoundingBox="24324,17193 24339,17193 24339,17208 24324,17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F6BED-7FE6-4045-9348-32E01B062904}" emma:medium="tactile" emma:mode="ink">
              <msink:context xmlns:msink="http://schemas.microsoft.com/ink/2010/main" type="line" rotatedBoundingBox="24324,17193 24339,17193 24339,17208 24324,17208"/>
            </emma:interpretation>
          </emma:emma>
        </inkml:annotationXML>
        <inkml:traceGroup>
          <inkml:annotationXML>
            <emma:emma xmlns:emma="http://www.w3.org/2003/04/emma" version="1.0">
              <emma:interpretation id="{B2ECC734-D155-4D36-82ED-DE962BD7C5DA}" emma:medium="tactile" emma:mode="ink">
                <msink:context xmlns:msink="http://schemas.microsoft.com/ink/2010/main" type="inkWord" rotatedBoundingBox="24324,17193 24339,17193 24339,17208 24324,1720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6565 4378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16:49.353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B16ECBD9-59C2-49A3-86F7-236053CFC3FE}" emma:medium="tactile" emma:mode="ink">
          <msink:context xmlns:msink="http://schemas.microsoft.com/ink/2010/main" type="writingRegion" rotatedBoundingBox="12552,9974 15034,9992 15033,10027 12551,10009"/>
        </emma:interpretation>
      </emma:emma>
    </inkml:annotationXML>
    <inkml:traceGroup>
      <inkml:annotationXML>
        <emma:emma xmlns:emma="http://www.w3.org/2003/04/emma" version="1.0">
          <emma:interpretation id="{2BF4D74D-9608-4D34-9DB5-1436A8371A7D}" emma:medium="tactile" emma:mode="ink">
            <msink:context xmlns:msink="http://schemas.microsoft.com/ink/2010/main" type="paragraph" rotatedBoundingBox="12552,9974 15034,9992 15033,10027 12551,10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FB27BF-FCB0-4B30-BD25-BB68E869BFBC}" emma:medium="tactile" emma:mode="ink">
              <msink:context xmlns:msink="http://schemas.microsoft.com/ink/2010/main" type="line" rotatedBoundingBox="12552,9974 15034,9992 15033,10027 12551,10009"/>
            </emma:interpretation>
          </emma:emma>
        </inkml:annotationXML>
        <inkml:traceGroup>
          <inkml:annotationXML>
            <emma:emma xmlns:emma="http://www.w3.org/2003/04/emma" version="1.0">
              <emma:interpretation id="{8C4B5A1B-82AC-4D53-BF64-73A81554A310}" emma:medium="tactile" emma:mode="ink">
                <msink:context xmlns:msink="http://schemas.microsoft.com/ink/2010/main" type="inkWord" rotatedBoundingBox="12552,9988 12567,9988 12567,10003 12552,1000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3622 2577</inkml:trace>
        </inkml:traceGroup>
        <inkml:traceGroup>
          <inkml:annotationXML>
            <emma:emma xmlns:emma="http://www.w3.org/2003/04/emma" version="1.0">
              <emma:interpretation id="{05B114BA-6157-4C88-AEC9-7E7428088BC8}" emma:medium="tactile" emma:mode="ink">
                <msink:context xmlns:msink="http://schemas.microsoft.com/ink/2010/main" type="inkWord" rotatedBoundingBox="12894,9988 12909,9988 12909,10003 12894,10003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199050">3964 2577</inkml:trace>
        </inkml:traceGroup>
        <inkml:traceGroup>
          <inkml:annotationXML>
            <emma:emma xmlns:emma="http://www.w3.org/2003/04/emma" version="1.0">
              <emma:interpretation id="{58769AE6-CB83-4E47-B01D-FF246FC4FBED}" emma:medium="tactile" emma:mode="ink">
                <msink:context xmlns:msink="http://schemas.microsoft.com/ink/2010/main" type="inkWord" rotatedBoundingBox="13285,9987 13300,9987 13299,10003 13284,10002"/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v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w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909">5881 2602</inkml:trace>
        </inkml:traceGroup>
        <inkml:traceGroup>
          <inkml:annotationXML>
            <emma:emma xmlns:emma="http://www.w3.org/2003/04/emma" version="1.0">
              <emma:interpretation id="{B4DE98D3-C7C8-47AF-8E89-208B45636CD3}" emma:medium="tactile" emma:mode="ink">
                <msink:context xmlns:msink="http://schemas.microsoft.com/ink/2010/main" type="inkWord" rotatedBoundingBox="13602,9988 13617,9988 13617,10003 13602,10003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v</emma:literal>
                </emma:interpretation>
                <emma:interpretation id="interp17" emma:lang="en-US" emma:confidence="0">
                  <emma:literal>}</emma:literal>
                </emma:interpretation>
                <emma:interpretation id="interp18" emma:lang="en-US" emma:confidence="0">
                  <emma:literal>w</emma:literal>
                </emma:interpretation>
                <emma:interpretation id="interp1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113">4672 2577</inkml:trace>
        </inkml:traceGroup>
        <inkml:traceGroup>
          <inkml:annotationXML>
            <emma:emma xmlns:emma="http://www.w3.org/2003/04/emma" version="1.0">
              <emma:interpretation id="{1A5B0767-D89A-4924-B1CA-7C67CF46E02A}" emma:medium="tactile" emma:mode="ink">
                <msink:context xmlns:msink="http://schemas.microsoft.com/ink/2010/main" type="inkWord" rotatedBoundingBox="13993,9988 14008,9988 14008,10003 13993,10003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884">5063 2577</inkml:trace>
        </inkml:traceGroup>
        <inkml:traceGroup>
          <inkml:annotationXML>
            <emma:emma xmlns:emma="http://www.w3.org/2003/04/emma" version="1.0">
              <emma:interpretation id="{9CBEC468-C638-4BF6-B083-E5117252EB31}" emma:medium="tactile" emma:mode="ink">
                <msink:context xmlns:msink="http://schemas.microsoft.com/ink/2010/main" type="inkWord" rotatedBoundingBox="14433,9988 15019,10012 15018,10026 14432,10002"/>
              </emma:interpretation>
              <emma:one-of disjunction-type="recognition" id="oneOf5">
                <emma:interpretation id="interp25" emma:lang="en-US" emma:confidence="1">
                  <emma:literal>:</emma:literal>
                </emma:interpretation>
                <emma:interpretation id="interp26" emma:lang="en-US" emma:confidence="0">
                  <emma:literal>"</emma:literal>
                </emma:interpretation>
                <emma:interpretation id="interp27" emma:lang="en-US" emma:confidence="0">
                  <emma:literal>=</emma:literal>
                </emma:interpretation>
                <emma:interpretation id="interp28" emma:lang="en-US" emma:confidence="0">
                  <emma:literal>|</emma:literal>
                </emma:interpretation>
                <emma:interpretation id="interp2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7324">6089 2601</inkml:trace>
          <inkml:trace contextRef="#ctx0" brushRef="#br0" timeOffset="5978">5503 2577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18:35.787"/>
    </inkml:context>
    <inkml:brush xml:id="br0">
      <inkml:brushProperty name="width" value="0.28" units="cm"/>
      <inkml:brushProperty name="height" value="0.28" units="cm"/>
      <inkml:brushProperty name="color" value="#0070C0"/>
      <inkml:brushProperty name="ignorePressure" value="1"/>
    </inkml:brush>
    <inkml:brush xml:id="br1">
      <inkml:brushProperty name="width" value="0.28" units="cm"/>
      <inkml:brushProperty name="height" value="0.28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C192BAAD-74E2-46D9-A25A-EDB290D47177}" emma:medium="tactile" emma:mode="ink">
          <msink:context xmlns:msink="http://schemas.microsoft.com/ink/2010/main" type="writingRegion" rotatedBoundingBox="5718,15602 9758,15651 9757,15739 5717,15689"/>
        </emma:interpretation>
      </emma:emma>
    </inkml:annotationXML>
    <inkml:traceGroup>
      <inkml:annotationXML>
        <emma:emma xmlns:emma="http://www.w3.org/2003/04/emma" version="1.0">
          <emma:interpretation id="{2C28E89D-361A-4749-ACBE-58FC4E70A972}" emma:medium="tactile" emma:mode="ink">
            <msink:context xmlns:msink="http://schemas.microsoft.com/ink/2010/main" type="paragraph" rotatedBoundingBox="5718,15602 9758,15651 9757,15739 5717,15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67FF95-D67B-4509-9998-27DB6306C76B}" emma:medium="tactile" emma:mode="ink">
              <msink:context xmlns:msink="http://schemas.microsoft.com/ink/2010/main" type="line" rotatedBoundingBox="5718,15602 9758,15651 9757,15739 5717,15689"/>
            </emma:interpretation>
          </emma:emma>
        </inkml:annotationXML>
        <inkml:traceGroup>
          <inkml:annotationXML>
            <emma:emma xmlns:emma="http://www.w3.org/2003/04/emma" version="1.0">
              <emma:interpretation id="{B0F6522A-3613-44A5-9F27-03AAB1164232}" emma:medium="tactile" emma:mode="ink">
                <msink:context xmlns:msink="http://schemas.microsoft.com/ink/2010/main" type="inkWord" rotatedBoundingBox="5718,15663 5733,15663 5733,15678 5718,1567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3622 2577</inkml:trace>
        </inkml:traceGroup>
        <inkml:traceGroup>
          <inkml:annotationXML>
            <emma:emma xmlns:emma="http://www.w3.org/2003/04/emma" version="1.0">
              <emma:interpretation id="{7E3119FB-8B7B-4CC1-AB0C-4AFEA8224213}" emma:medium="tactile" emma:mode="ink">
                <msink:context xmlns:msink="http://schemas.microsoft.com/ink/2010/main" type="inkWord" rotatedBoundingBox="5934,15605 5949,15605 5949,15620 5934,15620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3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86FC3E8A-CA7D-43C6-80E7-0BF90D412FB5}" emma:medium="tactile" emma:mode="ink">
                <msink:context xmlns:msink="http://schemas.microsoft.com/ink/2010/main" type="inkWord" rotatedBoundingBox="6157,15662 6172,15662 6172,15677 6157,15677"/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v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w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42274.402">4061 2576</inkml:trace>
        </inkml:traceGroup>
        <inkml:traceGroup>
          <inkml:annotationXML>
            <emma:emma xmlns:emma="http://www.w3.org/2003/04/emma" version="1.0">
              <emma:interpretation id="{8A6E4DF8-2BA2-4B73-951F-B391BCE4B817}" emma:medium="tactile" emma:mode="ink">
                <msink:context xmlns:msink="http://schemas.microsoft.com/ink/2010/main" type="inkWord" rotatedBoundingBox="6451,15652 7292,15662 7291,15709 6450,15698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v</emma:literal>
                </emma:interpretation>
                <emma:interpretation id="interp17" emma:lang="en-US" emma:confidence="0">
                  <emma:literal>}</emma:literal>
                </emma:interpretation>
                <emma:interpretation id="interp18" emma:lang="en-US" emma:confidence="0">
                  <emma:literal>w</emma:literal>
                </emma:interpretation>
                <emma:interpretation id="interp1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1.0161">4355 2577</inkml:trace>
        </inkml:traceGroup>
        <inkml:traceGroup>
          <inkml:annotationXML>
            <emma:emma xmlns:emma="http://www.w3.org/2003/04/emma" version="1.0">
              <emma:interpretation id="{0FE32EA9-51AB-4A7C-BB80-AD9959067E4E}" emma:medium="tactile" emma:mode="ink">
                <msink:context xmlns:msink="http://schemas.microsoft.com/ink/2010/main" type="inkWord" rotatedBoundingBox="6544,15685 6559,15685 6559,15700 6544,15700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131676.5675">4448 2599</inkml:trace>
        </inkml:traceGroup>
        <inkml:traceGroup>
          <inkml:annotationXML>
            <emma:emma xmlns:emma="http://www.w3.org/2003/04/emma" version="1.0">
              <emma:interpretation id="{6BD7DBD5-135B-4DD2-B530-3B1F9E234676}" emma:medium="tactile" emma:mode="ink">
                <msink:context xmlns:msink="http://schemas.microsoft.com/ink/2010/main" type="inkWord" rotatedBoundingBox="6768,15663 6783,15663 6783,15678 6768,15678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v</emma:literal>
                </emma:interpretation>
                <emma:interpretation id="interp27" emma:lang="en-US" emma:confidence="0">
                  <emma:literal>}</emma:literal>
                </emma:interpretation>
                <emma:interpretation id="interp28" emma:lang="en-US" emma:confidence="0">
                  <emma:literal>w</emma:literal>
                </emma:interpretation>
                <emma:interpretation id="interp2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2.0158">4672 2577</inkml:trace>
        </inkml:traceGroup>
        <inkml:traceGroup>
          <inkml:annotationXML>
            <emma:emma xmlns:emma="http://www.w3.org/2003/04/emma" version="1.0">
              <emma:interpretation id="{BAD3FD33-62C7-447C-B410-39825702F56E}" emma:medium="tactile" emma:mode="ink">
                <msink:context xmlns:msink="http://schemas.microsoft.com/ink/2010/main" type="inkWord" rotatedBoundingBox="6890,15662 6905,15662 6905,15677 6890,15677"/>
              </emma:interpretation>
              <emma:one-of disjunction-type="recognition" id="oneOf6">
                <emma:interpretation id="interp30" emma:lang="en-US" emma:confidence="0">
                  <emma:literal>.</emma:literal>
                </emma:interpretation>
                <emma:interpretation id="interp31" emma:lang="en-US" emma:confidence="0">
                  <emma:literal>v</emma:literal>
                </emma:interpretation>
                <emma:interpretation id="interp32" emma:lang="en-US" emma:confidence="0">
                  <emma:literal>}</emma:literal>
                </emma:interpretation>
                <emma:interpretation id="interp33" emma:lang="en-US" emma:confidence="0">
                  <emma:literal>w</emma:literal>
                </emma:interpretation>
                <emma:interpretation id="interp3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42275.402">4794 2576</inkml:trace>
        </inkml:traceGroup>
        <inkml:traceGroup>
          <inkml:annotationXML>
            <emma:emma xmlns:emma="http://www.w3.org/2003/04/emma" version="1.0">
              <emma:interpretation id="{7AD4962D-AE5B-4DC0-85F4-44BB50E94436}" emma:medium="tactile" emma:mode="ink">
                <msink:context xmlns:msink="http://schemas.microsoft.com/ink/2010/main" type="inkWord" rotatedBoundingBox="7159,15663 7207,15662 7207,15676 7159,15677"/>
              </emma:interpretation>
              <emma:one-of disjunction-type="recognition" id="oneOf7">
                <emma:interpretation id="interp35" emma:lang="en-US" emma:confidence="1">
                  <emma:literal>:</emma:literal>
                </emma:interpretation>
                <emma:interpretation id="interp36" emma:lang="en-US" emma:confidence="0">
                  <emma:literal>"</emma:literal>
                </emma:interpretation>
                <emma:interpretation id="interp37" emma:lang="en-US" emma:confidence="0">
                  <emma:literal>=</emma:literal>
                </emma:interpretation>
                <emma:interpretation id="interp38" emma:lang="en-US" emma:confidence="0">
                  <emma:literal>|</emma:literal>
                </emma:interpretation>
                <emma:interpretation id="interp3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3.0158">5063 2577</inkml:trace>
          <inkml:trace contextRef="#ctx0" brushRef="#br0" timeOffset="42276.402">5111 2576</inkml:trace>
        </inkml:traceGroup>
        <inkml:traceGroup>
          <inkml:annotationXML>
            <emma:emma xmlns:emma="http://www.w3.org/2003/04/emma" version="1.0">
              <emma:interpretation id="{2657032D-DF45-4FA4-B3C4-2EC9AF288684}" emma:medium="tactile" emma:mode="ink">
                <msink:context xmlns:msink="http://schemas.microsoft.com/ink/2010/main" type="inkWord" rotatedBoundingBox="7277,15685 7292,15685 7292,15700 7277,15700"/>
              </emma:interpretation>
              <emma:one-of disjunction-type="recognition" id="oneOf8">
                <emma:interpretation id="interp40" emma:lang="en-US" emma:confidence="0">
                  <emma:literal>.</emma:literal>
                </emma:interpretation>
                <emma:interpretation id="interp41" emma:lang="en-US" emma:confidence="0">
                  <emma:literal>v</emma:literal>
                </emma:interpretation>
                <emma:interpretation id="interp42" emma:lang="en-US" emma:confidence="0">
                  <emma:literal>}</emma:literal>
                </emma:interpretation>
                <emma:interpretation id="interp43" emma:lang="en-US" emma:confidence="0">
                  <emma:literal>w</emma:literal>
                </emma:interpretation>
                <emma:interpretation id="interp4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131677.5675">5181 2599</inkml:trace>
        </inkml:traceGroup>
        <inkml:traceGroup>
          <inkml:annotationXML>
            <emma:emma xmlns:emma="http://www.w3.org/2003/04/emma" version="1.0">
              <emma:interpretation id="{28CEAD5F-DAB2-4C69-AE05-24C900DC5B06}" emma:medium="tactile" emma:mode="ink">
                <msink:context xmlns:msink="http://schemas.microsoft.com/ink/2010/main" type="inkWord" rotatedBoundingBox="7594,15661 7614,15662 7613,15700 7593,15699"/>
              </emma:interpretation>
              <emma:one-of disjunction-type="recognition" id="oneOf9">
                <emma:interpretation id="interp45" emma:lang="en-US" emma:confidence="0">
                  <emma:literal>:</emma:literal>
                </emma:interpretation>
                <emma:interpretation id="interp46" emma:lang="en-US" emma:confidence="0">
                  <emma:literal>!</emma:literal>
                </emma:interpretation>
                <emma:interpretation id="interp47" emma:lang="en-US" emma:confidence="0">
                  <emma:literal>i</emma:literal>
                </emma:interpretation>
                <emma:interpretation id="interp48" emma:lang="en-US" emma:confidence="0">
                  <emma:literal>;</emma:literal>
                </emma:interpretation>
                <emma:interpretation id="interp4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131678.5675">5498 2599</inkml:trace>
          <inkml:trace contextRef="#ctx0" brushRef="#br0" timeOffset="42277.402">5502 2576</inkml:trace>
          <inkml:trace contextRef="#ctx0" brushRef="#br0" timeOffset="4.0161">5503 2577</inkml:trace>
        </inkml:traceGroup>
        <inkml:traceGroup>
          <inkml:annotationXML>
            <emma:emma xmlns:emma="http://www.w3.org/2003/04/emma" version="1.0">
              <emma:interpretation id="{3A014DF9-42B7-4EB7-B4B8-FB50467E1AC8}" emma:medium="tactile" emma:mode="ink">
                <msink:context xmlns:msink="http://schemas.microsoft.com/ink/2010/main" type="inkWord" rotatedBoundingBox="7984,15685 8038,15662 8043,15675 7990,15698"/>
              </emma:interpretation>
              <emma:one-of disjunction-type="recognition" id="oneOf10">
                <emma:interpretation id="interp50" emma:lang="en-US" emma:confidence="1">
                  <emma:literal>:</emma:literal>
                </emma:interpretation>
                <emma:interpretation id="interp51" emma:lang="en-US" emma:confidence="0">
                  <emma:literal>=</emma:literal>
                </emma:interpretation>
                <emma:interpretation id="interp52" emma:lang="en-US" emma:confidence="0">
                  <emma:literal>•</emma:literal>
                </emma:interpretation>
                <emma:interpretation id="interp53" emma:lang="en-US" emma:confidence="0">
                  <emma:literal>;</emma:literal>
                </emma:interpretation>
                <emma:interpretation id="interp5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31679.5675">5889 2599</inkml:trace>
          <inkml:trace contextRef="#ctx0" brushRef="#br0" timeOffset="42278.402">5942 2576</inkml:trace>
        </inkml:traceGroup>
        <inkml:traceGroup>
          <inkml:annotationXML>
            <emma:emma xmlns:emma="http://www.w3.org/2003/04/emma" version="1.0">
              <emma:interpretation id="{2BC32AD1-D766-400E-993D-620A8360F568}" emma:medium="tactile" emma:mode="ink">
                <msink:context xmlns:msink="http://schemas.microsoft.com/ink/2010/main" type="inkWord" rotatedBoundingBox="8185,15687 8200,15687 8200,15702 8185,15702"/>
              </emma:interpretation>
              <emma:one-of disjunction-type="recognition" id="oneOf11">
                <emma:interpretation id="interp55" emma:lang="en-US" emma:confidence="0">
                  <emma:literal>.</emma:literal>
                </emma:interpretation>
                <emma:interpretation id="interp56" emma:lang="en-US" emma:confidence="0">
                  <emma:literal>v</emma:literal>
                </emma:interpretation>
                <emma:interpretation id="interp57" emma:lang="en-US" emma:confidence="0">
                  <emma:literal>}</emma:literal>
                </emma:interpretation>
                <emma:interpretation id="interp58" emma:lang="en-US" emma:confidence="0">
                  <emma:literal>w</emma:literal>
                </emma:interpretation>
                <emma:interpretation id="interp5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5.0161">6089 2601</inkml:trace>
        </inkml:traceGroup>
        <inkml:traceGroup>
          <inkml:annotationXML>
            <emma:emma xmlns:emma="http://www.w3.org/2003/04/emma" version="1.0">
              <emma:interpretation id="{2C4DE6A1-991E-47E3-B01E-A998E77B19D0}" emma:medium="tactile" emma:mode="ink">
                <msink:context xmlns:msink="http://schemas.microsoft.com/ink/2010/main" type="inkWord" rotatedBoundingBox="8425,15685 8440,15685 8440,15700 8425,15700"/>
              </emma:interpretation>
              <emma:one-of disjunction-type="recognition" id="oneOf12">
                <emma:interpretation id="interp60" emma:lang="en-US" emma:confidence="0">
                  <emma:literal>.</emma:literal>
                </emma:interpretation>
                <emma:interpretation id="interp61" emma:lang="en-US" emma:confidence="0">
                  <emma:literal>v</emma:literal>
                </emma:interpretation>
                <emma:interpretation id="interp62" emma:lang="en-US" emma:confidence="0">
                  <emma:literal>}</emma:literal>
                </emma:interpretation>
                <emma:interpretation id="interp63" emma:lang="en-US" emma:confidence="0">
                  <emma:literal>w</emma:literal>
                </emma:interpretation>
                <emma:interpretation id="interp6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131680.5675">6329 2599</inkml:trace>
        </inkml:traceGroup>
        <inkml:traceGroup>
          <inkml:annotationXML>
            <emma:emma xmlns:emma="http://www.w3.org/2003/04/emma" version="1.0">
              <emma:interpretation id="{37505571-4CB8-480C-B1EE-9C66E8DDCCED}" emma:medium="tactile" emma:mode="ink">
                <msink:context xmlns:msink="http://schemas.microsoft.com/ink/2010/main" type="inkWord" rotatedBoundingBox="8624,15686 8639,15686 8639,15701 8624,15701"/>
              </emma:interpretation>
              <emma:one-of disjunction-type="recognition" id="oneOf13">
                <emma:interpretation id="interp65" emma:lang="en-US" emma:confidence="0">
                  <emma:literal>.</emma:literal>
                </emma:interpretation>
                <emma:interpretation id="interp66" emma:lang="en-US" emma:confidence="0">
                  <emma:literal>v</emma:literal>
                </emma:interpretation>
                <emma:interpretation id="interp67" emma:lang="en-US" emma:confidence="0">
                  <emma:literal>}</emma:literal>
                </emma:interpretation>
                <emma:interpretation id="interp68" emma:lang="en-US" emma:confidence="0">
                  <emma:literal>w</emma:literal>
                </emma:interpretation>
                <emma:interpretation id="interp6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42279.402">6528 2600</inkml:trace>
        </inkml:traceGroup>
        <inkml:traceGroup>
          <inkml:annotationXML>
            <emma:emma xmlns:emma="http://www.w3.org/2003/04/emma" version="1.0">
              <emma:interpretation id="{4EA41253-9B99-4573-96D5-42D70A2473F7}" emma:medium="tactile" emma:mode="ink">
                <msink:context xmlns:msink="http://schemas.microsoft.com/ink/2010/main" type="inkWord" rotatedBoundingBox="9743,15678 9758,15679 9757,15694 9742,15693"/>
              </emma:interpretation>
              <emma:one-of disjunction-type="recognition" id="oneOf14">
                <emma:interpretation id="interp70" emma:lang="en-US" emma:confidence="1">
                  <emma:literal>:</emma:literal>
                </emma:interpretation>
                <emma:interpretation id="interp71" emma:lang="en-US" emma:confidence="0">
                  <emma:literal>"</emma:literal>
                </emma:interpretation>
                <emma:interpretation id="interp72" emma:lang="en-US" emma:confidence="0">
                  <emma:literal>=</emma:literal>
                </emma:interpretation>
                <emma:interpretation id="interp73" emma:lang="en-US" emma:confidence="0">
                  <emma:literal>|</emma:literal>
                </emma:interpretation>
                <emma:interpretation id="interp74" emma:lang="en-US" emma:confidence="0">
                  <emma:literal>!</emma:literal>
                </emma:interpretation>
              </emma:one-of>
            </emma:emma>
          </inkml:annotationXML>
          <inkml:trace contextRef="#ctx0" brushRef="#br1" timeOffset="181637.9523">7647 2593</inkml:trace>
          <inkml:trace contextRef="#ctx0" brushRef="#br0" timeOffset="131681.5675">6915 2623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22:12.816"/>
    </inkml:context>
    <inkml:brush xml:id="br0">
      <inkml:brushProperty name="width" value="0.28" units="cm"/>
      <inkml:brushProperty name="height" value="0.28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438EE0A9-15A1-4AA1-8A6E-8E950DF6F87D}" emma:medium="tactile" emma:mode="ink">
          <msink:context xmlns:msink="http://schemas.microsoft.com/ink/2010/main" type="inkDrawing"/>
        </emma:interpretation>
      </emma:emma>
    </inkml:annotationXML>
    <inkml:trace contextRef="#ctx0" brushRef="#br0">1954 4000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22:38.839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168706C0-988D-4411-943A-AD87AD510CA7}" emma:medium="tactile" emma:mode="ink">
          <msink:context xmlns:msink="http://schemas.microsoft.com/ink/2010/main" type="writingRegion" rotatedBoundingBox="9451,9964 9466,9964 9466,9979 9451,9979"/>
        </emma:interpretation>
      </emma:emma>
    </inkml:annotationXML>
    <inkml:traceGroup>
      <inkml:annotationXML>
        <emma:emma xmlns:emma="http://www.w3.org/2003/04/emma" version="1.0">
          <emma:interpretation id="{7C19D131-6C36-4202-BFD2-0F9663DF1FA5}" emma:medium="tactile" emma:mode="ink">
            <msink:context xmlns:msink="http://schemas.microsoft.com/ink/2010/main" type="paragraph" rotatedBoundingBox="9451,9964 9466,9964 9466,9979 9451,9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3083B-E3D3-4A9F-B025-1B79F347AF42}" emma:medium="tactile" emma:mode="ink">
              <msink:context xmlns:msink="http://schemas.microsoft.com/ink/2010/main" type="line" rotatedBoundingBox="9451,9964 9466,9964 9466,9979 9451,9979"/>
            </emma:interpretation>
          </emma:emma>
        </inkml:annotationXML>
        <inkml:traceGroup>
          <inkml:annotationXML>
            <emma:emma xmlns:emma="http://www.w3.org/2003/04/emma" version="1.0">
              <emma:interpretation id="{D567995E-E72B-4153-96BC-18769A3899DD}" emma:medium="tactile" emma:mode="ink">
                <msink:context xmlns:msink="http://schemas.microsoft.com/ink/2010/main" type="inkWord" rotatedBoundingBox="9451,9964 9466,9964 9466,9979 9451,997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2846 2572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3T19:23:30.109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3622 2577</inkml:trace>
  <inkml:trace contextRef="#ctx0" brushRef="#br0" timeOffset="1">3964 2577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customXml" Target="../ink/ink8.xml"/><Relationship Id="rId5" Type="http://schemas.openxmlformats.org/officeDocument/2006/relationships/customXml" Target="../ink/ink3.xml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eg"/><Relationship Id="rId7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Elizabeth R McMahon</a:t>
            </a:r>
          </a:p>
          <a:p>
            <a:endParaRPr lang="en-US" dirty="0"/>
          </a:p>
          <a:p>
            <a:r>
              <a:rPr lang="en-US" dirty="0"/>
              <a:t>14 April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Higgs Boson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2" y="762001"/>
            <a:ext cx="3503613" cy="4313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94" y="1922585"/>
            <a:ext cx="5059077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922586"/>
            <a:ext cx="4003854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8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057400"/>
            <a:ext cx="6035803" cy="21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4419600"/>
            <a:ext cx="6035802" cy="1546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472343" y="4574315"/>
            <a:ext cx="2752004" cy="646331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*DER: derived value</a:t>
            </a:r>
          </a:p>
          <a:p>
            <a:r>
              <a:rPr lang="en-US" dirty="0"/>
              <a:t>  PRI: primitive (raw)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7315" y="1752600"/>
            <a:ext cx="2819402" cy="258532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Feature Engineering is difficult for this data without having a particle physics background!</a:t>
            </a:r>
          </a:p>
          <a:p>
            <a:endParaRPr lang="en-US" dirty="0"/>
          </a:p>
          <a:p>
            <a:r>
              <a:rPr lang="en-US" dirty="0"/>
              <a:t>So the CERN physicists did the engineering for us </a:t>
            </a:r>
            <a:r>
              <a:rPr lang="en-US" dirty="0">
                <a:sym typeface="Wingdings" panose="05000000000000000000" pitchFamily="2" charset="2"/>
              </a:rPr>
              <a:t> DER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</a:t>
            </a:r>
          </a:p>
          <a:p>
            <a:pPr lvl="1"/>
            <a:r>
              <a:rPr lang="en-US" dirty="0"/>
              <a:t>Angles</a:t>
            </a:r>
          </a:p>
          <a:p>
            <a:pPr lvl="1"/>
            <a:r>
              <a:rPr lang="en-US" dirty="0"/>
              <a:t>Velocities</a:t>
            </a:r>
          </a:p>
          <a:p>
            <a:pPr lvl="1"/>
            <a:r>
              <a:rPr lang="en-US" dirty="0"/>
              <a:t>Masses</a:t>
            </a:r>
          </a:p>
          <a:p>
            <a:pPr lvl="1"/>
            <a:r>
              <a:rPr lang="en-US" dirty="0"/>
              <a:t>Energies</a:t>
            </a:r>
          </a:p>
          <a:p>
            <a:pPr lvl="1"/>
            <a:r>
              <a:rPr lang="en-US" dirty="0"/>
              <a:t>Momentum</a:t>
            </a:r>
          </a:p>
          <a:p>
            <a:pPr lvl="1"/>
            <a:r>
              <a:rPr lang="en-US" dirty="0"/>
              <a:t>Number of jets</a:t>
            </a:r>
          </a:p>
          <a:p>
            <a:pPr lvl="1"/>
            <a:r>
              <a:rPr lang="en-US" dirty="0"/>
              <a:t>Distances</a:t>
            </a:r>
          </a:p>
          <a:p>
            <a:pPr marL="2317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Ideas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2082164"/>
            <a:ext cx="5747122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</a:t>
            </a:r>
          </a:p>
        </p:txBody>
      </p:sp>
    </p:spTree>
    <p:extLst>
      <p:ext uri="{BB962C8B-B14F-4D97-AF65-F5344CB8AC3E}">
        <p14:creationId xmlns:p14="http://schemas.microsoft.com/office/powerpoint/2010/main" val="4920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Simple functions run to find ratio of signal vs. background on training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Raw Data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286000"/>
            <a:ext cx="4724400" cy="3393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4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1" y="755073"/>
            <a:ext cx="3461083" cy="2570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3733800"/>
            <a:ext cx="3461082" cy="2570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755073"/>
            <a:ext cx="7271054" cy="556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0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81000"/>
            <a:ext cx="5503474" cy="39526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648924"/>
            <a:ext cx="5334001" cy="38309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9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780732"/>
            <a:ext cx="3138342" cy="2400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209800"/>
            <a:ext cx="4419600" cy="3411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3810000"/>
            <a:ext cx="3187312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69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30" y="302538"/>
            <a:ext cx="2539152" cy="194253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34" y="2438418"/>
            <a:ext cx="2515782" cy="1924657"/>
          </a:xfrm>
          <a:prstGeom prst="rect">
            <a:avLst/>
          </a:prstGeom>
          <a:ln w="57150">
            <a:solidFill>
              <a:srgbClr val="FFFF6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7" y="327283"/>
            <a:ext cx="2539152" cy="194253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0" y="2436752"/>
            <a:ext cx="2517959" cy="1926323"/>
          </a:xfrm>
          <a:prstGeom prst="rect">
            <a:avLst/>
          </a:prstGeom>
          <a:ln w="57150">
            <a:solidFill>
              <a:srgbClr val="FFFF6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0819"/>
            <a:ext cx="2518856" cy="192700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52" y="2436752"/>
            <a:ext cx="2500661" cy="1913089"/>
          </a:xfrm>
          <a:prstGeom prst="rect">
            <a:avLst/>
          </a:prstGeom>
          <a:ln w="57150">
            <a:solidFill>
              <a:srgbClr val="FFFF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1" y="4572000"/>
            <a:ext cx="2516418" cy="1925144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94" y="4616935"/>
            <a:ext cx="2517959" cy="1926323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97" y="4614626"/>
            <a:ext cx="2509311" cy="1919707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24" y="4614626"/>
            <a:ext cx="2499849" cy="1912468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24" y="345404"/>
            <a:ext cx="2591639" cy="192441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90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8166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2" y="1905001"/>
            <a:ext cx="5199229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Models</a:t>
            </a:r>
          </a:p>
          <a:p>
            <a:pPr lvl="1"/>
            <a:r>
              <a:rPr lang="en-US" dirty="0"/>
              <a:t>Decision Tree</a:t>
            </a:r>
          </a:p>
          <a:p>
            <a:pPr lvl="1"/>
            <a:r>
              <a:rPr lang="en-US" dirty="0"/>
              <a:t>Conditional Inference Decision Tree</a:t>
            </a:r>
          </a:p>
          <a:p>
            <a:pPr lvl="1"/>
            <a:r>
              <a:rPr lang="en-US" dirty="0"/>
              <a:t>Random Forest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Naïve Bayes</a:t>
            </a:r>
          </a:p>
          <a:p>
            <a:r>
              <a:rPr lang="en-US" dirty="0"/>
              <a:t>Results/Discussion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References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Discovery of the Higgs Boson</a:t>
            </a:r>
          </a:p>
          <a:p>
            <a:pPr lvl="1"/>
            <a:r>
              <a:rPr lang="en-US" dirty="0"/>
              <a:t>Importance of Higgs</a:t>
            </a:r>
          </a:p>
          <a:p>
            <a:pPr lvl="1"/>
            <a:r>
              <a:rPr lang="en-US" dirty="0"/>
              <a:t>ML Challenge</a:t>
            </a:r>
          </a:p>
          <a:p>
            <a:r>
              <a:rPr lang="en-US" dirty="0"/>
              <a:t>Data Description</a:t>
            </a:r>
          </a:p>
          <a:p>
            <a:pPr lvl="1"/>
            <a:r>
              <a:rPr lang="en-US" dirty="0"/>
              <a:t>Introduction to Variables</a:t>
            </a:r>
          </a:p>
          <a:p>
            <a:pPr lvl="1"/>
            <a:r>
              <a:rPr lang="en-US" dirty="0"/>
              <a:t>Important Ideas</a:t>
            </a:r>
          </a:p>
          <a:p>
            <a:r>
              <a:rPr lang="en-US" dirty="0"/>
              <a:t>Data Exploration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5256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variable checked at every level </a:t>
            </a:r>
          </a:p>
          <a:p>
            <a:pPr lvl="1"/>
            <a:r>
              <a:rPr lang="en-US" dirty="0"/>
              <a:t>Biggest split</a:t>
            </a:r>
          </a:p>
          <a:p>
            <a:r>
              <a:rPr lang="en-US" dirty="0"/>
              <a:t>Tell tree when to stop growing (vary complexity parameter)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5" y="609600"/>
            <a:ext cx="5486400" cy="4073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40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38" y="1431081"/>
            <a:ext cx="5769223" cy="4283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6363516"/>
              </p:ext>
            </p:extLst>
          </p:nvPr>
        </p:nvGraphicFramePr>
        <p:xfrm>
          <a:off x="128369" y="1910184"/>
          <a:ext cx="4315461" cy="60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65">
                  <a:extLst>
                    <a:ext uri="{9D8B030D-6E8A-4147-A177-3AD203B41FA5}">
                      <a16:colId xmlns:a16="http://schemas.microsoft.com/office/drawing/2014/main" val="91764867"/>
                    </a:ext>
                  </a:extLst>
                </a:gridCol>
                <a:gridCol w="1839278">
                  <a:extLst>
                    <a:ext uri="{9D8B030D-6E8A-4147-A177-3AD203B41FA5}">
                      <a16:colId xmlns:a16="http://schemas.microsoft.com/office/drawing/2014/main" val="1035967610"/>
                    </a:ext>
                  </a:extLst>
                </a:gridCol>
                <a:gridCol w="851853">
                  <a:extLst>
                    <a:ext uri="{9D8B030D-6E8A-4147-A177-3AD203B41FA5}">
                      <a16:colId xmlns:a16="http://schemas.microsoft.com/office/drawing/2014/main" val="3885856486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1498461156"/>
                    </a:ext>
                  </a:extLst>
                </a:gridCol>
              </a:tblGrid>
              <a:tr h="376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DER_mass_MMC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DER_mass_transverse_met_lep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DER_mass_vis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DER_pt_h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286066"/>
                  </a:ext>
                </a:extLst>
              </a:tr>
              <a:tr h="220239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124.586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0.010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49.545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200.535</a:t>
                      </a:r>
                    </a:p>
                  </a:txBody>
                  <a:tcPr marL="38100" marR="38100" marT="30480" marB="30480" anchor="ctr"/>
                </a:tc>
                <a:extLst>
                  <a:ext uri="{0D108BD9-81ED-4DB2-BD59-A6C34878D82A}">
                    <a16:rowId xmlns:a16="http://schemas.microsoft.com/office/drawing/2014/main" val="223938885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159447"/>
            <a:ext cx="9220200" cy="1034996"/>
          </a:xfrm>
        </p:spPr>
        <p:txBody>
          <a:bodyPr>
            <a:normAutofit/>
          </a:bodyPr>
          <a:lstStyle/>
          <a:p>
            <a:r>
              <a:rPr lang="en-US" dirty="0"/>
              <a:t>Example of Decision Tree in Use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28982"/>
              </p:ext>
            </p:extLst>
          </p:nvPr>
        </p:nvGraphicFramePr>
        <p:xfrm>
          <a:off x="129935" y="4768717"/>
          <a:ext cx="4774511" cy="71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653">
                  <a:extLst>
                    <a:ext uri="{9D8B030D-6E8A-4147-A177-3AD203B41FA5}">
                      <a16:colId xmlns:a16="http://schemas.microsoft.com/office/drawing/2014/main" val="3340311278"/>
                    </a:ext>
                  </a:extLst>
                </a:gridCol>
                <a:gridCol w="1118553">
                  <a:extLst>
                    <a:ext uri="{9D8B030D-6E8A-4147-A177-3AD203B41FA5}">
                      <a16:colId xmlns:a16="http://schemas.microsoft.com/office/drawing/2014/main" val="3406097544"/>
                    </a:ext>
                  </a:extLst>
                </a:gridCol>
                <a:gridCol w="1318578">
                  <a:extLst>
                    <a:ext uri="{9D8B030D-6E8A-4147-A177-3AD203B41FA5}">
                      <a16:colId xmlns:a16="http://schemas.microsoft.com/office/drawing/2014/main" val="1739506354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3574428232"/>
                    </a:ext>
                  </a:extLst>
                </a:gridCol>
                <a:gridCol w="724162">
                  <a:extLst>
                    <a:ext uri="{9D8B030D-6E8A-4147-A177-3AD203B41FA5}">
                      <a16:colId xmlns:a16="http://schemas.microsoft.com/office/drawing/2014/main" val="3798952874"/>
                    </a:ext>
                  </a:extLst>
                </a:gridCol>
              </a:tblGrid>
              <a:tr h="44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PRI_jet_num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PRI_jet_leading_pt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PRI_jet_subleading_pt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PRI_jet_all_pt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286066"/>
                  </a:ext>
                </a:extLst>
              </a:tr>
              <a:tr h="267209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2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94.69500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47.100000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141.795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s</a:t>
                      </a:r>
                    </a:p>
                  </a:txBody>
                  <a:tcPr marL="38100" marR="38100" marT="30480" marB="30480" anchor="ctr"/>
                </a:tc>
                <a:extLst>
                  <a:ext uri="{0D108BD9-81ED-4DB2-BD59-A6C34878D82A}">
                    <a16:rowId xmlns:a16="http://schemas.microsoft.com/office/drawing/2014/main" val="223938885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6139181"/>
              </p:ext>
            </p:extLst>
          </p:nvPr>
        </p:nvGraphicFramePr>
        <p:xfrm>
          <a:off x="132536" y="3268333"/>
          <a:ext cx="5546728" cy="62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703">
                  <a:extLst>
                    <a:ext uri="{9D8B030D-6E8A-4147-A177-3AD203B41FA5}">
                      <a16:colId xmlns:a16="http://schemas.microsoft.com/office/drawing/2014/main" val="1035967610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3885856486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1498461156"/>
                    </a:ext>
                  </a:extLst>
                </a:gridCol>
                <a:gridCol w="674053">
                  <a:extLst>
                    <a:ext uri="{9D8B030D-6E8A-4147-A177-3AD203B41FA5}">
                      <a16:colId xmlns:a16="http://schemas.microsoft.com/office/drawing/2014/main" val="3645292557"/>
                    </a:ext>
                  </a:extLst>
                </a:gridCol>
                <a:gridCol w="761367">
                  <a:extLst>
                    <a:ext uri="{9D8B030D-6E8A-4147-A177-3AD203B41FA5}">
                      <a16:colId xmlns:a16="http://schemas.microsoft.com/office/drawing/2014/main" val="4044736999"/>
                    </a:ext>
                  </a:extLst>
                </a:gridCol>
              </a:tblGrid>
              <a:tr h="399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DER_pt_ratio_lep_tau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DER_met_phi_centrality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DER_lep_eta_centrality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PRI_tau_pt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PRI_tau_eta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286066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1.815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1.000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0.99900000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20.984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938885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238426"/>
              </p:ext>
            </p:extLst>
          </p:nvPr>
        </p:nvGraphicFramePr>
        <p:xfrm>
          <a:off x="128369" y="2575675"/>
          <a:ext cx="4934027" cy="60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28">
                  <a:extLst>
                    <a:ext uri="{9D8B030D-6E8A-4147-A177-3AD203B41FA5}">
                      <a16:colId xmlns:a16="http://schemas.microsoft.com/office/drawing/2014/main" val="4044736999"/>
                    </a:ext>
                  </a:extLst>
                </a:gridCol>
                <a:gridCol w="1236028">
                  <a:extLst>
                    <a:ext uri="{9D8B030D-6E8A-4147-A177-3AD203B41FA5}">
                      <a16:colId xmlns:a16="http://schemas.microsoft.com/office/drawing/2014/main" val="2964681091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348432995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87231254"/>
                    </a:ext>
                  </a:extLst>
                </a:gridCol>
                <a:gridCol w="742391">
                  <a:extLst>
                    <a:ext uri="{9D8B030D-6E8A-4147-A177-3AD203B41FA5}">
                      <a16:colId xmlns:a16="http://schemas.microsoft.com/office/drawing/2014/main" val="3769549449"/>
                    </a:ext>
                  </a:extLst>
                </a:gridCol>
              </a:tblGrid>
              <a:tr h="37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DER_mass_jet_jet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DER_prodeta_jet_jet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DER_deltar_tau_lep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DER_pt_tot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DER_sum_pt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286066"/>
                  </a:ext>
                </a:extLst>
              </a:tr>
              <a:tr h="221704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70.110000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0.96100000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1.849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59.745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200.867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9388853"/>
                  </a:ext>
                </a:extLst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7926734"/>
              </p:ext>
            </p:extLst>
          </p:nvPr>
        </p:nvGraphicFramePr>
        <p:xfrm>
          <a:off x="128369" y="3996603"/>
          <a:ext cx="5187316" cy="67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90">
                  <a:extLst>
                    <a:ext uri="{9D8B030D-6E8A-4147-A177-3AD203B41FA5}">
                      <a16:colId xmlns:a16="http://schemas.microsoft.com/office/drawing/2014/main" val="296468109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3484329959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1929326253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2783172938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010475448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4047901455"/>
                    </a:ext>
                  </a:extLst>
                </a:gridCol>
                <a:gridCol w="950278">
                  <a:extLst>
                    <a:ext uri="{9D8B030D-6E8A-4147-A177-3AD203B41FA5}">
                      <a16:colId xmlns:a16="http://schemas.microsoft.com/office/drawing/2014/main" val="445543610"/>
                    </a:ext>
                  </a:extLst>
                </a:gridCol>
              </a:tblGrid>
              <a:tr h="42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PRI_tau_phi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PRI_lep_pt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PRI_lep_eta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PRI_lep_phi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PRI_met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PRI_met_phi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PRI_met_sumet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286066"/>
                  </a:ext>
                </a:extLst>
              </a:tr>
              <a:tr h="2472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-0.127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38.088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1.109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-1.674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160.847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-1.674</a:t>
                      </a:r>
                    </a:p>
                  </a:txBody>
                  <a:tcPr marL="38100" marR="3810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effectLst/>
                        </a:rPr>
                        <a:t>256.460</a:t>
                      </a:r>
                    </a:p>
                  </a:txBody>
                  <a:tcPr marL="38100" marR="38100" marT="30480" marB="30480" anchor="ctr"/>
                </a:tc>
                <a:extLst>
                  <a:ext uri="{0D108BD9-81ED-4DB2-BD59-A6C34878D82A}">
                    <a16:rowId xmlns:a16="http://schemas.microsoft.com/office/drawing/2014/main" val="2239388853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9995556" y="2269167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580679" y="1555215"/>
            <a:ext cx="859940" cy="85994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900589" y="4789006"/>
            <a:ext cx="859940" cy="85994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804155" y="2757784"/>
            <a:ext cx="526404" cy="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330559" y="3566482"/>
            <a:ext cx="5994" cy="1222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77458" y="1385463"/>
            <a:ext cx="2443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290849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46372" y="1899198"/>
            <a:ext cx="1828800" cy="603093"/>
          </a:xfrm>
          <a:prstGeom prst="rect">
            <a:avLst/>
          </a:prstGeom>
          <a:solidFill>
            <a:srgbClr val="FF5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27067" y="1899166"/>
            <a:ext cx="1013015" cy="590023"/>
          </a:xfrm>
          <a:prstGeom prst="rect">
            <a:avLst/>
          </a:prstGeom>
          <a:solidFill>
            <a:srgbClr val="FF5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985429" y="1904424"/>
            <a:ext cx="854259" cy="610969"/>
          </a:xfrm>
          <a:prstGeom prst="rect">
            <a:avLst/>
          </a:prstGeom>
          <a:solidFill>
            <a:srgbClr val="FF5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0167034" y="2182001"/>
            <a:ext cx="859940" cy="85994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0742612" y="2757784"/>
            <a:ext cx="859940" cy="85994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ar: 5 Points 50"/>
          <p:cNvSpPr/>
          <p:nvPr/>
        </p:nvSpPr>
        <p:spPr>
          <a:xfrm>
            <a:off x="3798847" y="4327958"/>
            <a:ext cx="1649838" cy="1534729"/>
          </a:xfrm>
          <a:prstGeom prst="star5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41" grpId="0" animBg="1"/>
      <p:bldP spid="43" grpId="0" animBg="1"/>
      <p:bldP spid="44" grpId="0" animBg="1"/>
      <p:bldP spid="48" grpId="0" animBg="1"/>
      <p:bldP spid="49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838200"/>
            <a:ext cx="2359892" cy="2359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Inference Tree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Statistical significance 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26" y="3733800"/>
            <a:ext cx="6180633" cy="2579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90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Array of decision trees</a:t>
            </a:r>
          </a:p>
          <a:p>
            <a:r>
              <a:rPr lang="en-US" dirty="0"/>
              <a:t>Reduces error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3097127"/>
            <a:ext cx="6344705" cy="2931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89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135229"/>
            <a:ext cx="4343399" cy="32251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Discrete classification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/>
              <p14:cNvContentPartPr/>
              <p14:nvPr/>
            </p14:nvContentPartPr>
            <p14:xfrm>
              <a:off x="8756992" y="6189732"/>
              <a:ext cx="288" cy="288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/>
            <p:spPr/>
          </p:pic>
        </mc:Fallback>
      </mc:AlternateContent>
      <p:grpSp>
        <p:nvGrpSpPr>
          <p:cNvPr id="6" name="Group 5"/>
          <p:cNvGrpSpPr/>
          <p:nvPr/>
        </p:nvGrpSpPr>
        <p:grpSpPr>
          <a:xfrm>
            <a:off x="1293812" y="2971799"/>
            <a:ext cx="4201800" cy="3048002"/>
            <a:chOff x="1504781" y="3048000"/>
            <a:chExt cx="4201800" cy="304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781" y="3048000"/>
              <a:ext cx="4201800" cy="304800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5" name="Ink 44"/>
                <p14:cNvContentPartPr/>
                <p14:nvPr/>
              </p14:nvContentPartPr>
              <p14:xfrm>
                <a:off x="4519072" y="3596004"/>
                <a:ext cx="888480" cy="9288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2" name="Ink 81"/>
                <p14:cNvContentPartPr/>
                <p14:nvPr/>
              </p14:nvContentPartPr>
              <p14:xfrm>
                <a:off x="2058812" y="5638512"/>
                <a:ext cx="1449380" cy="17352"/>
              </p14:xfrm>
            </p:contentPart>
          </mc:Choice>
          <mc:Fallback xmlns="">
            <p:pic>
              <p:nvPicPr>
                <p:cNvPr id="82" name="Ink 81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8" name="Ink 87"/>
                <p14:cNvContentPartPr/>
                <p14:nvPr/>
              </p14:nvContentPartPr>
              <p14:xfrm>
                <a:off x="2118880" y="5644548"/>
                <a:ext cx="288" cy="288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3" name="Ink 92"/>
                <p14:cNvContentPartPr/>
                <p14:nvPr/>
              </p14:nvContentPartPr>
              <p14:xfrm>
                <a:off x="3953327" y="3604932"/>
                <a:ext cx="288" cy="288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4" name="Ink 93"/>
                <p14:cNvContentPartPr/>
                <p14:nvPr/>
              </p14:nvContentPartPr>
              <p14:xfrm>
                <a:off x="4803075" y="3596004"/>
                <a:ext cx="123480" cy="288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/>
              <p:spPr/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3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Naïve Bayes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92240"/>
              </p:ext>
            </p:extLst>
          </p:nvPr>
        </p:nvGraphicFramePr>
        <p:xfrm>
          <a:off x="472879" y="1079309"/>
          <a:ext cx="546913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283">
                  <a:extLst>
                    <a:ext uri="{9D8B030D-6E8A-4147-A177-3AD203B41FA5}">
                      <a16:colId xmlns:a16="http://schemas.microsoft.com/office/drawing/2014/main" val="1657383635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1140955982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3193236643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95608020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1252349741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3059767060"/>
                    </a:ext>
                  </a:extLst>
                </a:gridCol>
                <a:gridCol w="683642">
                  <a:extLst>
                    <a:ext uri="{9D8B030D-6E8A-4147-A177-3AD203B41FA5}">
                      <a16:colId xmlns:a16="http://schemas.microsoft.com/office/drawing/2014/main" val="387754922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PET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Barks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Fluffy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Energetic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19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875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766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395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60074"/>
                  </a:ext>
                </a:extLst>
              </a:tr>
            </a:tbl>
          </a:graphicData>
        </a:graphic>
      </p:graphicFrame>
      <p:pic>
        <p:nvPicPr>
          <p:cNvPr id="2050" name="Picture 2" descr="Image result for fish in b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58799"/>
            <a:ext cx="522449" cy="3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r="11199"/>
          <a:stretch/>
        </p:blipFill>
        <p:spPr bwMode="auto">
          <a:xfrm>
            <a:off x="1273741" y="2459300"/>
            <a:ext cx="522449" cy="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4" y="2040200"/>
            <a:ext cx="547556" cy="3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690" y="3962366"/>
                <a:ext cx="2667000" cy="26615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dirty="0"/>
                  <a:t>Prior Probabilities (Base Rates)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=0.32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=0.44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𝑓𝑖𝑠h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0" y="3962366"/>
                <a:ext cx="2667000" cy="2661562"/>
              </a:xfrm>
              <a:prstGeom prst="rect">
                <a:avLst/>
              </a:prstGeom>
              <a:blipFill>
                <a:blip r:embed="rId5"/>
                <a:stretch>
                  <a:fillRect t="-4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40231" y="4512453"/>
                <a:ext cx="3462528" cy="2111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dirty="0"/>
                  <a:t>Evidence Probabilities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𝑏𝑎𝑟𝑘𝑠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=0.41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𝑓𝑙𝑢𝑓𝑓𝑦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=0.72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𝑒𝑛𝑒𝑟𝑔𝑒𝑡𝑖𝑐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231" y="4512453"/>
                <a:ext cx="3462528" cy="2111475"/>
              </a:xfrm>
              <a:prstGeom prst="rect">
                <a:avLst/>
              </a:prstGeom>
              <a:blipFill>
                <a:blip r:embed="rId6"/>
                <a:stretch>
                  <a:fillRect t="-8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3112" y="4512453"/>
                <a:ext cx="4243349" cy="2111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dirty="0"/>
                  <a:t>Likeliihood Probabilities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𝑏𝑎𝑟𝑘𝑠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</m:t>
                    </m:r>
                  </m:oMath>
                </a14:m>
                <a:r>
                  <a:rPr lang="en-US" b="0" dirty="0"/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𝑓𝑙𝑢𝑓𝑓𝑦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=0.39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𝑒𝑛𝑒𝑟𝑔𝑒𝑡𝑖𝑐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𝑓𝑖𝑠h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112" y="4512453"/>
                <a:ext cx="4243349" cy="2111475"/>
              </a:xfrm>
              <a:prstGeom prst="rect">
                <a:avLst/>
              </a:prstGeom>
              <a:blipFill>
                <a:blip r:embed="rId7"/>
                <a:stretch>
                  <a:fillRect t="-5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4412" y="129429"/>
                <a:ext cx="5999360" cy="418576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dirty="0"/>
                  <a:t>Properties of an unknown:</a:t>
                </a:r>
              </a:p>
              <a:p>
                <a:pPr algn="ctr"/>
                <a:r>
                  <a:rPr lang="en-US" dirty="0"/>
                  <a:t>Barks? NO</a:t>
                </a:r>
              </a:p>
              <a:p>
                <a:pPr algn="ctr"/>
                <a:r>
                  <a:rPr lang="en-US" dirty="0"/>
                  <a:t>Fluffy? YES</a:t>
                </a:r>
                <a:br>
                  <a:rPr lang="en-US" dirty="0"/>
                </a:br>
                <a:r>
                  <a:rPr lang="en-US" dirty="0"/>
                  <a:t>Energetic? YES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/>
                        <m:t>P</m:t>
                      </m:r>
                      <m:r>
                        <m:rPr>
                          <m:nor/>
                        </m:rPr>
                        <a:rPr lang="en-US" sz="1600" dirty="0"/>
                        <m:t>(</m:t>
                      </m:r>
                      <m:r>
                        <m:rPr>
                          <m:nor/>
                        </m:rPr>
                        <a:rPr lang="en-US" sz="1600" dirty="0"/>
                        <m:t>dog</m:t>
                      </m:r>
                      <m:r>
                        <m:rPr>
                          <m:nor/>
                        </m:rPr>
                        <a:rPr lang="en-US" sz="1600" dirty="0"/>
                        <m:t>|</m:t>
                      </m:r>
                      <m:r>
                        <m:rPr>
                          <m:nor/>
                        </m:rPr>
                        <a:rPr lang="en-US" sz="1600" dirty="0"/>
                        <m:t>fluffy</m:t>
                      </m:r>
                      <m:r>
                        <m:rPr>
                          <m:nor/>
                        </m:rPr>
                        <a:rPr lang="en-US" sz="1600" dirty="0"/>
                        <m:t>, </m:t>
                      </m:r>
                      <m:r>
                        <m:rPr>
                          <m:nor/>
                        </m:rPr>
                        <a:rPr lang="en-US" sz="1600" b="0" i="0" dirty="0" smtClean="0"/>
                        <m:t>energetic</m:t>
                      </m:r>
                      <m:r>
                        <m:rPr>
                          <m:nor/>
                        </m:rPr>
                        <a:rPr lang="en-US" sz="1600" dirty="0"/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u="sng" dirty="0" smtClean="0"/>
                      <m:t>=</m:t>
                    </m:r>
                    <m:r>
                      <m:rPr>
                        <m:nor/>
                      </m:rPr>
                      <a:rPr lang="en-US" sz="1600" b="0" i="0" u="sng" dirty="0" smtClean="0"/>
                      <m:t>P</m:t>
                    </m:r>
                    <m:r>
                      <m:rPr>
                        <m:nor/>
                      </m:rPr>
                      <a:rPr lang="en-US" sz="1600" b="0" i="0" u="sng" dirty="0" smtClean="0"/>
                      <m:t>(</m:t>
                    </m:r>
                    <m:r>
                      <m:rPr>
                        <m:nor/>
                      </m:rPr>
                      <a:rPr lang="en-US" sz="1600" b="0" i="0" u="sng" dirty="0" smtClean="0"/>
                      <m:t>dog</m:t>
                    </m:r>
                    <m:r>
                      <m:rPr>
                        <m:nor/>
                      </m:rPr>
                      <a:rPr lang="en-US" sz="1600" b="0" i="0" u="sng" dirty="0" smtClean="0"/>
                      <m:t>)∗</m:t>
                    </m:r>
                    <m:r>
                      <m:rPr>
                        <m:nor/>
                      </m:rPr>
                      <a:rPr lang="en-US" sz="1600" b="0" i="0" u="sng" dirty="0" smtClean="0"/>
                      <m:t>P</m:t>
                    </m:r>
                    <m:r>
                      <m:rPr>
                        <m:nor/>
                      </m:rPr>
                      <a:rPr lang="en-US" sz="1600" b="0" i="0" u="sng" dirty="0" smtClean="0"/>
                      <m:t>(</m:t>
                    </m:r>
                    <m:r>
                      <m:rPr>
                        <m:nor/>
                      </m:rPr>
                      <a:rPr lang="en-US" sz="1600" b="0" i="0" u="sng" dirty="0" smtClean="0"/>
                      <m:t>fluffy</m:t>
                    </m:r>
                    <m:r>
                      <m:rPr>
                        <m:nor/>
                      </m:rPr>
                      <a:rPr lang="en-US" sz="1600" b="0" i="0" u="sng" dirty="0" smtClean="0"/>
                      <m:t>|</m:t>
                    </m:r>
                    <m:r>
                      <m:rPr>
                        <m:nor/>
                      </m:rPr>
                      <a:rPr lang="en-US" sz="1600" b="0" i="0" u="sng" dirty="0" smtClean="0"/>
                      <m:t>dog</m:t>
                    </m:r>
                    <m:r>
                      <m:rPr>
                        <m:nor/>
                      </m:rPr>
                      <a:rPr lang="en-US" sz="1600" b="0" i="0" u="sng" dirty="0" smtClean="0"/>
                      <m:t>)∗</m:t>
                    </m:r>
                    <m:r>
                      <m:rPr>
                        <m:nor/>
                      </m:rPr>
                      <a:rPr lang="en-US" sz="1600" b="0" i="0" u="sng" dirty="0" smtClean="0"/>
                      <m:t>P</m:t>
                    </m:r>
                    <m:r>
                      <m:rPr>
                        <m:nor/>
                      </m:rPr>
                      <a:rPr lang="en-US" sz="1600" b="0" i="0" u="sng" dirty="0" smtClean="0"/>
                      <m:t>(</m:t>
                    </m:r>
                    <m:r>
                      <m:rPr>
                        <m:nor/>
                      </m:rPr>
                      <a:rPr lang="en-US" sz="1600" b="0" i="0" u="sng" dirty="0" smtClean="0"/>
                      <m:t>energetic</m:t>
                    </m:r>
                    <m:r>
                      <m:rPr>
                        <m:nor/>
                      </m:rPr>
                      <a:rPr lang="en-US" sz="1600" b="0" i="0" u="sng" dirty="0" smtClean="0"/>
                      <m:t>|</m:t>
                    </m:r>
                    <m:r>
                      <m:rPr>
                        <m:nor/>
                      </m:rPr>
                      <a:rPr lang="en-US" sz="1600" b="0" i="0" u="sng" dirty="0" smtClean="0"/>
                      <m:t>dog</m:t>
                    </m:r>
                    <m:r>
                      <m:rPr>
                        <m:nor/>
                      </m:rPr>
                      <a:rPr lang="en-US" sz="1600" b="0" i="0" u="sng" dirty="0" smtClean="0"/>
                      <m:t>)</m:t>
                    </m:r>
                  </m:oMath>
                </a14:m>
                <a:r>
                  <a:rPr lang="en-US" sz="1600" b="0" i="0" u="sng" dirty="0"/>
                  <a:t>*P(no </a:t>
                </a:r>
                <a:r>
                  <a:rPr lang="en-US" sz="1600" b="0" i="0" u="sng" dirty="0" err="1"/>
                  <a:t>bark|dog</a:t>
                </a:r>
                <a:r>
                  <a:rPr lang="en-US" sz="1600" b="0" i="0" u="sng" dirty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dirty="0" smtClean="0"/>
                      <m:t>P</m:t>
                    </m:r>
                    <m:r>
                      <m:rPr>
                        <m:nor/>
                      </m:rPr>
                      <a:rPr lang="en-US" sz="1600" b="0" i="0" dirty="0" smtClean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fluffy</m:t>
                    </m:r>
                    <m:r>
                      <m:rPr>
                        <m:nor/>
                      </m:rPr>
                      <a:rPr lang="en-US" sz="1600" b="0" i="0" dirty="0" smtClean="0"/>
                      <m:t>)∗</m:t>
                    </m:r>
                    <m:r>
                      <m:rPr>
                        <m:nor/>
                      </m:rPr>
                      <a:rPr lang="en-US" sz="1600" b="0" i="0" dirty="0" smtClean="0"/>
                      <m:t>P</m:t>
                    </m:r>
                    <m:r>
                      <m:rPr>
                        <m:nor/>
                      </m:rPr>
                      <a:rPr lang="en-US" sz="1600" b="0" i="0" dirty="0" smtClean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energetic</m:t>
                    </m:r>
                    <m:r>
                      <m:rPr>
                        <m:nor/>
                      </m:rPr>
                      <a:rPr lang="en-US" sz="1600" b="0" i="0" dirty="0" smtClean="0"/>
                      <m:t>)</m:t>
                    </m:r>
                  </m:oMath>
                </a14:m>
                <a:r>
                  <a:rPr lang="en-US" sz="1600" b="0" dirty="0"/>
                  <a:t>*P(no bark)</a:t>
                </a:r>
              </a:p>
              <a:p>
                <a:pPr algn="ctr"/>
                <a:endParaRPr lang="en-US" sz="1600" b="0" dirty="0"/>
              </a:p>
              <a:p>
                <a:pPr algn="ctr"/>
                <a:r>
                  <a:rPr lang="en-US" sz="1600" b="0" dirty="0"/>
                  <a:t>=</a:t>
                </a:r>
                <a:r>
                  <a:rPr lang="en-US" sz="1600" b="0" u="sng" dirty="0"/>
                  <a:t>(0.44)(0.61)(0.60)(0.07)</a:t>
                </a:r>
              </a:p>
              <a:p>
                <a:pPr algn="ctr"/>
                <a:r>
                  <a:rPr lang="en-US" sz="1600" dirty="0"/>
                  <a:t>(0.59)(0.72)(0.52)</a:t>
                </a:r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=0.05</a:t>
                </a:r>
              </a:p>
              <a:p>
                <a:pPr algn="ctr"/>
                <a:r>
                  <a:rPr lang="en-US" sz="1600" dirty="0"/>
                  <a:t>P(cat…)=0.11</a:t>
                </a:r>
              </a:p>
              <a:p>
                <a:pPr algn="ctr"/>
                <a:r>
                  <a:rPr lang="en-US" sz="1600" dirty="0"/>
                  <a:t>P(fish…)=0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129429"/>
                <a:ext cx="5999360" cy="4185761"/>
              </a:xfrm>
              <a:prstGeom prst="rect">
                <a:avLst/>
              </a:prstGeom>
              <a:blipFill>
                <a:blip r:embed="rId8"/>
                <a:stretch>
                  <a:fillRect t="-145" b="-1306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r="9026"/>
          <a:stretch/>
        </p:blipFill>
        <p:spPr>
          <a:xfrm>
            <a:off x="578727" y="2438400"/>
            <a:ext cx="3810000" cy="3481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r="10367"/>
          <a:stretch/>
        </p:blipFill>
        <p:spPr>
          <a:xfrm>
            <a:off x="5180012" y="457200"/>
            <a:ext cx="6418262" cy="5907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2812" y="990600"/>
            <a:ext cx="3141831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Assumes variables are independent and normalized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Results/Discussion</a:t>
            </a:r>
          </a:p>
        </p:txBody>
      </p:sp>
    </p:spTree>
    <p:extLst>
      <p:ext uri="{BB962C8B-B14F-4D97-AF65-F5344CB8AC3E}">
        <p14:creationId xmlns:p14="http://schemas.microsoft.com/office/powerpoint/2010/main" val="1067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Accuracies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86906"/>
              </p:ext>
            </p:extLst>
          </p:nvPr>
        </p:nvGraphicFramePr>
        <p:xfrm>
          <a:off x="2513012" y="2438400"/>
          <a:ext cx="6934199" cy="277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192">
                  <a:extLst>
                    <a:ext uri="{9D8B030D-6E8A-4147-A177-3AD203B41FA5}">
                      <a16:colId xmlns:a16="http://schemas.microsoft.com/office/drawing/2014/main" val="2370174345"/>
                    </a:ext>
                  </a:extLst>
                </a:gridCol>
                <a:gridCol w="3062269">
                  <a:extLst>
                    <a:ext uri="{9D8B030D-6E8A-4147-A177-3AD203B41FA5}">
                      <a16:colId xmlns:a16="http://schemas.microsoft.com/office/drawing/2014/main" val="2168014894"/>
                    </a:ext>
                  </a:extLst>
                </a:gridCol>
                <a:gridCol w="2988738">
                  <a:extLst>
                    <a:ext uri="{9D8B030D-6E8A-4147-A177-3AD203B41FA5}">
                      <a16:colId xmlns:a16="http://schemas.microsoft.com/office/drawing/2014/main" val="3759728617"/>
                    </a:ext>
                  </a:extLst>
                </a:gridCol>
              </a:tblGrid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18832"/>
                  </a:ext>
                </a:extLst>
              </a:tr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0119"/>
                  </a:ext>
                </a:extLst>
              </a:tr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33943"/>
                  </a:ext>
                </a:extLst>
              </a:tr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289"/>
                  </a:ext>
                </a:extLst>
              </a:tr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 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766870"/>
                  </a:ext>
                </a:extLst>
              </a:tr>
              <a:tr h="46208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Naïve Bayes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3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371600"/>
            <a:ext cx="6096000" cy="2438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% ‘right’ answers</a:t>
            </a:r>
          </a:p>
          <a:p>
            <a:r>
              <a:rPr lang="en-US" dirty="0"/>
              <a:t>PROS: simple calculation</a:t>
            </a:r>
          </a:p>
          <a:p>
            <a:r>
              <a:rPr lang="en-US" dirty="0"/>
              <a:t>CONS: not good judgement</a:t>
            </a:r>
          </a:p>
          <a:p>
            <a:endParaRPr lang="en-US" dirty="0"/>
          </a:p>
          <a:p>
            <a:pPr lvl="1"/>
            <a:r>
              <a:rPr lang="en-US" dirty="0"/>
              <a:t>Ex. FIREFIGHTING-Robots</a:t>
            </a:r>
          </a:p>
          <a:p>
            <a:pPr lvl="3"/>
            <a:r>
              <a:rPr lang="en-US" dirty="0"/>
              <a:t>Good at predicting true negatives (TN)</a:t>
            </a:r>
            <a:r>
              <a:rPr lang="en-US" dirty="0">
                <a:sym typeface="Wingdings" panose="05000000000000000000" pitchFamily="2" charset="2"/>
              </a:rPr>
              <a:t> house not on fire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Bad at predicting true positives (TP)  house on fire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98% of houses are not on fire  by not acting 100% of the time, they are 98% accurate. But 2% of houses are on fire. 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r2d2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1943100"/>
            <a:ext cx="2133600" cy="28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23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12"/>
                    </a14:imgEffect>
                    <a14:imgEffect>
                      <a14:saturation sa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9350" y="2071540"/>
            <a:ext cx="4419600" cy="3781719"/>
          </a:xfrm>
          <a:prstGeom prst="rect">
            <a:avLst/>
          </a:prstGeom>
          <a:noFill/>
          <a:effectLst>
            <a:glow rad="1905000">
              <a:schemeClr val="tx1">
                <a:lumMod val="6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Precision and Recall [0,1]</a:t>
                </a:r>
              </a:p>
              <a:p>
                <a:endParaRPr lang="en-US" dirty="0"/>
              </a:p>
              <a:p>
                <a:pPr lvl="1"/>
                <a:r>
                  <a:rPr lang="en-US" b="1" dirty="0"/>
                  <a:t>Precision: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𝑝𝑜𝑠𝑖𝑡𝑖𝑣𝑒𝑠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𝑝𝑟𝑒𝑑𝑖𝑐𝑡𝑒𝑑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𝑝𝑜𝑠𝑖𝑡𝑖𝑣𝑒𝑠</m:t>
                        </m:r>
                      </m:den>
                    </m:f>
                  </m:oMath>
                </a14:m>
                <a:endParaRPr lang="en-US" u="sng" dirty="0"/>
              </a:p>
              <a:p>
                <a:endParaRPr lang="en-US" u="sng" dirty="0"/>
              </a:p>
              <a:p>
                <a:pPr lvl="1"/>
                <a:r>
                  <a:rPr lang="en-US" b="1" dirty="0"/>
                  <a:t>Recall: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𝑝𝑜𝑠𝑖𝑡𝑖𝑣𝑒𝑠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𝑎𝑐𝑡𝑢𝑎𝑙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𝑝𝑜𝑠𝑖𝑡𝑖𝑣𝑒𝑠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b="1" dirty="0"/>
              </a:p>
              <a:p>
                <a:pPr marL="231775" lvl="1" indent="0" algn="ctr">
                  <a:buNone/>
                </a:pPr>
                <a:r>
                  <a:rPr lang="en-US" sz="36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</a:t>
                </a:r>
                <a:r>
                  <a:rPr lang="en-US" sz="3600" b="1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36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Score=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𝑷𝑹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931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8086" y="1676400"/>
            <a:ext cx="4876800" cy="12192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3812" y="4800600"/>
            <a:ext cx="4876800" cy="12192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2500337"/>
              </p:ext>
            </p:extLst>
          </p:nvPr>
        </p:nvGraphicFramePr>
        <p:xfrm>
          <a:off x="6932612" y="2362200"/>
          <a:ext cx="3370260" cy="29718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842565">
                  <a:extLst>
                    <a:ext uri="{9D8B030D-6E8A-4147-A177-3AD203B41FA5}">
                      <a16:colId xmlns:a16="http://schemas.microsoft.com/office/drawing/2014/main" val="1806962411"/>
                    </a:ext>
                  </a:extLst>
                </a:gridCol>
                <a:gridCol w="842565">
                  <a:extLst>
                    <a:ext uri="{9D8B030D-6E8A-4147-A177-3AD203B41FA5}">
                      <a16:colId xmlns:a16="http://schemas.microsoft.com/office/drawing/2014/main" val="1677613021"/>
                    </a:ext>
                  </a:extLst>
                </a:gridCol>
                <a:gridCol w="842565">
                  <a:extLst>
                    <a:ext uri="{9D8B030D-6E8A-4147-A177-3AD203B41FA5}">
                      <a16:colId xmlns:a16="http://schemas.microsoft.com/office/drawing/2014/main" val="1861947061"/>
                    </a:ext>
                  </a:extLst>
                </a:gridCol>
                <a:gridCol w="842565">
                  <a:extLst>
                    <a:ext uri="{9D8B030D-6E8A-4147-A177-3AD203B41FA5}">
                      <a16:colId xmlns:a16="http://schemas.microsoft.com/office/drawing/2014/main" val="3176554166"/>
                    </a:ext>
                  </a:extLst>
                </a:gridCol>
              </a:tblGrid>
              <a:tr h="71733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03396"/>
                  </a:ext>
                </a:extLst>
              </a:tr>
              <a:tr h="7173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43729"/>
                  </a:ext>
                </a:extLst>
              </a:tr>
              <a:tr h="81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27704"/>
                  </a:ext>
                </a:extLst>
              </a:tr>
              <a:tr h="7173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84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Accuracy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Precision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Recall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0.71</a:t>
                </a:r>
              </a:p>
              <a:p>
                <a:endParaRPr lang="en-US" b="1" dirty="0"/>
              </a:p>
              <a:p>
                <a:r>
                  <a:rPr lang="en-US" b="1" dirty="0"/>
                  <a:t>F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Score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𝟔𝟑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𝟕𝟏</m:t>
                            </m:r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𝟕𝟏</m:t>
                        </m:r>
                      </m:den>
                    </m:f>
                  </m:oMath>
                </a14:m>
                <a:r>
                  <a:rPr lang="en-US" b="1" dirty="0"/>
                  <a:t>=0.67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31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Firefighter Example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40674" y="2438400"/>
            <a:ext cx="198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actual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216910" y="3939861"/>
            <a:ext cx="2203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Predicted</a:t>
            </a:r>
          </a:p>
        </p:txBody>
      </p:sp>
    </p:spTree>
    <p:extLst>
      <p:ext uri="{BB962C8B-B14F-4D97-AF65-F5344CB8AC3E}">
        <p14:creationId xmlns:p14="http://schemas.microsoft.com/office/powerpoint/2010/main" val="14933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Scores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529033"/>
              </p:ext>
            </p:extLst>
          </p:nvPr>
        </p:nvGraphicFramePr>
        <p:xfrm>
          <a:off x="2218873" y="2133600"/>
          <a:ext cx="76774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568">
                  <a:extLst>
                    <a:ext uri="{9D8B030D-6E8A-4147-A177-3AD203B41FA5}">
                      <a16:colId xmlns:a16="http://schemas.microsoft.com/office/drawing/2014/main" val="460288350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3442962442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3736486488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1593273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1</a:t>
                      </a:r>
                      <a:r>
                        <a:rPr lang="en-US" baseline="0" dirty="0"/>
                        <a:t>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0.975136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0.664725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0.790551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23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0.775886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0.663753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0.715452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397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0.692308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0.72439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0.707986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887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 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0.666667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0.658417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346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Naïve Bayes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0.639612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0.615385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0.627265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742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780212" y="4876802"/>
            <a:ext cx="3886202" cy="1142999"/>
          </a:xfrm>
        </p:spPr>
        <p:txBody>
          <a:bodyPr/>
          <a:lstStyle/>
          <a:p>
            <a:r>
              <a:rPr lang="en-US" dirty="0"/>
              <a:t>*CI Decision Tree excluded as variable importance not built-in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6570831" cy="4114800"/>
          </a:xfrm>
        </p:spPr>
        <p:txBody>
          <a:bodyPr/>
          <a:lstStyle/>
          <a:p>
            <a:r>
              <a:rPr lang="en-US" dirty="0"/>
              <a:t>Most model packages had a built-in “variable importance” functions</a:t>
            </a:r>
          </a:p>
          <a:p>
            <a:r>
              <a:rPr lang="en-US" dirty="0"/>
              <a:t>Able to determine how each model ranked the influence/importance of variables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Importance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42514" r="65171"/>
          <a:stretch/>
        </p:blipFill>
        <p:spPr>
          <a:xfrm>
            <a:off x="8065232" y="838200"/>
            <a:ext cx="2853524" cy="233728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9345495" y="1370867"/>
            <a:ext cx="292998" cy="34729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697817" y="1742342"/>
            <a:ext cx="358015" cy="33557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9589232" y="2306515"/>
            <a:ext cx="303854" cy="361217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9970232" y="1773115"/>
            <a:ext cx="304800" cy="3048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15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Importance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691690"/>
              </p:ext>
            </p:extLst>
          </p:nvPr>
        </p:nvGraphicFramePr>
        <p:xfrm>
          <a:off x="912812" y="1447792"/>
          <a:ext cx="8791243" cy="495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090">
                  <a:extLst>
                    <a:ext uri="{9D8B030D-6E8A-4147-A177-3AD203B41FA5}">
                      <a16:colId xmlns:a16="http://schemas.microsoft.com/office/drawing/2014/main" val="2945382606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3804345500"/>
                    </a:ext>
                  </a:extLst>
                </a:gridCol>
                <a:gridCol w="1006793">
                  <a:extLst>
                    <a:ext uri="{9D8B030D-6E8A-4147-A177-3AD203B41FA5}">
                      <a16:colId xmlns:a16="http://schemas.microsoft.com/office/drawing/2014/main" val="946894326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val="2376164439"/>
                    </a:ext>
                  </a:extLst>
                </a:gridCol>
                <a:gridCol w="1229043">
                  <a:extLst>
                    <a:ext uri="{9D8B030D-6E8A-4147-A177-3AD203B41FA5}">
                      <a16:colId xmlns:a16="http://schemas.microsoft.com/office/drawing/2014/main" val="4075388725"/>
                    </a:ext>
                  </a:extLst>
                </a:gridCol>
                <a:gridCol w="989964">
                  <a:extLst>
                    <a:ext uri="{9D8B030D-6E8A-4147-A177-3AD203B41FA5}">
                      <a16:colId xmlns:a16="http://schemas.microsoft.com/office/drawing/2014/main" val="3223314505"/>
                    </a:ext>
                  </a:extLst>
                </a:gridCol>
                <a:gridCol w="1018843">
                  <a:extLst>
                    <a:ext uri="{9D8B030D-6E8A-4147-A177-3AD203B41FA5}">
                      <a16:colId xmlns:a16="http://schemas.microsoft.com/office/drawing/2014/main" val="591386014"/>
                    </a:ext>
                  </a:extLst>
                </a:gridCol>
              </a:tblGrid>
              <a:tr h="5977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Decision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Random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Logistic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Naïv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e Bayes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72358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DER_mass_transverse_met_lep</a:t>
                      </a:r>
                      <a:endParaRPr lang="en-US" sz="11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956612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DER_mass_MMC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0818106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DER_met_phi_centrality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3923785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DER_mass_vis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5841219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DER_pt_ratio_lep_tau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5591151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PRI_tau_pt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7271272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DER_deltar_tau_lep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725718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DER_pt_h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4335897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DER_sum_pt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5955410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PRI_jet_num</a:t>
                      </a:r>
                      <a:endParaRPr lang="en-US" sz="11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8636696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PRI_met_sumet</a:t>
                      </a:r>
                      <a:endParaRPr lang="en-US" sz="11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3415121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DER_mass_jet_jet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6153321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PRI_jet_leading_pt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610044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PRI_jet_all_pt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1341344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DER_lep_eta_centrality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1876195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PRI_met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329553"/>
                  </a:ext>
                </a:extLst>
              </a:tr>
              <a:tr h="25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Lucida Console" panose="020B0609040504020204" pitchFamily="49" charset="0"/>
                        </a:rPr>
                        <a:t>PRI_lep_eta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267308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503612" y="1828800"/>
            <a:ext cx="2438400" cy="23622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8212" y="2514600"/>
            <a:ext cx="762000" cy="78837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46812" y="1975925"/>
            <a:ext cx="304800" cy="31535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13612" y="2279552"/>
            <a:ext cx="585621" cy="6175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44399" y="2250375"/>
            <a:ext cx="304800" cy="31535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Conclusion/Future Work</a:t>
            </a:r>
          </a:p>
        </p:txBody>
      </p:sp>
    </p:spTree>
    <p:extLst>
      <p:ext uri="{BB962C8B-B14F-4D97-AF65-F5344CB8AC3E}">
        <p14:creationId xmlns:p14="http://schemas.microsoft.com/office/powerpoint/2010/main" val="25948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phenomena in my field, use it as a tool to better understand chemistry</a:t>
            </a:r>
          </a:p>
          <a:p>
            <a:r>
              <a:rPr lang="en-US" dirty="0"/>
              <a:t>Talk to Dr. Chen/Dr. </a:t>
            </a:r>
            <a:r>
              <a:rPr lang="en-US" dirty="0" err="1"/>
              <a:t>Vidden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ML is cool!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Thank you to:</a:t>
            </a:r>
          </a:p>
          <a:p>
            <a:r>
              <a:rPr lang="en-US" dirty="0"/>
              <a:t>Dr. </a:t>
            </a:r>
            <a:r>
              <a:rPr lang="en-US" dirty="0" err="1"/>
              <a:t>Vidden</a:t>
            </a:r>
            <a:endParaRPr lang="en-US" dirty="0"/>
          </a:p>
          <a:p>
            <a:r>
              <a:rPr lang="en-US" dirty="0"/>
              <a:t>Dr. Ragan </a:t>
            </a:r>
          </a:p>
          <a:p>
            <a:r>
              <a:rPr lang="en-US" dirty="0"/>
              <a:t>Dr. </a:t>
            </a:r>
            <a:r>
              <a:rPr lang="en-US" dirty="0" err="1"/>
              <a:t>Lesher</a:t>
            </a:r>
            <a:endParaRPr lang="en-US" dirty="0"/>
          </a:p>
          <a:p>
            <a:r>
              <a:rPr lang="en-US" dirty="0"/>
              <a:t>Dr. Chen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604" y="3962400"/>
            <a:ext cx="3596607" cy="609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1030" name="Picture 6" descr="Image result for kagg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15" y="3108046"/>
            <a:ext cx="2667001" cy="2667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urse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990601"/>
            <a:ext cx="2743200" cy="21640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ursera machine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60" y="1326356"/>
            <a:ext cx="2381066" cy="1340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43" y="3746955"/>
            <a:ext cx="1924050" cy="194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6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0412" y="2667000"/>
            <a:ext cx="9906000" cy="1676400"/>
          </a:xfrm>
        </p:spPr>
        <p:txBody>
          <a:bodyPr>
            <a:noAutofit/>
          </a:bodyPr>
          <a:lstStyle/>
          <a:p>
            <a:r>
              <a:rPr lang="en-US" sz="115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75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522412" y="990600"/>
            <a:ext cx="7973596" cy="4191000"/>
            <a:chOff x="1357116" y="1066800"/>
            <a:chExt cx="7973596" cy="4191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446212" y="1066800"/>
              <a:ext cx="7884500" cy="4191000"/>
              <a:chOff x="1446212" y="1066800"/>
              <a:chExt cx="7884500" cy="41910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446212" y="1066800"/>
                <a:ext cx="7884500" cy="4191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CI Tree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598612" y="1295400"/>
                <a:ext cx="7732100" cy="3780690"/>
                <a:chOff x="1598612" y="1295400"/>
                <a:chExt cx="7732100" cy="378069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808412" y="1295400"/>
                  <a:ext cx="3200400" cy="69752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100" b="1" dirty="0" err="1">
                      <a:solidFill>
                        <a:schemeClr val="bg1"/>
                      </a:solidFill>
                    </a:rPr>
                    <a:t>DER_mass_transverse_met_lep</a:t>
                  </a:r>
                  <a:endParaRPr lang="en-U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</a:rPr>
                    <a:t>p&lt;0.001</a:t>
                  </a:r>
                </a:p>
                <a:p>
                  <a:pPr algn="ctr"/>
                  <a:endParaRPr lang="en-US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942012" y="2667000"/>
                  <a:ext cx="3200400" cy="69752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100" b="1" dirty="0" err="1">
                      <a:solidFill>
                        <a:schemeClr val="bg1"/>
                      </a:solidFill>
                    </a:rPr>
                    <a:t>DER_met_phi_centrality</a:t>
                  </a:r>
                  <a:endParaRPr lang="en-U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</a:rPr>
                    <a:t>p&lt;0.001</a:t>
                  </a:r>
                </a:p>
                <a:p>
                  <a:pPr algn="ctr"/>
                  <a:endParaRPr lang="en-US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598612" y="2667000"/>
                  <a:ext cx="3200400" cy="69752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err="1">
                      <a:solidFill>
                        <a:schemeClr val="bg1"/>
                      </a:solidFill>
                    </a:rPr>
                    <a:t>PRI_tau_pt</a:t>
                  </a:r>
                  <a:endParaRPr lang="en-U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</a:rPr>
                    <a:t>p&lt;0.001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" name="Straight Connector 15"/>
                <p:cNvCxnSpPr>
                  <a:stCxn id="4" idx="3"/>
                  <a:endCxn id="12" idx="0"/>
                </p:cNvCxnSpPr>
                <p:nvPr/>
              </p:nvCxnSpPr>
              <p:spPr>
                <a:xfrm flipH="1">
                  <a:off x="3198812" y="1890773"/>
                  <a:ext cx="1078288" cy="77622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1" idx="0"/>
                  <a:endCxn id="4" idx="5"/>
                </p:cNvCxnSpPr>
                <p:nvPr/>
              </p:nvCxnSpPr>
              <p:spPr>
                <a:xfrm flipH="1" flipV="1">
                  <a:off x="6540124" y="1890773"/>
                  <a:ext cx="1002088" cy="77622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2595181" y="1908234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≤46.776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393468" y="1908234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&gt;46.776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599151" y="3903783"/>
                  <a:ext cx="468930" cy="1143000"/>
                </a:xfrm>
                <a:prstGeom prst="rect">
                  <a:avLst/>
                </a:prstGeom>
                <a:solidFill>
                  <a:srgbClr val="00206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245024" y="3909645"/>
                  <a:ext cx="457200" cy="1143000"/>
                </a:xfrm>
                <a:prstGeom prst="rect">
                  <a:avLst/>
                </a:prstGeom>
                <a:solidFill>
                  <a:srgbClr val="00206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8111512" y="3903783"/>
                  <a:ext cx="457200" cy="1143000"/>
                </a:xfrm>
                <a:prstGeom prst="rect">
                  <a:avLst/>
                </a:prstGeom>
                <a:solidFill>
                  <a:srgbClr val="00206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98593" y="3903783"/>
                  <a:ext cx="457200" cy="1143000"/>
                </a:xfrm>
                <a:prstGeom prst="rect">
                  <a:avLst/>
                </a:prstGeom>
                <a:solidFill>
                  <a:srgbClr val="00206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45024" y="4366845"/>
                  <a:ext cx="457200" cy="685800"/>
                </a:xfrm>
                <a:prstGeom prst="rect">
                  <a:avLst/>
                </a:prstGeom>
                <a:solidFill>
                  <a:srgbClr val="990033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06482" y="4075233"/>
                  <a:ext cx="461599" cy="971550"/>
                </a:xfrm>
                <a:prstGeom prst="rect">
                  <a:avLst/>
                </a:prstGeom>
                <a:solidFill>
                  <a:srgbClr val="990033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698593" y="4876799"/>
                  <a:ext cx="455612" cy="169983"/>
                </a:xfrm>
                <a:prstGeom prst="rect">
                  <a:avLst/>
                </a:prstGeom>
                <a:solidFill>
                  <a:srgbClr val="990033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115300" y="4425459"/>
                  <a:ext cx="453411" cy="650631"/>
                </a:xfrm>
                <a:prstGeom prst="rect">
                  <a:avLst/>
                </a:prstGeom>
                <a:solidFill>
                  <a:srgbClr val="990033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578112" y="3428245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&gt;0.374</a:t>
                  </a:r>
                </a:p>
              </p:txBody>
            </p:sp>
            <p:cxnSp>
              <p:nvCxnSpPr>
                <p:cNvPr id="41" name="Straight Connector 40"/>
                <p:cNvCxnSpPr>
                  <a:stCxn id="12" idx="4"/>
                  <a:endCxn id="32" idx="0"/>
                </p:cNvCxnSpPr>
                <p:nvPr/>
              </p:nvCxnSpPr>
              <p:spPr>
                <a:xfrm flipH="1">
                  <a:off x="2473624" y="3364523"/>
                  <a:ext cx="725188" cy="54512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12" idx="4"/>
                  <a:endCxn id="31" idx="0"/>
                </p:cNvCxnSpPr>
                <p:nvPr/>
              </p:nvCxnSpPr>
              <p:spPr>
                <a:xfrm>
                  <a:off x="3198812" y="3364523"/>
                  <a:ext cx="634804" cy="5392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11" idx="4"/>
                  <a:endCxn id="34" idx="0"/>
                </p:cNvCxnSpPr>
                <p:nvPr/>
              </p:nvCxnSpPr>
              <p:spPr>
                <a:xfrm flipH="1">
                  <a:off x="6927193" y="3364523"/>
                  <a:ext cx="615019" cy="5392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11" idx="4"/>
                  <a:endCxn id="33" idx="0"/>
                </p:cNvCxnSpPr>
                <p:nvPr/>
              </p:nvCxnSpPr>
              <p:spPr>
                <a:xfrm>
                  <a:off x="7542212" y="3364523"/>
                  <a:ext cx="797900" cy="5392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3341870" y="3624544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&gt;34.753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825512" y="3428245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≤0.374</a:t>
                  </a: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357116" y="3495653"/>
              <a:ext cx="1752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≤34.753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Announced July 4</a:t>
            </a:r>
            <a:r>
              <a:rPr lang="en-US" baseline="30000" dirty="0"/>
              <a:t>th</a:t>
            </a:r>
            <a:r>
              <a:rPr lang="en-US" dirty="0"/>
              <a:t>, 2012</a:t>
            </a:r>
          </a:p>
          <a:p>
            <a:r>
              <a:rPr lang="en-US" dirty="0"/>
              <a:t>LHC-CERN, Switzerland</a:t>
            </a:r>
          </a:p>
          <a:p>
            <a:pPr lvl="1"/>
            <a:r>
              <a:rPr lang="en-US" dirty="0"/>
              <a:t>ATLAS and CMS Experiments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the Higgs Boson</a:t>
            </a:r>
          </a:p>
        </p:txBody>
      </p:sp>
      <p:pic>
        <p:nvPicPr>
          <p:cNvPr id="3074" name="Picture 2" descr="Image result for higgs bo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2719388"/>
            <a:ext cx="4419600" cy="24860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285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94012" y="2057400"/>
            <a:ext cx="5143498" cy="3962400"/>
            <a:chOff x="2894012" y="1981200"/>
            <a:chExt cx="5143498" cy="3962400"/>
          </a:xfrm>
        </p:grpSpPr>
        <p:sp>
          <p:nvSpPr>
            <p:cNvPr id="6" name="Rectangle 5"/>
            <p:cNvSpPr/>
            <p:nvPr/>
          </p:nvSpPr>
          <p:spPr>
            <a:xfrm>
              <a:off x="2894012" y="1981200"/>
              <a:ext cx="4953000" cy="396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11914" t="4245" r="6052" b="11950"/>
            <a:stretch/>
          </p:blipFill>
          <p:spPr>
            <a:xfrm>
              <a:off x="4152654" y="2436934"/>
              <a:ext cx="3160957" cy="308822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038355" y="5014546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  <a:r>
                <a:rPr lang="en-US" dirty="0">
                  <a:solidFill>
                    <a:schemeClr val="bg1"/>
                  </a:solidFill>
                </a:rPr>
                <a:t>&lt;X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6197" y="48387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&lt;X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9612" y="21717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</a:rPr>
                <a:t>5</a:t>
              </a:r>
              <a:r>
                <a:rPr lang="en-US" dirty="0">
                  <a:solidFill>
                    <a:schemeClr val="bg1"/>
                  </a:solidFill>
                </a:rPr>
                <a:t>&lt;X</a:t>
              </a:r>
              <a:r>
                <a:rPr lang="en-US" baseline="-25000" dirty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555" y="5458345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Collisions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755" y="2851426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  <a:r>
                <a:rPr lang="en-US" dirty="0">
                  <a:solidFill>
                    <a:schemeClr val="bg1"/>
                  </a:solidFill>
                </a:rPr>
                <a:t>&lt;X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8310" y="29718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  <a:r>
                <a:rPr lang="en-US" dirty="0">
                  <a:solidFill>
                    <a:schemeClr val="bg1"/>
                  </a:solidFill>
                </a:rPr>
                <a:t>&lt;X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9895" y="4346248"/>
              <a:ext cx="1295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Higgs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868079"/>
            <a:ext cx="3571875" cy="2686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Interactions with Higgs field gives other particles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Higgs </a:t>
            </a:r>
          </a:p>
        </p:txBody>
      </p:sp>
      <p:pic>
        <p:nvPicPr>
          <p:cNvPr id="1026" name="Picture 2" descr="Image result for higgs sombr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6" y="3539716"/>
            <a:ext cx="4548703" cy="2028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0228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Discovery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362200"/>
            <a:ext cx="5000949" cy="35946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08" y="2743200"/>
            <a:ext cx="2975106" cy="27373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2894012" y="3886200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CERN physicists &amp; data scientists simulated data  set mimicking ATLAS results</a:t>
            </a:r>
          </a:p>
          <a:p>
            <a:r>
              <a:rPr lang="en-US" dirty="0"/>
              <a:t>GOAL: optimize classification and characterization of Higgs Events using ML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3" y="914400"/>
            <a:ext cx="9571549" cy="2606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06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15341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Set: 250,000 collisions</a:t>
            </a:r>
          </a:p>
          <a:p>
            <a:r>
              <a:rPr lang="en-US" dirty="0"/>
              <a:t>Test Set: 500,000 collisions</a:t>
            </a:r>
          </a:p>
          <a:p>
            <a:endParaRPr lang="en-US" dirty="0"/>
          </a:p>
          <a:p>
            <a:r>
              <a:rPr lang="en-US" dirty="0"/>
              <a:t>Computational Problems!</a:t>
            </a:r>
          </a:p>
          <a:p>
            <a:pPr lvl="1"/>
            <a:r>
              <a:rPr lang="en-US" dirty="0"/>
              <a:t>Reduced data set to </a:t>
            </a:r>
            <a:r>
              <a:rPr lang="en-US" b="1" dirty="0"/>
              <a:t>5000 </a:t>
            </a:r>
            <a:r>
              <a:rPr lang="en-US" dirty="0"/>
              <a:t>collisions </a:t>
            </a:r>
          </a:p>
          <a:p>
            <a:pPr lvl="2"/>
            <a:r>
              <a:rPr lang="en-US" dirty="0"/>
              <a:t>(Random sample)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lipart broken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166866"/>
            <a:ext cx="2590800" cy="48598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940</Words>
  <Application>Microsoft Office PowerPoint</Application>
  <PresentationFormat>Custom</PresentationFormat>
  <Paragraphs>449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Lucida Console</vt:lpstr>
      <vt:lpstr>Wingdings</vt:lpstr>
      <vt:lpstr>Blue atom design template</vt:lpstr>
      <vt:lpstr>Higgs Boson </vt:lpstr>
      <vt:lpstr>Table of Contents</vt:lpstr>
      <vt:lpstr>Introduction</vt:lpstr>
      <vt:lpstr>Discovery of the Higgs Boson</vt:lpstr>
      <vt:lpstr>Importance of Higgs </vt:lpstr>
      <vt:lpstr>Method of Discovery</vt:lpstr>
      <vt:lpstr>PowerPoint Presentation</vt:lpstr>
      <vt:lpstr>Data Description</vt:lpstr>
      <vt:lpstr>PowerPoint Presentation</vt:lpstr>
      <vt:lpstr>Variables I</vt:lpstr>
      <vt:lpstr>Variables II</vt:lpstr>
      <vt:lpstr>Important Ideas</vt:lpstr>
      <vt:lpstr>Data Exploration</vt:lpstr>
      <vt:lpstr>Analysis of Raw Data</vt:lpstr>
      <vt:lpstr>PowerPoint Presentation</vt:lpstr>
      <vt:lpstr>PowerPoint Presentation</vt:lpstr>
      <vt:lpstr>Missing Data</vt:lpstr>
      <vt:lpstr>PowerPoint Presentation</vt:lpstr>
      <vt:lpstr>Models</vt:lpstr>
      <vt:lpstr>Decision Tree </vt:lpstr>
      <vt:lpstr>Example of Decision Tree in Use</vt:lpstr>
      <vt:lpstr>Conditional Inference Tree </vt:lpstr>
      <vt:lpstr>Random Forest </vt:lpstr>
      <vt:lpstr>Logistic Regression </vt:lpstr>
      <vt:lpstr>Naïve Bayes  </vt:lpstr>
      <vt:lpstr>PowerPoint Presentation</vt:lpstr>
      <vt:lpstr>Results/Discussion</vt:lpstr>
      <vt:lpstr>Accuracies </vt:lpstr>
      <vt:lpstr> </vt:lpstr>
      <vt:lpstr>Confusion matrices </vt:lpstr>
      <vt:lpstr>Robot Firefighter Example </vt:lpstr>
      <vt:lpstr>F1 Scores</vt:lpstr>
      <vt:lpstr>Variable Importance</vt:lpstr>
      <vt:lpstr>Variable Importance </vt:lpstr>
      <vt:lpstr>Conclusion/Future Work</vt:lpstr>
      <vt:lpstr>PowerPoint Presentation</vt:lpstr>
      <vt:lpstr>References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2016-11-24T23:36:30Z</dcterms:created>
  <dcterms:modified xsi:type="dcterms:W3CDTF">2017-04-17T22:09:21Z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