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handoutMasterIdLst>
    <p:handoutMasterId r:id="rId41"/>
  </p:handoutMasterIdLst>
  <p:sldIdLst>
    <p:sldId id="299" r:id="rId2"/>
    <p:sldId id="257" r:id="rId3"/>
    <p:sldId id="301" r:id="rId4"/>
    <p:sldId id="258" r:id="rId5"/>
    <p:sldId id="260" r:id="rId6"/>
    <p:sldId id="329" r:id="rId7"/>
    <p:sldId id="259" r:id="rId8"/>
    <p:sldId id="330" r:id="rId9"/>
    <p:sldId id="325" r:id="rId10"/>
    <p:sldId id="300" r:id="rId11"/>
    <p:sldId id="256" r:id="rId12"/>
    <p:sldId id="318" r:id="rId13"/>
    <p:sldId id="271" r:id="rId14"/>
    <p:sldId id="332" r:id="rId15"/>
    <p:sldId id="312" r:id="rId16"/>
    <p:sldId id="262" r:id="rId17"/>
    <p:sldId id="334" r:id="rId18"/>
    <p:sldId id="265" r:id="rId19"/>
    <p:sldId id="311" r:id="rId20"/>
    <p:sldId id="322" r:id="rId21"/>
    <p:sldId id="269" r:id="rId22"/>
    <p:sldId id="273" r:id="rId23"/>
    <p:sldId id="310" r:id="rId24"/>
    <p:sldId id="328" r:id="rId25"/>
    <p:sldId id="263" r:id="rId26"/>
    <p:sldId id="321" r:id="rId27"/>
    <p:sldId id="264" r:id="rId28"/>
    <p:sldId id="303" r:id="rId29"/>
    <p:sldId id="309" r:id="rId30"/>
    <p:sldId id="327" r:id="rId31"/>
    <p:sldId id="291" r:id="rId32"/>
    <p:sldId id="306" r:id="rId33"/>
    <p:sldId id="307" r:id="rId34"/>
    <p:sldId id="324" r:id="rId35"/>
    <p:sldId id="308" r:id="rId36"/>
    <p:sldId id="331" r:id="rId37"/>
    <p:sldId id="323" r:id="rId38"/>
    <p:sldId id="31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051"/>
    <a:srgbClr val="941651"/>
    <a:srgbClr val="005493"/>
    <a:srgbClr val="FF9300"/>
    <a:srgbClr val="73FDD6"/>
    <a:srgbClr val="0096FF"/>
    <a:srgbClr val="0432FF"/>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27"/>
    <p:restoredTop sz="78164"/>
  </p:normalViewPr>
  <p:slideViewPr>
    <p:cSldViewPr snapToGrid="0">
      <p:cViewPr varScale="1">
        <p:scale>
          <a:sx n="73" d="100"/>
          <a:sy n="73" d="100"/>
        </p:scale>
        <p:origin x="1888" y="1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uwlax-my.sharepoint.com/personal/swiecich_kathryn_uwlax_edu/Documents/MTH%20480/Figures%20Final%20(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kathrynswiecichowski\Documents\MTH%20480\FiguresFinal3.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Users\kathrynswiecichowski\Desktop\Data%20MTH%20480\MuValuesV2.csv"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r>
              <a:rPr lang="en-US"/>
              <a:t>Reschedule Percentages per Year </a:t>
            </a:r>
          </a:p>
        </c:rich>
      </c:tx>
      <c:layout>
        <c:manualLayout>
          <c:xMode val="edge"/>
          <c:yMode val="edge"/>
          <c:x val="0.30357650096836702"/>
          <c:y val="3.08919822148866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v>Appointments</c:v>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delete val="1"/>
          </c:dLbls>
          <c:cat>
            <c:numRef>
              <c:f>'Appointment Reschedule Rate '!$C$3:$H$3</c:f>
              <c:numCache>
                <c:formatCode>General</c:formatCode>
                <c:ptCount val="6"/>
                <c:pt idx="0">
                  <c:v>2012</c:v>
                </c:pt>
                <c:pt idx="1">
                  <c:v>2013</c:v>
                </c:pt>
                <c:pt idx="2">
                  <c:v>2014</c:v>
                </c:pt>
                <c:pt idx="3">
                  <c:v>2015</c:v>
                </c:pt>
                <c:pt idx="4">
                  <c:v>2016</c:v>
                </c:pt>
                <c:pt idx="5">
                  <c:v>2017</c:v>
                </c:pt>
              </c:numCache>
            </c:numRef>
          </c:cat>
          <c:val>
            <c:numRef>
              <c:f>'Appointment Reschedule Rate '!$C$4:$H$4</c:f>
              <c:numCache>
                <c:formatCode>General</c:formatCode>
                <c:ptCount val="6"/>
                <c:pt idx="0" formatCode="#,##0">
                  <c:v>493632</c:v>
                </c:pt>
                <c:pt idx="1">
                  <c:v>542690</c:v>
                </c:pt>
                <c:pt idx="2">
                  <c:v>779083</c:v>
                </c:pt>
                <c:pt idx="3">
                  <c:v>744011</c:v>
                </c:pt>
                <c:pt idx="4">
                  <c:v>865970</c:v>
                </c:pt>
                <c:pt idx="5">
                  <c:v>865970</c:v>
                </c:pt>
              </c:numCache>
            </c:numRef>
          </c:val>
          <c:extLst>
            <c:ext xmlns:c16="http://schemas.microsoft.com/office/drawing/2014/chart" uri="{C3380CC4-5D6E-409C-BE32-E72D297353CC}">
              <c16:uniqueId val="{00000000-895A-8643-8BEA-0AFF2BCFA762}"/>
            </c:ext>
          </c:extLst>
        </c:ser>
        <c:ser>
          <c:idx val="1"/>
          <c:order val="1"/>
          <c:tx>
            <c:v>Reschedules</c:v>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delete val="1"/>
          </c:dLbls>
          <c:cat>
            <c:numRef>
              <c:f>'Appointment Reschedule Rate '!$C$3:$H$3</c:f>
              <c:numCache>
                <c:formatCode>General</c:formatCode>
                <c:ptCount val="6"/>
                <c:pt idx="0">
                  <c:v>2012</c:v>
                </c:pt>
                <c:pt idx="1">
                  <c:v>2013</c:v>
                </c:pt>
                <c:pt idx="2">
                  <c:v>2014</c:v>
                </c:pt>
                <c:pt idx="3">
                  <c:v>2015</c:v>
                </c:pt>
                <c:pt idx="4">
                  <c:v>2016</c:v>
                </c:pt>
                <c:pt idx="5">
                  <c:v>2017</c:v>
                </c:pt>
              </c:numCache>
            </c:numRef>
          </c:cat>
          <c:val>
            <c:numRef>
              <c:f>'Appointment Reschedule Rate '!$C$5:$H$5</c:f>
              <c:numCache>
                <c:formatCode>General</c:formatCode>
                <c:ptCount val="6"/>
                <c:pt idx="0" formatCode="#,##0">
                  <c:v>79612</c:v>
                </c:pt>
                <c:pt idx="1">
                  <c:v>92426</c:v>
                </c:pt>
                <c:pt idx="2">
                  <c:v>108851</c:v>
                </c:pt>
                <c:pt idx="3">
                  <c:v>136130</c:v>
                </c:pt>
                <c:pt idx="4">
                  <c:v>117881</c:v>
                </c:pt>
                <c:pt idx="5">
                  <c:v>112786</c:v>
                </c:pt>
              </c:numCache>
            </c:numRef>
          </c:val>
          <c:extLst>
            <c:ext xmlns:c16="http://schemas.microsoft.com/office/drawing/2014/chart" uri="{C3380CC4-5D6E-409C-BE32-E72D297353CC}">
              <c16:uniqueId val="{00000001-895A-8643-8BEA-0AFF2BCFA762}"/>
            </c:ext>
          </c:extLst>
        </c:ser>
        <c:dLbls>
          <c:dLblPos val="outEnd"/>
          <c:showLegendKey val="0"/>
          <c:showVal val="1"/>
          <c:showCatName val="0"/>
          <c:showSerName val="0"/>
          <c:showPercent val="0"/>
          <c:showBubbleSize val="0"/>
        </c:dLbls>
        <c:gapWidth val="100"/>
        <c:overlap val="-24"/>
        <c:axId val="921346448"/>
        <c:axId val="921348224"/>
      </c:barChart>
      <c:catAx>
        <c:axId val="92134644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921348224"/>
        <c:crosses val="autoZero"/>
        <c:auto val="1"/>
        <c:lblAlgn val="ctr"/>
        <c:lblOffset val="100"/>
        <c:noMultiLvlLbl val="0"/>
      </c:catAx>
      <c:valAx>
        <c:axId val="921348224"/>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a:t>Count</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921346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b="1">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t>Mileage vs. Service Frequency</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[3]MuValuesFrequency!$B$2:$B$382</c:f>
              <c:numCache>
                <c:formatCode>General</c:formatCode>
                <c:ptCount val="381"/>
                <c:pt idx="0">
                  <c:v>21.802906126041901</c:v>
                </c:pt>
                <c:pt idx="1">
                  <c:v>25.495029939607392</c:v>
                </c:pt>
                <c:pt idx="2">
                  <c:v>9.9640004452076596</c:v>
                </c:pt>
                <c:pt idx="3">
                  <c:v>34.45866904138019</c:v>
                </c:pt>
                <c:pt idx="4">
                  <c:v>11.199007376683401</c:v>
                </c:pt>
                <c:pt idx="5">
                  <c:v>25.952779810405691</c:v>
                </c:pt>
                <c:pt idx="6">
                  <c:v>48.196478587933299</c:v>
                </c:pt>
                <c:pt idx="7">
                  <c:v>35.450657351829591</c:v>
                </c:pt>
                <c:pt idx="8">
                  <c:v>31.993713375882191</c:v>
                </c:pt>
                <c:pt idx="9">
                  <c:v>11.9848404962624</c:v>
                </c:pt>
                <c:pt idx="10">
                  <c:v>41.609332665108496</c:v>
                </c:pt>
                <c:pt idx="11">
                  <c:v>26.0944782462178</c:v>
                </c:pt>
                <c:pt idx="12">
                  <c:v>18.717707039285202</c:v>
                </c:pt>
                <c:pt idx="13">
                  <c:v>26.164511270163089</c:v>
                </c:pt>
                <c:pt idx="14">
                  <c:v>40.346175058274</c:v>
                </c:pt>
                <c:pt idx="15">
                  <c:v>27.83829953714179</c:v>
                </c:pt>
                <c:pt idx="16">
                  <c:v>27.155884547760401</c:v>
                </c:pt>
                <c:pt idx="17">
                  <c:v>35.975649900375402</c:v>
                </c:pt>
                <c:pt idx="18">
                  <c:v>28.515597704734901</c:v>
                </c:pt>
                <c:pt idx="19">
                  <c:v>32.030196353644293</c:v>
                </c:pt>
                <c:pt idx="20">
                  <c:v>36.639121887832701</c:v>
                </c:pt>
                <c:pt idx="21">
                  <c:v>27.661157690155001</c:v>
                </c:pt>
                <c:pt idx="22">
                  <c:v>13.148079544101201</c:v>
                </c:pt>
                <c:pt idx="23">
                  <c:v>27.519640774144602</c:v>
                </c:pt>
                <c:pt idx="24">
                  <c:v>20.696434817603901</c:v>
                </c:pt>
                <c:pt idx="25">
                  <c:v>19.758966853922001</c:v>
                </c:pt>
                <c:pt idx="26">
                  <c:v>25.831979812976201</c:v>
                </c:pt>
                <c:pt idx="27">
                  <c:v>28.000729023341599</c:v>
                </c:pt>
                <c:pt idx="28">
                  <c:v>22.666393493016301</c:v>
                </c:pt>
                <c:pt idx="29">
                  <c:v>27.592018845302601</c:v>
                </c:pt>
                <c:pt idx="30">
                  <c:v>49.722238109297599</c:v>
                </c:pt>
                <c:pt idx="31">
                  <c:v>28.155901402124901</c:v>
                </c:pt>
                <c:pt idx="32">
                  <c:v>25.743593712521491</c:v>
                </c:pt>
                <c:pt idx="33">
                  <c:v>23.49310805348</c:v>
                </c:pt>
                <c:pt idx="34">
                  <c:v>24.616904569699599</c:v>
                </c:pt>
                <c:pt idx="35">
                  <c:v>23.969291059326</c:v>
                </c:pt>
                <c:pt idx="36">
                  <c:v>22.3469844930835</c:v>
                </c:pt>
                <c:pt idx="37">
                  <c:v>32.632193303270697</c:v>
                </c:pt>
                <c:pt idx="38">
                  <c:v>38.167558591682997</c:v>
                </c:pt>
                <c:pt idx="39">
                  <c:v>46.6963761446749</c:v>
                </c:pt>
                <c:pt idx="40">
                  <c:v>27.811882468491799</c:v>
                </c:pt>
                <c:pt idx="41">
                  <c:v>24.335620955794599</c:v>
                </c:pt>
                <c:pt idx="42">
                  <c:v>25.627279364177699</c:v>
                </c:pt>
                <c:pt idx="43">
                  <c:v>24.855293818517101</c:v>
                </c:pt>
                <c:pt idx="44">
                  <c:v>39.589818893282803</c:v>
                </c:pt>
                <c:pt idx="45">
                  <c:v>23.578708559019699</c:v>
                </c:pt>
                <c:pt idx="46">
                  <c:v>28.835691133567291</c:v>
                </c:pt>
                <c:pt idx="47">
                  <c:v>24.103573902937299</c:v>
                </c:pt>
                <c:pt idx="48">
                  <c:v>29.663159458070101</c:v>
                </c:pt>
                <c:pt idx="49">
                  <c:v>16.864242919910001</c:v>
                </c:pt>
                <c:pt idx="50">
                  <c:v>30.6312047143672</c:v>
                </c:pt>
                <c:pt idx="51">
                  <c:v>33.711816556858388</c:v>
                </c:pt>
                <c:pt idx="52">
                  <c:v>32.123902848640398</c:v>
                </c:pt>
                <c:pt idx="53">
                  <c:v>42.563954654398287</c:v>
                </c:pt>
                <c:pt idx="54">
                  <c:v>25.1490387360864</c:v>
                </c:pt>
                <c:pt idx="55">
                  <c:v>31.105365122010401</c:v>
                </c:pt>
                <c:pt idx="56">
                  <c:v>42.438529046183199</c:v>
                </c:pt>
                <c:pt idx="57">
                  <c:v>23.817174856637909</c:v>
                </c:pt>
                <c:pt idx="58">
                  <c:v>29.669454283519691</c:v>
                </c:pt>
                <c:pt idx="59">
                  <c:v>46.870005236164701</c:v>
                </c:pt>
                <c:pt idx="60">
                  <c:v>17.506341088474102</c:v>
                </c:pt>
                <c:pt idx="61">
                  <c:v>34.176147693948202</c:v>
                </c:pt>
                <c:pt idx="62">
                  <c:v>28.269038061515499</c:v>
                </c:pt>
                <c:pt idx="63">
                  <c:v>21.9922254746925</c:v>
                </c:pt>
                <c:pt idx="64">
                  <c:v>31.497616826050901</c:v>
                </c:pt>
                <c:pt idx="65">
                  <c:v>36.810924996729703</c:v>
                </c:pt>
                <c:pt idx="66">
                  <c:v>49.242457769188199</c:v>
                </c:pt>
                <c:pt idx="67">
                  <c:v>18.50653682146179</c:v>
                </c:pt>
                <c:pt idx="68">
                  <c:v>25.831979812976201</c:v>
                </c:pt>
                <c:pt idx="69">
                  <c:v>38.640691183892791</c:v>
                </c:pt>
                <c:pt idx="70">
                  <c:v>44.445304624048802</c:v>
                </c:pt>
                <c:pt idx="71">
                  <c:v>26.701495544918401</c:v>
                </c:pt>
                <c:pt idx="72">
                  <c:v>23.634426919240301</c:v>
                </c:pt>
                <c:pt idx="73">
                  <c:v>26.460346795118699</c:v>
                </c:pt>
                <c:pt idx="74">
                  <c:v>57.0732347982878</c:v>
                </c:pt>
                <c:pt idx="75">
                  <c:v>30.176231529524099</c:v>
                </c:pt>
                <c:pt idx="76">
                  <c:v>25.704455619545101</c:v>
                </c:pt>
                <c:pt idx="77">
                  <c:v>11.665320386662099</c:v>
                </c:pt>
                <c:pt idx="78">
                  <c:v>25.1922068884348</c:v>
                </c:pt>
                <c:pt idx="79">
                  <c:v>25.29242667504689</c:v>
                </c:pt>
                <c:pt idx="80">
                  <c:v>25.650781043020999</c:v>
                </c:pt>
                <c:pt idx="81">
                  <c:v>30.159817376688409</c:v>
                </c:pt>
                <c:pt idx="82">
                  <c:v>33.561593566714002</c:v>
                </c:pt>
                <c:pt idx="83">
                  <c:v>22.052727653329089</c:v>
                </c:pt>
                <c:pt idx="84">
                  <c:v>45.756230288450297</c:v>
                </c:pt>
                <c:pt idx="85">
                  <c:v>42.815499448608392</c:v>
                </c:pt>
                <c:pt idx="86">
                  <c:v>56.141885526431302</c:v>
                </c:pt>
                <c:pt idx="87">
                  <c:v>34.489936262191399</c:v>
                </c:pt>
                <c:pt idx="88">
                  <c:v>10.427107041801699</c:v>
                </c:pt>
                <c:pt idx="89">
                  <c:v>13.0167786191074</c:v>
                </c:pt>
                <c:pt idx="90">
                  <c:v>6.6595675525136198</c:v>
                </c:pt>
                <c:pt idx="91">
                  <c:v>9.49647391048439</c:v>
                </c:pt>
                <c:pt idx="92">
                  <c:v>7.7066697149424002</c:v>
                </c:pt>
                <c:pt idx="93">
                  <c:v>9.49647391048439</c:v>
                </c:pt>
                <c:pt idx="94">
                  <c:v>7.7066697149424002</c:v>
                </c:pt>
                <c:pt idx="95">
                  <c:v>10.4541072249928</c:v>
                </c:pt>
                <c:pt idx="96">
                  <c:v>11.1914622267157</c:v>
                </c:pt>
                <c:pt idx="97">
                  <c:v>6.5615065938849604</c:v>
                </c:pt>
                <c:pt idx="98">
                  <c:v>8.6195430351365694</c:v>
                </c:pt>
                <c:pt idx="99">
                  <c:v>14.987973794840901</c:v>
                </c:pt>
                <c:pt idx="100">
                  <c:v>7.8303898666882592</c:v>
                </c:pt>
                <c:pt idx="101">
                  <c:v>21.437406023845099</c:v>
                </c:pt>
                <c:pt idx="102">
                  <c:v>9.3625813453021394</c:v>
                </c:pt>
                <c:pt idx="103">
                  <c:v>10.915270117085001</c:v>
                </c:pt>
                <c:pt idx="104">
                  <c:v>10.5698129416899</c:v>
                </c:pt>
                <c:pt idx="105">
                  <c:v>9.5043558813087881</c:v>
                </c:pt>
                <c:pt idx="106">
                  <c:v>10.0942273406007</c:v>
                </c:pt>
                <c:pt idx="107">
                  <c:v>9.6899892726723191</c:v>
                </c:pt>
                <c:pt idx="108">
                  <c:v>9.7731979872642505</c:v>
                </c:pt>
                <c:pt idx="109">
                  <c:v>7.1658326134646098</c:v>
                </c:pt>
                <c:pt idx="110">
                  <c:v>15.4694678524717</c:v>
                </c:pt>
                <c:pt idx="111">
                  <c:v>16.6536015314793</c:v>
                </c:pt>
                <c:pt idx="112">
                  <c:v>14.8485051452926</c:v>
                </c:pt>
                <c:pt idx="113">
                  <c:v>15.055521720618</c:v>
                </c:pt>
                <c:pt idx="114">
                  <c:v>17.867323453671201</c:v>
                </c:pt>
                <c:pt idx="115">
                  <c:v>13.8804562884983</c:v>
                </c:pt>
                <c:pt idx="116">
                  <c:v>11.8756695596082</c:v>
                </c:pt>
                <c:pt idx="117">
                  <c:v>11.265251353653801</c:v>
                </c:pt>
                <c:pt idx="118">
                  <c:v>15.0153921328344</c:v>
                </c:pt>
                <c:pt idx="119">
                  <c:v>24.265914202257601</c:v>
                </c:pt>
                <c:pt idx="120">
                  <c:v>8.1363644298925557</c:v>
                </c:pt>
                <c:pt idx="121">
                  <c:v>5.9354264436683204</c:v>
                </c:pt>
                <c:pt idx="122">
                  <c:v>48.795347256160298</c:v>
                </c:pt>
                <c:pt idx="123">
                  <c:v>16.773351453803301</c:v>
                </c:pt>
                <c:pt idx="124">
                  <c:v>28.058416458103899</c:v>
                </c:pt>
                <c:pt idx="125">
                  <c:v>42.599968378213902</c:v>
                </c:pt>
                <c:pt idx="126">
                  <c:v>27.00076664157179</c:v>
                </c:pt>
                <c:pt idx="127">
                  <c:v>20.5213473510513</c:v>
                </c:pt>
                <c:pt idx="128">
                  <c:v>28.899489406086609</c:v>
                </c:pt>
                <c:pt idx="129">
                  <c:v>36.571929758851702</c:v>
                </c:pt>
                <c:pt idx="130">
                  <c:v>18.928252059038599</c:v>
                </c:pt>
                <c:pt idx="131">
                  <c:v>61.107563830211099</c:v>
                </c:pt>
                <c:pt idx="132">
                  <c:v>57.0732347982878</c:v>
                </c:pt>
                <c:pt idx="133">
                  <c:v>26.502061100496</c:v>
                </c:pt>
                <c:pt idx="134">
                  <c:v>22.650432521172291</c:v>
                </c:pt>
                <c:pt idx="135">
                  <c:v>29.6780324434839</c:v>
                </c:pt>
                <c:pt idx="136">
                  <c:v>38.231521973813003</c:v>
                </c:pt>
                <c:pt idx="137">
                  <c:v>21.3820652364426</c:v>
                </c:pt>
                <c:pt idx="138">
                  <c:v>24.6762828405626</c:v>
                </c:pt>
                <c:pt idx="139">
                  <c:v>29.3971483451251</c:v>
                </c:pt>
                <c:pt idx="140">
                  <c:v>7.7004336652496699</c:v>
                </c:pt>
                <c:pt idx="141">
                  <c:v>21.7037475288598</c:v>
                </c:pt>
                <c:pt idx="142">
                  <c:v>21.7037475288598</c:v>
                </c:pt>
                <c:pt idx="143">
                  <c:v>4.5121705758982289</c:v>
                </c:pt>
                <c:pt idx="144">
                  <c:v>23.193159675836991</c:v>
                </c:pt>
                <c:pt idx="145">
                  <c:v>59.224184086112587</c:v>
                </c:pt>
                <c:pt idx="146">
                  <c:v>77.763242623091102</c:v>
                </c:pt>
                <c:pt idx="147">
                  <c:v>27.293130309984399</c:v>
                </c:pt>
                <c:pt idx="148">
                  <c:v>5.7488804580108601</c:v>
                </c:pt>
                <c:pt idx="149">
                  <c:v>27.293130309984399</c:v>
                </c:pt>
                <c:pt idx="150">
                  <c:v>15.418101444868601</c:v>
                </c:pt>
                <c:pt idx="151">
                  <c:v>12.7174034772871</c:v>
                </c:pt>
                <c:pt idx="152">
                  <c:v>19.7329660328354</c:v>
                </c:pt>
                <c:pt idx="153">
                  <c:v>22.341360445159001</c:v>
                </c:pt>
                <c:pt idx="154">
                  <c:v>18.573161034151301</c:v>
                </c:pt>
                <c:pt idx="155">
                  <c:v>47.393254214537102</c:v>
                </c:pt>
                <c:pt idx="156">
                  <c:v>22.0693604073548</c:v>
                </c:pt>
                <c:pt idx="157">
                  <c:v>15.8534306452359</c:v>
                </c:pt>
                <c:pt idx="158">
                  <c:v>14.063437645732</c:v>
                </c:pt>
                <c:pt idx="159">
                  <c:v>59.890142860630498</c:v>
                </c:pt>
                <c:pt idx="160">
                  <c:v>36.182715383923203</c:v>
                </c:pt>
                <c:pt idx="161">
                  <c:v>52.775575081722202</c:v>
                </c:pt>
                <c:pt idx="162">
                  <c:v>9.6006584131090502</c:v>
                </c:pt>
                <c:pt idx="163">
                  <c:v>18.537077404523291</c:v>
                </c:pt>
                <c:pt idx="164">
                  <c:v>33.838892004470999</c:v>
                </c:pt>
                <c:pt idx="165">
                  <c:v>19.19862023603309</c:v>
                </c:pt>
                <c:pt idx="166">
                  <c:v>25.997830447606599</c:v>
                </c:pt>
                <c:pt idx="167">
                  <c:v>15.374825192371899</c:v>
                </c:pt>
                <c:pt idx="168">
                  <c:v>11.8358548181783</c:v>
                </c:pt>
                <c:pt idx="169">
                  <c:v>18.945963975250091</c:v>
                </c:pt>
                <c:pt idx="170">
                  <c:v>22.2965752684226</c:v>
                </c:pt>
                <c:pt idx="171">
                  <c:v>15.698727590900001</c:v>
                </c:pt>
                <c:pt idx="172">
                  <c:v>9.6752349114590501</c:v>
                </c:pt>
                <c:pt idx="173">
                  <c:v>9.6752349114590501</c:v>
                </c:pt>
                <c:pt idx="174">
                  <c:v>22.942795833757589</c:v>
                </c:pt>
                <c:pt idx="175">
                  <c:v>22.942795833757589</c:v>
                </c:pt>
                <c:pt idx="176">
                  <c:v>13.5481341161102</c:v>
                </c:pt>
                <c:pt idx="177">
                  <c:v>9.6752349114590501</c:v>
                </c:pt>
                <c:pt idx="178">
                  <c:v>16.814313291470899</c:v>
                </c:pt>
                <c:pt idx="179">
                  <c:v>62.762613299604602</c:v>
                </c:pt>
                <c:pt idx="180">
                  <c:v>62.762613299604602</c:v>
                </c:pt>
                <c:pt idx="181">
                  <c:v>20.4361647639689</c:v>
                </c:pt>
                <c:pt idx="182">
                  <c:v>71.876616729832705</c:v>
                </c:pt>
                <c:pt idx="183">
                  <c:v>71.876616729832705</c:v>
                </c:pt>
                <c:pt idx="184">
                  <c:v>42.599968378213902</c:v>
                </c:pt>
                <c:pt idx="185">
                  <c:v>56.420748891768703</c:v>
                </c:pt>
                <c:pt idx="186">
                  <c:v>34.341529995392989</c:v>
                </c:pt>
                <c:pt idx="187">
                  <c:v>32.587472806757503</c:v>
                </c:pt>
                <c:pt idx="188">
                  <c:v>39.366541071097991</c:v>
                </c:pt>
                <c:pt idx="189">
                  <c:v>30.871416985276799</c:v>
                </c:pt>
                <c:pt idx="190">
                  <c:v>55.2038288367729</c:v>
                </c:pt>
                <c:pt idx="191">
                  <c:v>47.080527887867589</c:v>
                </c:pt>
                <c:pt idx="192">
                  <c:v>70.112605282176204</c:v>
                </c:pt>
                <c:pt idx="193">
                  <c:v>29.205057591727289</c:v>
                </c:pt>
                <c:pt idx="194">
                  <c:v>25.275614304815701</c:v>
                </c:pt>
                <c:pt idx="195">
                  <c:v>41.165599649616802</c:v>
                </c:pt>
                <c:pt idx="196">
                  <c:v>21.953692770914401</c:v>
                </c:pt>
                <c:pt idx="197">
                  <c:v>69.857214928241106</c:v>
                </c:pt>
                <c:pt idx="198">
                  <c:v>26.396364005771499</c:v>
                </c:pt>
                <c:pt idx="199">
                  <c:v>57.919355434184197</c:v>
                </c:pt>
                <c:pt idx="200">
                  <c:v>24.153046008480391</c:v>
                </c:pt>
                <c:pt idx="201">
                  <c:v>9.6752349114590501</c:v>
                </c:pt>
                <c:pt idx="202">
                  <c:v>9.6752349114590501</c:v>
                </c:pt>
                <c:pt idx="203">
                  <c:v>17.234589752396001</c:v>
                </c:pt>
                <c:pt idx="204">
                  <c:v>19.887761219908501</c:v>
                </c:pt>
                <c:pt idx="205">
                  <c:v>21.3508977614459</c:v>
                </c:pt>
                <c:pt idx="206">
                  <c:v>42.516260796053302</c:v>
                </c:pt>
                <c:pt idx="207">
                  <c:v>34.376595668224702</c:v>
                </c:pt>
                <c:pt idx="208">
                  <c:v>52.0446761100591</c:v>
                </c:pt>
                <c:pt idx="209">
                  <c:v>25.221548697635399</c:v>
                </c:pt>
                <c:pt idx="210">
                  <c:v>47.072513788562901</c:v>
                </c:pt>
                <c:pt idx="211">
                  <c:v>53.790007330189297</c:v>
                </c:pt>
                <c:pt idx="212">
                  <c:v>53.259401584188304</c:v>
                </c:pt>
                <c:pt idx="213">
                  <c:v>18.87870223826059</c:v>
                </c:pt>
                <c:pt idx="214">
                  <c:v>15.4988934721052</c:v>
                </c:pt>
                <c:pt idx="215">
                  <c:v>38.831805710310491</c:v>
                </c:pt>
                <c:pt idx="216">
                  <c:v>21.7037475288598</c:v>
                </c:pt>
                <c:pt idx="217">
                  <c:v>15.559966530921301</c:v>
                </c:pt>
                <c:pt idx="218">
                  <c:v>43.307106549262677</c:v>
                </c:pt>
                <c:pt idx="219">
                  <c:v>24.657116981928901</c:v>
                </c:pt>
                <c:pt idx="220">
                  <c:v>39.378896750902292</c:v>
                </c:pt>
                <c:pt idx="221">
                  <c:v>19.0318630889597</c:v>
                </c:pt>
                <c:pt idx="222">
                  <c:v>41.678414707281199</c:v>
                </c:pt>
                <c:pt idx="223">
                  <c:v>46.689590924513503</c:v>
                </c:pt>
                <c:pt idx="224">
                  <c:v>37.607471182290993</c:v>
                </c:pt>
                <c:pt idx="225">
                  <c:v>19.435965280584899</c:v>
                </c:pt>
                <c:pt idx="226">
                  <c:v>13.5481341161102</c:v>
                </c:pt>
                <c:pt idx="227">
                  <c:v>3.9806675892870298</c:v>
                </c:pt>
                <c:pt idx="228">
                  <c:v>47.934118942942902</c:v>
                </c:pt>
                <c:pt idx="229">
                  <c:v>13.8171032708063</c:v>
                </c:pt>
                <c:pt idx="230">
                  <c:v>42.2167650903178</c:v>
                </c:pt>
                <c:pt idx="231">
                  <c:v>54.394130546798799</c:v>
                </c:pt>
                <c:pt idx="232">
                  <c:v>42.999528892498802</c:v>
                </c:pt>
                <c:pt idx="233">
                  <c:v>19.6591493338749</c:v>
                </c:pt>
                <c:pt idx="234">
                  <c:v>28.744427590677802</c:v>
                </c:pt>
                <c:pt idx="235">
                  <c:v>24.171997748204301</c:v>
                </c:pt>
                <c:pt idx="236">
                  <c:v>18.165912949378001</c:v>
                </c:pt>
                <c:pt idx="237">
                  <c:v>40.452615335423303</c:v>
                </c:pt>
                <c:pt idx="238">
                  <c:v>21.8715273424503</c:v>
                </c:pt>
                <c:pt idx="239">
                  <c:v>13.1420643097648</c:v>
                </c:pt>
                <c:pt idx="240">
                  <c:v>43.779753692778897</c:v>
                </c:pt>
                <c:pt idx="241">
                  <c:v>33.625272102141103</c:v>
                </c:pt>
                <c:pt idx="242">
                  <c:v>8.3530085934646792</c:v>
                </c:pt>
                <c:pt idx="243">
                  <c:v>9.1631986136073706</c:v>
                </c:pt>
                <c:pt idx="244">
                  <c:v>11.429972462367701</c:v>
                </c:pt>
                <c:pt idx="245">
                  <c:v>14.947396816311301</c:v>
                </c:pt>
                <c:pt idx="246">
                  <c:v>20.43904933470499</c:v>
                </c:pt>
                <c:pt idx="247">
                  <c:v>18.120901068820899</c:v>
                </c:pt>
                <c:pt idx="248">
                  <c:v>7.5659077672212289</c:v>
                </c:pt>
                <c:pt idx="249">
                  <c:v>8.9294160004852206</c:v>
                </c:pt>
                <c:pt idx="250">
                  <c:v>8.3444347725297892</c:v>
                </c:pt>
                <c:pt idx="251">
                  <c:v>12.901220562861701</c:v>
                </c:pt>
                <c:pt idx="252">
                  <c:v>11.858358141258099</c:v>
                </c:pt>
                <c:pt idx="253">
                  <c:v>15.323177621647901</c:v>
                </c:pt>
                <c:pt idx="254">
                  <c:v>13.2108042872729</c:v>
                </c:pt>
                <c:pt idx="255">
                  <c:v>8.8951729283772991</c:v>
                </c:pt>
                <c:pt idx="256">
                  <c:v>17.154765471195301</c:v>
                </c:pt>
                <c:pt idx="257">
                  <c:v>11.3586930056806</c:v>
                </c:pt>
                <c:pt idx="258">
                  <c:v>17.932526831548291</c:v>
                </c:pt>
                <c:pt idx="259">
                  <c:v>13.646682194287999</c:v>
                </c:pt>
                <c:pt idx="260">
                  <c:v>10.226908037133899</c:v>
                </c:pt>
                <c:pt idx="261">
                  <c:v>8.5026223119817708</c:v>
                </c:pt>
                <c:pt idx="262">
                  <c:v>8.1617423486320195</c:v>
                </c:pt>
                <c:pt idx="263">
                  <c:v>10.708550249987301</c:v>
                </c:pt>
                <c:pt idx="264">
                  <c:v>12.6058730953989</c:v>
                </c:pt>
                <c:pt idx="265">
                  <c:v>13.4699263862795</c:v>
                </c:pt>
                <c:pt idx="266">
                  <c:v>78.589662413849382</c:v>
                </c:pt>
                <c:pt idx="267">
                  <c:v>36.663937923875302</c:v>
                </c:pt>
                <c:pt idx="268">
                  <c:v>38.224498435851402</c:v>
                </c:pt>
                <c:pt idx="269">
                  <c:v>35.3248727276697</c:v>
                </c:pt>
                <c:pt idx="270">
                  <c:v>23.074640960370001</c:v>
                </c:pt>
                <c:pt idx="271">
                  <c:v>4.6738905017978203</c:v>
                </c:pt>
                <c:pt idx="272">
                  <c:v>13.8742657310839</c:v>
                </c:pt>
                <c:pt idx="273">
                  <c:v>8.4679000211579698</c:v>
                </c:pt>
                <c:pt idx="274">
                  <c:v>47.173121368298801</c:v>
                </c:pt>
                <c:pt idx="275">
                  <c:v>20.506435052120899</c:v>
                </c:pt>
                <c:pt idx="276">
                  <c:v>21.610397730565399</c:v>
                </c:pt>
                <c:pt idx="277">
                  <c:v>52.021309385433099</c:v>
                </c:pt>
                <c:pt idx="278">
                  <c:v>0.83791345424243902</c:v>
                </c:pt>
                <c:pt idx="279">
                  <c:v>15.87268027168501</c:v>
                </c:pt>
                <c:pt idx="280">
                  <c:v>15.5416701747559</c:v>
                </c:pt>
                <c:pt idx="281">
                  <c:v>10.6140907590661</c:v>
                </c:pt>
                <c:pt idx="282">
                  <c:v>23.5080103177044</c:v>
                </c:pt>
                <c:pt idx="283">
                  <c:v>25.6838040733372</c:v>
                </c:pt>
                <c:pt idx="284">
                  <c:v>5.0634163330697488</c:v>
                </c:pt>
                <c:pt idx="285">
                  <c:v>14.187827785154701</c:v>
                </c:pt>
                <c:pt idx="286">
                  <c:v>11.1312393036582</c:v>
                </c:pt>
                <c:pt idx="287">
                  <c:v>9.26943732529109</c:v>
                </c:pt>
                <c:pt idx="288">
                  <c:v>16.823860366867599</c:v>
                </c:pt>
                <c:pt idx="289">
                  <c:v>15.223825677536199</c:v>
                </c:pt>
                <c:pt idx="290">
                  <c:v>16.134783765459009</c:v>
                </c:pt>
                <c:pt idx="291">
                  <c:v>11.265374538304901</c:v>
                </c:pt>
                <c:pt idx="292">
                  <c:v>15.0017164317756</c:v>
                </c:pt>
                <c:pt idx="293">
                  <c:v>12.1350041254627</c:v>
                </c:pt>
                <c:pt idx="294">
                  <c:v>14.4821847595524</c:v>
                </c:pt>
                <c:pt idx="295">
                  <c:v>20.916852028708799</c:v>
                </c:pt>
                <c:pt idx="296">
                  <c:v>15.499876232288001</c:v>
                </c:pt>
                <c:pt idx="297">
                  <c:v>11.753592488805101</c:v>
                </c:pt>
                <c:pt idx="298">
                  <c:v>12.632772888808701</c:v>
                </c:pt>
                <c:pt idx="299">
                  <c:v>9.7238488954781577</c:v>
                </c:pt>
                <c:pt idx="300">
                  <c:v>11.573203314449399</c:v>
                </c:pt>
                <c:pt idx="301">
                  <c:v>10.7404452135696</c:v>
                </c:pt>
                <c:pt idx="302">
                  <c:v>7.6210814856755098</c:v>
                </c:pt>
                <c:pt idx="303">
                  <c:v>9.0429281434053976</c:v>
                </c:pt>
                <c:pt idx="304">
                  <c:v>39.32150136201259</c:v>
                </c:pt>
                <c:pt idx="305">
                  <c:v>20.873800101989399</c:v>
                </c:pt>
                <c:pt idx="306">
                  <c:v>29.223445720432991</c:v>
                </c:pt>
                <c:pt idx="307">
                  <c:v>15.0290575306734</c:v>
                </c:pt>
                <c:pt idx="308">
                  <c:v>19.562929476869591</c:v>
                </c:pt>
                <c:pt idx="309">
                  <c:v>23.1667622483962</c:v>
                </c:pt>
                <c:pt idx="310">
                  <c:v>54.9707829360772</c:v>
                </c:pt>
                <c:pt idx="311">
                  <c:v>25.708195619937801</c:v>
                </c:pt>
                <c:pt idx="312">
                  <c:v>22.693344469940399</c:v>
                </c:pt>
                <c:pt idx="313">
                  <c:v>20.166274927931401</c:v>
                </c:pt>
                <c:pt idx="314">
                  <c:v>13.4301668773104</c:v>
                </c:pt>
                <c:pt idx="315">
                  <c:v>9.4833954688653002</c:v>
                </c:pt>
                <c:pt idx="316">
                  <c:v>9.8928177003570799</c:v>
                </c:pt>
                <c:pt idx="317">
                  <c:v>7.7565035384888796</c:v>
                </c:pt>
                <c:pt idx="318">
                  <c:v>8.9333104336631575</c:v>
                </c:pt>
                <c:pt idx="319">
                  <c:v>9.9604707314438095</c:v>
                </c:pt>
                <c:pt idx="320">
                  <c:v>22.693076094526301</c:v>
                </c:pt>
                <c:pt idx="321">
                  <c:v>11.975974383848399</c:v>
                </c:pt>
                <c:pt idx="322">
                  <c:v>12.1438894697249</c:v>
                </c:pt>
                <c:pt idx="323">
                  <c:v>11.7765230452205</c:v>
                </c:pt>
                <c:pt idx="324">
                  <c:v>28.410989159265199</c:v>
                </c:pt>
                <c:pt idx="325">
                  <c:v>10.7413738099835</c:v>
                </c:pt>
                <c:pt idx="326">
                  <c:v>17.081040462091501</c:v>
                </c:pt>
                <c:pt idx="327">
                  <c:v>2.7947928513221698</c:v>
                </c:pt>
                <c:pt idx="328">
                  <c:v>12.136801830008199</c:v>
                </c:pt>
                <c:pt idx="329">
                  <c:v>13.438544453336901</c:v>
                </c:pt>
                <c:pt idx="330">
                  <c:v>20.974275031211601</c:v>
                </c:pt>
                <c:pt idx="331">
                  <c:v>20.974275031211601</c:v>
                </c:pt>
                <c:pt idx="332">
                  <c:v>9.8892255142100591</c:v>
                </c:pt>
                <c:pt idx="333">
                  <c:v>13.8045138320477</c:v>
                </c:pt>
                <c:pt idx="334">
                  <c:v>6.6018026672264991</c:v>
                </c:pt>
                <c:pt idx="335">
                  <c:v>10.9793790956107</c:v>
                </c:pt>
                <c:pt idx="336">
                  <c:v>9.770160946526568</c:v>
                </c:pt>
                <c:pt idx="337">
                  <c:v>25.236741887484499</c:v>
                </c:pt>
                <c:pt idx="338">
                  <c:v>9.8395266766041907</c:v>
                </c:pt>
                <c:pt idx="339">
                  <c:v>8.6763454557772306</c:v>
                </c:pt>
                <c:pt idx="340">
                  <c:v>8.6763454557772306</c:v>
                </c:pt>
                <c:pt idx="341">
                  <c:v>33.231989856070598</c:v>
                </c:pt>
                <c:pt idx="342">
                  <c:v>11.456028727032001</c:v>
                </c:pt>
                <c:pt idx="343">
                  <c:v>11.1658763421547</c:v>
                </c:pt>
                <c:pt idx="344">
                  <c:v>8.3477346886229302</c:v>
                </c:pt>
                <c:pt idx="345">
                  <c:v>7.9133287487916997</c:v>
                </c:pt>
                <c:pt idx="346">
                  <c:v>8.67835427316151</c:v>
                </c:pt>
                <c:pt idx="347">
                  <c:v>8.6713201767124168</c:v>
                </c:pt>
                <c:pt idx="348">
                  <c:v>12.9431642672414</c:v>
                </c:pt>
                <c:pt idx="349">
                  <c:v>8.5936363226573995</c:v>
                </c:pt>
                <c:pt idx="350">
                  <c:v>9.5208864598888301</c:v>
                </c:pt>
                <c:pt idx="351">
                  <c:v>7.9136285600097898</c:v>
                </c:pt>
                <c:pt idx="352">
                  <c:v>7.4846793551156301</c:v>
                </c:pt>
                <c:pt idx="353">
                  <c:v>12.7799570825857</c:v>
                </c:pt>
                <c:pt idx="354">
                  <c:v>7.7244209359472391</c:v>
                </c:pt>
                <c:pt idx="355">
                  <c:v>7.7330134985986403</c:v>
                </c:pt>
                <c:pt idx="356">
                  <c:v>4.7773026641275003</c:v>
                </c:pt>
                <c:pt idx="357">
                  <c:v>17.543560951816801</c:v>
                </c:pt>
                <c:pt idx="358">
                  <c:v>10.7321067074684</c:v>
                </c:pt>
                <c:pt idx="359">
                  <c:v>28.255811298651999</c:v>
                </c:pt>
                <c:pt idx="360">
                  <c:v>7.1321375153708786</c:v>
                </c:pt>
                <c:pt idx="361">
                  <c:v>7.6964933461240399</c:v>
                </c:pt>
                <c:pt idx="362">
                  <c:v>9.4074838873098496</c:v>
                </c:pt>
                <c:pt idx="363">
                  <c:v>11.150398228032399</c:v>
                </c:pt>
                <c:pt idx="364">
                  <c:v>10.9745562868163</c:v>
                </c:pt>
                <c:pt idx="365">
                  <c:v>11.8652131435506</c:v>
                </c:pt>
                <c:pt idx="366">
                  <c:v>9.7596154770110601</c:v>
                </c:pt>
                <c:pt idx="367">
                  <c:v>13.4849689743245</c:v>
                </c:pt>
                <c:pt idx="368">
                  <c:v>13.0554625767922</c:v>
                </c:pt>
                <c:pt idx="369">
                  <c:v>8.6486433547978177</c:v>
                </c:pt>
                <c:pt idx="370">
                  <c:v>8.5636825387796005</c:v>
                </c:pt>
                <c:pt idx="371">
                  <c:v>11.584295006279101</c:v>
                </c:pt>
                <c:pt idx="372">
                  <c:v>13.428315702568799</c:v>
                </c:pt>
                <c:pt idx="373">
                  <c:v>3.9951002383422098</c:v>
                </c:pt>
                <c:pt idx="374">
                  <c:v>4.9787480131959896</c:v>
                </c:pt>
                <c:pt idx="375">
                  <c:v>6.4437431684160096</c:v>
                </c:pt>
                <c:pt idx="376">
                  <c:v>4.1177854778631886</c:v>
                </c:pt>
                <c:pt idx="377">
                  <c:v>6.4451828739124188</c:v>
                </c:pt>
                <c:pt idx="378">
                  <c:v>27.0095238573495</c:v>
                </c:pt>
                <c:pt idx="379">
                  <c:v>10.4274253283794</c:v>
                </c:pt>
                <c:pt idx="380">
                  <c:v>10.276138457873399</c:v>
                </c:pt>
              </c:numCache>
            </c:numRef>
          </c:xVal>
          <c:yVal>
            <c:numRef>
              <c:f>[3]MuValuesFrequency!$C$2:$C$382</c:f>
              <c:numCache>
                <c:formatCode>General</c:formatCode>
                <c:ptCount val="381"/>
                <c:pt idx="0">
                  <c:v>68</c:v>
                </c:pt>
                <c:pt idx="1">
                  <c:v>359</c:v>
                </c:pt>
                <c:pt idx="2">
                  <c:v>806</c:v>
                </c:pt>
                <c:pt idx="3">
                  <c:v>380</c:v>
                </c:pt>
                <c:pt idx="4">
                  <c:v>50</c:v>
                </c:pt>
                <c:pt idx="5">
                  <c:v>1838</c:v>
                </c:pt>
                <c:pt idx="6">
                  <c:v>22</c:v>
                </c:pt>
                <c:pt idx="7">
                  <c:v>497</c:v>
                </c:pt>
                <c:pt idx="8">
                  <c:v>22792</c:v>
                </c:pt>
                <c:pt idx="9">
                  <c:v>18</c:v>
                </c:pt>
                <c:pt idx="10">
                  <c:v>337</c:v>
                </c:pt>
                <c:pt idx="11">
                  <c:v>133</c:v>
                </c:pt>
                <c:pt idx="12">
                  <c:v>144</c:v>
                </c:pt>
                <c:pt idx="13">
                  <c:v>1697</c:v>
                </c:pt>
                <c:pt idx="14">
                  <c:v>392</c:v>
                </c:pt>
                <c:pt idx="15">
                  <c:v>736</c:v>
                </c:pt>
                <c:pt idx="16">
                  <c:v>1296</c:v>
                </c:pt>
                <c:pt idx="17">
                  <c:v>3599</c:v>
                </c:pt>
                <c:pt idx="18">
                  <c:v>137</c:v>
                </c:pt>
                <c:pt idx="19">
                  <c:v>1486</c:v>
                </c:pt>
                <c:pt idx="20">
                  <c:v>2106</c:v>
                </c:pt>
                <c:pt idx="21">
                  <c:v>460</c:v>
                </c:pt>
                <c:pt idx="22">
                  <c:v>26</c:v>
                </c:pt>
                <c:pt idx="23">
                  <c:v>1802</c:v>
                </c:pt>
                <c:pt idx="24">
                  <c:v>1871</c:v>
                </c:pt>
                <c:pt idx="25">
                  <c:v>1540</c:v>
                </c:pt>
                <c:pt idx="26">
                  <c:v>464</c:v>
                </c:pt>
                <c:pt idx="27">
                  <c:v>2013</c:v>
                </c:pt>
                <c:pt idx="28">
                  <c:v>39</c:v>
                </c:pt>
                <c:pt idx="29">
                  <c:v>726</c:v>
                </c:pt>
                <c:pt idx="30">
                  <c:v>72</c:v>
                </c:pt>
                <c:pt idx="31">
                  <c:v>1702</c:v>
                </c:pt>
                <c:pt idx="32">
                  <c:v>1523</c:v>
                </c:pt>
                <c:pt idx="33">
                  <c:v>1127</c:v>
                </c:pt>
                <c:pt idx="34">
                  <c:v>3078</c:v>
                </c:pt>
                <c:pt idx="35">
                  <c:v>68</c:v>
                </c:pt>
                <c:pt idx="36">
                  <c:v>2914</c:v>
                </c:pt>
                <c:pt idx="37">
                  <c:v>56</c:v>
                </c:pt>
                <c:pt idx="38">
                  <c:v>258</c:v>
                </c:pt>
                <c:pt idx="39">
                  <c:v>186</c:v>
                </c:pt>
                <c:pt idx="40">
                  <c:v>3681</c:v>
                </c:pt>
                <c:pt idx="41">
                  <c:v>2767</c:v>
                </c:pt>
                <c:pt idx="42">
                  <c:v>2065</c:v>
                </c:pt>
                <c:pt idx="43">
                  <c:v>7458</c:v>
                </c:pt>
                <c:pt idx="44">
                  <c:v>262</c:v>
                </c:pt>
                <c:pt idx="45">
                  <c:v>3537</c:v>
                </c:pt>
                <c:pt idx="46">
                  <c:v>853</c:v>
                </c:pt>
                <c:pt idx="47">
                  <c:v>1108</c:v>
                </c:pt>
                <c:pt idx="48">
                  <c:v>598</c:v>
                </c:pt>
                <c:pt idx="49">
                  <c:v>41</c:v>
                </c:pt>
                <c:pt idx="50">
                  <c:v>299</c:v>
                </c:pt>
                <c:pt idx="51">
                  <c:v>40</c:v>
                </c:pt>
                <c:pt idx="52">
                  <c:v>104</c:v>
                </c:pt>
                <c:pt idx="53">
                  <c:v>70</c:v>
                </c:pt>
                <c:pt idx="54">
                  <c:v>1783</c:v>
                </c:pt>
                <c:pt idx="55">
                  <c:v>1133</c:v>
                </c:pt>
                <c:pt idx="56">
                  <c:v>662</c:v>
                </c:pt>
                <c:pt idx="57">
                  <c:v>629</c:v>
                </c:pt>
                <c:pt idx="58">
                  <c:v>562</c:v>
                </c:pt>
                <c:pt idx="59">
                  <c:v>154</c:v>
                </c:pt>
                <c:pt idx="60">
                  <c:v>93</c:v>
                </c:pt>
                <c:pt idx="61">
                  <c:v>67</c:v>
                </c:pt>
                <c:pt idx="62">
                  <c:v>21</c:v>
                </c:pt>
                <c:pt idx="63">
                  <c:v>835</c:v>
                </c:pt>
                <c:pt idx="64">
                  <c:v>127</c:v>
                </c:pt>
                <c:pt idx="65">
                  <c:v>39</c:v>
                </c:pt>
                <c:pt idx="66">
                  <c:v>85</c:v>
                </c:pt>
                <c:pt idx="67">
                  <c:v>104</c:v>
                </c:pt>
                <c:pt idx="68">
                  <c:v>180</c:v>
                </c:pt>
                <c:pt idx="69">
                  <c:v>18</c:v>
                </c:pt>
                <c:pt idx="70">
                  <c:v>35</c:v>
                </c:pt>
                <c:pt idx="71">
                  <c:v>2491</c:v>
                </c:pt>
                <c:pt idx="72">
                  <c:v>1141</c:v>
                </c:pt>
                <c:pt idx="73">
                  <c:v>2547</c:v>
                </c:pt>
                <c:pt idx="74">
                  <c:v>4</c:v>
                </c:pt>
                <c:pt idx="75">
                  <c:v>369</c:v>
                </c:pt>
                <c:pt idx="76">
                  <c:v>296</c:v>
                </c:pt>
                <c:pt idx="77">
                  <c:v>180</c:v>
                </c:pt>
                <c:pt idx="78">
                  <c:v>8184</c:v>
                </c:pt>
                <c:pt idx="79">
                  <c:v>2347</c:v>
                </c:pt>
                <c:pt idx="80">
                  <c:v>41190</c:v>
                </c:pt>
                <c:pt idx="81">
                  <c:v>1068</c:v>
                </c:pt>
                <c:pt idx="82">
                  <c:v>76</c:v>
                </c:pt>
                <c:pt idx="83">
                  <c:v>10453</c:v>
                </c:pt>
                <c:pt idx="84">
                  <c:v>1196</c:v>
                </c:pt>
                <c:pt idx="85">
                  <c:v>640</c:v>
                </c:pt>
                <c:pt idx="86">
                  <c:v>81</c:v>
                </c:pt>
                <c:pt idx="87">
                  <c:v>3352</c:v>
                </c:pt>
                <c:pt idx="88">
                  <c:v>20</c:v>
                </c:pt>
                <c:pt idx="89">
                  <c:v>10</c:v>
                </c:pt>
                <c:pt idx="90">
                  <c:v>57</c:v>
                </c:pt>
                <c:pt idx="91">
                  <c:v>405</c:v>
                </c:pt>
                <c:pt idx="92">
                  <c:v>829</c:v>
                </c:pt>
                <c:pt idx="93">
                  <c:v>564</c:v>
                </c:pt>
                <c:pt idx="94">
                  <c:v>830</c:v>
                </c:pt>
                <c:pt idx="95">
                  <c:v>74540</c:v>
                </c:pt>
                <c:pt idx="96">
                  <c:v>1275</c:v>
                </c:pt>
                <c:pt idx="97">
                  <c:v>44</c:v>
                </c:pt>
                <c:pt idx="98">
                  <c:v>1330</c:v>
                </c:pt>
                <c:pt idx="99">
                  <c:v>209</c:v>
                </c:pt>
                <c:pt idx="100">
                  <c:v>23</c:v>
                </c:pt>
                <c:pt idx="101">
                  <c:v>19</c:v>
                </c:pt>
                <c:pt idx="102">
                  <c:v>2607</c:v>
                </c:pt>
                <c:pt idx="103">
                  <c:v>5924</c:v>
                </c:pt>
                <c:pt idx="104">
                  <c:v>12812</c:v>
                </c:pt>
                <c:pt idx="105">
                  <c:v>19516</c:v>
                </c:pt>
                <c:pt idx="106">
                  <c:v>6378</c:v>
                </c:pt>
                <c:pt idx="107">
                  <c:v>157</c:v>
                </c:pt>
                <c:pt idx="108">
                  <c:v>390</c:v>
                </c:pt>
                <c:pt idx="109">
                  <c:v>13</c:v>
                </c:pt>
                <c:pt idx="110">
                  <c:v>5031</c:v>
                </c:pt>
                <c:pt idx="111">
                  <c:v>811</c:v>
                </c:pt>
                <c:pt idx="112">
                  <c:v>2155</c:v>
                </c:pt>
                <c:pt idx="113">
                  <c:v>2195</c:v>
                </c:pt>
                <c:pt idx="114">
                  <c:v>2198</c:v>
                </c:pt>
                <c:pt idx="115">
                  <c:v>19</c:v>
                </c:pt>
                <c:pt idx="116">
                  <c:v>1563</c:v>
                </c:pt>
                <c:pt idx="117">
                  <c:v>635</c:v>
                </c:pt>
                <c:pt idx="118">
                  <c:v>270</c:v>
                </c:pt>
                <c:pt idx="119">
                  <c:v>233</c:v>
                </c:pt>
                <c:pt idx="120">
                  <c:v>187</c:v>
                </c:pt>
                <c:pt idx="121">
                  <c:v>91</c:v>
                </c:pt>
                <c:pt idx="122">
                  <c:v>9</c:v>
                </c:pt>
                <c:pt idx="123">
                  <c:v>1</c:v>
                </c:pt>
                <c:pt idx="124">
                  <c:v>7</c:v>
                </c:pt>
                <c:pt idx="125">
                  <c:v>9</c:v>
                </c:pt>
                <c:pt idx="126">
                  <c:v>27</c:v>
                </c:pt>
                <c:pt idx="127">
                  <c:v>41</c:v>
                </c:pt>
                <c:pt idx="128">
                  <c:v>7</c:v>
                </c:pt>
                <c:pt idx="129">
                  <c:v>246</c:v>
                </c:pt>
                <c:pt idx="130">
                  <c:v>713</c:v>
                </c:pt>
                <c:pt idx="131">
                  <c:v>64</c:v>
                </c:pt>
                <c:pt idx="132">
                  <c:v>2</c:v>
                </c:pt>
                <c:pt idx="133">
                  <c:v>1176</c:v>
                </c:pt>
                <c:pt idx="134">
                  <c:v>141</c:v>
                </c:pt>
                <c:pt idx="135">
                  <c:v>1019</c:v>
                </c:pt>
                <c:pt idx="136">
                  <c:v>1018</c:v>
                </c:pt>
                <c:pt idx="137">
                  <c:v>364</c:v>
                </c:pt>
                <c:pt idx="138">
                  <c:v>3706</c:v>
                </c:pt>
                <c:pt idx="139">
                  <c:v>54</c:v>
                </c:pt>
                <c:pt idx="140">
                  <c:v>5</c:v>
                </c:pt>
                <c:pt idx="141">
                  <c:v>213</c:v>
                </c:pt>
                <c:pt idx="142">
                  <c:v>51</c:v>
                </c:pt>
                <c:pt idx="143">
                  <c:v>14</c:v>
                </c:pt>
                <c:pt idx="144">
                  <c:v>2592</c:v>
                </c:pt>
                <c:pt idx="145">
                  <c:v>150</c:v>
                </c:pt>
                <c:pt idx="146">
                  <c:v>63</c:v>
                </c:pt>
                <c:pt idx="147">
                  <c:v>531</c:v>
                </c:pt>
                <c:pt idx="148">
                  <c:v>101</c:v>
                </c:pt>
                <c:pt idx="149">
                  <c:v>391</c:v>
                </c:pt>
                <c:pt idx="150">
                  <c:v>601</c:v>
                </c:pt>
                <c:pt idx="151">
                  <c:v>366</c:v>
                </c:pt>
                <c:pt idx="152">
                  <c:v>266</c:v>
                </c:pt>
                <c:pt idx="153">
                  <c:v>3024</c:v>
                </c:pt>
                <c:pt idx="154">
                  <c:v>2454</c:v>
                </c:pt>
                <c:pt idx="155">
                  <c:v>533</c:v>
                </c:pt>
                <c:pt idx="156">
                  <c:v>1194</c:v>
                </c:pt>
                <c:pt idx="157">
                  <c:v>1278</c:v>
                </c:pt>
                <c:pt idx="158">
                  <c:v>608</c:v>
                </c:pt>
                <c:pt idx="159">
                  <c:v>124</c:v>
                </c:pt>
                <c:pt idx="160">
                  <c:v>85</c:v>
                </c:pt>
                <c:pt idx="161">
                  <c:v>55</c:v>
                </c:pt>
                <c:pt idx="162">
                  <c:v>109</c:v>
                </c:pt>
                <c:pt idx="163">
                  <c:v>217</c:v>
                </c:pt>
                <c:pt idx="164">
                  <c:v>219</c:v>
                </c:pt>
                <c:pt idx="165">
                  <c:v>282</c:v>
                </c:pt>
                <c:pt idx="166">
                  <c:v>50</c:v>
                </c:pt>
                <c:pt idx="167">
                  <c:v>421</c:v>
                </c:pt>
                <c:pt idx="168">
                  <c:v>38</c:v>
                </c:pt>
                <c:pt idx="169">
                  <c:v>261</c:v>
                </c:pt>
                <c:pt idx="170">
                  <c:v>572</c:v>
                </c:pt>
                <c:pt idx="171">
                  <c:v>32</c:v>
                </c:pt>
                <c:pt idx="172">
                  <c:v>44</c:v>
                </c:pt>
                <c:pt idx="173">
                  <c:v>83</c:v>
                </c:pt>
                <c:pt idx="174">
                  <c:v>55</c:v>
                </c:pt>
                <c:pt idx="175">
                  <c:v>55</c:v>
                </c:pt>
                <c:pt idx="176">
                  <c:v>25</c:v>
                </c:pt>
                <c:pt idx="177">
                  <c:v>38</c:v>
                </c:pt>
                <c:pt idx="178">
                  <c:v>295</c:v>
                </c:pt>
                <c:pt idx="179">
                  <c:v>31</c:v>
                </c:pt>
                <c:pt idx="180">
                  <c:v>33</c:v>
                </c:pt>
                <c:pt idx="181">
                  <c:v>857</c:v>
                </c:pt>
                <c:pt idx="182">
                  <c:v>19</c:v>
                </c:pt>
                <c:pt idx="183">
                  <c:v>18</c:v>
                </c:pt>
                <c:pt idx="184">
                  <c:v>15</c:v>
                </c:pt>
                <c:pt idx="185">
                  <c:v>3</c:v>
                </c:pt>
                <c:pt idx="186">
                  <c:v>15343</c:v>
                </c:pt>
                <c:pt idx="187">
                  <c:v>2879</c:v>
                </c:pt>
                <c:pt idx="188">
                  <c:v>288</c:v>
                </c:pt>
                <c:pt idx="189">
                  <c:v>694</c:v>
                </c:pt>
                <c:pt idx="190">
                  <c:v>123</c:v>
                </c:pt>
                <c:pt idx="191">
                  <c:v>341</c:v>
                </c:pt>
                <c:pt idx="192">
                  <c:v>33</c:v>
                </c:pt>
                <c:pt idx="193">
                  <c:v>296</c:v>
                </c:pt>
                <c:pt idx="194">
                  <c:v>972</c:v>
                </c:pt>
                <c:pt idx="195">
                  <c:v>95</c:v>
                </c:pt>
                <c:pt idx="196">
                  <c:v>4890</c:v>
                </c:pt>
                <c:pt idx="197">
                  <c:v>49</c:v>
                </c:pt>
                <c:pt idx="198">
                  <c:v>164</c:v>
                </c:pt>
                <c:pt idx="199">
                  <c:v>631</c:v>
                </c:pt>
                <c:pt idx="200">
                  <c:v>17878</c:v>
                </c:pt>
                <c:pt idx="201">
                  <c:v>14</c:v>
                </c:pt>
                <c:pt idx="202">
                  <c:v>11</c:v>
                </c:pt>
                <c:pt idx="203">
                  <c:v>40</c:v>
                </c:pt>
                <c:pt idx="204">
                  <c:v>4833</c:v>
                </c:pt>
                <c:pt idx="205">
                  <c:v>853</c:v>
                </c:pt>
                <c:pt idx="206">
                  <c:v>74</c:v>
                </c:pt>
                <c:pt idx="207">
                  <c:v>329</c:v>
                </c:pt>
                <c:pt idx="208">
                  <c:v>1754</c:v>
                </c:pt>
                <c:pt idx="209">
                  <c:v>45393</c:v>
                </c:pt>
                <c:pt idx="210">
                  <c:v>2160</c:v>
                </c:pt>
                <c:pt idx="211">
                  <c:v>1695</c:v>
                </c:pt>
                <c:pt idx="212">
                  <c:v>688</c:v>
                </c:pt>
                <c:pt idx="213">
                  <c:v>45</c:v>
                </c:pt>
                <c:pt idx="214">
                  <c:v>470</c:v>
                </c:pt>
                <c:pt idx="215">
                  <c:v>7</c:v>
                </c:pt>
                <c:pt idx="216">
                  <c:v>444</c:v>
                </c:pt>
                <c:pt idx="217">
                  <c:v>1056</c:v>
                </c:pt>
                <c:pt idx="218">
                  <c:v>19</c:v>
                </c:pt>
                <c:pt idx="219">
                  <c:v>603</c:v>
                </c:pt>
                <c:pt idx="220">
                  <c:v>39</c:v>
                </c:pt>
                <c:pt idx="221">
                  <c:v>1226</c:v>
                </c:pt>
                <c:pt idx="222">
                  <c:v>36</c:v>
                </c:pt>
                <c:pt idx="223">
                  <c:v>2</c:v>
                </c:pt>
                <c:pt idx="224">
                  <c:v>310</c:v>
                </c:pt>
                <c:pt idx="225">
                  <c:v>5</c:v>
                </c:pt>
                <c:pt idx="226">
                  <c:v>14</c:v>
                </c:pt>
                <c:pt idx="227">
                  <c:v>5</c:v>
                </c:pt>
                <c:pt idx="228">
                  <c:v>4</c:v>
                </c:pt>
                <c:pt idx="229">
                  <c:v>295</c:v>
                </c:pt>
                <c:pt idx="230">
                  <c:v>194</c:v>
                </c:pt>
                <c:pt idx="231">
                  <c:v>137</c:v>
                </c:pt>
                <c:pt idx="232">
                  <c:v>1720</c:v>
                </c:pt>
                <c:pt idx="233">
                  <c:v>4</c:v>
                </c:pt>
                <c:pt idx="234">
                  <c:v>44</c:v>
                </c:pt>
                <c:pt idx="235">
                  <c:v>408</c:v>
                </c:pt>
                <c:pt idx="236">
                  <c:v>403</c:v>
                </c:pt>
                <c:pt idx="237">
                  <c:v>49</c:v>
                </c:pt>
                <c:pt idx="238">
                  <c:v>660</c:v>
                </c:pt>
                <c:pt idx="239">
                  <c:v>40</c:v>
                </c:pt>
                <c:pt idx="240">
                  <c:v>1477</c:v>
                </c:pt>
                <c:pt idx="241">
                  <c:v>13793</c:v>
                </c:pt>
                <c:pt idx="242">
                  <c:v>67172</c:v>
                </c:pt>
                <c:pt idx="243">
                  <c:v>56</c:v>
                </c:pt>
                <c:pt idx="244">
                  <c:v>1613</c:v>
                </c:pt>
                <c:pt idx="245">
                  <c:v>4207</c:v>
                </c:pt>
                <c:pt idx="246">
                  <c:v>2364</c:v>
                </c:pt>
                <c:pt idx="247">
                  <c:v>1742</c:v>
                </c:pt>
                <c:pt idx="248">
                  <c:v>106</c:v>
                </c:pt>
                <c:pt idx="249">
                  <c:v>3121</c:v>
                </c:pt>
                <c:pt idx="250">
                  <c:v>66775</c:v>
                </c:pt>
                <c:pt idx="251">
                  <c:v>642</c:v>
                </c:pt>
                <c:pt idx="252">
                  <c:v>2199</c:v>
                </c:pt>
                <c:pt idx="253">
                  <c:v>5617</c:v>
                </c:pt>
                <c:pt idx="254">
                  <c:v>530</c:v>
                </c:pt>
                <c:pt idx="255">
                  <c:v>1165</c:v>
                </c:pt>
                <c:pt idx="256">
                  <c:v>10492</c:v>
                </c:pt>
                <c:pt idx="257">
                  <c:v>1088</c:v>
                </c:pt>
                <c:pt idx="258">
                  <c:v>1237</c:v>
                </c:pt>
                <c:pt idx="259">
                  <c:v>1474</c:v>
                </c:pt>
                <c:pt idx="260">
                  <c:v>1029</c:v>
                </c:pt>
                <c:pt idx="261">
                  <c:v>6639</c:v>
                </c:pt>
                <c:pt idx="262">
                  <c:v>8422</c:v>
                </c:pt>
                <c:pt idx="263">
                  <c:v>38</c:v>
                </c:pt>
                <c:pt idx="264">
                  <c:v>200</c:v>
                </c:pt>
                <c:pt idx="265">
                  <c:v>254</c:v>
                </c:pt>
                <c:pt idx="266">
                  <c:v>22</c:v>
                </c:pt>
                <c:pt idx="267">
                  <c:v>62</c:v>
                </c:pt>
                <c:pt idx="268">
                  <c:v>68</c:v>
                </c:pt>
                <c:pt idx="269">
                  <c:v>256</c:v>
                </c:pt>
                <c:pt idx="270">
                  <c:v>22</c:v>
                </c:pt>
                <c:pt idx="271">
                  <c:v>14</c:v>
                </c:pt>
                <c:pt idx="272">
                  <c:v>40</c:v>
                </c:pt>
                <c:pt idx="273">
                  <c:v>71</c:v>
                </c:pt>
                <c:pt idx="274">
                  <c:v>30</c:v>
                </c:pt>
                <c:pt idx="275">
                  <c:v>4</c:v>
                </c:pt>
                <c:pt idx="276">
                  <c:v>165</c:v>
                </c:pt>
                <c:pt idx="277">
                  <c:v>277</c:v>
                </c:pt>
                <c:pt idx="278">
                  <c:v>65</c:v>
                </c:pt>
                <c:pt idx="279">
                  <c:v>16</c:v>
                </c:pt>
                <c:pt idx="280">
                  <c:v>29</c:v>
                </c:pt>
                <c:pt idx="281">
                  <c:v>12</c:v>
                </c:pt>
                <c:pt idx="282">
                  <c:v>1</c:v>
                </c:pt>
                <c:pt idx="283">
                  <c:v>2</c:v>
                </c:pt>
                <c:pt idx="284">
                  <c:v>3</c:v>
                </c:pt>
                <c:pt idx="285">
                  <c:v>1756</c:v>
                </c:pt>
                <c:pt idx="286">
                  <c:v>9141</c:v>
                </c:pt>
                <c:pt idx="287">
                  <c:v>79</c:v>
                </c:pt>
                <c:pt idx="288">
                  <c:v>5632</c:v>
                </c:pt>
                <c:pt idx="289">
                  <c:v>595</c:v>
                </c:pt>
                <c:pt idx="290">
                  <c:v>215</c:v>
                </c:pt>
                <c:pt idx="291">
                  <c:v>9206</c:v>
                </c:pt>
                <c:pt idx="292">
                  <c:v>9224</c:v>
                </c:pt>
                <c:pt idx="293">
                  <c:v>3900</c:v>
                </c:pt>
                <c:pt idx="294">
                  <c:v>1055</c:v>
                </c:pt>
                <c:pt idx="295">
                  <c:v>14</c:v>
                </c:pt>
                <c:pt idx="296">
                  <c:v>1552</c:v>
                </c:pt>
                <c:pt idx="297">
                  <c:v>3398</c:v>
                </c:pt>
                <c:pt idx="298">
                  <c:v>2364</c:v>
                </c:pt>
                <c:pt idx="299">
                  <c:v>903</c:v>
                </c:pt>
                <c:pt idx="300">
                  <c:v>5422</c:v>
                </c:pt>
                <c:pt idx="301">
                  <c:v>512</c:v>
                </c:pt>
                <c:pt idx="302">
                  <c:v>235</c:v>
                </c:pt>
                <c:pt idx="303">
                  <c:v>646</c:v>
                </c:pt>
                <c:pt idx="304">
                  <c:v>30</c:v>
                </c:pt>
                <c:pt idx="305">
                  <c:v>7924</c:v>
                </c:pt>
                <c:pt idx="306">
                  <c:v>1351</c:v>
                </c:pt>
                <c:pt idx="307">
                  <c:v>821</c:v>
                </c:pt>
                <c:pt idx="308">
                  <c:v>3024</c:v>
                </c:pt>
                <c:pt idx="309">
                  <c:v>484</c:v>
                </c:pt>
                <c:pt idx="310">
                  <c:v>102</c:v>
                </c:pt>
                <c:pt idx="311">
                  <c:v>3</c:v>
                </c:pt>
                <c:pt idx="312">
                  <c:v>2880</c:v>
                </c:pt>
                <c:pt idx="313">
                  <c:v>1633</c:v>
                </c:pt>
                <c:pt idx="314">
                  <c:v>46</c:v>
                </c:pt>
                <c:pt idx="315">
                  <c:v>149</c:v>
                </c:pt>
                <c:pt idx="316">
                  <c:v>74</c:v>
                </c:pt>
                <c:pt idx="317">
                  <c:v>332</c:v>
                </c:pt>
                <c:pt idx="318">
                  <c:v>595</c:v>
                </c:pt>
                <c:pt idx="319">
                  <c:v>538</c:v>
                </c:pt>
                <c:pt idx="320">
                  <c:v>14</c:v>
                </c:pt>
                <c:pt idx="321">
                  <c:v>516</c:v>
                </c:pt>
                <c:pt idx="322">
                  <c:v>478</c:v>
                </c:pt>
                <c:pt idx="323">
                  <c:v>2436</c:v>
                </c:pt>
                <c:pt idx="324">
                  <c:v>67</c:v>
                </c:pt>
                <c:pt idx="325">
                  <c:v>2201</c:v>
                </c:pt>
                <c:pt idx="326">
                  <c:v>2847</c:v>
                </c:pt>
                <c:pt idx="327">
                  <c:v>37</c:v>
                </c:pt>
                <c:pt idx="328">
                  <c:v>1250</c:v>
                </c:pt>
                <c:pt idx="329">
                  <c:v>2543</c:v>
                </c:pt>
                <c:pt idx="330">
                  <c:v>27</c:v>
                </c:pt>
                <c:pt idx="331">
                  <c:v>41</c:v>
                </c:pt>
                <c:pt idx="332">
                  <c:v>404</c:v>
                </c:pt>
                <c:pt idx="333">
                  <c:v>1786</c:v>
                </c:pt>
                <c:pt idx="334">
                  <c:v>96</c:v>
                </c:pt>
                <c:pt idx="335">
                  <c:v>1999</c:v>
                </c:pt>
                <c:pt idx="336">
                  <c:v>387</c:v>
                </c:pt>
                <c:pt idx="337">
                  <c:v>132</c:v>
                </c:pt>
                <c:pt idx="338">
                  <c:v>1022</c:v>
                </c:pt>
                <c:pt idx="339">
                  <c:v>157</c:v>
                </c:pt>
                <c:pt idx="340">
                  <c:v>1018</c:v>
                </c:pt>
                <c:pt idx="341">
                  <c:v>12</c:v>
                </c:pt>
                <c:pt idx="342">
                  <c:v>11238</c:v>
                </c:pt>
                <c:pt idx="343">
                  <c:v>196</c:v>
                </c:pt>
                <c:pt idx="344">
                  <c:v>1141</c:v>
                </c:pt>
                <c:pt idx="345">
                  <c:v>1760</c:v>
                </c:pt>
                <c:pt idx="346">
                  <c:v>31</c:v>
                </c:pt>
                <c:pt idx="347">
                  <c:v>2047</c:v>
                </c:pt>
                <c:pt idx="348">
                  <c:v>1889</c:v>
                </c:pt>
                <c:pt idx="349">
                  <c:v>490</c:v>
                </c:pt>
                <c:pt idx="350">
                  <c:v>478</c:v>
                </c:pt>
                <c:pt idx="351">
                  <c:v>2642</c:v>
                </c:pt>
                <c:pt idx="352">
                  <c:v>1099</c:v>
                </c:pt>
                <c:pt idx="353">
                  <c:v>52</c:v>
                </c:pt>
                <c:pt idx="354">
                  <c:v>7990</c:v>
                </c:pt>
                <c:pt idx="355">
                  <c:v>7095</c:v>
                </c:pt>
                <c:pt idx="356">
                  <c:v>49</c:v>
                </c:pt>
                <c:pt idx="357">
                  <c:v>1392</c:v>
                </c:pt>
                <c:pt idx="358">
                  <c:v>19827</c:v>
                </c:pt>
                <c:pt idx="359">
                  <c:v>15</c:v>
                </c:pt>
                <c:pt idx="360">
                  <c:v>121</c:v>
                </c:pt>
                <c:pt idx="361">
                  <c:v>32</c:v>
                </c:pt>
                <c:pt idx="362">
                  <c:v>5642</c:v>
                </c:pt>
                <c:pt idx="363">
                  <c:v>45</c:v>
                </c:pt>
                <c:pt idx="364">
                  <c:v>26869</c:v>
                </c:pt>
                <c:pt idx="365">
                  <c:v>13524</c:v>
                </c:pt>
                <c:pt idx="366">
                  <c:v>967</c:v>
                </c:pt>
                <c:pt idx="367">
                  <c:v>670</c:v>
                </c:pt>
                <c:pt idx="368">
                  <c:v>335</c:v>
                </c:pt>
                <c:pt idx="369">
                  <c:v>210</c:v>
                </c:pt>
                <c:pt idx="370">
                  <c:v>160</c:v>
                </c:pt>
                <c:pt idx="371">
                  <c:v>3858</c:v>
                </c:pt>
                <c:pt idx="372">
                  <c:v>3300</c:v>
                </c:pt>
                <c:pt idx="373">
                  <c:v>38</c:v>
                </c:pt>
                <c:pt idx="374">
                  <c:v>1205</c:v>
                </c:pt>
                <c:pt idx="375">
                  <c:v>116</c:v>
                </c:pt>
                <c:pt idx="376">
                  <c:v>33</c:v>
                </c:pt>
                <c:pt idx="377">
                  <c:v>74</c:v>
                </c:pt>
                <c:pt idx="378">
                  <c:v>6</c:v>
                </c:pt>
                <c:pt idx="379">
                  <c:v>85931</c:v>
                </c:pt>
                <c:pt idx="380">
                  <c:v>3717</c:v>
                </c:pt>
              </c:numCache>
            </c:numRef>
          </c:yVal>
          <c:smooth val="0"/>
          <c:extLst>
            <c:ext xmlns:c16="http://schemas.microsoft.com/office/drawing/2014/chart" uri="{C3380CC4-5D6E-409C-BE32-E72D297353CC}">
              <c16:uniqueId val="{00000000-FC52-4EEB-A36A-0210B5F4F97A}"/>
            </c:ext>
          </c:extLst>
        </c:ser>
        <c:dLbls>
          <c:showLegendKey val="0"/>
          <c:showVal val="0"/>
          <c:showCatName val="0"/>
          <c:showSerName val="0"/>
          <c:showPercent val="0"/>
          <c:showBubbleSize val="0"/>
        </c:dLbls>
        <c:axId val="933692288"/>
        <c:axId val="933695408"/>
      </c:scatterChart>
      <c:valAx>
        <c:axId val="933692288"/>
        <c:scaling>
          <c:orientation val="minMax"/>
        </c:scaling>
        <c:delete val="0"/>
        <c:axPos val="b"/>
        <c:majorGridlines>
          <c:spPr>
            <a:ln w="6350" cap="flat" cmpd="sng" algn="ctr">
              <a:solidFill>
                <a:schemeClr val="accent3"/>
              </a:solidFill>
              <a:prstDash val="solid"/>
              <a:miter lim="800000"/>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a:t>Mileage</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6350" cap="flat" cmpd="sng" algn="ctr">
            <a:solidFill>
              <a:schemeClr val="accent3"/>
            </a:solidFill>
            <a:prstDash val="solid"/>
            <a:miter lim="800000"/>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933695408"/>
        <c:crosses val="autoZero"/>
        <c:crossBetween val="midCat"/>
      </c:valAx>
      <c:valAx>
        <c:axId val="933695408"/>
        <c:scaling>
          <c:orientation val="minMax"/>
        </c:scaling>
        <c:delete val="0"/>
        <c:axPos val="l"/>
        <c:majorGridlines>
          <c:spPr>
            <a:ln w="6350" cap="flat" cmpd="sng" algn="ctr">
              <a:solidFill>
                <a:schemeClr val="accent3"/>
              </a:solidFill>
              <a:prstDash val="solid"/>
              <a:miter lim="800000"/>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a:t>Frequency/Service</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6350" cap="flat" cmpd="sng" algn="ctr">
            <a:solidFill>
              <a:schemeClr val="accent3"/>
            </a:solidFill>
            <a:prstDash val="solid"/>
            <a:miter lim="800000"/>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933692288"/>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b="1"/>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r>
              <a:rPr lang="en-US"/>
              <a:t>Miles vs. Frequency</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5051636792114"/>
          <c:y val="0.13209225700164701"/>
          <c:w val="0.83852341039175504"/>
          <c:h val="0.70531048528324403"/>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MuValuesV2!$C$2:$C$396</c:f>
              <c:numCache>
                <c:formatCode>General</c:formatCode>
                <c:ptCount val="395"/>
                <c:pt idx="0">
                  <c:v>68</c:v>
                </c:pt>
                <c:pt idx="1">
                  <c:v>367</c:v>
                </c:pt>
                <c:pt idx="2">
                  <c:v>808</c:v>
                </c:pt>
                <c:pt idx="3">
                  <c:v>380</c:v>
                </c:pt>
                <c:pt idx="4">
                  <c:v>51</c:v>
                </c:pt>
                <c:pt idx="5">
                  <c:v>1848</c:v>
                </c:pt>
                <c:pt idx="6">
                  <c:v>22</c:v>
                </c:pt>
                <c:pt idx="7">
                  <c:v>499</c:v>
                </c:pt>
                <c:pt idx="8">
                  <c:v>22942</c:v>
                </c:pt>
                <c:pt idx="9">
                  <c:v>18</c:v>
                </c:pt>
                <c:pt idx="10">
                  <c:v>338</c:v>
                </c:pt>
                <c:pt idx="11">
                  <c:v>136</c:v>
                </c:pt>
                <c:pt idx="12">
                  <c:v>145</c:v>
                </c:pt>
                <c:pt idx="13">
                  <c:v>1704</c:v>
                </c:pt>
                <c:pt idx="14">
                  <c:v>396</c:v>
                </c:pt>
                <c:pt idx="15">
                  <c:v>739</c:v>
                </c:pt>
                <c:pt idx="16">
                  <c:v>1299</c:v>
                </c:pt>
                <c:pt idx="17">
                  <c:v>3629</c:v>
                </c:pt>
                <c:pt idx="18">
                  <c:v>138</c:v>
                </c:pt>
                <c:pt idx="19">
                  <c:v>1489</c:v>
                </c:pt>
                <c:pt idx="20">
                  <c:v>2120</c:v>
                </c:pt>
                <c:pt idx="21">
                  <c:v>461</c:v>
                </c:pt>
                <c:pt idx="22">
                  <c:v>26</c:v>
                </c:pt>
                <c:pt idx="23">
                  <c:v>1808</c:v>
                </c:pt>
                <c:pt idx="24">
                  <c:v>1888</c:v>
                </c:pt>
                <c:pt idx="25">
                  <c:v>1557</c:v>
                </c:pt>
                <c:pt idx="26">
                  <c:v>468</c:v>
                </c:pt>
                <c:pt idx="27">
                  <c:v>2027</c:v>
                </c:pt>
                <c:pt idx="28">
                  <c:v>40</c:v>
                </c:pt>
                <c:pt idx="29">
                  <c:v>730</c:v>
                </c:pt>
                <c:pt idx="30">
                  <c:v>73</c:v>
                </c:pt>
                <c:pt idx="31">
                  <c:v>1712</c:v>
                </c:pt>
                <c:pt idx="32">
                  <c:v>1532</c:v>
                </c:pt>
                <c:pt idx="33">
                  <c:v>1134</c:v>
                </c:pt>
                <c:pt idx="34">
                  <c:v>3098</c:v>
                </c:pt>
                <c:pt idx="35">
                  <c:v>68</c:v>
                </c:pt>
                <c:pt idx="36">
                  <c:v>2927</c:v>
                </c:pt>
                <c:pt idx="37">
                  <c:v>56</c:v>
                </c:pt>
                <c:pt idx="38">
                  <c:v>259</c:v>
                </c:pt>
                <c:pt idx="39">
                  <c:v>187</c:v>
                </c:pt>
                <c:pt idx="40">
                  <c:v>3696</c:v>
                </c:pt>
                <c:pt idx="41">
                  <c:v>2791</c:v>
                </c:pt>
                <c:pt idx="42">
                  <c:v>2074</c:v>
                </c:pt>
                <c:pt idx="43">
                  <c:v>7498</c:v>
                </c:pt>
                <c:pt idx="44">
                  <c:v>262</c:v>
                </c:pt>
                <c:pt idx="45">
                  <c:v>3555</c:v>
                </c:pt>
                <c:pt idx="46">
                  <c:v>859</c:v>
                </c:pt>
                <c:pt idx="47">
                  <c:v>1112</c:v>
                </c:pt>
                <c:pt idx="48">
                  <c:v>603</c:v>
                </c:pt>
                <c:pt idx="49">
                  <c:v>41</c:v>
                </c:pt>
                <c:pt idx="50">
                  <c:v>300</c:v>
                </c:pt>
                <c:pt idx="51">
                  <c:v>40</c:v>
                </c:pt>
                <c:pt idx="52">
                  <c:v>105</c:v>
                </c:pt>
                <c:pt idx="53">
                  <c:v>70</c:v>
                </c:pt>
                <c:pt idx="54">
                  <c:v>1792</c:v>
                </c:pt>
                <c:pt idx="55">
                  <c:v>1135</c:v>
                </c:pt>
                <c:pt idx="56">
                  <c:v>666</c:v>
                </c:pt>
                <c:pt idx="57">
                  <c:v>632</c:v>
                </c:pt>
                <c:pt idx="58">
                  <c:v>567</c:v>
                </c:pt>
                <c:pt idx="59">
                  <c:v>154</c:v>
                </c:pt>
                <c:pt idx="60">
                  <c:v>93</c:v>
                </c:pt>
                <c:pt idx="61">
                  <c:v>67</c:v>
                </c:pt>
                <c:pt idx="62">
                  <c:v>21</c:v>
                </c:pt>
                <c:pt idx="63">
                  <c:v>838</c:v>
                </c:pt>
                <c:pt idx="64">
                  <c:v>129</c:v>
                </c:pt>
                <c:pt idx="65">
                  <c:v>39</c:v>
                </c:pt>
                <c:pt idx="66">
                  <c:v>86</c:v>
                </c:pt>
                <c:pt idx="67">
                  <c:v>104</c:v>
                </c:pt>
                <c:pt idx="68">
                  <c:v>180</c:v>
                </c:pt>
                <c:pt idx="69">
                  <c:v>18</c:v>
                </c:pt>
                <c:pt idx="70">
                  <c:v>35</c:v>
                </c:pt>
                <c:pt idx="71">
                  <c:v>2506</c:v>
                </c:pt>
                <c:pt idx="72">
                  <c:v>1146</c:v>
                </c:pt>
                <c:pt idx="73">
                  <c:v>2558</c:v>
                </c:pt>
                <c:pt idx="74">
                  <c:v>4</c:v>
                </c:pt>
                <c:pt idx="75">
                  <c:v>370</c:v>
                </c:pt>
                <c:pt idx="76">
                  <c:v>296</c:v>
                </c:pt>
                <c:pt idx="77">
                  <c:v>183</c:v>
                </c:pt>
                <c:pt idx="78">
                  <c:v>8226</c:v>
                </c:pt>
                <c:pt idx="79">
                  <c:v>2354</c:v>
                </c:pt>
                <c:pt idx="80">
                  <c:v>41494</c:v>
                </c:pt>
                <c:pt idx="81">
                  <c:v>1079</c:v>
                </c:pt>
                <c:pt idx="82">
                  <c:v>76</c:v>
                </c:pt>
                <c:pt idx="83">
                  <c:v>10540</c:v>
                </c:pt>
                <c:pt idx="84">
                  <c:v>1198</c:v>
                </c:pt>
                <c:pt idx="85">
                  <c:v>644</c:v>
                </c:pt>
                <c:pt idx="86">
                  <c:v>81</c:v>
                </c:pt>
                <c:pt idx="87">
                  <c:v>3378</c:v>
                </c:pt>
                <c:pt idx="88">
                  <c:v>50</c:v>
                </c:pt>
                <c:pt idx="89">
                  <c:v>20</c:v>
                </c:pt>
                <c:pt idx="90">
                  <c:v>10</c:v>
                </c:pt>
                <c:pt idx="91">
                  <c:v>57</c:v>
                </c:pt>
                <c:pt idx="92">
                  <c:v>405</c:v>
                </c:pt>
                <c:pt idx="93">
                  <c:v>833</c:v>
                </c:pt>
                <c:pt idx="94">
                  <c:v>564</c:v>
                </c:pt>
                <c:pt idx="95">
                  <c:v>834</c:v>
                </c:pt>
                <c:pt idx="96">
                  <c:v>74612</c:v>
                </c:pt>
                <c:pt idx="97">
                  <c:v>1276</c:v>
                </c:pt>
                <c:pt idx="98">
                  <c:v>44</c:v>
                </c:pt>
                <c:pt idx="99">
                  <c:v>1334</c:v>
                </c:pt>
                <c:pt idx="100">
                  <c:v>211</c:v>
                </c:pt>
                <c:pt idx="101">
                  <c:v>23</c:v>
                </c:pt>
                <c:pt idx="102">
                  <c:v>19</c:v>
                </c:pt>
                <c:pt idx="103">
                  <c:v>2610</c:v>
                </c:pt>
                <c:pt idx="104">
                  <c:v>5930</c:v>
                </c:pt>
                <c:pt idx="105">
                  <c:v>12824</c:v>
                </c:pt>
                <c:pt idx="106">
                  <c:v>19532</c:v>
                </c:pt>
                <c:pt idx="107">
                  <c:v>6390</c:v>
                </c:pt>
                <c:pt idx="108">
                  <c:v>159</c:v>
                </c:pt>
                <c:pt idx="109">
                  <c:v>390</c:v>
                </c:pt>
                <c:pt idx="110">
                  <c:v>13</c:v>
                </c:pt>
                <c:pt idx="111">
                  <c:v>5039</c:v>
                </c:pt>
                <c:pt idx="112">
                  <c:v>811</c:v>
                </c:pt>
                <c:pt idx="113">
                  <c:v>2158</c:v>
                </c:pt>
                <c:pt idx="114">
                  <c:v>2198</c:v>
                </c:pt>
                <c:pt idx="115">
                  <c:v>2208</c:v>
                </c:pt>
                <c:pt idx="116">
                  <c:v>19</c:v>
                </c:pt>
                <c:pt idx="117">
                  <c:v>1566</c:v>
                </c:pt>
                <c:pt idx="118">
                  <c:v>635</c:v>
                </c:pt>
                <c:pt idx="119">
                  <c:v>270</c:v>
                </c:pt>
                <c:pt idx="120">
                  <c:v>233</c:v>
                </c:pt>
                <c:pt idx="121">
                  <c:v>187</c:v>
                </c:pt>
                <c:pt idx="122">
                  <c:v>91</c:v>
                </c:pt>
                <c:pt idx="123">
                  <c:v>9</c:v>
                </c:pt>
                <c:pt idx="124">
                  <c:v>1</c:v>
                </c:pt>
                <c:pt idx="125">
                  <c:v>7</c:v>
                </c:pt>
                <c:pt idx="126">
                  <c:v>9</c:v>
                </c:pt>
                <c:pt idx="127">
                  <c:v>27</c:v>
                </c:pt>
                <c:pt idx="128">
                  <c:v>41</c:v>
                </c:pt>
                <c:pt idx="129">
                  <c:v>7</c:v>
                </c:pt>
                <c:pt idx="130">
                  <c:v>249</c:v>
                </c:pt>
                <c:pt idx="131">
                  <c:v>717</c:v>
                </c:pt>
                <c:pt idx="132">
                  <c:v>67</c:v>
                </c:pt>
                <c:pt idx="133">
                  <c:v>2</c:v>
                </c:pt>
                <c:pt idx="134">
                  <c:v>1184</c:v>
                </c:pt>
                <c:pt idx="135">
                  <c:v>143</c:v>
                </c:pt>
                <c:pt idx="136">
                  <c:v>1031</c:v>
                </c:pt>
                <c:pt idx="137">
                  <c:v>1028</c:v>
                </c:pt>
                <c:pt idx="138">
                  <c:v>366</c:v>
                </c:pt>
                <c:pt idx="139">
                  <c:v>3732</c:v>
                </c:pt>
                <c:pt idx="140">
                  <c:v>54</c:v>
                </c:pt>
                <c:pt idx="141">
                  <c:v>5</c:v>
                </c:pt>
                <c:pt idx="142">
                  <c:v>214</c:v>
                </c:pt>
                <c:pt idx="143">
                  <c:v>52</c:v>
                </c:pt>
                <c:pt idx="144">
                  <c:v>12</c:v>
                </c:pt>
                <c:pt idx="145">
                  <c:v>14</c:v>
                </c:pt>
                <c:pt idx="146">
                  <c:v>2608</c:v>
                </c:pt>
                <c:pt idx="147">
                  <c:v>150</c:v>
                </c:pt>
                <c:pt idx="148">
                  <c:v>63</c:v>
                </c:pt>
                <c:pt idx="149">
                  <c:v>540</c:v>
                </c:pt>
                <c:pt idx="150">
                  <c:v>103</c:v>
                </c:pt>
                <c:pt idx="151">
                  <c:v>393</c:v>
                </c:pt>
                <c:pt idx="152">
                  <c:v>604</c:v>
                </c:pt>
                <c:pt idx="153">
                  <c:v>366</c:v>
                </c:pt>
                <c:pt idx="154">
                  <c:v>266</c:v>
                </c:pt>
                <c:pt idx="155">
                  <c:v>3045</c:v>
                </c:pt>
                <c:pt idx="156">
                  <c:v>2475</c:v>
                </c:pt>
                <c:pt idx="157">
                  <c:v>536</c:v>
                </c:pt>
                <c:pt idx="158">
                  <c:v>89</c:v>
                </c:pt>
                <c:pt idx="159">
                  <c:v>1203</c:v>
                </c:pt>
                <c:pt idx="160">
                  <c:v>1282</c:v>
                </c:pt>
                <c:pt idx="161">
                  <c:v>611</c:v>
                </c:pt>
                <c:pt idx="162">
                  <c:v>124</c:v>
                </c:pt>
                <c:pt idx="163">
                  <c:v>85</c:v>
                </c:pt>
                <c:pt idx="164">
                  <c:v>55</c:v>
                </c:pt>
                <c:pt idx="165">
                  <c:v>1</c:v>
                </c:pt>
                <c:pt idx="166">
                  <c:v>110</c:v>
                </c:pt>
                <c:pt idx="167">
                  <c:v>221</c:v>
                </c:pt>
                <c:pt idx="168">
                  <c:v>222</c:v>
                </c:pt>
                <c:pt idx="169">
                  <c:v>285</c:v>
                </c:pt>
                <c:pt idx="170">
                  <c:v>50</c:v>
                </c:pt>
                <c:pt idx="171">
                  <c:v>426</c:v>
                </c:pt>
                <c:pt idx="172">
                  <c:v>39</c:v>
                </c:pt>
                <c:pt idx="173">
                  <c:v>264</c:v>
                </c:pt>
                <c:pt idx="174">
                  <c:v>576</c:v>
                </c:pt>
                <c:pt idx="175">
                  <c:v>32</c:v>
                </c:pt>
                <c:pt idx="176">
                  <c:v>44</c:v>
                </c:pt>
                <c:pt idx="177">
                  <c:v>83</c:v>
                </c:pt>
                <c:pt idx="178">
                  <c:v>55</c:v>
                </c:pt>
                <c:pt idx="179">
                  <c:v>55</c:v>
                </c:pt>
                <c:pt idx="180">
                  <c:v>25</c:v>
                </c:pt>
                <c:pt idx="181">
                  <c:v>38</c:v>
                </c:pt>
                <c:pt idx="182">
                  <c:v>301</c:v>
                </c:pt>
                <c:pt idx="183">
                  <c:v>31</c:v>
                </c:pt>
                <c:pt idx="184">
                  <c:v>33</c:v>
                </c:pt>
                <c:pt idx="185">
                  <c:v>863</c:v>
                </c:pt>
                <c:pt idx="186">
                  <c:v>17</c:v>
                </c:pt>
                <c:pt idx="187">
                  <c:v>19</c:v>
                </c:pt>
                <c:pt idx="188">
                  <c:v>18</c:v>
                </c:pt>
                <c:pt idx="189">
                  <c:v>15</c:v>
                </c:pt>
                <c:pt idx="190">
                  <c:v>23</c:v>
                </c:pt>
                <c:pt idx="191">
                  <c:v>15</c:v>
                </c:pt>
                <c:pt idx="192">
                  <c:v>7</c:v>
                </c:pt>
                <c:pt idx="193">
                  <c:v>3</c:v>
                </c:pt>
                <c:pt idx="194">
                  <c:v>15461</c:v>
                </c:pt>
                <c:pt idx="195">
                  <c:v>2901</c:v>
                </c:pt>
                <c:pt idx="196">
                  <c:v>289</c:v>
                </c:pt>
                <c:pt idx="197">
                  <c:v>700</c:v>
                </c:pt>
                <c:pt idx="198">
                  <c:v>124</c:v>
                </c:pt>
                <c:pt idx="199">
                  <c:v>341</c:v>
                </c:pt>
                <c:pt idx="200">
                  <c:v>34</c:v>
                </c:pt>
                <c:pt idx="201">
                  <c:v>298</c:v>
                </c:pt>
                <c:pt idx="202">
                  <c:v>979</c:v>
                </c:pt>
                <c:pt idx="203">
                  <c:v>96</c:v>
                </c:pt>
                <c:pt idx="204">
                  <c:v>1</c:v>
                </c:pt>
                <c:pt idx="205">
                  <c:v>4933</c:v>
                </c:pt>
                <c:pt idx="206">
                  <c:v>49</c:v>
                </c:pt>
                <c:pt idx="207">
                  <c:v>164</c:v>
                </c:pt>
                <c:pt idx="208">
                  <c:v>632</c:v>
                </c:pt>
                <c:pt idx="209">
                  <c:v>18016</c:v>
                </c:pt>
                <c:pt idx="210">
                  <c:v>17</c:v>
                </c:pt>
                <c:pt idx="211">
                  <c:v>14</c:v>
                </c:pt>
                <c:pt idx="212">
                  <c:v>11</c:v>
                </c:pt>
                <c:pt idx="213">
                  <c:v>40</c:v>
                </c:pt>
                <c:pt idx="214">
                  <c:v>4877</c:v>
                </c:pt>
                <c:pt idx="215">
                  <c:v>861</c:v>
                </c:pt>
                <c:pt idx="216">
                  <c:v>74</c:v>
                </c:pt>
                <c:pt idx="217">
                  <c:v>330</c:v>
                </c:pt>
                <c:pt idx="218">
                  <c:v>1760</c:v>
                </c:pt>
                <c:pt idx="219">
                  <c:v>45709</c:v>
                </c:pt>
                <c:pt idx="220">
                  <c:v>2169</c:v>
                </c:pt>
                <c:pt idx="221">
                  <c:v>1701</c:v>
                </c:pt>
                <c:pt idx="222">
                  <c:v>690</c:v>
                </c:pt>
                <c:pt idx="223">
                  <c:v>45</c:v>
                </c:pt>
                <c:pt idx="224">
                  <c:v>472</c:v>
                </c:pt>
                <c:pt idx="225">
                  <c:v>7</c:v>
                </c:pt>
                <c:pt idx="226">
                  <c:v>448</c:v>
                </c:pt>
                <c:pt idx="227">
                  <c:v>1062</c:v>
                </c:pt>
                <c:pt idx="228">
                  <c:v>70</c:v>
                </c:pt>
                <c:pt idx="229">
                  <c:v>19</c:v>
                </c:pt>
                <c:pt idx="230">
                  <c:v>604</c:v>
                </c:pt>
                <c:pt idx="231">
                  <c:v>39</c:v>
                </c:pt>
                <c:pt idx="232">
                  <c:v>1231</c:v>
                </c:pt>
                <c:pt idx="233">
                  <c:v>36</c:v>
                </c:pt>
                <c:pt idx="234">
                  <c:v>2</c:v>
                </c:pt>
                <c:pt idx="235">
                  <c:v>128</c:v>
                </c:pt>
                <c:pt idx="236">
                  <c:v>313</c:v>
                </c:pt>
                <c:pt idx="237">
                  <c:v>5</c:v>
                </c:pt>
                <c:pt idx="238">
                  <c:v>14</c:v>
                </c:pt>
                <c:pt idx="239">
                  <c:v>5</c:v>
                </c:pt>
                <c:pt idx="240">
                  <c:v>4</c:v>
                </c:pt>
                <c:pt idx="241">
                  <c:v>9</c:v>
                </c:pt>
                <c:pt idx="242">
                  <c:v>297</c:v>
                </c:pt>
                <c:pt idx="243">
                  <c:v>195</c:v>
                </c:pt>
                <c:pt idx="244">
                  <c:v>140</c:v>
                </c:pt>
                <c:pt idx="245">
                  <c:v>1733</c:v>
                </c:pt>
                <c:pt idx="246">
                  <c:v>4</c:v>
                </c:pt>
                <c:pt idx="247">
                  <c:v>44</c:v>
                </c:pt>
                <c:pt idx="248">
                  <c:v>410</c:v>
                </c:pt>
                <c:pt idx="249">
                  <c:v>403</c:v>
                </c:pt>
                <c:pt idx="250">
                  <c:v>49</c:v>
                </c:pt>
                <c:pt idx="251">
                  <c:v>666</c:v>
                </c:pt>
                <c:pt idx="252">
                  <c:v>40</c:v>
                </c:pt>
                <c:pt idx="253">
                  <c:v>1490</c:v>
                </c:pt>
                <c:pt idx="254">
                  <c:v>13893</c:v>
                </c:pt>
                <c:pt idx="255">
                  <c:v>67241</c:v>
                </c:pt>
                <c:pt idx="256">
                  <c:v>57</c:v>
                </c:pt>
                <c:pt idx="257">
                  <c:v>1614</c:v>
                </c:pt>
                <c:pt idx="258">
                  <c:v>4215</c:v>
                </c:pt>
                <c:pt idx="259">
                  <c:v>2366</c:v>
                </c:pt>
                <c:pt idx="260">
                  <c:v>1745</c:v>
                </c:pt>
                <c:pt idx="261">
                  <c:v>106</c:v>
                </c:pt>
                <c:pt idx="262">
                  <c:v>3127</c:v>
                </c:pt>
                <c:pt idx="263">
                  <c:v>66844</c:v>
                </c:pt>
                <c:pt idx="264">
                  <c:v>644</c:v>
                </c:pt>
                <c:pt idx="265">
                  <c:v>2201</c:v>
                </c:pt>
                <c:pt idx="266">
                  <c:v>5617</c:v>
                </c:pt>
                <c:pt idx="267">
                  <c:v>530</c:v>
                </c:pt>
                <c:pt idx="268">
                  <c:v>1167</c:v>
                </c:pt>
                <c:pt idx="269">
                  <c:v>10499</c:v>
                </c:pt>
                <c:pt idx="270">
                  <c:v>1088</c:v>
                </c:pt>
                <c:pt idx="271">
                  <c:v>1241</c:v>
                </c:pt>
                <c:pt idx="272">
                  <c:v>1477</c:v>
                </c:pt>
                <c:pt idx="273">
                  <c:v>1034</c:v>
                </c:pt>
                <c:pt idx="274">
                  <c:v>6646</c:v>
                </c:pt>
                <c:pt idx="275">
                  <c:v>8426</c:v>
                </c:pt>
                <c:pt idx="276">
                  <c:v>38</c:v>
                </c:pt>
                <c:pt idx="277">
                  <c:v>200</c:v>
                </c:pt>
                <c:pt idx="278">
                  <c:v>255</c:v>
                </c:pt>
                <c:pt idx="279">
                  <c:v>22</c:v>
                </c:pt>
                <c:pt idx="280">
                  <c:v>62</c:v>
                </c:pt>
                <c:pt idx="281">
                  <c:v>68</c:v>
                </c:pt>
                <c:pt idx="282">
                  <c:v>256</c:v>
                </c:pt>
                <c:pt idx="283">
                  <c:v>22</c:v>
                </c:pt>
                <c:pt idx="284">
                  <c:v>14</c:v>
                </c:pt>
                <c:pt idx="285">
                  <c:v>40</c:v>
                </c:pt>
                <c:pt idx="286">
                  <c:v>19</c:v>
                </c:pt>
                <c:pt idx="287">
                  <c:v>72</c:v>
                </c:pt>
                <c:pt idx="288">
                  <c:v>30</c:v>
                </c:pt>
                <c:pt idx="289">
                  <c:v>4</c:v>
                </c:pt>
                <c:pt idx="290">
                  <c:v>165</c:v>
                </c:pt>
                <c:pt idx="291">
                  <c:v>277</c:v>
                </c:pt>
                <c:pt idx="292">
                  <c:v>65</c:v>
                </c:pt>
                <c:pt idx="293">
                  <c:v>16</c:v>
                </c:pt>
                <c:pt idx="294">
                  <c:v>29</c:v>
                </c:pt>
                <c:pt idx="295">
                  <c:v>12</c:v>
                </c:pt>
                <c:pt idx="296">
                  <c:v>1</c:v>
                </c:pt>
                <c:pt idx="297">
                  <c:v>2</c:v>
                </c:pt>
                <c:pt idx="298">
                  <c:v>3</c:v>
                </c:pt>
                <c:pt idx="299">
                  <c:v>1757</c:v>
                </c:pt>
                <c:pt idx="300">
                  <c:v>9153</c:v>
                </c:pt>
                <c:pt idx="301">
                  <c:v>79</c:v>
                </c:pt>
                <c:pt idx="302">
                  <c:v>5635</c:v>
                </c:pt>
                <c:pt idx="303">
                  <c:v>596</c:v>
                </c:pt>
                <c:pt idx="304">
                  <c:v>216</c:v>
                </c:pt>
                <c:pt idx="305">
                  <c:v>9218</c:v>
                </c:pt>
                <c:pt idx="306">
                  <c:v>9235</c:v>
                </c:pt>
                <c:pt idx="307">
                  <c:v>3904</c:v>
                </c:pt>
                <c:pt idx="308">
                  <c:v>1057</c:v>
                </c:pt>
                <c:pt idx="309">
                  <c:v>14</c:v>
                </c:pt>
                <c:pt idx="310">
                  <c:v>1556</c:v>
                </c:pt>
                <c:pt idx="311">
                  <c:v>3398</c:v>
                </c:pt>
                <c:pt idx="312">
                  <c:v>2365</c:v>
                </c:pt>
                <c:pt idx="313">
                  <c:v>903</c:v>
                </c:pt>
                <c:pt idx="314">
                  <c:v>5428</c:v>
                </c:pt>
                <c:pt idx="315">
                  <c:v>513</c:v>
                </c:pt>
                <c:pt idx="316">
                  <c:v>235</c:v>
                </c:pt>
                <c:pt idx="317">
                  <c:v>648</c:v>
                </c:pt>
                <c:pt idx="318">
                  <c:v>30</c:v>
                </c:pt>
                <c:pt idx="319">
                  <c:v>7935</c:v>
                </c:pt>
                <c:pt idx="320">
                  <c:v>1351</c:v>
                </c:pt>
                <c:pt idx="321">
                  <c:v>821</c:v>
                </c:pt>
                <c:pt idx="322">
                  <c:v>3028</c:v>
                </c:pt>
                <c:pt idx="323">
                  <c:v>484</c:v>
                </c:pt>
                <c:pt idx="324">
                  <c:v>103</c:v>
                </c:pt>
                <c:pt idx="325">
                  <c:v>3</c:v>
                </c:pt>
                <c:pt idx="326">
                  <c:v>2884</c:v>
                </c:pt>
                <c:pt idx="327">
                  <c:v>1634</c:v>
                </c:pt>
                <c:pt idx="328">
                  <c:v>46</c:v>
                </c:pt>
                <c:pt idx="329">
                  <c:v>149</c:v>
                </c:pt>
                <c:pt idx="330">
                  <c:v>74</c:v>
                </c:pt>
                <c:pt idx="331">
                  <c:v>332</c:v>
                </c:pt>
                <c:pt idx="332">
                  <c:v>595</c:v>
                </c:pt>
                <c:pt idx="333">
                  <c:v>538</c:v>
                </c:pt>
                <c:pt idx="334">
                  <c:v>14</c:v>
                </c:pt>
                <c:pt idx="335">
                  <c:v>518</c:v>
                </c:pt>
                <c:pt idx="336">
                  <c:v>478</c:v>
                </c:pt>
                <c:pt idx="337">
                  <c:v>2438</c:v>
                </c:pt>
                <c:pt idx="338">
                  <c:v>67</c:v>
                </c:pt>
                <c:pt idx="339">
                  <c:v>2203</c:v>
                </c:pt>
                <c:pt idx="340">
                  <c:v>2850</c:v>
                </c:pt>
                <c:pt idx="341">
                  <c:v>37</c:v>
                </c:pt>
                <c:pt idx="342">
                  <c:v>1250</c:v>
                </c:pt>
                <c:pt idx="343">
                  <c:v>2545</c:v>
                </c:pt>
                <c:pt idx="344">
                  <c:v>27</c:v>
                </c:pt>
                <c:pt idx="345">
                  <c:v>41</c:v>
                </c:pt>
                <c:pt idx="346">
                  <c:v>404</c:v>
                </c:pt>
                <c:pt idx="347">
                  <c:v>1788</c:v>
                </c:pt>
                <c:pt idx="348">
                  <c:v>96</c:v>
                </c:pt>
                <c:pt idx="349">
                  <c:v>2002</c:v>
                </c:pt>
                <c:pt idx="350">
                  <c:v>387</c:v>
                </c:pt>
                <c:pt idx="351">
                  <c:v>132</c:v>
                </c:pt>
                <c:pt idx="352">
                  <c:v>1024</c:v>
                </c:pt>
                <c:pt idx="353">
                  <c:v>157</c:v>
                </c:pt>
                <c:pt idx="354">
                  <c:v>1020</c:v>
                </c:pt>
                <c:pt idx="355">
                  <c:v>12</c:v>
                </c:pt>
                <c:pt idx="356">
                  <c:v>11256</c:v>
                </c:pt>
                <c:pt idx="357">
                  <c:v>197</c:v>
                </c:pt>
                <c:pt idx="358">
                  <c:v>1142</c:v>
                </c:pt>
                <c:pt idx="359">
                  <c:v>1763</c:v>
                </c:pt>
                <c:pt idx="360">
                  <c:v>31</c:v>
                </c:pt>
                <c:pt idx="361">
                  <c:v>2049</c:v>
                </c:pt>
                <c:pt idx="362">
                  <c:v>1893</c:v>
                </c:pt>
                <c:pt idx="363">
                  <c:v>490</c:v>
                </c:pt>
                <c:pt idx="364">
                  <c:v>479</c:v>
                </c:pt>
                <c:pt idx="365">
                  <c:v>2643</c:v>
                </c:pt>
                <c:pt idx="366">
                  <c:v>1102</c:v>
                </c:pt>
                <c:pt idx="367">
                  <c:v>52</c:v>
                </c:pt>
                <c:pt idx="368">
                  <c:v>7996</c:v>
                </c:pt>
                <c:pt idx="369">
                  <c:v>7102</c:v>
                </c:pt>
                <c:pt idx="370">
                  <c:v>49</c:v>
                </c:pt>
                <c:pt idx="371">
                  <c:v>1402</c:v>
                </c:pt>
                <c:pt idx="372">
                  <c:v>19849</c:v>
                </c:pt>
                <c:pt idx="373">
                  <c:v>15</c:v>
                </c:pt>
                <c:pt idx="374">
                  <c:v>121</c:v>
                </c:pt>
                <c:pt idx="375">
                  <c:v>32</c:v>
                </c:pt>
                <c:pt idx="376">
                  <c:v>5647</c:v>
                </c:pt>
                <c:pt idx="377">
                  <c:v>45</c:v>
                </c:pt>
                <c:pt idx="378">
                  <c:v>26903</c:v>
                </c:pt>
                <c:pt idx="379">
                  <c:v>13534</c:v>
                </c:pt>
                <c:pt idx="380">
                  <c:v>968</c:v>
                </c:pt>
                <c:pt idx="381">
                  <c:v>670</c:v>
                </c:pt>
                <c:pt idx="382">
                  <c:v>335</c:v>
                </c:pt>
                <c:pt idx="383">
                  <c:v>210</c:v>
                </c:pt>
                <c:pt idx="384">
                  <c:v>160</c:v>
                </c:pt>
                <c:pt idx="385">
                  <c:v>3863</c:v>
                </c:pt>
                <c:pt idx="386">
                  <c:v>3302</c:v>
                </c:pt>
                <c:pt idx="387">
                  <c:v>38</c:v>
                </c:pt>
                <c:pt idx="388">
                  <c:v>1205</c:v>
                </c:pt>
                <c:pt idx="389">
                  <c:v>116</c:v>
                </c:pt>
                <c:pt idx="390">
                  <c:v>33</c:v>
                </c:pt>
                <c:pt idx="391">
                  <c:v>74</c:v>
                </c:pt>
                <c:pt idx="392">
                  <c:v>6</c:v>
                </c:pt>
                <c:pt idx="393">
                  <c:v>86019</c:v>
                </c:pt>
                <c:pt idx="394">
                  <c:v>3724</c:v>
                </c:pt>
              </c:numCache>
            </c:numRef>
          </c:xVal>
          <c:yVal>
            <c:numRef>
              <c:f>MuValuesV2!$D$2:$D$396</c:f>
              <c:numCache>
                <c:formatCode>General</c:formatCode>
                <c:ptCount val="395"/>
                <c:pt idx="0">
                  <c:v>59.857863910672243</c:v>
                </c:pt>
                <c:pt idx="1">
                  <c:v>59.2407913448098</c:v>
                </c:pt>
                <c:pt idx="2">
                  <c:v>58.353534030069298</c:v>
                </c:pt>
                <c:pt idx="3">
                  <c:v>59.21425058049698</c:v>
                </c:pt>
                <c:pt idx="4">
                  <c:v>59.893334762255201</c:v>
                </c:pt>
                <c:pt idx="5">
                  <c:v>56.362787574214757</c:v>
                </c:pt>
                <c:pt idx="6">
                  <c:v>59.9539409843782</c:v>
                </c:pt>
                <c:pt idx="7">
                  <c:v>58.972401191446863</c:v>
                </c:pt>
                <c:pt idx="8">
                  <c:v>33.312334718075299</c:v>
                </c:pt>
                <c:pt idx="9">
                  <c:v>59.962310090369598</c:v>
                </c:pt>
                <c:pt idx="10">
                  <c:v>59.300083486610859</c:v>
                </c:pt>
                <c:pt idx="11">
                  <c:v>59.716399652084299</c:v>
                </c:pt>
                <c:pt idx="12">
                  <c:v>59.697726531480498</c:v>
                </c:pt>
                <c:pt idx="13">
                  <c:v>56.6302893822889</c:v>
                </c:pt>
                <c:pt idx="14">
                  <c:v>59.181617652977003</c:v>
                </c:pt>
                <c:pt idx="15">
                  <c:v>58.4905986306103</c:v>
                </c:pt>
                <c:pt idx="16">
                  <c:v>57.396435688996597</c:v>
                </c:pt>
                <c:pt idx="17">
                  <c:v>53.2516958801328</c:v>
                </c:pt>
                <c:pt idx="18">
                  <c:v>59.712249060268448</c:v>
                </c:pt>
                <c:pt idx="19">
                  <c:v>57.034443899152897</c:v>
                </c:pt>
                <c:pt idx="20">
                  <c:v>55.864340525184403</c:v>
                </c:pt>
                <c:pt idx="21">
                  <c:v>59.049415424565503</c:v>
                </c:pt>
                <c:pt idx="22">
                  <c:v>59.945574214259402</c:v>
                </c:pt>
                <c:pt idx="23">
                  <c:v>56.436839801848002</c:v>
                </c:pt>
                <c:pt idx="24">
                  <c:v>56.288929423589401</c:v>
                </c:pt>
                <c:pt idx="25">
                  <c:v>56.905995960964198</c:v>
                </c:pt>
                <c:pt idx="26">
                  <c:v>59.035213481564703</c:v>
                </c:pt>
                <c:pt idx="27">
                  <c:v>56.033770582277903</c:v>
                </c:pt>
                <c:pt idx="28">
                  <c:v>59.916308899728897</c:v>
                </c:pt>
                <c:pt idx="29">
                  <c:v>58.508524106877097</c:v>
                </c:pt>
                <c:pt idx="30">
                  <c:v>59.847439301629898</c:v>
                </c:pt>
                <c:pt idx="31">
                  <c:v>56.615361574384103</c:v>
                </c:pt>
                <c:pt idx="32">
                  <c:v>56.953152159534397</c:v>
                </c:pt>
                <c:pt idx="33">
                  <c:v>57.714545550666358</c:v>
                </c:pt>
                <c:pt idx="34">
                  <c:v>54.142723250480799</c:v>
                </c:pt>
                <c:pt idx="35">
                  <c:v>59.857863910672243</c:v>
                </c:pt>
                <c:pt idx="36">
                  <c:v>54.436046010942903</c:v>
                </c:pt>
                <c:pt idx="37">
                  <c:v>59.882897795702434</c:v>
                </c:pt>
                <c:pt idx="38">
                  <c:v>59.462207149125298</c:v>
                </c:pt>
                <c:pt idx="39">
                  <c:v>59.610739486722103</c:v>
                </c:pt>
                <c:pt idx="40">
                  <c:v>53.141348050038481</c:v>
                </c:pt>
                <c:pt idx="41">
                  <c:v>54.671610778369597</c:v>
                </c:pt>
                <c:pt idx="42">
                  <c:v>55.948016385458303</c:v>
                </c:pt>
                <c:pt idx="43">
                  <c:v>47.5499808944177</c:v>
                </c:pt>
                <c:pt idx="44">
                  <c:v>59.456034363368147</c:v>
                </c:pt>
                <c:pt idx="45">
                  <c:v>53.374106406262626</c:v>
                </c:pt>
                <c:pt idx="46">
                  <c:v>58.252637572632793</c:v>
                </c:pt>
                <c:pt idx="47">
                  <c:v>57.757226815247968</c:v>
                </c:pt>
                <c:pt idx="48">
                  <c:v>58.762649002980012</c:v>
                </c:pt>
                <c:pt idx="49">
                  <c:v>59.914219613494993</c:v>
                </c:pt>
                <c:pt idx="50">
                  <c:v>59.377956527418803</c:v>
                </c:pt>
                <c:pt idx="51">
                  <c:v>59.916308899728897</c:v>
                </c:pt>
                <c:pt idx="52">
                  <c:v>59.780807690521897</c:v>
                </c:pt>
                <c:pt idx="53">
                  <c:v>59.853693631287634</c:v>
                </c:pt>
                <c:pt idx="54">
                  <c:v>56.466515205905502</c:v>
                </c:pt>
                <c:pt idx="55">
                  <c:v>57.712606991959298</c:v>
                </c:pt>
                <c:pt idx="56">
                  <c:v>58.636311716574902</c:v>
                </c:pt>
                <c:pt idx="57">
                  <c:v>58.704426188498481</c:v>
                </c:pt>
                <c:pt idx="58">
                  <c:v>58.835086468553797</c:v>
                </c:pt>
                <c:pt idx="59">
                  <c:v>59.679065085272192</c:v>
                </c:pt>
                <c:pt idx="60">
                  <c:v>59.805777150357557</c:v>
                </c:pt>
                <c:pt idx="61">
                  <c:v>59.859949268293853</c:v>
                </c:pt>
                <c:pt idx="62">
                  <c:v>59.9560330418498</c:v>
                </c:pt>
                <c:pt idx="63">
                  <c:v>58.294140886989702</c:v>
                </c:pt>
                <c:pt idx="64">
                  <c:v>59.730931268533297</c:v>
                </c:pt>
                <c:pt idx="65">
                  <c:v>59.918398331680002</c:v>
                </c:pt>
                <c:pt idx="66">
                  <c:v>59.820352303590013</c:v>
                </c:pt>
                <c:pt idx="67">
                  <c:v>59.782887682461393</c:v>
                </c:pt>
                <c:pt idx="68">
                  <c:v>59.625219718934702</c:v>
                </c:pt>
                <c:pt idx="69">
                  <c:v>59.962310090369598</c:v>
                </c:pt>
                <c:pt idx="70">
                  <c:v>59.926757516962802</c:v>
                </c:pt>
                <c:pt idx="71">
                  <c:v>55.171930816752798</c:v>
                </c:pt>
                <c:pt idx="72">
                  <c:v>57.691291438020102</c:v>
                </c:pt>
                <c:pt idx="73">
                  <c:v>55.079962519187099</c:v>
                </c:pt>
                <c:pt idx="74">
                  <c:v>59.991620370466663</c:v>
                </c:pt>
                <c:pt idx="75">
                  <c:v>59.234664441549363</c:v>
                </c:pt>
                <c:pt idx="76">
                  <c:v>59.386165588900099</c:v>
                </c:pt>
                <c:pt idx="77">
                  <c:v>59.619013043805403</c:v>
                </c:pt>
                <c:pt idx="78">
                  <c:v>46.610922903109802</c:v>
                </c:pt>
                <c:pt idx="79">
                  <c:v>55.442530822905397</c:v>
                </c:pt>
                <c:pt idx="80">
                  <c:v>24.5000911566725</c:v>
                </c:pt>
                <c:pt idx="81">
                  <c:v>57.821367207814262</c:v>
                </c:pt>
                <c:pt idx="82">
                  <c:v>59.841186278910648</c:v>
                </c:pt>
                <c:pt idx="83">
                  <c:v>43.857828125264959</c:v>
                </c:pt>
                <c:pt idx="84">
                  <c:v>57.590739777624499</c:v>
                </c:pt>
                <c:pt idx="85">
                  <c:v>58.680367724045198</c:v>
                </c:pt>
                <c:pt idx="86">
                  <c:v>59.830767477574263</c:v>
                </c:pt>
                <c:pt idx="87">
                  <c:v>53.669194676559698</c:v>
                </c:pt>
                <c:pt idx="88">
                  <c:v>59.895422592154098</c:v>
                </c:pt>
                <c:pt idx="89">
                  <c:v>59.958125245328702</c:v>
                </c:pt>
                <c:pt idx="90">
                  <c:v>59.979055313884402</c:v>
                </c:pt>
                <c:pt idx="91">
                  <c:v>59.880810838873899</c:v>
                </c:pt>
                <c:pt idx="92">
                  <c:v>59.163277432582007</c:v>
                </c:pt>
                <c:pt idx="93">
                  <c:v>58.304031346734902</c:v>
                </c:pt>
                <c:pt idx="94">
                  <c:v>58.841130986163201</c:v>
                </c:pt>
                <c:pt idx="95">
                  <c:v>58.302052986305</c:v>
                </c:pt>
                <c:pt idx="96">
                  <c:v>16.6414685248368</c:v>
                </c:pt>
                <c:pt idx="97">
                  <c:v>57.440567776270363</c:v>
                </c:pt>
                <c:pt idx="98">
                  <c:v>59.907952628944699</c:v>
                </c:pt>
                <c:pt idx="99">
                  <c:v>57.329408128897299</c:v>
                </c:pt>
                <c:pt idx="100">
                  <c:v>59.561146326528601</c:v>
                </c:pt>
                <c:pt idx="101">
                  <c:v>59.951849072898533</c:v>
                </c:pt>
                <c:pt idx="102">
                  <c:v>59.960217594830198</c:v>
                </c:pt>
                <c:pt idx="103">
                  <c:v>54.9883003226347</c:v>
                </c:pt>
                <c:pt idx="104">
                  <c:v>49.706911480937897</c:v>
                </c:pt>
                <c:pt idx="105">
                  <c:v>41.441785122023397</c:v>
                </c:pt>
                <c:pt idx="106">
                  <c:v>35.67060111811638</c:v>
                </c:pt>
                <c:pt idx="107">
                  <c:v>49.054122066931399</c:v>
                </c:pt>
                <c:pt idx="108">
                  <c:v>59.668702655619299</c:v>
                </c:pt>
                <c:pt idx="109">
                  <c:v>59.193850784930198</c:v>
                </c:pt>
                <c:pt idx="110">
                  <c:v>59.972774759170299</c:v>
                </c:pt>
                <c:pt idx="111">
                  <c:v>51.0220620416709</c:v>
                </c:pt>
                <c:pt idx="112">
                  <c:v>58.34758927015838</c:v>
                </c:pt>
                <c:pt idx="113">
                  <c:v>55.795405538490002</c:v>
                </c:pt>
                <c:pt idx="114">
                  <c:v>55.723025950510397</c:v>
                </c:pt>
                <c:pt idx="115">
                  <c:v>55.70496038560308</c:v>
                </c:pt>
                <c:pt idx="116">
                  <c:v>59.960217594830198</c:v>
                </c:pt>
                <c:pt idx="117">
                  <c:v>56.889038839967299</c:v>
                </c:pt>
                <c:pt idx="118">
                  <c:v>58.698409723117599</c:v>
                </c:pt>
                <c:pt idx="119">
                  <c:v>59.439579865199001</c:v>
                </c:pt>
                <c:pt idx="120">
                  <c:v>59.5157583642752</c:v>
                </c:pt>
                <c:pt idx="121">
                  <c:v>59.610739486722103</c:v>
                </c:pt>
                <c:pt idx="122">
                  <c:v>59.809940755063757</c:v>
                </c:pt>
                <c:pt idx="123">
                  <c:v>59.981149124453196</c:v>
                </c:pt>
                <c:pt idx="124">
                  <c:v>59.997904873161801</c:v>
                </c:pt>
                <c:pt idx="125">
                  <c:v>59.985337184178697</c:v>
                </c:pt>
                <c:pt idx="126">
                  <c:v>59.981149124453196</c:v>
                </c:pt>
                <c:pt idx="127">
                  <c:v>59.943482886595199</c:v>
                </c:pt>
                <c:pt idx="128">
                  <c:v>59.914219613494993</c:v>
                </c:pt>
                <c:pt idx="129">
                  <c:v>59.985337184178697</c:v>
                </c:pt>
                <c:pt idx="130">
                  <c:v>59.4827923617908</c:v>
                </c:pt>
                <c:pt idx="131">
                  <c:v>58.534435867155103</c:v>
                </c:pt>
                <c:pt idx="132">
                  <c:v>59.859949268293853</c:v>
                </c:pt>
                <c:pt idx="133">
                  <c:v>59.995809892637098</c:v>
                </c:pt>
                <c:pt idx="134">
                  <c:v>57.617776881842659</c:v>
                </c:pt>
                <c:pt idx="135">
                  <c:v>59.701875104552897</c:v>
                </c:pt>
                <c:pt idx="136">
                  <c:v>57.9149170409354</c:v>
                </c:pt>
                <c:pt idx="137">
                  <c:v>57.920773957460803</c:v>
                </c:pt>
                <c:pt idx="138">
                  <c:v>59.2428339275653</c:v>
                </c:pt>
                <c:pt idx="139">
                  <c:v>53.082245347836597</c:v>
                </c:pt>
                <c:pt idx="140">
                  <c:v>59.887072145796047</c:v>
                </c:pt>
                <c:pt idx="141">
                  <c:v>59.989525828790299</c:v>
                </c:pt>
                <c:pt idx="142">
                  <c:v>59.554952982952798</c:v>
                </c:pt>
                <c:pt idx="143">
                  <c:v>59.891247077906058</c:v>
                </c:pt>
                <c:pt idx="144">
                  <c:v>59.974868131258248</c:v>
                </c:pt>
                <c:pt idx="145">
                  <c:v>59.970681533211938</c:v>
                </c:pt>
                <c:pt idx="146">
                  <c:v>54.9918201500587</c:v>
                </c:pt>
                <c:pt idx="147">
                  <c:v>59.687357620782393</c:v>
                </c:pt>
                <c:pt idx="148">
                  <c:v>59.868292151997281</c:v>
                </c:pt>
                <c:pt idx="149">
                  <c:v>58.889531875333162</c:v>
                </c:pt>
                <c:pt idx="150">
                  <c:v>59.784967819146793</c:v>
                </c:pt>
                <c:pt idx="151">
                  <c:v>59.187733586856801</c:v>
                </c:pt>
                <c:pt idx="152">
                  <c:v>58.760639397238101</c:v>
                </c:pt>
                <c:pt idx="153">
                  <c:v>59.2428339275653</c:v>
                </c:pt>
                <c:pt idx="154">
                  <c:v>59.447805975677547</c:v>
                </c:pt>
                <c:pt idx="155">
                  <c:v>54.233297545382896</c:v>
                </c:pt>
                <c:pt idx="156">
                  <c:v>55.226904338717702</c:v>
                </c:pt>
                <c:pt idx="157">
                  <c:v>58.897606432686558</c:v>
                </c:pt>
                <c:pt idx="158">
                  <c:v>59.814104939540456</c:v>
                </c:pt>
                <c:pt idx="159">
                  <c:v>57.581089817325463</c:v>
                </c:pt>
                <c:pt idx="160">
                  <c:v>57.429048516289903</c:v>
                </c:pt>
                <c:pt idx="161">
                  <c:v>58.746576004772997</c:v>
                </c:pt>
                <c:pt idx="162">
                  <c:v>59.741315325336103</c:v>
                </c:pt>
                <c:pt idx="163">
                  <c:v>59.822435048289698</c:v>
                </c:pt>
                <c:pt idx="164">
                  <c:v>59.88498489800488</c:v>
                </c:pt>
                <c:pt idx="165">
                  <c:v>59.997904873161801</c:v>
                </c:pt>
                <c:pt idx="166">
                  <c:v>59.770409901486403</c:v>
                </c:pt>
                <c:pt idx="167">
                  <c:v>59.540506855632863</c:v>
                </c:pt>
                <c:pt idx="168">
                  <c:v>59.538443695247892</c:v>
                </c:pt>
                <c:pt idx="169">
                  <c:v>59.408752216194003</c:v>
                </c:pt>
                <c:pt idx="170">
                  <c:v>59.895422592154098</c:v>
                </c:pt>
                <c:pt idx="171">
                  <c:v>59.120527758703702</c:v>
                </c:pt>
                <c:pt idx="172">
                  <c:v>59.918398331680002</c:v>
                </c:pt>
                <c:pt idx="173">
                  <c:v>59.451919884812263</c:v>
                </c:pt>
                <c:pt idx="174">
                  <c:v>58.816960364583593</c:v>
                </c:pt>
                <c:pt idx="175">
                  <c:v>59.933028436703701</c:v>
                </c:pt>
                <c:pt idx="176">
                  <c:v>59.907952628944699</c:v>
                </c:pt>
                <c:pt idx="177">
                  <c:v>59.826600972804499</c:v>
                </c:pt>
                <c:pt idx="178">
                  <c:v>59.88498489800488</c:v>
                </c:pt>
                <c:pt idx="179">
                  <c:v>59.88498489800488</c:v>
                </c:pt>
                <c:pt idx="180">
                  <c:v>59.947665687854453</c:v>
                </c:pt>
                <c:pt idx="181">
                  <c:v>59.920487909363793</c:v>
                </c:pt>
                <c:pt idx="182">
                  <c:v>59.375904616646793</c:v>
                </c:pt>
                <c:pt idx="183">
                  <c:v>59.935119034942311</c:v>
                </c:pt>
                <c:pt idx="184">
                  <c:v>59.9309379843044</c:v>
                </c:pt>
                <c:pt idx="185">
                  <c:v>58.244738878934001</c:v>
                </c:pt>
                <c:pt idx="186">
                  <c:v>59.964402731962203</c:v>
                </c:pt>
                <c:pt idx="187">
                  <c:v>59.960217594830198</c:v>
                </c:pt>
                <c:pt idx="188">
                  <c:v>59.962310090369598</c:v>
                </c:pt>
                <c:pt idx="189">
                  <c:v>59.968588453368064</c:v>
                </c:pt>
                <c:pt idx="190">
                  <c:v>59.951849072898533</c:v>
                </c:pt>
                <c:pt idx="191">
                  <c:v>59.968588453368064</c:v>
                </c:pt>
                <c:pt idx="192">
                  <c:v>59.985337184178697</c:v>
                </c:pt>
                <c:pt idx="193">
                  <c:v>59.993715058410501</c:v>
                </c:pt>
                <c:pt idx="194">
                  <c:v>38.9636166319886</c:v>
                </c:pt>
                <c:pt idx="195">
                  <c:v>54.480923377557197</c:v>
                </c:pt>
                <c:pt idx="196">
                  <c:v>59.400536909572999</c:v>
                </c:pt>
                <c:pt idx="197">
                  <c:v>58.568355127269001</c:v>
                </c:pt>
                <c:pt idx="198">
                  <c:v>59.741315325336103</c:v>
                </c:pt>
                <c:pt idx="199">
                  <c:v>59.293944313420198</c:v>
                </c:pt>
                <c:pt idx="200">
                  <c:v>59.928847677729181</c:v>
                </c:pt>
                <c:pt idx="201">
                  <c:v>59.382060774451297</c:v>
                </c:pt>
                <c:pt idx="202">
                  <c:v>58.016604893808903</c:v>
                </c:pt>
                <c:pt idx="203">
                  <c:v>59.799532830102997</c:v>
                </c:pt>
                <c:pt idx="204">
                  <c:v>59.997904873161801</c:v>
                </c:pt>
                <c:pt idx="205">
                  <c:v>51.183168899441398</c:v>
                </c:pt>
                <c:pt idx="206">
                  <c:v>59.897510567617992</c:v>
                </c:pt>
                <c:pt idx="207">
                  <c:v>59.658343823921697</c:v>
                </c:pt>
                <c:pt idx="208">
                  <c:v>58.704426188498481</c:v>
                </c:pt>
                <c:pt idx="209">
                  <c:v>36.829728406779303</c:v>
                </c:pt>
                <c:pt idx="210">
                  <c:v>59.964402731962203</c:v>
                </c:pt>
                <c:pt idx="211">
                  <c:v>59.970681533211938</c:v>
                </c:pt>
                <c:pt idx="212">
                  <c:v>59.97696164949118</c:v>
                </c:pt>
                <c:pt idx="213">
                  <c:v>59.916308899728897</c:v>
                </c:pt>
                <c:pt idx="214">
                  <c:v>51.268693377359703</c:v>
                </c:pt>
                <c:pt idx="215">
                  <c:v>58.248687958011899</c:v>
                </c:pt>
                <c:pt idx="216">
                  <c:v>59.845354815528303</c:v>
                </c:pt>
                <c:pt idx="217">
                  <c:v>59.316460831956903</c:v>
                </c:pt>
                <c:pt idx="218">
                  <c:v>56.525959735428401</c:v>
                </c:pt>
                <c:pt idx="219">
                  <c:v>23.111071640824601</c:v>
                </c:pt>
                <c:pt idx="220">
                  <c:v>55.77548241423208</c:v>
                </c:pt>
                <c:pt idx="221">
                  <c:v>56.635889339966504</c:v>
                </c:pt>
                <c:pt idx="222">
                  <c:v>58.588326002631803</c:v>
                </c:pt>
                <c:pt idx="223">
                  <c:v>59.905863925427603</c:v>
                </c:pt>
                <c:pt idx="224">
                  <c:v>59.02710115230348</c:v>
                </c:pt>
                <c:pt idx="225">
                  <c:v>59.985337184178697</c:v>
                </c:pt>
                <c:pt idx="226">
                  <c:v>59.075808598160997</c:v>
                </c:pt>
                <c:pt idx="227">
                  <c:v>57.854464856613824</c:v>
                </c:pt>
                <c:pt idx="228">
                  <c:v>59.853693631287634</c:v>
                </c:pt>
                <c:pt idx="229">
                  <c:v>59.960217594830198</c:v>
                </c:pt>
                <c:pt idx="230">
                  <c:v>58.760639397238101</c:v>
                </c:pt>
                <c:pt idx="231">
                  <c:v>59.918398331680002</c:v>
                </c:pt>
                <c:pt idx="232">
                  <c:v>57.527109746346497</c:v>
                </c:pt>
                <c:pt idx="233">
                  <c:v>59.92466750198988</c:v>
                </c:pt>
                <c:pt idx="234">
                  <c:v>59.995809892637098</c:v>
                </c:pt>
                <c:pt idx="235">
                  <c:v>59.733007791095702</c:v>
                </c:pt>
                <c:pt idx="236">
                  <c:v>59.351292744355902</c:v>
                </c:pt>
                <c:pt idx="237">
                  <c:v>59.989525828790299</c:v>
                </c:pt>
                <c:pt idx="238">
                  <c:v>59.970681533211938</c:v>
                </c:pt>
                <c:pt idx="239">
                  <c:v>59.989525828790299</c:v>
                </c:pt>
                <c:pt idx="240">
                  <c:v>59.991620370466663</c:v>
                </c:pt>
                <c:pt idx="241">
                  <c:v>59.981149124453196</c:v>
                </c:pt>
                <c:pt idx="242">
                  <c:v>59.384113110741403</c:v>
                </c:pt>
                <c:pt idx="243">
                  <c:v>59.594199259561897</c:v>
                </c:pt>
                <c:pt idx="244">
                  <c:v>59.708099045386902</c:v>
                </c:pt>
                <c:pt idx="245">
                  <c:v>56.576213496602662</c:v>
                </c:pt>
                <c:pt idx="246">
                  <c:v>59.991620370466663</c:v>
                </c:pt>
                <c:pt idx="247">
                  <c:v>59.907952628944699</c:v>
                </c:pt>
                <c:pt idx="248">
                  <c:v>59.153093332144998</c:v>
                </c:pt>
                <c:pt idx="249">
                  <c:v>59.167352054698711</c:v>
                </c:pt>
                <c:pt idx="250">
                  <c:v>59.897510567617992</c:v>
                </c:pt>
                <c:pt idx="251">
                  <c:v>58.636311716574902</c:v>
                </c:pt>
                <c:pt idx="252">
                  <c:v>59.916308899728897</c:v>
                </c:pt>
                <c:pt idx="253">
                  <c:v>57.032550758019603</c:v>
                </c:pt>
                <c:pt idx="254">
                  <c:v>40.400134785623003</c:v>
                </c:pt>
                <c:pt idx="255">
                  <c:v>17.9208487008096</c:v>
                </c:pt>
                <c:pt idx="256">
                  <c:v>59.880810838873899</c:v>
                </c:pt>
                <c:pt idx="257">
                  <c:v>56.798771268394603</c:v>
                </c:pt>
                <c:pt idx="258">
                  <c:v>52.301811438371303</c:v>
                </c:pt>
                <c:pt idx="259">
                  <c:v>55.421071194720902</c:v>
                </c:pt>
                <c:pt idx="260">
                  <c:v>56.553867464503433</c:v>
                </c:pt>
                <c:pt idx="261">
                  <c:v>59.778727843313398</c:v>
                </c:pt>
                <c:pt idx="262">
                  <c:v>54.0932916709205</c:v>
                </c:pt>
                <c:pt idx="263">
                  <c:v>17.995361803467279</c:v>
                </c:pt>
                <c:pt idx="264">
                  <c:v>58.680367724045198</c:v>
                </c:pt>
                <c:pt idx="265">
                  <c:v>55.717605050808302</c:v>
                </c:pt>
                <c:pt idx="266">
                  <c:v>50.161115832015199</c:v>
                </c:pt>
                <c:pt idx="267">
                  <c:v>58.90972242131528</c:v>
                </c:pt>
                <c:pt idx="268">
                  <c:v>57.650641799613133</c:v>
                </c:pt>
                <c:pt idx="269">
                  <c:v>43.903774984138302</c:v>
                </c:pt>
                <c:pt idx="270">
                  <c:v>57.803860249687993</c:v>
                </c:pt>
                <c:pt idx="271">
                  <c:v>57.507855668930802</c:v>
                </c:pt>
                <c:pt idx="272">
                  <c:v>57.057171399856998</c:v>
                </c:pt>
                <c:pt idx="273">
                  <c:v>57.909061308786463</c:v>
                </c:pt>
                <c:pt idx="274">
                  <c:v>48.698202886972297</c:v>
                </c:pt>
                <c:pt idx="275">
                  <c:v>46.359399451685633</c:v>
                </c:pt>
                <c:pt idx="276">
                  <c:v>59.920487909363793</c:v>
                </c:pt>
                <c:pt idx="277">
                  <c:v>59.583866277914993</c:v>
                </c:pt>
                <c:pt idx="278">
                  <c:v>59.470439524212658</c:v>
                </c:pt>
                <c:pt idx="279">
                  <c:v>59.9539409843782</c:v>
                </c:pt>
                <c:pt idx="280">
                  <c:v>59.870378236303303</c:v>
                </c:pt>
                <c:pt idx="281">
                  <c:v>59.857863910672243</c:v>
                </c:pt>
                <c:pt idx="282">
                  <c:v>59.4683812167453</c:v>
                </c:pt>
                <c:pt idx="283">
                  <c:v>59.9539409843782</c:v>
                </c:pt>
                <c:pt idx="284">
                  <c:v>59.970681533211938</c:v>
                </c:pt>
                <c:pt idx="285">
                  <c:v>59.916308899728897</c:v>
                </c:pt>
                <c:pt idx="286">
                  <c:v>59.960217594830198</c:v>
                </c:pt>
                <c:pt idx="287">
                  <c:v>59.849523932946802</c:v>
                </c:pt>
                <c:pt idx="288">
                  <c:v>59.937209779035463</c:v>
                </c:pt>
                <c:pt idx="289">
                  <c:v>59.991620370466663</c:v>
                </c:pt>
                <c:pt idx="290">
                  <c:v>59.656272489171897</c:v>
                </c:pt>
                <c:pt idx="291">
                  <c:v>59.425189648559801</c:v>
                </c:pt>
                <c:pt idx="292">
                  <c:v>59.864120419471902</c:v>
                </c:pt>
                <c:pt idx="293">
                  <c:v>59.96649551962328</c:v>
                </c:pt>
                <c:pt idx="294">
                  <c:v>59.939300668998499</c:v>
                </c:pt>
                <c:pt idx="295">
                  <c:v>59.974868131258248</c:v>
                </c:pt>
                <c:pt idx="296">
                  <c:v>59.997904873161801</c:v>
                </c:pt>
                <c:pt idx="297">
                  <c:v>59.995809892637098</c:v>
                </c:pt>
                <c:pt idx="298">
                  <c:v>59.993715058410501</c:v>
                </c:pt>
                <c:pt idx="299">
                  <c:v>56.5315390775583</c:v>
                </c:pt>
                <c:pt idx="300">
                  <c:v>45.467539526220399</c:v>
                </c:pt>
                <c:pt idx="301">
                  <c:v>59.834934562720463</c:v>
                </c:pt>
                <c:pt idx="302">
                  <c:v>50.13477061921958</c:v>
                </c:pt>
                <c:pt idx="303">
                  <c:v>58.776720092876602</c:v>
                </c:pt>
                <c:pt idx="304">
                  <c:v>59.550824802743747</c:v>
                </c:pt>
                <c:pt idx="305">
                  <c:v>45.389467960996747</c:v>
                </c:pt>
                <c:pt idx="306">
                  <c:v>45.369093454434463</c:v>
                </c:pt>
                <c:pt idx="307">
                  <c:v>52.801670729344458</c:v>
                </c:pt>
                <c:pt idx="308">
                  <c:v>57.864206671503879</c:v>
                </c:pt>
                <c:pt idx="309">
                  <c:v>59.970681533211938</c:v>
                </c:pt>
                <c:pt idx="310">
                  <c:v>56.907880709548643</c:v>
                </c:pt>
                <c:pt idx="311">
                  <c:v>53.635687956721299</c:v>
                </c:pt>
                <c:pt idx="312">
                  <c:v>55.422858862549297</c:v>
                </c:pt>
                <c:pt idx="313">
                  <c:v>58.165869593904098</c:v>
                </c:pt>
                <c:pt idx="314">
                  <c:v>50.439421514982293</c:v>
                </c:pt>
                <c:pt idx="315">
                  <c:v>58.9440781419286</c:v>
                </c:pt>
                <c:pt idx="316">
                  <c:v>59.511635615809503</c:v>
                </c:pt>
                <c:pt idx="317">
                  <c:v>58.672352617397102</c:v>
                </c:pt>
                <c:pt idx="318">
                  <c:v>59.937209779035463</c:v>
                </c:pt>
                <c:pt idx="319">
                  <c:v>46.981802851513443</c:v>
                </c:pt>
                <c:pt idx="320">
                  <c:v>57.2969083390417</c:v>
                </c:pt>
                <c:pt idx="321">
                  <c:v>58.327782148689003</c:v>
                </c:pt>
                <c:pt idx="322">
                  <c:v>54.262413901827898</c:v>
                </c:pt>
                <c:pt idx="323">
                  <c:v>59.002777536084899</c:v>
                </c:pt>
                <c:pt idx="324">
                  <c:v>59.784967819146793</c:v>
                </c:pt>
                <c:pt idx="325">
                  <c:v>59.993715058410501</c:v>
                </c:pt>
                <c:pt idx="326">
                  <c:v>54.510306299952298</c:v>
                </c:pt>
                <c:pt idx="327">
                  <c:v>56.76124427004698</c:v>
                </c:pt>
                <c:pt idx="328">
                  <c:v>59.903775367551603</c:v>
                </c:pt>
                <c:pt idx="329">
                  <c:v>59.689431114755401</c:v>
                </c:pt>
                <c:pt idx="330">
                  <c:v>59.845354815528303</c:v>
                </c:pt>
                <c:pt idx="331">
                  <c:v>59.312365647606363</c:v>
                </c:pt>
                <c:pt idx="332">
                  <c:v>58.778730798703002</c:v>
                </c:pt>
                <c:pt idx="333">
                  <c:v>58.893568877245897</c:v>
                </c:pt>
                <c:pt idx="334">
                  <c:v>59.970681533211938</c:v>
                </c:pt>
                <c:pt idx="335">
                  <c:v>58.933969359207779</c:v>
                </c:pt>
                <c:pt idx="336">
                  <c:v>59.0149368378868</c:v>
                </c:pt>
                <c:pt idx="337">
                  <c:v>55.292661476872901</c:v>
                </c:pt>
                <c:pt idx="338">
                  <c:v>59.859949268293853</c:v>
                </c:pt>
                <c:pt idx="339">
                  <c:v>55.713991703592256</c:v>
                </c:pt>
                <c:pt idx="340">
                  <c:v>54.569167329075697</c:v>
                </c:pt>
                <c:pt idx="341">
                  <c:v>59.922577632795303</c:v>
                </c:pt>
                <c:pt idx="342">
                  <c:v>57.490538015618299</c:v>
                </c:pt>
                <c:pt idx="343">
                  <c:v>55.102925836788401</c:v>
                </c:pt>
                <c:pt idx="344">
                  <c:v>59.943482886595199</c:v>
                </c:pt>
                <c:pt idx="345">
                  <c:v>59.914219613494993</c:v>
                </c:pt>
                <c:pt idx="346">
                  <c:v>59.165314673487103</c:v>
                </c:pt>
                <c:pt idx="347">
                  <c:v>56.473938933750901</c:v>
                </c:pt>
                <c:pt idx="348">
                  <c:v>59.799532830102997</c:v>
                </c:pt>
                <c:pt idx="349">
                  <c:v>56.079491707450799</c:v>
                </c:pt>
                <c:pt idx="350">
                  <c:v>59.199969247589301</c:v>
                </c:pt>
                <c:pt idx="351">
                  <c:v>59.724702566999603</c:v>
                </c:pt>
                <c:pt idx="352">
                  <c:v>57.928585022479403</c:v>
                </c:pt>
                <c:pt idx="353">
                  <c:v>59.672847195620797</c:v>
                </c:pt>
                <c:pt idx="354">
                  <c:v>57.936398194547301</c:v>
                </c:pt>
                <c:pt idx="355">
                  <c:v>59.974868131258248</c:v>
                </c:pt>
                <c:pt idx="356">
                  <c:v>43.070665063901899</c:v>
                </c:pt>
                <c:pt idx="357">
                  <c:v>59.590065636868196</c:v>
                </c:pt>
                <c:pt idx="358">
                  <c:v>57.699040726521702</c:v>
                </c:pt>
                <c:pt idx="359">
                  <c:v>56.520381494488603</c:v>
                </c:pt>
                <c:pt idx="360">
                  <c:v>59.935119034942311</c:v>
                </c:pt>
                <c:pt idx="361">
                  <c:v>55.993597617390293</c:v>
                </c:pt>
                <c:pt idx="362">
                  <c:v>56.279710762808101</c:v>
                </c:pt>
                <c:pt idx="363">
                  <c:v>58.990623243800002</c:v>
                </c:pt>
                <c:pt idx="364">
                  <c:v>59.012909939572012</c:v>
                </c:pt>
                <c:pt idx="365">
                  <c:v>54.930288154404202</c:v>
                </c:pt>
                <c:pt idx="366">
                  <c:v>57.776648265702903</c:v>
                </c:pt>
                <c:pt idx="367">
                  <c:v>59.891247077906058</c:v>
                </c:pt>
                <c:pt idx="368">
                  <c:v>46.903570137159797</c:v>
                </c:pt>
                <c:pt idx="369">
                  <c:v>48.0768521943846</c:v>
                </c:pt>
                <c:pt idx="370">
                  <c:v>59.897510567617992</c:v>
                </c:pt>
                <c:pt idx="371">
                  <c:v>57.199629681970798</c:v>
                </c:pt>
                <c:pt idx="372">
                  <c:v>35.437387251522793</c:v>
                </c:pt>
                <c:pt idx="373">
                  <c:v>59.968588453368064</c:v>
                </c:pt>
                <c:pt idx="374">
                  <c:v>59.747547492628392</c:v>
                </c:pt>
                <c:pt idx="375">
                  <c:v>59.933028436703701</c:v>
                </c:pt>
                <c:pt idx="376">
                  <c:v>50.117222512883593</c:v>
                </c:pt>
                <c:pt idx="377">
                  <c:v>59.905863925427603</c:v>
                </c:pt>
                <c:pt idx="378">
                  <c:v>30.936561713418609</c:v>
                </c:pt>
                <c:pt idx="379">
                  <c:v>40.744060425940553</c:v>
                </c:pt>
                <c:pt idx="380">
                  <c:v>58.038161561526799</c:v>
                </c:pt>
                <c:pt idx="381">
                  <c:v>58.628308639741199</c:v>
                </c:pt>
                <c:pt idx="382">
                  <c:v>59.306223931207903</c:v>
                </c:pt>
                <c:pt idx="383">
                  <c:v>59.563211060649998</c:v>
                </c:pt>
                <c:pt idx="384">
                  <c:v>59.6666306015033</c:v>
                </c:pt>
                <c:pt idx="385">
                  <c:v>52.868282304926012</c:v>
                </c:pt>
                <c:pt idx="386">
                  <c:v>53.796902919471798</c:v>
                </c:pt>
                <c:pt idx="387">
                  <c:v>59.920487909363793</c:v>
                </c:pt>
                <c:pt idx="388">
                  <c:v>57.577230738640999</c:v>
                </c:pt>
                <c:pt idx="389">
                  <c:v>59.757937328106301</c:v>
                </c:pt>
                <c:pt idx="390">
                  <c:v>59.9309379843044</c:v>
                </c:pt>
                <c:pt idx="391">
                  <c:v>59.845354815528303</c:v>
                </c:pt>
                <c:pt idx="392">
                  <c:v>59.987431433366027</c:v>
                </c:pt>
                <c:pt idx="393">
                  <c:v>14.985825357369199</c:v>
                </c:pt>
                <c:pt idx="394">
                  <c:v>53.095367917626596</c:v>
                </c:pt>
              </c:numCache>
            </c:numRef>
          </c:yVal>
          <c:smooth val="0"/>
          <c:extLst>
            <c:ext xmlns:c16="http://schemas.microsoft.com/office/drawing/2014/chart" uri="{C3380CC4-5D6E-409C-BE32-E72D297353CC}">
              <c16:uniqueId val="{00000000-F6CD-5144-BF3E-C608E5AF3AAA}"/>
            </c:ext>
          </c:extLst>
        </c:ser>
        <c:dLbls>
          <c:showLegendKey val="0"/>
          <c:showVal val="0"/>
          <c:showCatName val="0"/>
          <c:showSerName val="0"/>
          <c:showPercent val="0"/>
          <c:showBubbleSize val="0"/>
        </c:dLbls>
        <c:axId val="934235232"/>
        <c:axId val="934238352"/>
      </c:scatterChart>
      <c:valAx>
        <c:axId val="934235232"/>
        <c:scaling>
          <c:orientation val="minMax"/>
        </c:scaling>
        <c:delete val="0"/>
        <c:axPos val="b"/>
        <c:majorGridlines>
          <c:spPr>
            <a:ln w="6350" cap="flat" cmpd="sng" algn="ctr">
              <a:solidFill>
                <a:schemeClr val="accent3"/>
              </a:solidFill>
              <a:prstDash val="solid"/>
              <a:miter lim="800000"/>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Frequency</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6350" cap="flat" cmpd="sng" algn="ctr">
            <a:solidFill>
              <a:schemeClr val="accent3"/>
            </a:solidFill>
            <a:prstDash val="solid"/>
            <a:miter lim="800000"/>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934238352"/>
        <c:crosses val="autoZero"/>
        <c:crossBetween val="midCat"/>
      </c:valAx>
      <c:valAx>
        <c:axId val="934238352"/>
        <c:scaling>
          <c:orientation val="minMax"/>
        </c:scaling>
        <c:delete val="0"/>
        <c:axPos val="l"/>
        <c:majorGridlines>
          <c:spPr>
            <a:ln w="6350" cap="flat" cmpd="sng" algn="ctr">
              <a:solidFill>
                <a:schemeClr val="accent3"/>
              </a:solidFill>
              <a:prstDash val="solid"/>
              <a:miter lim="800000"/>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Miles</a:t>
                </a:r>
              </a:p>
            </c:rich>
          </c:tx>
          <c:layout>
            <c:manualLayout>
              <c:xMode val="edge"/>
              <c:yMode val="edge"/>
              <c:x val="3.6111111111111101E-2"/>
              <c:y val="0.4170410469524640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6350" cap="flat" cmpd="sng" algn="ctr">
            <a:solidFill>
              <a:schemeClr val="accent3"/>
            </a:solidFill>
            <a:prstDash val="solid"/>
            <a:miter lim="800000"/>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934235232"/>
        <c:crosses val="autoZero"/>
        <c:crossBetween val="midCat"/>
      </c:valAx>
      <c:spPr>
        <a:noFill/>
        <a:ln>
          <a:noFill/>
        </a:ln>
        <a:effectLst/>
      </c:spPr>
    </c:plotArea>
    <c:plotVisOnly val="1"/>
    <c:dispBlanksAs val="gap"/>
    <c:showDLblsOverMax val="0"/>
  </c:chart>
  <c:spPr>
    <a:noFill/>
    <a:ln>
      <a:noFill/>
    </a:ln>
    <a:effectLst/>
  </c:spPr>
  <c:txPr>
    <a:bodyPr/>
    <a:lstStyle/>
    <a:p>
      <a:pPr>
        <a:defRPr sz="1400" b="1"/>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60" b="1" i="0" u="none" strike="noStrike" kern="1200" spc="0" baseline="0">
                <a:solidFill>
                  <a:schemeClr val="tx1">
                    <a:lumMod val="65000"/>
                    <a:lumOff val="35000"/>
                  </a:schemeClr>
                </a:solidFill>
                <a:latin typeface="+mn-lt"/>
                <a:ea typeface="+mn-ea"/>
                <a:cs typeface="+mn-cs"/>
              </a:defRPr>
            </a:pPr>
            <a:r>
              <a:rPr lang="en-US"/>
              <a:t>Average Costs</a:t>
            </a:r>
          </a:p>
        </c:rich>
      </c:tx>
      <c:overlay val="0"/>
      <c:spPr>
        <a:noFill/>
        <a:ln>
          <a:noFill/>
        </a:ln>
        <a:effectLst/>
      </c:spPr>
      <c:txPr>
        <a:bodyPr rot="0" spcFirstLastPara="1" vertOverflow="ellipsis" vert="horz" wrap="square" anchor="ctr" anchorCtr="1"/>
        <a:lstStyle/>
        <a:p>
          <a:pPr>
            <a:defRPr sz="156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6">
                  <a:lumMod val="75000"/>
                </a:schemeClr>
              </a:solidFill>
              <a:ln w="19050" cap="flat" cmpd="sng" algn="ctr">
                <a:noFill/>
                <a:prstDash val="solid"/>
                <a:miter lim="800000"/>
              </a:ln>
              <a:effectLst/>
            </c:spPr>
            <c:extLst>
              <c:ext xmlns:c16="http://schemas.microsoft.com/office/drawing/2014/chart" uri="{C3380CC4-5D6E-409C-BE32-E72D297353CC}">
                <c16:uniqueId val="{00000001-4E35-45C6-8F42-46DAFEE0DDC1}"/>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4E35-45C6-8F42-46DAFEE0DDC1}"/>
              </c:ext>
            </c:extLst>
          </c:dPt>
          <c:dPt>
            <c:idx val="2"/>
            <c:invertIfNegative val="0"/>
            <c:bubble3D val="0"/>
            <c:spPr>
              <a:solidFill>
                <a:schemeClr val="accent5">
                  <a:lumMod val="75000"/>
                </a:schemeClr>
              </a:solidFill>
              <a:ln>
                <a:noFill/>
              </a:ln>
              <a:effectLst/>
            </c:spPr>
            <c:extLst>
              <c:ext xmlns:c16="http://schemas.microsoft.com/office/drawing/2014/chart" uri="{C3380CC4-5D6E-409C-BE32-E72D297353CC}">
                <c16:uniqueId val="{00000005-4E35-45C6-8F42-46DAFEE0DDC1}"/>
              </c:ext>
            </c:extLst>
          </c:dPt>
          <c:cat>
            <c:strRef>
              <c:f>Sheet1!$D$31:$D$33</c:f>
              <c:strCache>
                <c:ptCount val="3"/>
                <c:pt idx="0">
                  <c:v>Cost Only </c:v>
                </c:pt>
                <c:pt idx="1">
                  <c:v>Our Appointments</c:v>
                </c:pt>
                <c:pt idx="2">
                  <c:v>Original Appointment</c:v>
                </c:pt>
              </c:strCache>
            </c:strRef>
          </c:cat>
          <c:val>
            <c:numRef>
              <c:f>Sheet1!$E$31:$E$33</c:f>
              <c:numCache>
                <c:formatCode>General</c:formatCode>
                <c:ptCount val="3"/>
                <c:pt idx="0">
                  <c:v>2.6667000000000001</c:v>
                </c:pt>
                <c:pt idx="1">
                  <c:v>2.883</c:v>
                </c:pt>
                <c:pt idx="2">
                  <c:v>3.1233</c:v>
                </c:pt>
              </c:numCache>
            </c:numRef>
          </c:val>
          <c:extLst>
            <c:ext xmlns:c16="http://schemas.microsoft.com/office/drawing/2014/chart" uri="{C3380CC4-5D6E-409C-BE32-E72D297353CC}">
              <c16:uniqueId val="{00000006-4E35-45C6-8F42-46DAFEE0DDC1}"/>
            </c:ext>
          </c:extLst>
        </c:ser>
        <c:dLbls>
          <c:showLegendKey val="0"/>
          <c:showVal val="0"/>
          <c:showCatName val="0"/>
          <c:showSerName val="0"/>
          <c:showPercent val="0"/>
          <c:showBubbleSize val="0"/>
        </c:dLbls>
        <c:gapWidth val="131"/>
        <c:overlap val="-27"/>
        <c:axId val="1113244672"/>
        <c:axId val="933979392"/>
      </c:barChart>
      <c:catAx>
        <c:axId val="111324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crossAx val="933979392"/>
        <c:crosses val="autoZero"/>
        <c:auto val="1"/>
        <c:lblAlgn val="ctr"/>
        <c:lblOffset val="100"/>
        <c:noMultiLvlLbl val="0"/>
      </c:catAx>
      <c:valAx>
        <c:axId val="9339793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r>
                  <a:rPr lang="en-US"/>
                  <a:t>Cost</a:t>
                </a:r>
              </a:p>
            </c:rich>
          </c:tx>
          <c:overlay val="0"/>
          <c:spPr>
            <a:noFill/>
            <a:ln>
              <a:noFill/>
            </a:ln>
            <a:effectLst/>
          </c:spPr>
          <c:txPr>
            <a:bodyPr rot="-540000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crossAx val="1113244672"/>
        <c:crosses val="autoZero"/>
        <c:crossBetween val="between"/>
      </c:valAx>
      <c:spPr>
        <a:noFill/>
        <a:ln>
          <a:noFill/>
        </a:ln>
        <a:effectLst/>
      </c:spPr>
    </c:plotArea>
    <c:plotVisOnly val="1"/>
    <c:dispBlanksAs val="gap"/>
    <c:showDLblsOverMax val="0"/>
  </c:chart>
  <c:spPr>
    <a:noFill/>
    <a:ln>
      <a:noFill/>
    </a:ln>
    <a:effectLst/>
  </c:spPr>
  <c:txPr>
    <a:bodyPr/>
    <a:lstStyle/>
    <a:p>
      <a:pPr>
        <a:defRPr sz="1300"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B9E489-B73C-BB48-B4C1-88AFA191F9C2}" type="doc">
      <dgm:prSet loTypeId="urn:microsoft.com/office/officeart/2005/8/layout/hProcess9" loCatId="" qsTypeId="urn:microsoft.com/office/officeart/2005/8/quickstyle/simple1" qsCatId="simple" csTypeId="urn:microsoft.com/office/officeart/2005/8/colors/accent1_2" csCatId="accent1" phldr="1"/>
      <dgm:spPr/>
    </dgm:pt>
    <dgm:pt modelId="{8E19ADE7-AD1C-1747-9D47-C382782D2A92}">
      <dgm:prSet phldrT="[Text]"/>
      <dgm:spPr>
        <a:solidFill>
          <a:schemeClr val="accent1"/>
        </a:solidFill>
        <a:ln w="15875">
          <a:solidFill>
            <a:schemeClr val="bg1"/>
          </a:solidFill>
        </a:ln>
      </dgm:spPr>
      <dgm:t>
        <a:bodyPr/>
        <a:lstStyle/>
        <a:p>
          <a:r>
            <a:rPr lang="en-US" b="1"/>
            <a:t>Problem Statement</a:t>
          </a:r>
        </a:p>
      </dgm:t>
    </dgm:pt>
    <dgm:pt modelId="{6B0D120C-A2E2-D24C-B0BB-3C90D61E5E34}" type="parTrans" cxnId="{7F0E164F-61BE-AB4B-8546-E240E68BF50D}">
      <dgm:prSet/>
      <dgm:spPr/>
      <dgm:t>
        <a:bodyPr/>
        <a:lstStyle/>
        <a:p>
          <a:endParaRPr lang="en-US"/>
        </a:p>
      </dgm:t>
    </dgm:pt>
    <dgm:pt modelId="{58099AE9-529F-1F41-AEED-0A2AFE569B39}" type="sibTrans" cxnId="{7F0E164F-61BE-AB4B-8546-E240E68BF50D}">
      <dgm:prSet/>
      <dgm:spPr/>
      <dgm:t>
        <a:bodyPr/>
        <a:lstStyle/>
        <a:p>
          <a:endParaRPr lang="en-US"/>
        </a:p>
      </dgm:t>
    </dgm:pt>
    <dgm:pt modelId="{F87095FA-76FF-E045-99A3-36684C46A6F8}">
      <dgm:prSet phldrT="[Text]"/>
      <dgm:spPr>
        <a:solidFill>
          <a:schemeClr val="accent1">
            <a:lumMod val="75000"/>
            <a:alpha val="88000"/>
          </a:schemeClr>
        </a:solidFill>
        <a:ln w="15875">
          <a:solidFill>
            <a:schemeClr val="bg1"/>
          </a:solidFill>
        </a:ln>
      </dgm:spPr>
      <dgm:t>
        <a:bodyPr/>
        <a:lstStyle/>
        <a:p>
          <a:r>
            <a:rPr lang="en-US" b="1"/>
            <a:t>Provider Scoring Algorithm</a:t>
          </a:r>
        </a:p>
      </dgm:t>
    </dgm:pt>
    <dgm:pt modelId="{188B5CEF-070B-D74C-ABD5-67CB391B6C29}" type="parTrans" cxnId="{62AA504A-EBA9-2B45-9DCA-8079BD2DB51E}">
      <dgm:prSet/>
      <dgm:spPr/>
      <dgm:t>
        <a:bodyPr/>
        <a:lstStyle/>
        <a:p>
          <a:endParaRPr lang="en-US"/>
        </a:p>
      </dgm:t>
    </dgm:pt>
    <dgm:pt modelId="{F2B534BB-8AB0-4D40-A72C-783B97F5D6D4}" type="sibTrans" cxnId="{62AA504A-EBA9-2B45-9DCA-8079BD2DB51E}">
      <dgm:prSet/>
      <dgm:spPr/>
      <dgm:t>
        <a:bodyPr/>
        <a:lstStyle/>
        <a:p>
          <a:endParaRPr lang="en-US"/>
        </a:p>
      </dgm:t>
    </dgm:pt>
    <dgm:pt modelId="{FA83586D-0165-B049-ACC7-654B5EA0B6A3}">
      <dgm:prSet phldrT="[Text]"/>
      <dgm:spPr>
        <a:solidFill>
          <a:srgbClr val="005493">
            <a:alpha val="82000"/>
          </a:srgbClr>
        </a:solidFill>
        <a:ln w="15875">
          <a:solidFill>
            <a:schemeClr val="bg1"/>
          </a:solidFill>
        </a:ln>
      </dgm:spPr>
      <dgm:t>
        <a:bodyPr/>
        <a:lstStyle/>
        <a:p>
          <a:r>
            <a:rPr lang="en-US" b="1"/>
            <a:t>Maximum Range</a:t>
          </a:r>
        </a:p>
      </dgm:t>
    </dgm:pt>
    <dgm:pt modelId="{4E8C1AFC-CF32-994E-A63A-C373BEB42CF8}" type="parTrans" cxnId="{AEEE2C78-7C31-8843-AEAC-FE42D0352BDA}">
      <dgm:prSet/>
      <dgm:spPr/>
      <dgm:t>
        <a:bodyPr/>
        <a:lstStyle/>
        <a:p>
          <a:endParaRPr lang="en-US"/>
        </a:p>
      </dgm:t>
    </dgm:pt>
    <dgm:pt modelId="{A2AC38ED-C62C-664B-A759-F59FCEDDF000}" type="sibTrans" cxnId="{AEEE2C78-7C31-8843-AEAC-FE42D0352BDA}">
      <dgm:prSet/>
      <dgm:spPr/>
      <dgm:t>
        <a:bodyPr/>
        <a:lstStyle/>
        <a:p>
          <a:endParaRPr lang="en-US"/>
        </a:p>
      </dgm:t>
    </dgm:pt>
    <dgm:pt modelId="{EA01221E-B9D2-954F-9F98-C4A20FF62795}">
      <dgm:prSet phldrT="[Text]"/>
      <dgm:spPr>
        <a:solidFill>
          <a:schemeClr val="accent1">
            <a:lumMod val="50000"/>
            <a:alpha val="88000"/>
          </a:schemeClr>
        </a:solidFill>
        <a:ln w="15875">
          <a:solidFill>
            <a:schemeClr val="bg1"/>
          </a:solidFill>
        </a:ln>
      </dgm:spPr>
      <dgm:t>
        <a:bodyPr/>
        <a:lstStyle/>
        <a:p>
          <a:r>
            <a:rPr lang="en-US" b="1"/>
            <a:t>Results</a:t>
          </a:r>
        </a:p>
      </dgm:t>
    </dgm:pt>
    <dgm:pt modelId="{CCFD0D2D-54D7-CF4A-8B2C-D8B971BC1C07}" type="parTrans" cxnId="{C730C63B-0A24-F648-99F6-274D501AFAA0}">
      <dgm:prSet/>
      <dgm:spPr/>
      <dgm:t>
        <a:bodyPr/>
        <a:lstStyle/>
        <a:p>
          <a:endParaRPr lang="en-US"/>
        </a:p>
      </dgm:t>
    </dgm:pt>
    <dgm:pt modelId="{5EB28481-9890-8D4B-9D5F-01234E6A3552}" type="sibTrans" cxnId="{C730C63B-0A24-F648-99F6-274D501AFAA0}">
      <dgm:prSet/>
      <dgm:spPr/>
      <dgm:t>
        <a:bodyPr/>
        <a:lstStyle/>
        <a:p>
          <a:endParaRPr lang="en-US"/>
        </a:p>
      </dgm:t>
    </dgm:pt>
    <dgm:pt modelId="{7FEAF43B-F8CF-E442-9720-82C537B3E032}">
      <dgm:prSet phldrT="[Text]"/>
      <dgm:spPr>
        <a:solidFill>
          <a:schemeClr val="accent1">
            <a:lumMod val="50000"/>
          </a:schemeClr>
        </a:solidFill>
        <a:ln w="15875">
          <a:solidFill>
            <a:schemeClr val="bg1"/>
          </a:solidFill>
        </a:ln>
      </dgm:spPr>
      <dgm:t>
        <a:bodyPr/>
        <a:lstStyle/>
        <a:p>
          <a:r>
            <a:rPr lang="en-US" b="1"/>
            <a:t>Conclusions</a:t>
          </a:r>
        </a:p>
      </dgm:t>
    </dgm:pt>
    <dgm:pt modelId="{8F08F094-3E65-C547-94A0-8168C71A97FF}" type="parTrans" cxnId="{8BCC98ED-2A0D-034D-AF83-3E6D820C8F56}">
      <dgm:prSet/>
      <dgm:spPr/>
      <dgm:t>
        <a:bodyPr/>
        <a:lstStyle/>
        <a:p>
          <a:endParaRPr lang="en-US"/>
        </a:p>
      </dgm:t>
    </dgm:pt>
    <dgm:pt modelId="{EB5D85FA-03FD-0B46-8F83-9344A9341991}" type="sibTrans" cxnId="{8BCC98ED-2A0D-034D-AF83-3E6D820C8F56}">
      <dgm:prSet/>
      <dgm:spPr/>
      <dgm:t>
        <a:bodyPr/>
        <a:lstStyle/>
        <a:p>
          <a:endParaRPr lang="en-US"/>
        </a:p>
      </dgm:t>
    </dgm:pt>
    <dgm:pt modelId="{FDF00768-03C2-E441-ABB9-8745CB10C24B}" type="pres">
      <dgm:prSet presAssocID="{76B9E489-B73C-BB48-B4C1-88AFA191F9C2}" presName="CompostProcess" presStyleCnt="0">
        <dgm:presLayoutVars>
          <dgm:dir/>
          <dgm:resizeHandles val="exact"/>
        </dgm:presLayoutVars>
      </dgm:prSet>
      <dgm:spPr/>
    </dgm:pt>
    <dgm:pt modelId="{FB1204DE-5700-ED44-A750-DEBED2AF3C16}" type="pres">
      <dgm:prSet presAssocID="{76B9E489-B73C-BB48-B4C1-88AFA191F9C2}" presName="arrow" presStyleLbl="bgShp" presStyleIdx="0" presStyleCnt="1"/>
      <dgm:spPr/>
    </dgm:pt>
    <dgm:pt modelId="{5F950F42-4FBA-654D-9683-A184B2B3E684}" type="pres">
      <dgm:prSet presAssocID="{76B9E489-B73C-BB48-B4C1-88AFA191F9C2}" presName="linearProcess" presStyleCnt="0"/>
      <dgm:spPr/>
    </dgm:pt>
    <dgm:pt modelId="{36EE2197-6A8A-3A4F-9F00-C8AE0EF5F958}" type="pres">
      <dgm:prSet presAssocID="{8E19ADE7-AD1C-1747-9D47-C382782D2A92}" presName="textNode" presStyleLbl="node1" presStyleIdx="0" presStyleCnt="5">
        <dgm:presLayoutVars>
          <dgm:bulletEnabled val="1"/>
        </dgm:presLayoutVars>
      </dgm:prSet>
      <dgm:spPr/>
    </dgm:pt>
    <dgm:pt modelId="{9ABDBDA1-360C-954B-AB21-8DA7F9358BF7}" type="pres">
      <dgm:prSet presAssocID="{58099AE9-529F-1F41-AEED-0A2AFE569B39}" presName="sibTrans" presStyleCnt="0"/>
      <dgm:spPr/>
    </dgm:pt>
    <dgm:pt modelId="{6D8AD888-5503-844E-8D78-D0B5207E87C4}" type="pres">
      <dgm:prSet presAssocID="{F87095FA-76FF-E045-99A3-36684C46A6F8}" presName="textNode" presStyleLbl="node1" presStyleIdx="1" presStyleCnt="5">
        <dgm:presLayoutVars>
          <dgm:bulletEnabled val="1"/>
        </dgm:presLayoutVars>
      </dgm:prSet>
      <dgm:spPr/>
    </dgm:pt>
    <dgm:pt modelId="{9D39E832-9DD4-B945-970E-EA534ADF7D48}" type="pres">
      <dgm:prSet presAssocID="{F2B534BB-8AB0-4D40-A72C-783B97F5D6D4}" presName="sibTrans" presStyleCnt="0"/>
      <dgm:spPr/>
    </dgm:pt>
    <dgm:pt modelId="{5A410468-BCEA-644E-B107-90DC2454AEC0}" type="pres">
      <dgm:prSet presAssocID="{FA83586D-0165-B049-ACC7-654B5EA0B6A3}" presName="textNode" presStyleLbl="node1" presStyleIdx="2" presStyleCnt="5">
        <dgm:presLayoutVars>
          <dgm:bulletEnabled val="1"/>
        </dgm:presLayoutVars>
      </dgm:prSet>
      <dgm:spPr/>
    </dgm:pt>
    <dgm:pt modelId="{4CAB6835-4E31-D342-9F50-19CDBF2D235F}" type="pres">
      <dgm:prSet presAssocID="{A2AC38ED-C62C-664B-A759-F59FCEDDF000}" presName="sibTrans" presStyleCnt="0"/>
      <dgm:spPr/>
    </dgm:pt>
    <dgm:pt modelId="{27E8D870-2E34-974B-A247-245A8A9CC1DC}" type="pres">
      <dgm:prSet presAssocID="{EA01221E-B9D2-954F-9F98-C4A20FF62795}" presName="textNode" presStyleLbl="node1" presStyleIdx="3" presStyleCnt="5">
        <dgm:presLayoutVars>
          <dgm:bulletEnabled val="1"/>
        </dgm:presLayoutVars>
      </dgm:prSet>
      <dgm:spPr/>
    </dgm:pt>
    <dgm:pt modelId="{0AF1C23C-57DA-114E-BCBD-058CD65C0A2D}" type="pres">
      <dgm:prSet presAssocID="{5EB28481-9890-8D4B-9D5F-01234E6A3552}" presName="sibTrans" presStyleCnt="0"/>
      <dgm:spPr/>
    </dgm:pt>
    <dgm:pt modelId="{73EDFC08-522E-5246-9B6A-674569182787}" type="pres">
      <dgm:prSet presAssocID="{7FEAF43B-F8CF-E442-9720-82C537B3E032}" presName="textNode" presStyleLbl="node1" presStyleIdx="4" presStyleCnt="5">
        <dgm:presLayoutVars>
          <dgm:bulletEnabled val="1"/>
        </dgm:presLayoutVars>
      </dgm:prSet>
      <dgm:spPr/>
    </dgm:pt>
  </dgm:ptLst>
  <dgm:cxnLst>
    <dgm:cxn modelId="{C730C63B-0A24-F648-99F6-274D501AFAA0}" srcId="{76B9E489-B73C-BB48-B4C1-88AFA191F9C2}" destId="{EA01221E-B9D2-954F-9F98-C4A20FF62795}" srcOrd="3" destOrd="0" parTransId="{CCFD0D2D-54D7-CF4A-8B2C-D8B971BC1C07}" sibTransId="{5EB28481-9890-8D4B-9D5F-01234E6A3552}"/>
    <dgm:cxn modelId="{62AA504A-EBA9-2B45-9DCA-8079BD2DB51E}" srcId="{76B9E489-B73C-BB48-B4C1-88AFA191F9C2}" destId="{F87095FA-76FF-E045-99A3-36684C46A6F8}" srcOrd="1" destOrd="0" parTransId="{188B5CEF-070B-D74C-ABD5-67CB391B6C29}" sibTransId="{F2B534BB-8AB0-4D40-A72C-783B97F5D6D4}"/>
    <dgm:cxn modelId="{BE7CCE4D-1210-F34A-AA08-79532768B873}" type="presOf" srcId="{76B9E489-B73C-BB48-B4C1-88AFA191F9C2}" destId="{FDF00768-03C2-E441-ABB9-8745CB10C24B}" srcOrd="0" destOrd="0" presId="urn:microsoft.com/office/officeart/2005/8/layout/hProcess9"/>
    <dgm:cxn modelId="{7F0E164F-61BE-AB4B-8546-E240E68BF50D}" srcId="{76B9E489-B73C-BB48-B4C1-88AFA191F9C2}" destId="{8E19ADE7-AD1C-1747-9D47-C382782D2A92}" srcOrd="0" destOrd="0" parTransId="{6B0D120C-A2E2-D24C-B0BB-3C90D61E5E34}" sibTransId="{58099AE9-529F-1F41-AEED-0A2AFE569B39}"/>
    <dgm:cxn modelId="{B7DF4C54-FEEE-0740-B280-F8F6576642CB}" type="presOf" srcId="{F87095FA-76FF-E045-99A3-36684C46A6F8}" destId="{6D8AD888-5503-844E-8D78-D0B5207E87C4}" srcOrd="0" destOrd="0" presId="urn:microsoft.com/office/officeart/2005/8/layout/hProcess9"/>
    <dgm:cxn modelId="{4180745E-1124-BE4E-BD9A-1198B4A82624}" type="presOf" srcId="{7FEAF43B-F8CF-E442-9720-82C537B3E032}" destId="{73EDFC08-522E-5246-9B6A-674569182787}" srcOrd="0" destOrd="0" presId="urn:microsoft.com/office/officeart/2005/8/layout/hProcess9"/>
    <dgm:cxn modelId="{AEEE2C78-7C31-8843-AEAC-FE42D0352BDA}" srcId="{76B9E489-B73C-BB48-B4C1-88AFA191F9C2}" destId="{FA83586D-0165-B049-ACC7-654B5EA0B6A3}" srcOrd="2" destOrd="0" parTransId="{4E8C1AFC-CF32-994E-A63A-C373BEB42CF8}" sibTransId="{A2AC38ED-C62C-664B-A759-F59FCEDDF000}"/>
    <dgm:cxn modelId="{ED1735AA-6E0A-1744-9EAF-FBD2FC0680C5}" type="presOf" srcId="{FA83586D-0165-B049-ACC7-654B5EA0B6A3}" destId="{5A410468-BCEA-644E-B107-90DC2454AEC0}" srcOrd="0" destOrd="0" presId="urn:microsoft.com/office/officeart/2005/8/layout/hProcess9"/>
    <dgm:cxn modelId="{26E09CD8-0391-FC4E-8361-F8ADFFF8D2F3}" type="presOf" srcId="{EA01221E-B9D2-954F-9F98-C4A20FF62795}" destId="{27E8D870-2E34-974B-A247-245A8A9CC1DC}" srcOrd="0" destOrd="0" presId="urn:microsoft.com/office/officeart/2005/8/layout/hProcess9"/>
    <dgm:cxn modelId="{8BCC98ED-2A0D-034D-AF83-3E6D820C8F56}" srcId="{76B9E489-B73C-BB48-B4C1-88AFA191F9C2}" destId="{7FEAF43B-F8CF-E442-9720-82C537B3E032}" srcOrd="4" destOrd="0" parTransId="{8F08F094-3E65-C547-94A0-8168C71A97FF}" sibTransId="{EB5D85FA-03FD-0B46-8F83-9344A9341991}"/>
    <dgm:cxn modelId="{8B1EC6F4-D6BD-1E42-9241-1CD790C3BD4A}" type="presOf" srcId="{8E19ADE7-AD1C-1747-9D47-C382782D2A92}" destId="{36EE2197-6A8A-3A4F-9F00-C8AE0EF5F958}" srcOrd="0" destOrd="0" presId="urn:microsoft.com/office/officeart/2005/8/layout/hProcess9"/>
    <dgm:cxn modelId="{148A94CC-6E8B-4D43-BA5A-BF3814D886CE}" type="presParOf" srcId="{FDF00768-03C2-E441-ABB9-8745CB10C24B}" destId="{FB1204DE-5700-ED44-A750-DEBED2AF3C16}" srcOrd="0" destOrd="0" presId="urn:microsoft.com/office/officeart/2005/8/layout/hProcess9"/>
    <dgm:cxn modelId="{BA372BA1-77A4-384D-B29C-22ED618CF963}" type="presParOf" srcId="{FDF00768-03C2-E441-ABB9-8745CB10C24B}" destId="{5F950F42-4FBA-654D-9683-A184B2B3E684}" srcOrd="1" destOrd="0" presId="urn:microsoft.com/office/officeart/2005/8/layout/hProcess9"/>
    <dgm:cxn modelId="{99DA18B4-01D3-A346-A99D-445F2F658C20}" type="presParOf" srcId="{5F950F42-4FBA-654D-9683-A184B2B3E684}" destId="{36EE2197-6A8A-3A4F-9F00-C8AE0EF5F958}" srcOrd="0" destOrd="0" presId="urn:microsoft.com/office/officeart/2005/8/layout/hProcess9"/>
    <dgm:cxn modelId="{B9E20F9E-252F-974B-B565-EBCC7F49B3D5}" type="presParOf" srcId="{5F950F42-4FBA-654D-9683-A184B2B3E684}" destId="{9ABDBDA1-360C-954B-AB21-8DA7F9358BF7}" srcOrd="1" destOrd="0" presId="urn:microsoft.com/office/officeart/2005/8/layout/hProcess9"/>
    <dgm:cxn modelId="{D859CEAB-6988-9340-8371-F8B119523F1C}" type="presParOf" srcId="{5F950F42-4FBA-654D-9683-A184B2B3E684}" destId="{6D8AD888-5503-844E-8D78-D0B5207E87C4}" srcOrd="2" destOrd="0" presId="urn:microsoft.com/office/officeart/2005/8/layout/hProcess9"/>
    <dgm:cxn modelId="{C4298F2E-8CAA-0046-9D91-AA04F79A62DE}" type="presParOf" srcId="{5F950F42-4FBA-654D-9683-A184B2B3E684}" destId="{9D39E832-9DD4-B945-970E-EA534ADF7D48}" srcOrd="3" destOrd="0" presId="urn:microsoft.com/office/officeart/2005/8/layout/hProcess9"/>
    <dgm:cxn modelId="{11D64EDE-A96C-6246-882A-9C708764E7AA}" type="presParOf" srcId="{5F950F42-4FBA-654D-9683-A184B2B3E684}" destId="{5A410468-BCEA-644E-B107-90DC2454AEC0}" srcOrd="4" destOrd="0" presId="urn:microsoft.com/office/officeart/2005/8/layout/hProcess9"/>
    <dgm:cxn modelId="{3DBE34D2-F848-C74D-9E82-4B82AFF760D5}" type="presParOf" srcId="{5F950F42-4FBA-654D-9683-A184B2B3E684}" destId="{4CAB6835-4E31-D342-9F50-19CDBF2D235F}" srcOrd="5" destOrd="0" presId="urn:microsoft.com/office/officeart/2005/8/layout/hProcess9"/>
    <dgm:cxn modelId="{C87DF4B0-27E6-554F-B0FE-49D5F6AEAE7B}" type="presParOf" srcId="{5F950F42-4FBA-654D-9683-A184B2B3E684}" destId="{27E8D870-2E34-974B-A247-245A8A9CC1DC}" srcOrd="6" destOrd="0" presId="urn:microsoft.com/office/officeart/2005/8/layout/hProcess9"/>
    <dgm:cxn modelId="{A8966725-F90E-C345-9A0F-DEE74A384033}" type="presParOf" srcId="{5F950F42-4FBA-654D-9683-A184B2B3E684}" destId="{0AF1C23C-57DA-114E-BCBD-058CD65C0A2D}" srcOrd="7" destOrd="0" presId="urn:microsoft.com/office/officeart/2005/8/layout/hProcess9"/>
    <dgm:cxn modelId="{0887217F-33EE-A046-99EF-A030916739E6}" type="presParOf" srcId="{5F950F42-4FBA-654D-9683-A184B2B3E684}" destId="{73EDFC08-522E-5246-9B6A-674569182787}"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23BF92-E596-474C-A766-CB0068F533CA}" type="doc">
      <dgm:prSet loTypeId="urn:microsoft.com/office/officeart/2005/8/layout/process2" loCatId="" qsTypeId="urn:microsoft.com/office/officeart/2005/8/quickstyle/simple5" qsCatId="simple" csTypeId="urn:microsoft.com/office/officeart/2005/8/colors/colorful5" csCatId="colorful" phldr="1"/>
      <dgm:spPr/>
      <dgm:t>
        <a:bodyPr/>
        <a:lstStyle/>
        <a:p>
          <a:endParaRPr lang="en-US"/>
        </a:p>
      </dgm:t>
    </dgm:pt>
    <dgm:pt modelId="{0FC10A13-C7C1-DC48-9579-EA11868FE7D7}">
      <dgm:prSet phldrT="[Text]" custT="1"/>
      <dgm:spPr/>
      <dgm:t>
        <a:bodyPr/>
        <a:lstStyle/>
        <a:p>
          <a:r>
            <a:rPr lang="en-US" sz="2500" b="1" dirty="0"/>
            <a:t>LHI assigns the cheapest provider within a 60 mile radius</a:t>
          </a:r>
        </a:p>
      </dgm:t>
    </dgm:pt>
    <dgm:pt modelId="{99B3C20C-783A-BA4D-8F1E-DDD2EFFB0EB6}" type="parTrans" cxnId="{ED2E870B-1D4B-B148-B197-C759E605A955}">
      <dgm:prSet/>
      <dgm:spPr/>
      <dgm:t>
        <a:bodyPr/>
        <a:lstStyle/>
        <a:p>
          <a:endParaRPr lang="en-US" sz="2500"/>
        </a:p>
      </dgm:t>
    </dgm:pt>
    <dgm:pt modelId="{E4A2D1D0-2C0D-4549-AA13-762C6B69FA98}" type="sibTrans" cxnId="{ED2E870B-1D4B-B148-B197-C759E605A955}">
      <dgm:prSet custT="1"/>
      <dgm:spPr/>
      <dgm:t>
        <a:bodyPr/>
        <a:lstStyle/>
        <a:p>
          <a:endParaRPr lang="en-US" sz="2500"/>
        </a:p>
      </dgm:t>
    </dgm:pt>
    <dgm:pt modelId="{1001DCA1-35C9-9544-A3ED-13CDF61D725A}">
      <dgm:prSet phldrT="[Text]" custT="1"/>
      <dgm:spPr/>
      <dgm:t>
        <a:bodyPr/>
        <a:lstStyle/>
        <a:p>
          <a:r>
            <a:rPr lang="en-US" sz="2500" b="1"/>
            <a:t>Increase in Reschedules</a:t>
          </a:r>
        </a:p>
      </dgm:t>
    </dgm:pt>
    <dgm:pt modelId="{ECEC5936-3C52-AA47-8F72-8AE7DB2EC720}" type="parTrans" cxnId="{759699F1-E198-7243-8E77-2A65DB31008C}">
      <dgm:prSet/>
      <dgm:spPr/>
      <dgm:t>
        <a:bodyPr/>
        <a:lstStyle/>
        <a:p>
          <a:endParaRPr lang="en-US" sz="2500"/>
        </a:p>
      </dgm:t>
    </dgm:pt>
    <dgm:pt modelId="{CF1F06BF-6470-034C-827B-44B929DBC3E5}" type="sibTrans" cxnId="{759699F1-E198-7243-8E77-2A65DB31008C}">
      <dgm:prSet/>
      <dgm:spPr/>
      <dgm:t>
        <a:bodyPr/>
        <a:lstStyle/>
        <a:p>
          <a:endParaRPr lang="en-US" sz="2500"/>
        </a:p>
      </dgm:t>
    </dgm:pt>
    <dgm:pt modelId="{1704CDF4-3B69-A844-990D-7A8473C9C6D9}">
      <dgm:prSet phldrT="[Text]" custT="1"/>
      <dgm:spPr/>
      <dgm:t>
        <a:bodyPr/>
        <a:lstStyle/>
        <a:p>
          <a:r>
            <a:rPr lang="en-US" sz="2500" b="1" dirty="0"/>
            <a:t>Far distance</a:t>
          </a:r>
        </a:p>
      </dgm:t>
    </dgm:pt>
    <dgm:pt modelId="{70FCF3A7-F5ED-E149-BFB3-2844156C80F6}" type="parTrans" cxnId="{A07747FD-051E-5943-803E-C40CD7458988}">
      <dgm:prSet/>
      <dgm:spPr/>
      <dgm:t>
        <a:bodyPr/>
        <a:lstStyle/>
        <a:p>
          <a:endParaRPr lang="en-US"/>
        </a:p>
      </dgm:t>
    </dgm:pt>
    <dgm:pt modelId="{DA9EF555-E0AB-724A-AAD0-36E9D5C872AD}" type="sibTrans" cxnId="{A07747FD-051E-5943-803E-C40CD7458988}">
      <dgm:prSet/>
      <dgm:spPr/>
      <dgm:t>
        <a:bodyPr/>
        <a:lstStyle/>
        <a:p>
          <a:endParaRPr lang="en-US"/>
        </a:p>
      </dgm:t>
    </dgm:pt>
    <dgm:pt modelId="{76AD445B-F34E-F441-BAF5-A04837C9D95B}" type="pres">
      <dgm:prSet presAssocID="{2023BF92-E596-474C-A766-CB0068F533CA}" presName="linearFlow" presStyleCnt="0">
        <dgm:presLayoutVars>
          <dgm:resizeHandles val="exact"/>
        </dgm:presLayoutVars>
      </dgm:prSet>
      <dgm:spPr/>
    </dgm:pt>
    <dgm:pt modelId="{6FDCC0BD-BC80-554F-9605-43F9CC84A2A6}" type="pres">
      <dgm:prSet presAssocID="{0FC10A13-C7C1-DC48-9579-EA11868FE7D7}" presName="node" presStyleLbl="node1" presStyleIdx="0" presStyleCnt="3">
        <dgm:presLayoutVars>
          <dgm:bulletEnabled val="1"/>
        </dgm:presLayoutVars>
      </dgm:prSet>
      <dgm:spPr/>
    </dgm:pt>
    <dgm:pt modelId="{6989997F-0FC1-174A-A578-FF65C41067D5}" type="pres">
      <dgm:prSet presAssocID="{E4A2D1D0-2C0D-4549-AA13-762C6B69FA98}" presName="sibTrans" presStyleLbl="sibTrans2D1" presStyleIdx="0" presStyleCnt="2"/>
      <dgm:spPr/>
    </dgm:pt>
    <dgm:pt modelId="{36424D10-5E44-1941-BEB7-8F4CF30B98BF}" type="pres">
      <dgm:prSet presAssocID="{E4A2D1D0-2C0D-4549-AA13-762C6B69FA98}" presName="connectorText" presStyleLbl="sibTrans2D1" presStyleIdx="0" presStyleCnt="2"/>
      <dgm:spPr/>
    </dgm:pt>
    <dgm:pt modelId="{5E0EFCED-B3E5-BB4B-968D-5CC64554AB78}" type="pres">
      <dgm:prSet presAssocID="{1704CDF4-3B69-A844-990D-7A8473C9C6D9}" presName="node" presStyleLbl="node1" presStyleIdx="1" presStyleCnt="3">
        <dgm:presLayoutVars>
          <dgm:bulletEnabled val="1"/>
        </dgm:presLayoutVars>
      </dgm:prSet>
      <dgm:spPr/>
    </dgm:pt>
    <dgm:pt modelId="{F086508F-097C-7840-808D-64873262B3CA}" type="pres">
      <dgm:prSet presAssocID="{DA9EF555-E0AB-724A-AAD0-36E9D5C872AD}" presName="sibTrans" presStyleLbl="sibTrans2D1" presStyleIdx="1" presStyleCnt="2"/>
      <dgm:spPr/>
    </dgm:pt>
    <dgm:pt modelId="{E7AAC5F1-7011-134F-91FE-AB63EF78AE11}" type="pres">
      <dgm:prSet presAssocID="{DA9EF555-E0AB-724A-AAD0-36E9D5C872AD}" presName="connectorText" presStyleLbl="sibTrans2D1" presStyleIdx="1" presStyleCnt="2"/>
      <dgm:spPr/>
    </dgm:pt>
    <dgm:pt modelId="{3881E795-6BED-234F-B4FE-442A48A121D5}" type="pres">
      <dgm:prSet presAssocID="{1001DCA1-35C9-9544-A3ED-13CDF61D725A}" presName="node" presStyleLbl="node1" presStyleIdx="2" presStyleCnt="3">
        <dgm:presLayoutVars>
          <dgm:bulletEnabled val="1"/>
        </dgm:presLayoutVars>
      </dgm:prSet>
      <dgm:spPr/>
    </dgm:pt>
  </dgm:ptLst>
  <dgm:cxnLst>
    <dgm:cxn modelId="{ED2E870B-1D4B-B148-B197-C759E605A955}" srcId="{2023BF92-E596-474C-A766-CB0068F533CA}" destId="{0FC10A13-C7C1-DC48-9579-EA11868FE7D7}" srcOrd="0" destOrd="0" parTransId="{99B3C20C-783A-BA4D-8F1E-DDD2EFFB0EB6}" sibTransId="{E4A2D1D0-2C0D-4549-AA13-762C6B69FA98}"/>
    <dgm:cxn modelId="{9F25B358-CBE7-7044-B49A-619B0812F3AF}" type="presOf" srcId="{E4A2D1D0-2C0D-4549-AA13-762C6B69FA98}" destId="{36424D10-5E44-1941-BEB7-8F4CF30B98BF}" srcOrd="1" destOrd="0" presId="urn:microsoft.com/office/officeart/2005/8/layout/process2"/>
    <dgm:cxn modelId="{F549BA8C-DABE-F643-A24C-9B24424B54EC}" type="presOf" srcId="{1001DCA1-35C9-9544-A3ED-13CDF61D725A}" destId="{3881E795-6BED-234F-B4FE-442A48A121D5}" srcOrd="0" destOrd="0" presId="urn:microsoft.com/office/officeart/2005/8/layout/process2"/>
    <dgm:cxn modelId="{0887798F-D5D8-E845-B21D-C13394FCF2DF}" type="presOf" srcId="{2023BF92-E596-474C-A766-CB0068F533CA}" destId="{76AD445B-F34E-F441-BAF5-A04837C9D95B}" srcOrd="0" destOrd="0" presId="urn:microsoft.com/office/officeart/2005/8/layout/process2"/>
    <dgm:cxn modelId="{4EA2FAA9-AF08-C44C-A37C-3BD945861799}" type="presOf" srcId="{DA9EF555-E0AB-724A-AAD0-36E9D5C872AD}" destId="{E7AAC5F1-7011-134F-91FE-AB63EF78AE11}" srcOrd="1" destOrd="0" presId="urn:microsoft.com/office/officeart/2005/8/layout/process2"/>
    <dgm:cxn modelId="{14E710ED-E37F-8441-9805-577DF9D3AEB6}" type="presOf" srcId="{1704CDF4-3B69-A844-990D-7A8473C9C6D9}" destId="{5E0EFCED-B3E5-BB4B-968D-5CC64554AB78}" srcOrd="0" destOrd="0" presId="urn:microsoft.com/office/officeart/2005/8/layout/process2"/>
    <dgm:cxn modelId="{16E585F0-D302-FD43-8ABD-897EE72F2B59}" type="presOf" srcId="{E4A2D1D0-2C0D-4549-AA13-762C6B69FA98}" destId="{6989997F-0FC1-174A-A578-FF65C41067D5}" srcOrd="0" destOrd="0" presId="urn:microsoft.com/office/officeart/2005/8/layout/process2"/>
    <dgm:cxn modelId="{759699F1-E198-7243-8E77-2A65DB31008C}" srcId="{2023BF92-E596-474C-A766-CB0068F533CA}" destId="{1001DCA1-35C9-9544-A3ED-13CDF61D725A}" srcOrd="2" destOrd="0" parTransId="{ECEC5936-3C52-AA47-8F72-8AE7DB2EC720}" sibTransId="{CF1F06BF-6470-034C-827B-44B929DBC3E5}"/>
    <dgm:cxn modelId="{884956F3-5BCA-FC4D-B86A-07E35A851E76}" type="presOf" srcId="{DA9EF555-E0AB-724A-AAD0-36E9D5C872AD}" destId="{F086508F-097C-7840-808D-64873262B3CA}" srcOrd="0" destOrd="0" presId="urn:microsoft.com/office/officeart/2005/8/layout/process2"/>
    <dgm:cxn modelId="{DBFF42F9-5422-4A43-A209-0C2FB6E3BECD}" type="presOf" srcId="{0FC10A13-C7C1-DC48-9579-EA11868FE7D7}" destId="{6FDCC0BD-BC80-554F-9605-43F9CC84A2A6}" srcOrd="0" destOrd="0" presId="urn:microsoft.com/office/officeart/2005/8/layout/process2"/>
    <dgm:cxn modelId="{A07747FD-051E-5943-803E-C40CD7458988}" srcId="{2023BF92-E596-474C-A766-CB0068F533CA}" destId="{1704CDF4-3B69-A844-990D-7A8473C9C6D9}" srcOrd="1" destOrd="0" parTransId="{70FCF3A7-F5ED-E149-BFB3-2844156C80F6}" sibTransId="{DA9EF555-E0AB-724A-AAD0-36E9D5C872AD}"/>
    <dgm:cxn modelId="{5DD2DAC2-24CA-8044-ACA5-67454CE3BA5B}" type="presParOf" srcId="{76AD445B-F34E-F441-BAF5-A04837C9D95B}" destId="{6FDCC0BD-BC80-554F-9605-43F9CC84A2A6}" srcOrd="0" destOrd="0" presId="urn:microsoft.com/office/officeart/2005/8/layout/process2"/>
    <dgm:cxn modelId="{84A010D1-A608-134B-B773-AB65139D9298}" type="presParOf" srcId="{76AD445B-F34E-F441-BAF5-A04837C9D95B}" destId="{6989997F-0FC1-174A-A578-FF65C41067D5}" srcOrd="1" destOrd="0" presId="urn:microsoft.com/office/officeart/2005/8/layout/process2"/>
    <dgm:cxn modelId="{5A4F0A8C-EF20-F84A-B18D-D1A222E31C55}" type="presParOf" srcId="{6989997F-0FC1-174A-A578-FF65C41067D5}" destId="{36424D10-5E44-1941-BEB7-8F4CF30B98BF}" srcOrd="0" destOrd="0" presId="urn:microsoft.com/office/officeart/2005/8/layout/process2"/>
    <dgm:cxn modelId="{38C227CE-5EA6-EC4B-8466-6CDA5A4004C4}" type="presParOf" srcId="{76AD445B-F34E-F441-BAF5-A04837C9D95B}" destId="{5E0EFCED-B3E5-BB4B-968D-5CC64554AB78}" srcOrd="2" destOrd="0" presId="urn:microsoft.com/office/officeart/2005/8/layout/process2"/>
    <dgm:cxn modelId="{B78A7832-3F29-174B-8A52-3025C4B47623}" type="presParOf" srcId="{76AD445B-F34E-F441-BAF5-A04837C9D95B}" destId="{F086508F-097C-7840-808D-64873262B3CA}" srcOrd="3" destOrd="0" presId="urn:microsoft.com/office/officeart/2005/8/layout/process2"/>
    <dgm:cxn modelId="{E72B7E4B-B58C-2F49-B770-924F16DB5DDE}" type="presParOf" srcId="{F086508F-097C-7840-808D-64873262B3CA}" destId="{E7AAC5F1-7011-134F-91FE-AB63EF78AE11}" srcOrd="0" destOrd="0" presId="urn:microsoft.com/office/officeart/2005/8/layout/process2"/>
    <dgm:cxn modelId="{7998E811-A3EA-F640-BFF4-A7206DF00022}" type="presParOf" srcId="{76AD445B-F34E-F441-BAF5-A04837C9D95B}" destId="{3881E795-6BED-234F-B4FE-442A48A121D5}"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917EC4-D8A3-CA42-9B0A-571B4CD16413}" type="doc">
      <dgm:prSet loTypeId="urn:microsoft.com/office/officeart/2005/8/layout/process2" loCatId="" qsTypeId="urn:microsoft.com/office/officeart/2005/8/quickstyle/simple5" qsCatId="simple" csTypeId="urn:microsoft.com/office/officeart/2005/8/colors/colorful5" csCatId="colorful" phldr="1"/>
      <dgm:spPr/>
    </dgm:pt>
    <dgm:pt modelId="{EB8E2B30-8179-B347-976A-D8497D2C09F9}">
      <dgm:prSet phldrT="[Text]" custT="1"/>
      <dgm:spPr/>
      <dgm:t>
        <a:bodyPr/>
        <a:lstStyle/>
        <a:p>
          <a:r>
            <a:rPr lang="en-US" sz="2500" b="1" dirty="0"/>
            <a:t>Patients reschedule</a:t>
          </a:r>
          <a:endParaRPr lang="en-US" sz="2500" dirty="0"/>
        </a:p>
      </dgm:t>
    </dgm:pt>
    <dgm:pt modelId="{9BFC9DA9-E027-FA45-86CE-CB37FF5FCB1C}" type="parTrans" cxnId="{134A7305-2DC6-9849-9F93-2CB2EEDEF695}">
      <dgm:prSet/>
      <dgm:spPr/>
      <dgm:t>
        <a:bodyPr/>
        <a:lstStyle/>
        <a:p>
          <a:endParaRPr lang="en-US" sz="2500"/>
        </a:p>
      </dgm:t>
    </dgm:pt>
    <dgm:pt modelId="{FAD4F413-9AA9-A946-B485-9DC5FEC2D038}" type="sibTrans" cxnId="{134A7305-2DC6-9849-9F93-2CB2EEDEF695}">
      <dgm:prSet custT="1"/>
      <dgm:spPr/>
      <dgm:t>
        <a:bodyPr/>
        <a:lstStyle/>
        <a:p>
          <a:endParaRPr lang="en-US" sz="2500"/>
        </a:p>
      </dgm:t>
    </dgm:pt>
    <dgm:pt modelId="{539339D4-F4C5-E641-870C-9467D8B8B80A}">
      <dgm:prSet phldrT="[Text]" custT="1"/>
      <dgm:spPr/>
      <dgm:t>
        <a:bodyPr/>
        <a:lstStyle/>
        <a:p>
          <a:r>
            <a:rPr lang="en-US" sz="2500" b="1"/>
            <a:t>Cost is higher for LHI</a:t>
          </a:r>
        </a:p>
      </dgm:t>
    </dgm:pt>
    <dgm:pt modelId="{D8F10A93-FE99-A046-80D5-754EDC9AA93B}" type="parTrans" cxnId="{17ECA951-1081-1343-A4B4-081486A80AAF}">
      <dgm:prSet/>
      <dgm:spPr/>
      <dgm:t>
        <a:bodyPr/>
        <a:lstStyle/>
        <a:p>
          <a:endParaRPr lang="en-US" sz="2500"/>
        </a:p>
      </dgm:t>
    </dgm:pt>
    <dgm:pt modelId="{D59CFA7E-0C3F-7B44-A77A-16CD6E0CD8C6}" type="sibTrans" cxnId="{17ECA951-1081-1343-A4B4-081486A80AAF}">
      <dgm:prSet/>
      <dgm:spPr/>
      <dgm:t>
        <a:bodyPr/>
        <a:lstStyle/>
        <a:p>
          <a:endParaRPr lang="en-US" sz="2500"/>
        </a:p>
      </dgm:t>
    </dgm:pt>
    <dgm:pt modelId="{B2395E7F-3691-9A44-90F4-30BB6D686BF7}">
      <dgm:prSet phldrT="[Text]" custT="1"/>
      <dgm:spPr/>
      <dgm:t>
        <a:bodyPr/>
        <a:lstStyle/>
        <a:p>
          <a:r>
            <a:rPr lang="en-US" sz="2500" b="1"/>
            <a:t>Closest provider is chosen, regardless of cost</a:t>
          </a:r>
          <a:endParaRPr lang="en-US" sz="2500"/>
        </a:p>
      </dgm:t>
    </dgm:pt>
    <dgm:pt modelId="{0F2FBBCC-4161-E24D-9BA3-D9C26F701F18}" type="parTrans" cxnId="{58A18A5F-1070-304A-AEAC-272955D6E4EC}">
      <dgm:prSet/>
      <dgm:spPr/>
      <dgm:t>
        <a:bodyPr/>
        <a:lstStyle/>
        <a:p>
          <a:endParaRPr lang="en-US"/>
        </a:p>
      </dgm:t>
    </dgm:pt>
    <dgm:pt modelId="{096C4A3E-05E0-C444-AA45-5769D0EC010B}" type="sibTrans" cxnId="{58A18A5F-1070-304A-AEAC-272955D6E4EC}">
      <dgm:prSet/>
      <dgm:spPr/>
      <dgm:t>
        <a:bodyPr/>
        <a:lstStyle/>
        <a:p>
          <a:endParaRPr lang="en-US"/>
        </a:p>
      </dgm:t>
    </dgm:pt>
    <dgm:pt modelId="{BB9BA20A-012A-7F48-A0BF-CB34B50FF53A}" type="pres">
      <dgm:prSet presAssocID="{89917EC4-D8A3-CA42-9B0A-571B4CD16413}" presName="linearFlow" presStyleCnt="0">
        <dgm:presLayoutVars>
          <dgm:resizeHandles val="exact"/>
        </dgm:presLayoutVars>
      </dgm:prSet>
      <dgm:spPr/>
    </dgm:pt>
    <dgm:pt modelId="{E0892680-5D1A-4D48-87AE-5CF0539ABC69}" type="pres">
      <dgm:prSet presAssocID="{EB8E2B30-8179-B347-976A-D8497D2C09F9}" presName="node" presStyleLbl="node1" presStyleIdx="0" presStyleCnt="3">
        <dgm:presLayoutVars>
          <dgm:bulletEnabled val="1"/>
        </dgm:presLayoutVars>
      </dgm:prSet>
      <dgm:spPr/>
    </dgm:pt>
    <dgm:pt modelId="{5954097A-4EA1-5A4A-B18C-0A32500D1F0E}" type="pres">
      <dgm:prSet presAssocID="{FAD4F413-9AA9-A946-B485-9DC5FEC2D038}" presName="sibTrans" presStyleLbl="sibTrans2D1" presStyleIdx="0" presStyleCnt="2"/>
      <dgm:spPr/>
    </dgm:pt>
    <dgm:pt modelId="{1BD30DDA-F5DF-5C48-B2B2-75525E9442DC}" type="pres">
      <dgm:prSet presAssocID="{FAD4F413-9AA9-A946-B485-9DC5FEC2D038}" presName="connectorText" presStyleLbl="sibTrans2D1" presStyleIdx="0" presStyleCnt="2"/>
      <dgm:spPr/>
    </dgm:pt>
    <dgm:pt modelId="{C459DC76-7F9B-0E43-8680-0D58C641EAC3}" type="pres">
      <dgm:prSet presAssocID="{B2395E7F-3691-9A44-90F4-30BB6D686BF7}" presName="node" presStyleLbl="node1" presStyleIdx="1" presStyleCnt="3">
        <dgm:presLayoutVars>
          <dgm:bulletEnabled val="1"/>
        </dgm:presLayoutVars>
      </dgm:prSet>
      <dgm:spPr/>
    </dgm:pt>
    <dgm:pt modelId="{AD8CAE28-1DAC-1147-8A3F-CAA60D8ED11E}" type="pres">
      <dgm:prSet presAssocID="{096C4A3E-05E0-C444-AA45-5769D0EC010B}" presName="sibTrans" presStyleLbl="sibTrans2D1" presStyleIdx="1" presStyleCnt="2"/>
      <dgm:spPr/>
    </dgm:pt>
    <dgm:pt modelId="{B96C4DBC-BCDA-1843-BD47-798A12354989}" type="pres">
      <dgm:prSet presAssocID="{096C4A3E-05E0-C444-AA45-5769D0EC010B}" presName="connectorText" presStyleLbl="sibTrans2D1" presStyleIdx="1" presStyleCnt="2"/>
      <dgm:spPr/>
    </dgm:pt>
    <dgm:pt modelId="{3D56DE3B-42B4-C645-A23D-4B081E20E897}" type="pres">
      <dgm:prSet presAssocID="{539339D4-F4C5-E641-870C-9467D8B8B80A}" presName="node" presStyleLbl="node1" presStyleIdx="2" presStyleCnt="3">
        <dgm:presLayoutVars>
          <dgm:bulletEnabled val="1"/>
        </dgm:presLayoutVars>
      </dgm:prSet>
      <dgm:spPr/>
    </dgm:pt>
  </dgm:ptLst>
  <dgm:cxnLst>
    <dgm:cxn modelId="{134A7305-2DC6-9849-9F93-2CB2EEDEF695}" srcId="{89917EC4-D8A3-CA42-9B0A-571B4CD16413}" destId="{EB8E2B30-8179-B347-976A-D8497D2C09F9}" srcOrd="0" destOrd="0" parTransId="{9BFC9DA9-E027-FA45-86CE-CB37FF5FCB1C}" sibTransId="{FAD4F413-9AA9-A946-B485-9DC5FEC2D038}"/>
    <dgm:cxn modelId="{17ECA951-1081-1343-A4B4-081486A80AAF}" srcId="{89917EC4-D8A3-CA42-9B0A-571B4CD16413}" destId="{539339D4-F4C5-E641-870C-9467D8B8B80A}" srcOrd="2" destOrd="0" parTransId="{D8F10A93-FE99-A046-80D5-754EDC9AA93B}" sibTransId="{D59CFA7E-0C3F-7B44-A77A-16CD6E0CD8C6}"/>
    <dgm:cxn modelId="{C7D44D5E-D7BD-404D-BAB9-C9AD427B97BA}" type="presOf" srcId="{EB8E2B30-8179-B347-976A-D8497D2C09F9}" destId="{E0892680-5D1A-4D48-87AE-5CF0539ABC69}" srcOrd="0" destOrd="0" presId="urn:microsoft.com/office/officeart/2005/8/layout/process2"/>
    <dgm:cxn modelId="{58A18A5F-1070-304A-AEAC-272955D6E4EC}" srcId="{89917EC4-D8A3-CA42-9B0A-571B4CD16413}" destId="{B2395E7F-3691-9A44-90F4-30BB6D686BF7}" srcOrd="1" destOrd="0" parTransId="{0F2FBBCC-4161-E24D-9BA3-D9C26F701F18}" sibTransId="{096C4A3E-05E0-C444-AA45-5769D0EC010B}"/>
    <dgm:cxn modelId="{35514068-64DF-8F40-9723-DE316F48ABBA}" type="presOf" srcId="{FAD4F413-9AA9-A946-B485-9DC5FEC2D038}" destId="{5954097A-4EA1-5A4A-B18C-0A32500D1F0E}" srcOrd="0" destOrd="0" presId="urn:microsoft.com/office/officeart/2005/8/layout/process2"/>
    <dgm:cxn modelId="{9E14616B-946B-DB4F-8128-1DFB6000F3BC}" type="presOf" srcId="{096C4A3E-05E0-C444-AA45-5769D0EC010B}" destId="{AD8CAE28-1DAC-1147-8A3F-CAA60D8ED11E}" srcOrd="0" destOrd="0" presId="urn:microsoft.com/office/officeart/2005/8/layout/process2"/>
    <dgm:cxn modelId="{33FBA686-0D46-2145-B339-41D0375A219A}" type="presOf" srcId="{89917EC4-D8A3-CA42-9B0A-571B4CD16413}" destId="{BB9BA20A-012A-7F48-A0BF-CB34B50FF53A}" srcOrd="0" destOrd="0" presId="urn:microsoft.com/office/officeart/2005/8/layout/process2"/>
    <dgm:cxn modelId="{E7FAFC9A-6C66-244A-919A-EE02D1FAAB9D}" type="presOf" srcId="{B2395E7F-3691-9A44-90F4-30BB6D686BF7}" destId="{C459DC76-7F9B-0E43-8680-0D58C641EAC3}" srcOrd="0" destOrd="0" presId="urn:microsoft.com/office/officeart/2005/8/layout/process2"/>
    <dgm:cxn modelId="{EADAEEBA-4938-2346-978F-BC800774BD41}" type="presOf" srcId="{539339D4-F4C5-E641-870C-9467D8B8B80A}" destId="{3D56DE3B-42B4-C645-A23D-4B081E20E897}" srcOrd="0" destOrd="0" presId="urn:microsoft.com/office/officeart/2005/8/layout/process2"/>
    <dgm:cxn modelId="{C2FB6AD8-4521-F94F-8913-D22061EE3A16}" type="presOf" srcId="{096C4A3E-05E0-C444-AA45-5769D0EC010B}" destId="{B96C4DBC-BCDA-1843-BD47-798A12354989}" srcOrd="1" destOrd="0" presId="urn:microsoft.com/office/officeart/2005/8/layout/process2"/>
    <dgm:cxn modelId="{2136D9FF-B521-FC4D-A3C4-7318817A096C}" type="presOf" srcId="{FAD4F413-9AA9-A946-B485-9DC5FEC2D038}" destId="{1BD30DDA-F5DF-5C48-B2B2-75525E9442DC}" srcOrd="1" destOrd="0" presId="urn:microsoft.com/office/officeart/2005/8/layout/process2"/>
    <dgm:cxn modelId="{944F9461-1C96-C342-B900-F7240BF73BD0}" type="presParOf" srcId="{BB9BA20A-012A-7F48-A0BF-CB34B50FF53A}" destId="{E0892680-5D1A-4D48-87AE-5CF0539ABC69}" srcOrd="0" destOrd="0" presId="urn:microsoft.com/office/officeart/2005/8/layout/process2"/>
    <dgm:cxn modelId="{6297542B-3FE5-B14F-B4DB-0EEA82E4064E}" type="presParOf" srcId="{BB9BA20A-012A-7F48-A0BF-CB34B50FF53A}" destId="{5954097A-4EA1-5A4A-B18C-0A32500D1F0E}" srcOrd="1" destOrd="0" presId="urn:microsoft.com/office/officeart/2005/8/layout/process2"/>
    <dgm:cxn modelId="{A9F9F407-DD1D-3B4D-90A5-3329588E00C8}" type="presParOf" srcId="{5954097A-4EA1-5A4A-B18C-0A32500D1F0E}" destId="{1BD30DDA-F5DF-5C48-B2B2-75525E9442DC}" srcOrd="0" destOrd="0" presId="urn:microsoft.com/office/officeart/2005/8/layout/process2"/>
    <dgm:cxn modelId="{769F867A-E5F1-E246-B24D-01A96391938D}" type="presParOf" srcId="{BB9BA20A-012A-7F48-A0BF-CB34B50FF53A}" destId="{C459DC76-7F9B-0E43-8680-0D58C641EAC3}" srcOrd="2" destOrd="0" presId="urn:microsoft.com/office/officeart/2005/8/layout/process2"/>
    <dgm:cxn modelId="{DE4D61B0-AFCC-D240-A968-59B89B29BFC8}" type="presParOf" srcId="{BB9BA20A-012A-7F48-A0BF-CB34B50FF53A}" destId="{AD8CAE28-1DAC-1147-8A3F-CAA60D8ED11E}" srcOrd="3" destOrd="0" presId="urn:microsoft.com/office/officeart/2005/8/layout/process2"/>
    <dgm:cxn modelId="{B8092740-79EF-3348-9573-9CA72E56F168}" type="presParOf" srcId="{AD8CAE28-1DAC-1147-8A3F-CAA60D8ED11E}" destId="{B96C4DBC-BCDA-1843-BD47-798A12354989}" srcOrd="0" destOrd="0" presId="urn:microsoft.com/office/officeart/2005/8/layout/process2"/>
    <dgm:cxn modelId="{15D9E07A-3C31-9A46-A2F7-017A8EFF6832}" type="presParOf" srcId="{BB9BA20A-012A-7F48-A0BF-CB34B50FF53A}" destId="{3D56DE3B-42B4-C645-A23D-4B081E20E897}"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917EC4-D8A3-CA42-9B0A-571B4CD16413}" type="doc">
      <dgm:prSet loTypeId="urn:microsoft.com/office/officeart/2005/8/layout/process2" loCatId="" qsTypeId="urn:microsoft.com/office/officeart/2005/8/quickstyle/simple5" qsCatId="simple" csTypeId="urn:microsoft.com/office/officeart/2005/8/colors/colorful5" csCatId="colorful" phldr="1"/>
      <dgm:spPr/>
    </dgm:pt>
    <dgm:pt modelId="{EB8E2B30-8179-B347-976A-D8497D2C09F9}">
      <dgm:prSet phldrT="[Text]" custT="1"/>
      <dgm:spPr/>
      <dgm:t>
        <a:bodyPr/>
        <a:lstStyle/>
        <a:p>
          <a:r>
            <a:rPr lang="en-US" sz="2500" b="1">
              <a:cs typeface="Calibri Light"/>
            </a:rPr>
            <a:t>Patients reschedule</a:t>
          </a:r>
          <a:r>
            <a:rPr lang="en-US" sz="2500" b="1"/>
            <a:t> </a:t>
          </a:r>
          <a:endParaRPr lang="en-US" sz="2500"/>
        </a:p>
      </dgm:t>
    </dgm:pt>
    <dgm:pt modelId="{9BFC9DA9-E027-FA45-86CE-CB37FF5FCB1C}" type="parTrans" cxnId="{134A7305-2DC6-9849-9F93-2CB2EEDEF695}">
      <dgm:prSet/>
      <dgm:spPr/>
      <dgm:t>
        <a:bodyPr/>
        <a:lstStyle/>
        <a:p>
          <a:endParaRPr lang="en-US" sz="2500"/>
        </a:p>
      </dgm:t>
    </dgm:pt>
    <dgm:pt modelId="{FAD4F413-9AA9-A946-B485-9DC5FEC2D038}" type="sibTrans" cxnId="{134A7305-2DC6-9849-9F93-2CB2EEDEF695}">
      <dgm:prSet custT="1"/>
      <dgm:spPr/>
      <dgm:t>
        <a:bodyPr/>
        <a:lstStyle/>
        <a:p>
          <a:endParaRPr lang="en-US" sz="2500"/>
        </a:p>
      </dgm:t>
    </dgm:pt>
    <dgm:pt modelId="{539339D4-F4C5-E641-870C-9467D8B8B80A}">
      <dgm:prSet phldrT="[Text]" custT="1"/>
      <dgm:spPr/>
      <dgm:t>
        <a:bodyPr/>
        <a:lstStyle/>
        <a:p>
          <a:r>
            <a:rPr lang="en-US" sz="2500" b="1"/>
            <a:t>Cost is higher for LHI</a:t>
          </a:r>
        </a:p>
      </dgm:t>
    </dgm:pt>
    <dgm:pt modelId="{D8F10A93-FE99-A046-80D5-754EDC9AA93B}" type="parTrans" cxnId="{17ECA951-1081-1343-A4B4-081486A80AAF}">
      <dgm:prSet/>
      <dgm:spPr/>
      <dgm:t>
        <a:bodyPr/>
        <a:lstStyle/>
        <a:p>
          <a:endParaRPr lang="en-US" sz="2500"/>
        </a:p>
      </dgm:t>
    </dgm:pt>
    <dgm:pt modelId="{D59CFA7E-0C3F-7B44-A77A-16CD6E0CD8C6}" type="sibTrans" cxnId="{17ECA951-1081-1343-A4B4-081486A80AAF}">
      <dgm:prSet/>
      <dgm:spPr/>
      <dgm:t>
        <a:bodyPr/>
        <a:lstStyle/>
        <a:p>
          <a:endParaRPr lang="en-US" sz="2500"/>
        </a:p>
      </dgm:t>
    </dgm:pt>
    <dgm:pt modelId="{07248304-6476-4C7F-ADA9-D595A3A51B77}">
      <dgm:prSet phldrT="[Text]" custT="1"/>
      <dgm:spPr/>
      <dgm:t>
        <a:bodyPr/>
        <a:lstStyle/>
        <a:p>
          <a:r>
            <a:rPr lang="en-US" sz="2500" b="1"/>
            <a:t>closest provider is chosen, regardless of cost</a:t>
          </a:r>
          <a:endParaRPr lang="en-US" sz="2500"/>
        </a:p>
      </dgm:t>
    </dgm:pt>
    <dgm:pt modelId="{92730449-A049-4244-84A8-116B83107005}" type="parTrans" cxnId="{4FCF4A1C-4C44-4E36-9E13-66D864F440BC}">
      <dgm:prSet/>
      <dgm:spPr/>
      <dgm:t>
        <a:bodyPr/>
        <a:lstStyle/>
        <a:p>
          <a:endParaRPr lang="en-US"/>
        </a:p>
      </dgm:t>
    </dgm:pt>
    <dgm:pt modelId="{5A6050E2-C41E-48DA-BB14-6B908F2C7775}" type="sibTrans" cxnId="{4FCF4A1C-4C44-4E36-9E13-66D864F440BC}">
      <dgm:prSet/>
      <dgm:spPr/>
      <dgm:t>
        <a:bodyPr/>
        <a:lstStyle/>
        <a:p>
          <a:endParaRPr lang="en-US"/>
        </a:p>
      </dgm:t>
    </dgm:pt>
    <dgm:pt modelId="{BB9BA20A-012A-7F48-A0BF-CB34B50FF53A}" type="pres">
      <dgm:prSet presAssocID="{89917EC4-D8A3-CA42-9B0A-571B4CD16413}" presName="linearFlow" presStyleCnt="0">
        <dgm:presLayoutVars>
          <dgm:resizeHandles val="exact"/>
        </dgm:presLayoutVars>
      </dgm:prSet>
      <dgm:spPr/>
    </dgm:pt>
    <dgm:pt modelId="{E0892680-5D1A-4D48-87AE-5CF0539ABC69}" type="pres">
      <dgm:prSet presAssocID="{EB8E2B30-8179-B347-976A-D8497D2C09F9}" presName="node" presStyleLbl="node1" presStyleIdx="0" presStyleCnt="3">
        <dgm:presLayoutVars>
          <dgm:bulletEnabled val="1"/>
        </dgm:presLayoutVars>
      </dgm:prSet>
      <dgm:spPr/>
    </dgm:pt>
    <dgm:pt modelId="{5954097A-4EA1-5A4A-B18C-0A32500D1F0E}" type="pres">
      <dgm:prSet presAssocID="{FAD4F413-9AA9-A946-B485-9DC5FEC2D038}" presName="sibTrans" presStyleLbl="sibTrans2D1" presStyleIdx="0" presStyleCnt="2"/>
      <dgm:spPr/>
    </dgm:pt>
    <dgm:pt modelId="{1BD30DDA-F5DF-5C48-B2B2-75525E9442DC}" type="pres">
      <dgm:prSet presAssocID="{FAD4F413-9AA9-A946-B485-9DC5FEC2D038}" presName="connectorText" presStyleLbl="sibTrans2D1" presStyleIdx="0" presStyleCnt="2"/>
      <dgm:spPr/>
    </dgm:pt>
    <dgm:pt modelId="{C291B6E5-17C0-4D46-A146-9FFA75A56B1D}" type="pres">
      <dgm:prSet presAssocID="{07248304-6476-4C7F-ADA9-D595A3A51B77}" presName="node" presStyleLbl="node1" presStyleIdx="1" presStyleCnt="3">
        <dgm:presLayoutVars>
          <dgm:bulletEnabled val="1"/>
        </dgm:presLayoutVars>
      </dgm:prSet>
      <dgm:spPr/>
    </dgm:pt>
    <dgm:pt modelId="{F6D02B61-4B57-44A9-9A9D-AD2507E47329}" type="pres">
      <dgm:prSet presAssocID="{5A6050E2-C41E-48DA-BB14-6B908F2C7775}" presName="sibTrans" presStyleLbl="sibTrans2D1" presStyleIdx="1" presStyleCnt="2"/>
      <dgm:spPr/>
    </dgm:pt>
    <dgm:pt modelId="{184BFAB6-E63F-4D47-8603-63DFA9D3932F}" type="pres">
      <dgm:prSet presAssocID="{5A6050E2-C41E-48DA-BB14-6B908F2C7775}" presName="connectorText" presStyleLbl="sibTrans2D1" presStyleIdx="1" presStyleCnt="2"/>
      <dgm:spPr/>
    </dgm:pt>
    <dgm:pt modelId="{3D56DE3B-42B4-C645-A23D-4B081E20E897}" type="pres">
      <dgm:prSet presAssocID="{539339D4-F4C5-E641-870C-9467D8B8B80A}" presName="node" presStyleLbl="node1" presStyleIdx="2" presStyleCnt="3">
        <dgm:presLayoutVars>
          <dgm:bulletEnabled val="1"/>
        </dgm:presLayoutVars>
      </dgm:prSet>
      <dgm:spPr/>
    </dgm:pt>
  </dgm:ptLst>
  <dgm:cxnLst>
    <dgm:cxn modelId="{134A7305-2DC6-9849-9F93-2CB2EEDEF695}" srcId="{89917EC4-D8A3-CA42-9B0A-571B4CD16413}" destId="{EB8E2B30-8179-B347-976A-D8497D2C09F9}" srcOrd="0" destOrd="0" parTransId="{9BFC9DA9-E027-FA45-86CE-CB37FF5FCB1C}" sibTransId="{FAD4F413-9AA9-A946-B485-9DC5FEC2D038}"/>
    <dgm:cxn modelId="{4FCF4A1C-4C44-4E36-9E13-66D864F440BC}" srcId="{89917EC4-D8A3-CA42-9B0A-571B4CD16413}" destId="{07248304-6476-4C7F-ADA9-D595A3A51B77}" srcOrd="1" destOrd="0" parTransId="{92730449-A049-4244-84A8-116B83107005}" sibTransId="{5A6050E2-C41E-48DA-BB14-6B908F2C7775}"/>
    <dgm:cxn modelId="{17ECA951-1081-1343-A4B4-081486A80AAF}" srcId="{89917EC4-D8A3-CA42-9B0A-571B4CD16413}" destId="{539339D4-F4C5-E641-870C-9467D8B8B80A}" srcOrd="2" destOrd="0" parTransId="{D8F10A93-FE99-A046-80D5-754EDC9AA93B}" sibTransId="{D59CFA7E-0C3F-7B44-A77A-16CD6E0CD8C6}"/>
    <dgm:cxn modelId="{C7D44D5E-D7BD-404D-BAB9-C9AD427B97BA}" type="presOf" srcId="{EB8E2B30-8179-B347-976A-D8497D2C09F9}" destId="{E0892680-5D1A-4D48-87AE-5CF0539ABC69}" srcOrd="0" destOrd="0" presId="urn:microsoft.com/office/officeart/2005/8/layout/process2"/>
    <dgm:cxn modelId="{35514068-64DF-8F40-9723-DE316F48ABBA}" type="presOf" srcId="{FAD4F413-9AA9-A946-B485-9DC5FEC2D038}" destId="{5954097A-4EA1-5A4A-B18C-0A32500D1F0E}" srcOrd="0" destOrd="0" presId="urn:microsoft.com/office/officeart/2005/8/layout/process2"/>
    <dgm:cxn modelId="{33FBA686-0D46-2145-B339-41D0375A219A}" type="presOf" srcId="{89917EC4-D8A3-CA42-9B0A-571B4CD16413}" destId="{BB9BA20A-012A-7F48-A0BF-CB34B50FF53A}" srcOrd="0" destOrd="0" presId="urn:microsoft.com/office/officeart/2005/8/layout/process2"/>
    <dgm:cxn modelId="{52798F8A-DC91-457F-8C04-FC256EA93C6B}" type="presOf" srcId="{5A6050E2-C41E-48DA-BB14-6B908F2C7775}" destId="{F6D02B61-4B57-44A9-9A9D-AD2507E47329}" srcOrd="0" destOrd="0" presId="urn:microsoft.com/office/officeart/2005/8/layout/process2"/>
    <dgm:cxn modelId="{EADAEEBA-4938-2346-978F-BC800774BD41}" type="presOf" srcId="{539339D4-F4C5-E641-870C-9467D8B8B80A}" destId="{3D56DE3B-42B4-C645-A23D-4B081E20E897}" srcOrd="0" destOrd="0" presId="urn:microsoft.com/office/officeart/2005/8/layout/process2"/>
    <dgm:cxn modelId="{1D0DEEEB-3049-4ED0-AAC8-256D59E79EED}" type="presOf" srcId="{5A6050E2-C41E-48DA-BB14-6B908F2C7775}" destId="{184BFAB6-E63F-4D47-8603-63DFA9D3932F}" srcOrd="1" destOrd="0" presId="urn:microsoft.com/office/officeart/2005/8/layout/process2"/>
    <dgm:cxn modelId="{0221B7EE-DA45-4E14-98AB-DE6A87617044}" type="presOf" srcId="{07248304-6476-4C7F-ADA9-D595A3A51B77}" destId="{C291B6E5-17C0-4D46-A146-9FFA75A56B1D}" srcOrd="0" destOrd="0" presId="urn:microsoft.com/office/officeart/2005/8/layout/process2"/>
    <dgm:cxn modelId="{2136D9FF-B521-FC4D-A3C4-7318817A096C}" type="presOf" srcId="{FAD4F413-9AA9-A946-B485-9DC5FEC2D038}" destId="{1BD30DDA-F5DF-5C48-B2B2-75525E9442DC}" srcOrd="1" destOrd="0" presId="urn:microsoft.com/office/officeart/2005/8/layout/process2"/>
    <dgm:cxn modelId="{944F9461-1C96-C342-B900-F7240BF73BD0}" type="presParOf" srcId="{BB9BA20A-012A-7F48-A0BF-CB34B50FF53A}" destId="{E0892680-5D1A-4D48-87AE-5CF0539ABC69}" srcOrd="0" destOrd="0" presId="urn:microsoft.com/office/officeart/2005/8/layout/process2"/>
    <dgm:cxn modelId="{6297542B-3FE5-B14F-B4DB-0EEA82E4064E}" type="presParOf" srcId="{BB9BA20A-012A-7F48-A0BF-CB34B50FF53A}" destId="{5954097A-4EA1-5A4A-B18C-0A32500D1F0E}" srcOrd="1" destOrd="0" presId="urn:microsoft.com/office/officeart/2005/8/layout/process2"/>
    <dgm:cxn modelId="{A9F9F407-DD1D-3B4D-90A5-3329588E00C8}" type="presParOf" srcId="{5954097A-4EA1-5A4A-B18C-0A32500D1F0E}" destId="{1BD30DDA-F5DF-5C48-B2B2-75525E9442DC}" srcOrd="0" destOrd="0" presId="urn:microsoft.com/office/officeart/2005/8/layout/process2"/>
    <dgm:cxn modelId="{A3EB63DD-0556-420C-81E5-8984312C0BA2}" type="presParOf" srcId="{BB9BA20A-012A-7F48-A0BF-CB34B50FF53A}" destId="{C291B6E5-17C0-4D46-A146-9FFA75A56B1D}" srcOrd="2" destOrd="0" presId="urn:microsoft.com/office/officeart/2005/8/layout/process2"/>
    <dgm:cxn modelId="{DDDDCC34-4657-4B97-BFF9-637AD25CD467}" type="presParOf" srcId="{BB9BA20A-012A-7F48-A0BF-CB34B50FF53A}" destId="{F6D02B61-4B57-44A9-9A9D-AD2507E47329}" srcOrd="3" destOrd="0" presId="urn:microsoft.com/office/officeart/2005/8/layout/process2"/>
    <dgm:cxn modelId="{C50EDF7F-CBD5-43B5-AE6B-F9F3DF1E54EF}" type="presParOf" srcId="{F6D02B61-4B57-44A9-9A9D-AD2507E47329}" destId="{184BFAB6-E63F-4D47-8603-63DFA9D3932F}" srcOrd="0" destOrd="0" presId="urn:microsoft.com/office/officeart/2005/8/layout/process2"/>
    <dgm:cxn modelId="{15D9E07A-3C31-9A46-A2F7-017A8EFF6832}" type="presParOf" srcId="{BB9BA20A-012A-7F48-A0BF-CB34B50FF53A}" destId="{3D56DE3B-42B4-C645-A23D-4B081E20E897}"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23BF92-E596-474C-A766-CB0068F533CA}" type="doc">
      <dgm:prSet loTypeId="urn:microsoft.com/office/officeart/2005/8/layout/process2" loCatId="" qsTypeId="urn:microsoft.com/office/officeart/2005/8/quickstyle/simple5" qsCatId="simple" csTypeId="urn:microsoft.com/office/officeart/2005/8/colors/colorful5" csCatId="colorful" phldr="1"/>
      <dgm:spPr/>
      <dgm:t>
        <a:bodyPr/>
        <a:lstStyle/>
        <a:p>
          <a:endParaRPr lang="en-US"/>
        </a:p>
      </dgm:t>
    </dgm:pt>
    <dgm:pt modelId="{0FC10A13-C7C1-DC48-9579-EA11868FE7D7}">
      <dgm:prSet phldrT="[Text]" custT="1"/>
      <dgm:spPr/>
      <dgm:t>
        <a:bodyPr/>
        <a:lstStyle/>
        <a:p>
          <a:r>
            <a:rPr lang="en-US" sz="2500" b="1"/>
            <a:t>LHI assigns the cheapest provider within a 60 mile radius</a:t>
          </a:r>
        </a:p>
      </dgm:t>
    </dgm:pt>
    <dgm:pt modelId="{99B3C20C-783A-BA4D-8F1E-DDD2EFFB0EB6}" type="parTrans" cxnId="{ED2E870B-1D4B-B148-B197-C759E605A955}">
      <dgm:prSet/>
      <dgm:spPr/>
      <dgm:t>
        <a:bodyPr/>
        <a:lstStyle/>
        <a:p>
          <a:endParaRPr lang="en-US" sz="2500"/>
        </a:p>
      </dgm:t>
    </dgm:pt>
    <dgm:pt modelId="{E4A2D1D0-2C0D-4549-AA13-762C6B69FA98}" type="sibTrans" cxnId="{ED2E870B-1D4B-B148-B197-C759E605A955}">
      <dgm:prSet custT="1"/>
      <dgm:spPr/>
      <dgm:t>
        <a:bodyPr/>
        <a:lstStyle/>
        <a:p>
          <a:endParaRPr lang="en-US" sz="2500"/>
        </a:p>
      </dgm:t>
    </dgm:pt>
    <dgm:pt modelId="{1001DCA1-35C9-9544-A3ED-13CDF61D725A}">
      <dgm:prSet phldrT="[Text]" custT="1"/>
      <dgm:spPr/>
      <dgm:t>
        <a:bodyPr/>
        <a:lstStyle/>
        <a:p>
          <a:r>
            <a:rPr lang="en-US" sz="2500" b="1"/>
            <a:t>Increase in Reschedules</a:t>
          </a:r>
        </a:p>
      </dgm:t>
    </dgm:pt>
    <dgm:pt modelId="{ECEC5936-3C52-AA47-8F72-8AE7DB2EC720}" type="parTrans" cxnId="{759699F1-E198-7243-8E77-2A65DB31008C}">
      <dgm:prSet/>
      <dgm:spPr/>
      <dgm:t>
        <a:bodyPr/>
        <a:lstStyle/>
        <a:p>
          <a:endParaRPr lang="en-US" sz="2500"/>
        </a:p>
      </dgm:t>
    </dgm:pt>
    <dgm:pt modelId="{CF1F06BF-6470-034C-827B-44B929DBC3E5}" type="sibTrans" cxnId="{759699F1-E198-7243-8E77-2A65DB31008C}">
      <dgm:prSet/>
      <dgm:spPr/>
      <dgm:t>
        <a:bodyPr/>
        <a:lstStyle/>
        <a:p>
          <a:endParaRPr lang="en-US" sz="2500"/>
        </a:p>
      </dgm:t>
    </dgm:pt>
    <dgm:pt modelId="{1704CDF4-3B69-A844-990D-7A8473C9C6D9}">
      <dgm:prSet phldrT="[Text]" custT="1"/>
      <dgm:spPr>
        <a:gradFill rotWithShape="0">
          <a:gsLst>
            <a:gs pos="0">
              <a:srgbClr val="009051"/>
            </a:gs>
            <a:gs pos="0">
              <a:schemeClr val="accent5">
                <a:hueOff val="-3676672"/>
                <a:satOff val="-5114"/>
                <a:lumOff val="-1961"/>
                <a:alphaOff val="0"/>
                <a:satMod val="110000"/>
                <a:lumMod val="100000"/>
                <a:shade val="100000"/>
              </a:schemeClr>
            </a:gs>
            <a:gs pos="0">
              <a:schemeClr val="accent5">
                <a:hueOff val="-3676672"/>
                <a:satOff val="-5114"/>
                <a:lumOff val="-1961"/>
                <a:alphaOff val="0"/>
                <a:lumMod val="99000"/>
                <a:satMod val="120000"/>
                <a:shade val="78000"/>
              </a:schemeClr>
            </a:gs>
          </a:gsLst>
        </a:gradFill>
      </dgm:spPr>
      <dgm:t>
        <a:bodyPr/>
        <a:lstStyle/>
        <a:p>
          <a:r>
            <a:rPr lang="en-US" sz="2500" b="1"/>
            <a:t>Increases distance</a:t>
          </a:r>
        </a:p>
      </dgm:t>
    </dgm:pt>
    <dgm:pt modelId="{70FCF3A7-F5ED-E149-BFB3-2844156C80F6}" type="parTrans" cxnId="{A07747FD-051E-5943-803E-C40CD7458988}">
      <dgm:prSet/>
      <dgm:spPr/>
      <dgm:t>
        <a:bodyPr/>
        <a:lstStyle/>
        <a:p>
          <a:endParaRPr lang="en-US"/>
        </a:p>
      </dgm:t>
    </dgm:pt>
    <dgm:pt modelId="{DA9EF555-E0AB-724A-AAD0-36E9D5C872AD}" type="sibTrans" cxnId="{A07747FD-051E-5943-803E-C40CD7458988}">
      <dgm:prSet/>
      <dgm:spPr/>
      <dgm:t>
        <a:bodyPr/>
        <a:lstStyle/>
        <a:p>
          <a:endParaRPr lang="en-US"/>
        </a:p>
      </dgm:t>
    </dgm:pt>
    <dgm:pt modelId="{76AD445B-F34E-F441-BAF5-A04837C9D95B}" type="pres">
      <dgm:prSet presAssocID="{2023BF92-E596-474C-A766-CB0068F533CA}" presName="linearFlow" presStyleCnt="0">
        <dgm:presLayoutVars>
          <dgm:resizeHandles val="exact"/>
        </dgm:presLayoutVars>
      </dgm:prSet>
      <dgm:spPr/>
    </dgm:pt>
    <dgm:pt modelId="{6FDCC0BD-BC80-554F-9605-43F9CC84A2A6}" type="pres">
      <dgm:prSet presAssocID="{0FC10A13-C7C1-DC48-9579-EA11868FE7D7}" presName="node" presStyleLbl="node1" presStyleIdx="0" presStyleCnt="3">
        <dgm:presLayoutVars>
          <dgm:bulletEnabled val="1"/>
        </dgm:presLayoutVars>
      </dgm:prSet>
      <dgm:spPr/>
    </dgm:pt>
    <dgm:pt modelId="{6989997F-0FC1-174A-A578-FF65C41067D5}" type="pres">
      <dgm:prSet presAssocID="{E4A2D1D0-2C0D-4549-AA13-762C6B69FA98}" presName="sibTrans" presStyleLbl="sibTrans2D1" presStyleIdx="0" presStyleCnt="2"/>
      <dgm:spPr/>
    </dgm:pt>
    <dgm:pt modelId="{36424D10-5E44-1941-BEB7-8F4CF30B98BF}" type="pres">
      <dgm:prSet presAssocID="{E4A2D1D0-2C0D-4549-AA13-762C6B69FA98}" presName="connectorText" presStyleLbl="sibTrans2D1" presStyleIdx="0" presStyleCnt="2"/>
      <dgm:spPr/>
    </dgm:pt>
    <dgm:pt modelId="{5E0EFCED-B3E5-BB4B-968D-5CC64554AB78}" type="pres">
      <dgm:prSet presAssocID="{1704CDF4-3B69-A844-990D-7A8473C9C6D9}" presName="node" presStyleLbl="node1" presStyleIdx="1" presStyleCnt="3">
        <dgm:presLayoutVars>
          <dgm:bulletEnabled val="1"/>
        </dgm:presLayoutVars>
      </dgm:prSet>
      <dgm:spPr/>
    </dgm:pt>
    <dgm:pt modelId="{F086508F-097C-7840-808D-64873262B3CA}" type="pres">
      <dgm:prSet presAssocID="{DA9EF555-E0AB-724A-AAD0-36E9D5C872AD}" presName="sibTrans" presStyleLbl="sibTrans2D1" presStyleIdx="1" presStyleCnt="2"/>
      <dgm:spPr/>
    </dgm:pt>
    <dgm:pt modelId="{E7AAC5F1-7011-134F-91FE-AB63EF78AE11}" type="pres">
      <dgm:prSet presAssocID="{DA9EF555-E0AB-724A-AAD0-36E9D5C872AD}" presName="connectorText" presStyleLbl="sibTrans2D1" presStyleIdx="1" presStyleCnt="2"/>
      <dgm:spPr/>
    </dgm:pt>
    <dgm:pt modelId="{3881E795-6BED-234F-B4FE-442A48A121D5}" type="pres">
      <dgm:prSet presAssocID="{1001DCA1-35C9-9544-A3ED-13CDF61D725A}" presName="node" presStyleLbl="node1" presStyleIdx="2" presStyleCnt="3">
        <dgm:presLayoutVars>
          <dgm:bulletEnabled val="1"/>
        </dgm:presLayoutVars>
      </dgm:prSet>
      <dgm:spPr/>
    </dgm:pt>
  </dgm:ptLst>
  <dgm:cxnLst>
    <dgm:cxn modelId="{ED2E870B-1D4B-B148-B197-C759E605A955}" srcId="{2023BF92-E596-474C-A766-CB0068F533CA}" destId="{0FC10A13-C7C1-DC48-9579-EA11868FE7D7}" srcOrd="0" destOrd="0" parTransId="{99B3C20C-783A-BA4D-8F1E-DDD2EFFB0EB6}" sibTransId="{E4A2D1D0-2C0D-4549-AA13-762C6B69FA98}"/>
    <dgm:cxn modelId="{9F25B358-CBE7-7044-B49A-619B0812F3AF}" type="presOf" srcId="{E4A2D1D0-2C0D-4549-AA13-762C6B69FA98}" destId="{36424D10-5E44-1941-BEB7-8F4CF30B98BF}" srcOrd="1" destOrd="0" presId="urn:microsoft.com/office/officeart/2005/8/layout/process2"/>
    <dgm:cxn modelId="{F549BA8C-DABE-F643-A24C-9B24424B54EC}" type="presOf" srcId="{1001DCA1-35C9-9544-A3ED-13CDF61D725A}" destId="{3881E795-6BED-234F-B4FE-442A48A121D5}" srcOrd="0" destOrd="0" presId="urn:microsoft.com/office/officeart/2005/8/layout/process2"/>
    <dgm:cxn modelId="{0887798F-D5D8-E845-B21D-C13394FCF2DF}" type="presOf" srcId="{2023BF92-E596-474C-A766-CB0068F533CA}" destId="{76AD445B-F34E-F441-BAF5-A04837C9D95B}" srcOrd="0" destOrd="0" presId="urn:microsoft.com/office/officeart/2005/8/layout/process2"/>
    <dgm:cxn modelId="{4EA2FAA9-AF08-C44C-A37C-3BD945861799}" type="presOf" srcId="{DA9EF555-E0AB-724A-AAD0-36E9D5C872AD}" destId="{E7AAC5F1-7011-134F-91FE-AB63EF78AE11}" srcOrd="1" destOrd="0" presId="urn:microsoft.com/office/officeart/2005/8/layout/process2"/>
    <dgm:cxn modelId="{14E710ED-E37F-8441-9805-577DF9D3AEB6}" type="presOf" srcId="{1704CDF4-3B69-A844-990D-7A8473C9C6D9}" destId="{5E0EFCED-B3E5-BB4B-968D-5CC64554AB78}" srcOrd="0" destOrd="0" presId="urn:microsoft.com/office/officeart/2005/8/layout/process2"/>
    <dgm:cxn modelId="{16E585F0-D302-FD43-8ABD-897EE72F2B59}" type="presOf" srcId="{E4A2D1D0-2C0D-4549-AA13-762C6B69FA98}" destId="{6989997F-0FC1-174A-A578-FF65C41067D5}" srcOrd="0" destOrd="0" presId="urn:microsoft.com/office/officeart/2005/8/layout/process2"/>
    <dgm:cxn modelId="{759699F1-E198-7243-8E77-2A65DB31008C}" srcId="{2023BF92-E596-474C-A766-CB0068F533CA}" destId="{1001DCA1-35C9-9544-A3ED-13CDF61D725A}" srcOrd="2" destOrd="0" parTransId="{ECEC5936-3C52-AA47-8F72-8AE7DB2EC720}" sibTransId="{CF1F06BF-6470-034C-827B-44B929DBC3E5}"/>
    <dgm:cxn modelId="{884956F3-5BCA-FC4D-B86A-07E35A851E76}" type="presOf" srcId="{DA9EF555-E0AB-724A-AAD0-36E9D5C872AD}" destId="{F086508F-097C-7840-808D-64873262B3CA}" srcOrd="0" destOrd="0" presId="urn:microsoft.com/office/officeart/2005/8/layout/process2"/>
    <dgm:cxn modelId="{DBFF42F9-5422-4A43-A209-0C2FB6E3BECD}" type="presOf" srcId="{0FC10A13-C7C1-DC48-9579-EA11868FE7D7}" destId="{6FDCC0BD-BC80-554F-9605-43F9CC84A2A6}" srcOrd="0" destOrd="0" presId="urn:microsoft.com/office/officeart/2005/8/layout/process2"/>
    <dgm:cxn modelId="{A07747FD-051E-5943-803E-C40CD7458988}" srcId="{2023BF92-E596-474C-A766-CB0068F533CA}" destId="{1704CDF4-3B69-A844-990D-7A8473C9C6D9}" srcOrd="1" destOrd="0" parTransId="{70FCF3A7-F5ED-E149-BFB3-2844156C80F6}" sibTransId="{DA9EF555-E0AB-724A-AAD0-36E9D5C872AD}"/>
    <dgm:cxn modelId="{5DD2DAC2-24CA-8044-ACA5-67454CE3BA5B}" type="presParOf" srcId="{76AD445B-F34E-F441-BAF5-A04837C9D95B}" destId="{6FDCC0BD-BC80-554F-9605-43F9CC84A2A6}" srcOrd="0" destOrd="0" presId="urn:microsoft.com/office/officeart/2005/8/layout/process2"/>
    <dgm:cxn modelId="{84A010D1-A608-134B-B773-AB65139D9298}" type="presParOf" srcId="{76AD445B-F34E-F441-BAF5-A04837C9D95B}" destId="{6989997F-0FC1-174A-A578-FF65C41067D5}" srcOrd="1" destOrd="0" presId="urn:microsoft.com/office/officeart/2005/8/layout/process2"/>
    <dgm:cxn modelId="{5A4F0A8C-EF20-F84A-B18D-D1A222E31C55}" type="presParOf" srcId="{6989997F-0FC1-174A-A578-FF65C41067D5}" destId="{36424D10-5E44-1941-BEB7-8F4CF30B98BF}" srcOrd="0" destOrd="0" presId="urn:microsoft.com/office/officeart/2005/8/layout/process2"/>
    <dgm:cxn modelId="{38C227CE-5EA6-EC4B-8466-6CDA5A4004C4}" type="presParOf" srcId="{76AD445B-F34E-F441-BAF5-A04837C9D95B}" destId="{5E0EFCED-B3E5-BB4B-968D-5CC64554AB78}" srcOrd="2" destOrd="0" presId="urn:microsoft.com/office/officeart/2005/8/layout/process2"/>
    <dgm:cxn modelId="{B78A7832-3F29-174B-8A52-3025C4B47623}" type="presParOf" srcId="{76AD445B-F34E-F441-BAF5-A04837C9D95B}" destId="{F086508F-097C-7840-808D-64873262B3CA}" srcOrd="3" destOrd="0" presId="urn:microsoft.com/office/officeart/2005/8/layout/process2"/>
    <dgm:cxn modelId="{E72B7E4B-B58C-2F49-B770-924F16DB5DDE}" type="presParOf" srcId="{F086508F-097C-7840-808D-64873262B3CA}" destId="{E7AAC5F1-7011-134F-91FE-AB63EF78AE11}" srcOrd="0" destOrd="0" presId="urn:microsoft.com/office/officeart/2005/8/layout/process2"/>
    <dgm:cxn modelId="{7998E811-A3EA-F640-BFF4-A7206DF00022}" type="presParOf" srcId="{76AD445B-F34E-F441-BAF5-A04837C9D95B}" destId="{3881E795-6BED-234F-B4FE-442A48A121D5}" srcOrd="4"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9BE9E0-F6C6-444B-A3EB-E2D66FC06AE1}" type="doc">
      <dgm:prSet loTypeId="urn:microsoft.com/office/officeart/2005/8/layout/orgChart1" loCatId="" qsTypeId="urn:microsoft.com/office/officeart/2005/8/quickstyle/simple5" qsCatId="simple" csTypeId="urn:microsoft.com/office/officeart/2005/8/colors/colorful1" csCatId="colorful" phldr="1"/>
      <dgm:spPr/>
    </dgm:pt>
    <dgm:pt modelId="{2AB5CEDC-9722-CC4F-A44C-005A1C0D3E06}">
      <dgm:prSet phldrT="[Text]" custT="1"/>
      <dgm:spPr>
        <a:gradFill rotWithShape="0">
          <a:gsLst>
            <a:gs pos="100000">
              <a:schemeClr val="accent6">
                <a:lumMod val="75000"/>
              </a:schemeClr>
            </a:gs>
            <a:gs pos="100000">
              <a:schemeClr val="accent1">
                <a:hueOff val="0"/>
                <a:satOff val="0"/>
                <a:lumOff val="0"/>
                <a:alphaOff val="0"/>
                <a:satMod val="110000"/>
                <a:lumMod val="100000"/>
                <a:shade val="100000"/>
              </a:schemeClr>
            </a:gs>
          </a:gsLst>
        </a:gradFill>
      </dgm:spPr>
      <dgm:t>
        <a:bodyPr/>
        <a:lstStyle/>
        <a:p>
          <a:r>
            <a:rPr lang="en-US" sz="2400" b="1" dirty="0"/>
            <a:t>Our algorithm can be used for</a:t>
          </a:r>
        </a:p>
      </dgm:t>
    </dgm:pt>
    <dgm:pt modelId="{1DD0DD7E-A029-DD4A-86C2-EC8A3F7529A5}" type="parTrans" cxnId="{0730E1B3-E02D-FC4B-AAF1-BF6A6FC5F94C}">
      <dgm:prSet/>
      <dgm:spPr/>
      <dgm:t>
        <a:bodyPr/>
        <a:lstStyle/>
        <a:p>
          <a:endParaRPr lang="en-US" sz="2400"/>
        </a:p>
      </dgm:t>
    </dgm:pt>
    <dgm:pt modelId="{2AB0B3D8-1665-7148-9A1B-D8503904D358}" type="sibTrans" cxnId="{0730E1B3-E02D-FC4B-AAF1-BF6A6FC5F94C}">
      <dgm:prSet/>
      <dgm:spPr/>
      <dgm:t>
        <a:bodyPr/>
        <a:lstStyle/>
        <a:p>
          <a:endParaRPr lang="en-US" sz="2400"/>
        </a:p>
      </dgm:t>
    </dgm:pt>
    <dgm:pt modelId="{889B4F9E-4A96-3B4B-9BA1-577BF1439239}">
      <dgm:prSet phldrT="[Text]" custT="1"/>
      <dgm:spPr>
        <a:gradFill rotWithShape="0">
          <a:gsLst>
            <a:gs pos="100000">
              <a:srgbClr val="009051"/>
            </a:gs>
            <a:gs pos="100000">
              <a:schemeClr val="accent2">
                <a:hueOff val="0"/>
                <a:satOff val="0"/>
                <a:lumOff val="0"/>
                <a:alphaOff val="0"/>
                <a:lumMod val="99000"/>
                <a:satMod val="120000"/>
                <a:shade val="78000"/>
              </a:schemeClr>
            </a:gs>
          </a:gsLst>
        </a:gradFill>
      </dgm:spPr>
      <dgm:t>
        <a:bodyPr/>
        <a:lstStyle/>
        <a:p>
          <a:r>
            <a:rPr lang="en-US" sz="2400" b="1" dirty="0"/>
            <a:t>Rescheduling Call Center</a:t>
          </a:r>
        </a:p>
      </dgm:t>
    </dgm:pt>
    <dgm:pt modelId="{6D1D2976-F5A5-1246-93C2-F51943802D15}" type="parTrans" cxnId="{EBCD2F41-CF94-3541-88B0-90D46280077A}">
      <dgm:prSet/>
      <dgm:spPr>
        <a:solidFill>
          <a:schemeClr val="accent1">
            <a:lumMod val="20000"/>
            <a:lumOff val="80000"/>
          </a:schemeClr>
        </a:solidFill>
        <a:ln>
          <a:solidFill>
            <a:schemeClr val="bg2">
              <a:lumMod val="50000"/>
            </a:schemeClr>
          </a:solidFill>
        </a:ln>
      </dgm:spPr>
      <dgm:t>
        <a:bodyPr/>
        <a:lstStyle/>
        <a:p>
          <a:endParaRPr lang="en-US" sz="2400"/>
        </a:p>
      </dgm:t>
    </dgm:pt>
    <dgm:pt modelId="{A51CB5A4-6D0F-C847-966C-88449BA36C2E}" type="sibTrans" cxnId="{EBCD2F41-CF94-3541-88B0-90D46280077A}">
      <dgm:prSet/>
      <dgm:spPr/>
      <dgm:t>
        <a:bodyPr/>
        <a:lstStyle/>
        <a:p>
          <a:endParaRPr lang="en-US" sz="2400"/>
        </a:p>
      </dgm:t>
    </dgm:pt>
    <dgm:pt modelId="{B839DA45-CBA8-9D4B-AA02-C83D895EAB47}">
      <dgm:prSet phldrT="[Text]" custT="1"/>
      <dgm:spPr>
        <a:gradFill rotWithShape="0">
          <a:gsLst>
            <a:gs pos="100000">
              <a:srgbClr val="009051"/>
            </a:gs>
            <a:gs pos="100000">
              <a:schemeClr val="accent2">
                <a:hueOff val="0"/>
                <a:satOff val="0"/>
                <a:lumOff val="0"/>
                <a:alphaOff val="0"/>
                <a:lumMod val="99000"/>
                <a:satMod val="120000"/>
                <a:shade val="78000"/>
              </a:schemeClr>
            </a:gs>
          </a:gsLst>
        </a:gradFill>
      </dgm:spPr>
      <dgm:t>
        <a:bodyPr/>
        <a:lstStyle/>
        <a:p>
          <a:r>
            <a:rPr lang="en-US" sz="2400" b="1" dirty="0"/>
            <a:t>Website</a:t>
          </a:r>
        </a:p>
      </dgm:t>
    </dgm:pt>
    <dgm:pt modelId="{39FFD70E-FA3E-DB41-BF94-B886B204A8A6}" type="parTrans" cxnId="{CE568811-7A56-4A42-B366-CC74FD1D97B1}">
      <dgm:prSet/>
      <dgm:spPr>
        <a:solidFill>
          <a:schemeClr val="accent1">
            <a:lumMod val="20000"/>
            <a:lumOff val="80000"/>
          </a:schemeClr>
        </a:solidFill>
        <a:ln>
          <a:solidFill>
            <a:schemeClr val="bg2">
              <a:lumMod val="50000"/>
            </a:schemeClr>
          </a:solidFill>
        </a:ln>
      </dgm:spPr>
      <dgm:t>
        <a:bodyPr/>
        <a:lstStyle/>
        <a:p>
          <a:endParaRPr lang="en-US" sz="2400"/>
        </a:p>
      </dgm:t>
    </dgm:pt>
    <dgm:pt modelId="{60C87834-0559-424B-8A12-00DE21693585}" type="sibTrans" cxnId="{CE568811-7A56-4A42-B366-CC74FD1D97B1}">
      <dgm:prSet/>
      <dgm:spPr/>
      <dgm:t>
        <a:bodyPr/>
        <a:lstStyle/>
        <a:p>
          <a:endParaRPr lang="en-US" sz="2400"/>
        </a:p>
      </dgm:t>
    </dgm:pt>
    <dgm:pt modelId="{577BE006-259C-024D-9FBC-62A5CB5670DD}" type="pres">
      <dgm:prSet presAssocID="{349BE9E0-F6C6-444B-A3EB-E2D66FC06AE1}" presName="hierChild1" presStyleCnt="0">
        <dgm:presLayoutVars>
          <dgm:orgChart val="1"/>
          <dgm:chPref val="1"/>
          <dgm:dir/>
          <dgm:animOne val="branch"/>
          <dgm:animLvl val="lvl"/>
          <dgm:resizeHandles/>
        </dgm:presLayoutVars>
      </dgm:prSet>
      <dgm:spPr/>
    </dgm:pt>
    <dgm:pt modelId="{4667C95C-3E61-6F4B-8026-5E182B78E7B1}" type="pres">
      <dgm:prSet presAssocID="{2AB5CEDC-9722-CC4F-A44C-005A1C0D3E06}" presName="hierRoot1" presStyleCnt="0">
        <dgm:presLayoutVars>
          <dgm:hierBranch val="init"/>
        </dgm:presLayoutVars>
      </dgm:prSet>
      <dgm:spPr/>
    </dgm:pt>
    <dgm:pt modelId="{1EED6224-1230-584D-8355-895E985C20C9}" type="pres">
      <dgm:prSet presAssocID="{2AB5CEDC-9722-CC4F-A44C-005A1C0D3E06}" presName="rootComposite1" presStyleCnt="0"/>
      <dgm:spPr/>
    </dgm:pt>
    <dgm:pt modelId="{AA6C6AB3-7DA8-234A-BBD2-A56099F44906}" type="pres">
      <dgm:prSet presAssocID="{2AB5CEDC-9722-CC4F-A44C-005A1C0D3E06}" presName="rootText1" presStyleLbl="node0" presStyleIdx="0" presStyleCnt="1" custScaleX="107354">
        <dgm:presLayoutVars>
          <dgm:chPref val="3"/>
        </dgm:presLayoutVars>
      </dgm:prSet>
      <dgm:spPr/>
    </dgm:pt>
    <dgm:pt modelId="{82269893-B060-A543-9624-ED14E5411443}" type="pres">
      <dgm:prSet presAssocID="{2AB5CEDC-9722-CC4F-A44C-005A1C0D3E06}" presName="rootConnector1" presStyleLbl="node1" presStyleIdx="0" presStyleCnt="0"/>
      <dgm:spPr/>
    </dgm:pt>
    <dgm:pt modelId="{2F2FDA59-B102-D04E-8DDB-C2D8A8B46179}" type="pres">
      <dgm:prSet presAssocID="{2AB5CEDC-9722-CC4F-A44C-005A1C0D3E06}" presName="hierChild2" presStyleCnt="0"/>
      <dgm:spPr/>
    </dgm:pt>
    <dgm:pt modelId="{15C21A3D-B651-0545-A856-AB484C32D267}" type="pres">
      <dgm:prSet presAssocID="{6D1D2976-F5A5-1246-93C2-F51943802D15}" presName="Name37" presStyleLbl="parChTrans1D2" presStyleIdx="0" presStyleCnt="2"/>
      <dgm:spPr/>
    </dgm:pt>
    <dgm:pt modelId="{7B4C0B49-28C2-A24A-9C25-BA7F83BE49EE}" type="pres">
      <dgm:prSet presAssocID="{889B4F9E-4A96-3B4B-9BA1-577BF1439239}" presName="hierRoot2" presStyleCnt="0">
        <dgm:presLayoutVars>
          <dgm:hierBranch val="init"/>
        </dgm:presLayoutVars>
      </dgm:prSet>
      <dgm:spPr/>
    </dgm:pt>
    <dgm:pt modelId="{76F1EFA4-1687-E940-AE7F-D2727A719948}" type="pres">
      <dgm:prSet presAssocID="{889B4F9E-4A96-3B4B-9BA1-577BF1439239}" presName="rootComposite" presStyleCnt="0"/>
      <dgm:spPr/>
    </dgm:pt>
    <dgm:pt modelId="{7E2AF799-D0AC-5F49-A416-81A3B0BD2328}" type="pres">
      <dgm:prSet presAssocID="{889B4F9E-4A96-3B4B-9BA1-577BF1439239}" presName="rootText" presStyleLbl="node2" presStyleIdx="0" presStyleCnt="2">
        <dgm:presLayoutVars>
          <dgm:chPref val="3"/>
        </dgm:presLayoutVars>
      </dgm:prSet>
      <dgm:spPr/>
    </dgm:pt>
    <dgm:pt modelId="{7B40089C-B5E4-CB47-A090-8F3A335ADB9B}" type="pres">
      <dgm:prSet presAssocID="{889B4F9E-4A96-3B4B-9BA1-577BF1439239}" presName="rootConnector" presStyleLbl="node2" presStyleIdx="0" presStyleCnt="2"/>
      <dgm:spPr/>
    </dgm:pt>
    <dgm:pt modelId="{FE46896F-A6F8-4141-BB02-2A121A312D0E}" type="pres">
      <dgm:prSet presAssocID="{889B4F9E-4A96-3B4B-9BA1-577BF1439239}" presName="hierChild4" presStyleCnt="0"/>
      <dgm:spPr/>
    </dgm:pt>
    <dgm:pt modelId="{C30B668C-6E9D-5143-8E9E-8034AB5EE51D}" type="pres">
      <dgm:prSet presAssocID="{889B4F9E-4A96-3B4B-9BA1-577BF1439239}" presName="hierChild5" presStyleCnt="0"/>
      <dgm:spPr/>
    </dgm:pt>
    <dgm:pt modelId="{0294AD69-1E3A-C84D-902A-000408979E40}" type="pres">
      <dgm:prSet presAssocID="{39FFD70E-FA3E-DB41-BF94-B886B204A8A6}" presName="Name37" presStyleLbl="parChTrans1D2" presStyleIdx="1" presStyleCnt="2"/>
      <dgm:spPr/>
    </dgm:pt>
    <dgm:pt modelId="{DA6A84DF-F997-8C44-9E3C-D49F355E0BE2}" type="pres">
      <dgm:prSet presAssocID="{B839DA45-CBA8-9D4B-AA02-C83D895EAB47}" presName="hierRoot2" presStyleCnt="0">
        <dgm:presLayoutVars>
          <dgm:hierBranch val="init"/>
        </dgm:presLayoutVars>
      </dgm:prSet>
      <dgm:spPr/>
    </dgm:pt>
    <dgm:pt modelId="{D2132C52-5FED-C841-AD19-FE6F54B1D911}" type="pres">
      <dgm:prSet presAssocID="{B839DA45-CBA8-9D4B-AA02-C83D895EAB47}" presName="rootComposite" presStyleCnt="0"/>
      <dgm:spPr/>
    </dgm:pt>
    <dgm:pt modelId="{2F4EAE7A-6153-7B42-80C6-C97C41EDA3BA}" type="pres">
      <dgm:prSet presAssocID="{B839DA45-CBA8-9D4B-AA02-C83D895EAB47}" presName="rootText" presStyleLbl="node2" presStyleIdx="1" presStyleCnt="2">
        <dgm:presLayoutVars>
          <dgm:chPref val="3"/>
        </dgm:presLayoutVars>
      </dgm:prSet>
      <dgm:spPr/>
    </dgm:pt>
    <dgm:pt modelId="{1DD4BA5F-7E51-EA4F-B963-EB0BE5ABF859}" type="pres">
      <dgm:prSet presAssocID="{B839DA45-CBA8-9D4B-AA02-C83D895EAB47}" presName="rootConnector" presStyleLbl="node2" presStyleIdx="1" presStyleCnt="2"/>
      <dgm:spPr/>
    </dgm:pt>
    <dgm:pt modelId="{10CC0CE4-3BE0-0845-8EC4-9B76E45D974B}" type="pres">
      <dgm:prSet presAssocID="{B839DA45-CBA8-9D4B-AA02-C83D895EAB47}" presName="hierChild4" presStyleCnt="0"/>
      <dgm:spPr/>
    </dgm:pt>
    <dgm:pt modelId="{EE5A4B2C-83D6-8A45-BA32-5CAED8E28D21}" type="pres">
      <dgm:prSet presAssocID="{B839DA45-CBA8-9D4B-AA02-C83D895EAB47}" presName="hierChild5" presStyleCnt="0"/>
      <dgm:spPr/>
    </dgm:pt>
    <dgm:pt modelId="{4AB3E8E8-7E01-8048-8EB6-2806330D0D24}" type="pres">
      <dgm:prSet presAssocID="{2AB5CEDC-9722-CC4F-A44C-005A1C0D3E06}" presName="hierChild3" presStyleCnt="0"/>
      <dgm:spPr/>
    </dgm:pt>
  </dgm:ptLst>
  <dgm:cxnLst>
    <dgm:cxn modelId="{1F33AF02-0983-6446-ACED-CFCF2B81E063}" type="presOf" srcId="{B839DA45-CBA8-9D4B-AA02-C83D895EAB47}" destId="{1DD4BA5F-7E51-EA4F-B963-EB0BE5ABF859}" srcOrd="1" destOrd="0" presId="urn:microsoft.com/office/officeart/2005/8/layout/orgChart1"/>
    <dgm:cxn modelId="{CE1D1C08-CDE9-A541-A511-6CEED4CE3C32}" type="presOf" srcId="{39FFD70E-FA3E-DB41-BF94-B886B204A8A6}" destId="{0294AD69-1E3A-C84D-902A-000408979E40}" srcOrd="0" destOrd="0" presId="urn:microsoft.com/office/officeart/2005/8/layout/orgChart1"/>
    <dgm:cxn modelId="{CE568811-7A56-4A42-B366-CC74FD1D97B1}" srcId="{2AB5CEDC-9722-CC4F-A44C-005A1C0D3E06}" destId="{B839DA45-CBA8-9D4B-AA02-C83D895EAB47}" srcOrd="1" destOrd="0" parTransId="{39FFD70E-FA3E-DB41-BF94-B886B204A8A6}" sibTransId="{60C87834-0559-424B-8A12-00DE21693585}"/>
    <dgm:cxn modelId="{188F5E2D-034A-3341-8B13-AD2A2CD9D96B}" type="presOf" srcId="{349BE9E0-F6C6-444B-A3EB-E2D66FC06AE1}" destId="{577BE006-259C-024D-9FBC-62A5CB5670DD}" srcOrd="0" destOrd="0" presId="urn:microsoft.com/office/officeart/2005/8/layout/orgChart1"/>
    <dgm:cxn modelId="{EBCD2F41-CF94-3541-88B0-90D46280077A}" srcId="{2AB5CEDC-9722-CC4F-A44C-005A1C0D3E06}" destId="{889B4F9E-4A96-3B4B-9BA1-577BF1439239}" srcOrd="0" destOrd="0" parTransId="{6D1D2976-F5A5-1246-93C2-F51943802D15}" sibTransId="{A51CB5A4-6D0F-C847-966C-88449BA36C2E}"/>
    <dgm:cxn modelId="{82830090-0DF5-E642-8FE1-FA80B8E695D9}" type="presOf" srcId="{2AB5CEDC-9722-CC4F-A44C-005A1C0D3E06}" destId="{82269893-B060-A543-9624-ED14E5411443}" srcOrd="1" destOrd="0" presId="urn:microsoft.com/office/officeart/2005/8/layout/orgChart1"/>
    <dgm:cxn modelId="{0730E1B3-E02D-FC4B-AAF1-BF6A6FC5F94C}" srcId="{349BE9E0-F6C6-444B-A3EB-E2D66FC06AE1}" destId="{2AB5CEDC-9722-CC4F-A44C-005A1C0D3E06}" srcOrd="0" destOrd="0" parTransId="{1DD0DD7E-A029-DD4A-86C2-EC8A3F7529A5}" sibTransId="{2AB0B3D8-1665-7148-9A1B-D8503904D358}"/>
    <dgm:cxn modelId="{51E5DCBC-3395-2140-A092-450DBB55CDBF}" type="presOf" srcId="{6D1D2976-F5A5-1246-93C2-F51943802D15}" destId="{15C21A3D-B651-0545-A856-AB484C32D267}" srcOrd="0" destOrd="0" presId="urn:microsoft.com/office/officeart/2005/8/layout/orgChart1"/>
    <dgm:cxn modelId="{19FF1BCA-7B36-724D-947A-8196A93D9028}" type="presOf" srcId="{2AB5CEDC-9722-CC4F-A44C-005A1C0D3E06}" destId="{AA6C6AB3-7DA8-234A-BBD2-A56099F44906}" srcOrd="0" destOrd="0" presId="urn:microsoft.com/office/officeart/2005/8/layout/orgChart1"/>
    <dgm:cxn modelId="{C3CE80DD-F9CF-A44F-AA3A-FF52DF4EADE2}" type="presOf" srcId="{B839DA45-CBA8-9D4B-AA02-C83D895EAB47}" destId="{2F4EAE7A-6153-7B42-80C6-C97C41EDA3BA}" srcOrd="0" destOrd="0" presId="urn:microsoft.com/office/officeart/2005/8/layout/orgChart1"/>
    <dgm:cxn modelId="{BE856FE2-DC21-0A45-A194-E372D5815EB4}" type="presOf" srcId="{889B4F9E-4A96-3B4B-9BA1-577BF1439239}" destId="{7E2AF799-D0AC-5F49-A416-81A3B0BD2328}" srcOrd="0" destOrd="0" presId="urn:microsoft.com/office/officeart/2005/8/layout/orgChart1"/>
    <dgm:cxn modelId="{71DF45FF-D02C-664E-8CDC-7678D55E35C0}" type="presOf" srcId="{889B4F9E-4A96-3B4B-9BA1-577BF1439239}" destId="{7B40089C-B5E4-CB47-A090-8F3A335ADB9B}" srcOrd="1" destOrd="0" presId="urn:microsoft.com/office/officeart/2005/8/layout/orgChart1"/>
    <dgm:cxn modelId="{8A16D721-6CF9-864F-A470-781E85DDE26D}" type="presParOf" srcId="{577BE006-259C-024D-9FBC-62A5CB5670DD}" destId="{4667C95C-3E61-6F4B-8026-5E182B78E7B1}" srcOrd="0" destOrd="0" presId="urn:microsoft.com/office/officeart/2005/8/layout/orgChart1"/>
    <dgm:cxn modelId="{589B9768-25EB-3946-9496-3C45FC236612}" type="presParOf" srcId="{4667C95C-3E61-6F4B-8026-5E182B78E7B1}" destId="{1EED6224-1230-584D-8355-895E985C20C9}" srcOrd="0" destOrd="0" presId="urn:microsoft.com/office/officeart/2005/8/layout/orgChart1"/>
    <dgm:cxn modelId="{A7057EC9-6CD9-4B4A-9F3C-8DEAAF95F666}" type="presParOf" srcId="{1EED6224-1230-584D-8355-895E985C20C9}" destId="{AA6C6AB3-7DA8-234A-BBD2-A56099F44906}" srcOrd="0" destOrd="0" presId="urn:microsoft.com/office/officeart/2005/8/layout/orgChart1"/>
    <dgm:cxn modelId="{E3B882F7-C999-054D-A346-8D4AD6938C3F}" type="presParOf" srcId="{1EED6224-1230-584D-8355-895E985C20C9}" destId="{82269893-B060-A543-9624-ED14E5411443}" srcOrd="1" destOrd="0" presId="urn:microsoft.com/office/officeart/2005/8/layout/orgChart1"/>
    <dgm:cxn modelId="{E95E19D3-7878-6B42-9097-62A0CA13D523}" type="presParOf" srcId="{4667C95C-3E61-6F4B-8026-5E182B78E7B1}" destId="{2F2FDA59-B102-D04E-8DDB-C2D8A8B46179}" srcOrd="1" destOrd="0" presId="urn:microsoft.com/office/officeart/2005/8/layout/orgChart1"/>
    <dgm:cxn modelId="{36ECDDA3-FE8A-BA46-A280-3C2F02406C95}" type="presParOf" srcId="{2F2FDA59-B102-D04E-8DDB-C2D8A8B46179}" destId="{15C21A3D-B651-0545-A856-AB484C32D267}" srcOrd="0" destOrd="0" presId="urn:microsoft.com/office/officeart/2005/8/layout/orgChart1"/>
    <dgm:cxn modelId="{1B9F26E0-F931-C34B-A1AC-5793DC882F16}" type="presParOf" srcId="{2F2FDA59-B102-D04E-8DDB-C2D8A8B46179}" destId="{7B4C0B49-28C2-A24A-9C25-BA7F83BE49EE}" srcOrd="1" destOrd="0" presId="urn:microsoft.com/office/officeart/2005/8/layout/orgChart1"/>
    <dgm:cxn modelId="{7DAB100D-F444-9C4A-98F1-384AEB57DFD4}" type="presParOf" srcId="{7B4C0B49-28C2-A24A-9C25-BA7F83BE49EE}" destId="{76F1EFA4-1687-E940-AE7F-D2727A719948}" srcOrd="0" destOrd="0" presId="urn:microsoft.com/office/officeart/2005/8/layout/orgChart1"/>
    <dgm:cxn modelId="{21DD88A5-67F1-9B42-AD17-F41D2A6B58AA}" type="presParOf" srcId="{76F1EFA4-1687-E940-AE7F-D2727A719948}" destId="{7E2AF799-D0AC-5F49-A416-81A3B0BD2328}" srcOrd="0" destOrd="0" presId="urn:microsoft.com/office/officeart/2005/8/layout/orgChart1"/>
    <dgm:cxn modelId="{300C4586-89B8-B94B-B525-9FB8C131532B}" type="presParOf" srcId="{76F1EFA4-1687-E940-AE7F-D2727A719948}" destId="{7B40089C-B5E4-CB47-A090-8F3A335ADB9B}" srcOrd="1" destOrd="0" presId="urn:microsoft.com/office/officeart/2005/8/layout/orgChart1"/>
    <dgm:cxn modelId="{6E205265-C253-FD4B-9E8D-827CC85A7EE5}" type="presParOf" srcId="{7B4C0B49-28C2-A24A-9C25-BA7F83BE49EE}" destId="{FE46896F-A6F8-4141-BB02-2A121A312D0E}" srcOrd="1" destOrd="0" presId="urn:microsoft.com/office/officeart/2005/8/layout/orgChart1"/>
    <dgm:cxn modelId="{E2A47F5A-8479-D54F-9D85-D00F304D4FDE}" type="presParOf" srcId="{7B4C0B49-28C2-A24A-9C25-BA7F83BE49EE}" destId="{C30B668C-6E9D-5143-8E9E-8034AB5EE51D}" srcOrd="2" destOrd="0" presId="urn:microsoft.com/office/officeart/2005/8/layout/orgChart1"/>
    <dgm:cxn modelId="{00AE82FF-051C-8346-9BF4-157B3B6C400C}" type="presParOf" srcId="{2F2FDA59-B102-D04E-8DDB-C2D8A8B46179}" destId="{0294AD69-1E3A-C84D-902A-000408979E40}" srcOrd="2" destOrd="0" presId="urn:microsoft.com/office/officeart/2005/8/layout/orgChart1"/>
    <dgm:cxn modelId="{32662F14-C83E-CC4E-939B-7EFAEBAE0D4C}" type="presParOf" srcId="{2F2FDA59-B102-D04E-8DDB-C2D8A8B46179}" destId="{DA6A84DF-F997-8C44-9E3C-D49F355E0BE2}" srcOrd="3" destOrd="0" presId="urn:microsoft.com/office/officeart/2005/8/layout/orgChart1"/>
    <dgm:cxn modelId="{2DC68A6A-1C29-FA46-BAF3-589C850E4423}" type="presParOf" srcId="{DA6A84DF-F997-8C44-9E3C-D49F355E0BE2}" destId="{D2132C52-5FED-C841-AD19-FE6F54B1D911}" srcOrd="0" destOrd="0" presId="urn:microsoft.com/office/officeart/2005/8/layout/orgChart1"/>
    <dgm:cxn modelId="{CD33E415-D8CE-1A43-874C-992E7BF5FAEB}" type="presParOf" srcId="{D2132C52-5FED-C841-AD19-FE6F54B1D911}" destId="{2F4EAE7A-6153-7B42-80C6-C97C41EDA3BA}" srcOrd="0" destOrd="0" presId="urn:microsoft.com/office/officeart/2005/8/layout/orgChart1"/>
    <dgm:cxn modelId="{77C5D0A1-4B6D-5244-9361-61303DAE1F06}" type="presParOf" srcId="{D2132C52-5FED-C841-AD19-FE6F54B1D911}" destId="{1DD4BA5F-7E51-EA4F-B963-EB0BE5ABF859}" srcOrd="1" destOrd="0" presId="urn:microsoft.com/office/officeart/2005/8/layout/orgChart1"/>
    <dgm:cxn modelId="{48300B0A-1062-0441-AA44-A4B3BA33D53F}" type="presParOf" srcId="{DA6A84DF-F997-8C44-9E3C-D49F355E0BE2}" destId="{10CC0CE4-3BE0-0845-8EC4-9B76E45D974B}" srcOrd="1" destOrd="0" presId="urn:microsoft.com/office/officeart/2005/8/layout/orgChart1"/>
    <dgm:cxn modelId="{56A2032C-5BC5-9945-9A3A-FA0F209DF0DB}" type="presParOf" srcId="{DA6A84DF-F997-8C44-9E3C-D49F355E0BE2}" destId="{EE5A4B2C-83D6-8A45-BA32-5CAED8E28D21}" srcOrd="2" destOrd="0" presId="urn:microsoft.com/office/officeart/2005/8/layout/orgChart1"/>
    <dgm:cxn modelId="{DBEFE103-68EF-4143-8A40-5B8BA66FA9EC}" type="presParOf" srcId="{4667C95C-3E61-6F4B-8026-5E182B78E7B1}" destId="{4AB3E8E8-7E01-8048-8EB6-2806330D0D24}" srcOrd="2" destOrd="0" presId="urn:microsoft.com/office/officeart/2005/8/layout/orgChart1"/>
  </dgm:cxnLst>
  <dgm:bg>
    <a:solidFill>
      <a:schemeClr val="accent1">
        <a:lumMod val="20000"/>
        <a:lumOff val="80000"/>
      </a:schemeClr>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9BE9E0-F6C6-444B-A3EB-E2D66FC06AE1}" type="doc">
      <dgm:prSet loTypeId="urn:microsoft.com/office/officeart/2005/8/layout/orgChart1" loCatId="" qsTypeId="urn:microsoft.com/office/officeart/2005/8/quickstyle/simple5" qsCatId="simple" csTypeId="urn:microsoft.com/office/officeart/2005/8/colors/colorful1" csCatId="colorful" phldr="1"/>
      <dgm:spPr/>
    </dgm:pt>
    <dgm:pt modelId="{2AB5CEDC-9722-CC4F-A44C-005A1C0D3E06}">
      <dgm:prSet phldrT="[Text]" custT="1"/>
      <dgm:spPr>
        <a:gradFill rotWithShape="0">
          <a:gsLst>
            <a:gs pos="100000">
              <a:schemeClr val="accent6">
                <a:lumMod val="75000"/>
              </a:schemeClr>
            </a:gs>
            <a:gs pos="100000">
              <a:schemeClr val="accent1">
                <a:hueOff val="0"/>
                <a:satOff val="0"/>
                <a:lumOff val="0"/>
                <a:alphaOff val="0"/>
                <a:satMod val="110000"/>
                <a:lumMod val="100000"/>
                <a:shade val="100000"/>
              </a:schemeClr>
            </a:gs>
          </a:gsLst>
        </a:gradFill>
      </dgm:spPr>
      <dgm:t>
        <a:bodyPr/>
        <a:lstStyle/>
        <a:p>
          <a:r>
            <a:rPr lang="en-US" sz="2400" b="1" dirty="0"/>
            <a:t>Developed an algorithm that minimizes the following</a:t>
          </a:r>
        </a:p>
      </dgm:t>
    </dgm:pt>
    <dgm:pt modelId="{1DD0DD7E-A029-DD4A-86C2-EC8A3F7529A5}" type="parTrans" cxnId="{0730E1B3-E02D-FC4B-AAF1-BF6A6FC5F94C}">
      <dgm:prSet/>
      <dgm:spPr/>
      <dgm:t>
        <a:bodyPr/>
        <a:lstStyle/>
        <a:p>
          <a:endParaRPr lang="en-US" sz="2400"/>
        </a:p>
      </dgm:t>
    </dgm:pt>
    <dgm:pt modelId="{2AB0B3D8-1665-7148-9A1B-D8503904D358}" type="sibTrans" cxnId="{0730E1B3-E02D-FC4B-AAF1-BF6A6FC5F94C}">
      <dgm:prSet/>
      <dgm:spPr/>
      <dgm:t>
        <a:bodyPr/>
        <a:lstStyle/>
        <a:p>
          <a:endParaRPr lang="en-US" sz="2400"/>
        </a:p>
      </dgm:t>
    </dgm:pt>
    <dgm:pt modelId="{889B4F9E-4A96-3B4B-9BA1-577BF1439239}">
      <dgm:prSet phldrT="[Text]" custT="1"/>
      <dgm:spPr>
        <a:gradFill rotWithShape="0">
          <a:gsLst>
            <a:gs pos="100000">
              <a:srgbClr val="009051"/>
            </a:gs>
            <a:gs pos="100000">
              <a:schemeClr val="accent2">
                <a:hueOff val="0"/>
                <a:satOff val="0"/>
                <a:lumOff val="0"/>
                <a:alphaOff val="0"/>
                <a:lumMod val="99000"/>
                <a:satMod val="120000"/>
                <a:shade val="78000"/>
              </a:schemeClr>
            </a:gs>
          </a:gsLst>
        </a:gradFill>
      </dgm:spPr>
      <dgm:t>
        <a:bodyPr/>
        <a:lstStyle/>
        <a:p>
          <a:r>
            <a:rPr lang="en-US" sz="2400" b="1" dirty="0"/>
            <a:t>Number of reschedules</a:t>
          </a:r>
        </a:p>
      </dgm:t>
    </dgm:pt>
    <dgm:pt modelId="{6D1D2976-F5A5-1246-93C2-F51943802D15}" type="parTrans" cxnId="{EBCD2F41-CF94-3541-88B0-90D46280077A}">
      <dgm:prSet/>
      <dgm:spPr>
        <a:solidFill>
          <a:schemeClr val="accent1">
            <a:lumMod val="20000"/>
            <a:lumOff val="80000"/>
          </a:schemeClr>
        </a:solidFill>
        <a:ln>
          <a:solidFill>
            <a:schemeClr val="tx1"/>
          </a:solidFill>
        </a:ln>
      </dgm:spPr>
      <dgm:t>
        <a:bodyPr/>
        <a:lstStyle/>
        <a:p>
          <a:endParaRPr lang="en-US" sz="2400"/>
        </a:p>
      </dgm:t>
    </dgm:pt>
    <dgm:pt modelId="{A51CB5A4-6D0F-C847-966C-88449BA36C2E}" type="sibTrans" cxnId="{EBCD2F41-CF94-3541-88B0-90D46280077A}">
      <dgm:prSet/>
      <dgm:spPr/>
      <dgm:t>
        <a:bodyPr/>
        <a:lstStyle/>
        <a:p>
          <a:endParaRPr lang="en-US" sz="2400"/>
        </a:p>
      </dgm:t>
    </dgm:pt>
    <dgm:pt modelId="{BA0BEDA1-B19E-AE41-BB97-A7AD876AE9A8}">
      <dgm:prSet phldrT="[Text]" custT="1"/>
      <dgm:spPr>
        <a:gradFill rotWithShape="0">
          <a:gsLst>
            <a:gs pos="100000">
              <a:srgbClr val="009051"/>
            </a:gs>
            <a:gs pos="100000">
              <a:schemeClr val="accent2">
                <a:hueOff val="0"/>
                <a:satOff val="0"/>
                <a:lumOff val="0"/>
                <a:alphaOff val="0"/>
                <a:lumMod val="99000"/>
                <a:satMod val="120000"/>
                <a:shade val="78000"/>
              </a:schemeClr>
            </a:gs>
          </a:gsLst>
        </a:gradFill>
      </dgm:spPr>
      <dgm:t>
        <a:bodyPr/>
        <a:lstStyle/>
        <a:p>
          <a:r>
            <a:rPr lang="en-US" sz="2400" b="1" dirty="0"/>
            <a:t>Cost</a:t>
          </a:r>
        </a:p>
      </dgm:t>
    </dgm:pt>
    <dgm:pt modelId="{8F51DDFC-0F70-9146-8630-3A4910A65AEE}" type="parTrans" cxnId="{29706BDA-AD2F-F041-8B4E-91E2C194011B}">
      <dgm:prSet/>
      <dgm:spPr>
        <a:ln>
          <a:solidFill>
            <a:schemeClr val="tx1"/>
          </a:solidFill>
        </a:ln>
      </dgm:spPr>
      <dgm:t>
        <a:bodyPr/>
        <a:lstStyle/>
        <a:p>
          <a:endParaRPr lang="en-US"/>
        </a:p>
      </dgm:t>
    </dgm:pt>
    <dgm:pt modelId="{61456AF3-4801-1447-86E2-303AEA9DA62E}" type="sibTrans" cxnId="{29706BDA-AD2F-F041-8B4E-91E2C194011B}">
      <dgm:prSet/>
      <dgm:spPr/>
      <dgm:t>
        <a:bodyPr/>
        <a:lstStyle/>
        <a:p>
          <a:endParaRPr lang="en-US"/>
        </a:p>
      </dgm:t>
    </dgm:pt>
    <dgm:pt modelId="{577BE006-259C-024D-9FBC-62A5CB5670DD}" type="pres">
      <dgm:prSet presAssocID="{349BE9E0-F6C6-444B-A3EB-E2D66FC06AE1}" presName="hierChild1" presStyleCnt="0">
        <dgm:presLayoutVars>
          <dgm:orgChart val="1"/>
          <dgm:chPref val="1"/>
          <dgm:dir/>
          <dgm:animOne val="branch"/>
          <dgm:animLvl val="lvl"/>
          <dgm:resizeHandles/>
        </dgm:presLayoutVars>
      </dgm:prSet>
      <dgm:spPr/>
    </dgm:pt>
    <dgm:pt modelId="{4667C95C-3E61-6F4B-8026-5E182B78E7B1}" type="pres">
      <dgm:prSet presAssocID="{2AB5CEDC-9722-CC4F-A44C-005A1C0D3E06}" presName="hierRoot1" presStyleCnt="0">
        <dgm:presLayoutVars>
          <dgm:hierBranch val="init"/>
        </dgm:presLayoutVars>
      </dgm:prSet>
      <dgm:spPr/>
    </dgm:pt>
    <dgm:pt modelId="{1EED6224-1230-584D-8355-895E985C20C9}" type="pres">
      <dgm:prSet presAssocID="{2AB5CEDC-9722-CC4F-A44C-005A1C0D3E06}" presName="rootComposite1" presStyleCnt="0"/>
      <dgm:spPr/>
    </dgm:pt>
    <dgm:pt modelId="{AA6C6AB3-7DA8-234A-BBD2-A56099F44906}" type="pres">
      <dgm:prSet presAssocID="{2AB5CEDC-9722-CC4F-A44C-005A1C0D3E06}" presName="rootText1" presStyleLbl="node0" presStyleIdx="0" presStyleCnt="1" custScaleX="107354">
        <dgm:presLayoutVars>
          <dgm:chPref val="3"/>
        </dgm:presLayoutVars>
      </dgm:prSet>
      <dgm:spPr/>
    </dgm:pt>
    <dgm:pt modelId="{82269893-B060-A543-9624-ED14E5411443}" type="pres">
      <dgm:prSet presAssocID="{2AB5CEDC-9722-CC4F-A44C-005A1C0D3E06}" presName="rootConnector1" presStyleLbl="node1" presStyleIdx="0" presStyleCnt="0"/>
      <dgm:spPr/>
    </dgm:pt>
    <dgm:pt modelId="{2F2FDA59-B102-D04E-8DDB-C2D8A8B46179}" type="pres">
      <dgm:prSet presAssocID="{2AB5CEDC-9722-CC4F-A44C-005A1C0D3E06}" presName="hierChild2" presStyleCnt="0"/>
      <dgm:spPr/>
    </dgm:pt>
    <dgm:pt modelId="{15C21A3D-B651-0545-A856-AB484C32D267}" type="pres">
      <dgm:prSet presAssocID="{6D1D2976-F5A5-1246-93C2-F51943802D15}" presName="Name37" presStyleLbl="parChTrans1D2" presStyleIdx="0" presStyleCnt="2"/>
      <dgm:spPr/>
    </dgm:pt>
    <dgm:pt modelId="{7B4C0B49-28C2-A24A-9C25-BA7F83BE49EE}" type="pres">
      <dgm:prSet presAssocID="{889B4F9E-4A96-3B4B-9BA1-577BF1439239}" presName="hierRoot2" presStyleCnt="0">
        <dgm:presLayoutVars>
          <dgm:hierBranch val="init"/>
        </dgm:presLayoutVars>
      </dgm:prSet>
      <dgm:spPr/>
    </dgm:pt>
    <dgm:pt modelId="{76F1EFA4-1687-E940-AE7F-D2727A719948}" type="pres">
      <dgm:prSet presAssocID="{889B4F9E-4A96-3B4B-9BA1-577BF1439239}" presName="rootComposite" presStyleCnt="0"/>
      <dgm:spPr/>
    </dgm:pt>
    <dgm:pt modelId="{7E2AF799-D0AC-5F49-A416-81A3B0BD2328}" type="pres">
      <dgm:prSet presAssocID="{889B4F9E-4A96-3B4B-9BA1-577BF1439239}" presName="rootText" presStyleLbl="node2" presStyleIdx="0" presStyleCnt="2">
        <dgm:presLayoutVars>
          <dgm:chPref val="3"/>
        </dgm:presLayoutVars>
      </dgm:prSet>
      <dgm:spPr/>
    </dgm:pt>
    <dgm:pt modelId="{7B40089C-B5E4-CB47-A090-8F3A335ADB9B}" type="pres">
      <dgm:prSet presAssocID="{889B4F9E-4A96-3B4B-9BA1-577BF1439239}" presName="rootConnector" presStyleLbl="node2" presStyleIdx="0" presStyleCnt="2"/>
      <dgm:spPr/>
    </dgm:pt>
    <dgm:pt modelId="{FE46896F-A6F8-4141-BB02-2A121A312D0E}" type="pres">
      <dgm:prSet presAssocID="{889B4F9E-4A96-3B4B-9BA1-577BF1439239}" presName="hierChild4" presStyleCnt="0"/>
      <dgm:spPr/>
    </dgm:pt>
    <dgm:pt modelId="{C30B668C-6E9D-5143-8E9E-8034AB5EE51D}" type="pres">
      <dgm:prSet presAssocID="{889B4F9E-4A96-3B4B-9BA1-577BF1439239}" presName="hierChild5" presStyleCnt="0"/>
      <dgm:spPr/>
    </dgm:pt>
    <dgm:pt modelId="{CC599EDD-427A-234A-B9AC-0B3CCBA551A9}" type="pres">
      <dgm:prSet presAssocID="{8F51DDFC-0F70-9146-8630-3A4910A65AEE}" presName="Name37" presStyleLbl="parChTrans1D2" presStyleIdx="1" presStyleCnt="2"/>
      <dgm:spPr/>
    </dgm:pt>
    <dgm:pt modelId="{A5192491-C16B-A148-B52A-8435C2EB9DF2}" type="pres">
      <dgm:prSet presAssocID="{BA0BEDA1-B19E-AE41-BB97-A7AD876AE9A8}" presName="hierRoot2" presStyleCnt="0">
        <dgm:presLayoutVars>
          <dgm:hierBranch val="init"/>
        </dgm:presLayoutVars>
      </dgm:prSet>
      <dgm:spPr/>
    </dgm:pt>
    <dgm:pt modelId="{157FFAB4-A58C-6245-8A07-D64B23026DED}" type="pres">
      <dgm:prSet presAssocID="{BA0BEDA1-B19E-AE41-BB97-A7AD876AE9A8}" presName="rootComposite" presStyleCnt="0"/>
      <dgm:spPr/>
    </dgm:pt>
    <dgm:pt modelId="{63D21775-6E49-C948-8DBF-C658326D50E9}" type="pres">
      <dgm:prSet presAssocID="{BA0BEDA1-B19E-AE41-BB97-A7AD876AE9A8}" presName="rootText" presStyleLbl="node2" presStyleIdx="1" presStyleCnt="2">
        <dgm:presLayoutVars>
          <dgm:chPref val="3"/>
        </dgm:presLayoutVars>
      </dgm:prSet>
      <dgm:spPr/>
    </dgm:pt>
    <dgm:pt modelId="{4B428B6D-7C72-6F44-B9E4-B49FDCD400D1}" type="pres">
      <dgm:prSet presAssocID="{BA0BEDA1-B19E-AE41-BB97-A7AD876AE9A8}" presName="rootConnector" presStyleLbl="node2" presStyleIdx="1" presStyleCnt="2"/>
      <dgm:spPr/>
    </dgm:pt>
    <dgm:pt modelId="{E08E21F0-36B5-7B45-A47D-03411B24B46C}" type="pres">
      <dgm:prSet presAssocID="{BA0BEDA1-B19E-AE41-BB97-A7AD876AE9A8}" presName="hierChild4" presStyleCnt="0"/>
      <dgm:spPr/>
    </dgm:pt>
    <dgm:pt modelId="{2DDE2DE9-DDE6-704F-9411-D86B08E4555A}" type="pres">
      <dgm:prSet presAssocID="{BA0BEDA1-B19E-AE41-BB97-A7AD876AE9A8}" presName="hierChild5" presStyleCnt="0"/>
      <dgm:spPr/>
    </dgm:pt>
    <dgm:pt modelId="{4AB3E8E8-7E01-8048-8EB6-2806330D0D24}" type="pres">
      <dgm:prSet presAssocID="{2AB5CEDC-9722-CC4F-A44C-005A1C0D3E06}" presName="hierChild3" presStyleCnt="0"/>
      <dgm:spPr/>
    </dgm:pt>
  </dgm:ptLst>
  <dgm:cxnLst>
    <dgm:cxn modelId="{188F5E2D-034A-3341-8B13-AD2A2CD9D96B}" type="presOf" srcId="{349BE9E0-F6C6-444B-A3EB-E2D66FC06AE1}" destId="{577BE006-259C-024D-9FBC-62A5CB5670DD}" srcOrd="0" destOrd="0" presId="urn:microsoft.com/office/officeart/2005/8/layout/orgChart1"/>
    <dgm:cxn modelId="{EBCD2F41-CF94-3541-88B0-90D46280077A}" srcId="{2AB5CEDC-9722-CC4F-A44C-005A1C0D3E06}" destId="{889B4F9E-4A96-3B4B-9BA1-577BF1439239}" srcOrd="0" destOrd="0" parTransId="{6D1D2976-F5A5-1246-93C2-F51943802D15}" sibTransId="{A51CB5A4-6D0F-C847-966C-88449BA36C2E}"/>
    <dgm:cxn modelId="{017C0E45-834A-2644-B8EC-C478F5097E93}" type="presOf" srcId="{8F51DDFC-0F70-9146-8630-3A4910A65AEE}" destId="{CC599EDD-427A-234A-B9AC-0B3CCBA551A9}" srcOrd="0" destOrd="0" presId="urn:microsoft.com/office/officeart/2005/8/layout/orgChart1"/>
    <dgm:cxn modelId="{82830090-0DF5-E642-8FE1-FA80B8E695D9}" type="presOf" srcId="{2AB5CEDC-9722-CC4F-A44C-005A1C0D3E06}" destId="{82269893-B060-A543-9624-ED14E5411443}" srcOrd="1" destOrd="0" presId="urn:microsoft.com/office/officeart/2005/8/layout/orgChart1"/>
    <dgm:cxn modelId="{72A0E6AD-992B-084F-A932-BCF4ADE4A873}" type="presOf" srcId="{BA0BEDA1-B19E-AE41-BB97-A7AD876AE9A8}" destId="{4B428B6D-7C72-6F44-B9E4-B49FDCD400D1}" srcOrd="1" destOrd="0" presId="urn:microsoft.com/office/officeart/2005/8/layout/orgChart1"/>
    <dgm:cxn modelId="{0730E1B3-E02D-FC4B-AAF1-BF6A6FC5F94C}" srcId="{349BE9E0-F6C6-444B-A3EB-E2D66FC06AE1}" destId="{2AB5CEDC-9722-CC4F-A44C-005A1C0D3E06}" srcOrd="0" destOrd="0" parTransId="{1DD0DD7E-A029-DD4A-86C2-EC8A3F7529A5}" sibTransId="{2AB0B3D8-1665-7148-9A1B-D8503904D358}"/>
    <dgm:cxn modelId="{51E5DCBC-3395-2140-A092-450DBB55CDBF}" type="presOf" srcId="{6D1D2976-F5A5-1246-93C2-F51943802D15}" destId="{15C21A3D-B651-0545-A856-AB484C32D267}" srcOrd="0" destOrd="0" presId="urn:microsoft.com/office/officeart/2005/8/layout/orgChart1"/>
    <dgm:cxn modelId="{073556C2-67BB-3A4F-9701-B8C440A027DC}" type="presOf" srcId="{BA0BEDA1-B19E-AE41-BB97-A7AD876AE9A8}" destId="{63D21775-6E49-C948-8DBF-C658326D50E9}" srcOrd="0" destOrd="0" presId="urn:microsoft.com/office/officeart/2005/8/layout/orgChart1"/>
    <dgm:cxn modelId="{19FF1BCA-7B36-724D-947A-8196A93D9028}" type="presOf" srcId="{2AB5CEDC-9722-CC4F-A44C-005A1C0D3E06}" destId="{AA6C6AB3-7DA8-234A-BBD2-A56099F44906}" srcOrd="0" destOrd="0" presId="urn:microsoft.com/office/officeart/2005/8/layout/orgChart1"/>
    <dgm:cxn modelId="{29706BDA-AD2F-F041-8B4E-91E2C194011B}" srcId="{2AB5CEDC-9722-CC4F-A44C-005A1C0D3E06}" destId="{BA0BEDA1-B19E-AE41-BB97-A7AD876AE9A8}" srcOrd="1" destOrd="0" parTransId="{8F51DDFC-0F70-9146-8630-3A4910A65AEE}" sibTransId="{61456AF3-4801-1447-86E2-303AEA9DA62E}"/>
    <dgm:cxn modelId="{BE856FE2-DC21-0A45-A194-E372D5815EB4}" type="presOf" srcId="{889B4F9E-4A96-3B4B-9BA1-577BF1439239}" destId="{7E2AF799-D0AC-5F49-A416-81A3B0BD2328}" srcOrd="0" destOrd="0" presId="urn:microsoft.com/office/officeart/2005/8/layout/orgChart1"/>
    <dgm:cxn modelId="{71DF45FF-D02C-664E-8CDC-7678D55E35C0}" type="presOf" srcId="{889B4F9E-4A96-3B4B-9BA1-577BF1439239}" destId="{7B40089C-B5E4-CB47-A090-8F3A335ADB9B}" srcOrd="1" destOrd="0" presId="urn:microsoft.com/office/officeart/2005/8/layout/orgChart1"/>
    <dgm:cxn modelId="{8A16D721-6CF9-864F-A470-781E85DDE26D}" type="presParOf" srcId="{577BE006-259C-024D-9FBC-62A5CB5670DD}" destId="{4667C95C-3E61-6F4B-8026-5E182B78E7B1}" srcOrd="0" destOrd="0" presId="urn:microsoft.com/office/officeart/2005/8/layout/orgChart1"/>
    <dgm:cxn modelId="{589B9768-25EB-3946-9496-3C45FC236612}" type="presParOf" srcId="{4667C95C-3E61-6F4B-8026-5E182B78E7B1}" destId="{1EED6224-1230-584D-8355-895E985C20C9}" srcOrd="0" destOrd="0" presId="urn:microsoft.com/office/officeart/2005/8/layout/orgChart1"/>
    <dgm:cxn modelId="{A7057EC9-6CD9-4B4A-9F3C-8DEAAF95F666}" type="presParOf" srcId="{1EED6224-1230-584D-8355-895E985C20C9}" destId="{AA6C6AB3-7DA8-234A-BBD2-A56099F44906}" srcOrd="0" destOrd="0" presId="urn:microsoft.com/office/officeart/2005/8/layout/orgChart1"/>
    <dgm:cxn modelId="{E3B882F7-C999-054D-A346-8D4AD6938C3F}" type="presParOf" srcId="{1EED6224-1230-584D-8355-895E985C20C9}" destId="{82269893-B060-A543-9624-ED14E5411443}" srcOrd="1" destOrd="0" presId="urn:microsoft.com/office/officeart/2005/8/layout/orgChart1"/>
    <dgm:cxn modelId="{E95E19D3-7878-6B42-9097-62A0CA13D523}" type="presParOf" srcId="{4667C95C-3E61-6F4B-8026-5E182B78E7B1}" destId="{2F2FDA59-B102-D04E-8DDB-C2D8A8B46179}" srcOrd="1" destOrd="0" presId="urn:microsoft.com/office/officeart/2005/8/layout/orgChart1"/>
    <dgm:cxn modelId="{36ECDDA3-FE8A-BA46-A280-3C2F02406C95}" type="presParOf" srcId="{2F2FDA59-B102-D04E-8DDB-C2D8A8B46179}" destId="{15C21A3D-B651-0545-A856-AB484C32D267}" srcOrd="0" destOrd="0" presId="urn:microsoft.com/office/officeart/2005/8/layout/orgChart1"/>
    <dgm:cxn modelId="{1B9F26E0-F931-C34B-A1AC-5793DC882F16}" type="presParOf" srcId="{2F2FDA59-B102-D04E-8DDB-C2D8A8B46179}" destId="{7B4C0B49-28C2-A24A-9C25-BA7F83BE49EE}" srcOrd="1" destOrd="0" presId="urn:microsoft.com/office/officeart/2005/8/layout/orgChart1"/>
    <dgm:cxn modelId="{7DAB100D-F444-9C4A-98F1-384AEB57DFD4}" type="presParOf" srcId="{7B4C0B49-28C2-A24A-9C25-BA7F83BE49EE}" destId="{76F1EFA4-1687-E940-AE7F-D2727A719948}" srcOrd="0" destOrd="0" presId="urn:microsoft.com/office/officeart/2005/8/layout/orgChart1"/>
    <dgm:cxn modelId="{21DD88A5-67F1-9B42-AD17-F41D2A6B58AA}" type="presParOf" srcId="{76F1EFA4-1687-E940-AE7F-D2727A719948}" destId="{7E2AF799-D0AC-5F49-A416-81A3B0BD2328}" srcOrd="0" destOrd="0" presId="urn:microsoft.com/office/officeart/2005/8/layout/orgChart1"/>
    <dgm:cxn modelId="{300C4586-89B8-B94B-B525-9FB8C131532B}" type="presParOf" srcId="{76F1EFA4-1687-E940-AE7F-D2727A719948}" destId="{7B40089C-B5E4-CB47-A090-8F3A335ADB9B}" srcOrd="1" destOrd="0" presId="urn:microsoft.com/office/officeart/2005/8/layout/orgChart1"/>
    <dgm:cxn modelId="{6E205265-C253-FD4B-9E8D-827CC85A7EE5}" type="presParOf" srcId="{7B4C0B49-28C2-A24A-9C25-BA7F83BE49EE}" destId="{FE46896F-A6F8-4141-BB02-2A121A312D0E}" srcOrd="1" destOrd="0" presId="urn:microsoft.com/office/officeart/2005/8/layout/orgChart1"/>
    <dgm:cxn modelId="{E2A47F5A-8479-D54F-9D85-D00F304D4FDE}" type="presParOf" srcId="{7B4C0B49-28C2-A24A-9C25-BA7F83BE49EE}" destId="{C30B668C-6E9D-5143-8E9E-8034AB5EE51D}" srcOrd="2" destOrd="0" presId="urn:microsoft.com/office/officeart/2005/8/layout/orgChart1"/>
    <dgm:cxn modelId="{1BDED966-93CE-EA4D-8703-D619BA189927}" type="presParOf" srcId="{2F2FDA59-B102-D04E-8DDB-C2D8A8B46179}" destId="{CC599EDD-427A-234A-B9AC-0B3CCBA551A9}" srcOrd="2" destOrd="0" presId="urn:microsoft.com/office/officeart/2005/8/layout/orgChart1"/>
    <dgm:cxn modelId="{D3941686-A124-ED44-87EF-35B867249C64}" type="presParOf" srcId="{2F2FDA59-B102-D04E-8DDB-C2D8A8B46179}" destId="{A5192491-C16B-A148-B52A-8435C2EB9DF2}" srcOrd="3" destOrd="0" presId="urn:microsoft.com/office/officeart/2005/8/layout/orgChart1"/>
    <dgm:cxn modelId="{D3D9279C-F88B-1642-8694-D3713DF020C1}" type="presParOf" srcId="{A5192491-C16B-A148-B52A-8435C2EB9DF2}" destId="{157FFAB4-A58C-6245-8A07-D64B23026DED}" srcOrd="0" destOrd="0" presId="urn:microsoft.com/office/officeart/2005/8/layout/orgChart1"/>
    <dgm:cxn modelId="{B0A266F7-A7DC-CE45-9E40-5429CF034AE7}" type="presParOf" srcId="{157FFAB4-A58C-6245-8A07-D64B23026DED}" destId="{63D21775-6E49-C948-8DBF-C658326D50E9}" srcOrd="0" destOrd="0" presId="urn:microsoft.com/office/officeart/2005/8/layout/orgChart1"/>
    <dgm:cxn modelId="{81559664-86B8-5341-B593-88A7A675B434}" type="presParOf" srcId="{157FFAB4-A58C-6245-8A07-D64B23026DED}" destId="{4B428B6D-7C72-6F44-B9E4-B49FDCD400D1}" srcOrd="1" destOrd="0" presId="urn:microsoft.com/office/officeart/2005/8/layout/orgChart1"/>
    <dgm:cxn modelId="{69219BCA-4F37-8C46-A551-0658CBC24E66}" type="presParOf" srcId="{A5192491-C16B-A148-B52A-8435C2EB9DF2}" destId="{E08E21F0-36B5-7B45-A47D-03411B24B46C}" srcOrd="1" destOrd="0" presId="urn:microsoft.com/office/officeart/2005/8/layout/orgChart1"/>
    <dgm:cxn modelId="{7EE7B8AE-01AC-384E-BA26-BB5EFA044ACC}" type="presParOf" srcId="{A5192491-C16B-A148-B52A-8435C2EB9DF2}" destId="{2DDE2DE9-DDE6-704F-9411-D86B08E4555A}" srcOrd="2" destOrd="0" presId="urn:microsoft.com/office/officeart/2005/8/layout/orgChart1"/>
    <dgm:cxn modelId="{DBEFE103-68EF-4143-8A40-5B8BA66FA9EC}" type="presParOf" srcId="{4667C95C-3E61-6F4B-8026-5E182B78E7B1}" destId="{4AB3E8E8-7E01-8048-8EB6-2806330D0D24}" srcOrd="2" destOrd="0" presId="urn:microsoft.com/office/officeart/2005/8/layout/orgChart1"/>
  </dgm:cxnLst>
  <dgm:bg>
    <a:solidFill>
      <a:schemeClr val="accent1">
        <a:lumMod val="20000"/>
        <a:lumOff val="80000"/>
      </a:schemeClr>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EAB4572-632A-134F-9922-9410473BAF38}" type="doc">
      <dgm:prSet loTypeId="urn:microsoft.com/office/officeart/2008/layout/VerticalCurvedList" loCatId="" qsTypeId="urn:microsoft.com/office/officeart/2005/8/quickstyle/simple5" qsCatId="simple" csTypeId="urn:microsoft.com/office/officeart/2005/8/colors/colorful1" csCatId="colorful" phldr="1"/>
      <dgm:spPr/>
      <dgm:t>
        <a:bodyPr/>
        <a:lstStyle/>
        <a:p>
          <a:endParaRPr lang="en-US"/>
        </a:p>
      </dgm:t>
    </dgm:pt>
    <dgm:pt modelId="{E3287FC9-BB83-FC4C-95FC-71F10AFF3B60}">
      <dgm:prSet phldrT="[Text]"/>
      <dgm:spPr/>
      <dgm:t>
        <a:bodyPr/>
        <a:lstStyle/>
        <a:p>
          <a:r>
            <a:rPr lang="en-US" b="1"/>
            <a:t>Use driving distance</a:t>
          </a:r>
          <a:r>
            <a:rPr lang="en-US" b="1">
              <a:cs typeface="Calibri"/>
            </a:rPr>
            <a:t> in provider scoring</a:t>
          </a:r>
          <a:endParaRPr lang="en-US"/>
        </a:p>
      </dgm:t>
    </dgm:pt>
    <dgm:pt modelId="{DD8DD957-713F-5943-BA15-3B2B038EC1C4}" type="parTrans" cxnId="{D1FF3324-2549-864F-B740-CC4385357618}">
      <dgm:prSet/>
      <dgm:spPr/>
      <dgm:t>
        <a:bodyPr/>
        <a:lstStyle/>
        <a:p>
          <a:endParaRPr lang="en-US"/>
        </a:p>
      </dgm:t>
    </dgm:pt>
    <dgm:pt modelId="{0823EB54-23F3-BD4A-9DEE-3A37A7587B6D}" type="sibTrans" cxnId="{D1FF3324-2549-864F-B740-CC4385357618}">
      <dgm:prSet/>
      <dgm:spPr>
        <a:ln>
          <a:solidFill>
            <a:schemeClr val="accent3"/>
          </a:solidFill>
        </a:ln>
      </dgm:spPr>
      <dgm:t>
        <a:bodyPr/>
        <a:lstStyle/>
        <a:p>
          <a:endParaRPr lang="en-US"/>
        </a:p>
      </dgm:t>
    </dgm:pt>
    <dgm:pt modelId="{FC5D49CA-B449-2E46-B850-5F727C4C94CE}">
      <dgm:prSet/>
      <dgm:spPr/>
      <dgm:t>
        <a:bodyPr/>
        <a:lstStyle/>
        <a:p>
          <a:r>
            <a:rPr lang="en-US" b="1" dirty="0"/>
            <a:t>Incorporate additional variables (provider capacity)</a:t>
          </a:r>
          <a:endParaRPr lang="en-US" b="1" dirty="0">
            <a:cs typeface="Calibri"/>
          </a:endParaRPr>
        </a:p>
      </dgm:t>
    </dgm:pt>
    <dgm:pt modelId="{02A4164E-613F-F348-A9E0-E4C51D72AFDC}" type="parTrans" cxnId="{1DF48270-4172-AB45-B8DD-6C7D30D0337E}">
      <dgm:prSet/>
      <dgm:spPr/>
      <dgm:t>
        <a:bodyPr/>
        <a:lstStyle/>
        <a:p>
          <a:endParaRPr lang="en-US"/>
        </a:p>
      </dgm:t>
    </dgm:pt>
    <dgm:pt modelId="{B614EB46-3D52-AA43-9ED5-E2B10881FF58}" type="sibTrans" cxnId="{1DF48270-4172-AB45-B8DD-6C7D30D0337E}">
      <dgm:prSet/>
      <dgm:spPr/>
      <dgm:t>
        <a:bodyPr/>
        <a:lstStyle/>
        <a:p>
          <a:endParaRPr lang="en-US"/>
        </a:p>
      </dgm:t>
    </dgm:pt>
    <dgm:pt modelId="{74340616-9084-614C-B640-787A914E8AED}">
      <dgm:prSet/>
      <dgm:spPr/>
      <dgm:t>
        <a:bodyPr/>
        <a:lstStyle/>
        <a:p>
          <a:r>
            <a:rPr lang="en-US" b="1">
              <a:cs typeface="Calibri"/>
            </a:rPr>
            <a:t>Analyze regional coverage</a:t>
          </a:r>
          <a:endParaRPr lang="en-US"/>
        </a:p>
      </dgm:t>
    </dgm:pt>
    <dgm:pt modelId="{A5274348-D5CC-F74F-AE63-CC85DEE2297E}" type="parTrans" cxnId="{9914C93A-D057-0345-A440-2F28F5AB4EAB}">
      <dgm:prSet/>
      <dgm:spPr/>
      <dgm:t>
        <a:bodyPr/>
        <a:lstStyle/>
        <a:p>
          <a:endParaRPr lang="en-US"/>
        </a:p>
      </dgm:t>
    </dgm:pt>
    <dgm:pt modelId="{2321007C-1143-CB4B-9122-BC9E16DE2743}" type="sibTrans" cxnId="{9914C93A-D057-0345-A440-2F28F5AB4EAB}">
      <dgm:prSet/>
      <dgm:spPr/>
      <dgm:t>
        <a:bodyPr/>
        <a:lstStyle/>
        <a:p>
          <a:endParaRPr lang="en-US"/>
        </a:p>
      </dgm:t>
    </dgm:pt>
    <dgm:pt modelId="{6E9A1378-7305-40BA-A848-F6E7C83D340F}">
      <dgm:prSet phldrT="[Text]"/>
      <dgm:spPr>
        <a:solidFill>
          <a:schemeClr val="accent6">
            <a:lumMod val="75000"/>
            <a:alpha val="99000"/>
          </a:schemeClr>
        </a:solidFill>
      </dgm:spPr>
      <dgm:t>
        <a:bodyPr/>
        <a:lstStyle/>
        <a:p>
          <a:r>
            <a:rPr lang="en-US" b="1">
              <a:cs typeface="Calibri Light"/>
            </a:rPr>
            <a:t>Improve our Service Frequency Range Adjustment</a:t>
          </a:r>
        </a:p>
      </dgm:t>
    </dgm:pt>
    <dgm:pt modelId="{999219A4-355A-4FC5-8E15-EEE468FB2D2A}" type="parTrans" cxnId="{644FA98D-E597-4B18-A7D5-B68BD340A0F4}">
      <dgm:prSet/>
      <dgm:spPr/>
      <dgm:t>
        <a:bodyPr/>
        <a:lstStyle/>
        <a:p>
          <a:endParaRPr lang="en-US"/>
        </a:p>
      </dgm:t>
    </dgm:pt>
    <dgm:pt modelId="{8FFD1B49-61CD-4121-B353-B9911C369481}" type="sibTrans" cxnId="{644FA98D-E597-4B18-A7D5-B68BD340A0F4}">
      <dgm:prSet/>
      <dgm:spPr/>
      <dgm:t>
        <a:bodyPr/>
        <a:lstStyle/>
        <a:p>
          <a:endParaRPr lang="en-US"/>
        </a:p>
      </dgm:t>
    </dgm:pt>
    <dgm:pt modelId="{F83DC2BF-5D82-F745-86F3-65525C57717F}" type="pres">
      <dgm:prSet presAssocID="{5EAB4572-632A-134F-9922-9410473BAF38}" presName="Name0" presStyleCnt="0">
        <dgm:presLayoutVars>
          <dgm:chMax val="7"/>
          <dgm:chPref val="7"/>
          <dgm:dir/>
        </dgm:presLayoutVars>
      </dgm:prSet>
      <dgm:spPr/>
    </dgm:pt>
    <dgm:pt modelId="{CC477127-B50C-A34C-8125-818BE6468E97}" type="pres">
      <dgm:prSet presAssocID="{5EAB4572-632A-134F-9922-9410473BAF38}" presName="Name1" presStyleCnt="0"/>
      <dgm:spPr/>
    </dgm:pt>
    <dgm:pt modelId="{24464FB3-EFB2-BC44-910D-ED8D0CD9B74E}" type="pres">
      <dgm:prSet presAssocID="{5EAB4572-632A-134F-9922-9410473BAF38}" presName="cycle" presStyleCnt="0"/>
      <dgm:spPr/>
    </dgm:pt>
    <dgm:pt modelId="{E8C335B5-EEE7-F944-BFB0-5D2550B0C55F}" type="pres">
      <dgm:prSet presAssocID="{5EAB4572-632A-134F-9922-9410473BAF38}" presName="srcNode" presStyleLbl="node1" presStyleIdx="0" presStyleCnt="4"/>
      <dgm:spPr/>
    </dgm:pt>
    <dgm:pt modelId="{F5BCC1B3-F417-8040-8C0C-9EBEBEEB8349}" type="pres">
      <dgm:prSet presAssocID="{5EAB4572-632A-134F-9922-9410473BAF38}" presName="conn" presStyleLbl="parChTrans1D2" presStyleIdx="0" presStyleCnt="1"/>
      <dgm:spPr/>
    </dgm:pt>
    <dgm:pt modelId="{852BAD2A-E1AB-8147-BA61-7D9B991948B0}" type="pres">
      <dgm:prSet presAssocID="{5EAB4572-632A-134F-9922-9410473BAF38}" presName="extraNode" presStyleLbl="node1" presStyleIdx="0" presStyleCnt="4"/>
      <dgm:spPr/>
    </dgm:pt>
    <dgm:pt modelId="{A732B12F-334D-C147-9020-68014885B5D1}" type="pres">
      <dgm:prSet presAssocID="{5EAB4572-632A-134F-9922-9410473BAF38}" presName="dstNode" presStyleLbl="node1" presStyleIdx="0" presStyleCnt="4"/>
      <dgm:spPr/>
    </dgm:pt>
    <dgm:pt modelId="{C34869CC-A17C-B44A-BD8D-21CAF46D3E84}" type="pres">
      <dgm:prSet presAssocID="{E3287FC9-BB83-FC4C-95FC-71F10AFF3B60}" presName="text_1" presStyleLbl="node1" presStyleIdx="0" presStyleCnt="4">
        <dgm:presLayoutVars>
          <dgm:bulletEnabled val="1"/>
        </dgm:presLayoutVars>
      </dgm:prSet>
      <dgm:spPr/>
    </dgm:pt>
    <dgm:pt modelId="{5726EB04-42C2-BD4C-B041-4625DB04CD3B}" type="pres">
      <dgm:prSet presAssocID="{E3287FC9-BB83-FC4C-95FC-71F10AFF3B60}" presName="accent_1" presStyleCnt="0"/>
      <dgm:spPr/>
    </dgm:pt>
    <dgm:pt modelId="{92E7F155-5918-2F4D-9330-723148FC5C9B}" type="pres">
      <dgm:prSet presAssocID="{E3287FC9-BB83-FC4C-95FC-71F10AFF3B60}" presName="accentRepeatNode" presStyleLbl="solidFgAcc1" presStyleIdx="0" presStyleCnt="4"/>
      <dgm:spPr>
        <a:solidFill>
          <a:schemeClr val="accent2"/>
        </a:solidFill>
      </dgm:spPr>
    </dgm:pt>
    <dgm:pt modelId="{508F1B21-661C-4CA7-B313-D528DF1B6385}" type="pres">
      <dgm:prSet presAssocID="{6E9A1378-7305-40BA-A848-F6E7C83D340F}" presName="text_2" presStyleLbl="node1" presStyleIdx="1" presStyleCnt="4">
        <dgm:presLayoutVars>
          <dgm:bulletEnabled val="1"/>
        </dgm:presLayoutVars>
      </dgm:prSet>
      <dgm:spPr/>
    </dgm:pt>
    <dgm:pt modelId="{2F070516-7951-4DF6-8F87-5EA8964FCFBA}" type="pres">
      <dgm:prSet presAssocID="{6E9A1378-7305-40BA-A848-F6E7C83D340F}" presName="accent_2" presStyleCnt="0"/>
      <dgm:spPr/>
    </dgm:pt>
    <dgm:pt modelId="{DC513A8C-D1F2-4C2C-8B3F-CF7DA872A457}" type="pres">
      <dgm:prSet presAssocID="{6E9A1378-7305-40BA-A848-F6E7C83D340F}" presName="accentRepeatNode" presStyleLbl="solidFgAcc1" presStyleIdx="1" presStyleCnt="4"/>
      <dgm:spPr>
        <a:solidFill>
          <a:schemeClr val="accent6">
            <a:lumMod val="75000"/>
            <a:alpha val="99000"/>
          </a:schemeClr>
        </a:solidFill>
        <a:ln>
          <a:solidFill>
            <a:schemeClr val="accent6">
              <a:lumMod val="75000"/>
            </a:schemeClr>
          </a:solidFill>
        </a:ln>
      </dgm:spPr>
    </dgm:pt>
    <dgm:pt modelId="{A0635E02-6BAA-43D9-9072-B2492F21B258}" type="pres">
      <dgm:prSet presAssocID="{FC5D49CA-B449-2E46-B850-5F727C4C94CE}" presName="text_3" presStyleLbl="node1" presStyleIdx="2" presStyleCnt="4">
        <dgm:presLayoutVars>
          <dgm:bulletEnabled val="1"/>
        </dgm:presLayoutVars>
      </dgm:prSet>
      <dgm:spPr/>
    </dgm:pt>
    <dgm:pt modelId="{6B5605C5-85F1-4377-A7F8-63D23004A948}" type="pres">
      <dgm:prSet presAssocID="{FC5D49CA-B449-2E46-B850-5F727C4C94CE}" presName="accent_3" presStyleCnt="0"/>
      <dgm:spPr/>
    </dgm:pt>
    <dgm:pt modelId="{8CF45DA4-9E2E-EF44-9D89-7EEAA6D99B8E}" type="pres">
      <dgm:prSet presAssocID="{FC5D49CA-B449-2E46-B850-5F727C4C94CE}" presName="accentRepeatNode" presStyleLbl="solidFgAcc1" presStyleIdx="2" presStyleCnt="4"/>
      <dgm:spPr>
        <a:solidFill>
          <a:schemeClr val="accent4"/>
        </a:solidFill>
      </dgm:spPr>
    </dgm:pt>
    <dgm:pt modelId="{31898E28-EB73-40CE-98F4-FB88ADE2A229}" type="pres">
      <dgm:prSet presAssocID="{74340616-9084-614C-B640-787A914E8AED}" presName="text_4" presStyleLbl="node1" presStyleIdx="3" presStyleCnt="4">
        <dgm:presLayoutVars>
          <dgm:bulletEnabled val="1"/>
        </dgm:presLayoutVars>
      </dgm:prSet>
      <dgm:spPr/>
    </dgm:pt>
    <dgm:pt modelId="{6EA1EB44-2E85-4603-93CC-EA1AAA2A16D1}" type="pres">
      <dgm:prSet presAssocID="{74340616-9084-614C-B640-787A914E8AED}" presName="accent_4" presStyleCnt="0"/>
      <dgm:spPr/>
    </dgm:pt>
    <dgm:pt modelId="{51B474C6-FA09-5F4C-A216-2788A7BFBD57}" type="pres">
      <dgm:prSet presAssocID="{74340616-9084-614C-B640-787A914E8AED}" presName="accentRepeatNode" presStyleLbl="solidFgAcc1" presStyleIdx="3" presStyleCnt="4"/>
      <dgm:spPr>
        <a:solidFill>
          <a:schemeClr val="accent5"/>
        </a:solidFill>
      </dgm:spPr>
    </dgm:pt>
  </dgm:ptLst>
  <dgm:cxnLst>
    <dgm:cxn modelId="{D1FF3324-2549-864F-B740-CC4385357618}" srcId="{5EAB4572-632A-134F-9922-9410473BAF38}" destId="{E3287FC9-BB83-FC4C-95FC-71F10AFF3B60}" srcOrd="0" destOrd="0" parTransId="{DD8DD957-713F-5943-BA15-3B2B038EC1C4}" sibTransId="{0823EB54-23F3-BD4A-9DEE-3A37A7587B6D}"/>
    <dgm:cxn modelId="{9914C93A-D057-0345-A440-2F28F5AB4EAB}" srcId="{5EAB4572-632A-134F-9922-9410473BAF38}" destId="{74340616-9084-614C-B640-787A914E8AED}" srcOrd="3" destOrd="0" parTransId="{A5274348-D5CC-F74F-AE63-CC85DEE2297E}" sibTransId="{2321007C-1143-CB4B-9122-BC9E16DE2743}"/>
    <dgm:cxn modelId="{14847445-E1B4-B744-9946-11D0F2270B86}" type="presOf" srcId="{5EAB4572-632A-134F-9922-9410473BAF38}" destId="{F83DC2BF-5D82-F745-86F3-65525C57717F}" srcOrd="0" destOrd="0" presId="urn:microsoft.com/office/officeart/2008/layout/VerticalCurvedList"/>
    <dgm:cxn modelId="{6F00D95D-EC18-432C-902F-05DE7A4B7E8D}" type="presOf" srcId="{6E9A1378-7305-40BA-A848-F6E7C83D340F}" destId="{508F1B21-661C-4CA7-B313-D528DF1B6385}" srcOrd="0" destOrd="0" presId="urn:microsoft.com/office/officeart/2008/layout/VerticalCurvedList"/>
    <dgm:cxn modelId="{1DF48270-4172-AB45-B8DD-6C7D30D0337E}" srcId="{5EAB4572-632A-134F-9922-9410473BAF38}" destId="{FC5D49CA-B449-2E46-B850-5F727C4C94CE}" srcOrd="2" destOrd="0" parTransId="{02A4164E-613F-F348-A9E0-E4C51D72AFDC}" sibTransId="{B614EB46-3D52-AA43-9ED5-E2B10881FF58}"/>
    <dgm:cxn modelId="{4615CA73-0870-0544-BACC-90F4E047249F}" type="presOf" srcId="{0823EB54-23F3-BD4A-9DEE-3A37A7587B6D}" destId="{F5BCC1B3-F417-8040-8C0C-9EBEBEEB8349}" srcOrd="0" destOrd="0" presId="urn:microsoft.com/office/officeart/2008/layout/VerticalCurvedList"/>
    <dgm:cxn modelId="{644FA98D-E597-4B18-A7D5-B68BD340A0F4}" srcId="{5EAB4572-632A-134F-9922-9410473BAF38}" destId="{6E9A1378-7305-40BA-A848-F6E7C83D340F}" srcOrd="1" destOrd="0" parTransId="{999219A4-355A-4FC5-8E15-EEE468FB2D2A}" sibTransId="{8FFD1B49-61CD-4121-B353-B9911C369481}"/>
    <dgm:cxn modelId="{9B1A11D0-0DAC-4507-A07D-2A8E46E1605B}" type="presOf" srcId="{74340616-9084-614C-B640-787A914E8AED}" destId="{31898E28-EB73-40CE-98F4-FB88ADE2A229}" srcOrd="0" destOrd="0" presId="urn:microsoft.com/office/officeart/2008/layout/VerticalCurvedList"/>
    <dgm:cxn modelId="{76D85DE7-44F1-478A-9221-65B02D237FF1}" type="presOf" srcId="{FC5D49CA-B449-2E46-B850-5F727C4C94CE}" destId="{A0635E02-6BAA-43D9-9072-B2492F21B258}" srcOrd="0" destOrd="0" presId="urn:microsoft.com/office/officeart/2008/layout/VerticalCurvedList"/>
    <dgm:cxn modelId="{422955EC-3C30-1B4D-A1B3-5AE48A558CF2}" type="presOf" srcId="{E3287FC9-BB83-FC4C-95FC-71F10AFF3B60}" destId="{C34869CC-A17C-B44A-BD8D-21CAF46D3E84}" srcOrd="0" destOrd="0" presId="urn:microsoft.com/office/officeart/2008/layout/VerticalCurvedList"/>
    <dgm:cxn modelId="{CCB59A35-0C47-984B-B776-B13D284412EE}" type="presParOf" srcId="{F83DC2BF-5D82-F745-86F3-65525C57717F}" destId="{CC477127-B50C-A34C-8125-818BE6468E97}" srcOrd="0" destOrd="0" presId="urn:microsoft.com/office/officeart/2008/layout/VerticalCurvedList"/>
    <dgm:cxn modelId="{67931D51-8DDB-A442-BCDC-25A10E78ABD6}" type="presParOf" srcId="{CC477127-B50C-A34C-8125-818BE6468E97}" destId="{24464FB3-EFB2-BC44-910D-ED8D0CD9B74E}" srcOrd="0" destOrd="0" presId="urn:microsoft.com/office/officeart/2008/layout/VerticalCurvedList"/>
    <dgm:cxn modelId="{60923FCA-7069-F24D-BF67-72B9EF866696}" type="presParOf" srcId="{24464FB3-EFB2-BC44-910D-ED8D0CD9B74E}" destId="{E8C335B5-EEE7-F944-BFB0-5D2550B0C55F}" srcOrd="0" destOrd="0" presId="urn:microsoft.com/office/officeart/2008/layout/VerticalCurvedList"/>
    <dgm:cxn modelId="{81EAC901-B736-CA4A-9063-978BDD1E4049}" type="presParOf" srcId="{24464FB3-EFB2-BC44-910D-ED8D0CD9B74E}" destId="{F5BCC1B3-F417-8040-8C0C-9EBEBEEB8349}" srcOrd="1" destOrd="0" presId="urn:microsoft.com/office/officeart/2008/layout/VerticalCurvedList"/>
    <dgm:cxn modelId="{26FF00E0-2628-8247-948E-5957575F5D40}" type="presParOf" srcId="{24464FB3-EFB2-BC44-910D-ED8D0CD9B74E}" destId="{852BAD2A-E1AB-8147-BA61-7D9B991948B0}" srcOrd="2" destOrd="0" presId="urn:microsoft.com/office/officeart/2008/layout/VerticalCurvedList"/>
    <dgm:cxn modelId="{296E2067-2289-C241-8F89-067EDA0D5B9A}" type="presParOf" srcId="{24464FB3-EFB2-BC44-910D-ED8D0CD9B74E}" destId="{A732B12F-334D-C147-9020-68014885B5D1}" srcOrd="3" destOrd="0" presId="urn:microsoft.com/office/officeart/2008/layout/VerticalCurvedList"/>
    <dgm:cxn modelId="{84B5EAA0-AEDA-DA48-A1D8-60A07BB358B9}" type="presParOf" srcId="{CC477127-B50C-A34C-8125-818BE6468E97}" destId="{C34869CC-A17C-B44A-BD8D-21CAF46D3E84}" srcOrd="1" destOrd="0" presId="urn:microsoft.com/office/officeart/2008/layout/VerticalCurvedList"/>
    <dgm:cxn modelId="{BC9EBC20-0575-7743-AF21-9F564CF657F4}" type="presParOf" srcId="{CC477127-B50C-A34C-8125-818BE6468E97}" destId="{5726EB04-42C2-BD4C-B041-4625DB04CD3B}" srcOrd="2" destOrd="0" presId="urn:microsoft.com/office/officeart/2008/layout/VerticalCurvedList"/>
    <dgm:cxn modelId="{A0823EEF-7D2C-4F48-9B53-977D680A5E82}" type="presParOf" srcId="{5726EB04-42C2-BD4C-B041-4625DB04CD3B}" destId="{92E7F155-5918-2F4D-9330-723148FC5C9B}" srcOrd="0" destOrd="0" presId="urn:microsoft.com/office/officeart/2008/layout/VerticalCurvedList"/>
    <dgm:cxn modelId="{6BD6DA50-4490-48FD-AF34-E12FEB6EFFE4}" type="presParOf" srcId="{CC477127-B50C-A34C-8125-818BE6468E97}" destId="{508F1B21-661C-4CA7-B313-D528DF1B6385}" srcOrd="3" destOrd="0" presId="urn:microsoft.com/office/officeart/2008/layout/VerticalCurvedList"/>
    <dgm:cxn modelId="{566FF30F-700E-48AE-8ABB-12EA1CC546F5}" type="presParOf" srcId="{CC477127-B50C-A34C-8125-818BE6468E97}" destId="{2F070516-7951-4DF6-8F87-5EA8964FCFBA}" srcOrd="4" destOrd="0" presId="urn:microsoft.com/office/officeart/2008/layout/VerticalCurvedList"/>
    <dgm:cxn modelId="{6E960960-B026-4586-901E-D37FF5128598}" type="presParOf" srcId="{2F070516-7951-4DF6-8F87-5EA8964FCFBA}" destId="{DC513A8C-D1F2-4C2C-8B3F-CF7DA872A457}" srcOrd="0" destOrd="0" presId="urn:microsoft.com/office/officeart/2008/layout/VerticalCurvedList"/>
    <dgm:cxn modelId="{CE4287E8-FBEF-45CE-8150-70FEF4EC22BB}" type="presParOf" srcId="{CC477127-B50C-A34C-8125-818BE6468E97}" destId="{A0635E02-6BAA-43D9-9072-B2492F21B258}" srcOrd="5" destOrd="0" presId="urn:microsoft.com/office/officeart/2008/layout/VerticalCurvedList"/>
    <dgm:cxn modelId="{637E97D3-7392-4BEA-9458-E8CD73D7A143}" type="presParOf" srcId="{CC477127-B50C-A34C-8125-818BE6468E97}" destId="{6B5605C5-85F1-4377-A7F8-63D23004A948}" srcOrd="6" destOrd="0" presId="urn:microsoft.com/office/officeart/2008/layout/VerticalCurvedList"/>
    <dgm:cxn modelId="{AE27AA72-2E10-4B7A-9F38-135BC19BBF8D}" type="presParOf" srcId="{6B5605C5-85F1-4377-A7F8-63D23004A948}" destId="{8CF45DA4-9E2E-EF44-9D89-7EEAA6D99B8E}" srcOrd="0" destOrd="0" presId="urn:microsoft.com/office/officeart/2008/layout/VerticalCurvedList"/>
    <dgm:cxn modelId="{3755EE9D-9B23-415E-8172-E4DD477F64D2}" type="presParOf" srcId="{CC477127-B50C-A34C-8125-818BE6468E97}" destId="{31898E28-EB73-40CE-98F4-FB88ADE2A229}" srcOrd="7" destOrd="0" presId="urn:microsoft.com/office/officeart/2008/layout/VerticalCurvedList"/>
    <dgm:cxn modelId="{C7323A90-F36B-45D2-B4F7-A94DFBCB9CCC}" type="presParOf" srcId="{CC477127-B50C-A34C-8125-818BE6468E97}" destId="{6EA1EB44-2E85-4603-93CC-EA1AAA2A16D1}" srcOrd="8" destOrd="0" presId="urn:microsoft.com/office/officeart/2008/layout/VerticalCurvedList"/>
    <dgm:cxn modelId="{6674D4CE-D984-4975-9989-0C7516CB7C8A}" type="presParOf" srcId="{6EA1EB44-2E85-4603-93CC-EA1AAA2A16D1}" destId="{51B474C6-FA09-5F4C-A216-2788A7BFBD5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204DE-5700-ED44-A750-DEBED2AF3C16}">
      <dsp:nvSpPr>
        <dsp:cNvPr id="0" name=""/>
        <dsp:cNvSpPr/>
      </dsp:nvSpPr>
      <dsp:spPr>
        <a:xfrm>
          <a:off x="788669" y="0"/>
          <a:ext cx="8938260"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EE2197-6A8A-3A4F-9F00-C8AE0EF5F958}">
      <dsp:nvSpPr>
        <dsp:cNvPr id="0" name=""/>
        <dsp:cNvSpPr/>
      </dsp:nvSpPr>
      <dsp:spPr>
        <a:xfrm>
          <a:off x="1642" y="1305401"/>
          <a:ext cx="2017229" cy="1740535"/>
        </a:xfrm>
        <a:prstGeom prst="roundRect">
          <a:avLst/>
        </a:prstGeom>
        <a:solidFill>
          <a:schemeClr val="accent1"/>
        </a:solidFill>
        <a:ln w="158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Problem Statement</a:t>
          </a:r>
        </a:p>
      </dsp:txBody>
      <dsp:txXfrm>
        <a:off x="86608" y="1390367"/>
        <a:ext cx="1847297" cy="1570603"/>
      </dsp:txXfrm>
    </dsp:sp>
    <dsp:sp modelId="{6D8AD888-5503-844E-8D78-D0B5207E87C4}">
      <dsp:nvSpPr>
        <dsp:cNvPr id="0" name=""/>
        <dsp:cNvSpPr/>
      </dsp:nvSpPr>
      <dsp:spPr>
        <a:xfrm>
          <a:off x="2125413" y="1305401"/>
          <a:ext cx="2017229" cy="1740535"/>
        </a:xfrm>
        <a:prstGeom prst="roundRect">
          <a:avLst/>
        </a:prstGeom>
        <a:solidFill>
          <a:schemeClr val="accent1">
            <a:lumMod val="75000"/>
            <a:alpha val="88000"/>
          </a:schemeClr>
        </a:solidFill>
        <a:ln w="158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Provider Scoring Algorithm</a:t>
          </a:r>
        </a:p>
      </dsp:txBody>
      <dsp:txXfrm>
        <a:off x="2210379" y="1390367"/>
        <a:ext cx="1847297" cy="1570603"/>
      </dsp:txXfrm>
    </dsp:sp>
    <dsp:sp modelId="{5A410468-BCEA-644E-B107-90DC2454AEC0}">
      <dsp:nvSpPr>
        <dsp:cNvPr id="0" name=""/>
        <dsp:cNvSpPr/>
      </dsp:nvSpPr>
      <dsp:spPr>
        <a:xfrm>
          <a:off x="4249185" y="1305401"/>
          <a:ext cx="2017229" cy="1740535"/>
        </a:xfrm>
        <a:prstGeom prst="roundRect">
          <a:avLst/>
        </a:prstGeom>
        <a:solidFill>
          <a:srgbClr val="005493">
            <a:alpha val="82000"/>
          </a:srgbClr>
        </a:solidFill>
        <a:ln w="158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Maximum Range</a:t>
          </a:r>
        </a:p>
      </dsp:txBody>
      <dsp:txXfrm>
        <a:off x="4334151" y="1390367"/>
        <a:ext cx="1847297" cy="1570603"/>
      </dsp:txXfrm>
    </dsp:sp>
    <dsp:sp modelId="{27E8D870-2E34-974B-A247-245A8A9CC1DC}">
      <dsp:nvSpPr>
        <dsp:cNvPr id="0" name=""/>
        <dsp:cNvSpPr/>
      </dsp:nvSpPr>
      <dsp:spPr>
        <a:xfrm>
          <a:off x="6372956" y="1305401"/>
          <a:ext cx="2017229" cy="1740535"/>
        </a:xfrm>
        <a:prstGeom prst="roundRect">
          <a:avLst/>
        </a:prstGeom>
        <a:solidFill>
          <a:schemeClr val="accent1">
            <a:lumMod val="50000"/>
            <a:alpha val="88000"/>
          </a:schemeClr>
        </a:solidFill>
        <a:ln w="158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Results</a:t>
          </a:r>
        </a:p>
      </dsp:txBody>
      <dsp:txXfrm>
        <a:off x="6457922" y="1390367"/>
        <a:ext cx="1847297" cy="1570603"/>
      </dsp:txXfrm>
    </dsp:sp>
    <dsp:sp modelId="{73EDFC08-522E-5246-9B6A-674569182787}">
      <dsp:nvSpPr>
        <dsp:cNvPr id="0" name=""/>
        <dsp:cNvSpPr/>
      </dsp:nvSpPr>
      <dsp:spPr>
        <a:xfrm>
          <a:off x="8496728" y="1305401"/>
          <a:ext cx="2017229" cy="1740535"/>
        </a:xfrm>
        <a:prstGeom prst="roundRect">
          <a:avLst/>
        </a:prstGeom>
        <a:solidFill>
          <a:schemeClr val="accent1">
            <a:lumMod val="50000"/>
          </a:schemeClr>
        </a:solidFill>
        <a:ln w="158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Conclusions</a:t>
          </a:r>
        </a:p>
      </dsp:txBody>
      <dsp:txXfrm>
        <a:off x="8581694" y="1390367"/>
        <a:ext cx="1847297" cy="1570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DCC0BD-BC80-554F-9605-43F9CC84A2A6}">
      <dsp:nvSpPr>
        <dsp:cNvPr id="0" name=""/>
        <dsp:cNvSpPr/>
      </dsp:nvSpPr>
      <dsp:spPr>
        <a:xfrm>
          <a:off x="476674" y="0"/>
          <a:ext cx="4509727" cy="1188725"/>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LHI assigns the cheapest provider within a 60 mile radius</a:t>
          </a:r>
        </a:p>
      </dsp:txBody>
      <dsp:txXfrm>
        <a:off x="511491" y="34817"/>
        <a:ext cx="4440093" cy="1119091"/>
      </dsp:txXfrm>
    </dsp:sp>
    <dsp:sp modelId="{6989997F-0FC1-174A-A578-FF65C41067D5}">
      <dsp:nvSpPr>
        <dsp:cNvPr id="0" name=""/>
        <dsp:cNvSpPr/>
      </dsp:nvSpPr>
      <dsp:spPr>
        <a:xfrm rot="5400000">
          <a:off x="2508651" y="1218443"/>
          <a:ext cx="445772" cy="534926"/>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5400000">
        <a:off x="2571059" y="1263020"/>
        <a:ext cx="320956" cy="312040"/>
      </dsp:txXfrm>
    </dsp:sp>
    <dsp:sp modelId="{5E0EFCED-B3E5-BB4B-968D-5CC64554AB78}">
      <dsp:nvSpPr>
        <dsp:cNvPr id="0" name=""/>
        <dsp:cNvSpPr/>
      </dsp:nvSpPr>
      <dsp:spPr>
        <a:xfrm>
          <a:off x="476674" y="1783088"/>
          <a:ext cx="4509727" cy="1188725"/>
        </a:xfrm>
        <a:prstGeom prst="roundRect">
          <a:avLst>
            <a:gd name="adj" fmla="val 10000"/>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Far distance</a:t>
          </a:r>
        </a:p>
      </dsp:txBody>
      <dsp:txXfrm>
        <a:off x="511491" y="1817905"/>
        <a:ext cx="4440093" cy="1119091"/>
      </dsp:txXfrm>
    </dsp:sp>
    <dsp:sp modelId="{F086508F-097C-7840-808D-64873262B3CA}">
      <dsp:nvSpPr>
        <dsp:cNvPr id="0" name=""/>
        <dsp:cNvSpPr/>
      </dsp:nvSpPr>
      <dsp:spPr>
        <a:xfrm rot="5400000">
          <a:off x="2508651" y="3001531"/>
          <a:ext cx="445772" cy="534926"/>
        </a:xfrm>
        <a:prstGeom prst="rightArrow">
          <a:avLst>
            <a:gd name="adj1" fmla="val 60000"/>
            <a:gd name="adj2" fmla="val 5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5400000">
        <a:off x="2571059" y="3046108"/>
        <a:ext cx="320956" cy="312040"/>
      </dsp:txXfrm>
    </dsp:sp>
    <dsp:sp modelId="{3881E795-6BED-234F-B4FE-442A48A121D5}">
      <dsp:nvSpPr>
        <dsp:cNvPr id="0" name=""/>
        <dsp:cNvSpPr/>
      </dsp:nvSpPr>
      <dsp:spPr>
        <a:xfrm>
          <a:off x="476674" y="3566176"/>
          <a:ext cx="4509727" cy="1188725"/>
        </a:xfrm>
        <a:prstGeom prst="roundRect">
          <a:avLst>
            <a:gd name="adj" fmla="val 1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t>Increase in Reschedules</a:t>
          </a:r>
        </a:p>
      </dsp:txBody>
      <dsp:txXfrm>
        <a:off x="511491" y="3600993"/>
        <a:ext cx="4440093" cy="11190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92680-5D1A-4D48-87AE-5CF0539ABC69}">
      <dsp:nvSpPr>
        <dsp:cNvPr id="0" name=""/>
        <dsp:cNvSpPr/>
      </dsp:nvSpPr>
      <dsp:spPr>
        <a:xfrm>
          <a:off x="2432340" y="0"/>
          <a:ext cx="3642576" cy="114726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Patients reschedule</a:t>
          </a:r>
          <a:endParaRPr lang="en-US" sz="2500" kern="1200" dirty="0"/>
        </a:p>
      </dsp:txBody>
      <dsp:txXfrm>
        <a:off x="2465942" y="33602"/>
        <a:ext cx="3575372" cy="1080064"/>
      </dsp:txXfrm>
    </dsp:sp>
    <dsp:sp modelId="{5954097A-4EA1-5A4A-B18C-0A32500D1F0E}">
      <dsp:nvSpPr>
        <dsp:cNvPr id="0" name=""/>
        <dsp:cNvSpPr/>
      </dsp:nvSpPr>
      <dsp:spPr>
        <a:xfrm rot="5400000">
          <a:off x="4038516" y="1175949"/>
          <a:ext cx="430225" cy="516270"/>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5400000">
        <a:off x="4098748" y="1218972"/>
        <a:ext cx="309762" cy="301158"/>
      </dsp:txXfrm>
    </dsp:sp>
    <dsp:sp modelId="{C459DC76-7F9B-0E43-8680-0D58C641EAC3}">
      <dsp:nvSpPr>
        <dsp:cNvPr id="0" name=""/>
        <dsp:cNvSpPr/>
      </dsp:nvSpPr>
      <dsp:spPr>
        <a:xfrm>
          <a:off x="2432340" y="1720902"/>
          <a:ext cx="3642576" cy="1147268"/>
        </a:xfrm>
        <a:prstGeom prst="roundRect">
          <a:avLst>
            <a:gd name="adj" fmla="val 10000"/>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t>Closest provider is chosen, regardless of cost</a:t>
          </a:r>
          <a:endParaRPr lang="en-US" sz="2500" kern="1200"/>
        </a:p>
      </dsp:txBody>
      <dsp:txXfrm>
        <a:off x="2465942" y="1754504"/>
        <a:ext cx="3575372" cy="1080064"/>
      </dsp:txXfrm>
    </dsp:sp>
    <dsp:sp modelId="{AD8CAE28-1DAC-1147-8A3F-CAA60D8ED11E}">
      <dsp:nvSpPr>
        <dsp:cNvPr id="0" name=""/>
        <dsp:cNvSpPr/>
      </dsp:nvSpPr>
      <dsp:spPr>
        <a:xfrm rot="5400000">
          <a:off x="4038516" y="2896852"/>
          <a:ext cx="430225" cy="516270"/>
        </a:xfrm>
        <a:prstGeom prst="rightArrow">
          <a:avLst>
            <a:gd name="adj1" fmla="val 60000"/>
            <a:gd name="adj2" fmla="val 5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5400000">
        <a:off x="4098748" y="2939875"/>
        <a:ext cx="309762" cy="301158"/>
      </dsp:txXfrm>
    </dsp:sp>
    <dsp:sp modelId="{3D56DE3B-42B4-C645-A23D-4B081E20E897}">
      <dsp:nvSpPr>
        <dsp:cNvPr id="0" name=""/>
        <dsp:cNvSpPr/>
      </dsp:nvSpPr>
      <dsp:spPr>
        <a:xfrm>
          <a:off x="2432340" y="3441804"/>
          <a:ext cx="3642576" cy="1147268"/>
        </a:xfrm>
        <a:prstGeom prst="roundRect">
          <a:avLst>
            <a:gd name="adj" fmla="val 1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t>Cost is higher for LHI</a:t>
          </a:r>
        </a:p>
      </dsp:txBody>
      <dsp:txXfrm>
        <a:off x="2465942" y="3475406"/>
        <a:ext cx="3575372" cy="10800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92680-5D1A-4D48-87AE-5CF0539ABC69}">
      <dsp:nvSpPr>
        <dsp:cNvPr id="0" name=""/>
        <dsp:cNvSpPr/>
      </dsp:nvSpPr>
      <dsp:spPr>
        <a:xfrm>
          <a:off x="777777" y="0"/>
          <a:ext cx="3693306" cy="1049607"/>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cs typeface="Calibri Light"/>
            </a:rPr>
            <a:t>Patients reschedule</a:t>
          </a:r>
          <a:r>
            <a:rPr lang="en-US" sz="2500" b="1" kern="1200"/>
            <a:t> </a:t>
          </a:r>
          <a:endParaRPr lang="en-US" sz="2500" kern="1200"/>
        </a:p>
      </dsp:txBody>
      <dsp:txXfrm>
        <a:off x="808519" y="30742"/>
        <a:ext cx="3631822" cy="988123"/>
      </dsp:txXfrm>
    </dsp:sp>
    <dsp:sp modelId="{5954097A-4EA1-5A4A-B18C-0A32500D1F0E}">
      <dsp:nvSpPr>
        <dsp:cNvPr id="0" name=""/>
        <dsp:cNvSpPr/>
      </dsp:nvSpPr>
      <dsp:spPr>
        <a:xfrm rot="5400000">
          <a:off x="2427629" y="1075847"/>
          <a:ext cx="393602" cy="472323"/>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5400000">
        <a:off x="2482734" y="1115208"/>
        <a:ext cx="283393" cy="275521"/>
      </dsp:txXfrm>
    </dsp:sp>
    <dsp:sp modelId="{C291B6E5-17C0-4D46-A146-9FFA75A56B1D}">
      <dsp:nvSpPr>
        <dsp:cNvPr id="0" name=""/>
        <dsp:cNvSpPr/>
      </dsp:nvSpPr>
      <dsp:spPr>
        <a:xfrm>
          <a:off x="777777" y="1574411"/>
          <a:ext cx="3693306" cy="1049607"/>
        </a:xfrm>
        <a:prstGeom prst="roundRect">
          <a:avLst>
            <a:gd name="adj" fmla="val 10000"/>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t>closest provider is chosen, regardless of cost</a:t>
          </a:r>
          <a:endParaRPr lang="en-US" sz="2500" kern="1200"/>
        </a:p>
      </dsp:txBody>
      <dsp:txXfrm>
        <a:off x="808519" y="1605153"/>
        <a:ext cx="3631822" cy="988123"/>
      </dsp:txXfrm>
    </dsp:sp>
    <dsp:sp modelId="{F6D02B61-4B57-44A9-9A9D-AD2507E47329}">
      <dsp:nvSpPr>
        <dsp:cNvPr id="0" name=""/>
        <dsp:cNvSpPr/>
      </dsp:nvSpPr>
      <dsp:spPr>
        <a:xfrm rot="5400000">
          <a:off x="2427629" y="2650258"/>
          <a:ext cx="393602" cy="472323"/>
        </a:xfrm>
        <a:prstGeom prst="rightArrow">
          <a:avLst>
            <a:gd name="adj1" fmla="val 60000"/>
            <a:gd name="adj2" fmla="val 5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2482734" y="2689619"/>
        <a:ext cx="283393" cy="275521"/>
      </dsp:txXfrm>
    </dsp:sp>
    <dsp:sp modelId="{3D56DE3B-42B4-C645-A23D-4B081E20E897}">
      <dsp:nvSpPr>
        <dsp:cNvPr id="0" name=""/>
        <dsp:cNvSpPr/>
      </dsp:nvSpPr>
      <dsp:spPr>
        <a:xfrm>
          <a:off x="777777" y="3148822"/>
          <a:ext cx="3693306" cy="1049607"/>
        </a:xfrm>
        <a:prstGeom prst="roundRect">
          <a:avLst>
            <a:gd name="adj" fmla="val 1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t>Cost is higher for LHI</a:t>
          </a:r>
        </a:p>
      </dsp:txBody>
      <dsp:txXfrm>
        <a:off x="808519" y="3179564"/>
        <a:ext cx="3631822" cy="9881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DCC0BD-BC80-554F-9605-43F9CC84A2A6}">
      <dsp:nvSpPr>
        <dsp:cNvPr id="0" name=""/>
        <dsp:cNvSpPr/>
      </dsp:nvSpPr>
      <dsp:spPr>
        <a:xfrm>
          <a:off x="634373" y="2050"/>
          <a:ext cx="4194329" cy="104858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t>LHI assigns the cheapest provider within a 60 mile radius</a:t>
          </a:r>
        </a:p>
      </dsp:txBody>
      <dsp:txXfrm>
        <a:off x="665085" y="32762"/>
        <a:ext cx="4132905" cy="987158"/>
      </dsp:txXfrm>
    </dsp:sp>
    <dsp:sp modelId="{6989997F-0FC1-174A-A578-FF65C41067D5}">
      <dsp:nvSpPr>
        <dsp:cNvPr id="0" name=""/>
        <dsp:cNvSpPr/>
      </dsp:nvSpPr>
      <dsp:spPr>
        <a:xfrm rot="5400000">
          <a:off x="2534928" y="1076847"/>
          <a:ext cx="393218" cy="471862"/>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5400000">
        <a:off x="2589979" y="1116169"/>
        <a:ext cx="283118" cy="275253"/>
      </dsp:txXfrm>
    </dsp:sp>
    <dsp:sp modelId="{5E0EFCED-B3E5-BB4B-968D-5CC64554AB78}">
      <dsp:nvSpPr>
        <dsp:cNvPr id="0" name=""/>
        <dsp:cNvSpPr/>
      </dsp:nvSpPr>
      <dsp:spPr>
        <a:xfrm>
          <a:off x="634373" y="1574923"/>
          <a:ext cx="4194329" cy="1048582"/>
        </a:xfrm>
        <a:prstGeom prst="roundRect">
          <a:avLst>
            <a:gd name="adj" fmla="val 10000"/>
          </a:avLst>
        </a:prstGeom>
        <a:gradFill rotWithShape="0">
          <a:gsLst>
            <a:gs pos="0">
              <a:srgbClr val="009051"/>
            </a:gs>
            <a:gs pos="0">
              <a:schemeClr val="accent5">
                <a:hueOff val="-3676672"/>
                <a:satOff val="-5114"/>
                <a:lumOff val="-1961"/>
                <a:alphaOff val="0"/>
                <a:satMod val="110000"/>
                <a:lumMod val="100000"/>
                <a:shade val="100000"/>
              </a:schemeClr>
            </a:gs>
            <a:gs pos="0">
              <a:schemeClr val="accent5">
                <a:hueOff val="-3676672"/>
                <a:satOff val="-5114"/>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t>Increases distance</a:t>
          </a:r>
        </a:p>
      </dsp:txBody>
      <dsp:txXfrm>
        <a:off x="665085" y="1605635"/>
        <a:ext cx="4132905" cy="987158"/>
      </dsp:txXfrm>
    </dsp:sp>
    <dsp:sp modelId="{F086508F-097C-7840-808D-64873262B3CA}">
      <dsp:nvSpPr>
        <dsp:cNvPr id="0" name=""/>
        <dsp:cNvSpPr/>
      </dsp:nvSpPr>
      <dsp:spPr>
        <a:xfrm rot="5400000">
          <a:off x="2534928" y="2649720"/>
          <a:ext cx="393218" cy="471862"/>
        </a:xfrm>
        <a:prstGeom prst="rightArrow">
          <a:avLst>
            <a:gd name="adj1" fmla="val 60000"/>
            <a:gd name="adj2" fmla="val 5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2589979" y="2689042"/>
        <a:ext cx="283118" cy="275253"/>
      </dsp:txXfrm>
    </dsp:sp>
    <dsp:sp modelId="{3881E795-6BED-234F-B4FE-442A48A121D5}">
      <dsp:nvSpPr>
        <dsp:cNvPr id="0" name=""/>
        <dsp:cNvSpPr/>
      </dsp:nvSpPr>
      <dsp:spPr>
        <a:xfrm>
          <a:off x="634373" y="3147797"/>
          <a:ext cx="4194329" cy="1048582"/>
        </a:xfrm>
        <a:prstGeom prst="roundRect">
          <a:avLst>
            <a:gd name="adj" fmla="val 1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t>Increase in Reschedules</a:t>
          </a:r>
        </a:p>
      </dsp:txBody>
      <dsp:txXfrm>
        <a:off x="665085" y="3178509"/>
        <a:ext cx="4132905" cy="9871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4AD69-1E3A-C84D-902A-000408979E40}">
      <dsp:nvSpPr>
        <dsp:cNvPr id="0" name=""/>
        <dsp:cNvSpPr/>
      </dsp:nvSpPr>
      <dsp:spPr>
        <a:xfrm>
          <a:off x="5831541" y="1397610"/>
          <a:ext cx="1690396" cy="586749"/>
        </a:xfrm>
        <a:custGeom>
          <a:avLst/>
          <a:gdLst/>
          <a:ahLst/>
          <a:cxnLst/>
          <a:rect l="0" t="0" r="0" b="0"/>
          <a:pathLst>
            <a:path>
              <a:moveTo>
                <a:pt x="0" y="0"/>
              </a:moveTo>
              <a:lnTo>
                <a:pt x="0" y="293374"/>
              </a:lnTo>
              <a:lnTo>
                <a:pt x="1690396" y="293374"/>
              </a:lnTo>
              <a:lnTo>
                <a:pt x="1690396" y="58674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15C21A3D-B651-0545-A856-AB484C32D267}">
      <dsp:nvSpPr>
        <dsp:cNvPr id="0" name=""/>
        <dsp:cNvSpPr/>
      </dsp:nvSpPr>
      <dsp:spPr>
        <a:xfrm>
          <a:off x="4141145" y="1397610"/>
          <a:ext cx="1690396" cy="586749"/>
        </a:xfrm>
        <a:custGeom>
          <a:avLst/>
          <a:gdLst/>
          <a:ahLst/>
          <a:cxnLst/>
          <a:rect l="0" t="0" r="0" b="0"/>
          <a:pathLst>
            <a:path>
              <a:moveTo>
                <a:pt x="1690396" y="0"/>
              </a:moveTo>
              <a:lnTo>
                <a:pt x="1690396" y="293374"/>
              </a:lnTo>
              <a:lnTo>
                <a:pt x="0" y="293374"/>
              </a:lnTo>
              <a:lnTo>
                <a:pt x="0" y="586749"/>
              </a:lnTo>
            </a:path>
          </a:pathLst>
        </a:custGeom>
        <a:noFill/>
        <a:ln w="1270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AA6C6AB3-7DA8-234A-BBD2-A56099F44906}">
      <dsp:nvSpPr>
        <dsp:cNvPr id="0" name=""/>
        <dsp:cNvSpPr/>
      </dsp:nvSpPr>
      <dsp:spPr>
        <a:xfrm>
          <a:off x="4331783" y="589"/>
          <a:ext cx="2999516" cy="1397021"/>
        </a:xfrm>
        <a:prstGeom prst="rect">
          <a:avLst/>
        </a:prstGeom>
        <a:gradFill rotWithShape="0">
          <a:gsLst>
            <a:gs pos="100000">
              <a:schemeClr val="accent6">
                <a:lumMod val="75000"/>
              </a:schemeClr>
            </a:gs>
            <a:gs pos="100000">
              <a:schemeClr val="accent1">
                <a:hueOff val="0"/>
                <a:satOff val="0"/>
                <a:lumOff val="0"/>
                <a:alphaOff val="0"/>
                <a:satMod val="110000"/>
                <a:lumMod val="100000"/>
                <a:shade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Our algorithm can be used for</a:t>
          </a:r>
        </a:p>
      </dsp:txBody>
      <dsp:txXfrm>
        <a:off x="4331783" y="589"/>
        <a:ext cx="2999516" cy="1397021"/>
      </dsp:txXfrm>
    </dsp:sp>
    <dsp:sp modelId="{7E2AF799-D0AC-5F49-A416-81A3B0BD2328}">
      <dsp:nvSpPr>
        <dsp:cNvPr id="0" name=""/>
        <dsp:cNvSpPr/>
      </dsp:nvSpPr>
      <dsp:spPr>
        <a:xfrm>
          <a:off x="2744123" y="1984360"/>
          <a:ext cx="2794043" cy="1397021"/>
        </a:xfrm>
        <a:prstGeom prst="rect">
          <a:avLst/>
        </a:prstGeom>
        <a:gradFill rotWithShape="0">
          <a:gsLst>
            <a:gs pos="100000">
              <a:srgbClr val="009051"/>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Rescheduling Call Center</a:t>
          </a:r>
        </a:p>
      </dsp:txBody>
      <dsp:txXfrm>
        <a:off x="2744123" y="1984360"/>
        <a:ext cx="2794043" cy="1397021"/>
      </dsp:txXfrm>
    </dsp:sp>
    <dsp:sp modelId="{2F4EAE7A-6153-7B42-80C6-C97C41EDA3BA}">
      <dsp:nvSpPr>
        <dsp:cNvPr id="0" name=""/>
        <dsp:cNvSpPr/>
      </dsp:nvSpPr>
      <dsp:spPr>
        <a:xfrm>
          <a:off x="6124916" y="1984360"/>
          <a:ext cx="2794043" cy="1397021"/>
        </a:xfrm>
        <a:prstGeom prst="rect">
          <a:avLst/>
        </a:prstGeom>
        <a:gradFill rotWithShape="0">
          <a:gsLst>
            <a:gs pos="100000">
              <a:srgbClr val="009051"/>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Website</a:t>
          </a:r>
        </a:p>
      </dsp:txBody>
      <dsp:txXfrm>
        <a:off x="6124916" y="1984360"/>
        <a:ext cx="2794043" cy="13970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99EDD-427A-234A-B9AC-0B3CCBA551A9}">
      <dsp:nvSpPr>
        <dsp:cNvPr id="0" name=""/>
        <dsp:cNvSpPr/>
      </dsp:nvSpPr>
      <dsp:spPr>
        <a:xfrm>
          <a:off x="5831541" y="1445026"/>
          <a:ext cx="1746383" cy="606182"/>
        </a:xfrm>
        <a:custGeom>
          <a:avLst/>
          <a:gdLst/>
          <a:ahLst/>
          <a:cxnLst/>
          <a:rect l="0" t="0" r="0" b="0"/>
          <a:pathLst>
            <a:path>
              <a:moveTo>
                <a:pt x="0" y="0"/>
              </a:moveTo>
              <a:lnTo>
                <a:pt x="0" y="303091"/>
              </a:lnTo>
              <a:lnTo>
                <a:pt x="1746383" y="303091"/>
              </a:lnTo>
              <a:lnTo>
                <a:pt x="1746383" y="606182"/>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5C21A3D-B651-0545-A856-AB484C32D267}">
      <dsp:nvSpPr>
        <dsp:cNvPr id="0" name=""/>
        <dsp:cNvSpPr/>
      </dsp:nvSpPr>
      <dsp:spPr>
        <a:xfrm>
          <a:off x="4085157" y="1445026"/>
          <a:ext cx="1746383" cy="606182"/>
        </a:xfrm>
        <a:custGeom>
          <a:avLst/>
          <a:gdLst/>
          <a:ahLst/>
          <a:cxnLst/>
          <a:rect l="0" t="0" r="0" b="0"/>
          <a:pathLst>
            <a:path>
              <a:moveTo>
                <a:pt x="1746383" y="0"/>
              </a:moveTo>
              <a:lnTo>
                <a:pt x="1746383" y="303091"/>
              </a:lnTo>
              <a:lnTo>
                <a:pt x="0" y="303091"/>
              </a:lnTo>
              <a:lnTo>
                <a:pt x="0" y="606182"/>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AA6C6AB3-7DA8-234A-BBD2-A56099F44906}">
      <dsp:nvSpPr>
        <dsp:cNvPr id="0" name=""/>
        <dsp:cNvSpPr/>
      </dsp:nvSpPr>
      <dsp:spPr>
        <a:xfrm>
          <a:off x="4282109" y="1733"/>
          <a:ext cx="3098863" cy="1443292"/>
        </a:xfrm>
        <a:prstGeom prst="rect">
          <a:avLst/>
        </a:prstGeom>
        <a:gradFill rotWithShape="0">
          <a:gsLst>
            <a:gs pos="100000">
              <a:schemeClr val="accent6">
                <a:lumMod val="75000"/>
              </a:schemeClr>
            </a:gs>
            <a:gs pos="100000">
              <a:schemeClr val="accent1">
                <a:hueOff val="0"/>
                <a:satOff val="0"/>
                <a:lumOff val="0"/>
                <a:alphaOff val="0"/>
                <a:satMod val="110000"/>
                <a:lumMod val="100000"/>
                <a:shade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Developed an algorithm that minimizes the following</a:t>
          </a:r>
        </a:p>
      </dsp:txBody>
      <dsp:txXfrm>
        <a:off x="4282109" y="1733"/>
        <a:ext cx="3098863" cy="1443292"/>
      </dsp:txXfrm>
    </dsp:sp>
    <dsp:sp modelId="{7E2AF799-D0AC-5F49-A416-81A3B0BD2328}">
      <dsp:nvSpPr>
        <dsp:cNvPr id="0" name=""/>
        <dsp:cNvSpPr/>
      </dsp:nvSpPr>
      <dsp:spPr>
        <a:xfrm>
          <a:off x="2641865" y="2051208"/>
          <a:ext cx="2886584" cy="1443292"/>
        </a:xfrm>
        <a:prstGeom prst="rect">
          <a:avLst/>
        </a:prstGeom>
        <a:gradFill rotWithShape="0">
          <a:gsLst>
            <a:gs pos="100000">
              <a:srgbClr val="009051"/>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Number of reschedules</a:t>
          </a:r>
        </a:p>
      </dsp:txBody>
      <dsp:txXfrm>
        <a:off x="2641865" y="2051208"/>
        <a:ext cx="2886584" cy="1443292"/>
      </dsp:txXfrm>
    </dsp:sp>
    <dsp:sp modelId="{63D21775-6E49-C948-8DBF-C658326D50E9}">
      <dsp:nvSpPr>
        <dsp:cNvPr id="0" name=""/>
        <dsp:cNvSpPr/>
      </dsp:nvSpPr>
      <dsp:spPr>
        <a:xfrm>
          <a:off x="6134632" y="2051208"/>
          <a:ext cx="2886584" cy="1443292"/>
        </a:xfrm>
        <a:prstGeom prst="rect">
          <a:avLst/>
        </a:prstGeom>
        <a:gradFill rotWithShape="0">
          <a:gsLst>
            <a:gs pos="100000">
              <a:srgbClr val="009051"/>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Cost</a:t>
          </a:r>
        </a:p>
      </dsp:txBody>
      <dsp:txXfrm>
        <a:off x="6134632" y="2051208"/>
        <a:ext cx="2886584" cy="14432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CC1B3-F417-8040-8C0C-9EBEBEEB8349}">
      <dsp:nvSpPr>
        <dsp:cNvPr id="0" name=""/>
        <dsp:cNvSpPr/>
      </dsp:nvSpPr>
      <dsp:spPr>
        <a:xfrm>
          <a:off x="-4577273" y="-701814"/>
          <a:ext cx="5452547" cy="5452547"/>
        </a:xfrm>
        <a:prstGeom prst="blockArc">
          <a:avLst>
            <a:gd name="adj1" fmla="val 18900000"/>
            <a:gd name="adj2" fmla="val 2700000"/>
            <a:gd name="adj3" fmla="val 396"/>
          </a:avLst>
        </a:prstGeom>
        <a:noFill/>
        <a:ln w="1270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C34869CC-A17C-B44A-BD8D-21CAF46D3E84}">
      <dsp:nvSpPr>
        <dsp:cNvPr id="0" name=""/>
        <dsp:cNvSpPr/>
      </dsp:nvSpPr>
      <dsp:spPr>
        <a:xfrm>
          <a:off x="458454" y="311280"/>
          <a:ext cx="8464719" cy="62288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4416" tIns="68580" rIns="68580" bIns="68580" numCol="1" spcCol="1270" anchor="ctr" anchorCtr="0">
          <a:noAutofit/>
        </a:bodyPr>
        <a:lstStyle/>
        <a:p>
          <a:pPr marL="0" lvl="0" indent="0" algn="l" defTabSz="1200150">
            <a:lnSpc>
              <a:spcPct val="90000"/>
            </a:lnSpc>
            <a:spcBef>
              <a:spcPct val="0"/>
            </a:spcBef>
            <a:spcAft>
              <a:spcPct val="35000"/>
            </a:spcAft>
            <a:buNone/>
          </a:pPr>
          <a:r>
            <a:rPr lang="en-US" sz="2700" b="1" kern="1200"/>
            <a:t>Use driving distance</a:t>
          </a:r>
          <a:r>
            <a:rPr lang="en-US" sz="2700" b="1" kern="1200">
              <a:cs typeface="Calibri"/>
            </a:rPr>
            <a:t> in provider scoring</a:t>
          </a:r>
          <a:endParaRPr lang="en-US" sz="2700" kern="1200"/>
        </a:p>
      </dsp:txBody>
      <dsp:txXfrm>
        <a:off x="458454" y="311280"/>
        <a:ext cx="8464719" cy="622885"/>
      </dsp:txXfrm>
    </dsp:sp>
    <dsp:sp modelId="{92E7F155-5918-2F4D-9330-723148FC5C9B}">
      <dsp:nvSpPr>
        <dsp:cNvPr id="0" name=""/>
        <dsp:cNvSpPr/>
      </dsp:nvSpPr>
      <dsp:spPr>
        <a:xfrm>
          <a:off x="69150" y="233420"/>
          <a:ext cx="778607" cy="778607"/>
        </a:xfrm>
        <a:prstGeom prst="ellipse">
          <a:avLst/>
        </a:prstGeom>
        <a:solidFill>
          <a:schemeClr val="accent2"/>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08F1B21-661C-4CA7-B313-D528DF1B6385}">
      <dsp:nvSpPr>
        <dsp:cNvPr id="0" name=""/>
        <dsp:cNvSpPr/>
      </dsp:nvSpPr>
      <dsp:spPr>
        <a:xfrm>
          <a:off x="815569" y="1245771"/>
          <a:ext cx="8107604" cy="622885"/>
        </a:xfrm>
        <a:prstGeom prst="rect">
          <a:avLst/>
        </a:prstGeom>
        <a:solidFill>
          <a:schemeClr val="accent6">
            <a:lumMod val="75000"/>
            <a:alpha val="99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4416" tIns="68580" rIns="68580" bIns="68580" numCol="1" spcCol="1270" anchor="ctr" anchorCtr="0">
          <a:noAutofit/>
        </a:bodyPr>
        <a:lstStyle/>
        <a:p>
          <a:pPr marL="0" lvl="0" indent="0" algn="l" defTabSz="1200150">
            <a:lnSpc>
              <a:spcPct val="90000"/>
            </a:lnSpc>
            <a:spcBef>
              <a:spcPct val="0"/>
            </a:spcBef>
            <a:spcAft>
              <a:spcPct val="35000"/>
            </a:spcAft>
            <a:buNone/>
          </a:pPr>
          <a:r>
            <a:rPr lang="en-US" sz="2700" b="1" kern="1200">
              <a:cs typeface="Calibri Light"/>
            </a:rPr>
            <a:t>Improve our Service Frequency Range Adjustment</a:t>
          </a:r>
        </a:p>
      </dsp:txBody>
      <dsp:txXfrm>
        <a:off x="815569" y="1245771"/>
        <a:ext cx="8107604" cy="622885"/>
      </dsp:txXfrm>
    </dsp:sp>
    <dsp:sp modelId="{DC513A8C-D1F2-4C2C-8B3F-CF7DA872A457}">
      <dsp:nvSpPr>
        <dsp:cNvPr id="0" name=""/>
        <dsp:cNvSpPr/>
      </dsp:nvSpPr>
      <dsp:spPr>
        <a:xfrm>
          <a:off x="426265" y="1167910"/>
          <a:ext cx="778607" cy="778607"/>
        </a:xfrm>
        <a:prstGeom prst="ellipse">
          <a:avLst/>
        </a:prstGeom>
        <a:solidFill>
          <a:schemeClr val="accent6">
            <a:lumMod val="75000"/>
            <a:alpha val="99000"/>
          </a:schemeClr>
        </a:solidFill>
        <a:ln w="6350" cap="flat" cmpd="sng" algn="ctr">
          <a:solidFill>
            <a:schemeClr val="accent6">
              <a:lumMod val="75000"/>
            </a:schemeClr>
          </a:solidFill>
          <a:prstDash val="solid"/>
          <a:miter lim="800000"/>
        </a:ln>
        <a:effectLst/>
      </dsp:spPr>
      <dsp:style>
        <a:lnRef idx="1">
          <a:scrgbClr r="0" g="0" b="0"/>
        </a:lnRef>
        <a:fillRef idx="1">
          <a:scrgbClr r="0" g="0" b="0"/>
        </a:fillRef>
        <a:effectRef idx="2">
          <a:scrgbClr r="0" g="0" b="0"/>
        </a:effectRef>
        <a:fontRef idx="minor"/>
      </dsp:style>
    </dsp:sp>
    <dsp:sp modelId="{A0635E02-6BAA-43D9-9072-B2492F21B258}">
      <dsp:nvSpPr>
        <dsp:cNvPr id="0" name=""/>
        <dsp:cNvSpPr/>
      </dsp:nvSpPr>
      <dsp:spPr>
        <a:xfrm>
          <a:off x="815569" y="2180261"/>
          <a:ext cx="8107604" cy="62288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4416" tIns="68580" rIns="68580" bIns="68580" numCol="1" spcCol="1270" anchor="ctr" anchorCtr="0">
          <a:noAutofit/>
        </a:bodyPr>
        <a:lstStyle/>
        <a:p>
          <a:pPr marL="0" lvl="0" indent="0" algn="l" defTabSz="1200150">
            <a:lnSpc>
              <a:spcPct val="90000"/>
            </a:lnSpc>
            <a:spcBef>
              <a:spcPct val="0"/>
            </a:spcBef>
            <a:spcAft>
              <a:spcPct val="35000"/>
            </a:spcAft>
            <a:buNone/>
          </a:pPr>
          <a:r>
            <a:rPr lang="en-US" sz="2700" b="1" kern="1200" dirty="0"/>
            <a:t>Incorporate additional variables (provider capacity)</a:t>
          </a:r>
          <a:endParaRPr lang="en-US" sz="2700" b="1" kern="1200" dirty="0">
            <a:cs typeface="Calibri"/>
          </a:endParaRPr>
        </a:p>
      </dsp:txBody>
      <dsp:txXfrm>
        <a:off x="815569" y="2180261"/>
        <a:ext cx="8107604" cy="622885"/>
      </dsp:txXfrm>
    </dsp:sp>
    <dsp:sp modelId="{8CF45DA4-9E2E-EF44-9D89-7EEAA6D99B8E}">
      <dsp:nvSpPr>
        <dsp:cNvPr id="0" name=""/>
        <dsp:cNvSpPr/>
      </dsp:nvSpPr>
      <dsp:spPr>
        <a:xfrm>
          <a:off x="426265" y="2102401"/>
          <a:ext cx="778607" cy="778607"/>
        </a:xfrm>
        <a:prstGeom prst="ellipse">
          <a:avLst/>
        </a:prstGeom>
        <a:solidFill>
          <a:schemeClr val="accent4"/>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1898E28-EB73-40CE-98F4-FB88ADE2A229}">
      <dsp:nvSpPr>
        <dsp:cNvPr id="0" name=""/>
        <dsp:cNvSpPr/>
      </dsp:nvSpPr>
      <dsp:spPr>
        <a:xfrm>
          <a:off x="458454" y="3114752"/>
          <a:ext cx="8464719" cy="62288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4416" tIns="68580" rIns="68580" bIns="68580" numCol="1" spcCol="1270" anchor="ctr" anchorCtr="0">
          <a:noAutofit/>
        </a:bodyPr>
        <a:lstStyle/>
        <a:p>
          <a:pPr marL="0" lvl="0" indent="0" algn="l" defTabSz="1200150">
            <a:lnSpc>
              <a:spcPct val="90000"/>
            </a:lnSpc>
            <a:spcBef>
              <a:spcPct val="0"/>
            </a:spcBef>
            <a:spcAft>
              <a:spcPct val="35000"/>
            </a:spcAft>
            <a:buNone/>
          </a:pPr>
          <a:r>
            <a:rPr lang="en-US" sz="2700" b="1" kern="1200">
              <a:cs typeface="Calibri"/>
            </a:rPr>
            <a:t>Analyze regional coverage</a:t>
          </a:r>
          <a:endParaRPr lang="en-US" sz="2700" kern="1200"/>
        </a:p>
      </dsp:txBody>
      <dsp:txXfrm>
        <a:off x="458454" y="3114752"/>
        <a:ext cx="8464719" cy="622885"/>
      </dsp:txXfrm>
    </dsp:sp>
    <dsp:sp modelId="{51B474C6-FA09-5F4C-A216-2788A7BFBD57}">
      <dsp:nvSpPr>
        <dsp:cNvPr id="0" name=""/>
        <dsp:cNvSpPr/>
      </dsp:nvSpPr>
      <dsp:spPr>
        <a:xfrm>
          <a:off x="69150" y="3036891"/>
          <a:ext cx="778607" cy="778607"/>
        </a:xfrm>
        <a:prstGeom prst="ellipse">
          <a:avLst/>
        </a:prstGeom>
        <a:solidFill>
          <a:schemeClr val="accent5"/>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0.17563</cdr:x>
      <cdr:y>0.74616</cdr:y>
    </cdr:from>
    <cdr:to>
      <cdr:x>0.26081</cdr:x>
      <cdr:y>0.85041</cdr:y>
    </cdr:to>
    <cdr:sp macro="" textlink="">
      <cdr:nvSpPr>
        <cdr:cNvPr id="2" name="TextBox 1"/>
        <cdr:cNvSpPr txBox="1"/>
      </cdr:nvSpPr>
      <cdr:spPr>
        <a:xfrm xmlns:a="http://schemas.openxmlformats.org/drawingml/2006/main">
          <a:off x="1731375" y="3677748"/>
          <a:ext cx="839728" cy="5138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300" b="1" dirty="0"/>
            <a:t>16%</a:t>
          </a:r>
        </a:p>
      </cdr:txBody>
    </cdr:sp>
  </cdr:relSizeAnchor>
  <cdr:relSizeAnchor xmlns:cdr="http://schemas.openxmlformats.org/drawingml/2006/chartDrawing">
    <cdr:from>
      <cdr:x>0.77747</cdr:x>
      <cdr:y>0.70728</cdr:y>
    </cdr:from>
    <cdr:to>
      <cdr:x>0.82652</cdr:x>
      <cdr:y>0.80533</cdr:y>
    </cdr:to>
    <cdr:sp macro="" textlink="">
      <cdr:nvSpPr>
        <cdr:cNvPr id="3" name="TextBox 2"/>
        <cdr:cNvSpPr txBox="1"/>
      </cdr:nvSpPr>
      <cdr:spPr>
        <a:xfrm xmlns:a="http://schemas.openxmlformats.org/drawingml/2006/main">
          <a:off x="7664528" y="3486110"/>
          <a:ext cx="483548" cy="4832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300" b="1" dirty="0"/>
            <a:t>13%</a:t>
          </a:r>
        </a:p>
      </cdr:txBody>
    </cdr:sp>
  </cdr:relSizeAnchor>
  <cdr:relSizeAnchor xmlns:cdr="http://schemas.openxmlformats.org/drawingml/2006/chartDrawing">
    <cdr:from>
      <cdr:x>0.62425</cdr:x>
      <cdr:y>0.7028</cdr:y>
    </cdr:from>
    <cdr:to>
      <cdr:x>0.67401</cdr:x>
      <cdr:y>0.79217</cdr:y>
    </cdr:to>
    <cdr:sp macro="" textlink="">
      <cdr:nvSpPr>
        <cdr:cNvPr id="4" name="TextBox 3"/>
        <cdr:cNvSpPr txBox="1"/>
      </cdr:nvSpPr>
      <cdr:spPr>
        <a:xfrm xmlns:a="http://schemas.openxmlformats.org/drawingml/2006/main">
          <a:off x="6154078" y="3464018"/>
          <a:ext cx="490548" cy="44052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300" b="1" dirty="0"/>
            <a:t>18%</a:t>
          </a:r>
        </a:p>
      </cdr:txBody>
    </cdr:sp>
  </cdr:relSizeAnchor>
  <cdr:relSizeAnchor xmlns:cdr="http://schemas.openxmlformats.org/drawingml/2006/chartDrawing">
    <cdr:from>
      <cdr:x>0.48687</cdr:x>
      <cdr:y>0.7238</cdr:y>
    </cdr:from>
    <cdr:to>
      <cdr:x>0.54413</cdr:x>
      <cdr:y>0.81624</cdr:y>
    </cdr:to>
    <cdr:sp macro="" textlink="">
      <cdr:nvSpPr>
        <cdr:cNvPr id="5" name="TextBox 4"/>
        <cdr:cNvSpPr txBox="1"/>
      </cdr:nvSpPr>
      <cdr:spPr>
        <a:xfrm xmlns:a="http://schemas.openxmlformats.org/drawingml/2006/main">
          <a:off x="4799665" y="3567550"/>
          <a:ext cx="564485" cy="45562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300" b="1" dirty="0"/>
            <a:t>14%</a:t>
          </a:r>
        </a:p>
      </cdr:txBody>
    </cdr:sp>
  </cdr:relSizeAnchor>
  <cdr:relSizeAnchor xmlns:cdr="http://schemas.openxmlformats.org/drawingml/2006/chartDrawing">
    <cdr:from>
      <cdr:x>0.33327</cdr:x>
      <cdr:y>0.73714</cdr:y>
    </cdr:from>
    <cdr:to>
      <cdr:x>0.3989</cdr:x>
      <cdr:y>0.8126</cdr:y>
    </cdr:to>
    <cdr:sp macro="" textlink="">
      <cdr:nvSpPr>
        <cdr:cNvPr id="6" name="TextBox 5"/>
        <cdr:cNvSpPr txBox="1"/>
      </cdr:nvSpPr>
      <cdr:spPr>
        <a:xfrm xmlns:a="http://schemas.openxmlformats.org/drawingml/2006/main">
          <a:off x="3285476" y="3633313"/>
          <a:ext cx="646999" cy="3719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300" b="1" dirty="0"/>
            <a:t>17%</a:t>
          </a:r>
        </a:p>
      </cdr:txBody>
    </cdr:sp>
  </cdr:relSizeAnchor>
  <cdr:relSizeAnchor xmlns:cdr="http://schemas.openxmlformats.org/drawingml/2006/chartDrawing">
    <cdr:from>
      <cdr:x>0.91565</cdr:x>
      <cdr:y>0.71537</cdr:y>
    </cdr:from>
    <cdr:to>
      <cdr:x>0.96474</cdr:x>
      <cdr:y>0.81378</cdr:y>
    </cdr:to>
    <cdr:sp macro="" textlink="">
      <cdr:nvSpPr>
        <cdr:cNvPr id="7" name="TextBox 6"/>
        <cdr:cNvSpPr txBox="1"/>
      </cdr:nvSpPr>
      <cdr:spPr>
        <a:xfrm xmlns:a="http://schemas.openxmlformats.org/drawingml/2006/main">
          <a:off x="9026767" y="3525974"/>
          <a:ext cx="483943" cy="4850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300" b="1" dirty="0"/>
            <a:t>13%</a:t>
          </a:r>
        </a:p>
      </cdr:txBody>
    </cdr:sp>
  </cdr:relSizeAnchor>
</c:userShapes>
</file>

<file path=ppt/drawings/drawing2.xml><?xml version="1.0" encoding="utf-8"?>
<c:userShapes xmlns:c="http://schemas.openxmlformats.org/drawingml/2006/chart">
  <cdr:relSizeAnchor xmlns:cdr="http://schemas.openxmlformats.org/drawingml/2006/chartDrawing">
    <cdr:from>
      <cdr:x>0.14328</cdr:x>
      <cdr:y>0.14683</cdr:y>
    </cdr:from>
    <cdr:to>
      <cdr:x>0.45664</cdr:x>
      <cdr:y>0.87669</cdr:y>
    </cdr:to>
    <cdr:sp macro="" textlink="">
      <cdr:nvSpPr>
        <cdr:cNvPr id="2" name="Rectangle 1"/>
        <cdr:cNvSpPr/>
      </cdr:nvSpPr>
      <cdr:spPr>
        <a:xfrm xmlns:a="http://schemas.openxmlformats.org/drawingml/2006/main">
          <a:off x="895740" y="658153"/>
          <a:ext cx="1958946" cy="3271564"/>
        </a:xfrm>
        <a:prstGeom xmlns:a="http://schemas.openxmlformats.org/drawingml/2006/main" prst="rect">
          <a:avLst/>
        </a:prstGeom>
        <a:solidFill xmlns:a="http://schemas.openxmlformats.org/drawingml/2006/main">
          <a:schemeClr val="accent2">
            <a:lumMod val="20000"/>
            <a:lumOff val="80000"/>
            <a:alpha val="37000"/>
          </a:schemeClr>
        </a:solidFill>
        <a:ln xmlns:a="http://schemas.openxmlformats.org/drawingml/2006/main">
          <a:solidFill>
            <a:schemeClr val="accent1">
              <a:shade val="50000"/>
              <a:alpha val="12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8303E5-1931-8140-ADA1-32875945317F}" type="datetimeFigureOut">
              <a:rPr lang="en-US" smtClean="0"/>
              <a:t>12/16/19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9C9F81-C571-8741-9966-2ED351FE933D}" type="slidenum">
              <a:rPr lang="en-US" smtClean="0"/>
              <a:t>‹#›</a:t>
            </a:fld>
            <a:endParaRPr lang="en-US"/>
          </a:p>
        </p:txBody>
      </p:sp>
    </p:spTree>
    <p:extLst>
      <p:ext uri="{BB962C8B-B14F-4D97-AF65-F5344CB8AC3E}">
        <p14:creationId xmlns:p14="http://schemas.microsoft.com/office/powerpoint/2010/main" val="688309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98F5BA-5B36-6C46-8259-44BBCF203C4B}" type="datetimeFigureOut">
              <a:rPr lang="en-US" smtClean="0"/>
              <a:t>12/16/19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7F6FF5-B4C9-DC4E-998E-19CC1C0BCBD9}" type="slidenum">
              <a:rPr lang="en-US" smtClean="0"/>
              <a:t>‹#›</a:t>
            </a:fld>
            <a:endParaRPr lang="en-US"/>
          </a:p>
        </p:txBody>
      </p:sp>
    </p:spTree>
    <p:extLst>
      <p:ext uri="{BB962C8B-B14F-4D97-AF65-F5344CB8AC3E}">
        <p14:creationId xmlns:p14="http://schemas.microsoft.com/office/powerpoint/2010/main" val="393772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I’m Megan, Kathryn, Simon…we have just passed out some brochures you can look at throughout our presentation, just note that the figures are not in sequential order. We have been working with LHI over the course of this semester and we are really excited to show you our systematic approach to appointing service members to providers.</a:t>
            </a:r>
          </a:p>
        </p:txBody>
      </p:sp>
      <p:sp>
        <p:nvSpPr>
          <p:cNvPr id="4" name="Slide Number Placeholder 3"/>
          <p:cNvSpPr>
            <a:spLocks noGrp="1"/>
          </p:cNvSpPr>
          <p:nvPr>
            <p:ph type="sldNum" sz="quarter" idx="10"/>
          </p:nvPr>
        </p:nvSpPr>
        <p:spPr/>
        <p:txBody>
          <a:bodyPr/>
          <a:lstStyle/>
          <a:p>
            <a:fld id="{407F6FF5-B4C9-DC4E-998E-19CC1C0BCBD9}" type="slidenum">
              <a:rPr lang="en-US" smtClean="0"/>
              <a:t>1</a:t>
            </a:fld>
            <a:endParaRPr lang="en-US"/>
          </a:p>
        </p:txBody>
      </p:sp>
    </p:spTree>
    <p:extLst>
      <p:ext uri="{BB962C8B-B14F-4D97-AF65-F5344CB8AC3E}">
        <p14:creationId xmlns:p14="http://schemas.microsoft.com/office/powerpoint/2010/main" val="373185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 much more brief with this slide </a:t>
            </a:r>
          </a:p>
          <a:p>
            <a:r>
              <a:rPr lang="en-US" dirty="0">
                <a:cs typeface="Calibri"/>
              </a:rPr>
              <a:t>Katie- Explain this slide</a:t>
            </a:r>
          </a:p>
        </p:txBody>
      </p:sp>
      <p:sp>
        <p:nvSpPr>
          <p:cNvPr id="4" name="Slide Number Placeholder 3"/>
          <p:cNvSpPr>
            <a:spLocks noGrp="1"/>
          </p:cNvSpPr>
          <p:nvPr>
            <p:ph type="sldNum" sz="quarter" idx="10"/>
          </p:nvPr>
        </p:nvSpPr>
        <p:spPr/>
        <p:txBody>
          <a:bodyPr/>
          <a:lstStyle/>
          <a:p>
            <a:fld id="{407F6FF5-B4C9-DC4E-998E-19CC1C0BCBD9}" type="slidenum">
              <a:rPr lang="en-US" smtClean="0"/>
              <a:t>11</a:t>
            </a:fld>
            <a:endParaRPr lang="en-US"/>
          </a:p>
        </p:txBody>
      </p:sp>
    </p:spTree>
    <p:extLst>
      <p:ext uri="{BB962C8B-B14F-4D97-AF65-F5344CB8AC3E}">
        <p14:creationId xmlns:p14="http://schemas.microsoft.com/office/powerpoint/2010/main" val="3763594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407F6FF5-B4C9-DC4E-998E-19CC1C0BCBD9}" type="slidenum">
              <a:rPr lang="en-US" smtClean="0"/>
              <a:t>12</a:t>
            </a:fld>
            <a:endParaRPr lang="en-US"/>
          </a:p>
        </p:txBody>
      </p:sp>
    </p:spTree>
    <p:extLst>
      <p:ext uri="{BB962C8B-B14F-4D97-AF65-F5344CB8AC3E}">
        <p14:creationId xmlns:p14="http://schemas.microsoft.com/office/powerpoint/2010/main" val="2902174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Simon- discuss how LHI can weight the cost and distance values.</a:t>
            </a:r>
          </a:p>
        </p:txBody>
      </p:sp>
      <p:sp>
        <p:nvSpPr>
          <p:cNvPr id="4" name="Slide Number Placeholder 3"/>
          <p:cNvSpPr>
            <a:spLocks noGrp="1"/>
          </p:cNvSpPr>
          <p:nvPr>
            <p:ph type="sldNum" sz="quarter" idx="10"/>
          </p:nvPr>
        </p:nvSpPr>
        <p:spPr/>
        <p:txBody>
          <a:bodyPr/>
          <a:lstStyle/>
          <a:p>
            <a:fld id="{407F6FF5-B4C9-DC4E-998E-19CC1C0BCBD9}" type="slidenum">
              <a:rPr lang="en-US" smtClean="0"/>
              <a:t>13</a:t>
            </a:fld>
            <a:endParaRPr lang="en-US"/>
          </a:p>
        </p:txBody>
      </p:sp>
    </p:spTree>
    <p:extLst>
      <p:ext uri="{BB962C8B-B14F-4D97-AF65-F5344CB8AC3E}">
        <p14:creationId xmlns:p14="http://schemas.microsoft.com/office/powerpoint/2010/main" val="4275221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a:t>is </a:t>
            </a:r>
            <a:r>
              <a:rPr lang="en-US" dirty="0"/>
              <a:t>the</a:t>
            </a:r>
            <a:r>
              <a:rPr lang="en-US"/>
              <a:t> foundation of our code and what </a:t>
            </a:r>
            <a:r>
              <a:rPr lang="en-US" dirty="0"/>
              <a:t>our </a:t>
            </a:r>
            <a:r>
              <a:rPr lang="en-US"/>
              <a:t>algorithm </a:t>
            </a:r>
            <a:r>
              <a:rPr lang="en-US" dirty="0"/>
              <a:t>currently</a:t>
            </a:r>
            <a:r>
              <a:rPr lang="en-US"/>
              <a:t> does. You can see that it does </a:t>
            </a:r>
            <a:r>
              <a:rPr lang="en-US" dirty="0"/>
              <a:t>output</a:t>
            </a:r>
            <a:r>
              <a:rPr lang="en-US"/>
              <a:t> this list of provider score, but </a:t>
            </a:r>
            <a:r>
              <a:rPr lang="en-US" dirty="0"/>
              <a:t>we want to make it better by </a:t>
            </a:r>
            <a:r>
              <a:rPr lang="en-US"/>
              <a:t>implementing </a:t>
            </a:r>
            <a:r>
              <a:rPr lang="en-US" dirty="0"/>
              <a:t>a</a:t>
            </a:r>
            <a:r>
              <a:rPr lang="en-US"/>
              <a:t> maximum range.</a:t>
            </a:r>
            <a:endParaRPr lang="en-US" dirty="0"/>
          </a:p>
        </p:txBody>
      </p:sp>
      <p:sp>
        <p:nvSpPr>
          <p:cNvPr id="4" name="Slide Number Placeholder 3"/>
          <p:cNvSpPr>
            <a:spLocks noGrp="1"/>
          </p:cNvSpPr>
          <p:nvPr>
            <p:ph type="sldNum" sz="quarter" idx="10"/>
          </p:nvPr>
        </p:nvSpPr>
        <p:spPr/>
        <p:txBody>
          <a:bodyPr/>
          <a:lstStyle/>
          <a:p>
            <a:fld id="{407F6FF5-B4C9-DC4E-998E-19CC1C0BCBD9}" type="slidenum">
              <a:rPr lang="en-US" smtClean="0"/>
              <a:t>14</a:t>
            </a:fld>
            <a:endParaRPr lang="en-US"/>
          </a:p>
        </p:txBody>
      </p:sp>
    </p:spTree>
    <p:extLst>
      <p:ext uri="{BB962C8B-B14F-4D97-AF65-F5344CB8AC3E}">
        <p14:creationId xmlns:p14="http://schemas.microsoft.com/office/powerpoint/2010/main" val="1238511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Determine which provider receives a specific provider score when distance and cost are minimized</a:t>
            </a:r>
          </a:p>
        </p:txBody>
      </p:sp>
      <p:sp>
        <p:nvSpPr>
          <p:cNvPr id="4" name="Slide Number Placeholder 3"/>
          <p:cNvSpPr>
            <a:spLocks noGrp="1"/>
          </p:cNvSpPr>
          <p:nvPr>
            <p:ph type="sldNum" sz="quarter" idx="10"/>
          </p:nvPr>
        </p:nvSpPr>
        <p:spPr/>
        <p:txBody>
          <a:bodyPr/>
          <a:lstStyle/>
          <a:p>
            <a:fld id="{407F6FF5-B4C9-DC4E-998E-19CC1C0BCBD9}" type="slidenum">
              <a:rPr lang="en-US" smtClean="0"/>
              <a:t>15</a:t>
            </a:fld>
            <a:endParaRPr lang="en-US"/>
          </a:p>
        </p:txBody>
      </p:sp>
    </p:spTree>
    <p:extLst>
      <p:ext uri="{BB962C8B-B14F-4D97-AF65-F5344CB8AC3E}">
        <p14:creationId xmlns:p14="http://schemas.microsoft.com/office/powerpoint/2010/main" val="2396926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Two examples- one for city, one for service</a:t>
            </a:r>
          </a:p>
          <a:p>
            <a:r>
              <a:rPr lang="en-US" dirty="0">
                <a:cs typeface="Calibri"/>
              </a:rPr>
              <a:t>Flu shot, metropolitan area</a:t>
            </a:r>
          </a:p>
          <a:p>
            <a:r>
              <a:rPr lang="en-US" dirty="0">
                <a:cs typeface="Calibri"/>
              </a:rPr>
              <a:t>Heart surgery, rural, </a:t>
            </a:r>
          </a:p>
          <a:p>
            <a:r>
              <a:rPr lang="en-US" dirty="0">
                <a:cs typeface="Calibri"/>
              </a:rPr>
              <a:t>Each patient should be treated with different providers</a:t>
            </a:r>
          </a:p>
          <a:p>
            <a:endParaRPr lang="en-US" dirty="0">
              <a:cs typeface="Calibri"/>
            </a:endParaRPr>
          </a:p>
          <a:p>
            <a:r>
              <a:rPr lang="en-US" dirty="0">
                <a:cs typeface="Calibri"/>
              </a:rPr>
              <a:t>Inform our choice of maximum range</a:t>
            </a:r>
          </a:p>
          <a:p>
            <a:endParaRPr lang="en-US" dirty="0">
              <a:cs typeface="Calibri"/>
            </a:endParaRPr>
          </a:p>
        </p:txBody>
      </p:sp>
      <p:sp>
        <p:nvSpPr>
          <p:cNvPr id="4" name="Slide Number Placeholder 3"/>
          <p:cNvSpPr>
            <a:spLocks noGrp="1"/>
          </p:cNvSpPr>
          <p:nvPr>
            <p:ph type="sldNum" sz="quarter" idx="10"/>
          </p:nvPr>
        </p:nvSpPr>
        <p:spPr/>
        <p:txBody>
          <a:bodyPr/>
          <a:lstStyle/>
          <a:p>
            <a:fld id="{407F6FF5-B4C9-DC4E-998E-19CC1C0BCBD9}" type="slidenum">
              <a:rPr lang="en-US" smtClean="0"/>
              <a:t>16</a:t>
            </a:fld>
            <a:endParaRPr lang="en-US"/>
          </a:p>
        </p:txBody>
      </p:sp>
    </p:spTree>
    <p:extLst>
      <p:ext uri="{BB962C8B-B14F-4D97-AF65-F5344CB8AC3E}">
        <p14:creationId xmlns:p14="http://schemas.microsoft.com/office/powerpoint/2010/main" val="3816964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Sally lives in a metropolitan city, We want to create a maximum range she will prefer to travel in.</a:t>
            </a:r>
          </a:p>
          <a:p>
            <a:r>
              <a:rPr lang="en-US" dirty="0"/>
              <a:t>Jack needs heart transplant. He will consider traveling that maximum 60 miles. (more willing to).</a:t>
            </a:r>
          </a:p>
          <a:p>
            <a:r>
              <a:rPr lang="en-US" dirty="0"/>
              <a:t>From here, we </a:t>
            </a:r>
            <a:r>
              <a:rPr lang="en-US"/>
              <a:t>see that </a:t>
            </a:r>
            <a:endParaRPr lang="en-US" dirty="0"/>
          </a:p>
        </p:txBody>
      </p:sp>
      <p:sp>
        <p:nvSpPr>
          <p:cNvPr id="4" name="Slide Number Placeholder 3"/>
          <p:cNvSpPr>
            <a:spLocks noGrp="1"/>
          </p:cNvSpPr>
          <p:nvPr>
            <p:ph type="sldNum" sz="quarter" idx="10"/>
          </p:nvPr>
        </p:nvSpPr>
        <p:spPr/>
        <p:txBody>
          <a:bodyPr/>
          <a:lstStyle/>
          <a:p>
            <a:fld id="{407F6FF5-B4C9-DC4E-998E-19CC1C0BCBD9}" type="slidenum">
              <a:rPr lang="en-US" smtClean="0"/>
              <a:t>17</a:t>
            </a:fld>
            <a:endParaRPr lang="en-US"/>
          </a:p>
        </p:txBody>
      </p:sp>
    </p:spTree>
    <p:extLst>
      <p:ext uri="{BB962C8B-B14F-4D97-AF65-F5344CB8AC3E}">
        <p14:creationId xmlns:p14="http://schemas.microsoft.com/office/powerpoint/2010/main" val="3997662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Because of these different circumstances, we have considered mu and rho into our algorithm</a:t>
            </a:r>
          </a:p>
          <a:p>
            <a:endParaRPr lang="en-US" dirty="0">
              <a:cs typeface="Calibri"/>
            </a:endParaRPr>
          </a:p>
          <a:p>
            <a:endParaRPr lang="en-US" dirty="0">
              <a:cs typeface="Calibri"/>
            </a:endParaRPr>
          </a:p>
          <a:p>
            <a:r>
              <a:rPr lang="en-US" dirty="0">
                <a:cs typeface="Calibri"/>
              </a:rPr>
              <a:t> Average</a:t>
            </a:r>
          </a:p>
        </p:txBody>
      </p:sp>
      <p:sp>
        <p:nvSpPr>
          <p:cNvPr id="4" name="Slide Number Placeholder 3"/>
          <p:cNvSpPr>
            <a:spLocks noGrp="1"/>
          </p:cNvSpPr>
          <p:nvPr>
            <p:ph type="sldNum" sz="quarter" idx="10"/>
          </p:nvPr>
        </p:nvSpPr>
        <p:spPr/>
        <p:txBody>
          <a:bodyPr/>
          <a:lstStyle/>
          <a:p>
            <a:fld id="{407F6FF5-B4C9-DC4E-998E-19CC1C0BCBD9}" type="slidenum">
              <a:rPr lang="en-US" smtClean="0"/>
              <a:t>18</a:t>
            </a:fld>
            <a:endParaRPr lang="en-US"/>
          </a:p>
        </p:txBody>
      </p:sp>
    </p:spTree>
    <p:extLst>
      <p:ext uri="{BB962C8B-B14F-4D97-AF65-F5344CB8AC3E}">
        <p14:creationId xmlns:p14="http://schemas.microsoft.com/office/powerpoint/2010/main" val="138879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population densities of the cities are very similar</a:t>
            </a:r>
          </a:p>
          <a:p>
            <a:r>
              <a:rPr lang="en-US"/>
              <a:t>Because of this, we want to find an adjustment for every city in the nation</a:t>
            </a:r>
            <a:r>
              <a:rPr lang="en-US">
                <a:cs typeface="Calibri"/>
              </a:rPr>
              <a:t> </a:t>
            </a:r>
          </a:p>
        </p:txBody>
      </p:sp>
      <p:sp>
        <p:nvSpPr>
          <p:cNvPr id="4" name="Slide Number Placeholder 3"/>
          <p:cNvSpPr>
            <a:spLocks noGrp="1"/>
          </p:cNvSpPr>
          <p:nvPr>
            <p:ph type="sldNum" sz="quarter" idx="10"/>
          </p:nvPr>
        </p:nvSpPr>
        <p:spPr/>
        <p:txBody>
          <a:bodyPr/>
          <a:lstStyle/>
          <a:p>
            <a:fld id="{407F6FF5-B4C9-DC4E-998E-19CC1C0BCBD9}" type="slidenum">
              <a:rPr lang="en-US" smtClean="0"/>
              <a:t>19</a:t>
            </a:fld>
            <a:endParaRPr lang="en-US"/>
          </a:p>
        </p:txBody>
      </p:sp>
    </p:spTree>
    <p:extLst>
      <p:ext uri="{BB962C8B-B14F-4D97-AF65-F5344CB8AC3E}">
        <p14:creationId xmlns:p14="http://schemas.microsoft.com/office/powerpoint/2010/main" val="390765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407F6FF5-B4C9-DC4E-998E-19CC1C0BCBD9}" type="slidenum">
              <a:rPr lang="en-US" smtClean="0"/>
              <a:t>20</a:t>
            </a:fld>
            <a:endParaRPr lang="en-US"/>
          </a:p>
        </p:txBody>
      </p:sp>
    </p:spTree>
    <p:extLst>
      <p:ext uri="{BB962C8B-B14F-4D97-AF65-F5344CB8AC3E}">
        <p14:creationId xmlns:p14="http://schemas.microsoft.com/office/powerpoint/2010/main" val="868671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first discuss our problem statement, which we have solved with our provider scoring algorithm. One key feature we have implemented into our algorithm is the maximum range, and the results we have found. Lastly, we will discuss our conclusions we can draw from these results.</a:t>
            </a:r>
          </a:p>
        </p:txBody>
      </p:sp>
      <p:sp>
        <p:nvSpPr>
          <p:cNvPr id="4" name="Slide Number Placeholder 3"/>
          <p:cNvSpPr>
            <a:spLocks noGrp="1"/>
          </p:cNvSpPr>
          <p:nvPr>
            <p:ph type="sldNum" sz="quarter" idx="10"/>
          </p:nvPr>
        </p:nvSpPr>
        <p:spPr/>
        <p:txBody>
          <a:bodyPr/>
          <a:lstStyle/>
          <a:p>
            <a:fld id="{407F6FF5-B4C9-DC4E-998E-19CC1C0BCBD9}" type="slidenum">
              <a:rPr lang="en-US" smtClean="0"/>
              <a:t>2</a:t>
            </a:fld>
            <a:endParaRPr lang="en-US"/>
          </a:p>
        </p:txBody>
      </p:sp>
    </p:spTree>
    <p:extLst>
      <p:ext uri="{BB962C8B-B14F-4D97-AF65-F5344CB8AC3E}">
        <p14:creationId xmlns:p14="http://schemas.microsoft.com/office/powerpoint/2010/main" val="2605904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Like Kathryn just explained, we decided to subset reschedules to reasons concerning distance. Although none of the reasons explicitly say that they're related to distance, we decided that if average original mileage is higher and it’s final mileage is lower…</a:t>
            </a:r>
            <a:r>
              <a:rPr lang="en-US">
                <a:cs typeface="Calibri"/>
              </a:rPr>
              <a:t> </a:t>
            </a:r>
            <a:endParaRPr lang="en-US" dirty="0">
              <a:cs typeface="Calibri"/>
            </a:endParaRPr>
          </a:p>
          <a:p>
            <a:r>
              <a:rPr lang="en-US" dirty="0">
                <a:cs typeface="Calibri"/>
              </a:rPr>
              <a:t>Reasons due to </a:t>
            </a:r>
            <a:r>
              <a:rPr lang="en-US">
                <a:cs typeface="Calibri"/>
              </a:rPr>
              <a:t>distancewas</a:t>
            </a:r>
            <a:r>
              <a:rPr lang="en-US" dirty="0">
                <a:cs typeface="Calibri"/>
              </a:rPr>
              <a:t> actually 34%, which is smaller than past years.</a:t>
            </a:r>
          </a:p>
        </p:txBody>
      </p:sp>
      <p:sp>
        <p:nvSpPr>
          <p:cNvPr id="4" name="Slide Number Placeholder 3"/>
          <p:cNvSpPr>
            <a:spLocks noGrp="1"/>
          </p:cNvSpPr>
          <p:nvPr>
            <p:ph type="sldNum" sz="quarter" idx="10"/>
          </p:nvPr>
        </p:nvSpPr>
        <p:spPr/>
        <p:txBody>
          <a:bodyPr/>
          <a:lstStyle/>
          <a:p>
            <a:fld id="{407F6FF5-B4C9-DC4E-998E-19CC1C0BCBD9}" type="slidenum">
              <a:rPr lang="en-US" smtClean="0"/>
              <a:t>21</a:t>
            </a:fld>
            <a:endParaRPr lang="en-US"/>
          </a:p>
        </p:txBody>
      </p:sp>
    </p:spTree>
    <p:extLst>
      <p:ext uri="{BB962C8B-B14F-4D97-AF65-F5344CB8AC3E}">
        <p14:creationId xmlns:p14="http://schemas.microsoft.com/office/powerpoint/2010/main" val="2144750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a crowded place, the tolerance for distance is low.</a:t>
            </a:r>
          </a:p>
          <a:p>
            <a:pPr>
              <a:defRPr/>
            </a:pPr>
            <a:r>
              <a:rPr lang="en-US" dirty="0">
                <a:cs typeface="Calibri"/>
              </a:rPr>
              <a:t>Verifies our assumption of rho.</a:t>
            </a:r>
          </a:p>
          <a:p>
            <a:r>
              <a:rPr lang="en-US" dirty="0">
                <a:cs typeface="Calibri"/>
              </a:rPr>
              <a:t>When there are more patients, people tend to travel closer for certain services, which verifies our assumption for rho .</a:t>
            </a:r>
          </a:p>
        </p:txBody>
      </p:sp>
      <p:sp>
        <p:nvSpPr>
          <p:cNvPr id="4" name="Slide Number Placeholder 3"/>
          <p:cNvSpPr>
            <a:spLocks noGrp="1"/>
          </p:cNvSpPr>
          <p:nvPr>
            <p:ph type="sldNum" sz="quarter" idx="10"/>
          </p:nvPr>
        </p:nvSpPr>
        <p:spPr/>
        <p:txBody>
          <a:bodyPr/>
          <a:lstStyle/>
          <a:p>
            <a:fld id="{407F6FF5-B4C9-DC4E-998E-19CC1C0BCBD9}" type="slidenum">
              <a:rPr lang="en-US" smtClean="0"/>
              <a:t>22</a:t>
            </a:fld>
            <a:endParaRPr lang="en-US"/>
          </a:p>
        </p:txBody>
      </p:sp>
    </p:spTree>
    <p:extLst>
      <p:ext uri="{BB962C8B-B14F-4D97-AF65-F5344CB8AC3E}">
        <p14:creationId xmlns:p14="http://schemas.microsoft.com/office/powerpoint/2010/main" val="2375722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7F6FF5-B4C9-DC4E-998E-19CC1C0BCBD9}" type="slidenum">
              <a:rPr lang="en-US" smtClean="0"/>
              <a:t>23</a:t>
            </a:fld>
            <a:endParaRPr lang="en-US"/>
          </a:p>
        </p:txBody>
      </p:sp>
    </p:spTree>
    <p:extLst>
      <p:ext uri="{BB962C8B-B14F-4D97-AF65-F5344CB8AC3E}">
        <p14:creationId xmlns:p14="http://schemas.microsoft.com/office/powerpoint/2010/main" val="3325425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Give simple examples to put it into perspective</a:t>
            </a:r>
          </a:p>
        </p:txBody>
      </p:sp>
      <p:sp>
        <p:nvSpPr>
          <p:cNvPr id="4" name="Slide Number Placeholder 3"/>
          <p:cNvSpPr>
            <a:spLocks noGrp="1"/>
          </p:cNvSpPr>
          <p:nvPr>
            <p:ph type="sldNum" sz="quarter" idx="10"/>
          </p:nvPr>
        </p:nvSpPr>
        <p:spPr/>
        <p:txBody>
          <a:bodyPr/>
          <a:lstStyle/>
          <a:p>
            <a:fld id="{407F6FF5-B4C9-DC4E-998E-19CC1C0BCBD9}" type="slidenum">
              <a:rPr lang="en-US" smtClean="0"/>
              <a:t>24</a:t>
            </a:fld>
            <a:endParaRPr lang="en-US"/>
          </a:p>
        </p:txBody>
      </p:sp>
    </p:spTree>
    <p:extLst>
      <p:ext uri="{BB962C8B-B14F-4D97-AF65-F5344CB8AC3E}">
        <p14:creationId xmlns:p14="http://schemas.microsoft.com/office/powerpoint/2010/main" val="3741291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Inverse exponential- No less than 15- not any more than 60. NEW values</a:t>
            </a:r>
          </a:p>
        </p:txBody>
      </p:sp>
      <p:sp>
        <p:nvSpPr>
          <p:cNvPr id="4" name="Slide Number Placeholder 3"/>
          <p:cNvSpPr>
            <a:spLocks noGrp="1"/>
          </p:cNvSpPr>
          <p:nvPr>
            <p:ph type="sldNum" sz="quarter" idx="10"/>
          </p:nvPr>
        </p:nvSpPr>
        <p:spPr/>
        <p:txBody>
          <a:bodyPr/>
          <a:lstStyle/>
          <a:p>
            <a:fld id="{407F6FF5-B4C9-DC4E-998E-19CC1C0BCBD9}" type="slidenum">
              <a:rPr lang="en-US" smtClean="0"/>
              <a:t>25</a:t>
            </a:fld>
            <a:endParaRPr lang="en-US"/>
          </a:p>
        </p:txBody>
      </p:sp>
    </p:spTree>
    <p:extLst>
      <p:ext uri="{BB962C8B-B14F-4D97-AF65-F5344CB8AC3E}">
        <p14:creationId xmlns:p14="http://schemas.microsoft.com/office/powerpoint/2010/main" val="390719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change</a:t>
            </a:r>
            <a:r>
              <a:rPr lang="en-US" dirty="0">
                <a:cs typeface="Calibri"/>
              </a:rPr>
              <a:t> these colors</a:t>
            </a:r>
            <a:endParaRPr lang="en-US" dirty="0"/>
          </a:p>
        </p:txBody>
      </p:sp>
      <p:sp>
        <p:nvSpPr>
          <p:cNvPr id="4" name="Slide Number Placeholder 3"/>
          <p:cNvSpPr>
            <a:spLocks noGrp="1"/>
          </p:cNvSpPr>
          <p:nvPr>
            <p:ph type="sldNum" sz="quarter" idx="10"/>
          </p:nvPr>
        </p:nvSpPr>
        <p:spPr/>
        <p:txBody>
          <a:bodyPr/>
          <a:lstStyle/>
          <a:p>
            <a:fld id="{407F6FF5-B4C9-DC4E-998E-19CC1C0BCBD9}" type="slidenum">
              <a:rPr lang="en-US" smtClean="0"/>
              <a:t>26</a:t>
            </a:fld>
            <a:endParaRPr lang="en-US"/>
          </a:p>
        </p:txBody>
      </p:sp>
    </p:spTree>
    <p:extLst>
      <p:ext uri="{BB962C8B-B14F-4D97-AF65-F5344CB8AC3E}">
        <p14:creationId xmlns:p14="http://schemas.microsoft.com/office/powerpoint/2010/main" val="986747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service- </a:t>
            </a:r>
            <a:r>
              <a:rPr lang="en-US"/>
              <a:t>answers enclosed</a:t>
            </a:r>
            <a:endParaRPr lang="en-US" dirty="0"/>
          </a:p>
        </p:txBody>
      </p:sp>
      <p:sp>
        <p:nvSpPr>
          <p:cNvPr id="4" name="Slide Number Placeholder 3"/>
          <p:cNvSpPr>
            <a:spLocks noGrp="1"/>
          </p:cNvSpPr>
          <p:nvPr>
            <p:ph type="sldNum" sz="quarter" idx="10"/>
          </p:nvPr>
        </p:nvSpPr>
        <p:spPr/>
        <p:txBody>
          <a:bodyPr/>
          <a:lstStyle/>
          <a:p>
            <a:fld id="{407F6FF5-B4C9-DC4E-998E-19CC1C0BCBD9}" type="slidenum">
              <a:rPr lang="en-US" smtClean="0"/>
              <a:t>27</a:t>
            </a:fld>
            <a:endParaRPr lang="en-US"/>
          </a:p>
        </p:txBody>
      </p:sp>
    </p:spTree>
    <p:extLst>
      <p:ext uri="{BB962C8B-B14F-4D97-AF65-F5344CB8AC3E}">
        <p14:creationId xmlns:p14="http://schemas.microsoft.com/office/powerpoint/2010/main" val="3820703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Cost; yours; distance</a:t>
            </a:r>
          </a:p>
          <a:p>
            <a:r>
              <a:rPr lang="en-US"/>
              <a:t>Give percentage of how much $ we save</a:t>
            </a:r>
            <a:endParaRPr lang="en-US">
              <a:cs typeface="Calibri"/>
            </a:endParaRPr>
          </a:p>
          <a:p>
            <a:endParaRPr lang="en-US">
              <a:cs typeface="Calibri"/>
            </a:endParaRPr>
          </a:p>
          <a:p>
            <a:endParaRPr lang="en-US">
              <a:cs typeface="Calibri"/>
            </a:endParaRPr>
          </a:p>
          <a:p>
            <a:r>
              <a:rPr lang="en-US">
                <a:cs typeface="Calibri"/>
              </a:rPr>
              <a:t>Make bar charts! </a:t>
            </a:r>
          </a:p>
        </p:txBody>
      </p:sp>
      <p:sp>
        <p:nvSpPr>
          <p:cNvPr id="4" name="Slide Number Placeholder 3"/>
          <p:cNvSpPr>
            <a:spLocks noGrp="1"/>
          </p:cNvSpPr>
          <p:nvPr>
            <p:ph type="sldNum" sz="quarter" idx="10"/>
          </p:nvPr>
        </p:nvSpPr>
        <p:spPr/>
        <p:txBody>
          <a:bodyPr/>
          <a:lstStyle/>
          <a:p>
            <a:fld id="{407F6FF5-B4C9-DC4E-998E-19CC1C0BCBD9}" type="slidenum">
              <a:rPr lang="en-US" smtClean="0"/>
              <a:t>29</a:t>
            </a:fld>
            <a:endParaRPr lang="en-US"/>
          </a:p>
        </p:txBody>
      </p:sp>
    </p:spTree>
    <p:extLst>
      <p:ext uri="{BB962C8B-B14F-4D97-AF65-F5344CB8AC3E}">
        <p14:creationId xmlns:p14="http://schemas.microsoft.com/office/powerpoint/2010/main" val="1091943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7F6FF5-B4C9-DC4E-998E-19CC1C0BCBD9}" type="slidenum">
              <a:rPr lang="en-US" smtClean="0"/>
              <a:t>30</a:t>
            </a:fld>
            <a:endParaRPr lang="en-US"/>
          </a:p>
        </p:txBody>
      </p:sp>
    </p:spTree>
    <p:extLst>
      <p:ext uri="{BB962C8B-B14F-4D97-AF65-F5344CB8AC3E}">
        <p14:creationId xmlns:p14="http://schemas.microsoft.com/office/powerpoint/2010/main" val="3447023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Works better for metropolitan</a:t>
            </a:r>
          </a:p>
        </p:txBody>
      </p:sp>
      <p:sp>
        <p:nvSpPr>
          <p:cNvPr id="4" name="Slide Number Placeholder 3"/>
          <p:cNvSpPr>
            <a:spLocks noGrp="1"/>
          </p:cNvSpPr>
          <p:nvPr>
            <p:ph type="sldNum" sz="quarter" idx="10"/>
          </p:nvPr>
        </p:nvSpPr>
        <p:spPr/>
        <p:txBody>
          <a:bodyPr/>
          <a:lstStyle/>
          <a:p>
            <a:fld id="{407F6FF5-B4C9-DC4E-998E-19CC1C0BCBD9}" type="slidenum">
              <a:rPr lang="en-US" smtClean="0"/>
              <a:t>31</a:t>
            </a:fld>
            <a:endParaRPr lang="en-US"/>
          </a:p>
        </p:txBody>
      </p:sp>
    </p:spTree>
    <p:extLst>
      <p:ext uri="{BB962C8B-B14F-4D97-AF65-F5344CB8AC3E}">
        <p14:creationId xmlns:p14="http://schemas.microsoft.com/office/powerpoint/2010/main" val="1250134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problem statement</a:t>
            </a:r>
          </a:p>
        </p:txBody>
      </p:sp>
      <p:sp>
        <p:nvSpPr>
          <p:cNvPr id="4" name="Slide Number Placeholder 3"/>
          <p:cNvSpPr>
            <a:spLocks noGrp="1"/>
          </p:cNvSpPr>
          <p:nvPr>
            <p:ph type="sldNum" sz="quarter" idx="10"/>
          </p:nvPr>
        </p:nvSpPr>
        <p:spPr/>
        <p:txBody>
          <a:bodyPr/>
          <a:lstStyle/>
          <a:p>
            <a:fld id="{407F6FF5-B4C9-DC4E-998E-19CC1C0BCBD9}" type="slidenum">
              <a:rPr lang="en-US" smtClean="0"/>
              <a:t>3</a:t>
            </a:fld>
            <a:endParaRPr lang="en-US"/>
          </a:p>
        </p:txBody>
      </p:sp>
    </p:spTree>
    <p:extLst>
      <p:ext uri="{BB962C8B-B14F-4D97-AF65-F5344CB8AC3E}">
        <p14:creationId xmlns:p14="http://schemas.microsoft.com/office/powerpoint/2010/main" val="38457288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Katie- Explanations for why was this happening </a:t>
            </a:r>
          </a:p>
          <a:p>
            <a:r>
              <a:rPr lang="en-US">
                <a:cs typeface="Calibri"/>
              </a:rPr>
              <a:t>Why are the La Crosse costs higher?</a:t>
            </a:r>
          </a:p>
        </p:txBody>
      </p:sp>
      <p:sp>
        <p:nvSpPr>
          <p:cNvPr id="4" name="Slide Number Placeholder 3"/>
          <p:cNvSpPr>
            <a:spLocks noGrp="1"/>
          </p:cNvSpPr>
          <p:nvPr>
            <p:ph type="sldNum" sz="quarter" idx="10"/>
          </p:nvPr>
        </p:nvSpPr>
        <p:spPr/>
        <p:txBody>
          <a:bodyPr/>
          <a:lstStyle/>
          <a:p>
            <a:fld id="{407F6FF5-B4C9-DC4E-998E-19CC1C0BCBD9}" type="slidenum">
              <a:rPr lang="en-US" smtClean="0"/>
              <a:t>32</a:t>
            </a:fld>
            <a:endParaRPr lang="en-US"/>
          </a:p>
        </p:txBody>
      </p:sp>
    </p:spTree>
    <p:extLst>
      <p:ext uri="{BB962C8B-B14F-4D97-AF65-F5344CB8AC3E}">
        <p14:creationId xmlns:p14="http://schemas.microsoft.com/office/powerpoint/2010/main" val="110682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F6FF5-B4C9-DC4E-998E-19CC1C0BCBD9}" type="slidenum">
              <a:rPr lang="en-US" smtClean="0"/>
              <a:t>33</a:t>
            </a:fld>
            <a:endParaRPr lang="en-US"/>
          </a:p>
        </p:txBody>
      </p:sp>
    </p:spTree>
    <p:extLst>
      <p:ext uri="{BB962C8B-B14F-4D97-AF65-F5344CB8AC3E}">
        <p14:creationId xmlns:p14="http://schemas.microsoft.com/office/powerpoint/2010/main" val="242006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7F6FF5-B4C9-DC4E-998E-19CC1C0BCBD9}" type="slidenum">
              <a:rPr lang="en-US" smtClean="0"/>
              <a:t>34</a:t>
            </a:fld>
            <a:endParaRPr lang="en-US"/>
          </a:p>
        </p:txBody>
      </p:sp>
    </p:spTree>
    <p:extLst>
      <p:ext uri="{BB962C8B-B14F-4D97-AF65-F5344CB8AC3E}">
        <p14:creationId xmlns:p14="http://schemas.microsoft.com/office/powerpoint/2010/main" val="36368768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Algorithm can be easily coded into their system</a:t>
            </a:r>
          </a:p>
          <a:p>
            <a:r>
              <a:rPr lang="en-US" dirty="0">
                <a:cs typeface="Calibri"/>
              </a:rPr>
              <a:t>We suggest website picks first list, and assign patient to first </a:t>
            </a:r>
          </a:p>
          <a:p>
            <a:r>
              <a:rPr lang="en-US" dirty="0">
                <a:cs typeface="Calibri"/>
              </a:rPr>
              <a:t>Automatic rescheduling online, so patient doesn’t have to call customer service representative </a:t>
            </a:r>
          </a:p>
        </p:txBody>
      </p:sp>
      <p:sp>
        <p:nvSpPr>
          <p:cNvPr id="4" name="Slide Number Placeholder 3"/>
          <p:cNvSpPr>
            <a:spLocks noGrp="1"/>
          </p:cNvSpPr>
          <p:nvPr>
            <p:ph type="sldNum" sz="quarter" idx="10"/>
          </p:nvPr>
        </p:nvSpPr>
        <p:spPr/>
        <p:txBody>
          <a:bodyPr/>
          <a:lstStyle/>
          <a:p>
            <a:fld id="{407F6FF5-B4C9-DC4E-998E-19CC1C0BCBD9}" type="slidenum">
              <a:rPr lang="en-US" smtClean="0"/>
              <a:t>35</a:t>
            </a:fld>
            <a:endParaRPr lang="en-US"/>
          </a:p>
        </p:txBody>
      </p:sp>
    </p:spTree>
    <p:extLst>
      <p:ext uri="{BB962C8B-B14F-4D97-AF65-F5344CB8AC3E}">
        <p14:creationId xmlns:p14="http://schemas.microsoft.com/office/powerpoint/2010/main" val="3475772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Algorithm can be easily coded into their system</a:t>
            </a:r>
          </a:p>
          <a:p>
            <a:r>
              <a:rPr lang="en-US" dirty="0">
                <a:cs typeface="Calibri"/>
              </a:rPr>
              <a:t>We suggest website picks first list, and assign patient to first </a:t>
            </a:r>
          </a:p>
          <a:p>
            <a:r>
              <a:rPr lang="en-US" dirty="0">
                <a:cs typeface="Calibri"/>
              </a:rPr>
              <a:t>Automatic rescheduling online, so patient doesn’t have to call customer service representative </a:t>
            </a:r>
          </a:p>
          <a:p>
            <a:r>
              <a:rPr lang="en-US" dirty="0">
                <a:cs typeface="Calibri"/>
              </a:rPr>
              <a:t>LHI faced 2 </a:t>
            </a:r>
            <a:r>
              <a:rPr lang="en-US" dirty="0" err="1">
                <a:cs typeface="Calibri"/>
              </a:rPr>
              <a:t>prob</a:t>
            </a:r>
            <a:endParaRPr lang="en-US" dirty="0">
              <a:cs typeface="Calibri"/>
            </a:endParaRPr>
          </a:p>
          <a:p>
            <a:r>
              <a:rPr lang="en-US" dirty="0">
                <a:cs typeface="Calibri"/>
              </a:rPr>
              <a:t>We designed </a:t>
            </a:r>
            <a:r>
              <a:rPr lang="en-US" dirty="0" err="1">
                <a:cs typeface="Calibri"/>
              </a:rPr>
              <a:t>alg</a:t>
            </a:r>
            <a:r>
              <a:rPr lang="en-US" dirty="0">
                <a:cs typeface="Calibri"/>
              </a:rPr>
              <a:t> to solve problem at same time</a:t>
            </a:r>
          </a:p>
          <a:p>
            <a:r>
              <a:rPr lang="en-US" dirty="0">
                <a:cs typeface="Calibri"/>
              </a:rPr>
              <a:t>Which is surprising because we have minimized</a:t>
            </a:r>
          </a:p>
        </p:txBody>
      </p:sp>
      <p:sp>
        <p:nvSpPr>
          <p:cNvPr id="4" name="Slide Number Placeholder 3"/>
          <p:cNvSpPr>
            <a:spLocks noGrp="1"/>
          </p:cNvSpPr>
          <p:nvPr>
            <p:ph type="sldNum" sz="quarter" idx="10"/>
          </p:nvPr>
        </p:nvSpPr>
        <p:spPr/>
        <p:txBody>
          <a:bodyPr/>
          <a:lstStyle/>
          <a:p>
            <a:fld id="{407F6FF5-B4C9-DC4E-998E-19CC1C0BCBD9}" type="slidenum">
              <a:rPr lang="en-US" smtClean="0"/>
              <a:t>36</a:t>
            </a:fld>
            <a:endParaRPr lang="en-US"/>
          </a:p>
        </p:txBody>
      </p:sp>
    </p:spTree>
    <p:extLst>
      <p:ext uri="{BB962C8B-B14F-4D97-AF65-F5344CB8AC3E}">
        <p14:creationId xmlns:p14="http://schemas.microsoft.com/office/powerpoint/2010/main" val="2921340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google map package</a:t>
            </a:r>
          </a:p>
          <a:p>
            <a:r>
              <a:rPr lang="en-US" dirty="0">
                <a:cs typeface="Calibri"/>
              </a:rPr>
              <a:t>We are getting shorter distance and shorter cost- there is something we are missing, is it capacity?</a:t>
            </a:r>
          </a:p>
          <a:p>
            <a:r>
              <a:rPr lang="en-US" dirty="0">
                <a:cs typeface="Calibri"/>
              </a:rPr>
              <a:t>Integrate Mu better, finding that Mu </a:t>
            </a:r>
          </a:p>
          <a:p>
            <a:endParaRPr lang="en-US" dirty="0">
              <a:cs typeface="Calibri"/>
            </a:endParaRPr>
          </a:p>
        </p:txBody>
      </p:sp>
      <p:sp>
        <p:nvSpPr>
          <p:cNvPr id="4" name="Slide Number Placeholder 3"/>
          <p:cNvSpPr>
            <a:spLocks noGrp="1"/>
          </p:cNvSpPr>
          <p:nvPr>
            <p:ph type="sldNum" sz="quarter" idx="10"/>
          </p:nvPr>
        </p:nvSpPr>
        <p:spPr/>
        <p:txBody>
          <a:bodyPr/>
          <a:lstStyle/>
          <a:p>
            <a:fld id="{407F6FF5-B4C9-DC4E-998E-19CC1C0BCBD9}" type="slidenum">
              <a:rPr lang="en-US" smtClean="0"/>
              <a:t>37</a:t>
            </a:fld>
            <a:endParaRPr lang="en-US"/>
          </a:p>
        </p:txBody>
      </p:sp>
    </p:spTree>
    <p:extLst>
      <p:ext uri="{BB962C8B-B14F-4D97-AF65-F5344CB8AC3E}">
        <p14:creationId xmlns:p14="http://schemas.microsoft.com/office/powerpoint/2010/main" val="473535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7F6FF5-B4C9-DC4E-998E-19CC1C0BCBD9}" type="slidenum">
              <a:rPr lang="en-US" smtClean="0"/>
              <a:t>38</a:t>
            </a:fld>
            <a:endParaRPr lang="en-US"/>
          </a:p>
        </p:txBody>
      </p:sp>
    </p:spTree>
    <p:extLst>
      <p:ext uri="{BB962C8B-B14F-4D97-AF65-F5344CB8AC3E}">
        <p14:creationId xmlns:p14="http://schemas.microsoft.com/office/powerpoint/2010/main" val="1828951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LHI is appointing patients to the cheapest providers, the company usually stays within a 60 mile radius. Because this radius is so big, this causes an increase in reschedules.</a:t>
            </a:r>
          </a:p>
        </p:txBody>
      </p:sp>
      <p:sp>
        <p:nvSpPr>
          <p:cNvPr id="4" name="Slide Number Placeholder 3"/>
          <p:cNvSpPr>
            <a:spLocks noGrp="1"/>
          </p:cNvSpPr>
          <p:nvPr>
            <p:ph type="sldNum" sz="quarter" idx="10"/>
          </p:nvPr>
        </p:nvSpPr>
        <p:spPr/>
        <p:txBody>
          <a:bodyPr/>
          <a:lstStyle/>
          <a:p>
            <a:fld id="{407F6FF5-B4C9-DC4E-998E-19CC1C0BCBD9}" type="slidenum">
              <a:rPr lang="en-US" smtClean="0"/>
              <a:t>4</a:t>
            </a:fld>
            <a:endParaRPr lang="en-US"/>
          </a:p>
        </p:txBody>
      </p:sp>
    </p:spTree>
    <p:extLst>
      <p:ext uri="{BB962C8B-B14F-4D97-AF65-F5344CB8AC3E}">
        <p14:creationId xmlns:p14="http://schemas.microsoft.com/office/powerpoint/2010/main" val="1355649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Seen here, there is an average of 15% of appointments being rescheduled each year after the duplicated rescheduled data is deleted. This is why it’s a problem.</a:t>
            </a:r>
          </a:p>
        </p:txBody>
      </p:sp>
      <p:sp>
        <p:nvSpPr>
          <p:cNvPr id="4" name="Slide Number Placeholder 3"/>
          <p:cNvSpPr>
            <a:spLocks noGrp="1"/>
          </p:cNvSpPr>
          <p:nvPr>
            <p:ph type="sldNum" sz="quarter" idx="10"/>
          </p:nvPr>
        </p:nvSpPr>
        <p:spPr/>
        <p:txBody>
          <a:bodyPr/>
          <a:lstStyle/>
          <a:p>
            <a:fld id="{407F6FF5-B4C9-DC4E-998E-19CC1C0BCBD9}" type="slidenum">
              <a:rPr lang="en-US" smtClean="0"/>
              <a:t>5</a:t>
            </a:fld>
            <a:endParaRPr lang="en-US"/>
          </a:p>
        </p:txBody>
      </p:sp>
    </p:spTree>
    <p:extLst>
      <p:ext uri="{BB962C8B-B14F-4D97-AF65-F5344CB8AC3E}">
        <p14:creationId xmlns:p14="http://schemas.microsoft.com/office/powerpoint/2010/main" val="3003764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problem that we found is when a patient  </a:t>
            </a:r>
            <a:r>
              <a:rPr lang="en-US" sz="1200" b="0" i="0" u="none" strike="noStrike" kern="1200" dirty="0">
                <a:solidFill>
                  <a:schemeClr val="tx1"/>
                </a:solidFill>
                <a:effectLst/>
                <a:latin typeface="+mn-lt"/>
                <a:ea typeface="+mn-ea"/>
                <a:cs typeface="+mn-cs"/>
              </a:rPr>
              <a:t>If a patient calls LHI to reschedule, the customer service representative assigns the patient to the closest Provider regardless of price, so this makes the cost higher for LHI.</a:t>
            </a:r>
          </a:p>
        </p:txBody>
      </p:sp>
      <p:sp>
        <p:nvSpPr>
          <p:cNvPr id="4" name="Slide Number Placeholder 3"/>
          <p:cNvSpPr>
            <a:spLocks noGrp="1"/>
          </p:cNvSpPr>
          <p:nvPr>
            <p:ph type="sldNum" sz="quarter" idx="10"/>
          </p:nvPr>
        </p:nvSpPr>
        <p:spPr/>
        <p:txBody>
          <a:bodyPr/>
          <a:lstStyle/>
          <a:p>
            <a:fld id="{407F6FF5-B4C9-DC4E-998E-19CC1C0BCBD9}" type="slidenum">
              <a:rPr lang="en-US" smtClean="0"/>
              <a:t>6</a:t>
            </a:fld>
            <a:endParaRPr lang="en-US"/>
          </a:p>
        </p:txBody>
      </p:sp>
    </p:spTree>
    <p:extLst>
      <p:ext uri="{BB962C8B-B14F-4D97-AF65-F5344CB8AC3E}">
        <p14:creationId xmlns:p14="http://schemas.microsoft.com/office/powerpoint/2010/main" val="2298391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we see</a:t>
            </a:r>
          </a:p>
          <a:p>
            <a:endParaRPr lang="en-US" dirty="0"/>
          </a:p>
          <a:p>
            <a:r>
              <a:rPr lang="en-US" dirty="0"/>
              <a:t>The original appointment</a:t>
            </a:r>
          </a:p>
          <a:p>
            <a:r>
              <a:rPr lang="en-US" dirty="0"/>
              <a:t>The appointment after LHI rescheduled</a:t>
            </a:r>
          </a:p>
          <a:p>
            <a:r>
              <a:rPr lang="en-US" dirty="0"/>
              <a:t>5/6</a:t>
            </a:r>
          </a:p>
          <a:p>
            <a:endParaRPr lang="en-US" dirty="0"/>
          </a:p>
          <a:p>
            <a:r>
              <a:rPr lang="en-US" dirty="0"/>
              <a:t>Small t score = groups are similar</a:t>
            </a:r>
          </a:p>
          <a:p>
            <a:r>
              <a:rPr lang="en-US" dirty="0"/>
              <a:t>Large t score = groups are different</a:t>
            </a:r>
          </a:p>
        </p:txBody>
      </p:sp>
      <p:sp>
        <p:nvSpPr>
          <p:cNvPr id="4" name="Slide Number Placeholder 3"/>
          <p:cNvSpPr>
            <a:spLocks noGrp="1"/>
          </p:cNvSpPr>
          <p:nvPr>
            <p:ph type="sldNum" sz="quarter" idx="10"/>
          </p:nvPr>
        </p:nvSpPr>
        <p:spPr/>
        <p:txBody>
          <a:bodyPr/>
          <a:lstStyle/>
          <a:p>
            <a:fld id="{407F6FF5-B4C9-DC4E-998E-19CC1C0BCBD9}" type="slidenum">
              <a:rPr lang="en-US" smtClean="0"/>
              <a:t>7</a:t>
            </a:fld>
            <a:endParaRPr lang="en-US"/>
          </a:p>
        </p:txBody>
      </p:sp>
    </p:spTree>
    <p:extLst>
      <p:ext uri="{BB962C8B-B14F-4D97-AF65-F5344CB8AC3E}">
        <p14:creationId xmlns:p14="http://schemas.microsoft.com/office/powerpoint/2010/main" val="784489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We have two problems, and in to solve both of these problems, we were able to take both of them and solve them at once with our provider scoring algorithm.</a:t>
            </a:r>
          </a:p>
        </p:txBody>
      </p:sp>
      <p:sp>
        <p:nvSpPr>
          <p:cNvPr id="4" name="Slide Number Placeholder 3"/>
          <p:cNvSpPr>
            <a:spLocks noGrp="1"/>
          </p:cNvSpPr>
          <p:nvPr>
            <p:ph type="sldNum" sz="quarter" idx="10"/>
          </p:nvPr>
        </p:nvSpPr>
        <p:spPr/>
        <p:txBody>
          <a:bodyPr/>
          <a:lstStyle/>
          <a:p>
            <a:fld id="{407F6FF5-B4C9-DC4E-998E-19CC1C0BCBD9}" type="slidenum">
              <a:rPr lang="en-US" smtClean="0"/>
              <a:t>8</a:t>
            </a:fld>
            <a:endParaRPr lang="en-US"/>
          </a:p>
        </p:txBody>
      </p:sp>
    </p:spTree>
    <p:extLst>
      <p:ext uri="{BB962C8B-B14F-4D97-AF65-F5344CB8AC3E}">
        <p14:creationId xmlns:p14="http://schemas.microsoft.com/office/powerpoint/2010/main" val="3262616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Successfully, our algorithm shows that we reduced….</a:t>
            </a:r>
          </a:p>
        </p:txBody>
      </p:sp>
      <p:sp>
        <p:nvSpPr>
          <p:cNvPr id="4" name="Slide Number Placeholder 3"/>
          <p:cNvSpPr>
            <a:spLocks noGrp="1"/>
          </p:cNvSpPr>
          <p:nvPr>
            <p:ph type="sldNum" sz="quarter" idx="10"/>
          </p:nvPr>
        </p:nvSpPr>
        <p:spPr/>
        <p:txBody>
          <a:bodyPr/>
          <a:lstStyle/>
          <a:p>
            <a:fld id="{407F6FF5-B4C9-DC4E-998E-19CC1C0BCBD9}" type="slidenum">
              <a:rPr lang="en-US" smtClean="0"/>
              <a:t>9</a:t>
            </a:fld>
            <a:endParaRPr lang="en-US"/>
          </a:p>
        </p:txBody>
      </p:sp>
    </p:spTree>
    <p:extLst>
      <p:ext uri="{BB962C8B-B14F-4D97-AF65-F5344CB8AC3E}">
        <p14:creationId xmlns:p14="http://schemas.microsoft.com/office/powerpoint/2010/main" val="3890288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CE17878-9F53-8E43-A497-C7CBF952E3D9}" type="datetime1">
              <a:rPr lang="en-US" smtClean="0"/>
              <a:t>12/16/19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F794F1-60C6-504C-B20C-5BC84F912D1E}" type="datetime1">
              <a:rPr lang="en-US" smtClean="0"/>
              <a:t>12/16/19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817F33-035C-4140-A130-F76C19327FA7}" type="datetime1">
              <a:rPr lang="en-US" smtClean="0"/>
              <a:t>12/16/19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F3EEE1-7A7A-CB47-8F03-2F9BD72692F7}" type="datetime1">
              <a:rPr lang="en-US" smtClean="0"/>
              <a:t>12/16/19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E1F7A2-D0B8-FA4A-A193-64CF3273DE53}" type="datetime1">
              <a:rPr lang="en-US" smtClean="0"/>
              <a:t>12/16/19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CF9CF1-F0A2-D24F-941C-5FE67DE1171E}" type="datetime1">
              <a:rPr lang="en-US" smtClean="0"/>
              <a:t>12/16/19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E3D65B-9B37-7A4D-9272-678F5B207FED}" type="datetime1">
              <a:rPr lang="en-US" smtClean="0"/>
              <a:t>12/16/19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452EA2-EE8D-9B4D-AAFD-E7AB83039F6C}" type="datetime1">
              <a:rPr lang="en-US" smtClean="0"/>
              <a:t>12/16/19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E40CD-EFC1-E94F-981E-5B18A54DA4CD}" type="datetime1">
              <a:rPr lang="en-US" smtClean="0"/>
              <a:t>12/16/19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2F836-5E4B-E948-998D-EE2F1EAA5165}" type="datetime1">
              <a:rPr lang="en-US" smtClean="0"/>
              <a:t>12/16/19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583A18-CE39-7D45-890F-0DFDB820493F}" type="datetime1">
              <a:rPr lang="en-US" smtClean="0"/>
              <a:t>12/16/19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137CA-6580-E140-A17B-3841D74AF30A}" type="datetime1">
              <a:rPr lang="en-US" smtClean="0"/>
              <a:t>12/16/19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tiff"/><Relationship Id="rId5" Type="http://schemas.openxmlformats.org/officeDocument/2006/relationships/image" Target="../media/image7.png"/><Relationship Id="rId4" Type="http://schemas.openxmlformats.org/officeDocument/2006/relationships/image" Target="../media/image6.tiff"/></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chart" Target="../charts/char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50A96-2333-554D-BE4A-62F517091F8E}"/>
              </a:ext>
            </a:extLst>
          </p:cNvPr>
          <p:cNvSpPr>
            <a:spLocks noGrp="1"/>
          </p:cNvSpPr>
          <p:nvPr>
            <p:ph type="title"/>
          </p:nvPr>
        </p:nvSpPr>
        <p:spPr>
          <a:xfrm>
            <a:off x="2953944" y="191743"/>
            <a:ext cx="9412941" cy="1604271"/>
          </a:xfrm>
        </p:spPr>
        <p:txBody>
          <a:bodyPr>
            <a:noAutofit/>
          </a:bodyPr>
          <a:lstStyle/>
          <a:p>
            <a:pPr algn="ctr"/>
            <a:r>
              <a:rPr lang="en-US" b="1" dirty="0">
                <a:solidFill>
                  <a:srgbClr val="005493"/>
                </a:solidFill>
                <a:latin typeface="+mn-lt"/>
              </a:rPr>
              <a:t>A Systematic Approach to Appointing Patients to Providers</a:t>
            </a:r>
          </a:p>
        </p:txBody>
      </p:sp>
      <p:sp>
        <p:nvSpPr>
          <p:cNvPr id="3" name="TextBox 2">
            <a:extLst>
              <a:ext uri="{FF2B5EF4-FFF2-40B4-BE49-F238E27FC236}">
                <a16:creationId xmlns:a16="http://schemas.microsoft.com/office/drawing/2014/main" id="{55D95DDD-A817-BA46-8FD8-BC375AB05038}"/>
              </a:ext>
            </a:extLst>
          </p:cNvPr>
          <p:cNvSpPr txBox="1"/>
          <p:nvPr/>
        </p:nvSpPr>
        <p:spPr>
          <a:xfrm>
            <a:off x="1094249" y="3007543"/>
            <a:ext cx="4468352" cy="2123658"/>
          </a:xfrm>
          <a:prstGeom prst="rect">
            <a:avLst/>
          </a:prstGeom>
          <a:noFill/>
        </p:spPr>
        <p:txBody>
          <a:bodyPr wrap="square" rtlCol="0">
            <a:spAutoFit/>
          </a:bodyPr>
          <a:lstStyle/>
          <a:p>
            <a:pPr algn="ctr" fontAlgn="base"/>
            <a:r>
              <a:rPr lang="en-US" sz="3300" b="1" dirty="0">
                <a:solidFill>
                  <a:srgbClr val="005493"/>
                </a:solidFill>
              </a:rPr>
              <a:t>Team #4</a:t>
            </a:r>
          </a:p>
          <a:p>
            <a:pPr algn="ctr" fontAlgn="base"/>
            <a:r>
              <a:rPr lang="en-US" sz="3300" b="1" dirty="0">
                <a:solidFill>
                  <a:srgbClr val="005493"/>
                </a:solidFill>
              </a:rPr>
              <a:t>Megan Dehn</a:t>
            </a:r>
          </a:p>
          <a:p>
            <a:pPr algn="ctr" fontAlgn="base"/>
            <a:r>
              <a:rPr lang="en-US" sz="3300" b="1" dirty="0">
                <a:solidFill>
                  <a:srgbClr val="005493"/>
                </a:solidFill>
              </a:rPr>
              <a:t> Kathryn </a:t>
            </a:r>
            <a:r>
              <a:rPr lang="en-US" sz="3300" b="1" dirty="0" err="1">
                <a:solidFill>
                  <a:srgbClr val="005493"/>
                </a:solidFill>
              </a:rPr>
              <a:t>Swiecichowski</a:t>
            </a:r>
            <a:r>
              <a:rPr lang="en-US" sz="3300" b="1" dirty="0">
                <a:solidFill>
                  <a:srgbClr val="005493"/>
                </a:solidFill>
              </a:rPr>
              <a:t> </a:t>
            </a:r>
          </a:p>
          <a:p>
            <a:pPr algn="ctr" fontAlgn="base"/>
            <a:r>
              <a:rPr lang="en-US" sz="3300" b="1" dirty="0">
                <a:solidFill>
                  <a:srgbClr val="005493"/>
                </a:solidFill>
              </a:rPr>
              <a:t>Simon </a:t>
            </a:r>
            <a:r>
              <a:rPr lang="en-US" sz="3300" b="1" dirty="0" err="1">
                <a:solidFill>
                  <a:srgbClr val="005493"/>
                </a:solidFill>
              </a:rPr>
              <a:t>Ulik</a:t>
            </a:r>
            <a:r>
              <a:rPr lang="en-US" sz="3300" b="1" dirty="0">
                <a:solidFill>
                  <a:srgbClr val="005493"/>
                </a:solidFill>
              </a:rPr>
              <a:t> </a:t>
            </a:r>
            <a:endParaRPr lang="en-US" sz="3300" b="1" dirty="0">
              <a:solidFill>
                <a:srgbClr val="005493"/>
              </a:solidFill>
              <a:cs typeface="Calibri"/>
            </a:endParaRPr>
          </a:p>
        </p:txBody>
      </p:sp>
      <p:sp>
        <p:nvSpPr>
          <p:cNvPr id="11" name="Slide Number Placeholder 10">
            <a:extLst>
              <a:ext uri="{FF2B5EF4-FFF2-40B4-BE49-F238E27FC236}">
                <a16:creationId xmlns:a16="http://schemas.microsoft.com/office/drawing/2014/main" id="{F7D09323-2867-FA44-B752-E90953757BEE}"/>
              </a:ext>
            </a:extLst>
          </p:cNvPr>
          <p:cNvSpPr>
            <a:spLocks noGrp="1"/>
          </p:cNvSpPr>
          <p:nvPr>
            <p:ph type="sldNum" sz="quarter" idx="12"/>
          </p:nvPr>
        </p:nvSpPr>
        <p:spPr/>
        <p:txBody>
          <a:bodyPr/>
          <a:lstStyle/>
          <a:p>
            <a:fld id="{330EA680-D336-4FF7-8B7A-9848BB0A1C32}" type="slidenum">
              <a:rPr lang="en-US" smtClean="0"/>
              <a:t>1</a:t>
            </a:fld>
            <a:endParaRPr lang="en-US"/>
          </a:p>
        </p:txBody>
      </p:sp>
    </p:spTree>
    <p:extLst>
      <p:ext uri="{BB962C8B-B14F-4D97-AF65-F5344CB8AC3E}">
        <p14:creationId xmlns:p14="http://schemas.microsoft.com/office/powerpoint/2010/main" val="3866586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GlowDiffused/>
                    </a14:imgEffect>
                  </a14:imgLayer>
                </a14:imgProps>
              </a:ext>
            </a:extLst>
          </a:blip>
          <a:srcRect/>
          <a:stretch>
            <a:fillRect l="-16000" r="-41000" b="-4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50A96-2333-554D-BE4A-62F517091F8E}"/>
              </a:ext>
            </a:extLst>
          </p:cNvPr>
          <p:cNvSpPr>
            <a:spLocks noGrp="1"/>
          </p:cNvSpPr>
          <p:nvPr>
            <p:ph type="title"/>
          </p:nvPr>
        </p:nvSpPr>
        <p:spPr>
          <a:xfrm>
            <a:off x="1676808" y="2857425"/>
            <a:ext cx="8970817" cy="881149"/>
          </a:xfrm>
        </p:spPr>
        <p:txBody>
          <a:bodyPr>
            <a:normAutofit/>
          </a:bodyPr>
          <a:lstStyle/>
          <a:p>
            <a:pPr algn="ctr"/>
            <a:r>
              <a:rPr lang="en-US" sz="5500" b="1">
                <a:solidFill>
                  <a:schemeClr val="bg1"/>
                </a:solidFill>
                <a:latin typeface="+mn-lt"/>
              </a:rPr>
              <a:t>Provider Scoring Algorithm</a:t>
            </a:r>
          </a:p>
        </p:txBody>
      </p:sp>
      <p:sp>
        <p:nvSpPr>
          <p:cNvPr id="5" name="Slide Number Placeholder 4">
            <a:extLst>
              <a:ext uri="{FF2B5EF4-FFF2-40B4-BE49-F238E27FC236}">
                <a16:creationId xmlns:a16="http://schemas.microsoft.com/office/drawing/2014/main" id="{12201A90-A737-F34E-8B4B-90F6FC787BB1}"/>
              </a:ext>
            </a:extLst>
          </p:cNvPr>
          <p:cNvSpPr>
            <a:spLocks noGrp="1"/>
          </p:cNvSpPr>
          <p:nvPr>
            <p:ph type="sldNum" sz="quarter" idx="12"/>
          </p:nvPr>
        </p:nvSpPr>
        <p:spPr/>
        <p:txBody>
          <a:bodyPr/>
          <a:lstStyle/>
          <a:p>
            <a:fld id="{330EA680-D336-4FF7-8B7A-9848BB0A1C32}" type="slidenum">
              <a:rPr lang="en-US" smtClean="0"/>
              <a:t>10</a:t>
            </a:fld>
            <a:endParaRPr lang="en-US"/>
          </a:p>
        </p:txBody>
      </p:sp>
    </p:spTree>
    <p:extLst>
      <p:ext uri="{BB962C8B-B14F-4D97-AF65-F5344CB8AC3E}">
        <p14:creationId xmlns:p14="http://schemas.microsoft.com/office/powerpoint/2010/main" val="2687205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DD6E68-B5C7-6445-9983-D04BB37822D3}"/>
              </a:ext>
            </a:extLst>
          </p:cNvPr>
          <p:cNvSpPr/>
          <p:nvPr/>
        </p:nvSpPr>
        <p:spPr>
          <a:xfrm>
            <a:off x="0" y="199505"/>
            <a:ext cx="12192000" cy="131341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rPr>
              <a:t>Process</a:t>
            </a:r>
            <a:endParaRPr lang="en-US" sz="4400"/>
          </a:p>
        </p:txBody>
      </p:sp>
      <p:sp>
        <p:nvSpPr>
          <p:cNvPr id="8" name="Slide Number Placeholder 7">
            <a:extLst>
              <a:ext uri="{FF2B5EF4-FFF2-40B4-BE49-F238E27FC236}">
                <a16:creationId xmlns:a16="http://schemas.microsoft.com/office/drawing/2014/main" id="{CFE891E6-0D1A-144A-A582-F0D432EE30E8}"/>
              </a:ext>
            </a:extLst>
          </p:cNvPr>
          <p:cNvSpPr>
            <a:spLocks noGrp="1"/>
          </p:cNvSpPr>
          <p:nvPr>
            <p:ph type="sldNum" sz="quarter" idx="12"/>
          </p:nvPr>
        </p:nvSpPr>
        <p:spPr/>
        <p:txBody>
          <a:bodyPr/>
          <a:lstStyle/>
          <a:p>
            <a:fld id="{330EA680-D336-4FF7-8B7A-9848BB0A1C32}" type="slidenum">
              <a:rPr lang="en-US" smtClean="0"/>
              <a:t>11</a:t>
            </a:fld>
            <a:endParaRPr lang="en-US"/>
          </a:p>
        </p:txBody>
      </p:sp>
      <p:pic>
        <p:nvPicPr>
          <p:cNvPr id="2" name="Picture 1">
            <a:extLst>
              <a:ext uri="{FF2B5EF4-FFF2-40B4-BE49-F238E27FC236}">
                <a16:creationId xmlns:a16="http://schemas.microsoft.com/office/drawing/2014/main" id="{548DB4BD-C73D-BE43-8E54-1C104FE31B2A}"/>
              </a:ext>
            </a:extLst>
          </p:cNvPr>
          <p:cNvPicPr>
            <a:picLocks noChangeAspect="1"/>
          </p:cNvPicPr>
          <p:nvPr/>
        </p:nvPicPr>
        <p:blipFill>
          <a:blip r:embed="rId3"/>
          <a:stretch>
            <a:fillRect/>
          </a:stretch>
        </p:blipFill>
        <p:spPr>
          <a:xfrm>
            <a:off x="1924050" y="1630736"/>
            <a:ext cx="8343900" cy="4908176"/>
          </a:xfrm>
          <a:prstGeom prst="rect">
            <a:avLst/>
          </a:prstGeom>
        </p:spPr>
      </p:pic>
      <p:sp>
        <p:nvSpPr>
          <p:cNvPr id="3" name="Rectangle 2"/>
          <p:cNvSpPr/>
          <p:nvPr/>
        </p:nvSpPr>
        <p:spPr>
          <a:xfrm>
            <a:off x="8788400" y="2616200"/>
            <a:ext cx="381000" cy="279400"/>
          </a:xfrm>
          <a:prstGeom prst="rect">
            <a:avLst/>
          </a:prstGeom>
          <a:solidFill>
            <a:srgbClr val="95B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57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7EA3-B576-A642-9E60-53F2BB345B48}"/>
              </a:ext>
            </a:extLst>
          </p:cNvPr>
          <p:cNvSpPr>
            <a:spLocks noGrp="1"/>
          </p:cNvSpPr>
          <p:nvPr>
            <p:ph type="title"/>
          </p:nvPr>
        </p:nvSpPr>
        <p:spPr>
          <a:xfrm>
            <a:off x="0" y="134050"/>
            <a:ext cx="12192000" cy="1325563"/>
          </a:xfrm>
          <a:solidFill>
            <a:schemeClr val="accent1">
              <a:lumMod val="75000"/>
            </a:schemeClr>
          </a:solidFill>
        </p:spPr>
        <p:txBody>
          <a:bodyPr/>
          <a:lstStyle/>
          <a:p>
            <a:pPr algn="ctr"/>
            <a:r>
              <a:rPr lang="en-US" b="1">
                <a:solidFill>
                  <a:schemeClr val="bg1"/>
                </a:solidFill>
                <a:latin typeface="+mn-lt"/>
              </a:rPr>
              <a:t>Calculating the Provider Score</a:t>
            </a:r>
          </a:p>
        </p:txBody>
      </p:sp>
      <p:sp>
        <p:nvSpPr>
          <p:cNvPr id="4" name="Slide Number Placeholder 3">
            <a:extLst>
              <a:ext uri="{FF2B5EF4-FFF2-40B4-BE49-F238E27FC236}">
                <a16:creationId xmlns:a16="http://schemas.microsoft.com/office/drawing/2014/main" id="{E403AEEC-5E4B-7A46-AC08-C2FDE09C6F2F}"/>
              </a:ext>
            </a:extLst>
          </p:cNvPr>
          <p:cNvSpPr>
            <a:spLocks noGrp="1"/>
          </p:cNvSpPr>
          <p:nvPr>
            <p:ph type="sldNum" sz="quarter" idx="12"/>
          </p:nvPr>
        </p:nvSpPr>
        <p:spPr/>
        <p:txBody>
          <a:bodyPr/>
          <a:lstStyle/>
          <a:p>
            <a:fld id="{330EA680-D336-4FF7-8B7A-9848BB0A1C32}" type="slidenum">
              <a:rPr lang="en-US" smtClean="0"/>
              <a:t>12</a:t>
            </a:fld>
            <a:endParaRPr lang="en-US"/>
          </a:p>
        </p:txBody>
      </p:sp>
      <p:sp>
        <p:nvSpPr>
          <p:cNvPr id="5" name="Rectangle 4">
            <a:extLst>
              <a:ext uri="{FF2B5EF4-FFF2-40B4-BE49-F238E27FC236}">
                <a16:creationId xmlns:a16="http://schemas.microsoft.com/office/drawing/2014/main" id="{D9045967-FE78-134E-9762-87CCBB75BE88}"/>
              </a:ext>
            </a:extLst>
          </p:cNvPr>
          <p:cNvSpPr/>
          <p:nvPr/>
        </p:nvSpPr>
        <p:spPr>
          <a:xfrm>
            <a:off x="2862605" y="1818603"/>
            <a:ext cx="2700131" cy="552933"/>
          </a:xfrm>
          <a:prstGeom prst="rect">
            <a:avLst/>
          </a:prstGeom>
          <a:solidFill>
            <a:srgbClr val="AB54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Patient</a:t>
            </a:r>
            <a:r>
              <a:rPr lang="en-US" sz="2000" b="1" dirty="0">
                <a:cs typeface="Calibri"/>
              </a:rPr>
              <a:t> and Service</a:t>
            </a:r>
            <a:endParaRPr lang="en-US" sz="2000" b="1" dirty="0"/>
          </a:p>
        </p:txBody>
      </p:sp>
      <p:sp>
        <p:nvSpPr>
          <p:cNvPr id="12" name="Rectangle 11">
            <a:extLst>
              <a:ext uri="{FF2B5EF4-FFF2-40B4-BE49-F238E27FC236}">
                <a16:creationId xmlns:a16="http://schemas.microsoft.com/office/drawing/2014/main" id="{F4154667-8306-2548-B6EF-90F4E2A6A547}"/>
              </a:ext>
            </a:extLst>
          </p:cNvPr>
          <p:cNvSpPr/>
          <p:nvPr/>
        </p:nvSpPr>
        <p:spPr>
          <a:xfrm>
            <a:off x="5660311" y="1827937"/>
            <a:ext cx="2586658" cy="552933"/>
          </a:xfrm>
          <a:prstGeom prst="rect">
            <a:avLst/>
          </a:prstGeom>
          <a:solidFill>
            <a:srgbClr val="FFC6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Patient_Addresses</a:t>
            </a:r>
            <a:endParaRPr lang="en-US" sz="2000" b="1" dirty="0"/>
          </a:p>
        </p:txBody>
      </p:sp>
      <p:sp>
        <p:nvSpPr>
          <p:cNvPr id="13" name="Rectangle 12">
            <a:extLst>
              <a:ext uri="{FF2B5EF4-FFF2-40B4-BE49-F238E27FC236}">
                <a16:creationId xmlns:a16="http://schemas.microsoft.com/office/drawing/2014/main" id="{596BFE81-0B77-CD40-91E3-9EB219245C03}"/>
              </a:ext>
            </a:extLst>
          </p:cNvPr>
          <p:cNvSpPr/>
          <p:nvPr/>
        </p:nvSpPr>
        <p:spPr>
          <a:xfrm>
            <a:off x="8344544" y="1827937"/>
            <a:ext cx="2700131" cy="558700"/>
          </a:xfrm>
          <a:prstGeom prst="rect">
            <a:avLst/>
          </a:prstGeom>
          <a:solidFill>
            <a:srgbClr val="009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err="1"/>
              <a:t>Provider_Addresses</a:t>
            </a:r>
            <a:endParaRPr lang="en-US" sz="2000" b="1"/>
          </a:p>
        </p:txBody>
      </p:sp>
      <p:sp>
        <p:nvSpPr>
          <p:cNvPr id="15" name="Rectangle 14">
            <a:extLst>
              <a:ext uri="{FF2B5EF4-FFF2-40B4-BE49-F238E27FC236}">
                <a16:creationId xmlns:a16="http://schemas.microsoft.com/office/drawing/2014/main" id="{33A7A872-41E4-6E41-A8EA-851A109DBFC0}"/>
              </a:ext>
            </a:extLst>
          </p:cNvPr>
          <p:cNvSpPr/>
          <p:nvPr/>
        </p:nvSpPr>
        <p:spPr>
          <a:xfrm>
            <a:off x="2862605" y="2508271"/>
            <a:ext cx="2166731" cy="55293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Provider_Costs</a:t>
            </a:r>
            <a:endParaRPr lang="en-US" sz="2000" b="1" dirty="0"/>
          </a:p>
        </p:txBody>
      </p:sp>
      <p:sp>
        <p:nvSpPr>
          <p:cNvPr id="26" name="TextBox 25">
            <a:extLst>
              <a:ext uri="{FF2B5EF4-FFF2-40B4-BE49-F238E27FC236}">
                <a16:creationId xmlns:a16="http://schemas.microsoft.com/office/drawing/2014/main" id="{E7DF7CF2-BAA1-E547-BBB7-00A33C094056}"/>
              </a:ext>
            </a:extLst>
          </p:cNvPr>
          <p:cNvSpPr txBox="1"/>
          <p:nvPr/>
        </p:nvSpPr>
        <p:spPr>
          <a:xfrm>
            <a:off x="810556" y="2010881"/>
            <a:ext cx="1427359" cy="430887"/>
          </a:xfrm>
          <a:prstGeom prst="rect">
            <a:avLst/>
          </a:prstGeom>
          <a:noFill/>
        </p:spPr>
        <p:txBody>
          <a:bodyPr wrap="square" rtlCol="0">
            <a:spAutoFit/>
          </a:bodyPr>
          <a:lstStyle/>
          <a:p>
            <a:r>
              <a:rPr lang="en-US" sz="2200" b="1" dirty="0"/>
              <a:t>Data Sets:</a:t>
            </a:r>
          </a:p>
        </p:txBody>
      </p:sp>
      <p:grpSp>
        <p:nvGrpSpPr>
          <p:cNvPr id="30" name="Group 29">
            <a:extLst>
              <a:ext uri="{FF2B5EF4-FFF2-40B4-BE49-F238E27FC236}">
                <a16:creationId xmlns:a16="http://schemas.microsoft.com/office/drawing/2014/main" id="{40D562CC-AD33-004A-8658-E93462C1A6BE}"/>
              </a:ext>
            </a:extLst>
          </p:cNvPr>
          <p:cNvGrpSpPr/>
          <p:nvPr/>
        </p:nvGrpSpPr>
        <p:grpSpPr>
          <a:xfrm>
            <a:off x="1701157" y="3221138"/>
            <a:ext cx="8506468" cy="1063529"/>
            <a:chOff x="178518" y="3656354"/>
            <a:chExt cx="8506468" cy="1063529"/>
          </a:xfrm>
        </p:grpSpPr>
        <p:sp>
          <p:nvSpPr>
            <p:cNvPr id="16" name="Rectangle 15">
              <a:extLst>
                <a:ext uri="{FF2B5EF4-FFF2-40B4-BE49-F238E27FC236}">
                  <a16:creationId xmlns:a16="http://schemas.microsoft.com/office/drawing/2014/main" id="{B2ADF49C-2F4B-6440-A4F2-5D4F12CE4137}"/>
                </a:ext>
              </a:extLst>
            </p:cNvPr>
            <p:cNvSpPr/>
            <p:nvPr/>
          </p:nvSpPr>
          <p:spPr>
            <a:xfrm>
              <a:off x="178518" y="3656354"/>
              <a:ext cx="8506468" cy="551105"/>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Provider Scoring Merged Set</a:t>
              </a:r>
            </a:p>
          </p:txBody>
        </p:sp>
        <p:sp>
          <p:nvSpPr>
            <p:cNvPr id="17" name="Rectangle 16">
              <a:extLst>
                <a:ext uri="{FF2B5EF4-FFF2-40B4-BE49-F238E27FC236}">
                  <a16:creationId xmlns:a16="http://schemas.microsoft.com/office/drawing/2014/main" id="{87835C55-A92C-E24A-8277-4FF16D43FADE}"/>
                </a:ext>
              </a:extLst>
            </p:cNvPr>
            <p:cNvSpPr/>
            <p:nvPr/>
          </p:nvSpPr>
          <p:spPr>
            <a:xfrm>
              <a:off x="184351" y="4220881"/>
              <a:ext cx="1061850" cy="499002"/>
            </a:xfrm>
            <a:prstGeom prst="rect">
              <a:avLst/>
            </a:prstGeom>
            <a:solidFill>
              <a:srgbClr val="AB54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a:t>Patient ID</a:t>
              </a:r>
            </a:p>
          </p:txBody>
        </p:sp>
        <p:sp>
          <p:nvSpPr>
            <p:cNvPr id="19" name="Rectangle 18">
              <a:extLst>
                <a:ext uri="{FF2B5EF4-FFF2-40B4-BE49-F238E27FC236}">
                  <a16:creationId xmlns:a16="http://schemas.microsoft.com/office/drawing/2014/main" id="{EF873156-4765-E74D-BF09-3B62A4D2D307}"/>
                </a:ext>
              </a:extLst>
            </p:cNvPr>
            <p:cNvSpPr/>
            <p:nvPr/>
          </p:nvSpPr>
          <p:spPr>
            <a:xfrm>
              <a:off x="1244088" y="4230697"/>
              <a:ext cx="1007398" cy="489186"/>
            </a:xfrm>
            <a:prstGeom prst="rect">
              <a:avLst/>
            </a:prstGeom>
            <a:solidFill>
              <a:srgbClr val="AB54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Service ID</a:t>
              </a:r>
            </a:p>
          </p:txBody>
        </p:sp>
        <p:sp>
          <p:nvSpPr>
            <p:cNvPr id="20" name="Rectangle 19">
              <a:extLst>
                <a:ext uri="{FF2B5EF4-FFF2-40B4-BE49-F238E27FC236}">
                  <a16:creationId xmlns:a16="http://schemas.microsoft.com/office/drawing/2014/main" id="{29B57185-AF95-284C-A200-6E4B4598A5D0}"/>
                </a:ext>
              </a:extLst>
            </p:cNvPr>
            <p:cNvSpPr/>
            <p:nvPr/>
          </p:nvSpPr>
          <p:spPr>
            <a:xfrm>
              <a:off x="2264072" y="4230697"/>
              <a:ext cx="515894" cy="489186"/>
            </a:xfrm>
            <a:prstGeom prst="rect">
              <a:avLst/>
            </a:prstGeom>
            <a:solidFill>
              <a:srgbClr val="FFC6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City</a:t>
              </a:r>
            </a:p>
          </p:txBody>
        </p:sp>
        <p:sp>
          <p:nvSpPr>
            <p:cNvPr id="21" name="Rectangle 20">
              <a:extLst>
                <a:ext uri="{FF2B5EF4-FFF2-40B4-BE49-F238E27FC236}">
                  <a16:creationId xmlns:a16="http://schemas.microsoft.com/office/drawing/2014/main" id="{DF058003-B37A-7648-AB34-A7EC11B3BDAA}"/>
                </a:ext>
              </a:extLst>
            </p:cNvPr>
            <p:cNvSpPr/>
            <p:nvPr/>
          </p:nvSpPr>
          <p:spPr>
            <a:xfrm>
              <a:off x="5255016" y="4224831"/>
              <a:ext cx="861994" cy="495052"/>
            </a:xfrm>
            <a:prstGeom prst="rect">
              <a:avLst/>
            </a:prstGeom>
            <a:solidFill>
              <a:srgbClr val="009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a:t>Latitude</a:t>
              </a:r>
            </a:p>
          </p:txBody>
        </p:sp>
        <p:sp>
          <p:nvSpPr>
            <p:cNvPr id="22" name="Rectangle 21">
              <a:extLst>
                <a:ext uri="{FF2B5EF4-FFF2-40B4-BE49-F238E27FC236}">
                  <a16:creationId xmlns:a16="http://schemas.microsoft.com/office/drawing/2014/main" id="{6953643A-A50A-B547-B58E-56170DC3DE58}"/>
                </a:ext>
              </a:extLst>
            </p:cNvPr>
            <p:cNvSpPr/>
            <p:nvPr/>
          </p:nvSpPr>
          <p:spPr>
            <a:xfrm>
              <a:off x="2797479" y="4222561"/>
              <a:ext cx="624616" cy="489870"/>
            </a:xfrm>
            <a:prstGeom prst="rect">
              <a:avLst/>
            </a:prstGeom>
            <a:solidFill>
              <a:srgbClr val="FFC6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a:t>State</a:t>
              </a:r>
            </a:p>
          </p:txBody>
        </p:sp>
        <p:sp>
          <p:nvSpPr>
            <p:cNvPr id="23" name="Rectangle 22">
              <a:extLst>
                <a:ext uri="{FF2B5EF4-FFF2-40B4-BE49-F238E27FC236}">
                  <a16:creationId xmlns:a16="http://schemas.microsoft.com/office/drawing/2014/main" id="{99AE37DF-2742-FA40-97DD-3AD1ABC64C09}"/>
                </a:ext>
              </a:extLst>
            </p:cNvPr>
            <p:cNvSpPr/>
            <p:nvPr/>
          </p:nvSpPr>
          <p:spPr>
            <a:xfrm>
              <a:off x="6121629" y="4222803"/>
              <a:ext cx="1012669" cy="497079"/>
            </a:xfrm>
            <a:prstGeom prst="rect">
              <a:avLst/>
            </a:prstGeom>
            <a:solidFill>
              <a:srgbClr val="009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Longitude</a:t>
              </a:r>
            </a:p>
          </p:txBody>
        </p:sp>
        <p:sp>
          <p:nvSpPr>
            <p:cNvPr id="24" name="Rectangle 23">
              <a:extLst>
                <a:ext uri="{FF2B5EF4-FFF2-40B4-BE49-F238E27FC236}">
                  <a16:creationId xmlns:a16="http://schemas.microsoft.com/office/drawing/2014/main" id="{B3819961-2BAB-194A-BAD0-D017065522F0}"/>
                </a:ext>
              </a:extLst>
            </p:cNvPr>
            <p:cNvSpPr/>
            <p:nvPr/>
          </p:nvSpPr>
          <p:spPr>
            <a:xfrm>
              <a:off x="4264614" y="4223505"/>
              <a:ext cx="985783" cy="488925"/>
            </a:xfrm>
            <a:prstGeom prst="rect">
              <a:avLst/>
            </a:prstGeom>
            <a:solidFill>
              <a:srgbClr val="FFC6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a:t>Longitude</a:t>
              </a:r>
            </a:p>
          </p:txBody>
        </p:sp>
        <p:sp>
          <p:nvSpPr>
            <p:cNvPr id="25" name="Rectangle 24">
              <a:extLst>
                <a:ext uri="{FF2B5EF4-FFF2-40B4-BE49-F238E27FC236}">
                  <a16:creationId xmlns:a16="http://schemas.microsoft.com/office/drawing/2014/main" id="{F244EABB-D346-5347-BE55-FF49C0CF1AE1}"/>
                </a:ext>
              </a:extLst>
            </p:cNvPr>
            <p:cNvSpPr/>
            <p:nvPr/>
          </p:nvSpPr>
          <p:spPr>
            <a:xfrm>
              <a:off x="3422095" y="4222561"/>
              <a:ext cx="851405" cy="490216"/>
            </a:xfrm>
            <a:prstGeom prst="rect">
              <a:avLst/>
            </a:prstGeom>
            <a:solidFill>
              <a:srgbClr val="FFC6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a:t>Latitude</a:t>
              </a:r>
            </a:p>
          </p:txBody>
        </p:sp>
        <p:sp>
          <p:nvSpPr>
            <p:cNvPr id="27" name="Rectangle 26">
              <a:extLst>
                <a:ext uri="{FF2B5EF4-FFF2-40B4-BE49-F238E27FC236}">
                  <a16:creationId xmlns:a16="http://schemas.microsoft.com/office/drawing/2014/main" id="{7AE5B11D-F9C9-B849-8F67-04F8E6C08958}"/>
                </a:ext>
              </a:extLst>
            </p:cNvPr>
            <p:cNvSpPr/>
            <p:nvPr/>
          </p:nvSpPr>
          <p:spPr>
            <a:xfrm>
              <a:off x="7134299" y="4230697"/>
              <a:ext cx="1550687" cy="489185"/>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Provider Cost</a:t>
              </a:r>
            </a:p>
          </p:txBody>
        </p:sp>
      </p:grpSp>
      <p:sp>
        <p:nvSpPr>
          <p:cNvPr id="3" name="Arrow: Right 2">
            <a:extLst>
              <a:ext uri="{FF2B5EF4-FFF2-40B4-BE49-F238E27FC236}">
                <a16:creationId xmlns:a16="http://schemas.microsoft.com/office/drawing/2014/main" id="{0EF0A9F2-494A-4535-AD4E-E9CFD467A0DE}"/>
              </a:ext>
            </a:extLst>
          </p:cNvPr>
          <p:cNvSpPr/>
          <p:nvPr/>
        </p:nvSpPr>
        <p:spPr>
          <a:xfrm rot="2580000">
            <a:off x="5593795" y="4638498"/>
            <a:ext cx="748370" cy="99726"/>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F058003-B37A-7648-AB34-A7EC11B3BDAA}"/>
              </a:ext>
            </a:extLst>
          </p:cNvPr>
          <p:cNvSpPr/>
          <p:nvPr/>
        </p:nvSpPr>
        <p:spPr>
          <a:xfrm>
            <a:off x="6205435" y="5046169"/>
            <a:ext cx="958226" cy="487599"/>
          </a:xfrm>
          <a:prstGeom prst="rect">
            <a:avLst/>
          </a:prstGeom>
          <a:solidFill>
            <a:srgbClr val="0BB95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a:t>Distance</a:t>
            </a:r>
          </a:p>
        </p:txBody>
      </p:sp>
      <p:sp>
        <p:nvSpPr>
          <p:cNvPr id="29" name="Arrow: Right 2">
            <a:extLst>
              <a:ext uri="{FF2B5EF4-FFF2-40B4-BE49-F238E27FC236}">
                <a16:creationId xmlns:a16="http://schemas.microsoft.com/office/drawing/2014/main" id="{0EF0A9F2-494A-4535-AD4E-E9CFD467A0DE}"/>
              </a:ext>
            </a:extLst>
          </p:cNvPr>
          <p:cNvSpPr/>
          <p:nvPr/>
        </p:nvSpPr>
        <p:spPr>
          <a:xfrm rot="7648982">
            <a:off x="6966937" y="4607602"/>
            <a:ext cx="748370" cy="100646"/>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F058003-B37A-7648-AB34-A7EC11B3BDAA}"/>
              </a:ext>
            </a:extLst>
          </p:cNvPr>
          <p:cNvSpPr/>
          <p:nvPr/>
        </p:nvSpPr>
        <p:spPr>
          <a:xfrm>
            <a:off x="7492694" y="5868751"/>
            <a:ext cx="1578316" cy="487599"/>
          </a:xfrm>
          <a:prstGeom prst="rect">
            <a:avLst/>
          </a:prstGeom>
          <a:solidFill>
            <a:srgbClr val="B97D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a:t>Provider Score</a:t>
            </a:r>
          </a:p>
        </p:txBody>
      </p:sp>
      <p:sp>
        <p:nvSpPr>
          <p:cNvPr id="33" name="Arrow: Right 2">
            <a:extLst>
              <a:ext uri="{FF2B5EF4-FFF2-40B4-BE49-F238E27FC236}">
                <a16:creationId xmlns:a16="http://schemas.microsoft.com/office/drawing/2014/main" id="{0EF0A9F2-494A-4535-AD4E-E9CFD467A0DE}"/>
              </a:ext>
            </a:extLst>
          </p:cNvPr>
          <p:cNvSpPr/>
          <p:nvPr/>
        </p:nvSpPr>
        <p:spPr>
          <a:xfrm rot="7648982">
            <a:off x="8344995" y="5067139"/>
            <a:ext cx="1711792" cy="114194"/>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2">
            <a:extLst>
              <a:ext uri="{FF2B5EF4-FFF2-40B4-BE49-F238E27FC236}">
                <a16:creationId xmlns:a16="http://schemas.microsoft.com/office/drawing/2014/main" id="{CF364A4D-5711-D644-AA84-5F3C125DC3D6}"/>
              </a:ext>
            </a:extLst>
          </p:cNvPr>
          <p:cNvSpPr/>
          <p:nvPr/>
        </p:nvSpPr>
        <p:spPr>
          <a:xfrm rot="1612888">
            <a:off x="7265464" y="5483444"/>
            <a:ext cx="748370" cy="100646"/>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38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29" grpId="0" animBg="1"/>
      <p:bldP spid="32" grpId="0" animBg="1"/>
      <p:bldP spid="33"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ns face&#10;&#10;Description generated with high confidence">
            <a:extLst>
              <a:ext uri="{FF2B5EF4-FFF2-40B4-BE49-F238E27FC236}">
                <a16:creationId xmlns:a16="http://schemas.microsoft.com/office/drawing/2014/main" id="{597317C2-5DED-4E41-B566-8773BBE0366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79000"/>
                    </a14:imgEffect>
                  </a14:imgLayer>
                </a14:imgProps>
              </a:ext>
              <a:ext uri="{28A0092B-C50C-407E-A947-70E740481C1C}">
                <a14:useLocalDpi xmlns:a14="http://schemas.microsoft.com/office/drawing/2010/main" val="0"/>
              </a:ext>
            </a:extLst>
          </a:blip>
          <a:stretch>
            <a:fillRect/>
          </a:stretch>
        </p:blipFill>
        <p:spPr>
          <a:xfrm>
            <a:off x="4491605" y="2390519"/>
            <a:ext cx="7372149" cy="3635973"/>
          </a:xfrm>
          <a:prstGeom prst="rect">
            <a:avLst/>
          </a:prstGeom>
        </p:spPr>
      </p:pic>
      <p:sp>
        <p:nvSpPr>
          <p:cNvPr id="2" name="Title 1">
            <a:extLst>
              <a:ext uri="{FF2B5EF4-FFF2-40B4-BE49-F238E27FC236}">
                <a16:creationId xmlns:a16="http://schemas.microsoft.com/office/drawing/2014/main" id="{9A3F873A-D61D-CB48-90AA-EABAB24D9F0C}"/>
              </a:ext>
            </a:extLst>
          </p:cNvPr>
          <p:cNvSpPr>
            <a:spLocks noGrp="1"/>
          </p:cNvSpPr>
          <p:nvPr>
            <p:ph type="title"/>
          </p:nvPr>
        </p:nvSpPr>
        <p:spPr>
          <a:xfrm>
            <a:off x="0" y="260911"/>
            <a:ext cx="12192000" cy="1325563"/>
          </a:xfrm>
          <a:solidFill>
            <a:schemeClr val="accent1">
              <a:lumMod val="75000"/>
            </a:schemeClr>
          </a:solidFill>
        </p:spPr>
        <p:txBody>
          <a:bodyPr/>
          <a:lstStyle/>
          <a:p>
            <a:pPr algn="ctr"/>
            <a:r>
              <a:rPr lang="en-US" b="1">
                <a:solidFill>
                  <a:schemeClr val="bg1"/>
                </a:solidFill>
                <a:latin typeface="+mn-lt"/>
              </a:rPr>
              <a:t>Calculating the Provider Score</a:t>
            </a:r>
          </a:p>
        </p:txBody>
      </p:sp>
      <p:sp>
        <p:nvSpPr>
          <p:cNvPr id="6" name="Content Placeholder 2">
            <a:extLst>
              <a:ext uri="{FF2B5EF4-FFF2-40B4-BE49-F238E27FC236}">
                <a16:creationId xmlns:a16="http://schemas.microsoft.com/office/drawing/2014/main" id="{58796B3C-45DA-E94C-BBFC-72954B96A59E}"/>
              </a:ext>
            </a:extLst>
          </p:cNvPr>
          <p:cNvSpPr txBox="1">
            <a:spLocks/>
          </p:cNvSpPr>
          <p:nvPr/>
        </p:nvSpPr>
        <p:spPr>
          <a:xfrm>
            <a:off x="284660" y="4208506"/>
            <a:ext cx="3860468" cy="2043402"/>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700" b="1">
                <a:solidFill>
                  <a:schemeClr val="accent1">
                    <a:lumMod val="50000"/>
                  </a:schemeClr>
                </a:solidFill>
              </a:rPr>
              <a:t>w</a:t>
            </a:r>
            <a:r>
              <a:rPr lang="en-US" sz="2700" b="1" baseline="-25000">
                <a:solidFill>
                  <a:schemeClr val="accent1">
                    <a:lumMod val="50000"/>
                  </a:schemeClr>
                </a:solidFill>
              </a:rPr>
              <a:t>1 </a:t>
            </a:r>
            <a:r>
              <a:rPr lang="en-US" sz="2700" b="1">
                <a:solidFill>
                  <a:schemeClr val="accent1">
                    <a:lumMod val="50000"/>
                  </a:schemeClr>
                </a:solidFill>
              </a:rPr>
              <a:t>= distance weight</a:t>
            </a:r>
            <a:endParaRPr lang="en-US" sz="2700" b="1" baseline="-25000">
              <a:solidFill>
                <a:schemeClr val="accent1">
                  <a:lumMod val="50000"/>
                </a:schemeClr>
              </a:solidFill>
            </a:endParaRPr>
          </a:p>
          <a:p>
            <a:pPr fontAlgn="base"/>
            <a:r>
              <a:rPr lang="en-US" sz="2700" b="1">
                <a:solidFill>
                  <a:schemeClr val="accent1">
                    <a:lumMod val="50000"/>
                  </a:schemeClr>
                </a:solidFill>
              </a:rPr>
              <a:t>w</a:t>
            </a:r>
            <a:r>
              <a:rPr lang="en-US" sz="2700" b="1" baseline="-25000">
                <a:solidFill>
                  <a:schemeClr val="accent1">
                    <a:lumMod val="50000"/>
                  </a:schemeClr>
                </a:solidFill>
              </a:rPr>
              <a:t>2</a:t>
            </a:r>
            <a:r>
              <a:rPr lang="en-US" sz="2700" b="1">
                <a:solidFill>
                  <a:schemeClr val="accent1">
                    <a:lumMod val="50000"/>
                  </a:schemeClr>
                </a:solidFill>
              </a:rPr>
              <a:t> = cost weight</a:t>
            </a:r>
          </a:p>
          <a:p>
            <a:pPr fontAlgn="base"/>
            <a:r>
              <a:rPr lang="en-US" sz="2700" b="1">
                <a:solidFill>
                  <a:schemeClr val="accent1">
                    <a:lumMod val="50000"/>
                  </a:schemeClr>
                </a:solidFill>
              </a:rPr>
              <a:t>c = cost​</a:t>
            </a:r>
            <a:r>
              <a:rPr lang="en-US" sz="2700" b="1">
                <a:solidFill>
                  <a:schemeClr val="accent1">
                    <a:lumMod val="50000"/>
                  </a:schemeClr>
                </a:solidFill>
                <a:cs typeface="Calibri"/>
              </a:rPr>
              <a:t> (normalized)</a:t>
            </a:r>
          </a:p>
          <a:p>
            <a:pPr fontAlgn="base"/>
            <a:r>
              <a:rPr lang="en-US" sz="2700" b="1">
                <a:solidFill>
                  <a:schemeClr val="accent1">
                    <a:lumMod val="50000"/>
                  </a:schemeClr>
                </a:solidFill>
              </a:rPr>
              <a:t>d = distance​</a:t>
            </a:r>
            <a:r>
              <a:rPr lang="en-US" sz="2700" b="1">
                <a:solidFill>
                  <a:schemeClr val="accent1">
                    <a:lumMod val="50000"/>
                  </a:schemeClr>
                </a:solidFill>
                <a:cs typeface="Calibri"/>
              </a:rPr>
              <a:t> (normalized)</a:t>
            </a:r>
          </a:p>
          <a:p>
            <a:pPr marL="0" indent="0" fontAlgn="base">
              <a:buFont typeface="Arial" panose="020B0604020202020204" pitchFamily="34" charset="0"/>
              <a:buNone/>
            </a:pPr>
            <a:endParaRPr lang="en-US">
              <a:solidFill>
                <a:schemeClr val="accent1">
                  <a:lumMod val="50000"/>
                </a:schemeClr>
              </a:solidFill>
              <a:cs typeface="Calibri"/>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E712514-87E8-664B-868C-24F0ABEBC8A0}"/>
                  </a:ext>
                </a:extLst>
              </p:cNvPr>
              <p:cNvSpPr txBox="1"/>
              <p:nvPr/>
            </p:nvSpPr>
            <p:spPr>
              <a:xfrm>
                <a:off x="464502" y="2158826"/>
                <a:ext cx="3500785" cy="1477328"/>
              </a:xfrm>
              <a:prstGeom prst="rect">
                <a:avLst/>
              </a:prstGeom>
              <a:noFill/>
              <a:ln>
                <a:solidFill>
                  <a:schemeClr val="accent1">
                    <a:shade val="50000"/>
                  </a:schemeClr>
                </a:solidFill>
              </a:ln>
            </p:spPr>
            <p:txBody>
              <a:bodyPr wrap="square" rtlCol="0">
                <a:spAutoFit/>
              </a:bodyPr>
              <a:lstStyle/>
              <a:p>
                <a:pPr algn="ctr"/>
                <a:r>
                  <a:rPr lang="en-US" sz="3000" b="1">
                    <a:solidFill>
                      <a:schemeClr val="accent1">
                        <a:lumMod val="50000"/>
                      </a:schemeClr>
                    </a:solidFill>
                  </a:rPr>
                  <a:t>  Provider Score</a:t>
                </a:r>
                <a14:m>
                  <m:oMath xmlns:m="http://schemas.openxmlformats.org/officeDocument/2006/math">
                    <m:r>
                      <a:rPr lang="en-US" sz="3000" b="1">
                        <a:solidFill>
                          <a:schemeClr val="accent1">
                            <a:lumMod val="50000"/>
                          </a:schemeClr>
                        </a:solidFill>
                        <a:latin typeface="Cambria Math" panose="02040503050406030204" pitchFamily="18" charset="0"/>
                      </a:rPr>
                      <m:t> </m:t>
                    </m:r>
                    <m:r>
                      <a:rPr lang="en-US" sz="3000" b="1" i="1">
                        <a:solidFill>
                          <a:schemeClr val="accent1">
                            <a:lumMod val="50000"/>
                          </a:schemeClr>
                        </a:solidFill>
                        <a:latin typeface="Cambria Math" panose="02040503050406030204" pitchFamily="18" charset="0"/>
                      </a:rPr>
                      <m:t>=</m:t>
                    </m:r>
                  </m:oMath>
                </a14:m>
                <a:endParaRPr lang="en-US" sz="3000" b="1" i="1">
                  <a:solidFill>
                    <a:schemeClr val="accent1">
                      <a:lumMod val="50000"/>
                    </a:schemeClr>
                  </a:solidFill>
                </a:endParaRPr>
              </a:p>
              <a:p>
                <a:pPr algn="ctr"/>
                <a:r>
                  <a:rPr lang="en-US" sz="3000" b="1" u="sng">
                    <a:solidFill>
                      <a:schemeClr val="accent1">
                        <a:lumMod val="50000"/>
                      </a:schemeClr>
                    </a:solidFill>
                    <a:latin typeface="Cambria Math" panose="02040503050406030204" pitchFamily="18" charset="0"/>
                  </a:rPr>
                  <a:t>           1  	    </a:t>
                </a:r>
                <a:r>
                  <a:rPr lang="en-US" sz="3000" b="1">
                    <a:solidFill>
                      <a:schemeClr val="accent1">
                        <a:lumMod val="50000"/>
                      </a:schemeClr>
                    </a:solidFill>
                    <a:latin typeface="Cambria Math" panose="02040503050406030204" pitchFamily="18" charset="0"/>
                  </a:rPr>
                  <a:t>       </a:t>
                </a:r>
                <a:endParaRPr lang="en-US" sz="3000" b="1">
                  <a:solidFill>
                    <a:schemeClr val="accent1">
                      <a:lumMod val="50000"/>
                    </a:schemeClr>
                  </a:solidFill>
                </a:endParaRPr>
              </a:p>
              <a:p>
                <a:pPr algn="ctr"/>
                <a:r>
                  <a:rPr lang="en-US" sz="3000" b="1">
                    <a:solidFill>
                      <a:schemeClr val="accent1">
                        <a:lumMod val="50000"/>
                      </a:schemeClr>
                    </a:solidFill>
                  </a:rPr>
                  <a:t> w</a:t>
                </a:r>
                <a:r>
                  <a:rPr lang="en-US" sz="3000" b="1" baseline="-25000">
                    <a:solidFill>
                      <a:schemeClr val="accent1">
                        <a:lumMod val="50000"/>
                      </a:schemeClr>
                    </a:solidFill>
                  </a:rPr>
                  <a:t>1</a:t>
                </a:r>
                <a:r>
                  <a:rPr lang="en-US" sz="3000" b="1">
                    <a:solidFill>
                      <a:schemeClr val="accent1">
                        <a:lumMod val="50000"/>
                      </a:schemeClr>
                    </a:solidFill>
                  </a:rPr>
                  <a:t>c + w</a:t>
                </a:r>
                <a:r>
                  <a:rPr lang="en-US" sz="3000" b="1" baseline="-25000">
                    <a:solidFill>
                      <a:schemeClr val="accent1">
                        <a:lumMod val="50000"/>
                      </a:schemeClr>
                    </a:solidFill>
                  </a:rPr>
                  <a:t>2</a:t>
                </a:r>
                <a:r>
                  <a:rPr lang="en-US" sz="3000" b="1">
                    <a:solidFill>
                      <a:schemeClr val="accent1">
                        <a:lumMod val="50000"/>
                      </a:schemeClr>
                    </a:solidFill>
                  </a:rPr>
                  <a:t>d</a:t>
                </a:r>
                <a:endParaRPr lang="en-US" sz="3000"/>
              </a:p>
            </p:txBody>
          </p:sp>
        </mc:Choice>
        <mc:Fallback xmlns="">
          <p:sp>
            <p:nvSpPr>
              <p:cNvPr id="7" name="TextBox 6">
                <a:extLst>
                  <a:ext uri="{FF2B5EF4-FFF2-40B4-BE49-F238E27FC236}">
                    <a16:creationId xmlns:a16="http://schemas.microsoft.com/office/drawing/2014/main" id="{DE712514-87E8-664B-868C-24F0ABEBC8A0}"/>
                  </a:ext>
                </a:extLst>
              </p:cNvPr>
              <p:cNvSpPr txBox="1">
                <a:spLocks noRot="1" noChangeAspect="1" noMove="1" noResize="1" noEditPoints="1" noAdjustHandles="1" noChangeArrowheads="1" noChangeShapeType="1" noTextEdit="1"/>
              </p:cNvSpPr>
              <p:nvPr/>
            </p:nvSpPr>
            <p:spPr>
              <a:xfrm>
                <a:off x="464502" y="2158826"/>
                <a:ext cx="3500785" cy="1477328"/>
              </a:xfrm>
              <a:prstGeom prst="rect">
                <a:avLst/>
              </a:prstGeom>
              <a:blipFill>
                <a:blip r:embed="rId5"/>
                <a:stretch>
                  <a:fillRect t="-4508" b="-11885"/>
                </a:stretch>
              </a:blipFill>
              <a:ln>
                <a:solidFill>
                  <a:schemeClr val="accent1">
                    <a:shade val="50000"/>
                  </a:schemeClr>
                </a:solidFill>
              </a:ln>
            </p:spPr>
            <p:txBody>
              <a:bodyPr/>
              <a:lstStyle/>
              <a:p>
                <a:r>
                  <a:rPr lang="en-US">
                    <a:noFill/>
                  </a:rPr>
                  <a:t> </a:t>
                </a:r>
              </a:p>
            </p:txBody>
          </p:sp>
        </mc:Fallback>
      </mc:AlternateContent>
      <p:sp>
        <p:nvSpPr>
          <p:cNvPr id="14" name="Slide Number Placeholder 13">
            <a:extLst>
              <a:ext uri="{FF2B5EF4-FFF2-40B4-BE49-F238E27FC236}">
                <a16:creationId xmlns:a16="http://schemas.microsoft.com/office/drawing/2014/main" id="{05D0B54D-E6E3-5A4C-8327-54631388DA33}"/>
              </a:ext>
            </a:extLst>
          </p:cNvPr>
          <p:cNvSpPr>
            <a:spLocks noGrp="1"/>
          </p:cNvSpPr>
          <p:nvPr>
            <p:ph type="sldNum" sz="quarter" idx="12"/>
          </p:nvPr>
        </p:nvSpPr>
        <p:spPr/>
        <p:txBody>
          <a:bodyPr/>
          <a:lstStyle/>
          <a:p>
            <a:fld id="{330EA680-D336-4FF7-8B7A-9848BB0A1C32}" type="slidenum">
              <a:rPr lang="en-US" smtClean="0"/>
              <a:t>13</a:t>
            </a:fld>
            <a:endParaRPr lang="en-US"/>
          </a:p>
        </p:txBody>
      </p:sp>
    </p:spTree>
    <p:extLst>
      <p:ext uri="{BB962C8B-B14F-4D97-AF65-F5344CB8AC3E}">
        <p14:creationId xmlns:p14="http://schemas.microsoft.com/office/powerpoint/2010/main" val="1000346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4902-1EF8-8240-B7FA-6BD80B1679BE}"/>
              </a:ext>
            </a:extLst>
          </p:cNvPr>
          <p:cNvSpPr>
            <a:spLocks noGrp="1"/>
          </p:cNvSpPr>
          <p:nvPr>
            <p:ph type="title"/>
          </p:nvPr>
        </p:nvSpPr>
        <p:spPr>
          <a:xfrm>
            <a:off x="0" y="263250"/>
            <a:ext cx="12192000" cy="1325563"/>
          </a:xfrm>
          <a:solidFill>
            <a:schemeClr val="accent1">
              <a:lumMod val="75000"/>
            </a:schemeClr>
          </a:solidFill>
        </p:spPr>
        <p:txBody>
          <a:bodyPr/>
          <a:lstStyle/>
          <a:p>
            <a:pPr algn="ctr"/>
            <a:r>
              <a:rPr lang="en-US" b="1">
                <a:solidFill>
                  <a:schemeClr val="bg1"/>
                </a:solidFill>
                <a:latin typeface="+mn-lt"/>
              </a:rPr>
              <a:t>Service 10500</a:t>
            </a:r>
          </a:p>
        </p:txBody>
      </p:sp>
      <p:graphicFrame>
        <p:nvGraphicFramePr>
          <p:cNvPr id="4" name="Content Placeholder 3">
            <a:extLst>
              <a:ext uri="{FF2B5EF4-FFF2-40B4-BE49-F238E27FC236}">
                <a16:creationId xmlns:a16="http://schemas.microsoft.com/office/drawing/2014/main" id="{C2DA9B30-65CC-084C-BFD8-7B1E15D5C7E0}"/>
              </a:ext>
            </a:extLst>
          </p:cNvPr>
          <p:cNvGraphicFramePr>
            <a:graphicFrameLocks noGrp="1"/>
          </p:cNvGraphicFramePr>
          <p:nvPr>
            <p:ph idx="1"/>
            <p:extLst>
              <p:ext uri="{D42A27DB-BD31-4B8C-83A1-F6EECF244321}">
                <p14:modId xmlns:p14="http://schemas.microsoft.com/office/powerpoint/2010/main" val="1389978977"/>
              </p:ext>
            </p:extLst>
          </p:nvPr>
        </p:nvGraphicFramePr>
        <p:xfrm>
          <a:off x="1809590" y="2655541"/>
          <a:ext cx="8572820" cy="2974293"/>
        </p:xfrm>
        <a:graphic>
          <a:graphicData uri="http://schemas.openxmlformats.org/drawingml/2006/table">
            <a:tbl>
              <a:tblPr>
                <a:tableStyleId>{8FD4443E-F989-4FC4-A0C8-D5A2AF1F390B}</a:tableStyleId>
              </a:tblPr>
              <a:tblGrid>
                <a:gridCol w="673321">
                  <a:extLst>
                    <a:ext uri="{9D8B030D-6E8A-4147-A177-3AD203B41FA5}">
                      <a16:colId xmlns:a16="http://schemas.microsoft.com/office/drawing/2014/main" val="2823019042"/>
                    </a:ext>
                  </a:extLst>
                </a:gridCol>
                <a:gridCol w="1106170">
                  <a:extLst>
                    <a:ext uri="{9D8B030D-6E8A-4147-A177-3AD203B41FA5}">
                      <a16:colId xmlns:a16="http://schemas.microsoft.com/office/drawing/2014/main" val="506947730"/>
                    </a:ext>
                  </a:extLst>
                </a:gridCol>
                <a:gridCol w="1202360">
                  <a:extLst>
                    <a:ext uri="{9D8B030D-6E8A-4147-A177-3AD203B41FA5}">
                      <a16:colId xmlns:a16="http://schemas.microsoft.com/office/drawing/2014/main" val="1253412752"/>
                    </a:ext>
                  </a:extLst>
                </a:gridCol>
                <a:gridCol w="1442831">
                  <a:extLst>
                    <a:ext uri="{9D8B030D-6E8A-4147-A177-3AD203B41FA5}">
                      <a16:colId xmlns:a16="http://schemas.microsoft.com/office/drawing/2014/main" val="663749524"/>
                    </a:ext>
                  </a:extLst>
                </a:gridCol>
                <a:gridCol w="1466878">
                  <a:extLst>
                    <a:ext uri="{9D8B030D-6E8A-4147-A177-3AD203B41FA5}">
                      <a16:colId xmlns:a16="http://schemas.microsoft.com/office/drawing/2014/main" val="4153054845"/>
                    </a:ext>
                  </a:extLst>
                </a:gridCol>
                <a:gridCol w="1202359">
                  <a:extLst>
                    <a:ext uri="{9D8B030D-6E8A-4147-A177-3AD203B41FA5}">
                      <a16:colId xmlns:a16="http://schemas.microsoft.com/office/drawing/2014/main" val="2952452071"/>
                    </a:ext>
                  </a:extLst>
                </a:gridCol>
                <a:gridCol w="1478901">
                  <a:extLst>
                    <a:ext uri="{9D8B030D-6E8A-4147-A177-3AD203B41FA5}">
                      <a16:colId xmlns:a16="http://schemas.microsoft.com/office/drawing/2014/main" val="1848905955"/>
                    </a:ext>
                  </a:extLst>
                </a:gridCol>
              </a:tblGrid>
              <a:tr h="330477">
                <a:tc>
                  <a:txBody>
                    <a:bodyPr/>
                    <a:lstStyle/>
                    <a:p>
                      <a:pPr algn="ctr" fontAlgn="b"/>
                      <a:endParaRPr lang="en-US" sz="1800" b="1"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fontAlgn="b"/>
                      <a:r>
                        <a:rPr lang="en-US" sz="1800" u="none" strike="noStrike" dirty="0">
                          <a:effectLst/>
                        </a:rPr>
                        <a:t>Patient ID</a:t>
                      </a:r>
                      <a:endParaRPr lang="en-US" sz="1800" b="1" i="0" u="none" strike="noStrike" dirty="0">
                        <a:solidFill>
                          <a:srgbClr val="FFFFFF"/>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fontAlgn="b"/>
                      <a:r>
                        <a:rPr lang="en-US" sz="1800" u="none" strike="noStrike" dirty="0">
                          <a:effectLst/>
                        </a:rPr>
                        <a:t>Provider ID</a:t>
                      </a:r>
                      <a:endParaRPr lang="en-US" sz="1800" b="0" i="0" u="none" strike="noStrike" dirty="0">
                        <a:solidFill>
                          <a:srgbClr val="FFFFFF"/>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fontAlgn="b"/>
                      <a:r>
                        <a:rPr lang="en-US" sz="1800" u="none" strike="noStrike" dirty="0">
                          <a:effectLst/>
                        </a:rPr>
                        <a:t>Service ID</a:t>
                      </a:r>
                      <a:endParaRPr lang="en-US" sz="1800" b="1" i="0" u="none" strike="noStrike" dirty="0">
                        <a:solidFill>
                          <a:srgbClr val="FFFFFF"/>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fontAlgn="b"/>
                      <a:r>
                        <a:rPr lang="en-US" sz="1800" u="none" strike="noStrike" dirty="0">
                          <a:effectLst/>
                        </a:rPr>
                        <a:t>Provider Cost</a:t>
                      </a:r>
                      <a:endParaRPr lang="en-US" sz="1800" b="1" i="0" u="none" strike="noStrike" dirty="0">
                        <a:solidFill>
                          <a:srgbClr val="FFFFFF"/>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fontAlgn="b"/>
                      <a:r>
                        <a:rPr lang="en-US" sz="1800" u="none" strike="noStrike" dirty="0">
                          <a:effectLst/>
                        </a:rPr>
                        <a:t>Distance </a:t>
                      </a:r>
                      <a:endParaRPr lang="en-US" sz="1800" b="1" i="0" u="none" strike="noStrike" dirty="0">
                        <a:solidFill>
                          <a:srgbClr val="FFFFFF"/>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fontAlgn="b"/>
                      <a:r>
                        <a:rPr lang="en-US" sz="1800" u="none" strike="noStrike" dirty="0">
                          <a:effectLst/>
                        </a:rPr>
                        <a:t>Provider Score</a:t>
                      </a:r>
                      <a:endParaRPr lang="en-US" sz="1800" b="1" i="0" u="none" strike="noStrike" dirty="0">
                        <a:solidFill>
                          <a:srgbClr val="FFFFFF"/>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665024150"/>
                  </a:ext>
                </a:extLst>
              </a:tr>
              <a:tr h="330477">
                <a:tc>
                  <a:txBody>
                    <a:bodyPr/>
                    <a:lstStyle/>
                    <a:p>
                      <a:pPr algn="ctr" fontAlgn="b"/>
                      <a:r>
                        <a:rPr lang="en-US" sz="1800" u="none" strike="noStrike" dirty="0">
                          <a:solidFill>
                            <a:schemeClr val="accent5">
                              <a:lumMod val="75000"/>
                            </a:schemeClr>
                          </a:solidFill>
                          <a:effectLst/>
                        </a:rPr>
                        <a:t>1</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x</a:t>
                      </a:r>
                      <a:endParaRPr lang="en-US" sz="18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a</a:t>
                      </a:r>
                      <a:endParaRPr lang="en-US" sz="18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10500</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1.2</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6.088</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1.257</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69718946"/>
                  </a:ext>
                </a:extLst>
              </a:tr>
              <a:tr h="330477">
                <a:tc>
                  <a:txBody>
                    <a:bodyPr/>
                    <a:lstStyle/>
                    <a:p>
                      <a:pPr algn="ctr" fontAlgn="b"/>
                      <a:r>
                        <a:rPr lang="en-US" sz="1800" u="none" strike="noStrike" dirty="0">
                          <a:solidFill>
                            <a:schemeClr val="accent5">
                              <a:lumMod val="75000"/>
                            </a:schemeClr>
                          </a:solidFill>
                          <a:effectLst/>
                        </a:rPr>
                        <a:t>2</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x</a:t>
                      </a:r>
                      <a:endParaRPr lang="en-US" sz="18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b</a:t>
                      </a:r>
                      <a:endParaRPr lang="en-US" sz="18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10500</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1.3</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5.747</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1.181</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69656170"/>
                  </a:ext>
                </a:extLst>
              </a:tr>
              <a:tr h="330477">
                <a:tc>
                  <a:txBody>
                    <a:bodyPr/>
                    <a:lstStyle/>
                    <a:p>
                      <a:pPr algn="ctr" fontAlgn="b"/>
                      <a:r>
                        <a:rPr lang="en-US" sz="1800" u="none" strike="noStrike" dirty="0">
                          <a:solidFill>
                            <a:schemeClr val="accent5">
                              <a:lumMod val="75000"/>
                            </a:schemeClr>
                          </a:solidFill>
                          <a:effectLst/>
                        </a:rPr>
                        <a:t>3</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a:solidFill>
                            <a:schemeClr val="accent5">
                              <a:lumMod val="75000"/>
                            </a:schemeClr>
                          </a:solidFill>
                          <a:effectLst/>
                        </a:rPr>
                        <a:t>x</a:t>
                      </a:r>
                      <a:endParaRPr lang="en-US" sz="1800" b="0" i="0" u="none" strike="noStrike">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a:solidFill>
                            <a:schemeClr val="accent5">
                              <a:lumMod val="75000"/>
                            </a:schemeClr>
                          </a:solidFill>
                          <a:effectLst/>
                        </a:rPr>
                        <a:t>c</a:t>
                      </a:r>
                      <a:endParaRPr lang="en-US" sz="1800" b="0" i="0" u="none" strike="noStrike">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a:solidFill>
                            <a:schemeClr val="accent5">
                              <a:lumMod val="75000"/>
                            </a:schemeClr>
                          </a:solidFill>
                          <a:effectLst/>
                        </a:rPr>
                        <a:t>10500</a:t>
                      </a:r>
                      <a:endParaRPr lang="en-US" sz="1800" b="1" i="0" u="none" strike="noStrike">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1.3</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6.434</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1.164</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53694639"/>
                  </a:ext>
                </a:extLst>
              </a:tr>
              <a:tr h="330477">
                <a:tc>
                  <a:txBody>
                    <a:bodyPr/>
                    <a:lstStyle/>
                    <a:p>
                      <a:pPr algn="ctr" fontAlgn="b"/>
                      <a:r>
                        <a:rPr lang="en-US" sz="1800" u="none" strike="noStrike" dirty="0">
                          <a:solidFill>
                            <a:schemeClr val="accent5">
                              <a:lumMod val="75000"/>
                            </a:schemeClr>
                          </a:solidFill>
                          <a:effectLst/>
                        </a:rPr>
                        <a:t>4</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x</a:t>
                      </a:r>
                      <a:endParaRPr lang="en-US" sz="18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a:solidFill>
                            <a:schemeClr val="accent5">
                              <a:lumMod val="75000"/>
                            </a:schemeClr>
                          </a:solidFill>
                          <a:effectLst/>
                        </a:rPr>
                        <a:t>d</a:t>
                      </a:r>
                      <a:endParaRPr lang="en-US" sz="1800" b="0" i="0" u="none" strike="noStrike">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a:solidFill>
                            <a:schemeClr val="accent5">
                              <a:lumMod val="75000"/>
                            </a:schemeClr>
                          </a:solidFill>
                          <a:effectLst/>
                        </a:rPr>
                        <a:t>10500</a:t>
                      </a:r>
                      <a:endParaRPr lang="en-US" sz="1800" b="1" i="0" u="none" strike="noStrike">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a:solidFill>
                            <a:schemeClr val="accent5">
                              <a:lumMod val="75000"/>
                            </a:schemeClr>
                          </a:solidFill>
                          <a:effectLst/>
                        </a:rPr>
                        <a:t>1.594</a:t>
                      </a:r>
                      <a:endParaRPr lang="en-US" sz="1800" b="1" i="0" u="none" strike="noStrike">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6.173</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0.978</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82186288"/>
                  </a:ext>
                </a:extLst>
              </a:tr>
              <a:tr h="330477">
                <a:tc>
                  <a:txBody>
                    <a:bodyPr/>
                    <a:lstStyle/>
                    <a:p>
                      <a:pPr algn="ctr" fontAlgn="b"/>
                      <a:r>
                        <a:rPr lang="en-US" sz="1800" u="none" strike="noStrike" dirty="0">
                          <a:solidFill>
                            <a:schemeClr val="accent5">
                              <a:lumMod val="75000"/>
                            </a:schemeClr>
                          </a:solidFill>
                          <a:effectLst/>
                        </a:rPr>
                        <a:t>5</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x</a:t>
                      </a:r>
                      <a:endParaRPr lang="en-US" sz="18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e</a:t>
                      </a:r>
                      <a:endParaRPr lang="en-US" sz="18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10500</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0.9</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48.226</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0.722</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4492958"/>
                  </a:ext>
                </a:extLst>
              </a:tr>
              <a:tr h="330477">
                <a:tc>
                  <a:txBody>
                    <a:bodyPr/>
                    <a:lstStyle/>
                    <a:p>
                      <a:pPr algn="ctr" fontAlgn="b"/>
                      <a:r>
                        <a:rPr lang="en-US" sz="1800" u="none" strike="noStrike" dirty="0">
                          <a:solidFill>
                            <a:schemeClr val="accent5">
                              <a:lumMod val="75000"/>
                            </a:schemeClr>
                          </a:solidFill>
                          <a:effectLst/>
                        </a:rPr>
                        <a:t>6</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x</a:t>
                      </a:r>
                      <a:endParaRPr lang="en-US" sz="18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f</a:t>
                      </a:r>
                      <a:endParaRPr lang="en-US" sz="18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10500</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0.9</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55.335</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0.66</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4112482"/>
                  </a:ext>
                </a:extLst>
              </a:tr>
              <a:tr h="330477">
                <a:tc>
                  <a:txBody>
                    <a:bodyPr/>
                    <a:lstStyle/>
                    <a:p>
                      <a:pPr algn="ctr" fontAlgn="b"/>
                      <a:r>
                        <a:rPr lang="en-US" sz="1800" u="none" strike="noStrike" dirty="0">
                          <a:solidFill>
                            <a:schemeClr val="accent5">
                              <a:lumMod val="75000"/>
                            </a:schemeClr>
                          </a:solidFill>
                          <a:effectLst/>
                        </a:rPr>
                        <a:t>7</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x</a:t>
                      </a:r>
                      <a:endParaRPr lang="en-US" sz="18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g</a:t>
                      </a:r>
                      <a:endParaRPr lang="en-US" sz="18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10500</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1.75</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36.247</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0.604</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88798358"/>
                  </a:ext>
                </a:extLst>
              </a:tr>
              <a:tr h="330477">
                <a:tc>
                  <a:txBody>
                    <a:bodyPr/>
                    <a:lstStyle/>
                    <a:p>
                      <a:pPr algn="ctr" fontAlgn="b"/>
                      <a:r>
                        <a:rPr lang="en-US" sz="1800" u="none" strike="noStrike">
                          <a:solidFill>
                            <a:schemeClr val="accent5">
                              <a:lumMod val="75000"/>
                            </a:schemeClr>
                          </a:solidFill>
                          <a:effectLst/>
                        </a:rPr>
                        <a:t>8</a:t>
                      </a:r>
                      <a:endParaRPr lang="en-US" sz="1800" b="1" i="0" u="none" strike="noStrike">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a:solidFill>
                            <a:schemeClr val="accent5">
                              <a:lumMod val="75000"/>
                            </a:schemeClr>
                          </a:solidFill>
                          <a:effectLst/>
                        </a:rPr>
                        <a:t>x</a:t>
                      </a:r>
                      <a:endParaRPr lang="en-US" sz="1800" b="0" i="0" u="none" strike="noStrike">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a:solidFill>
                            <a:schemeClr val="accent5">
                              <a:lumMod val="75000"/>
                            </a:schemeClr>
                          </a:solidFill>
                          <a:effectLst/>
                        </a:rPr>
                        <a:t>h</a:t>
                      </a:r>
                      <a:endParaRPr lang="en-US" sz="1800" b="0" i="0" u="none" strike="noStrike">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a:solidFill>
                            <a:schemeClr val="accent5">
                              <a:lumMod val="75000"/>
                            </a:schemeClr>
                          </a:solidFill>
                          <a:effectLst/>
                        </a:rPr>
                        <a:t>10500</a:t>
                      </a:r>
                      <a:endParaRPr lang="en-US" sz="1800" b="1" i="0" u="none" strike="noStrike">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1.658</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40.898</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800" u="none" strike="noStrike" dirty="0">
                          <a:solidFill>
                            <a:schemeClr val="accent5">
                              <a:lumMod val="75000"/>
                            </a:schemeClr>
                          </a:solidFill>
                          <a:effectLst/>
                        </a:rPr>
                        <a:t>0.593</a:t>
                      </a:r>
                      <a:endParaRPr lang="en-US" sz="18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04403560"/>
                  </a:ext>
                </a:extLst>
              </a:tr>
            </a:tbl>
          </a:graphicData>
        </a:graphic>
      </p:graphicFrame>
      <p:sp>
        <p:nvSpPr>
          <p:cNvPr id="12" name="Slide Number Placeholder 11">
            <a:extLst>
              <a:ext uri="{FF2B5EF4-FFF2-40B4-BE49-F238E27FC236}">
                <a16:creationId xmlns:a16="http://schemas.microsoft.com/office/drawing/2014/main" id="{D39FA832-ED22-D24E-BCAA-8E3A8C3CBCBB}"/>
              </a:ext>
            </a:extLst>
          </p:cNvPr>
          <p:cNvSpPr>
            <a:spLocks noGrp="1"/>
          </p:cNvSpPr>
          <p:nvPr>
            <p:ph type="sldNum" sz="quarter" idx="12"/>
          </p:nvPr>
        </p:nvSpPr>
        <p:spPr/>
        <p:txBody>
          <a:bodyPr/>
          <a:lstStyle/>
          <a:p>
            <a:fld id="{330EA680-D336-4FF7-8B7A-9848BB0A1C32}" type="slidenum">
              <a:rPr lang="en-US" smtClean="0"/>
              <a:t>14</a:t>
            </a:fld>
            <a:endParaRPr lang="en-US"/>
          </a:p>
        </p:txBody>
      </p:sp>
    </p:spTree>
    <p:extLst>
      <p:ext uri="{BB962C8B-B14F-4D97-AF65-F5344CB8AC3E}">
        <p14:creationId xmlns:p14="http://schemas.microsoft.com/office/powerpoint/2010/main" val="1697346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GlowDiffused/>
                    </a14:imgEffect>
                  </a14:imgLayer>
                </a14:imgProps>
              </a:ext>
            </a:extLst>
          </a:blip>
          <a:srcRect/>
          <a:stretch>
            <a:fillRect l="-16000" r="-41000" b="-4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50A96-2333-554D-BE4A-62F517091F8E}"/>
              </a:ext>
            </a:extLst>
          </p:cNvPr>
          <p:cNvSpPr>
            <a:spLocks noGrp="1"/>
          </p:cNvSpPr>
          <p:nvPr>
            <p:ph type="title"/>
          </p:nvPr>
        </p:nvSpPr>
        <p:spPr>
          <a:xfrm>
            <a:off x="1341285" y="2834466"/>
            <a:ext cx="8970817" cy="881149"/>
          </a:xfrm>
        </p:spPr>
        <p:txBody>
          <a:bodyPr>
            <a:noAutofit/>
          </a:bodyPr>
          <a:lstStyle/>
          <a:p>
            <a:pPr algn="ctr"/>
            <a:r>
              <a:rPr lang="en-US" sz="6000" b="1">
                <a:solidFill>
                  <a:schemeClr val="bg1"/>
                </a:solidFill>
                <a:latin typeface="+mn-lt"/>
              </a:rPr>
              <a:t>Maximum Range</a:t>
            </a:r>
          </a:p>
        </p:txBody>
      </p:sp>
      <p:sp>
        <p:nvSpPr>
          <p:cNvPr id="5" name="Slide Number Placeholder 4">
            <a:extLst>
              <a:ext uri="{FF2B5EF4-FFF2-40B4-BE49-F238E27FC236}">
                <a16:creationId xmlns:a16="http://schemas.microsoft.com/office/drawing/2014/main" id="{7EE296F8-F27C-4440-A42E-4C7741E2EADB}"/>
              </a:ext>
            </a:extLst>
          </p:cNvPr>
          <p:cNvSpPr>
            <a:spLocks noGrp="1"/>
          </p:cNvSpPr>
          <p:nvPr>
            <p:ph type="sldNum" sz="quarter" idx="12"/>
          </p:nvPr>
        </p:nvSpPr>
        <p:spPr/>
        <p:txBody>
          <a:bodyPr/>
          <a:lstStyle/>
          <a:p>
            <a:fld id="{330EA680-D336-4FF7-8B7A-9848BB0A1C32}" type="slidenum">
              <a:rPr lang="en-US" smtClean="0"/>
              <a:t>15</a:t>
            </a:fld>
            <a:endParaRPr lang="en-US"/>
          </a:p>
        </p:txBody>
      </p:sp>
    </p:spTree>
    <p:extLst>
      <p:ext uri="{BB962C8B-B14F-4D97-AF65-F5344CB8AC3E}">
        <p14:creationId xmlns:p14="http://schemas.microsoft.com/office/powerpoint/2010/main" val="3372446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CAB53-EE1A-A042-9E68-ABF13E5DADB3}"/>
              </a:ext>
            </a:extLst>
          </p:cNvPr>
          <p:cNvSpPr>
            <a:spLocks noGrp="1"/>
          </p:cNvSpPr>
          <p:nvPr>
            <p:ph type="title"/>
          </p:nvPr>
        </p:nvSpPr>
        <p:spPr>
          <a:xfrm>
            <a:off x="0" y="208990"/>
            <a:ext cx="12192000" cy="1325563"/>
          </a:xfrm>
          <a:solidFill>
            <a:schemeClr val="accent1">
              <a:lumMod val="75000"/>
            </a:schemeClr>
          </a:solidFill>
        </p:spPr>
        <p:txBody>
          <a:bodyPr/>
          <a:lstStyle/>
          <a:p>
            <a:pPr algn="ctr"/>
            <a:r>
              <a:rPr lang="en-US" b="1">
                <a:solidFill>
                  <a:schemeClr val="bg1"/>
                </a:solidFill>
                <a:latin typeface="+mn-lt"/>
              </a:rPr>
              <a:t>Maximum Range</a:t>
            </a:r>
          </a:p>
        </p:txBody>
      </p:sp>
      <p:sp>
        <p:nvSpPr>
          <p:cNvPr id="4" name="Rectangle 3">
            <a:extLst>
              <a:ext uri="{FF2B5EF4-FFF2-40B4-BE49-F238E27FC236}">
                <a16:creationId xmlns:a16="http://schemas.microsoft.com/office/drawing/2014/main" id="{7A94AA46-96C8-8449-8602-251A4EA1ECB4}"/>
              </a:ext>
            </a:extLst>
          </p:cNvPr>
          <p:cNvSpPr/>
          <p:nvPr/>
        </p:nvSpPr>
        <p:spPr>
          <a:xfrm>
            <a:off x="1070781" y="4499989"/>
            <a:ext cx="2000250" cy="1258340"/>
          </a:xfrm>
          <a:prstGeom prst="rect">
            <a:avLst/>
          </a:prstGeom>
          <a:solidFill>
            <a:schemeClr val="accent6">
              <a:lumMod val="75000"/>
            </a:schemeClr>
          </a:solidFill>
          <a:ln>
            <a:solidFill>
              <a:schemeClr val="accent6">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Service (frequency</a:t>
            </a:r>
            <a:r>
              <a:rPr lang="en-US" sz="2000" b="1" dirty="0">
                <a:cs typeface="Calibri"/>
              </a:rPr>
              <a:t>)</a:t>
            </a:r>
            <a:endParaRPr lang="en-US" sz="2000" b="1" dirty="0"/>
          </a:p>
        </p:txBody>
      </p:sp>
      <p:cxnSp>
        <p:nvCxnSpPr>
          <p:cNvPr id="5" name="Straight Arrow Connector 4">
            <a:extLst>
              <a:ext uri="{FF2B5EF4-FFF2-40B4-BE49-F238E27FC236}">
                <a16:creationId xmlns:a16="http://schemas.microsoft.com/office/drawing/2014/main" id="{365EE485-2109-F64E-A232-D6090A0A47C6}"/>
              </a:ext>
            </a:extLst>
          </p:cNvPr>
          <p:cNvCxnSpPr>
            <a:cxnSpLocks/>
          </p:cNvCxnSpPr>
          <p:nvPr/>
        </p:nvCxnSpPr>
        <p:spPr>
          <a:xfrm>
            <a:off x="3287493" y="4388625"/>
            <a:ext cx="121800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 name="Rectangle 5">
            <a:extLst>
              <a:ext uri="{FF2B5EF4-FFF2-40B4-BE49-F238E27FC236}">
                <a16:creationId xmlns:a16="http://schemas.microsoft.com/office/drawing/2014/main" id="{38E2D17C-6F54-7F41-8135-0298B32C2891}"/>
              </a:ext>
            </a:extLst>
          </p:cNvPr>
          <p:cNvSpPr/>
          <p:nvPr/>
        </p:nvSpPr>
        <p:spPr>
          <a:xfrm>
            <a:off x="4889466" y="3871501"/>
            <a:ext cx="2114356" cy="1078760"/>
          </a:xfrm>
          <a:prstGeom prst="rect">
            <a:avLst/>
          </a:prstGeom>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Maximum Range</a:t>
            </a:r>
          </a:p>
        </p:txBody>
      </p:sp>
      <p:sp>
        <p:nvSpPr>
          <p:cNvPr id="7" name="Rectangle 6">
            <a:extLst>
              <a:ext uri="{FF2B5EF4-FFF2-40B4-BE49-F238E27FC236}">
                <a16:creationId xmlns:a16="http://schemas.microsoft.com/office/drawing/2014/main" id="{B057B60C-C0B8-944B-9673-0E27E063F1CF}"/>
              </a:ext>
            </a:extLst>
          </p:cNvPr>
          <p:cNvSpPr/>
          <p:nvPr/>
        </p:nvSpPr>
        <p:spPr>
          <a:xfrm>
            <a:off x="8822257" y="3785095"/>
            <a:ext cx="2254570" cy="1344064"/>
          </a:xfrm>
          <a:prstGeom prst="rect">
            <a:avLst/>
          </a:prstGeom>
          <a:solidFill>
            <a:srgbClr val="FF9300"/>
          </a:solidFill>
          <a:ln>
            <a:solidFill>
              <a:schemeClr val="accent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More reasonable list of Provider Scores</a:t>
            </a:r>
          </a:p>
        </p:txBody>
      </p:sp>
      <p:sp>
        <p:nvSpPr>
          <p:cNvPr id="8" name="Rectangle 7">
            <a:extLst>
              <a:ext uri="{FF2B5EF4-FFF2-40B4-BE49-F238E27FC236}">
                <a16:creationId xmlns:a16="http://schemas.microsoft.com/office/drawing/2014/main" id="{568F2B35-106C-224F-8E58-80DFB0C839CF}"/>
              </a:ext>
            </a:extLst>
          </p:cNvPr>
          <p:cNvSpPr/>
          <p:nvPr/>
        </p:nvSpPr>
        <p:spPr>
          <a:xfrm>
            <a:off x="5199730" y="1858461"/>
            <a:ext cx="1616870" cy="400050"/>
          </a:xfrm>
          <a:prstGeom prst="rect">
            <a:avLst/>
          </a:prstGeom>
          <a:solidFill>
            <a:schemeClr val="accent5">
              <a:lumMod val="60000"/>
              <a:lumOff val="40000"/>
            </a:schemeClr>
          </a:solidFill>
          <a:ln>
            <a:solidFill>
              <a:schemeClr val="accent5">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60 miles</a:t>
            </a:r>
          </a:p>
        </p:txBody>
      </p:sp>
      <p:sp>
        <p:nvSpPr>
          <p:cNvPr id="9" name="Rectangle 8">
            <a:extLst>
              <a:ext uri="{FF2B5EF4-FFF2-40B4-BE49-F238E27FC236}">
                <a16:creationId xmlns:a16="http://schemas.microsoft.com/office/drawing/2014/main" id="{F86575F5-7A8F-0D4A-8E4B-C3E7823E9B20}"/>
              </a:ext>
            </a:extLst>
          </p:cNvPr>
          <p:cNvSpPr/>
          <p:nvPr/>
        </p:nvSpPr>
        <p:spPr>
          <a:xfrm>
            <a:off x="1070781" y="3034676"/>
            <a:ext cx="2000250" cy="1258340"/>
          </a:xfrm>
          <a:prstGeom prst="rect">
            <a:avLst/>
          </a:prstGeom>
          <a:solidFill>
            <a:schemeClr val="accent6">
              <a:lumMod val="75000"/>
            </a:schemeClr>
          </a:solidFill>
          <a:ln>
            <a:solidFill>
              <a:schemeClr val="accent6">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City </a:t>
            </a:r>
          </a:p>
          <a:p>
            <a:pPr algn="ctr"/>
            <a:r>
              <a:rPr lang="en-US" sz="2000" b="1" dirty="0"/>
              <a:t>(population)</a:t>
            </a:r>
          </a:p>
        </p:txBody>
      </p:sp>
      <p:cxnSp>
        <p:nvCxnSpPr>
          <p:cNvPr id="16" name="Straight Arrow Connector 15">
            <a:extLst>
              <a:ext uri="{FF2B5EF4-FFF2-40B4-BE49-F238E27FC236}">
                <a16:creationId xmlns:a16="http://schemas.microsoft.com/office/drawing/2014/main" id="{2742F77F-9822-4E44-9572-EF9846C6CFDD}"/>
              </a:ext>
            </a:extLst>
          </p:cNvPr>
          <p:cNvCxnSpPr>
            <a:cxnSpLocks/>
          </p:cNvCxnSpPr>
          <p:nvPr/>
        </p:nvCxnSpPr>
        <p:spPr>
          <a:xfrm>
            <a:off x="7219624" y="4432642"/>
            <a:ext cx="134169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4D3C5265-F211-294A-86E9-906F144A2D82}"/>
              </a:ext>
            </a:extLst>
          </p:cNvPr>
          <p:cNvCxnSpPr>
            <a:cxnSpLocks/>
          </p:cNvCxnSpPr>
          <p:nvPr/>
        </p:nvCxnSpPr>
        <p:spPr>
          <a:xfrm flipV="1">
            <a:off x="6008165" y="2571059"/>
            <a:ext cx="0" cy="109278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8" name="Slide Number Placeholder 27">
            <a:extLst>
              <a:ext uri="{FF2B5EF4-FFF2-40B4-BE49-F238E27FC236}">
                <a16:creationId xmlns:a16="http://schemas.microsoft.com/office/drawing/2014/main" id="{186FFD47-1AA4-2948-B777-56FCEB5C2CF5}"/>
              </a:ext>
            </a:extLst>
          </p:cNvPr>
          <p:cNvSpPr>
            <a:spLocks noGrp="1"/>
          </p:cNvSpPr>
          <p:nvPr>
            <p:ph type="sldNum" sz="quarter" idx="12"/>
          </p:nvPr>
        </p:nvSpPr>
        <p:spPr/>
        <p:txBody>
          <a:bodyPr/>
          <a:lstStyle/>
          <a:p>
            <a:fld id="{330EA680-D336-4FF7-8B7A-9848BB0A1C32}" type="slidenum">
              <a:rPr lang="en-US" smtClean="0"/>
              <a:t>16</a:t>
            </a:fld>
            <a:endParaRPr lang="en-US"/>
          </a:p>
        </p:txBody>
      </p:sp>
      <p:sp>
        <p:nvSpPr>
          <p:cNvPr id="3" name="Multiply 2">
            <a:extLst>
              <a:ext uri="{FF2B5EF4-FFF2-40B4-BE49-F238E27FC236}">
                <a16:creationId xmlns:a16="http://schemas.microsoft.com/office/drawing/2014/main" id="{607EAAEC-94FC-1C46-BB5F-B27102B11140}"/>
              </a:ext>
            </a:extLst>
          </p:cNvPr>
          <p:cNvSpPr/>
          <p:nvPr/>
        </p:nvSpPr>
        <p:spPr>
          <a:xfrm>
            <a:off x="5144621" y="1295194"/>
            <a:ext cx="1727087" cy="1526584"/>
          </a:xfrm>
          <a:prstGeom prst="mathMultiply">
            <a:avLst>
              <a:gd name="adj1" fmla="val 1453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311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30EA680-D336-4FF7-8B7A-9848BB0A1C32}" type="slidenum">
              <a:rPr lang="en-US" smtClean="0"/>
              <a:t>17</a:t>
            </a:fld>
            <a:endParaRPr lang="en-US"/>
          </a:p>
        </p:txBody>
      </p:sp>
      <p:sp>
        <p:nvSpPr>
          <p:cNvPr id="3" name="Donut 2"/>
          <p:cNvSpPr/>
          <p:nvPr/>
        </p:nvSpPr>
        <p:spPr>
          <a:xfrm>
            <a:off x="1016182" y="1314450"/>
            <a:ext cx="4346381" cy="4311650"/>
          </a:xfrm>
          <a:prstGeom prst="donut">
            <a:avLst>
              <a:gd name="adj" fmla="val 313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onut 4"/>
          <p:cNvSpPr/>
          <p:nvPr/>
        </p:nvSpPr>
        <p:spPr>
          <a:xfrm>
            <a:off x="1598525" y="1917700"/>
            <a:ext cx="3181697" cy="3105150"/>
          </a:xfrm>
          <a:prstGeom prst="donut">
            <a:avLst>
              <a:gd name="adj" fmla="val 3133"/>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6653308" y="1314450"/>
            <a:ext cx="4346381" cy="4311650"/>
          </a:xfrm>
          <a:prstGeom prst="donut">
            <a:avLst>
              <a:gd name="adj" fmla="val 313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6550211" y="1222000"/>
            <a:ext cx="4552574" cy="4496548"/>
          </a:xfrm>
          <a:prstGeom prst="donut">
            <a:avLst>
              <a:gd name="adj" fmla="val 3133"/>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1" name="Picture 10"/>
          <p:cNvPicPr>
            <a:picLocks noChangeAspect="1"/>
          </p:cNvPicPr>
          <p:nvPr/>
        </p:nvPicPr>
        <p:blipFill rotWithShape="1">
          <a:blip r:embed="rId3"/>
          <a:srcRect l="-146" t="-1035" r="146" b="49272"/>
          <a:stretch/>
        </p:blipFill>
        <p:spPr>
          <a:xfrm>
            <a:off x="2592889" y="3032175"/>
            <a:ext cx="1192966" cy="1019473"/>
          </a:xfrm>
          <a:prstGeom prst="rect">
            <a:avLst/>
          </a:prstGeom>
        </p:spPr>
      </p:pic>
      <p:pic>
        <p:nvPicPr>
          <p:cNvPr id="12" name="Picture 11"/>
          <p:cNvPicPr>
            <a:picLocks noChangeAspect="1"/>
          </p:cNvPicPr>
          <p:nvPr/>
        </p:nvPicPr>
        <p:blipFill>
          <a:blip r:embed="rId4"/>
          <a:stretch>
            <a:fillRect/>
          </a:stretch>
        </p:blipFill>
        <p:spPr>
          <a:xfrm>
            <a:off x="8351985" y="2983237"/>
            <a:ext cx="949026" cy="974074"/>
          </a:xfrm>
          <a:prstGeom prst="rect">
            <a:avLst/>
          </a:prstGeom>
        </p:spPr>
      </p:pic>
      <p:pic>
        <p:nvPicPr>
          <p:cNvPr id="4" name="Picture 5" descr="A picture containing outdoor object, fireworks&#10;&#10;Description generated with very high confidence">
            <a:extLst>
              <a:ext uri="{FF2B5EF4-FFF2-40B4-BE49-F238E27FC236}">
                <a16:creationId xmlns:a16="http://schemas.microsoft.com/office/drawing/2014/main" id="{EBE98ADB-507D-4E1C-85AD-5420FC84FB3D}"/>
              </a:ext>
            </a:extLst>
          </p:cNvPr>
          <p:cNvPicPr>
            <a:picLocks noChangeAspect="1"/>
          </p:cNvPicPr>
          <p:nvPr/>
        </p:nvPicPr>
        <p:blipFill rotWithShape="1">
          <a:blip r:embed="rId5">
            <a:duotone>
              <a:schemeClr val="accent1">
                <a:shade val="45000"/>
                <a:satMod val="135000"/>
              </a:schemeClr>
              <a:prstClr val="white"/>
            </a:duotone>
            <a:alphaModFix amt="20000"/>
          </a:blip>
          <a:srcRect l="21160" r="20478" b="-592"/>
          <a:stretch/>
        </p:blipFill>
        <p:spPr>
          <a:xfrm>
            <a:off x="2093464" y="1922215"/>
            <a:ext cx="2140474" cy="2129433"/>
          </a:xfrm>
          <a:prstGeom prst="rect">
            <a:avLst/>
          </a:prstGeom>
        </p:spPr>
      </p:pic>
      <p:pic>
        <p:nvPicPr>
          <p:cNvPr id="6" name="Picture 5"/>
          <p:cNvPicPr>
            <a:picLocks noChangeAspect="1"/>
          </p:cNvPicPr>
          <p:nvPr/>
        </p:nvPicPr>
        <p:blipFill>
          <a:blip r:embed="rId6"/>
          <a:stretch>
            <a:fillRect/>
          </a:stretch>
        </p:blipFill>
        <p:spPr>
          <a:xfrm flipH="1">
            <a:off x="9301011" y="2983237"/>
            <a:ext cx="488448" cy="405819"/>
          </a:xfrm>
          <a:prstGeom prst="rect">
            <a:avLst/>
          </a:prstGeom>
        </p:spPr>
      </p:pic>
    </p:spTree>
    <p:extLst>
      <p:ext uri="{BB962C8B-B14F-4D97-AF65-F5344CB8AC3E}">
        <p14:creationId xmlns:p14="http://schemas.microsoft.com/office/powerpoint/2010/main" val="103427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2227C-D225-DF4C-9542-8E3EE6F52C63}"/>
              </a:ext>
            </a:extLst>
          </p:cNvPr>
          <p:cNvSpPr>
            <a:spLocks noGrp="1"/>
          </p:cNvSpPr>
          <p:nvPr>
            <p:ph type="title"/>
          </p:nvPr>
        </p:nvSpPr>
        <p:spPr>
          <a:xfrm>
            <a:off x="0" y="200288"/>
            <a:ext cx="12192000" cy="1325563"/>
          </a:xfrm>
          <a:solidFill>
            <a:schemeClr val="accent1">
              <a:lumMod val="75000"/>
            </a:schemeClr>
          </a:solidFill>
        </p:spPr>
        <p:txBody>
          <a:bodyPr/>
          <a:lstStyle/>
          <a:p>
            <a:pPr algn="ctr"/>
            <a:r>
              <a:rPr lang="en-US" b="1">
                <a:solidFill>
                  <a:schemeClr val="bg1"/>
                </a:solidFill>
                <a:latin typeface="+mn-lt"/>
              </a:rPr>
              <a:t>Maximum Range</a:t>
            </a:r>
          </a:p>
        </p:txBody>
      </p:sp>
      <p:sp>
        <p:nvSpPr>
          <p:cNvPr id="4" name="Rectangle 3">
            <a:extLst>
              <a:ext uri="{FF2B5EF4-FFF2-40B4-BE49-F238E27FC236}">
                <a16:creationId xmlns:a16="http://schemas.microsoft.com/office/drawing/2014/main" id="{C52A2D7B-9C87-CF46-892E-6AF7E1D91FF7}"/>
              </a:ext>
            </a:extLst>
          </p:cNvPr>
          <p:cNvSpPr/>
          <p:nvPr/>
        </p:nvSpPr>
        <p:spPr>
          <a:xfrm>
            <a:off x="6991300" y="1750123"/>
            <a:ext cx="2599569" cy="2228978"/>
          </a:xfrm>
          <a:prstGeom prst="rect">
            <a:avLst/>
          </a:prstGeom>
          <a:solidFill>
            <a:schemeClr val="accent6">
              <a:lumMod val="75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a:p>
            <a:pPr algn="ctr"/>
            <a:r>
              <a:rPr lang="en-US" sz="2300" b="1" dirty="0"/>
              <a:t>Acceptable mileage unique to each Service ID</a:t>
            </a:r>
          </a:p>
        </p:txBody>
      </p:sp>
      <p:sp>
        <p:nvSpPr>
          <p:cNvPr id="5" name="Rectangle 4">
            <a:extLst>
              <a:ext uri="{FF2B5EF4-FFF2-40B4-BE49-F238E27FC236}">
                <a16:creationId xmlns:a16="http://schemas.microsoft.com/office/drawing/2014/main" id="{CF69482A-1619-2941-B33C-51A316C39B9C}"/>
              </a:ext>
            </a:extLst>
          </p:cNvPr>
          <p:cNvSpPr/>
          <p:nvPr/>
        </p:nvSpPr>
        <p:spPr>
          <a:xfrm>
            <a:off x="2732336" y="1750123"/>
            <a:ext cx="2599569" cy="2228979"/>
          </a:xfrm>
          <a:prstGeom prst="rect">
            <a:avLst/>
          </a:prstGeom>
          <a:solidFill>
            <a:schemeClr val="accent6">
              <a:lumMod val="75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a:p>
            <a:pPr algn="ctr"/>
            <a:r>
              <a:rPr lang="en-US" sz="2300" b="1" dirty="0"/>
              <a:t>Acceptable mileage unique to each city</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6E2B3E28-3010-4846-B8CE-CF49558355F2}"/>
                  </a:ext>
                </a:extLst>
              </p:cNvPr>
              <p:cNvSpPr/>
              <p:nvPr/>
            </p:nvSpPr>
            <p:spPr>
              <a:xfrm>
                <a:off x="7316246" y="1942399"/>
                <a:ext cx="1949676" cy="42109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1">
                        <a:lumMod val="50000"/>
                      </a:schemeClr>
                    </a:solidFill>
                  </a:rPr>
                  <a:t>Mu</a:t>
                </a:r>
                <a14:m>
                  <m:oMath xmlns:m="http://schemas.openxmlformats.org/officeDocument/2006/math">
                    <m:r>
                      <a:rPr lang="en-US" sz="2400" b="1" i="0" dirty="0" smtClean="0">
                        <a:solidFill>
                          <a:schemeClr val="accent1">
                            <a:lumMod val="50000"/>
                          </a:schemeClr>
                        </a:solidFill>
                        <a:latin typeface="Cambria Math" panose="02040503050406030204" pitchFamily="18" charset="0"/>
                      </a:rPr>
                      <m:t> </m:t>
                    </m:r>
                    <m:r>
                      <m:rPr>
                        <m:nor/>
                      </m:rPr>
                      <a:rPr lang="en-US" sz="2400" b="1" dirty="0">
                        <a:solidFill>
                          <a:schemeClr val="accent1">
                            <a:lumMod val="50000"/>
                          </a:schemeClr>
                        </a:solidFill>
                        <a:latin typeface="Corbel" panose="020B0503020204020204" pitchFamily="34" charset="0"/>
                      </a:rPr>
                      <m:t>(µ)</m:t>
                    </m:r>
                  </m:oMath>
                </a14:m>
                <a:endParaRPr lang="en-US" sz="2400" dirty="0"/>
              </a:p>
            </p:txBody>
          </p:sp>
        </mc:Choice>
        <mc:Fallback xmlns="">
          <p:sp>
            <p:nvSpPr>
              <p:cNvPr id="6" name="Rectangle 5">
                <a:extLst>
                  <a:ext uri="{FF2B5EF4-FFF2-40B4-BE49-F238E27FC236}">
                    <a16:creationId xmlns:a16="http://schemas.microsoft.com/office/drawing/2014/main" id="{6E2B3E28-3010-4846-B8CE-CF49558355F2}"/>
                  </a:ext>
                </a:extLst>
              </p:cNvPr>
              <p:cNvSpPr>
                <a:spLocks noRot="1" noChangeAspect="1" noMove="1" noResize="1" noEditPoints="1" noAdjustHandles="1" noChangeArrowheads="1" noChangeShapeType="1" noTextEdit="1"/>
              </p:cNvSpPr>
              <p:nvPr/>
            </p:nvSpPr>
            <p:spPr>
              <a:xfrm>
                <a:off x="7316246" y="1942399"/>
                <a:ext cx="1949676" cy="421096"/>
              </a:xfrm>
              <a:prstGeom prst="rect">
                <a:avLst/>
              </a:prstGeom>
              <a:blipFill>
                <a:blip r:embed="rId3"/>
                <a:stretch>
                  <a:fillRect t="-5714"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DED267B-9F2C-FD46-90CE-533D87F9D00C}"/>
                  </a:ext>
                </a:extLst>
              </p:cNvPr>
              <p:cNvSpPr/>
              <p:nvPr/>
            </p:nvSpPr>
            <p:spPr>
              <a:xfrm>
                <a:off x="3057282" y="1942399"/>
                <a:ext cx="1949676" cy="42109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1">
                        <a:lumMod val="50000"/>
                      </a:schemeClr>
                    </a:solidFill>
                  </a:rPr>
                  <a:t>Rho </a:t>
                </a:r>
                <a14:m>
                  <m:oMath xmlns:m="http://schemas.openxmlformats.org/officeDocument/2006/math">
                    <m:r>
                      <m:rPr>
                        <m:nor/>
                      </m:rPr>
                      <a:rPr lang="en-US" sz="2400" b="1" dirty="0">
                        <a:solidFill>
                          <a:schemeClr val="accent1">
                            <a:lumMod val="50000"/>
                          </a:schemeClr>
                        </a:solidFill>
                        <a:latin typeface="Corbel" panose="020B0503020204020204" pitchFamily="34" charset="0"/>
                      </a:rPr>
                      <m:t>(</m:t>
                    </m:r>
                    <m:r>
                      <m:rPr>
                        <m:nor/>
                      </m:rPr>
                      <a:rPr lang="el-GR" sz="2400" b="1" dirty="0">
                        <a:solidFill>
                          <a:schemeClr val="accent1">
                            <a:lumMod val="50000"/>
                          </a:schemeClr>
                        </a:solidFill>
                        <a:latin typeface="Corbel" panose="020B0503020204020204" pitchFamily="34" charset="0"/>
                      </a:rPr>
                      <m:t>ρ</m:t>
                    </m:r>
                    <m:r>
                      <m:rPr>
                        <m:nor/>
                      </m:rPr>
                      <a:rPr lang="el-GR" sz="2400" b="1" dirty="0">
                        <a:solidFill>
                          <a:schemeClr val="accent1">
                            <a:lumMod val="50000"/>
                          </a:schemeClr>
                        </a:solidFill>
                        <a:latin typeface="Corbel" panose="020B0503020204020204" pitchFamily="34" charset="0"/>
                      </a:rPr>
                      <m:t>)</m:t>
                    </m:r>
                  </m:oMath>
                </a14:m>
                <a:endParaRPr lang="en-US" sz="2200" b="1" dirty="0">
                  <a:solidFill>
                    <a:schemeClr val="accent1">
                      <a:lumMod val="50000"/>
                    </a:schemeClr>
                  </a:solidFill>
                </a:endParaRPr>
              </a:p>
            </p:txBody>
          </p:sp>
        </mc:Choice>
        <mc:Fallback xmlns="">
          <p:sp>
            <p:nvSpPr>
              <p:cNvPr id="7" name="Rectangle 6">
                <a:extLst>
                  <a:ext uri="{FF2B5EF4-FFF2-40B4-BE49-F238E27FC236}">
                    <a16:creationId xmlns:a16="http://schemas.microsoft.com/office/drawing/2014/main" id="{3DED267B-9F2C-FD46-90CE-533D87F9D00C}"/>
                  </a:ext>
                </a:extLst>
              </p:cNvPr>
              <p:cNvSpPr>
                <a:spLocks noRot="1" noChangeAspect="1" noMove="1" noResize="1" noEditPoints="1" noAdjustHandles="1" noChangeArrowheads="1" noChangeShapeType="1" noTextEdit="1"/>
              </p:cNvSpPr>
              <p:nvPr/>
            </p:nvSpPr>
            <p:spPr>
              <a:xfrm>
                <a:off x="3057282" y="1942399"/>
                <a:ext cx="1949676" cy="421096"/>
              </a:xfrm>
              <a:prstGeom prst="rect">
                <a:avLst/>
              </a:prstGeom>
              <a:blipFill>
                <a:blip r:embed="rId4"/>
                <a:stretch>
                  <a:fillRect t="-5714"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92AFAF95-825D-E749-BA34-3A63E4E5F2B5}"/>
                  </a:ext>
                </a:extLst>
              </p:cNvPr>
              <p:cNvSpPr/>
              <p:nvPr/>
            </p:nvSpPr>
            <p:spPr>
              <a:xfrm>
                <a:off x="3440575" y="4740744"/>
                <a:ext cx="5310850" cy="958789"/>
              </a:xfrm>
              <a:prstGeom prst="rect">
                <a:avLst/>
              </a:prstGeom>
              <a:ln>
                <a:noFill/>
              </a:ln>
            </p:spPr>
            <p:txBody>
              <a:bodyPr wrap="square" anchor="t">
                <a:spAutoFit/>
              </a:bodyPr>
              <a:lstStyle/>
              <a:p>
                <a:r>
                  <a:rPr lang="en-US" sz="3500" b="1" dirty="0">
                    <a:solidFill>
                      <a:schemeClr val="accent1">
                        <a:lumMod val="50000"/>
                      </a:schemeClr>
                    </a:solidFill>
                    <a:latin typeface="Corbel" panose="020B0503020204020204" pitchFamily="34" charset="0"/>
                  </a:rPr>
                  <a:t>Maximum Range = </a:t>
                </a:r>
                <a14:m>
                  <m:oMath xmlns:m="http://schemas.openxmlformats.org/officeDocument/2006/math">
                    <m:f>
                      <m:fPr>
                        <m:ctrlPr>
                          <a:rPr lang="en-US" sz="3500" b="1" i="1" dirty="0" smtClean="0">
                            <a:solidFill>
                              <a:schemeClr val="accent1">
                                <a:lumMod val="50000"/>
                              </a:schemeClr>
                            </a:solidFill>
                            <a:latin typeface="Cambria Math" panose="02040503050406030204" pitchFamily="18" charset="0"/>
                          </a:rPr>
                        </m:ctrlPr>
                      </m:fPr>
                      <m:num>
                        <m:r>
                          <m:rPr>
                            <m:nor/>
                          </m:rPr>
                          <a:rPr lang="en-US" sz="3500" b="1" dirty="0">
                            <a:solidFill>
                              <a:schemeClr val="accent1">
                                <a:lumMod val="50000"/>
                              </a:schemeClr>
                            </a:solidFill>
                            <a:latin typeface="Corbel" panose="020B0503020204020204" pitchFamily="34" charset="0"/>
                          </a:rPr>
                          <m:t>(</m:t>
                        </m:r>
                        <m:r>
                          <m:rPr>
                            <m:nor/>
                          </m:rPr>
                          <a:rPr lang="el-GR" sz="3500" b="1" dirty="0">
                            <a:solidFill>
                              <a:schemeClr val="accent1">
                                <a:lumMod val="50000"/>
                              </a:schemeClr>
                            </a:solidFill>
                            <a:latin typeface="Corbel" panose="020B0503020204020204" pitchFamily="34" charset="0"/>
                          </a:rPr>
                          <m:t>ρ</m:t>
                        </m:r>
                        <m:r>
                          <m:rPr>
                            <m:nor/>
                          </m:rPr>
                          <a:rPr lang="en-US" sz="3500" b="1" i="0" dirty="0" smtClean="0">
                            <a:solidFill>
                              <a:schemeClr val="accent1">
                                <a:lumMod val="50000"/>
                              </a:schemeClr>
                            </a:solidFill>
                            <a:latin typeface="Corbel" panose="020B0503020204020204" pitchFamily="34" charset="0"/>
                          </a:rPr>
                          <m:t> + </m:t>
                        </m:r>
                        <m:r>
                          <m:rPr>
                            <m:nor/>
                          </m:rPr>
                          <a:rPr lang="en-US" sz="3500" b="1" dirty="0">
                            <a:solidFill>
                              <a:schemeClr val="accent1">
                                <a:lumMod val="50000"/>
                              </a:schemeClr>
                            </a:solidFill>
                            <a:latin typeface="Corbel" panose="020B0503020204020204" pitchFamily="34" charset="0"/>
                          </a:rPr>
                          <m:t>µ</m:t>
                        </m:r>
                        <m:r>
                          <m:rPr>
                            <m:nor/>
                          </m:rPr>
                          <a:rPr lang="el-GR" sz="3500" b="1" dirty="0">
                            <a:solidFill>
                              <a:schemeClr val="accent1">
                                <a:lumMod val="50000"/>
                              </a:schemeClr>
                            </a:solidFill>
                            <a:latin typeface="Corbel" panose="020B0503020204020204" pitchFamily="34" charset="0"/>
                          </a:rPr>
                          <m:t>)</m:t>
                        </m:r>
                      </m:num>
                      <m:den>
                        <m:r>
                          <a:rPr lang="en-US" sz="3500" b="1" i="1" dirty="0" smtClean="0">
                            <a:solidFill>
                              <a:schemeClr val="accent1">
                                <a:lumMod val="50000"/>
                              </a:schemeClr>
                            </a:solidFill>
                            <a:latin typeface="Cambria Math" panose="02040503050406030204" pitchFamily="18" charset="0"/>
                          </a:rPr>
                          <m:t>𝟐</m:t>
                        </m:r>
                      </m:den>
                    </m:f>
                  </m:oMath>
                </a14:m>
                <a:endParaRPr lang="en-US" sz="3500" dirty="0">
                  <a:solidFill>
                    <a:schemeClr val="accent1">
                      <a:lumMod val="50000"/>
                    </a:schemeClr>
                  </a:solidFill>
                </a:endParaRPr>
              </a:p>
            </p:txBody>
          </p:sp>
        </mc:Choice>
        <mc:Fallback xmlns="">
          <p:sp>
            <p:nvSpPr>
              <p:cNvPr id="8" name="Rectangle 7">
                <a:extLst>
                  <a:ext uri="{FF2B5EF4-FFF2-40B4-BE49-F238E27FC236}">
                    <a16:creationId xmlns:a16="http://schemas.microsoft.com/office/drawing/2014/main" id="{92AFAF95-825D-E749-BA34-3A63E4E5F2B5}"/>
                  </a:ext>
                </a:extLst>
              </p:cNvPr>
              <p:cNvSpPr>
                <a:spLocks noRot="1" noChangeAspect="1" noMove="1" noResize="1" noEditPoints="1" noAdjustHandles="1" noChangeArrowheads="1" noChangeShapeType="1" noTextEdit="1"/>
              </p:cNvSpPr>
              <p:nvPr/>
            </p:nvSpPr>
            <p:spPr>
              <a:xfrm>
                <a:off x="3440575" y="4740744"/>
                <a:ext cx="5310850" cy="958789"/>
              </a:xfrm>
              <a:prstGeom prst="rect">
                <a:avLst/>
              </a:prstGeom>
              <a:blipFill>
                <a:blip r:embed="rId5"/>
                <a:stretch>
                  <a:fillRect l="-3341" t="-11688" b="-9091"/>
                </a:stretch>
              </a:blipFill>
              <a:ln>
                <a:noFill/>
              </a:ln>
            </p:spPr>
            <p:txBody>
              <a:bodyPr/>
              <a:lstStyle/>
              <a:p>
                <a:r>
                  <a:rPr lang="en-US">
                    <a:noFill/>
                  </a:rPr>
                  <a:t> </a:t>
                </a:r>
              </a:p>
            </p:txBody>
          </p:sp>
        </mc:Fallback>
      </mc:AlternateContent>
      <p:sp>
        <p:nvSpPr>
          <p:cNvPr id="15" name="Slide Number Placeholder 14">
            <a:extLst>
              <a:ext uri="{FF2B5EF4-FFF2-40B4-BE49-F238E27FC236}">
                <a16:creationId xmlns:a16="http://schemas.microsoft.com/office/drawing/2014/main" id="{B8DCD5BD-96F1-C24F-A911-9DDE0AF0EEB7}"/>
              </a:ext>
            </a:extLst>
          </p:cNvPr>
          <p:cNvSpPr>
            <a:spLocks noGrp="1"/>
          </p:cNvSpPr>
          <p:nvPr>
            <p:ph type="sldNum" sz="quarter" idx="12"/>
          </p:nvPr>
        </p:nvSpPr>
        <p:spPr/>
        <p:txBody>
          <a:bodyPr/>
          <a:lstStyle/>
          <a:p>
            <a:fld id="{330EA680-D336-4FF7-8B7A-9848BB0A1C32}" type="slidenum">
              <a:rPr lang="en-US" smtClean="0"/>
              <a:t>18</a:t>
            </a:fld>
            <a:endParaRPr lang="en-US"/>
          </a:p>
        </p:txBody>
      </p:sp>
    </p:spTree>
    <p:extLst>
      <p:ext uri="{BB962C8B-B14F-4D97-AF65-F5344CB8AC3E}">
        <p14:creationId xmlns:p14="http://schemas.microsoft.com/office/powerpoint/2010/main" val="3826570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9424D-7152-8343-B1E8-7B5840956CAC}"/>
              </a:ext>
            </a:extLst>
          </p:cNvPr>
          <p:cNvSpPr>
            <a:spLocks noGrp="1"/>
          </p:cNvSpPr>
          <p:nvPr>
            <p:ph type="title"/>
          </p:nvPr>
        </p:nvSpPr>
        <p:spPr>
          <a:xfrm>
            <a:off x="0" y="182561"/>
            <a:ext cx="12192000" cy="1325563"/>
          </a:xfrm>
          <a:solidFill>
            <a:schemeClr val="accent1">
              <a:lumMod val="75000"/>
            </a:schemeClr>
          </a:solidFill>
        </p:spPr>
        <p:txBody>
          <a:bodyPr/>
          <a:lstStyle/>
          <a:p>
            <a:pPr algn="ctr"/>
            <a:r>
              <a:rPr lang="en-US" b="1" dirty="0">
                <a:solidFill>
                  <a:schemeClr val="bg1"/>
                </a:solidFill>
                <a:latin typeface="+mn-lt"/>
              </a:rPr>
              <a:t>Determining Rho</a:t>
            </a:r>
          </a:p>
        </p:txBody>
      </p:sp>
      <p:sp>
        <p:nvSpPr>
          <p:cNvPr id="4" name="Slide Number Placeholder 3">
            <a:extLst>
              <a:ext uri="{FF2B5EF4-FFF2-40B4-BE49-F238E27FC236}">
                <a16:creationId xmlns:a16="http://schemas.microsoft.com/office/drawing/2014/main" id="{2000CA6B-B1EB-9449-8282-41AB258B1D8A}"/>
              </a:ext>
            </a:extLst>
          </p:cNvPr>
          <p:cNvSpPr>
            <a:spLocks noGrp="1"/>
          </p:cNvSpPr>
          <p:nvPr>
            <p:ph type="sldNum" sz="quarter" idx="12"/>
          </p:nvPr>
        </p:nvSpPr>
        <p:spPr/>
        <p:txBody>
          <a:bodyPr/>
          <a:lstStyle/>
          <a:p>
            <a:fld id="{330EA680-D336-4FF7-8B7A-9848BB0A1C32}" type="slidenum">
              <a:rPr lang="en-US" smtClean="0"/>
              <a:t>19</a:t>
            </a:fld>
            <a:endParaRPr lang="en-US"/>
          </a:p>
        </p:txBody>
      </p:sp>
      <p:graphicFrame>
        <p:nvGraphicFramePr>
          <p:cNvPr id="11" name="Content Placeholder 10">
            <a:extLst>
              <a:ext uri="{FF2B5EF4-FFF2-40B4-BE49-F238E27FC236}">
                <a16:creationId xmlns:a16="http://schemas.microsoft.com/office/drawing/2014/main" id="{B6E5CE5E-A81F-F744-86CA-595BFF3B969D}"/>
              </a:ext>
            </a:extLst>
          </p:cNvPr>
          <p:cNvGraphicFramePr>
            <a:graphicFrameLocks noGrp="1"/>
          </p:cNvGraphicFramePr>
          <p:nvPr>
            <p:ph idx="1"/>
            <p:extLst>
              <p:ext uri="{D42A27DB-BD31-4B8C-83A1-F6EECF244321}">
                <p14:modId xmlns:p14="http://schemas.microsoft.com/office/powerpoint/2010/main" val="1346572452"/>
              </p:ext>
            </p:extLst>
          </p:nvPr>
        </p:nvGraphicFramePr>
        <p:xfrm>
          <a:off x="251009" y="2061757"/>
          <a:ext cx="11689981" cy="2994926"/>
        </p:xfrm>
        <a:graphic>
          <a:graphicData uri="http://schemas.openxmlformats.org/drawingml/2006/table">
            <a:tbl>
              <a:tblPr/>
              <a:tblGrid>
                <a:gridCol w="1040630">
                  <a:extLst>
                    <a:ext uri="{9D8B030D-6E8A-4147-A177-3AD203B41FA5}">
                      <a16:colId xmlns:a16="http://schemas.microsoft.com/office/drawing/2014/main" val="1929962823"/>
                    </a:ext>
                  </a:extLst>
                </a:gridCol>
                <a:gridCol w="911972">
                  <a:extLst>
                    <a:ext uri="{9D8B030D-6E8A-4147-A177-3AD203B41FA5}">
                      <a16:colId xmlns:a16="http://schemas.microsoft.com/office/drawing/2014/main" val="3467808428"/>
                    </a:ext>
                  </a:extLst>
                </a:gridCol>
                <a:gridCol w="1081931">
                  <a:extLst>
                    <a:ext uri="{9D8B030D-6E8A-4147-A177-3AD203B41FA5}">
                      <a16:colId xmlns:a16="http://schemas.microsoft.com/office/drawing/2014/main" val="25970714"/>
                    </a:ext>
                  </a:extLst>
                </a:gridCol>
                <a:gridCol w="1081931">
                  <a:extLst>
                    <a:ext uri="{9D8B030D-6E8A-4147-A177-3AD203B41FA5}">
                      <a16:colId xmlns:a16="http://schemas.microsoft.com/office/drawing/2014/main" val="2066101446"/>
                    </a:ext>
                  </a:extLst>
                </a:gridCol>
                <a:gridCol w="1081931">
                  <a:extLst>
                    <a:ext uri="{9D8B030D-6E8A-4147-A177-3AD203B41FA5}">
                      <a16:colId xmlns:a16="http://schemas.microsoft.com/office/drawing/2014/main" val="3169833459"/>
                    </a:ext>
                  </a:extLst>
                </a:gridCol>
                <a:gridCol w="1081931">
                  <a:extLst>
                    <a:ext uri="{9D8B030D-6E8A-4147-A177-3AD203B41FA5}">
                      <a16:colId xmlns:a16="http://schemas.microsoft.com/office/drawing/2014/main" val="1923238291"/>
                    </a:ext>
                  </a:extLst>
                </a:gridCol>
                <a:gridCol w="1081931">
                  <a:extLst>
                    <a:ext uri="{9D8B030D-6E8A-4147-A177-3AD203B41FA5}">
                      <a16:colId xmlns:a16="http://schemas.microsoft.com/office/drawing/2014/main" val="7743629"/>
                    </a:ext>
                  </a:extLst>
                </a:gridCol>
                <a:gridCol w="1081931">
                  <a:extLst>
                    <a:ext uri="{9D8B030D-6E8A-4147-A177-3AD203B41FA5}">
                      <a16:colId xmlns:a16="http://schemas.microsoft.com/office/drawing/2014/main" val="2711816476"/>
                    </a:ext>
                  </a:extLst>
                </a:gridCol>
                <a:gridCol w="1081931">
                  <a:extLst>
                    <a:ext uri="{9D8B030D-6E8A-4147-A177-3AD203B41FA5}">
                      <a16:colId xmlns:a16="http://schemas.microsoft.com/office/drawing/2014/main" val="2561595107"/>
                    </a:ext>
                  </a:extLst>
                </a:gridCol>
                <a:gridCol w="1081931">
                  <a:extLst>
                    <a:ext uri="{9D8B030D-6E8A-4147-A177-3AD203B41FA5}">
                      <a16:colId xmlns:a16="http://schemas.microsoft.com/office/drawing/2014/main" val="601992981"/>
                    </a:ext>
                  </a:extLst>
                </a:gridCol>
                <a:gridCol w="1081931">
                  <a:extLst>
                    <a:ext uri="{9D8B030D-6E8A-4147-A177-3AD203B41FA5}">
                      <a16:colId xmlns:a16="http://schemas.microsoft.com/office/drawing/2014/main" val="4230014467"/>
                    </a:ext>
                  </a:extLst>
                </a:gridCol>
              </a:tblGrid>
              <a:tr h="278263">
                <a:tc>
                  <a:txBody>
                    <a:bodyPr/>
                    <a:lstStyle/>
                    <a:p>
                      <a:pPr algn="ctr" fontAlgn="ctr"/>
                      <a:r>
                        <a:rPr lang="en-US" sz="1600" b="0" i="0" u="none" strike="noStrike">
                          <a:solidFill>
                            <a:srgbClr val="000000"/>
                          </a:solidFill>
                          <a:effectLst/>
                          <a:latin typeface="Calibri" panose="020F050202020403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MEDIAN</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Appleton</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Green Bay</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La Crosse</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Madison</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Milwaukee</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Middleton</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Rhinelander</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Wautoma</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Oshkosh</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1279991"/>
                  </a:ext>
                </a:extLst>
              </a:tr>
              <a:tr h="278263">
                <a:tc>
                  <a:txBody>
                    <a:bodyPr/>
                    <a:lstStyle/>
                    <a:p>
                      <a:pPr algn="ctr" fontAlgn="ctr"/>
                      <a:r>
                        <a:rPr lang="en-US" sz="1600" b="1" i="0" u="none" strike="noStrike">
                          <a:solidFill>
                            <a:srgbClr val="000000"/>
                          </a:solidFill>
                          <a:effectLst/>
                          <a:latin typeface="Calibri" panose="020F0502020204030204" pitchFamily="34" charset="0"/>
                        </a:rPr>
                        <a:t>Appleton</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Calibri" panose="020F0502020204030204" pitchFamily="34" charset="0"/>
                        </a:rPr>
                        <a:t>29</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14354115"/>
                  </a:ext>
                </a:extLst>
              </a:tr>
              <a:tr h="278263">
                <a:tc>
                  <a:txBody>
                    <a:bodyPr/>
                    <a:lstStyle/>
                    <a:p>
                      <a:pPr algn="ctr" fontAlgn="ctr"/>
                      <a:r>
                        <a:rPr lang="en-US" sz="1600" b="1" i="0" u="none" strike="noStrike">
                          <a:solidFill>
                            <a:srgbClr val="000000"/>
                          </a:solidFill>
                          <a:effectLst/>
                          <a:latin typeface="Calibri" panose="020F0502020204030204" pitchFamily="34" charset="0"/>
                        </a:rPr>
                        <a:t>Green Bay</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ctr" fontAlgn="ctr"/>
                      <a:r>
                        <a:rPr lang="en-US" sz="1600" b="1" i="0" u="none" strike="noStrike">
                          <a:solidFill>
                            <a:srgbClr val="000000"/>
                          </a:solidFill>
                          <a:effectLst/>
                          <a:latin typeface="Calibri" panose="020F0502020204030204" pitchFamily="34" charset="0"/>
                        </a:rPr>
                        <a:t>9</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solidFill>
                      <a:schemeClr val="accent1">
                        <a:lumMod val="40000"/>
                        <a:lumOff val="60000"/>
                      </a:schemeClr>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solidFill>
                      <a:schemeClr val="accent1">
                        <a:lumMod val="40000"/>
                        <a:lumOff val="60000"/>
                      </a:schemeClr>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135357206"/>
                  </a:ext>
                </a:extLst>
              </a:tr>
              <a:tr h="278263">
                <a:tc>
                  <a:txBody>
                    <a:bodyPr/>
                    <a:lstStyle/>
                    <a:p>
                      <a:pPr algn="ctr" fontAlgn="ctr"/>
                      <a:r>
                        <a:rPr lang="en-US" sz="1600" b="1" i="0" u="none" strike="noStrike">
                          <a:solidFill>
                            <a:srgbClr val="000000"/>
                          </a:solidFill>
                          <a:effectLst/>
                          <a:latin typeface="Calibri" panose="020F0502020204030204" pitchFamily="34" charset="0"/>
                        </a:rPr>
                        <a:t>La Crosse</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1" i="0" u="none" strike="noStrike">
                          <a:solidFill>
                            <a:srgbClr val="000000"/>
                          </a:solidFill>
                          <a:effectLst/>
                          <a:latin typeface="Calibri" panose="020F0502020204030204" pitchFamily="34" charset="0"/>
                        </a:rPr>
                        <a:t>40</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30708735"/>
                  </a:ext>
                </a:extLst>
              </a:tr>
              <a:tr h="278263">
                <a:tc>
                  <a:txBody>
                    <a:bodyPr/>
                    <a:lstStyle/>
                    <a:p>
                      <a:pPr algn="ctr" fontAlgn="ctr"/>
                      <a:r>
                        <a:rPr lang="en-US" sz="1600" b="1" i="0" u="none" strike="noStrike">
                          <a:solidFill>
                            <a:srgbClr val="000000"/>
                          </a:solidFill>
                          <a:effectLst/>
                          <a:latin typeface="Calibri" panose="020F0502020204030204" pitchFamily="34" charset="0"/>
                        </a:rPr>
                        <a:t>Madison</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ctr" fontAlgn="ctr"/>
                      <a:r>
                        <a:rPr lang="en-US" sz="1600" b="1" i="0" u="none" strike="noStrike">
                          <a:solidFill>
                            <a:srgbClr val="000000"/>
                          </a:solidFill>
                          <a:effectLst/>
                          <a:latin typeface="Calibri" panose="020F0502020204030204" pitchFamily="34" charset="0"/>
                        </a:rPr>
                        <a:t>12</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solidFill>
                      <a:schemeClr val="accent1">
                        <a:lumMod val="40000"/>
                        <a:lumOff val="60000"/>
                      </a:schemeClr>
                    </a:solidFill>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solidFill>
                      <a:schemeClr val="accent1">
                        <a:lumMod val="40000"/>
                        <a:lumOff val="60000"/>
                      </a:schemeClr>
                    </a:solidFill>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solidFill>
                      <a:schemeClr val="accent1">
                        <a:lumMod val="40000"/>
                        <a:lumOff val="60000"/>
                      </a:schemeClr>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solidFill>
                      <a:schemeClr val="accent1">
                        <a:lumMod val="40000"/>
                        <a:lumOff val="60000"/>
                      </a:schemeClr>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4071828906"/>
                  </a:ext>
                </a:extLst>
              </a:tr>
              <a:tr h="278263">
                <a:tc>
                  <a:txBody>
                    <a:bodyPr/>
                    <a:lstStyle/>
                    <a:p>
                      <a:pPr algn="ctr" fontAlgn="ctr"/>
                      <a:r>
                        <a:rPr lang="en-US" sz="1600" b="1" i="0" u="none" strike="noStrike">
                          <a:solidFill>
                            <a:srgbClr val="000000"/>
                          </a:solidFill>
                          <a:effectLst/>
                          <a:latin typeface="Calibri" panose="020F0502020204030204" pitchFamily="34" charset="0"/>
                        </a:rPr>
                        <a:t>Milwaukee</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1" i="0" u="none" strike="noStrike">
                          <a:solidFill>
                            <a:srgbClr val="000000"/>
                          </a:solidFill>
                          <a:effectLst/>
                          <a:latin typeface="Calibri" panose="020F0502020204030204" pitchFamily="34" charset="0"/>
                        </a:rPr>
                        <a:t>9</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889164261"/>
                  </a:ext>
                </a:extLst>
              </a:tr>
              <a:tr h="278263">
                <a:tc>
                  <a:txBody>
                    <a:bodyPr/>
                    <a:lstStyle/>
                    <a:p>
                      <a:pPr algn="ctr" fontAlgn="ctr"/>
                      <a:r>
                        <a:rPr lang="en-US" sz="1600" b="1" i="0" u="none" strike="noStrike">
                          <a:solidFill>
                            <a:srgbClr val="000000"/>
                          </a:solidFill>
                          <a:effectLst/>
                          <a:latin typeface="Calibri" panose="020F0502020204030204" pitchFamily="34" charset="0"/>
                        </a:rPr>
                        <a:t>Middleton</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ctr" fontAlgn="ctr"/>
                      <a:r>
                        <a:rPr lang="en-US" sz="1600" b="1" i="0" u="none" strike="noStrike">
                          <a:solidFill>
                            <a:srgbClr val="000000"/>
                          </a:solidFill>
                          <a:effectLst/>
                          <a:latin typeface="Calibri" panose="020F0502020204030204" pitchFamily="34" charset="0"/>
                        </a:rPr>
                        <a:t>12</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solidFill>
                      <a:schemeClr val="accent1">
                        <a:lumMod val="40000"/>
                        <a:lumOff val="60000"/>
                      </a:schemeClr>
                    </a:solidFill>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solidFill>
                      <a:schemeClr val="accent1">
                        <a:lumMod val="40000"/>
                        <a:lumOff val="60000"/>
                      </a:schemeClr>
                    </a:solidFill>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ctr" fontAlgn="ctr"/>
                      <a:r>
                        <a:rPr lang="en-US" sz="1600" b="0" i="0" u="none" strike="noStrike">
                          <a:solidFill>
                            <a:srgbClr val="000000"/>
                          </a:solidFill>
                          <a:effectLst/>
                          <a:latin typeface="Calibri" panose="020F0502020204030204" pitchFamily="34" charset="0"/>
                        </a:rPr>
                        <a:t>0.726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solidFill>
                      <a:schemeClr val="accent1">
                        <a:lumMod val="40000"/>
                        <a:lumOff val="60000"/>
                      </a:schemeClr>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85372823"/>
                  </a:ext>
                </a:extLst>
              </a:tr>
              <a:tr h="301644">
                <a:tc>
                  <a:txBody>
                    <a:bodyPr/>
                    <a:lstStyle/>
                    <a:p>
                      <a:pPr algn="ctr" fontAlgn="ctr"/>
                      <a:r>
                        <a:rPr lang="en-US" sz="1600" b="1" i="0" u="none" strike="noStrike">
                          <a:solidFill>
                            <a:srgbClr val="000000"/>
                          </a:solidFill>
                          <a:effectLst/>
                          <a:latin typeface="Calibri" panose="020F0502020204030204" pitchFamily="34" charset="0"/>
                        </a:rPr>
                        <a:t>Rhinelander</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1" i="0" u="none" strike="noStrike">
                          <a:solidFill>
                            <a:srgbClr val="000000"/>
                          </a:solidFill>
                          <a:effectLst/>
                          <a:latin typeface="Calibri" panose="020F0502020204030204" pitchFamily="34" charset="0"/>
                        </a:rPr>
                        <a:t>29</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2316060938"/>
                  </a:ext>
                </a:extLst>
              </a:tr>
              <a:tr h="302717">
                <a:tc>
                  <a:txBody>
                    <a:bodyPr/>
                    <a:lstStyle/>
                    <a:p>
                      <a:pPr algn="ctr" fontAlgn="ctr"/>
                      <a:r>
                        <a:rPr lang="en-US" sz="1600" b="1" i="0" u="none" strike="noStrike">
                          <a:solidFill>
                            <a:srgbClr val="000000"/>
                          </a:solidFill>
                          <a:effectLst/>
                          <a:latin typeface="Calibri" panose="020F0502020204030204" pitchFamily="34" charset="0"/>
                        </a:rPr>
                        <a:t>Wautoma</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ctr" fontAlgn="ctr"/>
                      <a:r>
                        <a:rPr lang="en-US" sz="1600" b="1" i="0" u="none" strike="noStrike">
                          <a:solidFill>
                            <a:srgbClr val="000000"/>
                          </a:solidFill>
                          <a:effectLst/>
                          <a:latin typeface="Calibri" panose="020F0502020204030204" pitchFamily="34" charset="0"/>
                        </a:rPr>
                        <a:t>74</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solidFill>
                      <a:schemeClr val="accent1">
                        <a:lumMod val="40000"/>
                        <a:lumOff val="60000"/>
                      </a:schemeClr>
                    </a:solidFill>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solidFill>
                      <a:schemeClr val="accent1">
                        <a:lumMod val="40000"/>
                        <a:lumOff val="60000"/>
                      </a:schemeClr>
                    </a:solidFill>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solidFill>
                      <a:schemeClr val="accent1">
                        <a:lumMod val="40000"/>
                        <a:lumOff val="60000"/>
                      </a:schemeClr>
                    </a:solidFill>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solidFill>
                      <a:schemeClr val="accent1">
                        <a:lumMod val="40000"/>
                        <a:lumOff val="60000"/>
                      </a:schemeClr>
                    </a:solidFill>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solidFill>
                      <a:schemeClr val="accent1">
                        <a:lumMod val="40000"/>
                        <a:lumOff val="60000"/>
                      </a:schemeClr>
                    </a:solidFill>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solidFill>
                      <a:schemeClr val="accent1">
                        <a:lumMod val="40000"/>
                        <a:lumOff val="60000"/>
                      </a:schemeClr>
                    </a:solidFill>
                  </a:tcPr>
                </a:tc>
                <a:tc>
                  <a:txBody>
                    <a:bodyPr/>
                    <a:lstStyle/>
                    <a:p>
                      <a:pPr algn="ctr" fontAlgn="ctr"/>
                      <a:r>
                        <a:rPr lang="en-US" sz="18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solidFill>
                      <a:schemeClr val="accent1">
                        <a:lumMod val="40000"/>
                        <a:lumOff val="60000"/>
                      </a:schemeClr>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solidFill>
                      <a:schemeClr val="accent1">
                        <a:lumMod val="40000"/>
                        <a:lumOff val="60000"/>
                      </a:schemeClr>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790028322"/>
                  </a:ext>
                </a:extLst>
              </a:tr>
              <a:tr h="278263">
                <a:tc>
                  <a:txBody>
                    <a:bodyPr/>
                    <a:lstStyle/>
                    <a:p>
                      <a:pPr algn="ctr" fontAlgn="ctr"/>
                      <a:r>
                        <a:rPr lang="en-US" sz="1600" b="1" i="0" u="none" strike="noStrike">
                          <a:solidFill>
                            <a:srgbClr val="000000"/>
                          </a:solidFill>
                          <a:effectLst/>
                          <a:latin typeface="Calibri" panose="020F0502020204030204" pitchFamily="34" charset="0"/>
                        </a:rPr>
                        <a:t>Oshkosh</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1" i="0" u="none" strike="noStrike">
                          <a:solidFill>
                            <a:srgbClr val="000000"/>
                          </a:solidFill>
                          <a:effectLst/>
                          <a:latin typeface="Calibri" panose="020F0502020204030204" pitchFamily="34" charset="0"/>
                        </a:rPr>
                        <a:t>14</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tcPr>
                </a:tc>
                <a:tc>
                  <a:txBody>
                    <a:bodyPr/>
                    <a:lstStyle/>
                    <a:p>
                      <a:pPr algn="ctr" fontAlgn="ctr"/>
                      <a:r>
                        <a:rPr lang="en-US" sz="18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a:t>
                      </a:r>
                    </a:p>
                  </a:txBody>
                  <a:tcPr marL="0" marR="0" marT="0" marB="0" anchor="ctr">
                    <a:lnL>
                      <a:noFill/>
                    </a:lnL>
                    <a:lnR>
                      <a:noFill/>
                    </a:lnR>
                    <a:lnT>
                      <a:noFill/>
                    </a:lnT>
                    <a:lnB>
                      <a:noFill/>
                    </a:lnB>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tcPr>
                </a:tc>
                <a:extLst>
                  <a:ext uri="{0D108BD9-81ED-4DB2-BD59-A6C34878D82A}">
                    <a16:rowId xmlns:a16="http://schemas.microsoft.com/office/drawing/2014/main" val="3226015921"/>
                  </a:ext>
                </a:extLst>
              </a:tr>
            </a:tbl>
          </a:graphicData>
        </a:graphic>
      </p:graphicFrame>
      <p:sp>
        <p:nvSpPr>
          <p:cNvPr id="14" name="TextBox 13">
            <a:extLst>
              <a:ext uri="{FF2B5EF4-FFF2-40B4-BE49-F238E27FC236}">
                <a16:creationId xmlns:a16="http://schemas.microsoft.com/office/drawing/2014/main" id="{DC1B677A-7293-1746-A8D1-D020EEADAD69}"/>
              </a:ext>
            </a:extLst>
          </p:cNvPr>
          <p:cNvSpPr txBox="1"/>
          <p:nvPr/>
        </p:nvSpPr>
        <p:spPr>
          <a:xfrm>
            <a:off x="1673384" y="5227338"/>
            <a:ext cx="8308816" cy="1107996"/>
          </a:xfrm>
          <a:prstGeom prst="rect">
            <a:avLst/>
          </a:prstGeom>
          <a:noFill/>
        </p:spPr>
        <p:txBody>
          <a:bodyPr wrap="square" rtlCol="0" anchor="t">
            <a:spAutoFit/>
          </a:bodyPr>
          <a:lstStyle/>
          <a:p>
            <a:pPr algn="ctr"/>
            <a:r>
              <a:rPr lang="en-US" sz="2200" b="1">
                <a:solidFill>
                  <a:schemeClr val="accent1">
                    <a:lumMod val="50000"/>
                  </a:schemeClr>
                </a:solidFill>
              </a:rPr>
              <a:t>  </a:t>
            </a:r>
            <a:r>
              <a:rPr lang="en-US" sz="4400" b="1">
                <a:solidFill>
                  <a:schemeClr val="accent1">
                    <a:lumMod val="50000"/>
                  </a:schemeClr>
                </a:solidFill>
              </a:rPr>
              <a:t>*</a:t>
            </a:r>
            <a:r>
              <a:rPr lang="en-US" sz="2200" b="1">
                <a:solidFill>
                  <a:schemeClr val="accent1">
                    <a:lumMod val="50000"/>
                  </a:schemeClr>
                </a:solidFill>
              </a:rPr>
              <a:t> = A statistically significant difference in the median distances traveled for a selected sample of cities </a:t>
            </a:r>
          </a:p>
        </p:txBody>
      </p:sp>
    </p:spTree>
    <p:extLst>
      <p:ext uri="{BB962C8B-B14F-4D97-AF65-F5344CB8AC3E}">
        <p14:creationId xmlns:p14="http://schemas.microsoft.com/office/powerpoint/2010/main" val="1238833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BA3A9-D3BA-034D-941A-A3756C90B6B9}"/>
              </a:ext>
            </a:extLst>
          </p:cNvPr>
          <p:cNvSpPr>
            <a:spLocks noGrp="1"/>
          </p:cNvSpPr>
          <p:nvPr>
            <p:ph type="title"/>
          </p:nvPr>
        </p:nvSpPr>
        <p:spPr>
          <a:xfrm>
            <a:off x="0" y="248747"/>
            <a:ext cx="12192000" cy="1325563"/>
          </a:xfrm>
          <a:solidFill>
            <a:schemeClr val="accent1">
              <a:lumMod val="75000"/>
            </a:schemeClr>
          </a:solidFill>
        </p:spPr>
        <p:txBody>
          <a:bodyPr/>
          <a:lstStyle/>
          <a:p>
            <a:pPr algn="ctr"/>
            <a:r>
              <a:rPr lang="en-US" b="1" dirty="0">
                <a:solidFill>
                  <a:schemeClr val="bg1"/>
                </a:solidFill>
                <a:latin typeface="+mn-lt"/>
              </a:rPr>
              <a:t>Introduction</a:t>
            </a:r>
          </a:p>
        </p:txBody>
      </p:sp>
      <p:graphicFrame>
        <p:nvGraphicFramePr>
          <p:cNvPr id="5" name="Content Placeholder 8">
            <a:extLst>
              <a:ext uri="{FF2B5EF4-FFF2-40B4-BE49-F238E27FC236}">
                <a16:creationId xmlns:a16="http://schemas.microsoft.com/office/drawing/2014/main" id="{C9D55702-D99F-D942-A2E6-50A92F583B72}"/>
              </a:ext>
            </a:extLst>
          </p:cNvPr>
          <p:cNvGraphicFramePr>
            <a:graphicFrameLocks noGrp="1"/>
          </p:cNvGraphicFramePr>
          <p:nvPr>
            <p:ph idx="1"/>
            <p:extLst>
              <p:ext uri="{D42A27DB-BD31-4B8C-83A1-F6EECF244321}">
                <p14:modId xmlns:p14="http://schemas.microsoft.com/office/powerpoint/2010/main" val="38984886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lide Number Placeholder 7">
            <a:extLst>
              <a:ext uri="{FF2B5EF4-FFF2-40B4-BE49-F238E27FC236}">
                <a16:creationId xmlns:a16="http://schemas.microsoft.com/office/drawing/2014/main" id="{45DD9388-D887-E841-A73B-590DCA62B5BF}"/>
              </a:ext>
            </a:extLst>
          </p:cNvPr>
          <p:cNvSpPr>
            <a:spLocks noGrp="1"/>
          </p:cNvSpPr>
          <p:nvPr>
            <p:ph type="sldNum" sz="quarter" idx="12"/>
          </p:nvPr>
        </p:nvSpPr>
        <p:spPr/>
        <p:txBody>
          <a:bodyPr/>
          <a:lstStyle/>
          <a:p>
            <a:fld id="{330EA680-D336-4FF7-8B7A-9848BB0A1C32}" type="slidenum">
              <a:rPr lang="en-US" smtClean="0"/>
              <a:t>2</a:t>
            </a:fld>
            <a:endParaRPr lang="en-US"/>
          </a:p>
        </p:txBody>
      </p:sp>
    </p:spTree>
    <p:extLst>
      <p:ext uri="{BB962C8B-B14F-4D97-AF65-F5344CB8AC3E}">
        <p14:creationId xmlns:p14="http://schemas.microsoft.com/office/powerpoint/2010/main" val="3848769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8EA6-535F-8248-B978-2D3302F8987E}"/>
              </a:ext>
            </a:extLst>
          </p:cNvPr>
          <p:cNvSpPr>
            <a:spLocks noGrp="1"/>
          </p:cNvSpPr>
          <p:nvPr>
            <p:ph type="title"/>
          </p:nvPr>
        </p:nvSpPr>
        <p:spPr>
          <a:xfrm>
            <a:off x="0" y="203605"/>
            <a:ext cx="12192000" cy="1325563"/>
          </a:xfrm>
          <a:solidFill>
            <a:schemeClr val="accent1">
              <a:lumMod val="75000"/>
            </a:schemeClr>
          </a:solidFill>
        </p:spPr>
        <p:txBody>
          <a:bodyPr/>
          <a:lstStyle/>
          <a:p>
            <a:pPr algn="ctr"/>
            <a:r>
              <a:rPr lang="en-US" b="1" dirty="0">
                <a:solidFill>
                  <a:schemeClr val="bg1"/>
                </a:solidFill>
                <a:latin typeface="+mn-lt"/>
              </a:rPr>
              <a:t>Determining Rho</a:t>
            </a:r>
          </a:p>
        </p:txBody>
      </p:sp>
      <p:sp>
        <p:nvSpPr>
          <p:cNvPr id="4" name="Slide Number Placeholder 3">
            <a:extLst>
              <a:ext uri="{FF2B5EF4-FFF2-40B4-BE49-F238E27FC236}">
                <a16:creationId xmlns:a16="http://schemas.microsoft.com/office/drawing/2014/main" id="{6D27CDF7-73AC-904E-9A24-1AE4E1405056}"/>
              </a:ext>
            </a:extLst>
          </p:cNvPr>
          <p:cNvSpPr>
            <a:spLocks noGrp="1"/>
          </p:cNvSpPr>
          <p:nvPr>
            <p:ph type="sldNum" sz="quarter" idx="12"/>
          </p:nvPr>
        </p:nvSpPr>
        <p:spPr/>
        <p:txBody>
          <a:bodyPr/>
          <a:lstStyle/>
          <a:p>
            <a:fld id="{330EA680-D336-4FF7-8B7A-9848BB0A1C32}" type="slidenum">
              <a:rPr lang="en-US" smtClean="0"/>
              <a:t>20</a:t>
            </a:fld>
            <a:endParaRPr lang="en-US"/>
          </a:p>
        </p:txBody>
      </p:sp>
      <p:grpSp>
        <p:nvGrpSpPr>
          <p:cNvPr id="5" name="Group 10">
            <a:extLst>
              <a:ext uri="{FF2B5EF4-FFF2-40B4-BE49-F238E27FC236}">
                <a16:creationId xmlns:a16="http://schemas.microsoft.com/office/drawing/2014/main" id="{63B79212-CB20-BB4D-9196-6BD11A0DC393}"/>
              </a:ext>
            </a:extLst>
          </p:cNvPr>
          <p:cNvGrpSpPr/>
          <p:nvPr/>
        </p:nvGrpSpPr>
        <p:grpSpPr>
          <a:xfrm>
            <a:off x="285486" y="3934770"/>
            <a:ext cx="11621027" cy="960622"/>
            <a:chOff x="178517" y="3702486"/>
            <a:chExt cx="11621027" cy="1006305"/>
          </a:xfrm>
        </p:grpSpPr>
        <p:sp>
          <p:nvSpPr>
            <p:cNvPr id="6" name="Rectangle 18">
              <a:extLst>
                <a:ext uri="{FF2B5EF4-FFF2-40B4-BE49-F238E27FC236}">
                  <a16:creationId xmlns:a16="http://schemas.microsoft.com/office/drawing/2014/main" id="{05B75DC7-9888-EE49-9216-856949FBC8CF}"/>
                </a:ext>
              </a:extLst>
            </p:cNvPr>
            <p:cNvSpPr/>
            <p:nvPr/>
          </p:nvSpPr>
          <p:spPr>
            <a:xfrm>
              <a:off x="178517" y="3702486"/>
              <a:ext cx="11621027" cy="504973"/>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Maximum Range Merged Set</a:t>
              </a:r>
            </a:p>
          </p:txBody>
        </p:sp>
        <p:sp>
          <p:nvSpPr>
            <p:cNvPr id="7" name="Rectangle 22">
              <a:extLst>
                <a:ext uri="{FF2B5EF4-FFF2-40B4-BE49-F238E27FC236}">
                  <a16:creationId xmlns:a16="http://schemas.microsoft.com/office/drawing/2014/main" id="{54E9DC0B-6F13-B94A-B51D-7500ACB82DD6}"/>
                </a:ext>
              </a:extLst>
            </p:cNvPr>
            <p:cNvSpPr/>
            <p:nvPr/>
          </p:nvSpPr>
          <p:spPr>
            <a:xfrm>
              <a:off x="178517" y="4226618"/>
              <a:ext cx="2168332" cy="482173"/>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Final Provider ID</a:t>
              </a:r>
            </a:p>
          </p:txBody>
        </p:sp>
        <p:sp>
          <p:nvSpPr>
            <p:cNvPr id="8" name="Rectangle 23">
              <a:extLst>
                <a:ext uri="{FF2B5EF4-FFF2-40B4-BE49-F238E27FC236}">
                  <a16:creationId xmlns:a16="http://schemas.microsoft.com/office/drawing/2014/main" id="{8EBB15C4-42F9-4947-8E9B-4A95CB24FD02}"/>
                </a:ext>
              </a:extLst>
            </p:cNvPr>
            <p:cNvSpPr/>
            <p:nvPr/>
          </p:nvSpPr>
          <p:spPr>
            <a:xfrm>
              <a:off x="2312048" y="4228015"/>
              <a:ext cx="1345662" cy="480774"/>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Patient ID</a:t>
              </a:r>
            </a:p>
          </p:txBody>
        </p:sp>
        <p:sp>
          <p:nvSpPr>
            <p:cNvPr id="9" name="Rectangle 24">
              <a:extLst>
                <a:ext uri="{FF2B5EF4-FFF2-40B4-BE49-F238E27FC236}">
                  <a16:creationId xmlns:a16="http://schemas.microsoft.com/office/drawing/2014/main" id="{F8A037B6-3A1B-744D-9644-C41DF3819F35}"/>
                </a:ext>
              </a:extLst>
            </p:cNvPr>
            <p:cNvSpPr/>
            <p:nvPr/>
          </p:nvSpPr>
          <p:spPr>
            <a:xfrm>
              <a:off x="3604447" y="4228014"/>
              <a:ext cx="3330692" cy="480774"/>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Change Reasons for First Change</a:t>
              </a:r>
            </a:p>
          </p:txBody>
        </p:sp>
        <p:sp>
          <p:nvSpPr>
            <p:cNvPr id="10" name="Rectangle 25">
              <a:extLst>
                <a:ext uri="{FF2B5EF4-FFF2-40B4-BE49-F238E27FC236}">
                  <a16:creationId xmlns:a16="http://schemas.microsoft.com/office/drawing/2014/main" id="{4C214F32-691A-3743-B0FA-AE4067E98222}"/>
                </a:ext>
              </a:extLst>
            </p:cNvPr>
            <p:cNvSpPr/>
            <p:nvPr/>
          </p:nvSpPr>
          <p:spPr>
            <a:xfrm>
              <a:off x="6924059" y="4217912"/>
              <a:ext cx="2443172" cy="490878"/>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City</a:t>
              </a:r>
            </a:p>
          </p:txBody>
        </p:sp>
        <p:sp>
          <p:nvSpPr>
            <p:cNvPr id="12" name="Rectangle 26">
              <a:extLst>
                <a:ext uri="{FF2B5EF4-FFF2-40B4-BE49-F238E27FC236}">
                  <a16:creationId xmlns:a16="http://schemas.microsoft.com/office/drawing/2014/main" id="{77C34E11-4CA4-104F-AE23-983A4EB6EAFD}"/>
                </a:ext>
              </a:extLst>
            </p:cNvPr>
            <p:cNvSpPr/>
            <p:nvPr/>
          </p:nvSpPr>
          <p:spPr>
            <a:xfrm>
              <a:off x="9367231" y="4207458"/>
              <a:ext cx="2432313" cy="501332"/>
            </a:xfrm>
            <a:prstGeom prst="rect">
              <a:avLst/>
            </a:prstGeom>
            <a:solidFill>
              <a:srgbClr val="94165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Mileage</a:t>
              </a:r>
            </a:p>
          </p:txBody>
        </p:sp>
      </p:grpSp>
      <p:sp>
        <p:nvSpPr>
          <p:cNvPr id="20" name="TextBox 19"/>
          <p:cNvSpPr txBox="1"/>
          <p:nvPr/>
        </p:nvSpPr>
        <p:spPr>
          <a:xfrm>
            <a:off x="573181" y="1808064"/>
            <a:ext cx="5037334" cy="954107"/>
          </a:xfrm>
          <a:prstGeom prst="rect">
            <a:avLst/>
          </a:prstGeom>
          <a:noFill/>
        </p:spPr>
        <p:txBody>
          <a:bodyPr wrap="square" rtlCol="0">
            <a:spAutoFit/>
          </a:bodyPr>
          <a:lstStyle/>
          <a:p>
            <a:pPr algn="ctr"/>
            <a:r>
              <a:rPr lang="en-US" sz="2800" b="1"/>
              <a:t>Subset dataset to reschedules concerning distance</a:t>
            </a:r>
          </a:p>
        </p:txBody>
      </p:sp>
      <p:sp>
        <p:nvSpPr>
          <p:cNvPr id="21" name="TextBox 20"/>
          <p:cNvSpPr txBox="1"/>
          <p:nvPr/>
        </p:nvSpPr>
        <p:spPr>
          <a:xfrm>
            <a:off x="7823230" y="1808064"/>
            <a:ext cx="3861775" cy="954107"/>
          </a:xfrm>
          <a:prstGeom prst="rect">
            <a:avLst/>
          </a:prstGeom>
          <a:noFill/>
        </p:spPr>
        <p:txBody>
          <a:bodyPr wrap="square" rtlCol="0">
            <a:spAutoFit/>
          </a:bodyPr>
          <a:lstStyle/>
          <a:p>
            <a:pPr algn="ctr"/>
            <a:r>
              <a:rPr lang="en-US" sz="2800" b="1"/>
              <a:t>Median mileage value calculated for each city</a:t>
            </a:r>
          </a:p>
        </p:txBody>
      </p:sp>
      <p:sp>
        <p:nvSpPr>
          <p:cNvPr id="22" name="Right Arrow 21"/>
          <p:cNvSpPr/>
          <p:nvPr/>
        </p:nvSpPr>
        <p:spPr>
          <a:xfrm>
            <a:off x="5610515" y="2269581"/>
            <a:ext cx="1997765" cy="218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142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6AD4-2C1B-D346-AEA6-9CC29EE244B9}"/>
              </a:ext>
            </a:extLst>
          </p:cNvPr>
          <p:cNvSpPr>
            <a:spLocks noGrp="1"/>
          </p:cNvSpPr>
          <p:nvPr>
            <p:ph type="title"/>
          </p:nvPr>
        </p:nvSpPr>
        <p:spPr>
          <a:xfrm>
            <a:off x="0" y="247460"/>
            <a:ext cx="12192000" cy="1325563"/>
          </a:xfrm>
          <a:solidFill>
            <a:schemeClr val="accent1">
              <a:lumMod val="75000"/>
            </a:schemeClr>
          </a:solidFill>
        </p:spPr>
        <p:txBody>
          <a:bodyPr/>
          <a:lstStyle/>
          <a:p>
            <a:pPr algn="ctr"/>
            <a:r>
              <a:rPr lang="en-US" b="1">
                <a:solidFill>
                  <a:schemeClr val="bg1"/>
                </a:solidFill>
                <a:latin typeface="+mn-lt"/>
              </a:rPr>
              <a:t>Reschedules Concerning Distance</a:t>
            </a:r>
          </a:p>
        </p:txBody>
      </p:sp>
      <p:sp>
        <p:nvSpPr>
          <p:cNvPr id="5" name="Rectangle 4">
            <a:extLst>
              <a:ext uri="{FF2B5EF4-FFF2-40B4-BE49-F238E27FC236}">
                <a16:creationId xmlns:a16="http://schemas.microsoft.com/office/drawing/2014/main" id="{40100B7B-E984-6242-9C36-E258945381ED}"/>
              </a:ext>
            </a:extLst>
          </p:cNvPr>
          <p:cNvSpPr/>
          <p:nvPr/>
        </p:nvSpPr>
        <p:spPr>
          <a:xfrm>
            <a:off x="3571590" y="1730549"/>
            <a:ext cx="5048818" cy="430887"/>
          </a:xfrm>
          <a:prstGeom prst="rect">
            <a:avLst/>
          </a:prstGeom>
        </p:spPr>
        <p:txBody>
          <a:bodyPr wrap="none">
            <a:spAutoFit/>
          </a:bodyPr>
          <a:lstStyle/>
          <a:p>
            <a:r>
              <a:rPr lang="en-US" sz="2200" b="1" dirty="0">
                <a:cs typeface="Calibri"/>
              </a:rPr>
              <a:t>T-test between Original and Final Mileage</a:t>
            </a:r>
          </a:p>
        </p:txBody>
      </p:sp>
      <p:graphicFrame>
        <p:nvGraphicFramePr>
          <p:cNvPr id="10" name="Content Placeholder 9">
            <a:extLst>
              <a:ext uri="{FF2B5EF4-FFF2-40B4-BE49-F238E27FC236}">
                <a16:creationId xmlns:a16="http://schemas.microsoft.com/office/drawing/2014/main" id="{0DB001D7-60DE-004B-A2A9-0B782E34C128}"/>
              </a:ext>
            </a:extLst>
          </p:cNvPr>
          <p:cNvGraphicFramePr>
            <a:graphicFrameLocks noGrp="1"/>
          </p:cNvGraphicFramePr>
          <p:nvPr>
            <p:ph idx="1"/>
            <p:extLst>
              <p:ext uri="{D42A27DB-BD31-4B8C-83A1-F6EECF244321}">
                <p14:modId xmlns:p14="http://schemas.microsoft.com/office/powerpoint/2010/main" val="3827890405"/>
              </p:ext>
            </p:extLst>
          </p:nvPr>
        </p:nvGraphicFramePr>
        <p:xfrm>
          <a:off x="304799" y="2493670"/>
          <a:ext cx="11582400" cy="3077689"/>
        </p:xfrm>
        <a:graphic>
          <a:graphicData uri="http://schemas.openxmlformats.org/drawingml/2006/table">
            <a:tbl>
              <a:tblPr>
                <a:tableStyleId>{073A0DAA-6AF3-43AB-8588-CEC1D06C72B9}</a:tableStyleId>
              </a:tblPr>
              <a:tblGrid>
                <a:gridCol w="3456936">
                  <a:extLst>
                    <a:ext uri="{9D8B030D-6E8A-4147-A177-3AD203B41FA5}">
                      <a16:colId xmlns:a16="http://schemas.microsoft.com/office/drawing/2014/main" val="3175026561"/>
                    </a:ext>
                  </a:extLst>
                </a:gridCol>
                <a:gridCol w="2089722">
                  <a:extLst>
                    <a:ext uri="{9D8B030D-6E8A-4147-A177-3AD203B41FA5}">
                      <a16:colId xmlns:a16="http://schemas.microsoft.com/office/drawing/2014/main" val="684468590"/>
                    </a:ext>
                  </a:extLst>
                </a:gridCol>
                <a:gridCol w="2589922">
                  <a:extLst>
                    <a:ext uri="{9D8B030D-6E8A-4147-A177-3AD203B41FA5}">
                      <a16:colId xmlns:a16="http://schemas.microsoft.com/office/drawing/2014/main" val="860672519"/>
                    </a:ext>
                  </a:extLst>
                </a:gridCol>
                <a:gridCol w="2389843">
                  <a:extLst>
                    <a:ext uri="{9D8B030D-6E8A-4147-A177-3AD203B41FA5}">
                      <a16:colId xmlns:a16="http://schemas.microsoft.com/office/drawing/2014/main" val="1044855227"/>
                    </a:ext>
                  </a:extLst>
                </a:gridCol>
                <a:gridCol w="1055977">
                  <a:extLst>
                    <a:ext uri="{9D8B030D-6E8A-4147-A177-3AD203B41FA5}">
                      <a16:colId xmlns:a16="http://schemas.microsoft.com/office/drawing/2014/main" val="1327531561"/>
                    </a:ext>
                  </a:extLst>
                </a:gridCol>
              </a:tblGrid>
              <a:tr h="402040">
                <a:tc gridSpan="5">
                  <a:txBody>
                    <a:bodyPr/>
                    <a:lstStyle/>
                    <a:p>
                      <a:pPr algn="ctr" fontAlgn="b"/>
                      <a:r>
                        <a:rPr lang="en-US" sz="1600" b="1" u="none" strike="noStrike">
                          <a:effectLst/>
                        </a:rPr>
                        <a:t>Reasons for Reschedule</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61885549"/>
                  </a:ext>
                </a:extLst>
              </a:tr>
              <a:tr h="402040">
                <a:tc gridSpan="5">
                  <a:txBody>
                    <a:bodyPr/>
                    <a:lstStyle/>
                    <a:p>
                      <a:pPr algn="ctr" fontAlgn="ctr"/>
                      <a:r>
                        <a:rPr lang="en-US" sz="1600" b="1" u="none" strike="noStrike">
                          <a:effectLst/>
                        </a:rPr>
                        <a:t>Reasons concerning distance</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6597734"/>
                  </a:ext>
                </a:extLst>
              </a:tr>
              <a:tr h="277269">
                <a:tc>
                  <a:txBody>
                    <a:bodyPr/>
                    <a:lstStyle/>
                    <a:p>
                      <a:pPr algn="ctr" fontAlgn="ctr"/>
                      <a:r>
                        <a:rPr lang="en-US" sz="1600" b="1" u="none" strike="noStrike">
                          <a:effectLst/>
                        </a:rPr>
                        <a:t> </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Number in Sample</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Average Original Mileage </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Average Final Mileage</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P-Value</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62679195"/>
                  </a:ext>
                </a:extLst>
              </a:tr>
              <a:tr h="263406">
                <a:tc>
                  <a:txBody>
                    <a:bodyPr/>
                    <a:lstStyle/>
                    <a:p>
                      <a:pPr algn="ctr" fontAlgn="b"/>
                      <a:r>
                        <a:rPr lang="en-US" sz="1600" b="1" u="none" strike="noStrike">
                          <a:effectLst/>
                        </a:rPr>
                        <a:t>Other</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8963</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27</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25</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&lt;0.001</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29821762"/>
                  </a:ext>
                </a:extLst>
              </a:tr>
              <a:tr h="263406">
                <a:tc>
                  <a:txBody>
                    <a:bodyPr/>
                    <a:lstStyle/>
                    <a:p>
                      <a:pPr algn="ctr" fontAlgn="b"/>
                      <a:r>
                        <a:rPr lang="en-US" sz="1600" b="1" u="none" strike="noStrike">
                          <a:effectLst/>
                        </a:rPr>
                        <a:t>Per Customer Request</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7154</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25</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15</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&lt;0.001</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97979602"/>
                  </a:ext>
                </a:extLst>
              </a:tr>
              <a:tr h="263406">
                <a:tc>
                  <a:txBody>
                    <a:bodyPr/>
                    <a:lstStyle/>
                    <a:p>
                      <a:pPr algn="ctr" fontAlgn="b"/>
                      <a:r>
                        <a:rPr lang="en-US" sz="1600" b="1" u="none" strike="noStrike">
                          <a:effectLst/>
                        </a:rPr>
                        <a:t>SM Requested Provider Change</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22,199</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29</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14</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&lt;0.001</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5439675"/>
                  </a:ext>
                </a:extLst>
              </a:tr>
              <a:tr h="263406">
                <a:tc>
                  <a:txBody>
                    <a:bodyPr/>
                    <a:lstStyle/>
                    <a:p>
                      <a:pPr algn="ctr" fontAlgn="b"/>
                      <a:r>
                        <a:rPr lang="en-US" sz="1600" b="1" u="none" strike="noStrike">
                          <a:effectLst/>
                        </a:rPr>
                        <a:t>Employee will not use selected provider</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22,104</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30</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15</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&lt;0.001</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23107264"/>
                  </a:ext>
                </a:extLst>
              </a:tr>
              <a:tr h="415904">
                <a:tc gridSpan="5">
                  <a:txBody>
                    <a:bodyPr/>
                    <a:lstStyle/>
                    <a:p>
                      <a:pPr algn="ctr" fontAlgn="ctr"/>
                      <a:r>
                        <a:rPr lang="en-US" sz="1600" b="1" u="none" strike="noStrike">
                          <a:effectLst/>
                        </a:rPr>
                        <a:t>Reasons not concerning distance</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6835502"/>
                  </a:ext>
                </a:extLst>
              </a:tr>
              <a:tr h="263406">
                <a:tc>
                  <a:txBody>
                    <a:bodyPr/>
                    <a:lstStyle/>
                    <a:p>
                      <a:pPr algn="ctr" fontAlgn="b"/>
                      <a:r>
                        <a:rPr lang="en-US" sz="1600" b="1" u="none" strike="noStrike">
                          <a:effectLst/>
                        </a:rPr>
                        <a:t>Blanks</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923</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26</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29</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0.34</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36816941"/>
                  </a:ext>
                </a:extLst>
              </a:tr>
              <a:tr h="263406">
                <a:tc>
                  <a:txBody>
                    <a:bodyPr/>
                    <a:lstStyle/>
                    <a:p>
                      <a:pPr algn="ctr" fontAlgn="b"/>
                      <a:r>
                        <a:rPr lang="en-US" sz="1600" b="1" u="none" strike="noStrike">
                          <a:effectLst/>
                        </a:rPr>
                        <a:t>Per Customer - Appointment</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3</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dirty="0">
                          <a:effectLst/>
                        </a:rPr>
                        <a:t>8</a:t>
                      </a:r>
                      <a:endParaRPr lang="en-US"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a:effectLst/>
                        </a:rPr>
                        <a:t>32</a:t>
                      </a:r>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b"/>
                      <a:r>
                        <a:rPr lang="en-US" sz="1600" b="1" u="none" strike="noStrike" dirty="0">
                          <a:effectLst/>
                        </a:rPr>
                        <a:t>0.44</a:t>
                      </a:r>
                      <a:endParaRPr lang="en-US"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61083068"/>
                  </a:ext>
                </a:extLst>
              </a:tr>
            </a:tbl>
          </a:graphicData>
        </a:graphic>
      </p:graphicFrame>
      <p:sp>
        <p:nvSpPr>
          <p:cNvPr id="11" name="Slide Number Placeholder 10">
            <a:extLst>
              <a:ext uri="{FF2B5EF4-FFF2-40B4-BE49-F238E27FC236}">
                <a16:creationId xmlns:a16="http://schemas.microsoft.com/office/drawing/2014/main" id="{1178FA48-1F1F-D24F-A763-B16AF129D863}"/>
              </a:ext>
            </a:extLst>
          </p:cNvPr>
          <p:cNvSpPr>
            <a:spLocks noGrp="1"/>
          </p:cNvSpPr>
          <p:nvPr>
            <p:ph type="sldNum" sz="quarter" idx="12"/>
          </p:nvPr>
        </p:nvSpPr>
        <p:spPr/>
        <p:txBody>
          <a:bodyPr/>
          <a:lstStyle/>
          <a:p>
            <a:fld id="{330EA680-D336-4FF7-8B7A-9848BB0A1C32}" type="slidenum">
              <a:rPr lang="en-US" smtClean="0"/>
              <a:t>21</a:t>
            </a:fld>
            <a:endParaRPr lang="en-US"/>
          </a:p>
        </p:txBody>
      </p:sp>
      <p:sp>
        <p:nvSpPr>
          <p:cNvPr id="6" name="Rectangle 6">
            <a:extLst>
              <a:ext uri="{FF2B5EF4-FFF2-40B4-BE49-F238E27FC236}">
                <a16:creationId xmlns:a16="http://schemas.microsoft.com/office/drawing/2014/main" id="{0FBD708D-FE14-B048-BF5F-3EDE58C7FAB6}"/>
              </a:ext>
            </a:extLst>
          </p:cNvPr>
          <p:cNvSpPr/>
          <p:nvPr/>
        </p:nvSpPr>
        <p:spPr>
          <a:xfrm>
            <a:off x="4176980" y="5903593"/>
            <a:ext cx="3838038" cy="430887"/>
          </a:xfrm>
          <a:prstGeom prst="rect">
            <a:avLst/>
          </a:prstGeom>
        </p:spPr>
        <p:txBody>
          <a:bodyPr wrap="none">
            <a:spAutoFit/>
          </a:bodyPr>
          <a:lstStyle/>
          <a:p>
            <a:r>
              <a:rPr lang="en-US" sz="2200" b="1" dirty="0">
                <a:cs typeface="Calibri"/>
              </a:rPr>
              <a:t>Minimizing reschedules by 34%</a:t>
            </a:r>
          </a:p>
        </p:txBody>
      </p:sp>
    </p:spTree>
    <p:extLst>
      <p:ext uri="{BB962C8B-B14F-4D97-AF65-F5344CB8AC3E}">
        <p14:creationId xmlns:p14="http://schemas.microsoft.com/office/powerpoint/2010/main" val="3283247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2A116-469C-6545-93DA-1068E4676008}"/>
              </a:ext>
            </a:extLst>
          </p:cNvPr>
          <p:cNvSpPr>
            <a:spLocks noGrp="1"/>
          </p:cNvSpPr>
          <p:nvPr>
            <p:ph type="title"/>
          </p:nvPr>
        </p:nvSpPr>
        <p:spPr>
          <a:xfrm>
            <a:off x="0" y="232121"/>
            <a:ext cx="12192000" cy="1325563"/>
          </a:xfrm>
          <a:solidFill>
            <a:schemeClr val="accent1">
              <a:lumMod val="75000"/>
            </a:schemeClr>
          </a:solidFill>
        </p:spPr>
        <p:txBody>
          <a:bodyPr/>
          <a:lstStyle/>
          <a:p>
            <a:pPr algn="ctr"/>
            <a:r>
              <a:rPr lang="en-US" b="1">
                <a:solidFill>
                  <a:schemeClr val="bg1"/>
                </a:solidFill>
                <a:latin typeface="+mn-lt"/>
              </a:rPr>
              <a:t>Rho Analysis</a:t>
            </a:r>
          </a:p>
        </p:txBody>
      </p:sp>
      <p:sp>
        <p:nvSpPr>
          <p:cNvPr id="8" name="Slide Number Placeholder 7">
            <a:extLst>
              <a:ext uri="{FF2B5EF4-FFF2-40B4-BE49-F238E27FC236}">
                <a16:creationId xmlns:a16="http://schemas.microsoft.com/office/drawing/2014/main" id="{33271BFB-BA44-0B44-906E-2DF19FB1E959}"/>
              </a:ext>
            </a:extLst>
          </p:cNvPr>
          <p:cNvSpPr>
            <a:spLocks noGrp="1"/>
          </p:cNvSpPr>
          <p:nvPr>
            <p:ph type="sldNum" sz="quarter" idx="12"/>
          </p:nvPr>
        </p:nvSpPr>
        <p:spPr/>
        <p:txBody>
          <a:bodyPr/>
          <a:lstStyle/>
          <a:p>
            <a:fld id="{330EA680-D336-4FF7-8B7A-9848BB0A1C32}" type="slidenum">
              <a:rPr lang="en-US" smtClean="0"/>
              <a:t>22</a:t>
            </a:fld>
            <a:endParaRPr lang="en-US"/>
          </a:p>
        </p:txBody>
      </p:sp>
      <p:pic>
        <p:nvPicPr>
          <p:cNvPr id="9" name="Picture 8">
            <a:extLst>
              <a:ext uri="{FF2B5EF4-FFF2-40B4-BE49-F238E27FC236}">
                <a16:creationId xmlns:a16="http://schemas.microsoft.com/office/drawing/2014/main" id="{A72BF3FB-C9B9-5D46-80C6-DA14A423A266}"/>
              </a:ext>
            </a:extLst>
          </p:cNvPr>
          <p:cNvPicPr>
            <a:picLocks noChangeAspect="1"/>
          </p:cNvPicPr>
          <p:nvPr/>
        </p:nvPicPr>
        <p:blipFill>
          <a:blip r:embed="rId3"/>
          <a:stretch>
            <a:fillRect/>
          </a:stretch>
        </p:blipFill>
        <p:spPr>
          <a:xfrm>
            <a:off x="512991" y="2188705"/>
            <a:ext cx="4905949" cy="4532770"/>
          </a:xfrm>
          <a:prstGeom prst="rect">
            <a:avLst/>
          </a:prstGeom>
        </p:spPr>
      </p:pic>
      <p:cxnSp>
        <p:nvCxnSpPr>
          <p:cNvPr id="11" name="Straight Arrow Connector 10">
            <a:extLst>
              <a:ext uri="{FF2B5EF4-FFF2-40B4-BE49-F238E27FC236}">
                <a16:creationId xmlns:a16="http://schemas.microsoft.com/office/drawing/2014/main" id="{C60EF8E9-EE90-2B4C-9045-BCDD7C81B2EF}"/>
              </a:ext>
            </a:extLst>
          </p:cNvPr>
          <p:cNvCxnSpPr/>
          <p:nvPr/>
        </p:nvCxnSpPr>
        <p:spPr>
          <a:xfrm>
            <a:off x="5948197" y="3773978"/>
            <a:ext cx="15960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9395561-D5AE-454B-B411-8B485BAF7A3B}"/>
              </a:ext>
            </a:extLst>
          </p:cNvPr>
          <p:cNvSpPr txBox="1"/>
          <p:nvPr/>
        </p:nvSpPr>
        <p:spPr>
          <a:xfrm>
            <a:off x="5677593" y="4000535"/>
            <a:ext cx="2120627" cy="646331"/>
          </a:xfrm>
          <a:prstGeom prst="rect">
            <a:avLst/>
          </a:prstGeom>
          <a:noFill/>
        </p:spPr>
        <p:txBody>
          <a:bodyPr wrap="square" rtlCol="0">
            <a:spAutoFit/>
          </a:bodyPr>
          <a:lstStyle/>
          <a:p>
            <a:pPr algn="ctr"/>
            <a:r>
              <a:rPr lang="en-US" b="1">
                <a:solidFill>
                  <a:schemeClr val="accent1">
                    <a:lumMod val="50000"/>
                  </a:schemeClr>
                </a:solidFill>
              </a:rPr>
              <a:t>Rural City = </a:t>
            </a:r>
          </a:p>
          <a:p>
            <a:pPr algn="ctr"/>
            <a:r>
              <a:rPr lang="en-US" b="1">
                <a:solidFill>
                  <a:schemeClr val="accent1">
                    <a:lumMod val="50000"/>
                  </a:schemeClr>
                </a:solidFill>
              </a:rPr>
              <a:t>larger Rho Value</a:t>
            </a:r>
          </a:p>
        </p:txBody>
      </p:sp>
      <p:sp>
        <p:nvSpPr>
          <p:cNvPr id="13" name="TextBox 12">
            <a:extLst>
              <a:ext uri="{FF2B5EF4-FFF2-40B4-BE49-F238E27FC236}">
                <a16:creationId xmlns:a16="http://schemas.microsoft.com/office/drawing/2014/main" id="{1E1F0C08-3965-0E4D-9E76-F7FAA0B271B6}"/>
              </a:ext>
            </a:extLst>
          </p:cNvPr>
          <p:cNvSpPr txBox="1"/>
          <p:nvPr/>
        </p:nvSpPr>
        <p:spPr>
          <a:xfrm>
            <a:off x="5677592" y="2917761"/>
            <a:ext cx="2120627" cy="646331"/>
          </a:xfrm>
          <a:prstGeom prst="rect">
            <a:avLst/>
          </a:prstGeom>
          <a:noFill/>
        </p:spPr>
        <p:txBody>
          <a:bodyPr wrap="square" rtlCol="0">
            <a:spAutoFit/>
          </a:bodyPr>
          <a:lstStyle/>
          <a:p>
            <a:pPr algn="ctr"/>
            <a:r>
              <a:rPr lang="en-US" b="1">
                <a:solidFill>
                  <a:schemeClr val="accent1">
                    <a:lumMod val="50000"/>
                  </a:schemeClr>
                </a:solidFill>
              </a:rPr>
              <a:t>Metropolitan City = smaller Rho value</a:t>
            </a:r>
          </a:p>
        </p:txBody>
      </p:sp>
      <p:graphicFrame>
        <p:nvGraphicFramePr>
          <p:cNvPr id="10" name="Table 9">
            <a:extLst>
              <a:ext uri="{FF2B5EF4-FFF2-40B4-BE49-F238E27FC236}">
                <a16:creationId xmlns:a16="http://schemas.microsoft.com/office/drawing/2014/main" id="{3FDC9C7A-0533-0A49-A745-3D95E3B2A8AC}"/>
              </a:ext>
            </a:extLst>
          </p:cNvPr>
          <p:cNvGraphicFramePr>
            <a:graphicFrameLocks noGrp="1"/>
          </p:cNvGraphicFramePr>
          <p:nvPr>
            <p:extLst>
              <p:ext uri="{D42A27DB-BD31-4B8C-83A1-F6EECF244321}">
                <p14:modId xmlns:p14="http://schemas.microsoft.com/office/powerpoint/2010/main" val="1732101648"/>
              </p:ext>
            </p:extLst>
          </p:nvPr>
        </p:nvGraphicFramePr>
        <p:xfrm>
          <a:off x="8155667" y="2610130"/>
          <a:ext cx="3081755" cy="3217214"/>
        </p:xfrm>
        <a:graphic>
          <a:graphicData uri="http://schemas.openxmlformats.org/drawingml/2006/table">
            <a:tbl>
              <a:tblPr>
                <a:effectLst/>
                <a:tableStyleId>{5C22544A-7EE6-4342-B048-85BDC9FD1C3A}</a:tableStyleId>
              </a:tblPr>
              <a:tblGrid>
                <a:gridCol w="2248325">
                  <a:extLst>
                    <a:ext uri="{9D8B030D-6E8A-4147-A177-3AD203B41FA5}">
                      <a16:colId xmlns:a16="http://schemas.microsoft.com/office/drawing/2014/main" val="20000"/>
                    </a:ext>
                  </a:extLst>
                </a:gridCol>
                <a:gridCol w="833430">
                  <a:extLst>
                    <a:ext uri="{9D8B030D-6E8A-4147-A177-3AD203B41FA5}">
                      <a16:colId xmlns:a16="http://schemas.microsoft.com/office/drawing/2014/main" val="20001"/>
                    </a:ext>
                  </a:extLst>
                </a:gridCol>
              </a:tblGrid>
              <a:tr h="459602">
                <a:tc gridSpan="2">
                  <a:txBody>
                    <a:bodyPr/>
                    <a:lstStyle/>
                    <a:p>
                      <a:pPr algn="ctr" fontAlgn="ctr"/>
                      <a:r>
                        <a:rPr lang="en-US" sz="1600" b="1" u="none" strike="noStrike">
                          <a:effectLst/>
                        </a:rPr>
                        <a:t>Rho Values for Arbitrary WI Cities</a:t>
                      </a:r>
                      <a:endParaRPr lang="en-US" sz="1600" b="1" i="0" u="none" strike="noStrike">
                        <a:solidFill>
                          <a:schemeClr val="bg1"/>
                        </a:solidFill>
                        <a:effectLst/>
                        <a:latin typeface="Calibri" charset="0"/>
                      </a:endParaRPr>
                    </a:p>
                  </a:txBody>
                  <a:tcPr marL="6350" marR="6350" marT="6350" marB="0" anchor="ctr">
                    <a:solidFill>
                      <a:schemeClr val="accent1">
                        <a:lumMod val="60000"/>
                        <a:lumOff val="40000"/>
                      </a:schemeClr>
                    </a:solidFill>
                  </a:tcPr>
                </a:tc>
                <a:tc hMerge="1">
                  <a:txBody>
                    <a:bodyPr/>
                    <a:lstStyle/>
                    <a:p>
                      <a:pPr algn="ctr" fontAlgn="b"/>
                      <a:endParaRPr lang="en-US" sz="1400" b="0" i="0" u="none" strike="noStrike">
                        <a:solidFill>
                          <a:srgbClr val="000000"/>
                        </a:solidFill>
                        <a:effectLst/>
                        <a:latin typeface="Calibri"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4C6E7"/>
                    </a:solidFill>
                  </a:tcPr>
                </a:tc>
                <a:extLst>
                  <a:ext uri="{0D108BD9-81ED-4DB2-BD59-A6C34878D82A}">
                    <a16:rowId xmlns:a16="http://schemas.microsoft.com/office/drawing/2014/main" val="4080709263"/>
                  </a:ext>
                </a:extLst>
              </a:tr>
              <a:tr h="459602">
                <a:tc>
                  <a:txBody>
                    <a:bodyPr/>
                    <a:lstStyle/>
                    <a:p>
                      <a:pPr algn="ctr" fontAlgn="ctr"/>
                      <a:r>
                        <a:rPr lang="en-US" sz="1400" b="1" u="none" strike="noStrike">
                          <a:effectLst/>
                        </a:rPr>
                        <a:t>Waupaca</a:t>
                      </a:r>
                      <a:endParaRPr lang="en-US" sz="1400" b="1" i="0" u="none" strike="noStrike">
                        <a:solidFill>
                          <a:schemeClr val="bg1"/>
                        </a:solidFill>
                        <a:effectLst/>
                        <a:latin typeface="Calibri" charset="0"/>
                      </a:endParaRPr>
                    </a:p>
                  </a:txBody>
                  <a:tcPr marL="6350" marR="6350" marT="6350" marB="0" anchor="ctr">
                    <a:solidFill>
                      <a:schemeClr val="accent1">
                        <a:lumMod val="40000"/>
                        <a:lumOff val="60000"/>
                      </a:schemeClr>
                    </a:solidFill>
                  </a:tcPr>
                </a:tc>
                <a:tc>
                  <a:txBody>
                    <a:bodyPr/>
                    <a:lstStyle/>
                    <a:p>
                      <a:pPr algn="ctr" fontAlgn="b"/>
                      <a:r>
                        <a:rPr lang="en-US" sz="1400" b="1" u="none" strike="noStrike">
                          <a:effectLst/>
                        </a:rPr>
                        <a:t>33</a:t>
                      </a:r>
                      <a:endParaRPr lang="en-US" sz="1400" b="1" i="0" u="none" strike="noStrike">
                        <a:solidFill>
                          <a:schemeClr val="bg1"/>
                        </a:solidFill>
                        <a:effectLst/>
                        <a:latin typeface="Calibri" charset="0"/>
                      </a:endParaRPr>
                    </a:p>
                  </a:txBody>
                  <a:tcPr marL="6350" marR="6350" marT="6350" marB="0" anchor="ctr">
                    <a:solidFill>
                      <a:schemeClr val="accent1">
                        <a:lumMod val="40000"/>
                        <a:lumOff val="60000"/>
                        <a:alpha val="64000"/>
                      </a:schemeClr>
                    </a:solidFill>
                  </a:tcPr>
                </a:tc>
                <a:extLst>
                  <a:ext uri="{0D108BD9-81ED-4DB2-BD59-A6C34878D82A}">
                    <a16:rowId xmlns:a16="http://schemas.microsoft.com/office/drawing/2014/main" val="10000"/>
                  </a:ext>
                </a:extLst>
              </a:tr>
              <a:tr h="459602">
                <a:tc>
                  <a:txBody>
                    <a:bodyPr/>
                    <a:lstStyle/>
                    <a:p>
                      <a:pPr algn="ctr" fontAlgn="ctr"/>
                      <a:r>
                        <a:rPr lang="en-US" sz="1400" b="1" u="none" strike="noStrike">
                          <a:effectLst/>
                        </a:rPr>
                        <a:t>Salem</a:t>
                      </a:r>
                      <a:endParaRPr lang="en-US" sz="1400" b="1" i="0" u="none" strike="noStrike">
                        <a:solidFill>
                          <a:schemeClr val="bg1"/>
                        </a:solidFill>
                        <a:effectLst/>
                        <a:latin typeface="Calibri" charset="0"/>
                      </a:endParaRPr>
                    </a:p>
                  </a:txBody>
                  <a:tcPr marL="6350" marR="6350" marT="6350" marB="0" anchor="ctr">
                    <a:solidFill>
                      <a:schemeClr val="accent1">
                        <a:lumMod val="40000"/>
                        <a:lumOff val="60000"/>
                      </a:schemeClr>
                    </a:solidFill>
                  </a:tcPr>
                </a:tc>
                <a:tc>
                  <a:txBody>
                    <a:bodyPr/>
                    <a:lstStyle/>
                    <a:p>
                      <a:pPr algn="ctr" fontAlgn="b"/>
                      <a:r>
                        <a:rPr lang="is-IS" sz="1400" b="1" u="none" strike="noStrike">
                          <a:effectLst/>
                        </a:rPr>
                        <a:t>20</a:t>
                      </a:r>
                      <a:endParaRPr lang="is-IS" sz="1400" b="1" i="0" u="none" strike="noStrike">
                        <a:solidFill>
                          <a:schemeClr val="bg1"/>
                        </a:solidFill>
                        <a:effectLst/>
                        <a:latin typeface="Calibri" charset="0"/>
                      </a:endParaRPr>
                    </a:p>
                  </a:txBody>
                  <a:tcPr marL="6350" marR="6350" marT="6350" marB="0" anchor="ctr">
                    <a:solidFill>
                      <a:schemeClr val="accent1">
                        <a:lumMod val="40000"/>
                        <a:lumOff val="60000"/>
                        <a:alpha val="64000"/>
                      </a:schemeClr>
                    </a:solidFill>
                  </a:tcPr>
                </a:tc>
                <a:extLst>
                  <a:ext uri="{0D108BD9-81ED-4DB2-BD59-A6C34878D82A}">
                    <a16:rowId xmlns:a16="http://schemas.microsoft.com/office/drawing/2014/main" val="10002"/>
                  </a:ext>
                </a:extLst>
              </a:tr>
              <a:tr h="459602">
                <a:tc>
                  <a:txBody>
                    <a:bodyPr/>
                    <a:lstStyle/>
                    <a:p>
                      <a:pPr algn="ctr" fontAlgn="ctr"/>
                      <a:r>
                        <a:rPr lang="en-US" sz="1400" b="1" u="none" strike="noStrike">
                          <a:effectLst/>
                        </a:rPr>
                        <a:t>Black Creek</a:t>
                      </a:r>
                      <a:endParaRPr lang="en-US" sz="1400" b="1" i="0" u="none" strike="noStrike">
                        <a:solidFill>
                          <a:schemeClr val="bg1"/>
                        </a:solidFill>
                        <a:effectLst/>
                        <a:latin typeface="Calibri" charset="0"/>
                      </a:endParaRPr>
                    </a:p>
                  </a:txBody>
                  <a:tcPr marL="6350" marR="6350" marT="6350" marB="0" anchor="ctr">
                    <a:solidFill>
                      <a:schemeClr val="accent1">
                        <a:lumMod val="40000"/>
                        <a:lumOff val="60000"/>
                      </a:schemeClr>
                    </a:solidFill>
                  </a:tcPr>
                </a:tc>
                <a:tc>
                  <a:txBody>
                    <a:bodyPr/>
                    <a:lstStyle/>
                    <a:p>
                      <a:pPr algn="ctr" fontAlgn="b"/>
                      <a:r>
                        <a:rPr lang="en-US" sz="1400" b="1" u="none" strike="noStrike">
                          <a:effectLst/>
                        </a:rPr>
                        <a:t>17</a:t>
                      </a:r>
                      <a:endParaRPr lang="en-US" sz="1400" b="1" i="0" u="none" strike="noStrike">
                        <a:solidFill>
                          <a:schemeClr val="bg1"/>
                        </a:solidFill>
                        <a:effectLst/>
                        <a:latin typeface="Calibri" charset="0"/>
                      </a:endParaRPr>
                    </a:p>
                  </a:txBody>
                  <a:tcPr marL="6350" marR="6350" marT="6350" marB="0" anchor="ctr">
                    <a:solidFill>
                      <a:schemeClr val="accent1">
                        <a:lumMod val="40000"/>
                        <a:lumOff val="60000"/>
                        <a:alpha val="64000"/>
                      </a:schemeClr>
                    </a:solidFill>
                  </a:tcPr>
                </a:tc>
                <a:extLst>
                  <a:ext uri="{0D108BD9-81ED-4DB2-BD59-A6C34878D82A}">
                    <a16:rowId xmlns:a16="http://schemas.microsoft.com/office/drawing/2014/main" val="10003"/>
                  </a:ext>
                </a:extLst>
              </a:tr>
              <a:tr h="459602">
                <a:tc>
                  <a:txBody>
                    <a:bodyPr/>
                    <a:lstStyle/>
                    <a:p>
                      <a:pPr algn="ctr" fontAlgn="ctr"/>
                      <a:r>
                        <a:rPr lang="en-US" sz="1400" b="1" u="none" strike="noStrike">
                          <a:effectLst/>
                        </a:rPr>
                        <a:t>Oshkosh</a:t>
                      </a:r>
                      <a:endParaRPr lang="en-US" sz="1400" b="1" i="0" u="none" strike="noStrike">
                        <a:solidFill>
                          <a:schemeClr val="bg1"/>
                        </a:solidFill>
                        <a:effectLst/>
                        <a:latin typeface="Calibri" charset="0"/>
                      </a:endParaRPr>
                    </a:p>
                  </a:txBody>
                  <a:tcPr marL="6350" marR="6350" marT="6350" marB="0" anchor="ctr">
                    <a:solidFill>
                      <a:schemeClr val="accent1">
                        <a:lumMod val="40000"/>
                        <a:lumOff val="60000"/>
                      </a:schemeClr>
                    </a:solidFill>
                  </a:tcPr>
                </a:tc>
                <a:tc>
                  <a:txBody>
                    <a:bodyPr/>
                    <a:lstStyle/>
                    <a:p>
                      <a:pPr algn="ctr" fontAlgn="b"/>
                      <a:r>
                        <a:rPr lang="cs-CZ" sz="1400" b="1" u="none" strike="noStrike">
                          <a:effectLst/>
                        </a:rPr>
                        <a:t>11</a:t>
                      </a:r>
                      <a:endParaRPr lang="cs-CZ" sz="1400" b="1" i="0" u="none" strike="noStrike">
                        <a:solidFill>
                          <a:schemeClr val="bg1"/>
                        </a:solidFill>
                        <a:effectLst/>
                        <a:latin typeface="Calibri" charset="0"/>
                      </a:endParaRPr>
                    </a:p>
                  </a:txBody>
                  <a:tcPr marL="6350" marR="6350" marT="6350" marB="0" anchor="ctr">
                    <a:solidFill>
                      <a:schemeClr val="accent1">
                        <a:lumMod val="40000"/>
                        <a:lumOff val="60000"/>
                        <a:alpha val="64000"/>
                      </a:schemeClr>
                    </a:solidFill>
                  </a:tcPr>
                </a:tc>
                <a:extLst>
                  <a:ext uri="{0D108BD9-81ED-4DB2-BD59-A6C34878D82A}">
                    <a16:rowId xmlns:a16="http://schemas.microsoft.com/office/drawing/2014/main" val="10004"/>
                  </a:ext>
                </a:extLst>
              </a:tr>
              <a:tr h="459602">
                <a:tc>
                  <a:txBody>
                    <a:bodyPr/>
                    <a:lstStyle/>
                    <a:p>
                      <a:pPr algn="ctr" fontAlgn="ctr"/>
                      <a:r>
                        <a:rPr lang="en-US" sz="1400" b="1" u="none" strike="noStrike" dirty="0">
                          <a:effectLst/>
                        </a:rPr>
                        <a:t>Madison</a:t>
                      </a:r>
                      <a:endParaRPr lang="en-US" sz="1400" b="1" i="0" u="none" strike="noStrike" dirty="0">
                        <a:solidFill>
                          <a:schemeClr val="bg1"/>
                        </a:solidFill>
                        <a:effectLst/>
                        <a:latin typeface="Calibri" charset="0"/>
                      </a:endParaRPr>
                    </a:p>
                  </a:txBody>
                  <a:tcPr marL="6350" marR="6350" marT="6350" marB="0" anchor="ctr">
                    <a:solidFill>
                      <a:schemeClr val="accent1">
                        <a:lumMod val="40000"/>
                        <a:lumOff val="60000"/>
                      </a:schemeClr>
                    </a:solidFill>
                  </a:tcPr>
                </a:tc>
                <a:tc>
                  <a:txBody>
                    <a:bodyPr/>
                    <a:lstStyle/>
                    <a:p>
                      <a:pPr algn="ctr" fontAlgn="b"/>
                      <a:r>
                        <a:rPr lang="en-US" sz="1400" b="1" u="none" strike="noStrike">
                          <a:effectLst/>
                        </a:rPr>
                        <a:t>11</a:t>
                      </a:r>
                      <a:endParaRPr lang="en-US" sz="1400" b="1" i="0" u="none" strike="noStrike">
                        <a:solidFill>
                          <a:schemeClr val="bg1"/>
                        </a:solidFill>
                        <a:effectLst/>
                        <a:latin typeface="Calibri" charset="0"/>
                      </a:endParaRPr>
                    </a:p>
                  </a:txBody>
                  <a:tcPr marL="6350" marR="6350" marT="6350" marB="0" anchor="ctr">
                    <a:solidFill>
                      <a:schemeClr val="accent1">
                        <a:lumMod val="40000"/>
                        <a:lumOff val="60000"/>
                        <a:alpha val="64000"/>
                      </a:schemeClr>
                    </a:solidFill>
                  </a:tcPr>
                </a:tc>
                <a:extLst>
                  <a:ext uri="{0D108BD9-81ED-4DB2-BD59-A6C34878D82A}">
                    <a16:rowId xmlns:a16="http://schemas.microsoft.com/office/drawing/2014/main" val="10005"/>
                  </a:ext>
                </a:extLst>
              </a:tr>
              <a:tr h="459602">
                <a:tc>
                  <a:txBody>
                    <a:bodyPr/>
                    <a:lstStyle/>
                    <a:p>
                      <a:pPr algn="ctr" fontAlgn="ctr"/>
                      <a:r>
                        <a:rPr lang="en-US" sz="1400" b="1" u="none" strike="noStrike">
                          <a:effectLst/>
                        </a:rPr>
                        <a:t>Milwaukee</a:t>
                      </a:r>
                      <a:endParaRPr lang="en-US" sz="1400" b="1" i="0" u="none" strike="noStrike">
                        <a:solidFill>
                          <a:schemeClr val="bg1"/>
                        </a:solidFill>
                        <a:effectLst/>
                        <a:latin typeface="Calibri" charset="0"/>
                      </a:endParaRPr>
                    </a:p>
                  </a:txBody>
                  <a:tcPr marL="6350" marR="6350" marT="6350" marB="0" anchor="ctr">
                    <a:solidFill>
                      <a:schemeClr val="accent1">
                        <a:lumMod val="40000"/>
                        <a:lumOff val="60000"/>
                      </a:schemeClr>
                    </a:solidFill>
                  </a:tcPr>
                </a:tc>
                <a:tc>
                  <a:txBody>
                    <a:bodyPr/>
                    <a:lstStyle/>
                    <a:p>
                      <a:pPr algn="ctr" fontAlgn="b"/>
                      <a:r>
                        <a:rPr lang="is-IS" sz="1400" b="1" u="none" strike="noStrike" dirty="0">
                          <a:effectLst/>
                        </a:rPr>
                        <a:t>10</a:t>
                      </a:r>
                      <a:endParaRPr lang="is-IS" sz="1400" b="1" i="0" u="none" strike="noStrike" dirty="0">
                        <a:solidFill>
                          <a:schemeClr val="bg1"/>
                        </a:solidFill>
                        <a:effectLst/>
                        <a:latin typeface="Calibri" charset="0"/>
                      </a:endParaRPr>
                    </a:p>
                  </a:txBody>
                  <a:tcPr marL="6350" marR="6350" marT="6350" marB="0" anchor="ctr">
                    <a:solidFill>
                      <a:schemeClr val="accent1">
                        <a:lumMod val="40000"/>
                        <a:lumOff val="60000"/>
                        <a:alpha val="64000"/>
                      </a:schemeClr>
                    </a:solidFill>
                  </a:tcPr>
                </a:tc>
                <a:extLst>
                  <a:ext uri="{0D108BD9-81ED-4DB2-BD59-A6C34878D82A}">
                    <a16:rowId xmlns:a16="http://schemas.microsoft.com/office/drawing/2014/main" val="10006"/>
                  </a:ext>
                </a:extLst>
              </a:tr>
            </a:tbl>
          </a:graphicData>
        </a:graphic>
      </p:graphicFrame>
      <p:sp>
        <p:nvSpPr>
          <p:cNvPr id="15" name="TextBox 14">
            <a:extLst>
              <a:ext uri="{FF2B5EF4-FFF2-40B4-BE49-F238E27FC236}">
                <a16:creationId xmlns:a16="http://schemas.microsoft.com/office/drawing/2014/main" id="{BDACC768-C4F6-7648-948D-266DDF3BD16D}"/>
              </a:ext>
            </a:extLst>
          </p:cNvPr>
          <p:cNvSpPr txBox="1"/>
          <p:nvPr/>
        </p:nvSpPr>
        <p:spPr>
          <a:xfrm>
            <a:off x="1604257" y="1673314"/>
            <a:ext cx="2723418" cy="430887"/>
          </a:xfrm>
          <a:prstGeom prst="rect">
            <a:avLst/>
          </a:prstGeom>
          <a:noFill/>
        </p:spPr>
        <p:txBody>
          <a:bodyPr wrap="square" rtlCol="0">
            <a:spAutoFit/>
          </a:bodyPr>
          <a:lstStyle/>
          <a:p>
            <a:pPr algn="ctr"/>
            <a:r>
              <a:rPr lang="en-US" sz="2200" b="1">
                <a:solidFill>
                  <a:schemeClr val="accent1">
                    <a:lumMod val="50000"/>
                  </a:schemeClr>
                </a:solidFill>
              </a:rPr>
              <a:t>Patient Distribution</a:t>
            </a:r>
          </a:p>
        </p:txBody>
      </p:sp>
      <p:sp>
        <p:nvSpPr>
          <p:cNvPr id="3" name="Donut 2">
            <a:extLst>
              <a:ext uri="{FF2B5EF4-FFF2-40B4-BE49-F238E27FC236}">
                <a16:creationId xmlns:a16="http://schemas.microsoft.com/office/drawing/2014/main" id="{517DA1FF-1856-3A4E-8A22-93F78B919442}"/>
              </a:ext>
            </a:extLst>
          </p:cNvPr>
          <p:cNvSpPr/>
          <p:nvPr/>
        </p:nvSpPr>
        <p:spPr>
          <a:xfrm>
            <a:off x="2920452" y="4637494"/>
            <a:ext cx="914400" cy="785746"/>
          </a:xfrm>
          <a:prstGeom prst="donut">
            <a:avLst>
              <a:gd name="adj" fmla="val 213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Donut 13">
            <a:extLst>
              <a:ext uri="{FF2B5EF4-FFF2-40B4-BE49-F238E27FC236}">
                <a16:creationId xmlns:a16="http://schemas.microsoft.com/office/drawing/2014/main" id="{F35DD135-1E9B-F849-8F24-CD5E278CACB7}"/>
              </a:ext>
            </a:extLst>
          </p:cNvPr>
          <p:cNvSpPr/>
          <p:nvPr/>
        </p:nvSpPr>
        <p:spPr>
          <a:xfrm>
            <a:off x="2581096" y="3773978"/>
            <a:ext cx="454933" cy="432053"/>
          </a:xfrm>
          <a:prstGeom prst="donut">
            <a:avLst>
              <a:gd name="adj" fmla="val 213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9181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8EEA6-41DD-6344-A99E-A854FC1EE08B}"/>
              </a:ext>
            </a:extLst>
          </p:cNvPr>
          <p:cNvSpPr>
            <a:spLocks noGrp="1"/>
          </p:cNvSpPr>
          <p:nvPr>
            <p:ph type="title"/>
          </p:nvPr>
        </p:nvSpPr>
        <p:spPr>
          <a:xfrm>
            <a:off x="0" y="182245"/>
            <a:ext cx="12192000" cy="1325563"/>
          </a:xfrm>
          <a:solidFill>
            <a:schemeClr val="accent1">
              <a:lumMod val="75000"/>
            </a:schemeClr>
          </a:solidFill>
        </p:spPr>
        <p:txBody>
          <a:bodyPr/>
          <a:lstStyle/>
          <a:p>
            <a:pPr algn="ctr"/>
            <a:r>
              <a:rPr lang="en-US" b="1">
                <a:solidFill>
                  <a:schemeClr val="bg1"/>
                </a:solidFill>
                <a:latin typeface="+mn-lt"/>
              </a:rPr>
              <a:t>Determining Mu</a:t>
            </a:r>
          </a:p>
        </p:txBody>
      </p:sp>
      <p:sp>
        <p:nvSpPr>
          <p:cNvPr id="4" name="Slide Number Placeholder 3">
            <a:extLst>
              <a:ext uri="{FF2B5EF4-FFF2-40B4-BE49-F238E27FC236}">
                <a16:creationId xmlns:a16="http://schemas.microsoft.com/office/drawing/2014/main" id="{06F97749-2D37-6B48-8B1C-3A19970FFEA8}"/>
              </a:ext>
            </a:extLst>
          </p:cNvPr>
          <p:cNvSpPr>
            <a:spLocks noGrp="1"/>
          </p:cNvSpPr>
          <p:nvPr>
            <p:ph type="sldNum" sz="quarter" idx="12"/>
          </p:nvPr>
        </p:nvSpPr>
        <p:spPr/>
        <p:txBody>
          <a:bodyPr/>
          <a:lstStyle/>
          <a:p>
            <a:fld id="{330EA680-D336-4FF7-8B7A-9848BB0A1C32}" type="slidenum">
              <a:rPr lang="en-US" smtClean="0"/>
              <a:t>23</a:t>
            </a:fld>
            <a:endParaRPr lang="en-US"/>
          </a:p>
        </p:txBody>
      </p:sp>
      <p:graphicFrame>
        <p:nvGraphicFramePr>
          <p:cNvPr id="5" name="Table 2">
            <a:extLst>
              <a:ext uri="{FF2B5EF4-FFF2-40B4-BE49-F238E27FC236}">
                <a16:creationId xmlns:a16="http://schemas.microsoft.com/office/drawing/2014/main" id="{C719D92F-881C-044B-ABC0-81D154AC07D2}"/>
              </a:ext>
            </a:extLst>
          </p:cNvPr>
          <p:cNvGraphicFramePr>
            <a:graphicFrameLocks noGrp="1"/>
          </p:cNvGraphicFramePr>
          <p:nvPr>
            <p:extLst>
              <p:ext uri="{D42A27DB-BD31-4B8C-83A1-F6EECF244321}">
                <p14:modId xmlns:p14="http://schemas.microsoft.com/office/powerpoint/2010/main" val="1824286858"/>
              </p:ext>
            </p:extLst>
          </p:nvPr>
        </p:nvGraphicFramePr>
        <p:xfrm>
          <a:off x="1904440" y="1972138"/>
          <a:ext cx="8383116" cy="2222500"/>
        </p:xfrm>
        <a:graphic>
          <a:graphicData uri="http://schemas.openxmlformats.org/drawingml/2006/table">
            <a:tbl>
              <a:tblPr/>
              <a:tblGrid>
                <a:gridCol w="751849">
                  <a:extLst>
                    <a:ext uri="{9D8B030D-6E8A-4147-A177-3AD203B41FA5}">
                      <a16:colId xmlns:a16="http://schemas.microsoft.com/office/drawing/2014/main" val="2380581739"/>
                    </a:ext>
                  </a:extLst>
                </a:gridCol>
                <a:gridCol w="1090181">
                  <a:extLst>
                    <a:ext uri="{9D8B030D-6E8A-4147-A177-3AD203B41FA5}">
                      <a16:colId xmlns:a16="http://schemas.microsoft.com/office/drawing/2014/main" val="4139448348"/>
                    </a:ext>
                  </a:extLst>
                </a:gridCol>
                <a:gridCol w="1090181">
                  <a:extLst>
                    <a:ext uri="{9D8B030D-6E8A-4147-A177-3AD203B41FA5}">
                      <a16:colId xmlns:a16="http://schemas.microsoft.com/office/drawing/2014/main" val="891550192"/>
                    </a:ext>
                  </a:extLst>
                </a:gridCol>
                <a:gridCol w="1090181">
                  <a:extLst>
                    <a:ext uri="{9D8B030D-6E8A-4147-A177-3AD203B41FA5}">
                      <a16:colId xmlns:a16="http://schemas.microsoft.com/office/drawing/2014/main" val="3251245408"/>
                    </a:ext>
                  </a:extLst>
                </a:gridCol>
                <a:gridCol w="1090181">
                  <a:extLst>
                    <a:ext uri="{9D8B030D-6E8A-4147-A177-3AD203B41FA5}">
                      <a16:colId xmlns:a16="http://schemas.microsoft.com/office/drawing/2014/main" val="4155842764"/>
                    </a:ext>
                  </a:extLst>
                </a:gridCol>
                <a:gridCol w="1090181">
                  <a:extLst>
                    <a:ext uri="{9D8B030D-6E8A-4147-A177-3AD203B41FA5}">
                      <a16:colId xmlns:a16="http://schemas.microsoft.com/office/drawing/2014/main" val="686385830"/>
                    </a:ext>
                  </a:extLst>
                </a:gridCol>
                <a:gridCol w="1090181">
                  <a:extLst>
                    <a:ext uri="{9D8B030D-6E8A-4147-A177-3AD203B41FA5}">
                      <a16:colId xmlns:a16="http://schemas.microsoft.com/office/drawing/2014/main" val="491357994"/>
                    </a:ext>
                  </a:extLst>
                </a:gridCol>
                <a:gridCol w="1090181">
                  <a:extLst>
                    <a:ext uri="{9D8B030D-6E8A-4147-A177-3AD203B41FA5}">
                      <a16:colId xmlns:a16="http://schemas.microsoft.com/office/drawing/2014/main" val="776240868"/>
                    </a:ext>
                  </a:extLst>
                </a:gridCol>
              </a:tblGrid>
              <a:tr h="317500">
                <a:tc>
                  <a:txBody>
                    <a:bodyPr/>
                    <a:lstStyle/>
                    <a:p>
                      <a:pPr algn="ctr" fontAlgn="ctr"/>
                      <a:r>
                        <a:rPr lang="en-US" sz="1600" b="0" i="0" u="none" strike="noStrike">
                          <a:solidFill>
                            <a:srgbClr val="000000"/>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MEDIAN</a:t>
                      </a:r>
                    </a:p>
                  </a:txBody>
                  <a:tcPr marL="9525" marR="9525" marT="9525" marB="0" anchor="ctr">
                    <a:lnL w="6350" cap="flat" cmpd="sng" algn="ctr">
                      <a:no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10500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10213</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12047</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10623</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12131</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12073</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015423"/>
                  </a:ext>
                </a:extLst>
              </a:tr>
              <a:tr h="317500">
                <a:tc>
                  <a:txBody>
                    <a:bodyPr/>
                    <a:lstStyle/>
                    <a:p>
                      <a:pPr algn="ctr" fontAlgn="ctr"/>
                      <a:r>
                        <a:rPr lang="en-US" sz="1600" b="1" i="0" u="none" strike="noStrike">
                          <a:solidFill>
                            <a:srgbClr val="000000"/>
                          </a:solidFill>
                          <a:effectLst/>
                          <a:latin typeface="Calibri" panose="020F0502020204030204" pitchFamily="34" charset="0"/>
                        </a:rPr>
                        <a:t>10500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Calibri" panose="020F0502020204030204" pitchFamily="34" charset="0"/>
                        </a:rPr>
                        <a:t>16</a:t>
                      </a:r>
                    </a:p>
                  </a:txBody>
                  <a:tcPr marL="9525" marR="9525" marT="9525" marB="0" anchor="ctr">
                    <a:lnL w="6350" cap="flat" cmpd="sng" algn="ctr">
                      <a:no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98925498"/>
                  </a:ext>
                </a:extLst>
              </a:tr>
              <a:tr h="317500">
                <a:tc>
                  <a:txBody>
                    <a:bodyPr/>
                    <a:lstStyle/>
                    <a:p>
                      <a:pPr algn="ctr" fontAlgn="ctr"/>
                      <a:r>
                        <a:rPr lang="en-US" sz="1600" b="1" i="0" u="none" strike="noStrike">
                          <a:solidFill>
                            <a:srgbClr val="000000"/>
                          </a:solidFill>
                          <a:effectLst/>
                          <a:latin typeface="Calibri" panose="020F0502020204030204" pitchFamily="34" charset="0"/>
                        </a:rPr>
                        <a:t>10213</a:t>
                      </a:r>
                    </a:p>
                  </a:txBody>
                  <a:tcPr marL="9525" marR="9525" marT="9525" marB="0" anchor="ctr">
                    <a:lnL>
                      <a:noFill/>
                    </a:lnL>
                    <a:lnR>
                      <a:noFill/>
                    </a:lnR>
                    <a:lnT>
                      <a:noFill/>
                    </a:lnT>
                    <a:lnB>
                      <a:noFill/>
                    </a:lnB>
                    <a:solidFill>
                      <a:schemeClr val="accent1">
                        <a:lumMod val="40000"/>
                        <a:lumOff val="60000"/>
                      </a:schemeClr>
                    </a:solidFill>
                  </a:tcPr>
                </a:tc>
                <a:tc>
                  <a:txBody>
                    <a:bodyPr/>
                    <a:lstStyle/>
                    <a:p>
                      <a:pPr algn="ctr" fontAlgn="ctr"/>
                      <a:r>
                        <a:rPr lang="en-US" sz="1600" b="1" i="0" u="none" strike="noStrike">
                          <a:solidFill>
                            <a:srgbClr val="000000"/>
                          </a:solidFill>
                          <a:effectLst/>
                          <a:latin typeface="Calibri" panose="020F0502020204030204" pitchFamily="34" charset="0"/>
                        </a:rPr>
                        <a:t>29</a:t>
                      </a:r>
                    </a:p>
                  </a:txBody>
                  <a:tcPr marL="9525" marR="9525" marT="9525" marB="0" anchor="ctr">
                    <a:lnL w="6350" cap="flat" cmpd="sng" algn="ctr">
                      <a:no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9525" marR="9525" marT="9525" marB="0" anchor="ctr">
                    <a:lnL>
                      <a:noFill/>
                    </a:lnL>
                    <a:lnR>
                      <a:noFill/>
                    </a:lnR>
                    <a:lnT>
                      <a:noFill/>
                    </a:lnT>
                    <a:lnB>
                      <a:noFill/>
                    </a:lnB>
                    <a:solidFill>
                      <a:schemeClr val="accent1">
                        <a:lumMod val="40000"/>
                        <a:lumOff val="60000"/>
                      </a:schemeClr>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3833682818"/>
                  </a:ext>
                </a:extLst>
              </a:tr>
              <a:tr h="317500">
                <a:tc>
                  <a:txBody>
                    <a:bodyPr/>
                    <a:lstStyle/>
                    <a:p>
                      <a:pPr algn="ctr" fontAlgn="ctr"/>
                      <a:r>
                        <a:rPr lang="en-US" sz="1600" b="1" i="0" u="none" strike="noStrike">
                          <a:solidFill>
                            <a:srgbClr val="000000"/>
                          </a:solidFill>
                          <a:effectLst/>
                          <a:latin typeface="Calibri" panose="020F0502020204030204" pitchFamily="34" charset="0"/>
                        </a:rPr>
                        <a:t>12047</a:t>
                      </a:r>
                    </a:p>
                  </a:txBody>
                  <a:tcPr marL="9525" marR="9525" marT="9525" marB="0" anchor="ctr">
                    <a:lnL>
                      <a:noFill/>
                    </a:lnL>
                    <a:lnR>
                      <a:noFill/>
                    </a:lnR>
                    <a:lnT>
                      <a:noFill/>
                    </a:lnT>
                    <a:lnB>
                      <a:noFill/>
                    </a:lnB>
                  </a:tcPr>
                </a:tc>
                <a:tc>
                  <a:txBody>
                    <a:bodyPr/>
                    <a:lstStyle/>
                    <a:p>
                      <a:pPr algn="ctr" fontAlgn="ctr"/>
                      <a:r>
                        <a:rPr lang="en-US" sz="1600" b="1" i="0" u="none" strike="noStrike">
                          <a:solidFill>
                            <a:srgbClr val="000000"/>
                          </a:solidFill>
                          <a:effectLst/>
                          <a:latin typeface="Calibri" panose="020F0502020204030204" pitchFamily="34" charset="0"/>
                        </a:rPr>
                        <a:t>28</a:t>
                      </a:r>
                    </a:p>
                  </a:txBody>
                  <a:tcPr marL="9525" marR="9525" marT="9525" marB="0" anchor="ctr">
                    <a:lnL w="6350" cap="flat" cmpd="sng" algn="ctr">
                      <a:noFill/>
                      <a:prstDash val="solid"/>
                      <a:round/>
                      <a:headEnd type="none" w="med" len="med"/>
                      <a:tailEnd type="none" w="med" len="med"/>
                    </a:lnL>
                    <a:lnR>
                      <a:noFill/>
                    </a:lnR>
                    <a:lnT>
                      <a:noFill/>
                    </a:lnT>
                    <a:lnB>
                      <a:noFill/>
                    </a:lnB>
                  </a:tcPr>
                </a:tc>
                <a:tc>
                  <a:txBody>
                    <a:bodyPr/>
                    <a:lstStyle/>
                    <a:p>
                      <a:pPr algn="ctr" fontAlgn="ctr"/>
                      <a:r>
                        <a:rPr lang="en-US" sz="1600" b="0" i="0" u="none" strike="noStrike">
                          <a:solidFill>
                            <a:srgbClr val="000000"/>
                          </a:solidFill>
                          <a:effectLst/>
                          <a:latin typeface="Calibri" panose="020F0502020204030204" pitchFamily="34" charset="0"/>
                        </a:rPr>
                        <a:t>*</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0" i="0" u="none" strike="noStrike">
                          <a:solidFill>
                            <a:srgbClr val="000000"/>
                          </a:solidFill>
                          <a:effectLst/>
                          <a:latin typeface="Calibri" panose="020F0502020204030204" pitchFamily="34" charset="0"/>
                        </a:rPr>
                        <a:t>0.018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3577272944"/>
                  </a:ext>
                </a:extLst>
              </a:tr>
              <a:tr h="317500">
                <a:tc>
                  <a:txBody>
                    <a:bodyPr/>
                    <a:lstStyle/>
                    <a:p>
                      <a:pPr algn="ctr" fontAlgn="ctr"/>
                      <a:r>
                        <a:rPr lang="en-US" sz="1600" b="1" i="0" u="none" strike="noStrike">
                          <a:solidFill>
                            <a:srgbClr val="000000"/>
                          </a:solidFill>
                          <a:effectLst/>
                          <a:latin typeface="Calibri" panose="020F0502020204030204" pitchFamily="34" charset="0"/>
                        </a:rPr>
                        <a:t>10623</a:t>
                      </a:r>
                    </a:p>
                  </a:txBody>
                  <a:tcPr marL="9525" marR="9525" marT="9525" marB="0" anchor="ctr">
                    <a:lnL>
                      <a:noFill/>
                    </a:lnL>
                    <a:lnR>
                      <a:noFill/>
                    </a:lnR>
                    <a:lnT>
                      <a:noFill/>
                    </a:lnT>
                    <a:lnB>
                      <a:noFill/>
                    </a:lnB>
                    <a:solidFill>
                      <a:schemeClr val="accent1">
                        <a:lumMod val="40000"/>
                        <a:lumOff val="60000"/>
                      </a:schemeClr>
                    </a:solidFill>
                  </a:tcPr>
                </a:tc>
                <a:tc>
                  <a:txBody>
                    <a:bodyPr/>
                    <a:lstStyle/>
                    <a:p>
                      <a:pPr algn="ctr" fontAlgn="ctr"/>
                      <a:r>
                        <a:rPr lang="en-US" sz="1600" b="1" i="0" u="none" strike="noStrike">
                          <a:solidFill>
                            <a:srgbClr val="000000"/>
                          </a:solidFill>
                          <a:effectLst/>
                          <a:latin typeface="Calibri" panose="020F0502020204030204" pitchFamily="34" charset="0"/>
                        </a:rPr>
                        <a:t>22</a:t>
                      </a:r>
                    </a:p>
                  </a:txBody>
                  <a:tcPr marL="9525" marR="9525" marT="9525" marB="0" anchor="ctr">
                    <a:lnL w="6350" cap="flat" cmpd="sng" algn="ctr">
                      <a:no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9525" marR="9525" marT="9525" marB="0" anchor="ctr">
                    <a:lnL>
                      <a:noFill/>
                    </a:lnL>
                    <a:lnR>
                      <a:noFill/>
                    </a:lnR>
                    <a:lnT>
                      <a:noFill/>
                    </a:lnT>
                    <a:lnB>
                      <a:noFill/>
                    </a:lnB>
                    <a:solidFill>
                      <a:schemeClr val="accent1">
                        <a:lumMod val="40000"/>
                        <a:lumOff val="60000"/>
                      </a:schemeClr>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9525" marR="9525" marT="9525" marB="0" anchor="ctr">
                    <a:lnL>
                      <a:noFill/>
                    </a:lnL>
                    <a:lnR>
                      <a:noFill/>
                    </a:lnR>
                    <a:lnT>
                      <a:noFill/>
                    </a:lnT>
                    <a:lnB>
                      <a:noFill/>
                    </a:lnB>
                    <a:solidFill>
                      <a:srgbClr val="DDEBF7"/>
                    </a:solidFill>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2545184425"/>
                  </a:ext>
                </a:extLst>
              </a:tr>
              <a:tr h="317500">
                <a:tc>
                  <a:txBody>
                    <a:bodyPr/>
                    <a:lstStyle/>
                    <a:p>
                      <a:pPr algn="ctr" fontAlgn="ctr"/>
                      <a:r>
                        <a:rPr lang="en-US" sz="1600" b="1" i="0" u="none" strike="noStrike">
                          <a:solidFill>
                            <a:srgbClr val="000000"/>
                          </a:solidFill>
                          <a:effectLst/>
                          <a:latin typeface="Calibri" panose="020F0502020204030204" pitchFamily="34" charset="0"/>
                        </a:rPr>
                        <a:t>12131</a:t>
                      </a:r>
                    </a:p>
                  </a:txBody>
                  <a:tcPr marL="9525" marR="9525" marT="9525" marB="0" anchor="ctr">
                    <a:lnL>
                      <a:noFill/>
                    </a:lnL>
                    <a:lnR>
                      <a:noFill/>
                    </a:lnR>
                    <a:lnT>
                      <a:noFill/>
                    </a:lnT>
                    <a:lnB>
                      <a:noFill/>
                    </a:lnB>
                  </a:tcPr>
                </a:tc>
                <a:tc>
                  <a:txBody>
                    <a:bodyPr/>
                    <a:lstStyle/>
                    <a:p>
                      <a:pPr algn="ctr" fontAlgn="ctr"/>
                      <a:r>
                        <a:rPr lang="en-US" sz="1600" b="1" i="0" u="none" strike="noStrike">
                          <a:solidFill>
                            <a:srgbClr val="000000"/>
                          </a:solidFill>
                          <a:effectLst/>
                          <a:latin typeface="Calibri" panose="020F0502020204030204" pitchFamily="34" charset="0"/>
                        </a:rPr>
                        <a:t>29</a:t>
                      </a:r>
                    </a:p>
                  </a:txBody>
                  <a:tcPr marL="9525" marR="9525" marT="9525" marB="0" anchor="ctr">
                    <a:lnL w="6350" cap="flat" cmpd="sng" algn="ctr">
                      <a:noFill/>
                      <a:prstDash val="solid"/>
                      <a:round/>
                      <a:headEnd type="none" w="med" len="med"/>
                      <a:tailEnd type="none" w="med" len="med"/>
                    </a:lnL>
                    <a:lnR>
                      <a:noFill/>
                    </a:lnR>
                    <a:lnT>
                      <a:noFill/>
                    </a:lnT>
                    <a:lnB>
                      <a:noFill/>
                    </a:lnB>
                  </a:tcPr>
                </a:tc>
                <a:tc>
                  <a:txBody>
                    <a:bodyPr/>
                    <a:lstStyle/>
                    <a:p>
                      <a:pPr algn="ctr" fontAlgn="ctr"/>
                      <a:r>
                        <a:rPr lang="en-US" sz="1600" b="0" i="0" u="none" strike="noStrike">
                          <a:solidFill>
                            <a:srgbClr val="000000"/>
                          </a:solidFill>
                          <a:effectLst/>
                          <a:latin typeface="Calibri" panose="020F0502020204030204" pitchFamily="34" charset="0"/>
                        </a:rPr>
                        <a:t>*</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0" i="0" u="none" strike="noStrike">
                          <a:solidFill>
                            <a:srgbClr val="000000"/>
                          </a:solidFill>
                          <a:effectLst/>
                          <a:latin typeface="Calibri" panose="020F0502020204030204" pitchFamily="34" charset="0"/>
                        </a:rPr>
                        <a:t>0.028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n-US" sz="1600" b="0" i="0" u="none" strike="noStrike">
                          <a:solidFill>
                            <a:srgbClr val="000000"/>
                          </a:solidFill>
                          <a:effectLst/>
                          <a:latin typeface="Calibri" panose="020F0502020204030204" pitchFamily="34" charset="0"/>
                        </a:rPr>
                        <a:t>0.042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en-US" sz="16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372682778"/>
                  </a:ext>
                </a:extLst>
              </a:tr>
              <a:tr h="317500">
                <a:tc>
                  <a:txBody>
                    <a:bodyPr/>
                    <a:lstStyle/>
                    <a:p>
                      <a:pPr algn="ctr" fontAlgn="ctr"/>
                      <a:r>
                        <a:rPr lang="en-US" sz="1600" b="1" i="0" u="none" strike="noStrike">
                          <a:solidFill>
                            <a:srgbClr val="000000"/>
                          </a:solidFill>
                          <a:effectLst/>
                          <a:latin typeface="Calibri" panose="020F0502020204030204" pitchFamily="34" charset="0"/>
                        </a:rPr>
                        <a:t>12073</a:t>
                      </a:r>
                    </a:p>
                  </a:txBody>
                  <a:tcPr marL="9525" marR="9525" marT="9525" marB="0" anchor="ctr">
                    <a:lnL>
                      <a:noFill/>
                    </a:lnL>
                    <a:lnR>
                      <a:noFill/>
                    </a:lnR>
                    <a:lnT>
                      <a:noFill/>
                    </a:lnT>
                    <a:lnB>
                      <a:noFill/>
                    </a:lnB>
                    <a:solidFill>
                      <a:schemeClr val="accent1">
                        <a:lumMod val="40000"/>
                        <a:lumOff val="60000"/>
                      </a:schemeClr>
                    </a:solidFill>
                  </a:tcPr>
                </a:tc>
                <a:tc>
                  <a:txBody>
                    <a:bodyPr/>
                    <a:lstStyle/>
                    <a:p>
                      <a:pPr algn="ctr" fontAlgn="ctr"/>
                      <a:r>
                        <a:rPr lang="en-US" sz="1600" b="1" i="0" u="none" strike="noStrike">
                          <a:solidFill>
                            <a:srgbClr val="000000"/>
                          </a:solidFill>
                          <a:effectLst/>
                          <a:latin typeface="Calibri" panose="020F0502020204030204" pitchFamily="34" charset="0"/>
                        </a:rPr>
                        <a:t>34</a:t>
                      </a:r>
                    </a:p>
                  </a:txBody>
                  <a:tcPr marL="9525" marR="9525" marT="9525" marB="0" anchor="ctr">
                    <a:lnL w="6350" cap="flat" cmpd="sng" algn="ctr">
                      <a:no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ctr" fontAlgn="ctr"/>
                      <a:r>
                        <a:rPr lang="en-US" sz="1600" b="0" i="0" u="none" strike="noStrike">
                          <a:solidFill>
                            <a:srgbClr val="000000"/>
                          </a:solidFill>
                          <a:effectLst/>
                          <a:latin typeface="Calibri" panose="020F0502020204030204" pitchFamily="34" charset="0"/>
                        </a:rPr>
                        <a:t>0.07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ctr" fontAlgn="ctr"/>
                      <a:r>
                        <a:rPr lang="en-US" sz="1600" b="0" i="0" u="none" strike="noStrike">
                          <a:solidFill>
                            <a:srgbClr val="000000"/>
                          </a:solidFill>
                          <a:effectLst/>
                          <a:latin typeface="Calibri" panose="020F0502020204030204" pitchFamily="34" charset="0"/>
                        </a:rPr>
                        <a:t>0.592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en-US" sz="1600" b="0" i="0" u="none" strike="noStrike">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extLst>
                  <a:ext uri="{0D108BD9-81ED-4DB2-BD59-A6C34878D82A}">
                    <a16:rowId xmlns:a16="http://schemas.microsoft.com/office/drawing/2014/main" val="2616614398"/>
                  </a:ext>
                </a:extLst>
              </a:tr>
            </a:tbl>
          </a:graphicData>
        </a:graphic>
      </p:graphicFrame>
      <p:sp>
        <p:nvSpPr>
          <p:cNvPr id="6" name="TextBox 5">
            <a:extLst>
              <a:ext uri="{FF2B5EF4-FFF2-40B4-BE49-F238E27FC236}">
                <a16:creationId xmlns:a16="http://schemas.microsoft.com/office/drawing/2014/main" id="{501258E3-68E7-5044-9DC3-7D39361ACCAD}"/>
              </a:ext>
            </a:extLst>
          </p:cNvPr>
          <p:cNvSpPr txBox="1"/>
          <p:nvPr/>
        </p:nvSpPr>
        <p:spPr>
          <a:xfrm>
            <a:off x="1990163" y="4658968"/>
            <a:ext cx="8211669" cy="1015663"/>
          </a:xfrm>
          <a:prstGeom prst="rect">
            <a:avLst/>
          </a:prstGeom>
          <a:noFill/>
        </p:spPr>
        <p:txBody>
          <a:bodyPr wrap="square" rtlCol="0">
            <a:spAutoFit/>
          </a:bodyPr>
          <a:lstStyle/>
          <a:p>
            <a:pPr algn="ctr"/>
            <a:r>
              <a:rPr lang="en-US" sz="4000" b="1">
                <a:solidFill>
                  <a:schemeClr val="accent1">
                    <a:lumMod val="50000"/>
                  </a:schemeClr>
                </a:solidFill>
              </a:rPr>
              <a:t>*</a:t>
            </a:r>
            <a:r>
              <a:rPr lang="en-US" sz="2000" b="1">
                <a:solidFill>
                  <a:schemeClr val="accent1">
                    <a:lumMod val="50000"/>
                  </a:schemeClr>
                </a:solidFill>
              </a:rPr>
              <a:t> = A statistically significant difference in the median distances traveled for a selected sample of Service Codes</a:t>
            </a:r>
          </a:p>
        </p:txBody>
      </p:sp>
    </p:spTree>
    <p:extLst>
      <p:ext uri="{BB962C8B-B14F-4D97-AF65-F5344CB8AC3E}">
        <p14:creationId xmlns:p14="http://schemas.microsoft.com/office/powerpoint/2010/main" val="2560377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7141" y="2034288"/>
            <a:ext cx="5027928" cy="3114522"/>
          </a:xfrm>
          <a:prstGeom prst="rect">
            <a:avLst/>
          </a:prstGeom>
        </p:spPr>
      </p:pic>
      <p:sp>
        <p:nvSpPr>
          <p:cNvPr id="2" name="Title 1">
            <a:extLst>
              <a:ext uri="{FF2B5EF4-FFF2-40B4-BE49-F238E27FC236}">
                <a16:creationId xmlns:a16="http://schemas.microsoft.com/office/drawing/2014/main" id="{5D8C574B-9549-4E94-9B01-EB8B2FE6E2DF}"/>
              </a:ext>
            </a:extLst>
          </p:cNvPr>
          <p:cNvSpPr>
            <a:spLocks noGrp="1"/>
          </p:cNvSpPr>
          <p:nvPr>
            <p:ph type="title"/>
          </p:nvPr>
        </p:nvSpPr>
        <p:spPr>
          <a:xfrm>
            <a:off x="0" y="188486"/>
            <a:ext cx="12192000" cy="1325563"/>
          </a:xfrm>
          <a:prstGeom prst="rect">
            <a:avLst/>
          </a:prstGeom>
          <a:solidFill>
            <a:schemeClr val="accent1">
              <a:lumMod val="75000"/>
            </a:schemeClr>
          </a:solidFill>
        </p:spPr>
        <p:txBody>
          <a:bodyPr/>
          <a:lstStyle/>
          <a:p>
            <a:pPr algn="ctr"/>
            <a:r>
              <a:rPr lang="en-US" b="1">
                <a:solidFill>
                  <a:schemeClr val="bg1"/>
                </a:solidFill>
                <a:latin typeface="+mn-lt"/>
              </a:rPr>
              <a:t>Determining Mu</a:t>
            </a:r>
          </a:p>
        </p:txBody>
      </p:sp>
      <p:sp>
        <p:nvSpPr>
          <p:cNvPr id="3" name="Slide Number Placeholder 2">
            <a:extLst>
              <a:ext uri="{FF2B5EF4-FFF2-40B4-BE49-F238E27FC236}">
                <a16:creationId xmlns:a16="http://schemas.microsoft.com/office/drawing/2014/main" id="{3DED916F-3E5C-4F8A-B7BC-1993920447E6}"/>
              </a:ext>
            </a:extLst>
          </p:cNvPr>
          <p:cNvSpPr>
            <a:spLocks noGrp="1"/>
          </p:cNvSpPr>
          <p:nvPr>
            <p:ph type="sldNum" sz="quarter" idx="12"/>
          </p:nvPr>
        </p:nvSpPr>
        <p:spPr/>
        <p:txBody>
          <a:bodyPr/>
          <a:lstStyle/>
          <a:p>
            <a:fld id="{330EA680-D336-4FF7-8B7A-9848BB0A1C32}" type="slidenum">
              <a:rPr lang="en-US" smtClean="0"/>
              <a:t>24</a:t>
            </a:fld>
            <a:endParaRPr lang="en-US"/>
          </a:p>
        </p:txBody>
      </p:sp>
      <mc:AlternateContent xmlns:mc="http://schemas.openxmlformats.org/markup-compatibility/2006" xmlns:a14="http://schemas.microsoft.com/office/drawing/2010/main">
        <mc:Choice Requires="a14">
          <p:sp>
            <p:nvSpPr>
              <p:cNvPr id="6" name="TextBox 3">
                <a:extLst>
                  <a:ext uri="{FF2B5EF4-FFF2-40B4-BE49-F238E27FC236}">
                    <a16:creationId xmlns:a16="http://schemas.microsoft.com/office/drawing/2014/main" id="{0FA1445A-E6A1-5F47-803D-C1D7F6FA84C9}"/>
                  </a:ext>
                </a:extLst>
              </p:cNvPr>
              <p:cNvSpPr txBox="1"/>
              <p:nvPr/>
            </p:nvSpPr>
            <p:spPr>
              <a:xfrm>
                <a:off x="6777664" y="5335528"/>
                <a:ext cx="4766881" cy="6670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𝜇</m:t>
                      </m:r>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𝑓𝑟𝑒𝑞𝑢𝑒𝑛𝑐𝑦</m:t>
                          </m:r>
                        </m:e>
                      </m:d>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1</m:t>
                          </m:r>
                        </m:num>
                        <m:den>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0.000000582∙</m:t>
                              </m:r>
                              <m:r>
                                <a:rPr lang="en-US" sz="1600" i="1">
                                  <a:latin typeface="Cambria Math" panose="02040503050406030204" pitchFamily="18" charset="0"/>
                                  <a:ea typeface="Cambria Math" panose="02040503050406030204" pitchFamily="18" charset="0"/>
                                </a:rPr>
                                <m:t>𝑓𝑟𝑒𝑞𝑢𝑒𝑛𝑐𝑦</m:t>
                              </m:r>
                            </m:e>
                          </m:d>
                          <m:r>
                            <a:rPr lang="en-US" sz="1600" i="1">
                              <a:latin typeface="Cambria Math" panose="02040503050406030204" pitchFamily="18" charset="0"/>
                              <a:ea typeface="Cambria Math" panose="02040503050406030204" pitchFamily="18" charset="0"/>
                            </a:rPr>
                            <m:t>+ </m:t>
                          </m:r>
                          <m:d>
                            <m:dPr>
                              <m:ctrlPr>
                                <a:rPr lang="en-US" sz="1600" i="1">
                                  <a:latin typeface="Cambria Math" panose="02040503050406030204" pitchFamily="18" charset="0"/>
                                  <a:ea typeface="Cambria Math" panose="02040503050406030204" pitchFamily="18" charset="0"/>
                                </a:rPr>
                              </m:ctrlPr>
                            </m:dPr>
                            <m:e>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1</m:t>
                                  </m:r>
                                </m:num>
                                <m:den>
                                  <m:r>
                                    <a:rPr lang="en-US" sz="1600" i="1">
                                      <a:latin typeface="Cambria Math" panose="02040503050406030204" pitchFamily="18" charset="0"/>
                                      <a:ea typeface="Cambria Math" panose="02040503050406030204" pitchFamily="18" charset="0"/>
                                    </a:rPr>
                                    <m:t>60</m:t>
                                  </m:r>
                                </m:den>
                              </m:f>
                            </m:e>
                          </m:d>
                        </m:den>
                      </m:f>
                    </m:oMath>
                  </m:oMathPara>
                </a14:m>
                <a:endParaRPr lang="en-US"/>
              </a:p>
            </p:txBody>
          </p:sp>
        </mc:Choice>
        <mc:Fallback xmlns="">
          <p:sp>
            <p:nvSpPr>
              <p:cNvPr id="6" name="TextBox 3">
                <a:extLst>
                  <a:ext uri="{FF2B5EF4-FFF2-40B4-BE49-F238E27FC236}">
                    <a16:creationId xmlns:a16="http://schemas.microsoft.com/office/drawing/2014/main" id="{0FA1445A-E6A1-5F47-803D-C1D7F6FA84C9}"/>
                  </a:ext>
                </a:extLst>
              </p:cNvPr>
              <p:cNvSpPr txBox="1">
                <a:spLocks noRot="1" noChangeAspect="1" noMove="1" noResize="1" noEditPoints="1" noAdjustHandles="1" noChangeArrowheads="1" noChangeShapeType="1" noTextEdit="1"/>
              </p:cNvSpPr>
              <p:nvPr/>
            </p:nvSpPr>
            <p:spPr>
              <a:xfrm>
                <a:off x="6777664" y="5335528"/>
                <a:ext cx="4766881" cy="667042"/>
              </a:xfrm>
              <a:prstGeom prst="rect">
                <a:avLst/>
              </a:prstGeom>
              <a:blipFill>
                <a:blip r:embed="rId4"/>
                <a:stretch>
                  <a:fillRect b="-909"/>
                </a:stretch>
              </a:blipFill>
            </p:spPr>
            <p:txBody>
              <a:bodyPr/>
              <a:lstStyle/>
              <a:p>
                <a:r>
                  <a:rPr lang="en-US">
                    <a:noFill/>
                  </a:rPr>
                  <a:t> </a:t>
                </a:r>
              </a:p>
            </p:txBody>
          </p:sp>
        </mc:Fallback>
      </mc:AlternateContent>
      <p:graphicFrame>
        <p:nvGraphicFramePr>
          <p:cNvPr id="7" name="Chart 3">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2203641633"/>
              </p:ext>
            </p:extLst>
          </p:nvPr>
        </p:nvGraphicFramePr>
        <p:xfrm>
          <a:off x="261256" y="1873924"/>
          <a:ext cx="6251511" cy="448242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98469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FC373-D158-0B4D-900A-B557992FDA6B}"/>
              </a:ext>
            </a:extLst>
          </p:cNvPr>
          <p:cNvSpPr>
            <a:spLocks noGrp="1"/>
          </p:cNvSpPr>
          <p:nvPr>
            <p:ph type="title"/>
          </p:nvPr>
        </p:nvSpPr>
        <p:spPr>
          <a:xfrm>
            <a:off x="0" y="265373"/>
            <a:ext cx="12192000" cy="1325563"/>
          </a:xfrm>
          <a:solidFill>
            <a:schemeClr val="accent1">
              <a:lumMod val="75000"/>
            </a:schemeClr>
          </a:solidFill>
        </p:spPr>
        <p:txBody>
          <a:bodyPr/>
          <a:lstStyle/>
          <a:p>
            <a:pPr algn="ctr"/>
            <a:r>
              <a:rPr lang="en-US" b="1">
                <a:solidFill>
                  <a:schemeClr val="bg1"/>
                </a:solidFill>
                <a:latin typeface="+mn-lt"/>
              </a:rPr>
              <a:t>Mu</a:t>
            </a:r>
            <a:r>
              <a:rPr lang="en-US">
                <a:solidFill>
                  <a:schemeClr val="bg1"/>
                </a:solidFill>
                <a:latin typeface="+mn-lt"/>
              </a:rPr>
              <a:t> </a:t>
            </a:r>
            <a:r>
              <a:rPr lang="en-US" b="1">
                <a:solidFill>
                  <a:schemeClr val="bg1"/>
                </a:solidFill>
                <a:latin typeface="+mn-lt"/>
              </a:rPr>
              <a:t>Analysis</a:t>
            </a:r>
          </a:p>
        </p:txBody>
      </p:sp>
      <p:sp>
        <p:nvSpPr>
          <p:cNvPr id="9" name="Slide Number Placeholder 8">
            <a:extLst>
              <a:ext uri="{FF2B5EF4-FFF2-40B4-BE49-F238E27FC236}">
                <a16:creationId xmlns:a16="http://schemas.microsoft.com/office/drawing/2014/main" id="{E41DA00D-F6BC-3A4A-BB11-C72A95348DC3}"/>
              </a:ext>
            </a:extLst>
          </p:cNvPr>
          <p:cNvSpPr>
            <a:spLocks noGrp="1"/>
          </p:cNvSpPr>
          <p:nvPr>
            <p:ph type="sldNum" sz="quarter" idx="12"/>
          </p:nvPr>
        </p:nvSpPr>
        <p:spPr/>
        <p:txBody>
          <a:bodyPr/>
          <a:lstStyle/>
          <a:p>
            <a:fld id="{330EA680-D336-4FF7-8B7A-9848BB0A1C32}" type="slidenum">
              <a:rPr lang="en-US" smtClean="0"/>
              <a:t>25</a:t>
            </a:fld>
            <a:endParaRPr lang="en-US"/>
          </a:p>
        </p:txBody>
      </p:sp>
      <p:graphicFrame>
        <p:nvGraphicFramePr>
          <p:cNvPr id="7" name="Chart 5">
            <a:extLst>
              <a:ext uri="{FF2B5EF4-FFF2-40B4-BE49-F238E27FC236}">
                <a16:creationId xmlns:a16="http://schemas.microsoft.com/office/drawing/2014/main" id="{7330CA60-3F7D-C142-ABBC-C4E9F7B74D90}"/>
              </a:ext>
            </a:extLst>
          </p:cNvPr>
          <p:cNvGraphicFramePr>
            <a:graphicFrameLocks/>
          </p:cNvGraphicFramePr>
          <p:nvPr>
            <p:extLst>
              <p:ext uri="{D42A27DB-BD31-4B8C-83A1-F6EECF244321}">
                <p14:modId xmlns:p14="http://schemas.microsoft.com/office/powerpoint/2010/main" val="1159948177"/>
              </p:ext>
            </p:extLst>
          </p:nvPr>
        </p:nvGraphicFramePr>
        <p:xfrm>
          <a:off x="130628" y="1799319"/>
          <a:ext cx="7938903" cy="47395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3">
            <a:extLst>
              <a:ext uri="{FF2B5EF4-FFF2-40B4-BE49-F238E27FC236}">
                <a16:creationId xmlns:a16="http://schemas.microsoft.com/office/drawing/2014/main" id="{DCBC3251-2558-044D-8E3C-61DCDB3C5446}"/>
              </a:ext>
            </a:extLst>
          </p:cNvPr>
          <p:cNvGraphicFramePr>
            <a:graphicFrameLocks/>
          </p:cNvGraphicFramePr>
          <p:nvPr>
            <p:extLst>
              <p:ext uri="{D42A27DB-BD31-4B8C-83A1-F6EECF244321}">
                <p14:modId xmlns:p14="http://schemas.microsoft.com/office/powerpoint/2010/main" val="2478357136"/>
              </p:ext>
            </p:extLst>
          </p:nvPr>
        </p:nvGraphicFramePr>
        <p:xfrm>
          <a:off x="8069532" y="2741224"/>
          <a:ext cx="3825336" cy="2855782"/>
        </p:xfrm>
        <a:graphic>
          <a:graphicData uri="http://schemas.openxmlformats.org/drawingml/2006/table">
            <a:tbl>
              <a:tblPr>
                <a:tableStyleId>{5C22544A-7EE6-4342-B048-85BDC9FD1C3A}</a:tableStyleId>
              </a:tblPr>
              <a:tblGrid>
                <a:gridCol w="778793">
                  <a:extLst>
                    <a:ext uri="{9D8B030D-6E8A-4147-A177-3AD203B41FA5}">
                      <a16:colId xmlns:a16="http://schemas.microsoft.com/office/drawing/2014/main" val="2679082147"/>
                    </a:ext>
                  </a:extLst>
                </a:gridCol>
                <a:gridCol w="778793">
                  <a:extLst>
                    <a:ext uri="{9D8B030D-6E8A-4147-A177-3AD203B41FA5}">
                      <a16:colId xmlns:a16="http://schemas.microsoft.com/office/drawing/2014/main" val="2457834875"/>
                    </a:ext>
                  </a:extLst>
                </a:gridCol>
                <a:gridCol w="2267750">
                  <a:extLst>
                    <a:ext uri="{9D8B030D-6E8A-4147-A177-3AD203B41FA5}">
                      <a16:colId xmlns:a16="http://schemas.microsoft.com/office/drawing/2014/main" val="2669082888"/>
                    </a:ext>
                  </a:extLst>
                </a:gridCol>
              </a:tblGrid>
              <a:tr h="495687">
                <a:tc>
                  <a:txBody>
                    <a:bodyPr/>
                    <a:lstStyle/>
                    <a:p>
                      <a:pPr algn="ctr" fontAlgn="b"/>
                      <a:r>
                        <a:rPr lang="en-US" sz="1600" b="1" u="none" strike="noStrike">
                          <a:effectLst/>
                        </a:rPr>
                        <a:t>Service ID</a:t>
                      </a:r>
                      <a:endParaRPr lang="en-US" sz="1600" b="1" i="0" u="none" strike="noStrike">
                        <a:solidFill>
                          <a:srgbClr val="FFFFFF"/>
                        </a:solidFill>
                        <a:effectLst/>
                        <a:latin typeface="Calibri" panose="020F0502020204030204" pitchFamily="34" charset="0"/>
                      </a:endParaRPr>
                    </a:p>
                  </a:txBody>
                  <a:tcPr marL="9525" marR="9525" marT="9525" marB="0" anchor="ctr">
                    <a:solidFill>
                      <a:schemeClr val="accent1">
                        <a:lumMod val="60000"/>
                        <a:lumOff val="40000"/>
                      </a:schemeClr>
                    </a:solidFill>
                  </a:tcPr>
                </a:tc>
                <a:tc>
                  <a:txBody>
                    <a:bodyPr/>
                    <a:lstStyle/>
                    <a:p>
                      <a:pPr algn="ctr" fontAlgn="b"/>
                      <a:r>
                        <a:rPr lang="en-US" sz="1600" b="1" u="none" strike="noStrike">
                          <a:effectLst/>
                        </a:rPr>
                        <a:t>Mu</a:t>
                      </a:r>
                      <a:endParaRPr lang="en-US" sz="1600" b="1" i="0" u="none" strike="noStrike">
                        <a:solidFill>
                          <a:srgbClr val="FFFFFF"/>
                        </a:solidFill>
                        <a:effectLst/>
                        <a:latin typeface="Calibri" panose="020F0502020204030204" pitchFamily="34" charset="0"/>
                      </a:endParaRPr>
                    </a:p>
                  </a:txBody>
                  <a:tcPr marL="9525" marR="9525" marT="9525" marB="0" anchor="ctr">
                    <a:solidFill>
                      <a:schemeClr val="accent1">
                        <a:lumMod val="60000"/>
                        <a:lumOff val="40000"/>
                      </a:schemeClr>
                    </a:solidFill>
                  </a:tcPr>
                </a:tc>
                <a:tc>
                  <a:txBody>
                    <a:bodyPr/>
                    <a:lstStyle/>
                    <a:p>
                      <a:pPr algn="ctr" fontAlgn="b"/>
                      <a:r>
                        <a:rPr lang="en-US" sz="1600" b="1" u="none" strike="noStrike">
                          <a:effectLst/>
                        </a:rPr>
                        <a:t>Service Description</a:t>
                      </a:r>
                      <a:endParaRPr lang="en-US" sz="1600" b="1" i="0" u="none" strike="noStrike">
                        <a:solidFill>
                          <a:srgbClr val="FFFFFF"/>
                        </a:solidFill>
                        <a:effectLst/>
                        <a:latin typeface="Calibri" panose="020F0502020204030204" pitchFamily="34" charset="0"/>
                      </a:endParaRPr>
                    </a:p>
                  </a:txBody>
                  <a:tcPr marL="9525" marR="9525" marT="9525" marB="0" anchor="ctr">
                    <a:solidFill>
                      <a:schemeClr val="accent1">
                        <a:lumMod val="60000"/>
                        <a:lumOff val="40000"/>
                      </a:schemeClr>
                    </a:solidFill>
                  </a:tcPr>
                </a:tc>
                <a:extLst>
                  <a:ext uri="{0D108BD9-81ED-4DB2-BD59-A6C34878D82A}">
                    <a16:rowId xmlns:a16="http://schemas.microsoft.com/office/drawing/2014/main" val="2491781871"/>
                  </a:ext>
                </a:extLst>
              </a:tr>
              <a:tr h="465343">
                <a:tc>
                  <a:txBody>
                    <a:bodyPr/>
                    <a:lstStyle/>
                    <a:p>
                      <a:pPr algn="ctr" fontAlgn="b"/>
                      <a:r>
                        <a:rPr lang="en-US" sz="1600" b="1" u="none" strike="noStrike">
                          <a:effectLst/>
                        </a:rPr>
                        <a:t>12215</a:t>
                      </a:r>
                      <a:endParaRPr lang="en-US" sz="1600" b="1"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b"/>
                      <a:r>
                        <a:rPr lang="en-US" sz="1600" b="1" u="none" strike="noStrike">
                          <a:effectLst/>
                        </a:rPr>
                        <a:t>58</a:t>
                      </a:r>
                      <a:endParaRPr lang="en-US" sz="1600" b="1"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b"/>
                      <a:r>
                        <a:rPr lang="en-US" sz="1600" b="1" u="none" strike="noStrike">
                          <a:effectLst/>
                        </a:rPr>
                        <a:t>Traumatic Brain Injury</a:t>
                      </a:r>
                      <a:endParaRPr lang="en-US" sz="1600" b="1"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850062531"/>
                  </a:ext>
                </a:extLst>
              </a:tr>
              <a:tr h="465343">
                <a:tc>
                  <a:txBody>
                    <a:bodyPr/>
                    <a:lstStyle/>
                    <a:p>
                      <a:pPr algn="ctr" fontAlgn="b"/>
                      <a:r>
                        <a:rPr lang="en-US" sz="1600" b="1" u="none" strike="noStrike">
                          <a:effectLst/>
                        </a:rPr>
                        <a:t>10545</a:t>
                      </a:r>
                      <a:endParaRPr lang="en-US" sz="1600" b="1"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b"/>
                      <a:r>
                        <a:rPr lang="en-US" sz="1600" b="1" u="none" strike="noStrike">
                          <a:effectLst/>
                        </a:rPr>
                        <a:t>19</a:t>
                      </a:r>
                    </a:p>
                  </a:txBody>
                  <a:tcPr marL="9525" marR="9525" marT="9525" marB="0" anchor="ctr">
                    <a:solidFill>
                      <a:schemeClr val="accent1">
                        <a:lumMod val="40000"/>
                        <a:lumOff val="60000"/>
                      </a:schemeClr>
                    </a:solidFill>
                  </a:tcPr>
                </a:tc>
                <a:tc>
                  <a:txBody>
                    <a:bodyPr/>
                    <a:lstStyle/>
                    <a:p>
                      <a:pPr algn="ctr" fontAlgn="b"/>
                      <a:r>
                        <a:rPr lang="en-US" sz="1600" b="1" i="0" u="none" strike="noStrike">
                          <a:solidFill>
                            <a:srgbClr val="000000"/>
                          </a:solidFill>
                          <a:effectLst/>
                          <a:latin typeface="Calibri" panose="020F0502020204030204" pitchFamily="34" charset="0"/>
                        </a:rPr>
                        <a:t>Vision</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478702317"/>
                  </a:ext>
                </a:extLst>
              </a:tr>
              <a:tr h="465343">
                <a:tc>
                  <a:txBody>
                    <a:bodyPr/>
                    <a:lstStyle/>
                    <a:p>
                      <a:pPr algn="ctr" fontAlgn="b"/>
                      <a:r>
                        <a:rPr lang="en-US" sz="1600" b="1" u="none" strike="noStrike">
                          <a:effectLst/>
                        </a:rPr>
                        <a:t>15000</a:t>
                      </a:r>
                      <a:endParaRPr lang="en-US" sz="1600" b="1"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b"/>
                      <a:r>
                        <a:rPr lang="en-US" sz="1600" b="1" u="none" strike="noStrike">
                          <a:effectLst/>
                        </a:rPr>
                        <a:t>18</a:t>
                      </a:r>
                      <a:endParaRPr lang="en-US" sz="1600" b="1"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b"/>
                      <a:r>
                        <a:rPr lang="en-US" sz="1600" b="1" u="none" strike="noStrike">
                          <a:effectLst/>
                        </a:rPr>
                        <a:t>Dental Diagnostic</a:t>
                      </a:r>
                      <a:endParaRPr lang="en-US" sz="1600" b="1"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306967093"/>
                  </a:ext>
                </a:extLst>
              </a:tr>
              <a:tr h="465343">
                <a:tc>
                  <a:txBody>
                    <a:bodyPr/>
                    <a:lstStyle/>
                    <a:p>
                      <a:pPr algn="ctr" fontAlgn="b"/>
                      <a:r>
                        <a:rPr lang="en-US" sz="1600" b="1" u="none" strike="noStrike">
                          <a:effectLst/>
                        </a:rPr>
                        <a:t>10500</a:t>
                      </a:r>
                      <a:endParaRPr lang="en-US" sz="1600" b="1"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b"/>
                      <a:r>
                        <a:rPr lang="en-US" sz="1600" b="1" u="none" strike="noStrike">
                          <a:effectLst/>
                        </a:rPr>
                        <a:t>17</a:t>
                      </a:r>
                    </a:p>
                  </a:txBody>
                  <a:tcPr marL="9525" marR="9525" marT="9525" marB="0" anchor="ctr">
                    <a:solidFill>
                      <a:schemeClr val="accent1">
                        <a:lumMod val="40000"/>
                        <a:lumOff val="60000"/>
                      </a:schemeClr>
                    </a:solidFill>
                  </a:tcPr>
                </a:tc>
                <a:tc>
                  <a:txBody>
                    <a:bodyPr/>
                    <a:lstStyle/>
                    <a:p>
                      <a:pPr algn="ctr" fontAlgn="b"/>
                      <a:r>
                        <a:rPr lang="en-US" sz="1600" b="1" u="none" strike="noStrike">
                          <a:effectLst/>
                        </a:rPr>
                        <a:t>Audio</a:t>
                      </a:r>
                      <a:endParaRPr lang="en-US" sz="1600" b="1"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419148971"/>
                  </a:ext>
                </a:extLst>
              </a:tr>
              <a:tr h="465343">
                <a:tc>
                  <a:txBody>
                    <a:bodyPr/>
                    <a:lstStyle/>
                    <a:p>
                      <a:pPr algn="ctr" fontAlgn="b"/>
                      <a:r>
                        <a:rPr lang="en-US" sz="1600" b="1" u="none" strike="noStrike">
                          <a:effectLst/>
                        </a:rPr>
                        <a:t>64031</a:t>
                      </a:r>
                      <a:endParaRPr lang="en-US" sz="1600" b="1"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b"/>
                      <a:r>
                        <a:rPr lang="en-US" sz="1600" b="1" u="none" strike="noStrike">
                          <a:effectLst/>
                        </a:rPr>
                        <a:t>15</a:t>
                      </a:r>
                      <a:endParaRPr lang="en-US" sz="1600" b="1"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b"/>
                      <a:r>
                        <a:rPr lang="en-US" sz="1600" b="1" u="none" strike="noStrike">
                          <a:effectLst/>
                        </a:rPr>
                        <a:t>Dental Periodic Health Assessment</a:t>
                      </a:r>
                      <a:endParaRPr lang="en-US" sz="1600" b="1"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3671099635"/>
                  </a:ext>
                </a:extLst>
              </a:tr>
            </a:tbl>
          </a:graphicData>
        </a:graphic>
      </p:graphicFrame>
    </p:spTree>
    <p:extLst>
      <p:ext uri="{BB962C8B-B14F-4D97-AF65-F5344CB8AC3E}">
        <p14:creationId xmlns:p14="http://schemas.microsoft.com/office/powerpoint/2010/main" val="2526210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B940-DEAE-9A45-AF36-F0B8B6448075}"/>
              </a:ext>
            </a:extLst>
          </p:cNvPr>
          <p:cNvSpPr>
            <a:spLocks noGrp="1"/>
          </p:cNvSpPr>
          <p:nvPr>
            <p:ph type="title"/>
          </p:nvPr>
        </p:nvSpPr>
        <p:spPr>
          <a:xfrm>
            <a:off x="0" y="205468"/>
            <a:ext cx="12192000" cy="1325563"/>
          </a:xfrm>
          <a:solidFill>
            <a:schemeClr val="accent1">
              <a:lumMod val="75000"/>
            </a:schemeClr>
          </a:solidFill>
        </p:spPr>
        <p:txBody>
          <a:bodyPr/>
          <a:lstStyle/>
          <a:p>
            <a:pPr algn="ctr"/>
            <a:r>
              <a:rPr lang="en-US" b="1">
                <a:solidFill>
                  <a:schemeClr val="bg1"/>
                </a:solidFill>
                <a:latin typeface="+mn-lt"/>
              </a:rPr>
              <a:t>Mu Analysis</a:t>
            </a:r>
          </a:p>
        </p:txBody>
      </p:sp>
      <p:sp>
        <p:nvSpPr>
          <p:cNvPr id="4" name="Slide Number Placeholder 3">
            <a:extLst>
              <a:ext uri="{FF2B5EF4-FFF2-40B4-BE49-F238E27FC236}">
                <a16:creationId xmlns:a16="http://schemas.microsoft.com/office/drawing/2014/main" id="{C6E4BBF2-0656-C641-BCC9-94B0B2F002B5}"/>
              </a:ext>
            </a:extLst>
          </p:cNvPr>
          <p:cNvSpPr>
            <a:spLocks noGrp="1"/>
          </p:cNvSpPr>
          <p:nvPr>
            <p:ph type="sldNum" sz="quarter" idx="12"/>
          </p:nvPr>
        </p:nvSpPr>
        <p:spPr/>
        <p:txBody>
          <a:bodyPr/>
          <a:lstStyle/>
          <a:p>
            <a:fld id="{330EA680-D336-4FF7-8B7A-9848BB0A1C32}" type="slidenum">
              <a:rPr lang="en-US" smtClean="0"/>
              <a:t>26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022" y="1746771"/>
            <a:ext cx="9297955" cy="4609579"/>
          </a:xfrm>
          <a:prstGeom prst="rect">
            <a:avLst/>
          </a:prstGeom>
        </p:spPr>
      </p:pic>
      <p:sp>
        <p:nvSpPr>
          <p:cNvPr id="3" name="TextBox 2">
            <a:extLst>
              <a:ext uri="{FF2B5EF4-FFF2-40B4-BE49-F238E27FC236}">
                <a16:creationId xmlns:a16="http://schemas.microsoft.com/office/drawing/2014/main" id="{7481ACCE-620F-4A7F-ABAE-B33B47BF8D30}"/>
              </a:ext>
            </a:extLst>
          </p:cNvPr>
          <p:cNvSpPr txBox="1"/>
          <p:nvPr/>
        </p:nvSpPr>
        <p:spPr>
          <a:xfrm>
            <a:off x="8610600" y="5289177"/>
            <a:ext cx="743778"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t>10,000</a:t>
            </a:r>
            <a:r>
              <a:rPr lang="en-US" sz="1100" b="1" dirty="0">
                <a:cs typeface="Calibri"/>
              </a:rPr>
              <a:t>+</a:t>
            </a:r>
            <a:endParaRPr lang="en-US" sz="1200" b="1"/>
          </a:p>
        </p:txBody>
      </p:sp>
    </p:spTree>
    <p:extLst>
      <p:ext uri="{BB962C8B-B14F-4D97-AF65-F5344CB8AC3E}">
        <p14:creationId xmlns:p14="http://schemas.microsoft.com/office/powerpoint/2010/main" val="3235319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4902-1EF8-8240-B7FA-6BD80B1679BE}"/>
              </a:ext>
            </a:extLst>
          </p:cNvPr>
          <p:cNvSpPr>
            <a:spLocks noGrp="1"/>
          </p:cNvSpPr>
          <p:nvPr>
            <p:ph type="title"/>
          </p:nvPr>
        </p:nvSpPr>
        <p:spPr>
          <a:xfrm>
            <a:off x="0" y="263250"/>
            <a:ext cx="12192000" cy="1325563"/>
          </a:xfrm>
          <a:solidFill>
            <a:schemeClr val="accent1">
              <a:lumMod val="75000"/>
            </a:schemeClr>
          </a:solidFill>
        </p:spPr>
        <p:txBody>
          <a:bodyPr/>
          <a:lstStyle/>
          <a:p>
            <a:pPr algn="ctr"/>
            <a:r>
              <a:rPr lang="en-US" b="1">
                <a:solidFill>
                  <a:schemeClr val="bg1"/>
                </a:solidFill>
                <a:latin typeface="+mn-lt"/>
              </a:rPr>
              <a:t>Service 10500</a:t>
            </a:r>
          </a:p>
        </p:txBody>
      </p:sp>
      <p:graphicFrame>
        <p:nvGraphicFramePr>
          <p:cNvPr id="4" name="Content Placeholder 3">
            <a:extLst>
              <a:ext uri="{FF2B5EF4-FFF2-40B4-BE49-F238E27FC236}">
                <a16:creationId xmlns:a16="http://schemas.microsoft.com/office/drawing/2014/main" id="{C2DA9B30-65CC-084C-BFD8-7B1E15D5C7E0}"/>
              </a:ext>
            </a:extLst>
          </p:cNvPr>
          <p:cNvGraphicFramePr>
            <a:graphicFrameLocks noGrp="1"/>
          </p:cNvGraphicFramePr>
          <p:nvPr>
            <p:ph idx="1"/>
            <p:extLst>
              <p:ext uri="{D42A27DB-BD31-4B8C-83A1-F6EECF244321}">
                <p14:modId xmlns:p14="http://schemas.microsoft.com/office/powerpoint/2010/main" val="1347959399"/>
              </p:ext>
            </p:extLst>
          </p:nvPr>
        </p:nvGraphicFramePr>
        <p:xfrm>
          <a:off x="3875315" y="2099489"/>
          <a:ext cx="7761513" cy="2304675"/>
        </p:xfrm>
        <a:graphic>
          <a:graphicData uri="http://schemas.openxmlformats.org/drawingml/2006/table">
            <a:tbl>
              <a:tblPr>
                <a:tableStyleId>{8FD4443E-F989-4FC4-A0C8-D5A2AF1F390B}</a:tableStyleId>
              </a:tblPr>
              <a:tblGrid>
                <a:gridCol w="609600">
                  <a:extLst>
                    <a:ext uri="{9D8B030D-6E8A-4147-A177-3AD203B41FA5}">
                      <a16:colId xmlns:a16="http://schemas.microsoft.com/office/drawing/2014/main" val="2823019042"/>
                    </a:ext>
                  </a:extLst>
                </a:gridCol>
                <a:gridCol w="1001485">
                  <a:extLst>
                    <a:ext uri="{9D8B030D-6E8A-4147-A177-3AD203B41FA5}">
                      <a16:colId xmlns:a16="http://schemas.microsoft.com/office/drawing/2014/main" val="506947730"/>
                    </a:ext>
                  </a:extLst>
                </a:gridCol>
                <a:gridCol w="1088572">
                  <a:extLst>
                    <a:ext uri="{9D8B030D-6E8A-4147-A177-3AD203B41FA5}">
                      <a16:colId xmlns:a16="http://schemas.microsoft.com/office/drawing/2014/main" val="1253412752"/>
                    </a:ext>
                  </a:extLst>
                </a:gridCol>
                <a:gridCol w="1306286">
                  <a:extLst>
                    <a:ext uri="{9D8B030D-6E8A-4147-A177-3AD203B41FA5}">
                      <a16:colId xmlns:a16="http://schemas.microsoft.com/office/drawing/2014/main" val="663749524"/>
                    </a:ext>
                  </a:extLst>
                </a:gridCol>
                <a:gridCol w="1328057">
                  <a:extLst>
                    <a:ext uri="{9D8B030D-6E8A-4147-A177-3AD203B41FA5}">
                      <a16:colId xmlns:a16="http://schemas.microsoft.com/office/drawing/2014/main" val="4153054845"/>
                    </a:ext>
                  </a:extLst>
                </a:gridCol>
                <a:gridCol w="1088571">
                  <a:extLst>
                    <a:ext uri="{9D8B030D-6E8A-4147-A177-3AD203B41FA5}">
                      <a16:colId xmlns:a16="http://schemas.microsoft.com/office/drawing/2014/main" val="2952452071"/>
                    </a:ext>
                  </a:extLst>
                </a:gridCol>
                <a:gridCol w="1338942">
                  <a:extLst>
                    <a:ext uri="{9D8B030D-6E8A-4147-A177-3AD203B41FA5}">
                      <a16:colId xmlns:a16="http://schemas.microsoft.com/office/drawing/2014/main" val="1848905955"/>
                    </a:ext>
                  </a:extLst>
                </a:gridCol>
              </a:tblGrid>
              <a:tr h="277755">
                <a:tc>
                  <a:txBody>
                    <a:bodyPr/>
                    <a:lstStyle/>
                    <a:p>
                      <a:pPr algn="ctr" fontAlgn="b"/>
                      <a:endParaRPr lang="en-US" sz="1600" b="1"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fontAlgn="b"/>
                      <a:r>
                        <a:rPr lang="en-US" sz="1600" u="none" strike="noStrike" dirty="0">
                          <a:effectLst/>
                        </a:rPr>
                        <a:t>Patient ID</a:t>
                      </a:r>
                      <a:endParaRPr lang="en-US" sz="1600" b="1" i="0" u="none" strike="noStrike" dirty="0">
                        <a:solidFill>
                          <a:srgbClr val="FFFFFF"/>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fontAlgn="b"/>
                      <a:r>
                        <a:rPr lang="en-US" sz="1600" u="none" strike="noStrike" dirty="0">
                          <a:effectLst/>
                        </a:rPr>
                        <a:t>Provider ID</a:t>
                      </a:r>
                      <a:endParaRPr lang="en-US" sz="1600" b="0" i="0" u="none" strike="noStrike" dirty="0">
                        <a:solidFill>
                          <a:srgbClr val="FFFFFF"/>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fontAlgn="b"/>
                      <a:r>
                        <a:rPr lang="en-US" sz="1600" u="none" strike="noStrike" dirty="0">
                          <a:effectLst/>
                        </a:rPr>
                        <a:t>Service ID</a:t>
                      </a:r>
                      <a:endParaRPr lang="en-US" sz="1600" b="1" i="0" u="none" strike="noStrike" dirty="0">
                        <a:solidFill>
                          <a:srgbClr val="FFFFFF"/>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fontAlgn="b"/>
                      <a:r>
                        <a:rPr lang="en-US" sz="1600" u="none" strike="noStrike" dirty="0">
                          <a:effectLst/>
                        </a:rPr>
                        <a:t>Provider Cost</a:t>
                      </a:r>
                      <a:endParaRPr lang="en-US" sz="1600" b="1" i="0" u="none" strike="noStrike" dirty="0">
                        <a:solidFill>
                          <a:srgbClr val="FFFFFF"/>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fontAlgn="b"/>
                      <a:r>
                        <a:rPr lang="en-US" sz="1600" u="none" strike="noStrike" dirty="0">
                          <a:effectLst/>
                        </a:rPr>
                        <a:t>Distance </a:t>
                      </a:r>
                      <a:endParaRPr lang="en-US" sz="1600" b="1" i="0" u="none" strike="noStrike" dirty="0">
                        <a:solidFill>
                          <a:srgbClr val="FFFFFF"/>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fontAlgn="b"/>
                      <a:r>
                        <a:rPr lang="en-US" sz="1600" u="none" strike="noStrike" dirty="0">
                          <a:effectLst/>
                        </a:rPr>
                        <a:t>Provider Score</a:t>
                      </a:r>
                      <a:endParaRPr lang="en-US" sz="1600" b="1" i="0" u="none" strike="noStrike" dirty="0">
                        <a:solidFill>
                          <a:srgbClr val="FFFFFF"/>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665024150"/>
                  </a:ext>
                </a:extLst>
              </a:tr>
              <a:tr h="237781">
                <a:tc>
                  <a:txBody>
                    <a:bodyPr/>
                    <a:lstStyle/>
                    <a:p>
                      <a:pPr algn="ctr" fontAlgn="b"/>
                      <a:r>
                        <a:rPr lang="en-US" sz="1600" u="none" strike="noStrike" dirty="0">
                          <a:solidFill>
                            <a:schemeClr val="accent5">
                              <a:lumMod val="75000"/>
                            </a:schemeClr>
                          </a:solidFill>
                          <a:effectLst/>
                        </a:rPr>
                        <a:t>1</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x</a:t>
                      </a:r>
                      <a:endParaRPr lang="en-US" sz="16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a</a:t>
                      </a:r>
                      <a:endParaRPr lang="en-US" sz="16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10500</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1.2</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6.088</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1.257</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69718946"/>
                  </a:ext>
                </a:extLst>
              </a:tr>
              <a:tr h="237781">
                <a:tc>
                  <a:txBody>
                    <a:bodyPr/>
                    <a:lstStyle/>
                    <a:p>
                      <a:pPr algn="ctr" fontAlgn="b"/>
                      <a:r>
                        <a:rPr lang="en-US" sz="1600" u="none" strike="noStrike" dirty="0">
                          <a:solidFill>
                            <a:schemeClr val="accent5">
                              <a:lumMod val="75000"/>
                            </a:schemeClr>
                          </a:solidFill>
                          <a:effectLst/>
                        </a:rPr>
                        <a:t>2</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x</a:t>
                      </a:r>
                      <a:endParaRPr lang="en-US" sz="16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b</a:t>
                      </a:r>
                      <a:endParaRPr lang="en-US" sz="16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10500</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1.3</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5.747</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1.181</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69656170"/>
                  </a:ext>
                </a:extLst>
              </a:tr>
              <a:tr h="237781">
                <a:tc>
                  <a:txBody>
                    <a:bodyPr/>
                    <a:lstStyle/>
                    <a:p>
                      <a:pPr algn="ctr" fontAlgn="b"/>
                      <a:r>
                        <a:rPr lang="en-US" sz="1600" u="none" strike="noStrike" dirty="0">
                          <a:solidFill>
                            <a:schemeClr val="accent5">
                              <a:lumMod val="75000"/>
                            </a:schemeClr>
                          </a:solidFill>
                          <a:effectLst/>
                        </a:rPr>
                        <a:t>3</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accent5">
                              <a:lumMod val="75000"/>
                            </a:schemeClr>
                          </a:solidFill>
                          <a:effectLst/>
                        </a:rPr>
                        <a:t>x</a:t>
                      </a:r>
                      <a:endParaRPr lang="en-US" sz="1600" b="0" i="0" u="none" strike="noStrike">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accent5">
                              <a:lumMod val="75000"/>
                            </a:schemeClr>
                          </a:solidFill>
                          <a:effectLst/>
                        </a:rPr>
                        <a:t>c</a:t>
                      </a:r>
                      <a:endParaRPr lang="en-US" sz="1600" b="0" i="0" u="none" strike="noStrike">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accent5">
                              <a:lumMod val="75000"/>
                            </a:schemeClr>
                          </a:solidFill>
                          <a:effectLst/>
                        </a:rPr>
                        <a:t>10500</a:t>
                      </a:r>
                      <a:endParaRPr lang="en-US" sz="1600" b="1" i="0" u="none" strike="noStrike">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1.3</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6.434</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1.164</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53694639"/>
                  </a:ext>
                </a:extLst>
              </a:tr>
              <a:tr h="237781">
                <a:tc>
                  <a:txBody>
                    <a:bodyPr/>
                    <a:lstStyle/>
                    <a:p>
                      <a:pPr algn="ctr" fontAlgn="b"/>
                      <a:r>
                        <a:rPr lang="en-US" sz="1600" u="none" strike="noStrike" dirty="0">
                          <a:solidFill>
                            <a:schemeClr val="accent5">
                              <a:lumMod val="75000"/>
                            </a:schemeClr>
                          </a:solidFill>
                          <a:effectLst/>
                        </a:rPr>
                        <a:t>4</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x</a:t>
                      </a:r>
                      <a:endParaRPr lang="en-US" sz="16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accent5">
                              <a:lumMod val="75000"/>
                            </a:schemeClr>
                          </a:solidFill>
                          <a:effectLst/>
                        </a:rPr>
                        <a:t>d</a:t>
                      </a:r>
                      <a:endParaRPr lang="en-US" sz="1600" b="0" i="0" u="none" strike="noStrike">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accent5">
                              <a:lumMod val="75000"/>
                            </a:schemeClr>
                          </a:solidFill>
                          <a:effectLst/>
                        </a:rPr>
                        <a:t>10500</a:t>
                      </a:r>
                      <a:endParaRPr lang="en-US" sz="1600" b="1" i="0" u="none" strike="noStrike">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accent5">
                              <a:lumMod val="75000"/>
                            </a:schemeClr>
                          </a:solidFill>
                          <a:effectLst/>
                        </a:rPr>
                        <a:t>1.594</a:t>
                      </a:r>
                      <a:endParaRPr lang="en-US" sz="1600" b="1" i="0" u="none" strike="noStrike">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6.173</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0.978</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82186288"/>
                  </a:ext>
                </a:extLst>
              </a:tr>
              <a:tr h="237781">
                <a:tc>
                  <a:txBody>
                    <a:bodyPr/>
                    <a:lstStyle/>
                    <a:p>
                      <a:pPr algn="ctr" fontAlgn="b"/>
                      <a:r>
                        <a:rPr lang="en-US" sz="1600" u="none" strike="noStrike" dirty="0">
                          <a:solidFill>
                            <a:schemeClr val="accent5">
                              <a:lumMod val="75000"/>
                            </a:schemeClr>
                          </a:solidFill>
                          <a:effectLst/>
                        </a:rPr>
                        <a:t>5</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x</a:t>
                      </a:r>
                      <a:endParaRPr lang="en-US" sz="16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e</a:t>
                      </a:r>
                      <a:endParaRPr lang="en-US" sz="16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10500</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0.9</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48.226</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0.722</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4492958"/>
                  </a:ext>
                </a:extLst>
              </a:tr>
              <a:tr h="237781">
                <a:tc>
                  <a:txBody>
                    <a:bodyPr/>
                    <a:lstStyle/>
                    <a:p>
                      <a:pPr algn="ctr" fontAlgn="b"/>
                      <a:r>
                        <a:rPr lang="en-US" sz="1600" u="none" strike="noStrike" dirty="0">
                          <a:solidFill>
                            <a:schemeClr val="accent5">
                              <a:lumMod val="75000"/>
                            </a:schemeClr>
                          </a:solidFill>
                          <a:effectLst/>
                        </a:rPr>
                        <a:t>6</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x</a:t>
                      </a:r>
                      <a:endParaRPr lang="en-US" sz="16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f</a:t>
                      </a:r>
                      <a:endParaRPr lang="en-US" sz="16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10500</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0.9</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55.335</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0.66</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4112482"/>
                  </a:ext>
                </a:extLst>
              </a:tr>
              <a:tr h="237781">
                <a:tc>
                  <a:txBody>
                    <a:bodyPr/>
                    <a:lstStyle/>
                    <a:p>
                      <a:pPr algn="ctr" fontAlgn="b"/>
                      <a:r>
                        <a:rPr lang="en-US" sz="1600" u="none" strike="noStrike" dirty="0">
                          <a:solidFill>
                            <a:schemeClr val="accent5">
                              <a:lumMod val="75000"/>
                            </a:schemeClr>
                          </a:solidFill>
                          <a:effectLst/>
                        </a:rPr>
                        <a:t>7</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x</a:t>
                      </a:r>
                      <a:endParaRPr lang="en-US" sz="16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g</a:t>
                      </a:r>
                      <a:endParaRPr lang="en-US" sz="1600" b="0" i="0" u="none" strike="noStrike" dirty="0">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10500</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1.75</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36.247</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0.604</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88798358"/>
                  </a:ext>
                </a:extLst>
              </a:tr>
              <a:tr h="237781">
                <a:tc>
                  <a:txBody>
                    <a:bodyPr/>
                    <a:lstStyle/>
                    <a:p>
                      <a:pPr algn="ctr" fontAlgn="b"/>
                      <a:r>
                        <a:rPr lang="en-US" sz="1600" u="none" strike="noStrike">
                          <a:solidFill>
                            <a:schemeClr val="accent5">
                              <a:lumMod val="75000"/>
                            </a:schemeClr>
                          </a:solidFill>
                          <a:effectLst/>
                        </a:rPr>
                        <a:t>8</a:t>
                      </a:r>
                      <a:endParaRPr lang="en-US" sz="1600" b="1" i="0" u="none" strike="noStrike">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accent5">
                              <a:lumMod val="75000"/>
                            </a:schemeClr>
                          </a:solidFill>
                          <a:effectLst/>
                        </a:rPr>
                        <a:t>x</a:t>
                      </a:r>
                      <a:endParaRPr lang="en-US" sz="1600" b="0" i="0" u="none" strike="noStrike">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accent5">
                              <a:lumMod val="75000"/>
                            </a:schemeClr>
                          </a:solidFill>
                          <a:effectLst/>
                        </a:rPr>
                        <a:t>h</a:t>
                      </a:r>
                      <a:endParaRPr lang="en-US" sz="1600" b="0" i="0" u="none" strike="noStrike">
                        <a:solidFill>
                          <a:schemeClr val="accent5">
                            <a:lumMod val="75000"/>
                          </a:schemeClr>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accent5">
                              <a:lumMod val="75000"/>
                            </a:schemeClr>
                          </a:solidFill>
                          <a:effectLst/>
                        </a:rPr>
                        <a:t>10500</a:t>
                      </a:r>
                      <a:endParaRPr lang="en-US" sz="1600" b="1" i="0" u="none" strike="noStrike">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accent5">
                              <a:lumMod val="75000"/>
                            </a:schemeClr>
                          </a:solidFill>
                          <a:effectLst/>
                        </a:rPr>
                        <a:t>1.658</a:t>
                      </a:r>
                      <a:endParaRPr lang="en-US" sz="1600" b="1" i="0" u="none" strike="noStrike">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40.898</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accent5">
                              <a:lumMod val="75000"/>
                            </a:schemeClr>
                          </a:solidFill>
                          <a:effectLst/>
                        </a:rPr>
                        <a:t>0.593</a:t>
                      </a:r>
                      <a:endParaRPr lang="en-US" sz="1600" b="1" i="0" u="none" strike="noStrike" dirty="0">
                        <a:solidFill>
                          <a:schemeClr val="accent5">
                            <a:lumMod val="75000"/>
                          </a:schemeClr>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04403560"/>
                  </a:ext>
                </a:extLst>
              </a:tr>
            </a:tbl>
          </a:graphicData>
        </a:graphic>
      </p:graphicFrame>
      <p:graphicFrame>
        <p:nvGraphicFramePr>
          <p:cNvPr id="5" name="Table 4">
            <a:extLst>
              <a:ext uri="{FF2B5EF4-FFF2-40B4-BE49-F238E27FC236}">
                <a16:creationId xmlns:a16="http://schemas.microsoft.com/office/drawing/2014/main" id="{4A0A33D0-C0F9-9F43-8C79-1D1AAABB8DCF}"/>
              </a:ext>
            </a:extLst>
          </p:cNvPr>
          <p:cNvGraphicFramePr>
            <a:graphicFrameLocks noGrp="1"/>
          </p:cNvGraphicFramePr>
          <p:nvPr>
            <p:extLst>
              <p:ext uri="{D42A27DB-BD31-4B8C-83A1-F6EECF244321}">
                <p14:modId xmlns:p14="http://schemas.microsoft.com/office/powerpoint/2010/main" val="3988168560"/>
              </p:ext>
            </p:extLst>
          </p:nvPr>
        </p:nvGraphicFramePr>
        <p:xfrm>
          <a:off x="3875314" y="4653250"/>
          <a:ext cx="7761513" cy="1533951"/>
        </p:xfrm>
        <a:graphic>
          <a:graphicData uri="http://schemas.openxmlformats.org/drawingml/2006/table">
            <a:tbl>
              <a:tblPr>
                <a:effectLst/>
                <a:tableStyleId>{327F97BB-C833-4FB7-BDE5-3F7075034690}</a:tableStyleId>
              </a:tblPr>
              <a:tblGrid>
                <a:gridCol w="566056">
                  <a:extLst>
                    <a:ext uri="{9D8B030D-6E8A-4147-A177-3AD203B41FA5}">
                      <a16:colId xmlns:a16="http://schemas.microsoft.com/office/drawing/2014/main" val="1432415178"/>
                    </a:ext>
                  </a:extLst>
                </a:gridCol>
                <a:gridCol w="1023258">
                  <a:extLst>
                    <a:ext uri="{9D8B030D-6E8A-4147-A177-3AD203B41FA5}">
                      <a16:colId xmlns:a16="http://schemas.microsoft.com/office/drawing/2014/main" val="1596117301"/>
                    </a:ext>
                  </a:extLst>
                </a:gridCol>
                <a:gridCol w="1110342">
                  <a:extLst>
                    <a:ext uri="{9D8B030D-6E8A-4147-A177-3AD203B41FA5}">
                      <a16:colId xmlns:a16="http://schemas.microsoft.com/office/drawing/2014/main" val="370360742"/>
                    </a:ext>
                  </a:extLst>
                </a:gridCol>
                <a:gridCol w="1284515">
                  <a:extLst>
                    <a:ext uri="{9D8B030D-6E8A-4147-A177-3AD203B41FA5}">
                      <a16:colId xmlns:a16="http://schemas.microsoft.com/office/drawing/2014/main" val="2892375728"/>
                    </a:ext>
                  </a:extLst>
                </a:gridCol>
                <a:gridCol w="1371600">
                  <a:extLst>
                    <a:ext uri="{9D8B030D-6E8A-4147-A177-3AD203B41FA5}">
                      <a16:colId xmlns:a16="http://schemas.microsoft.com/office/drawing/2014/main" val="2060999945"/>
                    </a:ext>
                  </a:extLst>
                </a:gridCol>
                <a:gridCol w="1066800">
                  <a:extLst>
                    <a:ext uri="{9D8B030D-6E8A-4147-A177-3AD203B41FA5}">
                      <a16:colId xmlns:a16="http://schemas.microsoft.com/office/drawing/2014/main" val="2221788112"/>
                    </a:ext>
                  </a:extLst>
                </a:gridCol>
                <a:gridCol w="1338942">
                  <a:extLst>
                    <a:ext uri="{9D8B030D-6E8A-4147-A177-3AD203B41FA5}">
                      <a16:colId xmlns:a16="http://schemas.microsoft.com/office/drawing/2014/main" val="1290154296"/>
                    </a:ext>
                  </a:extLst>
                </a:gridCol>
              </a:tblGrid>
              <a:tr h="306571">
                <a:tc>
                  <a:txBody>
                    <a:bodyPr/>
                    <a:lstStyle/>
                    <a:p>
                      <a:pPr algn="ctr" fontAlgn="b"/>
                      <a:endParaRPr lang="en-US" sz="1600" b="1" i="0" u="none" strike="noStrike" dirty="0">
                        <a:solidFill>
                          <a:srgbClr val="FFFFFF"/>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fontAlgn="b"/>
                      <a:r>
                        <a:rPr lang="en-US" sz="1600" u="none" strike="noStrike" dirty="0">
                          <a:effectLst/>
                        </a:rPr>
                        <a:t>Patient ID</a:t>
                      </a:r>
                      <a:endParaRPr lang="en-US" sz="1600" b="1" i="0" u="none" strike="noStrike" dirty="0">
                        <a:solidFill>
                          <a:srgbClr val="FFFFFF"/>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fontAlgn="b"/>
                      <a:r>
                        <a:rPr lang="en-US" sz="1600" u="none" strike="noStrike" dirty="0">
                          <a:effectLst/>
                        </a:rPr>
                        <a:t>Provider ID</a:t>
                      </a:r>
                      <a:endParaRPr lang="en-US" sz="1600" b="1" i="0" u="none" strike="noStrike" dirty="0">
                        <a:solidFill>
                          <a:srgbClr val="FFFFFF"/>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fontAlgn="b"/>
                      <a:r>
                        <a:rPr lang="en-US" sz="1600" u="none" strike="noStrike" dirty="0">
                          <a:effectLst/>
                        </a:rPr>
                        <a:t>Service ID</a:t>
                      </a:r>
                      <a:endParaRPr lang="en-US" sz="1600" b="1" i="0" u="none" strike="noStrike" dirty="0">
                        <a:solidFill>
                          <a:srgbClr val="FFFFFF"/>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fontAlgn="b"/>
                      <a:r>
                        <a:rPr lang="en-US" sz="1600" u="none" strike="noStrike" dirty="0">
                          <a:effectLst/>
                        </a:rPr>
                        <a:t>Provider Cost</a:t>
                      </a:r>
                      <a:endParaRPr lang="en-US" sz="1600" b="1" i="0" u="none" strike="noStrike" dirty="0">
                        <a:solidFill>
                          <a:srgbClr val="FFFFFF"/>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fontAlgn="b"/>
                      <a:r>
                        <a:rPr lang="en-US" sz="1600" u="none" strike="noStrike" dirty="0">
                          <a:effectLst/>
                        </a:rPr>
                        <a:t>Distance </a:t>
                      </a:r>
                      <a:endParaRPr lang="en-US" sz="1600" b="1" i="0" u="none" strike="noStrike" dirty="0">
                        <a:solidFill>
                          <a:srgbClr val="FFFFFF"/>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fontAlgn="b"/>
                      <a:r>
                        <a:rPr lang="en-US" sz="1600" u="none" strike="noStrike" dirty="0">
                          <a:effectLst/>
                        </a:rPr>
                        <a:t>Provider Score</a:t>
                      </a:r>
                      <a:endParaRPr lang="en-US" sz="1600" b="1" i="0" u="none" strike="noStrike" dirty="0">
                        <a:solidFill>
                          <a:srgbClr val="FFFFFF"/>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213459438"/>
                  </a:ext>
                </a:extLst>
              </a:tr>
              <a:tr h="306845">
                <a:tc>
                  <a:txBody>
                    <a:bodyPr/>
                    <a:lstStyle/>
                    <a:p>
                      <a:pPr algn="ctr" fontAlgn="b"/>
                      <a:r>
                        <a:rPr lang="en-US" sz="1600" u="none" strike="noStrike" dirty="0">
                          <a:solidFill>
                            <a:schemeClr val="tx2"/>
                          </a:solidFill>
                          <a:effectLst/>
                        </a:rPr>
                        <a:t>1</a:t>
                      </a:r>
                      <a:endParaRPr lang="en-US" sz="1600" b="1" i="0" u="none" strike="noStrike" dirty="0">
                        <a:solidFill>
                          <a:schemeClr val="tx2"/>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tx2"/>
                          </a:solidFill>
                          <a:effectLst/>
                        </a:rPr>
                        <a:t>x</a:t>
                      </a:r>
                      <a:endParaRPr lang="en-US" sz="1600" b="0" i="0" u="none" strike="noStrike" dirty="0">
                        <a:solidFill>
                          <a:schemeClr val="tx2"/>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tx2"/>
                          </a:solidFill>
                          <a:effectLst/>
                        </a:rPr>
                        <a:t>a</a:t>
                      </a:r>
                      <a:endParaRPr lang="en-US" sz="1600" b="0" i="0" u="none" strike="noStrike" dirty="0">
                        <a:solidFill>
                          <a:schemeClr val="tx2"/>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tx2"/>
                          </a:solidFill>
                          <a:effectLst/>
                        </a:rPr>
                        <a:t>10500</a:t>
                      </a:r>
                      <a:endParaRPr lang="en-US" sz="1600" b="1" i="0" u="none" strike="noStrike" dirty="0">
                        <a:solidFill>
                          <a:schemeClr val="tx2"/>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tx2"/>
                          </a:solidFill>
                          <a:effectLst/>
                        </a:rPr>
                        <a:t>1.2</a:t>
                      </a:r>
                      <a:endParaRPr lang="en-US" sz="1600" b="1" i="0" u="none" strike="noStrike" dirty="0">
                        <a:solidFill>
                          <a:schemeClr val="tx2"/>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tx2"/>
                          </a:solidFill>
                          <a:effectLst/>
                        </a:rPr>
                        <a:t>6.088</a:t>
                      </a:r>
                      <a:endParaRPr lang="en-US" sz="1600" b="1" i="0" u="none" strike="noStrike" dirty="0">
                        <a:solidFill>
                          <a:schemeClr val="tx2"/>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tx2"/>
                          </a:solidFill>
                          <a:effectLst/>
                        </a:rPr>
                        <a:t>0.588</a:t>
                      </a:r>
                      <a:endParaRPr lang="en-US" sz="1600" b="1" i="0" u="none" strike="noStrike" dirty="0">
                        <a:solidFill>
                          <a:schemeClr val="tx2"/>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25380277"/>
                  </a:ext>
                </a:extLst>
              </a:tr>
              <a:tr h="306845">
                <a:tc>
                  <a:txBody>
                    <a:bodyPr/>
                    <a:lstStyle/>
                    <a:p>
                      <a:pPr algn="ctr" fontAlgn="b"/>
                      <a:r>
                        <a:rPr lang="en-US" sz="1600" u="none" strike="noStrike">
                          <a:solidFill>
                            <a:schemeClr val="tx2"/>
                          </a:solidFill>
                          <a:effectLst/>
                        </a:rPr>
                        <a:t>2</a:t>
                      </a:r>
                      <a:endParaRPr lang="en-US" sz="1600" b="1" i="0" u="none" strike="noStrike">
                        <a:solidFill>
                          <a:schemeClr val="tx2"/>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tx2"/>
                          </a:solidFill>
                          <a:effectLst/>
                        </a:rPr>
                        <a:t>x</a:t>
                      </a:r>
                      <a:endParaRPr lang="en-US" sz="1600" b="0" i="0" u="none" strike="noStrike">
                        <a:solidFill>
                          <a:schemeClr val="tx2"/>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tx2"/>
                          </a:solidFill>
                          <a:effectLst/>
                        </a:rPr>
                        <a:t>b</a:t>
                      </a:r>
                      <a:endParaRPr lang="en-US" sz="1600" b="0" i="0" u="none" strike="noStrike">
                        <a:solidFill>
                          <a:schemeClr val="tx2"/>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tx2"/>
                          </a:solidFill>
                          <a:effectLst/>
                        </a:rPr>
                        <a:t>10500</a:t>
                      </a:r>
                      <a:endParaRPr lang="en-US" sz="1600" b="1" i="0" u="none" strike="noStrike">
                        <a:solidFill>
                          <a:schemeClr val="tx2"/>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tx2"/>
                          </a:solidFill>
                          <a:effectLst/>
                        </a:rPr>
                        <a:t>1.3</a:t>
                      </a:r>
                      <a:endParaRPr lang="en-US" sz="1600" b="1" i="0" u="none" strike="noStrike" dirty="0">
                        <a:solidFill>
                          <a:schemeClr val="tx2"/>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tx2"/>
                          </a:solidFill>
                          <a:effectLst/>
                        </a:rPr>
                        <a:t>5.747</a:t>
                      </a:r>
                      <a:endParaRPr lang="en-US" sz="1600" b="1" i="0" u="none" strike="noStrike" dirty="0">
                        <a:solidFill>
                          <a:schemeClr val="tx2"/>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tx2"/>
                          </a:solidFill>
                          <a:effectLst/>
                        </a:rPr>
                        <a:t>0.585</a:t>
                      </a:r>
                      <a:endParaRPr lang="en-US" sz="1600" b="1" i="0" u="none" strike="noStrike" dirty="0">
                        <a:solidFill>
                          <a:schemeClr val="tx2"/>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59721136"/>
                  </a:ext>
                </a:extLst>
              </a:tr>
              <a:tr h="306845">
                <a:tc>
                  <a:txBody>
                    <a:bodyPr/>
                    <a:lstStyle/>
                    <a:p>
                      <a:pPr algn="ctr" fontAlgn="b"/>
                      <a:r>
                        <a:rPr lang="en-US" sz="1600" u="none" strike="noStrike">
                          <a:solidFill>
                            <a:schemeClr val="tx2"/>
                          </a:solidFill>
                          <a:effectLst/>
                        </a:rPr>
                        <a:t>3</a:t>
                      </a:r>
                      <a:endParaRPr lang="en-US" sz="1600" b="1" i="0" u="none" strike="noStrike">
                        <a:solidFill>
                          <a:schemeClr val="tx2"/>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tx2"/>
                          </a:solidFill>
                          <a:effectLst/>
                        </a:rPr>
                        <a:t>x</a:t>
                      </a:r>
                      <a:endParaRPr lang="en-US" sz="1600" b="0" i="0" u="none" strike="noStrike">
                        <a:solidFill>
                          <a:schemeClr val="tx2"/>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tx2"/>
                          </a:solidFill>
                          <a:effectLst/>
                        </a:rPr>
                        <a:t>c</a:t>
                      </a:r>
                      <a:endParaRPr lang="en-US" sz="1600" b="0" i="0" u="none" strike="noStrike">
                        <a:solidFill>
                          <a:schemeClr val="tx2"/>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tx2"/>
                          </a:solidFill>
                          <a:effectLst/>
                        </a:rPr>
                        <a:t>10500</a:t>
                      </a:r>
                      <a:endParaRPr lang="en-US" sz="1600" b="1" i="0" u="none" strike="noStrike">
                        <a:solidFill>
                          <a:schemeClr val="tx2"/>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tx2"/>
                          </a:solidFill>
                          <a:effectLst/>
                        </a:rPr>
                        <a:t>1.3</a:t>
                      </a:r>
                      <a:endParaRPr lang="en-US" sz="1600" b="1" i="0" u="none" strike="noStrike">
                        <a:solidFill>
                          <a:schemeClr val="tx2"/>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tx2"/>
                          </a:solidFill>
                          <a:effectLst/>
                        </a:rPr>
                        <a:t>6.434</a:t>
                      </a:r>
                      <a:endParaRPr lang="en-US" sz="1600" b="1" i="0" u="none" strike="noStrike">
                        <a:solidFill>
                          <a:schemeClr val="tx2"/>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tx2"/>
                          </a:solidFill>
                          <a:effectLst/>
                        </a:rPr>
                        <a:t>0.551</a:t>
                      </a:r>
                      <a:endParaRPr lang="en-US" sz="1600" b="1" i="0" u="none" strike="noStrike" dirty="0">
                        <a:solidFill>
                          <a:schemeClr val="tx2"/>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15095975"/>
                  </a:ext>
                </a:extLst>
              </a:tr>
              <a:tr h="306845">
                <a:tc>
                  <a:txBody>
                    <a:bodyPr/>
                    <a:lstStyle/>
                    <a:p>
                      <a:pPr algn="ctr" fontAlgn="b"/>
                      <a:r>
                        <a:rPr lang="en-US" sz="1600" u="none" strike="noStrike">
                          <a:solidFill>
                            <a:schemeClr val="tx2"/>
                          </a:solidFill>
                          <a:effectLst/>
                        </a:rPr>
                        <a:t>4</a:t>
                      </a:r>
                      <a:endParaRPr lang="en-US" sz="1600" b="1" i="0" u="none" strike="noStrike">
                        <a:solidFill>
                          <a:schemeClr val="tx2"/>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tx2"/>
                          </a:solidFill>
                          <a:effectLst/>
                        </a:rPr>
                        <a:t>x</a:t>
                      </a:r>
                      <a:endParaRPr lang="en-US" sz="1600" b="0" i="0" u="none" strike="noStrike">
                        <a:solidFill>
                          <a:schemeClr val="tx2"/>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tx2"/>
                          </a:solidFill>
                          <a:effectLst/>
                        </a:rPr>
                        <a:t>d</a:t>
                      </a:r>
                      <a:endParaRPr lang="en-US" sz="1600" b="0" i="0" u="none" strike="noStrike">
                        <a:solidFill>
                          <a:schemeClr val="tx2"/>
                        </a:solidFill>
                        <a:effectLst/>
                        <a:latin typeface="Calibri"/>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tx2"/>
                          </a:solidFill>
                          <a:effectLst/>
                        </a:rPr>
                        <a:t>10500</a:t>
                      </a:r>
                      <a:endParaRPr lang="en-US" sz="1600" b="1" i="0" u="none" strike="noStrike">
                        <a:solidFill>
                          <a:schemeClr val="tx2"/>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tx2"/>
                          </a:solidFill>
                          <a:effectLst/>
                        </a:rPr>
                        <a:t>1.594</a:t>
                      </a:r>
                      <a:endParaRPr lang="en-US" sz="1600" b="1" i="0" u="none" strike="noStrike">
                        <a:solidFill>
                          <a:schemeClr val="tx2"/>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a:solidFill>
                            <a:schemeClr val="tx2"/>
                          </a:solidFill>
                          <a:effectLst/>
                        </a:rPr>
                        <a:t>6.173</a:t>
                      </a:r>
                      <a:endParaRPr lang="en-US" sz="1600" b="1" i="0" u="none" strike="noStrike">
                        <a:solidFill>
                          <a:schemeClr val="tx2"/>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fontAlgn="b"/>
                      <a:r>
                        <a:rPr lang="en-US" sz="1600" u="none" strike="noStrike" dirty="0">
                          <a:solidFill>
                            <a:schemeClr val="tx2"/>
                          </a:solidFill>
                          <a:effectLst/>
                        </a:rPr>
                        <a:t>0.51</a:t>
                      </a:r>
                      <a:endParaRPr lang="en-US" sz="1600" b="1" i="0" u="none" strike="noStrike" dirty="0">
                        <a:solidFill>
                          <a:schemeClr val="tx2"/>
                        </a:solidFill>
                        <a:effectLst/>
                        <a:latin typeface="Calibri" panose="020F0502020204030204" pitchFamily="34" charset="0"/>
                      </a:endParaRPr>
                    </a:p>
                  </a:txBody>
                  <a:tcPr marL="9525" marR="9525" marT="9525" marB="0" anchor="b">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29718908"/>
                  </a:ext>
                </a:extLst>
              </a:tr>
            </a:tbl>
          </a:graphicData>
        </a:graphic>
      </p:graphicFrame>
      <p:sp>
        <p:nvSpPr>
          <p:cNvPr id="7" name="TextBox 6">
            <a:extLst>
              <a:ext uri="{FF2B5EF4-FFF2-40B4-BE49-F238E27FC236}">
                <a16:creationId xmlns:a16="http://schemas.microsoft.com/office/drawing/2014/main" id="{E16A719F-E8AE-2E47-B9BE-31FA5D86DB81}"/>
              </a:ext>
            </a:extLst>
          </p:cNvPr>
          <p:cNvSpPr txBox="1"/>
          <p:nvPr/>
        </p:nvSpPr>
        <p:spPr>
          <a:xfrm>
            <a:off x="283028" y="2878250"/>
            <a:ext cx="3484107" cy="646331"/>
          </a:xfrm>
          <a:prstGeom prst="rect">
            <a:avLst/>
          </a:prstGeom>
          <a:noFill/>
          <a:ln>
            <a:solidFill>
              <a:schemeClr val="accent1">
                <a:lumMod val="50000"/>
              </a:schemeClr>
            </a:solidFill>
          </a:ln>
        </p:spPr>
        <p:txBody>
          <a:bodyPr wrap="square" rtlCol="0">
            <a:spAutoFit/>
          </a:bodyPr>
          <a:lstStyle/>
          <a:p>
            <a:pPr algn="ctr"/>
            <a:r>
              <a:rPr lang="en-US" b="1">
                <a:solidFill>
                  <a:schemeClr val="accent1">
                    <a:lumMod val="50000"/>
                  </a:schemeClr>
                </a:solidFill>
              </a:rPr>
              <a:t>Before applying Mu and Rho into our algorithm</a:t>
            </a:r>
          </a:p>
        </p:txBody>
      </p:sp>
      <p:sp>
        <p:nvSpPr>
          <p:cNvPr id="8" name="TextBox 7">
            <a:extLst>
              <a:ext uri="{FF2B5EF4-FFF2-40B4-BE49-F238E27FC236}">
                <a16:creationId xmlns:a16="http://schemas.microsoft.com/office/drawing/2014/main" id="{DFFCE5BC-6D07-A249-9F83-5C46E47A2F12}"/>
              </a:ext>
            </a:extLst>
          </p:cNvPr>
          <p:cNvSpPr txBox="1"/>
          <p:nvPr/>
        </p:nvSpPr>
        <p:spPr>
          <a:xfrm>
            <a:off x="283028" y="5039299"/>
            <a:ext cx="3201079" cy="646331"/>
          </a:xfrm>
          <a:prstGeom prst="rect">
            <a:avLst/>
          </a:prstGeom>
          <a:noFill/>
          <a:ln>
            <a:solidFill>
              <a:schemeClr val="accent1">
                <a:lumMod val="50000"/>
              </a:schemeClr>
            </a:solidFill>
          </a:ln>
        </p:spPr>
        <p:txBody>
          <a:bodyPr wrap="square" rtlCol="0">
            <a:spAutoFit/>
          </a:bodyPr>
          <a:lstStyle/>
          <a:p>
            <a:pPr algn="ctr"/>
            <a:r>
              <a:rPr lang="en-US" b="1">
                <a:solidFill>
                  <a:schemeClr val="accent1">
                    <a:lumMod val="50000"/>
                  </a:schemeClr>
                </a:solidFill>
              </a:rPr>
              <a:t>After applying Mu and Rho into our algorithm</a:t>
            </a:r>
          </a:p>
        </p:txBody>
      </p:sp>
      <p:sp>
        <p:nvSpPr>
          <p:cNvPr id="9" name="Rectangle 8">
            <a:extLst>
              <a:ext uri="{FF2B5EF4-FFF2-40B4-BE49-F238E27FC236}">
                <a16:creationId xmlns:a16="http://schemas.microsoft.com/office/drawing/2014/main" id="{0291B45A-FFC8-3A4A-9FF8-10048B7D0DC8}"/>
              </a:ext>
            </a:extLst>
          </p:cNvPr>
          <p:cNvSpPr/>
          <p:nvPr/>
        </p:nvSpPr>
        <p:spPr>
          <a:xfrm>
            <a:off x="3875314" y="3371850"/>
            <a:ext cx="7761513" cy="1032314"/>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D39FA832-ED22-D24E-BCAA-8E3A8C3CBCBB}"/>
              </a:ext>
            </a:extLst>
          </p:cNvPr>
          <p:cNvSpPr>
            <a:spLocks noGrp="1"/>
          </p:cNvSpPr>
          <p:nvPr>
            <p:ph type="sldNum" sz="quarter" idx="12"/>
          </p:nvPr>
        </p:nvSpPr>
        <p:spPr/>
        <p:txBody>
          <a:bodyPr/>
          <a:lstStyle/>
          <a:p>
            <a:fld id="{330EA680-D336-4FF7-8B7A-9848BB0A1C32}" type="slidenum">
              <a:rPr lang="en-US" smtClean="0"/>
              <a:t>27</a:t>
            </a:fld>
            <a:endParaRPr lang="en-US"/>
          </a:p>
        </p:txBody>
      </p:sp>
    </p:spTree>
    <p:extLst>
      <p:ext uri="{BB962C8B-B14F-4D97-AF65-F5344CB8AC3E}">
        <p14:creationId xmlns:p14="http://schemas.microsoft.com/office/powerpoint/2010/main" val="273850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GlowDiffused/>
                    </a14:imgEffect>
                  </a14:imgLayer>
                </a14:imgProps>
              </a:ext>
            </a:extLst>
          </a:blip>
          <a:srcRect/>
          <a:stretch>
            <a:fillRect l="-16000" r="-41000" b="-4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50A96-2333-554D-BE4A-62F517091F8E}"/>
              </a:ext>
            </a:extLst>
          </p:cNvPr>
          <p:cNvSpPr>
            <a:spLocks noGrp="1"/>
          </p:cNvSpPr>
          <p:nvPr>
            <p:ph type="title"/>
          </p:nvPr>
        </p:nvSpPr>
        <p:spPr>
          <a:xfrm>
            <a:off x="2426355" y="2873314"/>
            <a:ext cx="7058889" cy="881149"/>
          </a:xfrm>
        </p:spPr>
        <p:txBody>
          <a:bodyPr>
            <a:noAutofit/>
          </a:bodyPr>
          <a:lstStyle/>
          <a:p>
            <a:pPr algn="ctr"/>
            <a:r>
              <a:rPr lang="en-US" sz="6600" b="1">
                <a:solidFill>
                  <a:schemeClr val="bg1"/>
                </a:solidFill>
                <a:latin typeface="+mn-lt"/>
              </a:rPr>
              <a:t>Results</a:t>
            </a:r>
          </a:p>
        </p:txBody>
      </p:sp>
      <p:sp>
        <p:nvSpPr>
          <p:cNvPr id="3" name="Slide Number Placeholder 2">
            <a:extLst>
              <a:ext uri="{FF2B5EF4-FFF2-40B4-BE49-F238E27FC236}">
                <a16:creationId xmlns:a16="http://schemas.microsoft.com/office/drawing/2014/main" id="{60571F07-67F5-BC40-AF06-D5DE3C274CF8}"/>
              </a:ext>
            </a:extLst>
          </p:cNvPr>
          <p:cNvSpPr>
            <a:spLocks noGrp="1"/>
          </p:cNvSpPr>
          <p:nvPr>
            <p:ph type="sldNum" sz="quarter" idx="12"/>
          </p:nvPr>
        </p:nvSpPr>
        <p:spPr/>
        <p:txBody>
          <a:bodyPr/>
          <a:lstStyle/>
          <a:p>
            <a:fld id="{330EA680-D336-4FF7-8B7A-9848BB0A1C32}" type="slidenum">
              <a:rPr lang="en-US" smtClean="0"/>
              <a:t>28</a:t>
            </a:fld>
            <a:endParaRPr lang="en-US"/>
          </a:p>
        </p:txBody>
      </p:sp>
    </p:spTree>
    <p:extLst>
      <p:ext uri="{BB962C8B-B14F-4D97-AF65-F5344CB8AC3E}">
        <p14:creationId xmlns:p14="http://schemas.microsoft.com/office/powerpoint/2010/main" val="439961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C6B19-A836-1A41-AAC7-84F4E66AD0DB}"/>
              </a:ext>
            </a:extLst>
          </p:cNvPr>
          <p:cNvSpPr>
            <a:spLocks noGrp="1"/>
          </p:cNvSpPr>
          <p:nvPr>
            <p:ph type="title"/>
          </p:nvPr>
        </p:nvSpPr>
        <p:spPr>
          <a:xfrm>
            <a:off x="0" y="192484"/>
            <a:ext cx="12192000" cy="1325563"/>
          </a:xfrm>
          <a:solidFill>
            <a:schemeClr val="accent1">
              <a:lumMod val="75000"/>
            </a:schemeClr>
          </a:solidFill>
        </p:spPr>
        <p:txBody>
          <a:bodyPr/>
          <a:lstStyle/>
          <a:p>
            <a:pPr algn="ctr"/>
            <a:r>
              <a:rPr lang="en-US" b="1">
                <a:solidFill>
                  <a:schemeClr val="bg1"/>
                </a:solidFill>
                <a:latin typeface="+mn-lt"/>
                <a:cs typeface="Calibri"/>
              </a:rPr>
              <a:t>Comparing Costs</a:t>
            </a:r>
            <a:endParaRPr lang="en-US" b="1">
              <a:solidFill>
                <a:schemeClr val="bg1"/>
              </a:solidFill>
              <a:latin typeface="+mn-lt"/>
            </a:endParaRPr>
          </a:p>
        </p:txBody>
      </p:sp>
      <p:sp>
        <p:nvSpPr>
          <p:cNvPr id="4" name="Slide Number Placeholder 3">
            <a:extLst>
              <a:ext uri="{FF2B5EF4-FFF2-40B4-BE49-F238E27FC236}">
                <a16:creationId xmlns:a16="http://schemas.microsoft.com/office/drawing/2014/main" id="{FD4241A7-5ABE-904E-8516-26AB286D7AF5}"/>
              </a:ext>
            </a:extLst>
          </p:cNvPr>
          <p:cNvSpPr>
            <a:spLocks noGrp="1"/>
          </p:cNvSpPr>
          <p:nvPr>
            <p:ph type="sldNum" sz="quarter" idx="12"/>
          </p:nvPr>
        </p:nvSpPr>
        <p:spPr/>
        <p:txBody>
          <a:bodyPr/>
          <a:lstStyle/>
          <a:p>
            <a:fld id="{330EA680-D336-4FF7-8B7A-9848BB0A1C32}" type="slidenum">
              <a:rPr lang="en-US" smtClean="0"/>
              <a:t>29</a:t>
            </a:fld>
            <a:endParaRPr lang="en-US"/>
          </a:p>
        </p:txBody>
      </p:sp>
      <p:graphicFrame>
        <p:nvGraphicFramePr>
          <p:cNvPr id="6" name="Chart 5"/>
          <p:cNvGraphicFramePr>
            <a:graphicFrameLocks/>
          </p:cNvGraphicFramePr>
          <p:nvPr>
            <p:extLst>
              <p:ext uri="{D42A27DB-BD31-4B8C-83A1-F6EECF244321}">
                <p14:modId xmlns:p14="http://schemas.microsoft.com/office/powerpoint/2010/main" val="2409490777"/>
              </p:ext>
            </p:extLst>
          </p:nvPr>
        </p:nvGraphicFramePr>
        <p:xfrm>
          <a:off x="470872" y="1793651"/>
          <a:ext cx="6601732" cy="464090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7427899" y="3113830"/>
            <a:ext cx="4386943" cy="2000548"/>
          </a:xfrm>
          <a:prstGeom prst="rect">
            <a:avLst/>
          </a:prstGeom>
          <a:noFill/>
        </p:spPr>
        <p:txBody>
          <a:bodyPr wrap="square" rtlCol="0">
            <a:spAutoFit/>
          </a:bodyPr>
          <a:lstStyle/>
          <a:p>
            <a:pPr algn="ctr"/>
            <a:r>
              <a:rPr lang="en-US" sz="2400" dirty="0"/>
              <a:t>If LHI were to use our algorithm in 2017 for WI, they would have reduced the cost of the original appointment by </a:t>
            </a:r>
          </a:p>
          <a:p>
            <a:pPr algn="ctr"/>
            <a:r>
              <a:rPr lang="en-US" sz="2800" b="1" dirty="0"/>
              <a:t>14.28%</a:t>
            </a:r>
          </a:p>
        </p:txBody>
      </p:sp>
    </p:spTree>
    <p:extLst>
      <p:ext uri="{BB962C8B-B14F-4D97-AF65-F5344CB8AC3E}">
        <p14:creationId xmlns:p14="http://schemas.microsoft.com/office/powerpoint/2010/main" val="647772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GlowDiffused/>
                    </a14:imgEffect>
                  </a14:imgLayer>
                </a14:imgProps>
              </a:ext>
            </a:extLst>
          </a:blip>
          <a:srcRect/>
          <a:stretch>
            <a:fillRect l="-16000" r="-41000" b="-4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50A96-2333-554D-BE4A-62F517091F8E}"/>
              </a:ext>
            </a:extLst>
          </p:cNvPr>
          <p:cNvSpPr>
            <a:spLocks noGrp="1"/>
          </p:cNvSpPr>
          <p:nvPr>
            <p:ph type="title"/>
          </p:nvPr>
        </p:nvSpPr>
        <p:spPr>
          <a:xfrm>
            <a:off x="2637003" y="3102097"/>
            <a:ext cx="7058889" cy="881149"/>
          </a:xfrm>
        </p:spPr>
        <p:txBody>
          <a:bodyPr>
            <a:noAutofit/>
          </a:bodyPr>
          <a:lstStyle/>
          <a:p>
            <a:pPr algn="ctr"/>
            <a:r>
              <a:rPr lang="en-US" sz="6600" b="1">
                <a:solidFill>
                  <a:schemeClr val="bg1"/>
                </a:solidFill>
                <a:latin typeface="+mn-lt"/>
              </a:rPr>
              <a:t>Problem Statement</a:t>
            </a:r>
          </a:p>
        </p:txBody>
      </p:sp>
      <p:sp>
        <p:nvSpPr>
          <p:cNvPr id="5" name="Slide Number Placeholder 4">
            <a:extLst>
              <a:ext uri="{FF2B5EF4-FFF2-40B4-BE49-F238E27FC236}">
                <a16:creationId xmlns:a16="http://schemas.microsoft.com/office/drawing/2014/main" id="{2E3284C9-41E9-EA43-A974-4B3446CD75AA}"/>
              </a:ext>
            </a:extLst>
          </p:cNvPr>
          <p:cNvSpPr>
            <a:spLocks noGrp="1"/>
          </p:cNvSpPr>
          <p:nvPr>
            <p:ph type="sldNum" sz="quarter" idx="12"/>
          </p:nvPr>
        </p:nvSpPr>
        <p:spPr/>
        <p:txBody>
          <a:bodyPr/>
          <a:lstStyle/>
          <a:p>
            <a:fld id="{330EA680-D336-4FF7-8B7A-9848BB0A1C32}" type="slidenum">
              <a:rPr lang="en-US" smtClean="0"/>
              <a:t>3</a:t>
            </a:fld>
            <a:endParaRPr lang="en-US"/>
          </a:p>
        </p:txBody>
      </p:sp>
    </p:spTree>
    <p:extLst>
      <p:ext uri="{BB962C8B-B14F-4D97-AF65-F5344CB8AC3E}">
        <p14:creationId xmlns:p14="http://schemas.microsoft.com/office/powerpoint/2010/main" val="2414830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B15E6F-7168-EC43-AE8F-4604ED4B8D01}"/>
              </a:ext>
            </a:extLst>
          </p:cNvPr>
          <p:cNvSpPr>
            <a:spLocks noGrp="1"/>
          </p:cNvSpPr>
          <p:nvPr>
            <p:ph type="sldNum" sz="quarter" idx="12"/>
          </p:nvPr>
        </p:nvSpPr>
        <p:spPr/>
        <p:txBody>
          <a:bodyPr/>
          <a:lstStyle/>
          <a:p>
            <a:fld id="{330EA680-D336-4FF7-8B7A-9848BB0A1C32}" type="slidenum">
              <a:rPr lang="en-US" smtClean="0"/>
              <a:t>30</a:t>
            </a:fld>
            <a:endParaRPr lang="en-US"/>
          </a:p>
        </p:txBody>
      </p:sp>
      <p:sp>
        <p:nvSpPr>
          <p:cNvPr id="5" name="Title 1">
            <a:extLst>
              <a:ext uri="{FF2B5EF4-FFF2-40B4-BE49-F238E27FC236}">
                <a16:creationId xmlns:a16="http://schemas.microsoft.com/office/drawing/2014/main" id="{BA30FD24-A752-044B-8AB9-6CB21F63AB37}"/>
              </a:ext>
            </a:extLst>
          </p:cNvPr>
          <p:cNvSpPr>
            <a:spLocks noGrp="1"/>
          </p:cNvSpPr>
          <p:nvPr>
            <p:ph type="title"/>
          </p:nvPr>
        </p:nvSpPr>
        <p:spPr/>
        <p:txBody>
          <a:bodyPr>
            <a:noAutofit/>
          </a:bodyPr>
          <a:lstStyle/>
          <a:p>
            <a:pPr algn="ctr"/>
            <a:r>
              <a:rPr lang="en-US" sz="6600" b="1">
                <a:solidFill>
                  <a:schemeClr val="bg1"/>
                </a:solidFill>
                <a:latin typeface="+mn-lt"/>
              </a:rPr>
              <a:t>Results in Wisconsin</a:t>
            </a:r>
          </a:p>
        </p:txBody>
      </p:sp>
      <p:sp>
        <p:nvSpPr>
          <p:cNvPr id="6" name="Title 1">
            <a:extLst>
              <a:ext uri="{FF2B5EF4-FFF2-40B4-BE49-F238E27FC236}">
                <a16:creationId xmlns:a16="http://schemas.microsoft.com/office/drawing/2014/main" id="{54244902-1EF8-8240-B7FA-6BD80B1679BE}"/>
              </a:ext>
            </a:extLst>
          </p:cNvPr>
          <p:cNvSpPr txBox="1">
            <a:spLocks/>
          </p:cNvSpPr>
          <p:nvPr/>
        </p:nvSpPr>
        <p:spPr>
          <a:xfrm>
            <a:off x="0" y="365125"/>
            <a:ext cx="12192000" cy="1325563"/>
          </a:xfrm>
          <a:prstGeom prst="rect">
            <a:avLst/>
          </a:prstGeom>
          <a:solidFill>
            <a:schemeClr val="accent1">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Results: Wisconsin, 2017</a:t>
            </a:r>
          </a:p>
        </p:txBody>
      </p:sp>
      <p:pic>
        <p:nvPicPr>
          <p:cNvPr id="2" name="Picture 1">
            <a:extLst>
              <a:ext uri="{FF2B5EF4-FFF2-40B4-BE49-F238E27FC236}">
                <a16:creationId xmlns:a16="http://schemas.microsoft.com/office/drawing/2014/main" id="{5D9E00F2-9D38-EA4E-8DFD-2EADDE5CD27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6000"/>
                    </a14:imgEffect>
                  </a14:imgLayer>
                </a14:imgProps>
              </a:ext>
            </a:extLst>
          </a:blip>
          <a:stretch>
            <a:fillRect/>
          </a:stretch>
        </p:blipFill>
        <p:spPr>
          <a:xfrm>
            <a:off x="2696097" y="2246231"/>
            <a:ext cx="6799805" cy="4087418"/>
          </a:xfrm>
          <a:prstGeom prst="rect">
            <a:avLst/>
          </a:prstGeom>
        </p:spPr>
      </p:pic>
    </p:spTree>
    <p:extLst>
      <p:ext uri="{BB962C8B-B14F-4D97-AF65-F5344CB8AC3E}">
        <p14:creationId xmlns:p14="http://schemas.microsoft.com/office/powerpoint/2010/main" val="211031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C237349-8CCB-2440-8146-C2FA702C5634}"/>
              </a:ext>
            </a:extLst>
          </p:cNvPr>
          <p:cNvSpPr>
            <a:spLocks noGrp="1"/>
          </p:cNvSpPr>
          <p:nvPr>
            <p:ph type="sldNum" sz="quarter" idx="12"/>
          </p:nvPr>
        </p:nvSpPr>
        <p:spPr/>
        <p:txBody>
          <a:bodyPr/>
          <a:lstStyle/>
          <a:p>
            <a:fld id="{330EA680-D336-4FF7-8B7A-9848BB0A1C32}" type="slidenum">
              <a:rPr lang="en-US" smtClean="0"/>
              <a:t>31</a:t>
            </a:fld>
            <a:endParaRPr lang="en-US"/>
          </a:p>
        </p:txBody>
      </p:sp>
      <p:sp>
        <p:nvSpPr>
          <p:cNvPr id="18" name="Title 1">
            <a:extLst>
              <a:ext uri="{FF2B5EF4-FFF2-40B4-BE49-F238E27FC236}">
                <a16:creationId xmlns:a16="http://schemas.microsoft.com/office/drawing/2014/main" id="{3F4982C4-C1FE-494F-938E-525A24A29E6F}"/>
              </a:ext>
            </a:extLst>
          </p:cNvPr>
          <p:cNvSpPr txBox="1">
            <a:spLocks/>
          </p:cNvSpPr>
          <p:nvPr/>
        </p:nvSpPr>
        <p:spPr>
          <a:xfrm>
            <a:off x="0" y="251670"/>
            <a:ext cx="12192000" cy="1325563"/>
          </a:xfrm>
          <a:prstGeom prst="rect">
            <a:avLst/>
          </a:prstGeom>
          <a:solidFill>
            <a:schemeClr val="accent1">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1"/>
                </a:solidFill>
                <a:latin typeface="+mn-lt"/>
              </a:rPr>
              <a:t>Results: Metropolitan Cities</a:t>
            </a:r>
          </a:p>
        </p:txBody>
      </p:sp>
      <p:pic>
        <p:nvPicPr>
          <p:cNvPr id="25" name="Picture 24">
            <a:extLst>
              <a:ext uri="{FF2B5EF4-FFF2-40B4-BE49-F238E27FC236}">
                <a16:creationId xmlns:a16="http://schemas.microsoft.com/office/drawing/2014/main" id="{077E2BE3-5A6B-DF45-987B-4571C81E2809}"/>
              </a:ext>
            </a:extLst>
          </p:cNvPr>
          <p:cNvPicPr>
            <a:picLocks noChangeAspect="1"/>
          </p:cNvPicPr>
          <p:nvPr/>
        </p:nvPicPr>
        <p:blipFill>
          <a:blip r:embed="rId3"/>
          <a:stretch>
            <a:fillRect/>
          </a:stretch>
        </p:blipFill>
        <p:spPr>
          <a:xfrm>
            <a:off x="2590365" y="1686994"/>
            <a:ext cx="7011270" cy="4851918"/>
          </a:xfrm>
          <a:prstGeom prst="rect">
            <a:avLst/>
          </a:prstGeom>
        </p:spPr>
      </p:pic>
    </p:spTree>
    <p:extLst>
      <p:ext uri="{BB962C8B-B14F-4D97-AF65-F5344CB8AC3E}">
        <p14:creationId xmlns:p14="http://schemas.microsoft.com/office/powerpoint/2010/main" val="2078191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C237349-8CCB-2440-8146-C2FA702C5634}"/>
              </a:ext>
            </a:extLst>
          </p:cNvPr>
          <p:cNvSpPr>
            <a:spLocks noGrp="1"/>
          </p:cNvSpPr>
          <p:nvPr>
            <p:ph type="sldNum" sz="quarter" idx="12"/>
          </p:nvPr>
        </p:nvSpPr>
        <p:spPr/>
        <p:txBody>
          <a:bodyPr/>
          <a:lstStyle/>
          <a:p>
            <a:fld id="{330EA680-D336-4FF7-8B7A-9848BB0A1C32}" type="slidenum">
              <a:rPr lang="en-US" smtClean="0"/>
              <a:t>32</a:t>
            </a:fld>
            <a:endParaRPr lang="en-US"/>
          </a:p>
        </p:txBody>
      </p:sp>
      <p:sp>
        <p:nvSpPr>
          <p:cNvPr id="16" name="Title 1">
            <a:extLst>
              <a:ext uri="{FF2B5EF4-FFF2-40B4-BE49-F238E27FC236}">
                <a16:creationId xmlns:a16="http://schemas.microsoft.com/office/drawing/2014/main" id="{D6DC06AD-DB4E-5E47-B2A8-498C154A231E}"/>
              </a:ext>
            </a:extLst>
          </p:cNvPr>
          <p:cNvSpPr txBox="1">
            <a:spLocks noGrp="1"/>
          </p:cNvSpPr>
          <p:nvPr>
            <p:ph type="title"/>
          </p:nvPr>
        </p:nvSpPr>
        <p:spPr>
          <a:xfrm>
            <a:off x="0" y="245856"/>
            <a:ext cx="12192000" cy="1325563"/>
          </a:xfrm>
          <a:prstGeom prst="rect">
            <a:avLst/>
          </a:prstGeom>
          <a:solidFill>
            <a:schemeClr val="accent1">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1"/>
                </a:solidFill>
                <a:latin typeface="+mn-lt"/>
              </a:rPr>
              <a:t>Results: Suburban Cities</a:t>
            </a:r>
          </a:p>
        </p:txBody>
      </p:sp>
      <p:pic>
        <p:nvPicPr>
          <p:cNvPr id="45" name="Picture 44">
            <a:extLst>
              <a:ext uri="{FF2B5EF4-FFF2-40B4-BE49-F238E27FC236}">
                <a16:creationId xmlns:a16="http://schemas.microsoft.com/office/drawing/2014/main" id="{190CA195-55D5-CA44-ACFD-C2BC3B6B97EA}"/>
              </a:ext>
            </a:extLst>
          </p:cNvPr>
          <p:cNvPicPr>
            <a:picLocks noChangeAspect="1"/>
          </p:cNvPicPr>
          <p:nvPr/>
        </p:nvPicPr>
        <p:blipFill>
          <a:blip r:embed="rId3"/>
          <a:stretch>
            <a:fillRect/>
          </a:stretch>
        </p:blipFill>
        <p:spPr>
          <a:xfrm>
            <a:off x="2057400" y="1918083"/>
            <a:ext cx="8077200" cy="4438267"/>
          </a:xfrm>
          <a:prstGeom prst="rect">
            <a:avLst/>
          </a:prstGeom>
        </p:spPr>
      </p:pic>
    </p:spTree>
    <p:extLst>
      <p:ext uri="{BB962C8B-B14F-4D97-AF65-F5344CB8AC3E}">
        <p14:creationId xmlns:p14="http://schemas.microsoft.com/office/powerpoint/2010/main" val="2045175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C237349-8CCB-2440-8146-C2FA702C5634}"/>
              </a:ext>
            </a:extLst>
          </p:cNvPr>
          <p:cNvSpPr>
            <a:spLocks noGrp="1"/>
          </p:cNvSpPr>
          <p:nvPr>
            <p:ph type="sldNum" sz="quarter" idx="12"/>
          </p:nvPr>
        </p:nvSpPr>
        <p:spPr/>
        <p:txBody>
          <a:bodyPr/>
          <a:lstStyle/>
          <a:p>
            <a:fld id="{330EA680-D336-4FF7-8B7A-9848BB0A1C32}" type="slidenum">
              <a:rPr lang="en-US" smtClean="0"/>
              <a:t>33</a:t>
            </a:fld>
            <a:endParaRPr lang="en-US"/>
          </a:p>
        </p:txBody>
      </p:sp>
      <p:sp>
        <p:nvSpPr>
          <p:cNvPr id="10" name="Title 1">
            <a:extLst>
              <a:ext uri="{FF2B5EF4-FFF2-40B4-BE49-F238E27FC236}">
                <a16:creationId xmlns:a16="http://schemas.microsoft.com/office/drawing/2014/main" id="{36012F0D-8BAB-E746-BDA5-AD437F3EF261}"/>
              </a:ext>
            </a:extLst>
          </p:cNvPr>
          <p:cNvSpPr txBox="1">
            <a:spLocks noGrp="1"/>
          </p:cNvSpPr>
          <p:nvPr>
            <p:ph type="title"/>
          </p:nvPr>
        </p:nvSpPr>
        <p:spPr>
          <a:xfrm>
            <a:off x="0" y="221283"/>
            <a:ext cx="12192000" cy="1325563"/>
          </a:xfrm>
          <a:prstGeom prst="rect">
            <a:avLst/>
          </a:prstGeom>
          <a:solidFill>
            <a:schemeClr val="accent1">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1"/>
                </a:solidFill>
                <a:latin typeface="+mn-lt"/>
              </a:rPr>
              <a:t>Results: Rural Cities</a:t>
            </a:r>
          </a:p>
        </p:txBody>
      </p:sp>
      <p:pic>
        <p:nvPicPr>
          <p:cNvPr id="25" name="Picture 24">
            <a:extLst>
              <a:ext uri="{FF2B5EF4-FFF2-40B4-BE49-F238E27FC236}">
                <a16:creationId xmlns:a16="http://schemas.microsoft.com/office/drawing/2014/main" id="{9437B455-A359-0048-9B0F-9BFCBE711D89}"/>
              </a:ext>
            </a:extLst>
          </p:cNvPr>
          <p:cNvPicPr>
            <a:picLocks noChangeAspect="1"/>
          </p:cNvPicPr>
          <p:nvPr/>
        </p:nvPicPr>
        <p:blipFill>
          <a:blip r:embed="rId3"/>
          <a:stretch>
            <a:fillRect/>
          </a:stretch>
        </p:blipFill>
        <p:spPr>
          <a:xfrm>
            <a:off x="1988077" y="1927258"/>
            <a:ext cx="8215845" cy="4611654"/>
          </a:xfrm>
          <a:prstGeom prst="rect">
            <a:avLst/>
          </a:prstGeom>
        </p:spPr>
      </p:pic>
    </p:spTree>
    <p:extLst>
      <p:ext uri="{BB962C8B-B14F-4D97-AF65-F5344CB8AC3E}">
        <p14:creationId xmlns:p14="http://schemas.microsoft.com/office/powerpoint/2010/main" val="2290399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screenshot of a cell phone&#10;&#10;Description generated with high confidence">
            <a:extLst>
              <a:ext uri="{FF2B5EF4-FFF2-40B4-BE49-F238E27FC236}">
                <a16:creationId xmlns:a16="http://schemas.microsoft.com/office/drawing/2014/main" id="{335228DC-93F6-4B7D-9264-714C7AB2357C}"/>
              </a:ext>
            </a:extLst>
          </p:cNvPr>
          <p:cNvPicPr>
            <a:picLocks noGrp="1" noChangeAspect="1"/>
          </p:cNvPicPr>
          <p:nvPr>
            <p:ph idx="1"/>
          </p:nvPr>
        </p:nvPicPr>
        <p:blipFill>
          <a:blip r:embed="rId3"/>
          <a:stretch>
            <a:fillRect/>
          </a:stretch>
        </p:blipFill>
        <p:spPr>
          <a:xfrm>
            <a:off x="2104121" y="1673150"/>
            <a:ext cx="7983758" cy="4883300"/>
          </a:xfrm>
          <a:prstGeom prst="rect">
            <a:avLst/>
          </a:prstGeom>
        </p:spPr>
      </p:pic>
      <p:sp>
        <p:nvSpPr>
          <p:cNvPr id="4" name="Slide Number Placeholder 3">
            <a:extLst>
              <a:ext uri="{FF2B5EF4-FFF2-40B4-BE49-F238E27FC236}">
                <a16:creationId xmlns:a16="http://schemas.microsoft.com/office/drawing/2014/main" id="{AFE56CB6-73C3-4D2C-995B-915C045B8842}"/>
              </a:ext>
            </a:extLst>
          </p:cNvPr>
          <p:cNvSpPr>
            <a:spLocks noGrp="1"/>
          </p:cNvSpPr>
          <p:nvPr>
            <p:ph type="sldNum" sz="quarter" idx="12"/>
          </p:nvPr>
        </p:nvSpPr>
        <p:spPr/>
        <p:txBody>
          <a:bodyPr/>
          <a:lstStyle/>
          <a:p>
            <a:fld id="{330EA680-D336-4FF7-8B7A-9848BB0A1C32}" type="slidenum">
              <a:rPr lang="en-US" smtClean="0"/>
              <a:t>34</a:t>
            </a:fld>
            <a:endParaRPr lang="en-US"/>
          </a:p>
        </p:txBody>
      </p:sp>
      <p:sp>
        <p:nvSpPr>
          <p:cNvPr id="8" name="Title 1">
            <a:extLst>
              <a:ext uri="{FF2B5EF4-FFF2-40B4-BE49-F238E27FC236}">
                <a16:creationId xmlns:a16="http://schemas.microsoft.com/office/drawing/2014/main" id="{E8574F96-F49D-4DE4-847F-F914CBBE25EF}"/>
              </a:ext>
            </a:extLst>
          </p:cNvPr>
          <p:cNvSpPr txBox="1">
            <a:spLocks/>
          </p:cNvSpPr>
          <p:nvPr/>
        </p:nvSpPr>
        <p:spPr>
          <a:xfrm>
            <a:off x="0" y="221283"/>
            <a:ext cx="12192000" cy="1325563"/>
          </a:xfrm>
          <a:prstGeom prst="rect">
            <a:avLst/>
          </a:prstGeom>
          <a:solidFill>
            <a:schemeClr val="accent1">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1"/>
                </a:solidFill>
                <a:latin typeface="+mn-lt"/>
                <a:cs typeface="Calibri"/>
              </a:rPr>
              <a:t>Rescheduling</a:t>
            </a:r>
            <a:endParaRPr lang="en-US" b="1">
              <a:solidFill>
                <a:schemeClr val="bg1"/>
              </a:solidFill>
              <a:latin typeface="+mn-lt"/>
            </a:endParaRPr>
          </a:p>
        </p:txBody>
      </p:sp>
      <p:sp>
        <p:nvSpPr>
          <p:cNvPr id="6" name="TextBox 5">
            <a:extLst>
              <a:ext uri="{FF2B5EF4-FFF2-40B4-BE49-F238E27FC236}">
                <a16:creationId xmlns:a16="http://schemas.microsoft.com/office/drawing/2014/main" id="{6827A25C-2696-C546-BE1B-0DD2331EC443}"/>
              </a:ext>
            </a:extLst>
          </p:cNvPr>
          <p:cNvSpPr txBox="1"/>
          <p:nvPr/>
        </p:nvSpPr>
        <p:spPr>
          <a:xfrm>
            <a:off x="8192276" y="5579705"/>
            <a:ext cx="1623527" cy="369332"/>
          </a:xfrm>
          <a:prstGeom prst="rect">
            <a:avLst/>
          </a:prstGeom>
          <a:solidFill>
            <a:schemeClr val="bg1"/>
          </a:solidFill>
        </p:spPr>
        <p:txBody>
          <a:bodyPr wrap="square" rtlCol="0">
            <a:spAutoFit/>
          </a:bodyPr>
          <a:lstStyle/>
          <a:p>
            <a:pPr algn="ctr"/>
            <a:r>
              <a:rPr lang="en-US"/>
              <a:t>Rank 4</a:t>
            </a:r>
          </a:p>
        </p:txBody>
      </p:sp>
      <p:sp>
        <p:nvSpPr>
          <p:cNvPr id="9" name="TextBox 8">
            <a:extLst>
              <a:ext uri="{FF2B5EF4-FFF2-40B4-BE49-F238E27FC236}">
                <a16:creationId xmlns:a16="http://schemas.microsoft.com/office/drawing/2014/main" id="{BF6C9A3B-7DEB-CE4A-9CD3-F6CAE3F8C153}"/>
              </a:ext>
            </a:extLst>
          </p:cNvPr>
          <p:cNvSpPr txBox="1"/>
          <p:nvPr/>
        </p:nvSpPr>
        <p:spPr>
          <a:xfrm>
            <a:off x="6379223" y="5579705"/>
            <a:ext cx="1623527" cy="369332"/>
          </a:xfrm>
          <a:prstGeom prst="rect">
            <a:avLst/>
          </a:prstGeom>
          <a:solidFill>
            <a:schemeClr val="bg1"/>
          </a:solidFill>
        </p:spPr>
        <p:txBody>
          <a:bodyPr wrap="square" rtlCol="0">
            <a:spAutoFit/>
          </a:bodyPr>
          <a:lstStyle/>
          <a:p>
            <a:pPr algn="ctr"/>
            <a:r>
              <a:rPr lang="en-US"/>
              <a:t>Rank 3</a:t>
            </a:r>
          </a:p>
        </p:txBody>
      </p:sp>
      <p:sp>
        <p:nvSpPr>
          <p:cNvPr id="10" name="TextBox 9">
            <a:extLst>
              <a:ext uri="{FF2B5EF4-FFF2-40B4-BE49-F238E27FC236}">
                <a16:creationId xmlns:a16="http://schemas.microsoft.com/office/drawing/2014/main" id="{673DAEC0-1044-C340-82CB-D56EC1F9ACC0}"/>
              </a:ext>
            </a:extLst>
          </p:cNvPr>
          <p:cNvSpPr txBox="1"/>
          <p:nvPr/>
        </p:nvSpPr>
        <p:spPr>
          <a:xfrm>
            <a:off x="4483620" y="5579705"/>
            <a:ext cx="1623527" cy="369332"/>
          </a:xfrm>
          <a:prstGeom prst="rect">
            <a:avLst/>
          </a:prstGeom>
          <a:solidFill>
            <a:schemeClr val="bg1"/>
          </a:solidFill>
        </p:spPr>
        <p:txBody>
          <a:bodyPr wrap="square" rtlCol="0">
            <a:spAutoFit/>
          </a:bodyPr>
          <a:lstStyle/>
          <a:p>
            <a:pPr algn="ctr"/>
            <a:r>
              <a:rPr lang="en-US"/>
              <a:t>Rank 2</a:t>
            </a:r>
          </a:p>
        </p:txBody>
      </p:sp>
      <p:sp>
        <p:nvSpPr>
          <p:cNvPr id="11" name="TextBox 10">
            <a:extLst>
              <a:ext uri="{FF2B5EF4-FFF2-40B4-BE49-F238E27FC236}">
                <a16:creationId xmlns:a16="http://schemas.microsoft.com/office/drawing/2014/main" id="{7F01C1CD-44D8-BC40-9439-A8F62877841C}"/>
              </a:ext>
            </a:extLst>
          </p:cNvPr>
          <p:cNvSpPr txBox="1"/>
          <p:nvPr/>
        </p:nvSpPr>
        <p:spPr>
          <a:xfrm>
            <a:off x="2724055" y="5579705"/>
            <a:ext cx="1623527" cy="369332"/>
          </a:xfrm>
          <a:prstGeom prst="rect">
            <a:avLst/>
          </a:prstGeom>
          <a:solidFill>
            <a:schemeClr val="bg1"/>
          </a:solidFill>
        </p:spPr>
        <p:txBody>
          <a:bodyPr wrap="square" rtlCol="0">
            <a:spAutoFit/>
          </a:bodyPr>
          <a:lstStyle/>
          <a:p>
            <a:pPr algn="ctr"/>
            <a:r>
              <a:rPr lang="en-US"/>
              <a:t>Rank 1</a:t>
            </a:r>
          </a:p>
        </p:txBody>
      </p:sp>
      <p:sp>
        <p:nvSpPr>
          <p:cNvPr id="2" name="TextBox 1">
            <a:extLst>
              <a:ext uri="{FF2B5EF4-FFF2-40B4-BE49-F238E27FC236}">
                <a16:creationId xmlns:a16="http://schemas.microsoft.com/office/drawing/2014/main" id="{E4D02C04-D655-5A4D-A0FD-3288BA1D81B3}"/>
              </a:ext>
            </a:extLst>
          </p:cNvPr>
          <p:cNvSpPr txBox="1"/>
          <p:nvPr/>
        </p:nvSpPr>
        <p:spPr>
          <a:xfrm>
            <a:off x="5494177" y="4451866"/>
            <a:ext cx="392273" cy="369332"/>
          </a:xfrm>
          <a:prstGeom prst="rect">
            <a:avLst/>
          </a:prstGeom>
          <a:noFill/>
        </p:spPr>
        <p:txBody>
          <a:bodyPr wrap="square" rtlCol="0">
            <a:spAutoFit/>
          </a:bodyPr>
          <a:lstStyle/>
          <a:p>
            <a:r>
              <a:rPr lang="en-US" dirty="0"/>
              <a:t>7</a:t>
            </a:r>
          </a:p>
        </p:txBody>
      </p:sp>
      <p:sp>
        <p:nvSpPr>
          <p:cNvPr id="12" name="TextBox 11">
            <a:extLst>
              <a:ext uri="{FF2B5EF4-FFF2-40B4-BE49-F238E27FC236}">
                <a16:creationId xmlns:a16="http://schemas.microsoft.com/office/drawing/2014/main" id="{42132601-68F1-9E41-A3D8-6159EAFABA78}"/>
              </a:ext>
            </a:extLst>
          </p:cNvPr>
          <p:cNvSpPr txBox="1"/>
          <p:nvPr/>
        </p:nvSpPr>
        <p:spPr>
          <a:xfrm>
            <a:off x="2933605" y="4171950"/>
            <a:ext cx="400145" cy="369332"/>
          </a:xfrm>
          <a:prstGeom prst="rect">
            <a:avLst/>
          </a:prstGeom>
          <a:noFill/>
        </p:spPr>
        <p:txBody>
          <a:bodyPr wrap="square" rtlCol="0">
            <a:spAutoFit/>
          </a:bodyPr>
          <a:lstStyle/>
          <a:p>
            <a:r>
              <a:rPr lang="en-US" dirty="0"/>
              <a:t>8</a:t>
            </a:r>
          </a:p>
        </p:txBody>
      </p:sp>
      <p:sp>
        <p:nvSpPr>
          <p:cNvPr id="13" name="TextBox 12">
            <a:extLst>
              <a:ext uri="{FF2B5EF4-FFF2-40B4-BE49-F238E27FC236}">
                <a16:creationId xmlns:a16="http://schemas.microsoft.com/office/drawing/2014/main" id="{E26EA119-70A5-044D-898F-7E21FEE4DD65}"/>
              </a:ext>
            </a:extLst>
          </p:cNvPr>
          <p:cNvSpPr txBox="1"/>
          <p:nvPr/>
        </p:nvSpPr>
        <p:spPr>
          <a:xfrm>
            <a:off x="3714655" y="4962555"/>
            <a:ext cx="342995" cy="369332"/>
          </a:xfrm>
          <a:prstGeom prst="rect">
            <a:avLst/>
          </a:prstGeom>
          <a:noFill/>
        </p:spPr>
        <p:txBody>
          <a:bodyPr wrap="square" rtlCol="0">
            <a:spAutoFit/>
          </a:bodyPr>
          <a:lstStyle/>
          <a:p>
            <a:r>
              <a:rPr lang="en-US" dirty="0"/>
              <a:t>3</a:t>
            </a:r>
          </a:p>
        </p:txBody>
      </p:sp>
      <p:sp>
        <p:nvSpPr>
          <p:cNvPr id="14" name="TextBox 13">
            <a:extLst>
              <a:ext uri="{FF2B5EF4-FFF2-40B4-BE49-F238E27FC236}">
                <a16:creationId xmlns:a16="http://schemas.microsoft.com/office/drawing/2014/main" id="{1D40E6FA-71C4-144A-9712-8C19026EB9D7}"/>
              </a:ext>
            </a:extLst>
          </p:cNvPr>
          <p:cNvSpPr txBox="1"/>
          <p:nvPr/>
        </p:nvSpPr>
        <p:spPr>
          <a:xfrm>
            <a:off x="8342492" y="2573298"/>
            <a:ext cx="593880" cy="369332"/>
          </a:xfrm>
          <a:prstGeom prst="rect">
            <a:avLst/>
          </a:prstGeom>
          <a:noFill/>
        </p:spPr>
        <p:txBody>
          <a:bodyPr wrap="square" rtlCol="0">
            <a:spAutoFit/>
          </a:bodyPr>
          <a:lstStyle/>
          <a:p>
            <a:r>
              <a:rPr lang="en-US" dirty="0"/>
              <a:t>22</a:t>
            </a:r>
          </a:p>
        </p:txBody>
      </p:sp>
      <p:sp>
        <p:nvSpPr>
          <p:cNvPr id="15" name="TextBox 14">
            <a:extLst>
              <a:ext uri="{FF2B5EF4-FFF2-40B4-BE49-F238E27FC236}">
                <a16:creationId xmlns:a16="http://schemas.microsoft.com/office/drawing/2014/main" id="{31D6294B-73E6-9544-A88A-1C2CE093C962}"/>
              </a:ext>
            </a:extLst>
          </p:cNvPr>
          <p:cNvSpPr txBox="1"/>
          <p:nvPr/>
        </p:nvSpPr>
        <p:spPr>
          <a:xfrm>
            <a:off x="6502659" y="2757964"/>
            <a:ext cx="688327" cy="369332"/>
          </a:xfrm>
          <a:prstGeom prst="rect">
            <a:avLst/>
          </a:prstGeom>
          <a:noFill/>
        </p:spPr>
        <p:txBody>
          <a:bodyPr wrap="square" rtlCol="0">
            <a:spAutoFit/>
          </a:bodyPr>
          <a:lstStyle/>
          <a:p>
            <a:r>
              <a:rPr lang="en-US" dirty="0"/>
              <a:t>20</a:t>
            </a:r>
          </a:p>
        </p:txBody>
      </p:sp>
      <p:sp>
        <p:nvSpPr>
          <p:cNvPr id="16" name="TextBox 15">
            <a:extLst>
              <a:ext uri="{FF2B5EF4-FFF2-40B4-BE49-F238E27FC236}">
                <a16:creationId xmlns:a16="http://schemas.microsoft.com/office/drawing/2014/main" id="{90F2EF58-15C4-8142-8848-21495C2FC646}"/>
              </a:ext>
            </a:extLst>
          </p:cNvPr>
          <p:cNvSpPr txBox="1"/>
          <p:nvPr/>
        </p:nvSpPr>
        <p:spPr>
          <a:xfrm>
            <a:off x="4724399" y="3276600"/>
            <a:ext cx="512339" cy="369332"/>
          </a:xfrm>
          <a:prstGeom prst="rect">
            <a:avLst/>
          </a:prstGeom>
          <a:noFill/>
        </p:spPr>
        <p:txBody>
          <a:bodyPr wrap="square" rtlCol="0">
            <a:spAutoFit/>
          </a:bodyPr>
          <a:lstStyle/>
          <a:p>
            <a:r>
              <a:rPr lang="en-US" dirty="0"/>
              <a:t>16</a:t>
            </a:r>
          </a:p>
        </p:txBody>
      </p:sp>
      <p:sp>
        <p:nvSpPr>
          <p:cNvPr id="17" name="TextBox 16">
            <a:extLst>
              <a:ext uri="{FF2B5EF4-FFF2-40B4-BE49-F238E27FC236}">
                <a16:creationId xmlns:a16="http://schemas.microsoft.com/office/drawing/2014/main" id="{80153D0A-3B94-3645-8805-100048585F12}"/>
              </a:ext>
            </a:extLst>
          </p:cNvPr>
          <p:cNvSpPr txBox="1"/>
          <p:nvPr/>
        </p:nvSpPr>
        <p:spPr>
          <a:xfrm>
            <a:off x="7190987" y="4962555"/>
            <a:ext cx="562364" cy="369332"/>
          </a:xfrm>
          <a:prstGeom prst="rect">
            <a:avLst/>
          </a:prstGeom>
          <a:noFill/>
        </p:spPr>
        <p:txBody>
          <a:bodyPr wrap="square" rtlCol="0">
            <a:spAutoFit/>
          </a:bodyPr>
          <a:lstStyle/>
          <a:p>
            <a:pPr algn="ctr"/>
            <a:r>
              <a:rPr lang="en-US" dirty="0"/>
              <a:t>3</a:t>
            </a:r>
          </a:p>
        </p:txBody>
      </p:sp>
      <p:sp>
        <p:nvSpPr>
          <p:cNvPr id="18" name="TextBox 17">
            <a:extLst>
              <a:ext uri="{FF2B5EF4-FFF2-40B4-BE49-F238E27FC236}">
                <a16:creationId xmlns:a16="http://schemas.microsoft.com/office/drawing/2014/main" id="{B46D1C52-A929-6F40-B474-B0250D9D7365}"/>
              </a:ext>
            </a:extLst>
          </p:cNvPr>
          <p:cNvSpPr txBox="1"/>
          <p:nvPr/>
        </p:nvSpPr>
        <p:spPr>
          <a:xfrm>
            <a:off x="9004039" y="4962555"/>
            <a:ext cx="578159" cy="369332"/>
          </a:xfrm>
          <a:prstGeom prst="rect">
            <a:avLst/>
          </a:prstGeom>
          <a:noFill/>
        </p:spPr>
        <p:txBody>
          <a:bodyPr wrap="square" rtlCol="0">
            <a:spAutoFit/>
          </a:bodyPr>
          <a:lstStyle/>
          <a:p>
            <a:pPr algn="ctr"/>
            <a:r>
              <a:rPr lang="en-US" dirty="0"/>
              <a:t>3</a:t>
            </a:r>
          </a:p>
        </p:txBody>
      </p:sp>
    </p:spTree>
    <p:extLst>
      <p:ext uri="{BB962C8B-B14F-4D97-AF65-F5344CB8AC3E}">
        <p14:creationId xmlns:p14="http://schemas.microsoft.com/office/powerpoint/2010/main" val="2108288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9C604-BE68-014D-B5DF-C938E63A4A42}"/>
              </a:ext>
            </a:extLst>
          </p:cNvPr>
          <p:cNvSpPr>
            <a:spLocks noGrp="1"/>
          </p:cNvSpPr>
          <p:nvPr>
            <p:ph type="title"/>
          </p:nvPr>
        </p:nvSpPr>
        <p:spPr>
          <a:xfrm>
            <a:off x="0" y="190954"/>
            <a:ext cx="12192000" cy="1325563"/>
          </a:xfrm>
          <a:solidFill>
            <a:schemeClr val="accent1">
              <a:lumMod val="75000"/>
            </a:schemeClr>
          </a:solidFill>
        </p:spPr>
        <p:txBody>
          <a:bodyPr/>
          <a:lstStyle/>
          <a:p>
            <a:pPr algn="ctr"/>
            <a:r>
              <a:rPr lang="en-US" b="1" dirty="0">
                <a:solidFill>
                  <a:schemeClr val="bg1"/>
                </a:solidFill>
                <a:latin typeface="+mn-lt"/>
              </a:rPr>
              <a:t>Recommendations</a:t>
            </a:r>
          </a:p>
        </p:txBody>
      </p:sp>
      <p:sp>
        <p:nvSpPr>
          <p:cNvPr id="4" name="Slide Number Placeholder 3">
            <a:extLst>
              <a:ext uri="{FF2B5EF4-FFF2-40B4-BE49-F238E27FC236}">
                <a16:creationId xmlns:a16="http://schemas.microsoft.com/office/drawing/2014/main" id="{AAA92FBC-001B-654F-8A99-9CEC0C6A1C10}"/>
              </a:ext>
            </a:extLst>
          </p:cNvPr>
          <p:cNvSpPr>
            <a:spLocks noGrp="1"/>
          </p:cNvSpPr>
          <p:nvPr>
            <p:ph type="sldNum" sz="quarter" idx="12"/>
          </p:nvPr>
        </p:nvSpPr>
        <p:spPr/>
        <p:txBody>
          <a:bodyPr/>
          <a:lstStyle/>
          <a:p>
            <a:fld id="{330EA680-D336-4FF7-8B7A-9848BB0A1C32}" type="slidenum">
              <a:rPr lang="en-US" smtClean="0"/>
              <a:t>35</a:t>
            </a:fld>
            <a:endParaRPr lang="en-US"/>
          </a:p>
        </p:txBody>
      </p:sp>
      <p:sp>
        <p:nvSpPr>
          <p:cNvPr id="7" name="TextBox 6">
            <a:extLst>
              <a:ext uri="{FF2B5EF4-FFF2-40B4-BE49-F238E27FC236}">
                <a16:creationId xmlns:a16="http://schemas.microsoft.com/office/drawing/2014/main" id="{9B99EDBE-B1C8-4596-A67D-30E94860F777}"/>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aphicFrame>
        <p:nvGraphicFramePr>
          <p:cNvPr id="10" name="Diagram 9">
            <a:extLst>
              <a:ext uri="{FF2B5EF4-FFF2-40B4-BE49-F238E27FC236}">
                <a16:creationId xmlns:a16="http://schemas.microsoft.com/office/drawing/2014/main" id="{B3FC9BA8-A2CA-E84D-BEE0-CEC06E2DF183}"/>
              </a:ext>
            </a:extLst>
          </p:cNvPr>
          <p:cNvGraphicFramePr/>
          <p:nvPr>
            <p:extLst>
              <p:ext uri="{D42A27DB-BD31-4B8C-83A1-F6EECF244321}">
                <p14:modId xmlns:p14="http://schemas.microsoft.com/office/powerpoint/2010/main" val="3685918584"/>
              </p:ext>
            </p:extLst>
          </p:nvPr>
        </p:nvGraphicFramePr>
        <p:xfrm>
          <a:off x="264458" y="2245448"/>
          <a:ext cx="11663083" cy="3381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5316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9C604-BE68-014D-B5DF-C938E63A4A42}"/>
              </a:ext>
            </a:extLst>
          </p:cNvPr>
          <p:cNvSpPr>
            <a:spLocks noGrp="1"/>
          </p:cNvSpPr>
          <p:nvPr>
            <p:ph type="title"/>
          </p:nvPr>
        </p:nvSpPr>
        <p:spPr>
          <a:xfrm>
            <a:off x="0" y="190954"/>
            <a:ext cx="12192000" cy="1325563"/>
          </a:xfrm>
          <a:solidFill>
            <a:schemeClr val="accent1">
              <a:lumMod val="75000"/>
            </a:schemeClr>
          </a:solidFill>
        </p:spPr>
        <p:txBody>
          <a:bodyPr/>
          <a:lstStyle/>
          <a:p>
            <a:pPr algn="ctr"/>
            <a:r>
              <a:rPr lang="en-US" b="1" dirty="0">
                <a:solidFill>
                  <a:schemeClr val="bg1"/>
                </a:solidFill>
                <a:latin typeface="+mn-lt"/>
              </a:rPr>
              <a:t>Conclusions</a:t>
            </a:r>
          </a:p>
        </p:txBody>
      </p:sp>
      <p:sp>
        <p:nvSpPr>
          <p:cNvPr id="4" name="Slide Number Placeholder 3">
            <a:extLst>
              <a:ext uri="{FF2B5EF4-FFF2-40B4-BE49-F238E27FC236}">
                <a16:creationId xmlns:a16="http://schemas.microsoft.com/office/drawing/2014/main" id="{AAA92FBC-001B-654F-8A99-9CEC0C6A1C10}"/>
              </a:ext>
            </a:extLst>
          </p:cNvPr>
          <p:cNvSpPr>
            <a:spLocks noGrp="1"/>
          </p:cNvSpPr>
          <p:nvPr>
            <p:ph type="sldNum" sz="quarter" idx="12"/>
          </p:nvPr>
        </p:nvSpPr>
        <p:spPr/>
        <p:txBody>
          <a:bodyPr/>
          <a:lstStyle/>
          <a:p>
            <a:fld id="{330EA680-D336-4FF7-8B7A-9848BB0A1C32}" type="slidenum">
              <a:rPr lang="en-US" smtClean="0"/>
              <a:t>36</a:t>
            </a:fld>
            <a:endParaRPr lang="en-US"/>
          </a:p>
        </p:txBody>
      </p:sp>
      <p:graphicFrame>
        <p:nvGraphicFramePr>
          <p:cNvPr id="17" name="Diagram 16">
            <a:extLst>
              <a:ext uri="{FF2B5EF4-FFF2-40B4-BE49-F238E27FC236}">
                <a16:creationId xmlns:a16="http://schemas.microsoft.com/office/drawing/2014/main" id="{8B843DCD-7F0B-484F-A4F4-3D65E4B32D81}"/>
              </a:ext>
            </a:extLst>
          </p:cNvPr>
          <p:cNvGraphicFramePr/>
          <p:nvPr>
            <p:extLst>
              <p:ext uri="{D42A27DB-BD31-4B8C-83A1-F6EECF244321}">
                <p14:modId xmlns:p14="http://schemas.microsoft.com/office/powerpoint/2010/main" val="3254992124"/>
              </p:ext>
            </p:extLst>
          </p:nvPr>
        </p:nvGraphicFramePr>
        <p:xfrm>
          <a:off x="264458" y="2115671"/>
          <a:ext cx="11663083" cy="3496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8311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7423A-6AF4-304B-8009-DF68E6D59E7D}"/>
              </a:ext>
            </a:extLst>
          </p:cNvPr>
          <p:cNvSpPr>
            <a:spLocks noGrp="1"/>
          </p:cNvSpPr>
          <p:nvPr>
            <p:ph type="title"/>
          </p:nvPr>
        </p:nvSpPr>
        <p:spPr>
          <a:xfrm>
            <a:off x="0" y="167902"/>
            <a:ext cx="12192000" cy="1325563"/>
          </a:xfrm>
          <a:solidFill>
            <a:schemeClr val="accent1">
              <a:lumMod val="75000"/>
            </a:schemeClr>
          </a:solidFill>
        </p:spPr>
        <p:txBody>
          <a:bodyPr/>
          <a:lstStyle/>
          <a:p>
            <a:pPr algn="ctr"/>
            <a:r>
              <a:rPr lang="en-US" b="1">
                <a:solidFill>
                  <a:schemeClr val="bg1"/>
                </a:solidFill>
                <a:latin typeface="+mn-lt"/>
              </a:rPr>
              <a:t>Future Work</a:t>
            </a:r>
          </a:p>
        </p:txBody>
      </p:sp>
      <p:sp>
        <p:nvSpPr>
          <p:cNvPr id="4" name="Slide Number Placeholder 3">
            <a:extLst>
              <a:ext uri="{FF2B5EF4-FFF2-40B4-BE49-F238E27FC236}">
                <a16:creationId xmlns:a16="http://schemas.microsoft.com/office/drawing/2014/main" id="{527ECEF0-AD8E-8C4B-9D2C-B3491C1D47E0}"/>
              </a:ext>
            </a:extLst>
          </p:cNvPr>
          <p:cNvSpPr>
            <a:spLocks noGrp="1"/>
          </p:cNvSpPr>
          <p:nvPr>
            <p:ph type="sldNum" sz="quarter" idx="12"/>
          </p:nvPr>
        </p:nvSpPr>
        <p:spPr/>
        <p:txBody>
          <a:bodyPr/>
          <a:lstStyle/>
          <a:p>
            <a:fld id="{330EA680-D336-4FF7-8B7A-9848BB0A1C32}" type="slidenum">
              <a:rPr lang="en-US" smtClean="0"/>
              <a:t>37</a:t>
            </a:fld>
            <a:endParaRPr lang="en-US"/>
          </a:p>
        </p:txBody>
      </p:sp>
      <p:graphicFrame>
        <p:nvGraphicFramePr>
          <p:cNvPr id="5" name="Diagram 4">
            <a:extLst>
              <a:ext uri="{FF2B5EF4-FFF2-40B4-BE49-F238E27FC236}">
                <a16:creationId xmlns:a16="http://schemas.microsoft.com/office/drawing/2014/main" id="{1E76589B-98EA-1443-894E-2D4BBF5DF862}"/>
              </a:ext>
            </a:extLst>
          </p:cNvPr>
          <p:cNvGraphicFramePr/>
          <p:nvPr>
            <p:extLst>
              <p:ext uri="{D42A27DB-BD31-4B8C-83A1-F6EECF244321}">
                <p14:modId xmlns:p14="http://schemas.microsoft.com/office/powerpoint/2010/main" val="2952873274"/>
              </p:ext>
            </p:extLst>
          </p:nvPr>
        </p:nvGraphicFramePr>
        <p:xfrm>
          <a:off x="1606939" y="1900448"/>
          <a:ext cx="8978122" cy="4048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3855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A37A-3009-8940-A3E7-6AAE2EEC5B71}"/>
              </a:ext>
            </a:extLst>
          </p:cNvPr>
          <p:cNvSpPr>
            <a:spLocks noGrp="1"/>
          </p:cNvSpPr>
          <p:nvPr>
            <p:ph type="title"/>
          </p:nvPr>
        </p:nvSpPr>
        <p:spPr>
          <a:xfrm>
            <a:off x="0" y="187325"/>
            <a:ext cx="12192000" cy="1325563"/>
          </a:xfrm>
          <a:solidFill>
            <a:schemeClr val="accent1">
              <a:lumMod val="75000"/>
            </a:schemeClr>
          </a:solidFill>
        </p:spPr>
        <p:txBody>
          <a:bodyPr/>
          <a:lstStyle/>
          <a:p>
            <a:pPr algn="ctr"/>
            <a:r>
              <a:rPr lang="en-US" b="1">
                <a:solidFill>
                  <a:schemeClr val="bg1"/>
                </a:solidFill>
                <a:latin typeface="+mn-lt"/>
              </a:rPr>
              <a:t>Acknowledgements</a:t>
            </a:r>
          </a:p>
        </p:txBody>
      </p:sp>
      <p:sp>
        <p:nvSpPr>
          <p:cNvPr id="4" name="Slide Number Placeholder 3">
            <a:extLst>
              <a:ext uri="{FF2B5EF4-FFF2-40B4-BE49-F238E27FC236}">
                <a16:creationId xmlns:a16="http://schemas.microsoft.com/office/drawing/2014/main" id="{AD67A04A-0180-7340-BF44-7AD378B573E6}"/>
              </a:ext>
            </a:extLst>
          </p:cNvPr>
          <p:cNvSpPr>
            <a:spLocks noGrp="1"/>
          </p:cNvSpPr>
          <p:nvPr>
            <p:ph type="sldNum" sz="quarter" idx="12"/>
          </p:nvPr>
        </p:nvSpPr>
        <p:spPr/>
        <p:txBody>
          <a:bodyPr/>
          <a:lstStyle/>
          <a:p>
            <a:fld id="{330EA680-D336-4FF7-8B7A-9848BB0A1C32}" type="slidenum">
              <a:rPr lang="en-US" smtClean="0"/>
              <a:t>38</a:t>
            </a:fld>
            <a:endParaRPr lang="en-US"/>
          </a:p>
        </p:txBody>
      </p:sp>
      <p:sp>
        <p:nvSpPr>
          <p:cNvPr id="7" name="Content Placeholder 6">
            <a:extLst>
              <a:ext uri="{FF2B5EF4-FFF2-40B4-BE49-F238E27FC236}">
                <a16:creationId xmlns:a16="http://schemas.microsoft.com/office/drawing/2014/main" id="{0F4696F0-7DFF-9A4A-AB68-E23CE148E42C}"/>
              </a:ext>
            </a:extLst>
          </p:cNvPr>
          <p:cNvSpPr>
            <a:spLocks noGrp="1"/>
          </p:cNvSpPr>
          <p:nvPr>
            <p:ph idx="1"/>
          </p:nvPr>
        </p:nvSpPr>
        <p:spPr/>
        <p:txBody>
          <a:bodyPr vert="horz" lIns="91440" tIns="45720" rIns="91440" bIns="45720" rtlCol="0" anchor="t">
            <a:normAutofit/>
          </a:bodyPr>
          <a:lstStyle/>
          <a:p>
            <a:pPr algn="ctr"/>
            <a:r>
              <a:rPr lang="en-US"/>
              <a:t>UW</a:t>
            </a:r>
            <a:r>
              <a:rPr lang="en-US">
                <a:cs typeface="Calibri"/>
              </a:rPr>
              <a:t> La Crosse Mathematics Department- Industrial Mathematics</a:t>
            </a:r>
            <a:endParaRPr lang="en-US"/>
          </a:p>
          <a:p>
            <a:pPr algn="ctr"/>
            <a:r>
              <a:rPr lang="en-US"/>
              <a:t>Faculty Advisors: Dr. Song Chen and Dr. Chad </a:t>
            </a:r>
            <a:r>
              <a:rPr lang="en-US" err="1"/>
              <a:t>Vidden</a:t>
            </a:r>
            <a:endParaRPr lang="en-US"/>
          </a:p>
          <a:p>
            <a:pPr algn="ctr"/>
            <a:r>
              <a:rPr lang="en-US"/>
              <a:t>Logistics Health Incorporated (LHI)</a:t>
            </a:r>
          </a:p>
        </p:txBody>
      </p:sp>
    </p:spTree>
    <p:extLst>
      <p:ext uri="{BB962C8B-B14F-4D97-AF65-F5344CB8AC3E}">
        <p14:creationId xmlns:p14="http://schemas.microsoft.com/office/powerpoint/2010/main" val="2043807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E4D98-F3B8-9448-8A3F-C8BBFE9F8A51}"/>
              </a:ext>
            </a:extLst>
          </p:cNvPr>
          <p:cNvSpPr>
            <a:spLocks noGrp="1"/>
          </p:cNvSpPr>
          <p:nvPr>
            <p:ph type="title"/>
          </p:nvPr>
        </p:nvSpPr>
        <p:spPr>
          <a:xfrm>
            <a:off x="-2" y="203979"/>
            <a:ext cx="12192001" cy="1325563"/>
          </a:xfrm>
          <a:solidFill>
            <a:schemeClr val="accent1">
              <a:lumMod val="75000"/>
            </a:schemeClr>
          </a:solidFill>
        </p:spPr>
        <p:txBody>
          <a:bodyPr/>
          <a:lstStyle/>
          <a:p>
            <a:pPr algn="ctr"/>
            <a:r>
              <a:rPr lang="en-US" b="1">
                <a:solidFill>
                  <a:schemeClr val="bg1"/>
                </a:solidFill>
                <a:latin typeface="+mn-lt"/>
              </a:rPr>
              <a:t>Problem Statement</a:t>
            </a:r>
          </a:p>
        </p:txBody>
      </p:sp>
      <p:graphicFrame>
        <p:nvGraphicFramePr>
          <p:cNvPr id="7" name="Content Placeholder 3">
            <a:extLst>
              <a:ext uri="{FF2B5EF4-FFF2-40B4-BE49-F238E27FC236}">
                <a16:creationId xmlns:a16="http://schemas.microsoft.com/office/drawing/2014/main" id="{FA856E81-E4F9-654A-8BF6-2A78F1AFF6AD}"/>
              </a:ext>
            </a:extLst>
          </p:cNvPr>
          <p:cNvGraphicFramePr>
            <a:graphicFrameLocks noGrp="1"/>
          </p:cNvGraphicFramePr>
          <p:nvPr>
            <p:ph idx="1"/>
            <p:extLst>
              <p:ext uri="{D42A27DB-BD31-4B8C-83A1-F6EECF244321}">
                <p14:modId xmlns:p14="http://schemas.microsoft.com/office/powerpoint/2010/main" val="192690957"/>
              </p:ext>
            </p:extLst>
          </p:nvPr>
        </p:nvGraphicFramePr>
        <p:xfrm>
          <a:off x="3364460" y="1784010"/>
          <a:ext cx="5463076" cy="4754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Slide Number Placeholder 13">
            <a:extLst>
              <a:ext uri="{FF2B5EF4-FFF2-40B4-BE49-F238E27FC236}">
                <a16:creationId xmlns:a16="http://schemas.microsoft.com/office/drawing/2014/main" id="{CF7DF0E2-C496-E847-A9AD-8C524B789AC9}"/>
              </a:ext>
            </a:extLst>
          </p:cNvPr>
          <p:cNvSpPr>
            <a:spLocks noGrp="1"/>
          </p:cNvSpPr>
          <p:nvPr>
            <p:ph type="sldNum" sz="quarter" idx="12"/>
          </p:nvPr>
        </p:nvSpPr>
        <p:spPr/>
        <p:txBody>
          <a:bodyPr/>
          <a:lstStyle/>
          <a:p>
            <a:fld id="{330EA680-D336-4FF7-8B7A-9848BB0A1C32}" type="slidenum">
              <a:rPr lang="en-US" smtClean="0"/>
              <a:t>4</a:t>
            </a:fld>
            <a:endParaRPr lang="en-US"/>
          </a:p>
        </p:txBody>
      </p:sp>
    </p:spTree>
    <p:extLst>
      <p:ext uri="{BB962C8B-B14F-4D97-AF65-F5344CB8AC3E}">
        <p14:creationId xmlns:p14="http://schemas.microsoft.com/office/powerpoint/2010/main" val="1367129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1BE5DD8-454E-8541-BB6A-35DF49AEFF07}"/>
              </a:ext>
            </a:extLst>
          </p:cNvPr>
          <p:cNvGraphicFramePr>
            <a:graphicFrameLocks/>
          </p:cNvGraphicFramePr>
          <p:nvPr>
            <p:extLst>
              <p:ext uri="{D42A27DB-BD31-4B8C-83A1-F6EECF244321}">
                <p14:modId xmlns:p14="http://schemas.microsoft.com/office/powerpoint/2010/main" val="2920670005"/>
              </p:ext>
            </p:extLst>
          </p:nvPr>
        </p:nvGraphicFramePr>
        <p:xfrm>
          <a:off x="292433" y="1610006"/>
          <a:ext cx="9858281" cy="4928906"/>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5">
            <a:extLst>
              <a:ext uri="{FF2B5EF4-FFF2-40B4-BE49-F238E27FC236}">
                <a16:creationId xmlns:a16="http://schemas.microsoft.com/office/drawing/2014/main" id="{3A545283-9EBD-804D-98E0-6CB1F76B0B91}"/>
              </a:ext>
            </a:extLst>
          </p:cNvPr>
          <p:cNvSpPr>
            <a:spLocks noGrp="1"/>
          </p:cNvSpPr>
          <p:nvPr>
            <p:ph type="title"/>
          </p:nvPr>
        </p:nvSpPr>
        <p:spPr>
          <a:xfrm>
            <a:off x="0" y="212725"/>
            <a:ext cx="12192000" cy="1325563"/>
          </a:xfrm>
          <a:solidFill>
            <a:schemeClr val="accent1">
              <a:lumMod val="75000"/>
            </a:schemeClr>
          </a:solidFill>
        </p:spPr>
        <p:txBody>
          <a:bodyPr/>
          <a:lstStyle/>
          <a:p>
            <a:pPr algn="ctr"/>
            <a:r>
              <a:rPr lang="en-US" b="1">
                <a:solidFill>
                  <a:schemeClr val="bg1"/>
                </a:solidFill>
                <a:latin typeface="+mn-lt"/>
                <a:cs typeface="Calibri Light"/>
              </a:rPr>
              <a:t>Amount of Reschedules</a:t>
            </a:r>
          </a:p>
        </p:txBody>
      </p:sp>
      <p:sp>
        <p:nvSpPr>
          <p:cNvPr id="8" name="Slide Number Placeholder 7">
            <a:extLst>
              <a:ext uri="{FF2B5EF4-FFF2-40B4-BE49-F238E27FC236}">
                <a16:creationId xmlns:a16="http://schemas.microsoft.com/office/drawing/2014/main" id="{5B4E64F4-7B48-A74F-BBE4-743A6A3C52DC}"/>
              </a:ext>
            </a:extLst>
          </p:cNvPr>
          <p:cNvSpPr>
            <a:spLocks noGrp="1"/>
          </p:cNvSpPr>
          <p:nvPr>
            <p:ph type="sldNum" sz="quarter" idx="12"/>
          </p:nvPr>
        </p:nvSpPr>
        <p:spPr/>
        <p:txBody>
          <a:bodyPr/>
          <a:lstStyle/>
          <a:p>
            <a:fld id="{330EA680-D336-4FF7-8B7A-9848BB0A1C32}" type="slidenum">
              <a:rPr lang="en-US" smtClean="0"/>
              <a:t>5</a:t>
            </a:fld>
            <a:endParaRPr lang="en-US"/>
          </a:p>
        </p:txBody>
      </p:sp>
      <p:sp>
        <p:nvSpPr>
          <p:cNvPr id="2" name="TextBox 1">
            <a:extLst>
              <a:ext uri="{FF2B5EF4-FFF2-40B4-BE49-F238E27FC236}">
                <a16:creationId xmlns:a16="http://schemas.microsoft.com/office/drawing/2014/main" id="{67A3A85C-33CE-E84F-847F-03ABCC1B417C}"/>
              </a:ext>
            </a:extLst>
          </p:cNvPr>
          <p:cNvSpPr txBox="1"/>
          <p:nvPr/>
        </p:nvSpPr>
        <p:spPr>
          <a:xfrm>
            <a:off x="9875892" y="3258851"/>
            <a:ext cx="2316108" cy="1631216"/>
          </a:xfrm>
          <a:prstGeom prst="rect">
            <a:avLst/>
          </a:prstGeom>
          <a:noFill/>
        </p:spPr>
        <p:txBody>
          <a:bodyPr wrap="square" rtlCol="0" anchor="t">
            <a:spAutoFit/>
          </a:bodyPr>
          <a:lstStyle/>
          <a:p>
            <a:pPr algn="ctr"/>
            <a:r>
              <a:rPr lang="en-US" sz="2000" b="1" dirty="0"/>
              <a:t>An average of 15% of appointments</a:t>
            </a:r>
            <a:r>
              <a:rPr lang="en-US" sz="2000" b="1" dirty="0">
                <a:cs typeface="Calibri"/>
              </a:rPr>
              <a:t> are being rescheduled each year</a:t>
            </a:r>
            <a:endParaRPr lang="en-US" sz="2000" b="1" dirty="0"/>
          </a:p>
        </p:txBody>
      </p:sp>
    </p:spTree>
    <p:extLst>
      <p:ext uri="{BB962C8B-B14F-4D97-AF65-F5344CB8AC3E}">
        <p14:creationId xmlns:p14="http://schemas.microsoft.com/office/powerpoint/2010/main" val="4267682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E4D98-F3B8-9448-8A3F-C8BBFE9F8A51}"/>
              </a:ext>
            </a:extLst>
          </p:cNvPr>
          <p:cNvSpPr>
            <a:spLocks noGrp="1"/>
          </p:cNvSpPr>
          <p:nvPr>
            <p:ph type="title"/>
          </p:nvPr>
        </p:nvSpPr>
        <p:spPr>
          <a:xfrm>
            <a:off x="-2" y="203979"/>
            <a:ext cx="12192001" cy="1325563"/>
          </a:xfrm>
          <a:solidFill>
            <a:schemeClr val="accent1">
              <a:lumMod val="75000"/>
            </a:schemeClr>
          </a:solidFill>
        </p:spPr>
        <p:txBody>
          <a:bodyPr/>
          <a:lstStyle/>
          <a:p>
            <a:pPr algn="ctr"/>
            <a:r>
              <a:rPr lang="en-US" b="1">
                <a:solidFill>
                  <a:schemeClr val="bg1"/>
                </a:solidFill>
                <a:latin typeface="+mn-lt"/>
              </a:rPr>
              <a:t>Problem Statement</a:t>
            </a:r>
          </a:p>
        </p:txBody>
      </p:sp>
      <p:sp>
        <p:nvSpPr>
          <p:cNvPr id="14" name="Slide Number Placeholder 13">
            <a:extLst>
              <a:ext uri="{FF2B5EF4-FFF2-40B4-BE49-F238E27FC236}">
                <a16:creationId xmlns:a16="http://schemas.microsoft.com/office/drawing/2014/main" id="{CF7DF0E2-C496-E847-A9AD-8C524B789AC9}"/>
              </a:ext>
            </a:extLst>
          </p:cNvPr>
          <p:cNvSpPr>
            <a:spLocks noGrp="1"/>
          </p:cNvSpPr>
          <p:nvPr>
            <p:ph type="sldNum" sz="quarter" idx="12"/>
          </p:nvPr>
        </p:nvSpPr>
        <p:spPr/>
        <p:txBody>
          <a:bodyPr/>
          <a:lstStyle/>
          <a:p>
            <a:fld id="{330EA680-D336-4FF7-8B7A-9848BB0A1C32}" type="slidenum">
              <a:rPr lang="en-US" smtClean="0"/>
              <a:t>6</a:t>
            </a:fld>
            <a:endParaRPr lang="en-US"/>
          </a:p>
        </p:txBody>
      </p:sp>
      <p:graphicFrame>
        <p:nvGraphicFramePr>
          <p:cNvPr id="6" name="Content Placeholder 5">
            <a:extLst>
              <a:ext uri="{FF2B5EF4-FFF2-40B4-BE49-F238E27FC236}">
                <a16:creationId xmlns:a16="http://schemas.microsoft.com/office/drawing/2014/main" id="{E1E9D48B-1684-DB47-94D7-B5F110E5D3A9}"/>
              </a:ext>
            </a:extLst>
          </p:cNvPr>
          <p:cNvGraphicFramePr>
            <a:graphicFrameLocks noGrp="1"/>
          </p:cNvGraphicFramePr>
          <p:nvPr>
            <p:ph idx="1"/>
            <p:extLst>
              <p:ext uri="{D42A27DB-BD31-4B8C-83A1-F6EECF244321}">
                <p14:modId xmlns:p14="http://schemas.microsoft.com/office/powerpoint/2010/main" val="329436589"/>
              </p:ext>
            </p:extLst>
          </p:nvPr>
        </p:nvGraphicFramePr>
        <p:xfrm>
          <a:off x="1842369" y="1767277"/>
          <a:ext cx="8507258" cy="4589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0064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AE04-264B-2646-8846-CD1E647D439C}"/>
              </a:ext>
            </a:extLst>
          </p:cNvPr>
          <p:cNvSpPr>
            <a:spLocks noGrp="1"/>
          </p:cNvSpPr>
          <p:nvPr>
            <p:ph type="title"/>
          </p:nvPr>
        </p:nvSpPr>
        <p:spPr>
          <a:xfrm>
            <a:off x="0" y="255579"/>
            <a:ext cx="12192000" cy="1325563"/>
          </a:xfrm>
          <a:solidFill>
            <a:schemeClr val="accent1">
              <a:lumMod val="75000"/>
            </a:schemeClr>
          </a:solidFill>
        </p:spPr>
        <p:txBody>
          <a:bodyPr/>
          <a:lstStyle/>
          <a:p>
            <a:pPr algn="ctr"/>
            <a:r>
              <a:rPr lang="en-US" b="1">
                <a:solidFill>
                  <a:schemeClr val="bg1"/>
                </a:solidFill>
                <a:latin typeface="+mn-lt"/>
              </a:rPr>
              <a:t>Rescheduled Cost</a:t>
            </a:r>
          </a:p>
        </p:txBody>
      </p:sp>
      <p:sp>
        <p:nvSpPr>
          <p:cNvPr id="4" name="Content Placeholder 2">
            <a:extLst>
              <a:ext uri="{FF2B5EF4-FFF2-40B4-BE49-F238E27FC236}">
                <a16:creationId xmlns:a16="http://schemas.microsoft.com/office/drawing/2014/main" id="{2D28D817-BAC5-9C49-9383-B997D678554E}"/>
              </a:ext>
            </a:extLst>
          </p:cNvPr>
          <p:cNvSpPr txBox="1">
            <a:spLocks/>
          </p:cNvSpPr>
          <p:nvPr/>
        </p:nvSpPr>
        <p:spPr>
          <a:xfrm>
            <a:off x="838201" y="2534496"/>
            <a:ext cx="10515599" cy="34132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endParaRPr lang="en-US" sz="2400" b="1">
              <a:solidFill>
                <a:schemeClr val="accent1">
                  <a:lumMod val="50000"/>
                </a:schemeClr>
              </a:solidFill>
            </a:endParaRPr>
          </a:p>
          <a:p>
            <a:pPr algn="ctr" fontAlgn="base"/>
            <a:endParaRPr lang="en-US" sz="2400">
              <a:solidFill>
                <a:schemeClr val="accent1">
                  <a:lumMod val="50000"/>
                </a:schemeClr>
              </a:solidFill>
            </a:endParaRPr>
          </a:p>
          <a:p>
            <a:pPr fontAlgn="base"/>
            <a:endParaRPr lang="en-US">
              <a:solidFill>
                <a:schemeClr val="accent1">
                  <a:lumMod val="50000"/>
                </a:schemeClr>
              </a:solidFill>
            </a:endParaRPr>
          </a:p>
          <a:p>
            <a:pPr fontAlgn="base"/>
            <a:endParaRPr lang="en-US">
              <a:solidFill>
                <a:schemeClr val="accent1">
                  <a:lumMod val="50000"/>
                </a:schemeClr>
              </a:solidFill>
            </a:endParaRPr>
          </a:p>
          <a:p>
            <a:pPr fontAlgn="base"/>
            <a:endParaRPr lang="en-US">
              <a:solidFill>
                <a:schemeClr val="accent1">
                  <a:lumMod val="50000"/>
                </a:schemeClr>
              </a:solidFill>
            </a:endParaRPr>
          </a:p>
          <a:p>
            <a:pPr marL="0" indent="0" fontAlgn="base">
              <a:buNone/>
            </a:pPr>
            <a:endParaRPr lang="en-US" b="1">
              <a:solidFill>
                <a:schemeClr val="accent1">
                  <a:lumMod val="50000"/>
                </a:schemeClr>
              </a:solidFill>
            </a:endParaRPr>
          </a:p>
          <a:p>
            <a:pPr marL="0" indent="0" algn="ctr" fontAlgn="base">
              <a:buFont typeface="Arial" panose="020B0604020202020204" pitchFamily="34" charset="0"/>
              <a:buNone/>
            </a:pPr>
            <a:r>
              <a:rPr lang="en-US" sz="2400" b="1"/>
              <a:t>After rescheduling an appointment, the cost will increase while the distance decreases</a:t>
            </a:r>
          </a:p>
        </p:txBody>
      </p:sp>
      <p:graphicFrame>
        <p:nvGraphicFramePr>
          <p:cNvPr id="5" name="Table 4">
            <a:extLst>
              <a:ext uri="{FF2B5EF4-FFF2-40B4-BE49-F238E27FC236}">
                <a16:creationId xmlns:a16="http://schemas.microsoft.com/office/drawing/2014/main" id="{45678D6E-37E9-4042-BB1D-C44FCC87DDCF}"/>
              </a:ext>
            </a:extLst>
          </p:cNvPr>
          <p:cNvGraphicFramePr>
            <a:graphicFrameLocks noGrp="1"/>
          </p:cNvGraphicFramePr>
          <p:nvPr>
            <p:extLst>
              <p:ext uri="{D42A27DB-BD31-4B8C-83A1-F6EECF244321}">
                <p14:modId xmlns:p14="http://schemas.microsoft.com/office/powerpoint/2010/main" val="2871456750"/>
              </p:ext>
            </p:extLst>
          </p:nvPr>
        </p:nvGraphicFramePr>
        <p:xfrm>
          <a:off x="838200" y="1989732"/>
          <a:ext cx="10515600" cy="2829917"/>
        </p:xfrm>
        <a:graphic>
          <a:graphicData uri="http://schemas.openxmlformats.org/drawingml/2006/table">
            <a:tbl>
              <a:tblPr/>
              <a:tblGrid>
                <a:gridCol w="2628900">
                  <a:extLst>
                    <a:ext uri="{9D8B030D-6E8A-4147-A177-3AD203B41FA5}">
                      <a16:colId xmlns:a16="http://schemas.microsoft.com/office/drawing/2014/main" val="4044570458"/>
                    </a:ext>
                  </a:extLst>
                </a:gridCol>
                <a:gridCol w="2628900">
                  <a:extLst>
                    <a:ext uri="{9D8B030D-6E8A-4147-A177-3AD203B41FA5}">
                      <a16:colId xmlns:a16="http://schemas.microsoft.com/office/drawing/2014/main" val="857023021"/>
                    </a:ext>
                  </a:extLst>
                </a:gridCol>
                <a:gridCol w="2628900">
                  <a:extLst>
                    <a:ext uri="{9D8B030D-6E8A-4147-A177-3AD203B41FA5}">
                      <a16:colId xmlns:a16="http://schemas.microsoft.com/office/drawing/2014/main" val="1314967334"/>
                    </a:ext>
                  </a:extLst>
                </a:gridCol>
                <a:gridCol w="2628900">
                  <a:extLst>
                    <a:ext uri="{9D8B030D-6E8A-4147-A177-3AD203B41FA5}">
                      <a16:colId xmlns:a16="http://schemas.microsoft.com/office/drawing/2014/main" val="1258886675"/>
                    </a:ext>
                  </a:extLst>
                </a:gridCol>
              </a:tblGrid>
              <a:tr h="430552">
                <a:tc gridSpan="4">
                  <a:txBody>
                    <a:bodyPr/>
                    <a:lstStyle/>
                    <a:p>
                      <a:pPr algn="ctr" fontAlgn="b"/>
                      <a:r>
                        <a:rPr lang="en-US" sz="2600" b="1" i="0" u="none" strike="noStrike" dirty="0">
                          <a:solidFill>
                            <a:srgbClr val="000000"/>
                          </a:solidFill>
                          <a:effectLst/>
                          <a:latin typeface="Calibri"/>
                        </a:rPr>
                        <a:t>T-test Between Mean Price of Original and Final Appointments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hMerge="1">
                  <a:txBody>
                    <a:bodyPr/>
                    <a:lstStyle/>
                    <a:p>
                      <a:pPr algn="ctr" fontAlgn="b"/>
                      <a:endParaRPr lang="en-US" sz="1800" b="1" i="0" u="none" strike="noStrike">
                        <a:solidFill>
                          <a:srgbClr val="000000"/>
                        </a:solidFill>
                        <a:effectLst/>
                        <a:latin typeface="Calibri"/>
                      </a:endParaRPr>
                    </a:p>
                  </a:txBody>
                  <a:tcPr marL="9525" marR="9525" marT="9525" marB="0" anchor="b">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hMerge="1">
                  <a:txBody>
                    <a:bodyPr/>
                    <a:lstStyle/>
                    <a:p>
                      <a:pPr algn="ctr" fontAlgn="b"/>
                      <a:endParaRPr lang="en-US" sz="1800" b="1" i="0" u="none" strike="noStrike">
                        <a:solidFill>
                          <a:srgbClr val="000000"/>
                        </a:solidFill>
                        <a:effectLst/>
                        <a:latin typeface="Calibri"/>
                      </a:endParaRPr>
                    </a:p>
                  </a:txBody>
                  <a:tcPr marL="9525" marR="9525" marT="9525" marB="0" anchor="b">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hMerge="1">
                  <a:txBody>
                    <a:bodyPr/>
                    <a:lstStyle/>
                    <a:p>
                      <a:pPr algn="ctr" fontAlgn="b"/>
                      <a:endParaRPr lang="en-US" sz="1800" b="1" i="0" u="none" strike="noStrike">
                        <a:solidFill>
                          <a:srgbClr val="000000"/>
                        </a:solidFill>
                        <a:effectLst/>
                        <a:latin typeface="Calibri" panose="020F0502020204030204" pitchFamily="34" charset="0"/>
                      </a:endParaRPr>
                    </a:p>
                  </a:txBody>
                  <a:tcPr marL="9525" marR="9525" marT="9525" marB="0" anchor="b">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4096712088"/>
                  </a:ext>
                </a:extLst>
              </a:tr>
              <a:tr h="592261">
                <a:tc>
                  <a:txBody>
                    <a:bodyPr/>
                    <a:lstStyle/>
                    <a:p>
                      <a:pPr algn="ctr" fontAlgn="b"/>
                      <a:r>
                        <a:rPr lang="en-US" sz="1800" b="1" i="0" u="none" strike="noStrike">
                          <a:solidFill>
                            <a:schemeClr val="tx1"/>
                          </a:solidFill>
                          <a:effectLst/>
                          <a:latin typeface="Calibri"/>
                        </a:rPr>
                        <a:t>Rescheduled Appointment Year </a:t>
                      </a:r>
                      <a:endParaRPr lang="en-US" sz="1800" b="1"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1800" b="1" i="0" u="none" strike="noStrike">
                          <a:solidFill>
                            <a:schemeClr val="tx1"/>
                          </a:solidFill>
                          <a:effectLst/>
                          <a:latin typeface="Calibri"/>
                        </a:rPr>
                        <a:t>Mean Price of Original Appointment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1800" b="1" i="0" u="none" strike="noStrike">
                          <a:solidFill>
                            <a:schemeClr val="tx1"/>
                          </a:solidFill>
                          <a:effectLst/>
                          <a:latin typeface="Calibri"/>
                        </a:rPr>
                        <a:t>Mean Price of Final Appointment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1800" b="1" i="0" u="none" strike="noStrike">
                          <a:solidFill>
                            <a:schemeClr val="tx1"/>
                          </a:solidFill>
                          <a:effectLst/>
                          <a:latin typeface="Calibri"/>
                        </a:rPr>
                        <a:t>T-test (If P &lt; 0.001, the change is significant)</a:t>
                      </a:r>
                      <a:endParaRPr lang="en-US" sz="1800" b="1"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1559799402"/>
                  </a:ext>
                </a:extLst>
              </a:tr>
              <a:tr h="301184">
                <a:tc>
                  <a:txBody>
                    <a:bodyPr/>
                    <a:lstStyle/>
                    <a:p>
                      <a:pPr algn="ctr" fontAlgn="b"/>
                      <a:r>
                        <a:rPr lang="en-US" sz="1800" b="1" i="0" u="none" strike="noStrike">
                          <a:solidFill>
                            <a:srgbClr val="000000"/>
                          </a:solidFill>
                          <a:effectLst/>
                          <a:latin typeface="Calibri"/>
                        </a:rPr>
                        <a:t>2017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r>
                        <a:rPr lang="en-US" sz="1800" b="1" i="0" u="none" strike="noStrike">
                          <a:solidFill>
                            <a:srgbClr val="000000"/>
                          </a:solidFill>
                          <a:effectLst/>
                          <a:latin typeface="Calibri"/>
                        </a:rPr>
                        <a:t>3.46</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r>
                        <a:rPr lang="en-US" sz="1800" b="1" i="0" u="none" strike="noStrike">
                          <a:solidFill>
                            <a:srgbClr val="000000"/>
                          </a:solidFill>
                          <a:effectLst/>
                          <a:latin typeface="Calibri"/>
                        </a:rPr>
                        <a:t>3.92</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r>
                        <a:rPr lang="en-US" sz="1800" b="1" i="0" u="none" strike="noStrike">
                          <a:solidFill>
                            <a:srgbClr val="000000"/>
                          </a:solidFill>
                          <a:effectLst/>
                          <a:latin typeface="Calibri"/>
                        </a:rPr>
                        <a:t>&lt;0.001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851635077"/>
                  </a:ext>
                </a:extLst>
              </a:tr>
              <a:tr h="301184">
                <a:tc>
                  <a:txBody>
                    <a:bodyPr/>
                    <a:lstStyle/>
                    <a:p>
                      <a:pPr algn="ctr" fontAlgn="b"/>
                      <a:r>
                        <a:rPr lang="en-US" sz="1800" b="1" i="0" u="none" strike="noStrike">
                          <a:solidFill>
                            <a:srgbClr val="000000"/>
                          </a:solidFill>
                          <a:effectLst/>
                          <a:latin typeface="Calibri"/>
                        </a:rPr>
                        <a:t>2016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1800" b="1" i="0" u="none" strike="noStrike">
                          <a:solidFill>
                            <a:schemeClr val="tx1"/>
                          </a:solidFill>
                          <a:effectLst/>
                          <a:latin typeface="Calibri"/>
                        </a:rPr>
                        <a:t>3.84</a:t>
                      </a:r>
                      <a:endParaRPr lang="en-US" sz="1800" b="1" i="0" u="none" strike="noStrike">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1800" b="1" i="0" u="none" strike="noStrike">
                          <a:solidFill>
                            <a:srgbClr val="000000"/>
                          </a:solidFill>
                          <a:effectLst/>
                          <a:latin typeface="Calibri"/>
                        </a:rPr>
                        <a:t>4.39</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1800" b="1" i="0" u="none" strike="noStrike">
                          <a:solidFill>
                            <a:schemeClr val="tx1"/>
                          </a:solidFill>
                          <a:effectLst/>
                          <a:latin typeface="Calibri"/>
                        </a:rPr>
                        <a:t>&lt;0.001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3138109186"/>
                  </a:ext>
                </a:extLst>
              </a:tr>
              <a:tr h="301184">
                <a:tc>
                  <a:txBody>
                    <a:bodyPr/>
                    <a:lstStyle/>
                    <a:p>
                      <a:pPr algn="ctr" fontAlgn="b"/>
                      <a:r>
                        <a:rPr lang="en-US" sz="1800" b="1" i="0" u="none" strike="noStrike">
                          <a:solidFill>
                            <a:srgbClr val="000000"/>
                          </a:solidFill>
                          <a:effectLst/>
                          <a:latin typeface="Calibri"/>
                        </a:rPr>
                        <a:t>2015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r>
                        <a:rPr lang="en-US" sz="1800" b="1" i="0" u="none" strike="noStrike">
                          <a:solidFill>
                            <a:srgbClr val="000000"/>
                          </a:solidFill>
                          <a:effectLst/>
                          <a:latin typeface="Calibri"/>
                        </a:rPr>
                        <a:t>2.77</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r>
                        <a:rPr lang="en-US" sz="1800" b="1" i="0" u="none" strike="noStrike">
                          <a:solidFill>
                            <a:srgbClr val="000000"/>
                          </a:solidFill>
                          <a:effectLst/>
                          <a:latin typeface="Calibri"/>
                        </a:rPr>
                        <a:t>2.79</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r>
                        <a:rPr lang="en-US" sz="1800" b="1" i="0" u="none" strike="noStrike">
                          <a:solidFill>
                            <a:schemeClr val="tx1"/>
                          </a:solidFill>
                          <a:effectLst/>
                          <a:latin typeface="Calibri"/>
                        </a:rPr>
                        <a:t>0.06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3450641851"/>
                  </a:ext>
                </a:extLst>
              </a:tr>
              <a:tr h="301184">
                <a:tc>
                  <a:txBody>
                    <a:bodyPr/>
                    <a:lstStyle/>
                    <a:p>
                      <a:pPr algn="ctr" fontAlgn="b"/>
                      <a:r>
                        <a:rPr lang="en-US" sz="1800" b="1" i="0" u="none" strike="noStrike">
                          <a:solidFill>
                            <a:srgbClr val="000000"/>
                          </a:solidFill>
                          <a:effectLst/>
                          <a:latin typeface="Calibri"/>
                        </a:rPr>
                        <a:t>2014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1800" b="1" i="0" u="none" strike="noStrike">
                          <a:solidFill>
                            <a:srgbClr val="000000"/>
                          </a:solidFill>
                          <a:effectLst/>
                          <a:latin typeface="Calibri"/>
                        </a:rPr>
                        <a:t>3.70</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1800" b="1" i="0" u="none" strike="noStrike">
                          <a:solidFill>
                            <a:srgbClr val="000000"/>
                          </a:solidFill>
                          <a:effectLst/>
                          <a:latin typeface="Calibri"/>
                        </a:rPr>
                        <a:t>4.06</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1800" b="1" i="0" u="none" strike="noStrike">
                          <a:solidFill>
                            <a:schemeClr val="tx1"/>
                          </a:solidFill>
                          <a:effectLst/>
                          <a:latin typeface="Calibri"/>
                        </a:rPr>
                        <a:t>&lt;0.001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3075966652"/>
                  </a:ext>
                </a:extLst>
              </a:tr>
              <a:tr h="301184">
                <a:tc>
                  <a:txBody>
                    <a:bodyPr/>
                    <a:lstStyle/>
                    <a:p>
                      <a:pPr algn="ctr" fontAlgn="b"/>
                      <a:r>
                        <a:rPr lang="en-US" sz="1800" b="1" i="0" u="none" strike="noStrike">
                          <a:solidFill>
                            <a:srgbClr val="000000"/>
                          </a:solidFill>
                          <a:effectLst/>
                          <a:latin typeface="Calibri"/>
                        </a:rPr>
                        <a:t>2013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r>
                        <a:rPr lang="en-US" sz="1800" b="1" i="0" u="none" strike="noStrike">
                          <a:solidFill>
                            <a:srgbClr val="000000"/>
                          </a:solidFill>
                          <a:effectLst/>
                          <a:latin typeface="Calibri"/>
                        </a:rPr>
                        <a:t>6.11</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r>
                        <a:rPr lang="en-US" sz="1800" b="1" i="0" u="none" strike="noStrike">
                          <a:solidFill>
                            <a:srgbClr val="000000"/>
                          </a:solidFill>
                          <a:effectLst/>
                          <a:latin typeface="Calibri"/>
                        </a:rPr>
                        <a:t>6.99</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r>
                        <a:rPr lang="en-US" sz="1800" b="1" i="0" u="none" strike="noStrike">
                          <a:solidFill>
                            <a:schemeClr val="tx1"/>
                          </a:solidFill>
                          <a:effectLst/>
                          <a:latin typeface="Calibri"/>
                        </a:rPr>
                        <a:t>&lt;0.001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1553547245"/>
                  </a:ext>
                </a:extLst>
              </a:tr>
              <a:tr h="301184">
                <a:tc>
                  <a:txBody>
                    <a:bodyPr/>
                    <a:lstStyle/>
                    <a:p>
                      <a:pPr algn="ctr" fontAlgn="b"/>
                      <a:r>
                        <a:rPr lang="en-US" sz="1800" b="1" i="0" u="none" strike="noStrike">
                          <a:solidFill>
                            <a:schemeClr val="tx1"/>
                          </a:solidFill>
                          <a:effectLst/>
                          <a:latin typeface="Calibri"/>
                        </a:rPr>
                        <a:t>2012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1800" b="1" i="0" u="none" strike="noStrike">
                          <a:solidFill>
                            <a:srgbClr val="000000"/>
                          </a:solidFill>
                          <a:effectLst/>
                          <a:latin typeface="Calibri"/>
                        </a:rPr>
                        <a:t>5.48</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1800" b="1" i="0" u="none" strike="noStrike">
                          <a:solidFill>
                            <a:srgbClr val="000000"/>
                          </a:solidFill>
                          <a:effectLst/>
                          <a:latin typeface="Calibri"/>
                        </a:rPr>
                        <a:t>5.51</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1800" b="1" i="0" u="none" strike="noStrike" dirty="0">
                          <a:solidFill>
                            <a:schemeClr val="tx1"/>
                          </a:solidFill>
                          <a:effectLst/>
                          <a:latin typeface="Calibri"/>
                        </a:rPr>
                        <a:t>0.05</a:t>
                      </a:r>
                      <a:endParaRPr lang="en-US" sz="1800" b="1"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985940872"/>
                  </a:ext>
                </a:extLst>
              </a:tr>
            </a:tbl>
          </a:graphicData>
        </a:graphic>
      </p:graphicFrame>
      <p:sp>
        <p:nvSpPr>
          <p:cNvPr id="8" name="Slide Number Placeholder 7">
            <a:extLst>
              <a:ext uri="{FF2B5EF4-FFF2-40B4-BE49-F238E27FC236}">
                <a16:creationId xmlns:a16="http://schemas.microsoft.com/office/drawing/2014/main" id="{8EF14A0C-FB78-4544-B9A9-7AE42F6820C4}"/>
              </a:ext>
            </a:extLst>
          </p:cNvPr>
          <p:cNvSpPr>
            <a:spLocks noGrp="1"/>
          </p:cNvSpPr>
          <p:nvPr>
            <p:ph type="sldNum" sz="quarter" idx="12"/>
          </p:nvPr>
        </p:nvSpPr>
        <p:spPr/>
        <p:txBody>
          <a:bodyPr/>
          <a:lstStyle/>
          <a:p>
            <a:fld id="{330EA680-D336-4FF7-8B7A-9848BB0A1C32}" type="slidenum">
              <a:rPr lang="en-US" smtClean="0"/>
              <a:t>7</a:t>
            </a:fld>
            <a:endParaRPr lang="en-US"/>
          </a:p>
        </p:txBody>
      </p:sp>
    </p:spTree>
    <p:extLst>
      <p:ext uri="{BB962C8B-B14F-4D97-AF65-F5344CB8AC3E}">
        <p14:creationId xmlns:p14="http://schemas.microsoft.com/office/powerpoint/2010/main" val="1953936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E4D98-F3B8-9448-8A3F-C8BBFE9F8A51}"/>
              </a:ext>
            </a:extLst>
          </p:cNvPr>
          <p:cNvSpPr>
            <a:spLocks noGrp="1"/>
          </p:cNvSpPr>
          <p:nvPr>
            <p:ph type="title"/>
          </p:nvPr>
        </p:nvSpPr>
        <p:spPr>
          <a:xfrm>
            <a:off x="-2" y="203979"/>
            <a:ext cx="12192001" cy="1325563"/>
          </a:xfrm>
          <a:solidFill>
            <a:schemeClr val="accent1">
              <a:lumMod val="75000"/>
            </a:schemeClr>
          </a:solidFill>
        </p:spPr>
        <p:txBody>
          <a:bodyPr/>
          <a:lstStyle/>
          <a:p>
            <a:pPr algn="ctr"/>
            <a:r>
              <a:rPr lang="en-US" b="1">
                <a:solidFill>
                  <a:schemeClr val="bg1"/>
                </a:solidFill>
                <a:latin typeface="+mn-lt"/>
              </a:rPr>
              <a:t>Problem Statement</a:t>
            </a:r>
          </a:p>
        </p:txBody>
      </p:sp>
      <p:sp>
        <p:nvSpPr>
          <p:cNvPr id="14" name="Slide Number Placeholder 13">
            <a:extLst>
              <a:ext uri="{FF2B5EF4-FFF2-40B4-BE49-F238E27FC236}">
                <a16:creationId xmlns:a16="http://schemas.microsoft.com/office/drawing/2014/main" id="{CF7DF0E2-C496-E847-A9AD-8C524B789AC9}"/>
              </a:ext>
            </a:extLst>
          </p:cNvPr>
          <p:cNvSpPr>
            <a:spLocks noGrp="1"/>
          </p:cNvSpPr>
          <p:nvPr>
            <p:ph type="sldNum" sz="quarter" idx="12"/>
          </p:nvPr>
        </p:nvSpPr>
        <p:spPr/>
        <p:txBody>
          <a:bodyPr/>
          <a:lstStyle/>
          <a:p>
            <a:fld id="{330EA680-D336-4FF7-8B7A-9848BB0A1C32}" type="slidenum">
              <a:rPr lang="en-US" smtClean="0"/>
              <a:t>8</a:t>
            </a:fld>
            <a:endParaRPr lang="en-US"/>
          </a:p>
        </p:txBody>
      </p:sp>
      <p:graphicFrame>
        <p:nvGraphicFramePr>
          <p:cNvPr id="6" name="Content Placeholder 5">
            <a:extLst>
              <a:ext uri="{FF2B5EF4-FFF2-40B4-BE49-F238E27FC236}">
                <a16:creationId xmlns:a16="http://schemas.microsoft.com/office/drawing/2014/main" id="{E1E9D48B-1684-DB47-94D7-B5F110E5D3A9}"/>
              </a:ext>
            </a:extLst>
          </p:cNvPr>
          <p:cNvGraphicFramePr>
            <a:graphicFrameLocks noGrp="1"/>
          </p:cNvGraphicFramePr>
          <p:nvPr>
            <p:ph idx="1"/>
            <p:extLst>
              <p:ext uri="{D42A27DB-BD31-4B8C-83A1-F6EECF244321}">
                <p14:modId xmlns:p14="http://schemas.microsoft.com/office/powerpoint/2010/main" val="2481718012"/>
              </p:ext>
            </p:extLst>
          </p:nvPr>
        </p:nvGraphicFramePr>
        <p:xfrm>
          <a:off x="6095997" y="2340482"/>
          <a:ext cx="5248862" cy="4198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1EE6286E-6DEC-F243-88E8-BFBEA1EA14B7}"/>
              </a:ext>
            </a:extLst>
          </p:cNvPr>
          <p:cNvSpPr/>
          <p:nvPr/>
        </p:nvSpPr>
        <p:spPr>
          <a:xfrm>
            <a:off x="2762969" y="1688790"/>
            <a:ext cx="6666056" cy="492443"/>
          </a:xfrm>
          <a:prstGeom prst="rect">
            <a:avLst/>
          </a:prstGeom>
        </p:spPr>
        <p:txBody>
          <a:bodyPr wrap="none">
            <a:spAutoFit/>
          </a:bodyPr>
          <a:lstStyle/>
          <a:p>
            <a:r>
              <a:rPr lang="en-US" sz="2600" b="1">
                <a:solidFill>
                  <a:schemeClr val="accent1">
                    <a:lumMod val="50000"/>
                  </a:schemeClr>
                </a:solidFill>
              </a:rPr>
              <a:t>Minimizing reschedules while keeping cost low</a:t>
            </a:r>
          </a:p>
        </p:txBody>
      </p:sp>
      <p:graphicFrame>
        <p:nvGraphicFramePr>
          <p:cNvPr id="7" name="Content Placeholder 3">
            <a:extLst>
              <a:ext uri="{FF2B5EF4-FFF2-40B4-BE49-F238E27FC236}">
                <a16:creationId xmlns:a16="http://schemas.microsoft.com/office/drawing/2014/main" id="{9A2DAC14-0830-FA45-8196-14669FE2BC5C}"/>
              </a:ext>
            </a:extLst>
          </p:cNvPr>
          <p:cNvGraphicFramePr>
            <a:graphicFrameLocks/>
          </p:cNvGraphicFramePr>
          <p:nvPr>
            <p:extLst>
              <p:ext uri="{D42A27DB-BD31-4B8C-83A1-F6EECF244321}">
                <p14:modId xmlns:p14="http://schemas.microsoft.com/office/powerpoint/2010/main" val="3668117110"/>
              </p:ext>
            </p:extLst>
          </p:nvPr>
        </p:nvGraphicFramePr>
        <p:xfrm>
          <a:off x="632921" y="2340483"/>
          <a:ext cx="5463076" cy="41984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8" name="Group 8"/>
          <p:cNvGrpSpPr/>
          <p:nvPr/>
        </p:nvGrpSpPr>
        <p:grpSpPr>
          <a:xfrm>
            <a:off x="3484267" y="2181233"/>
            <a:ext cx="5223459" cy="4540242"/>
            <a:chOff x="4258968" y="2645822"/>
            <a:chExt cx="3683000" cy="3587750"/>
          </a:xfrm>
          <a:gradFill flip="none" rotWithShape="1">
            <a:gsLst>
              <a:gs pos="0">
                <a:schemeClr val="accent5">
                  <a:lumMod val="40000"/>
                  <a:lumOff val="60000"/>
                </a:schemeClr>
              </a:gs>
              <a:gs pos="0">
                <a:schemeClr val="accent5">
                  <a:lumMod val="60000"/>
                  <a:lumOff val="40000"/>
                </a:schemeClr>
              </a:gs>
              <a:gs pos="100000">
                <a:srgbClr val="3467C0"/>
              </a:gs>
            </a:gsLst>
            <a:lin ang="8100000" scaled="1"/>
            <a:tileRect/>
          </a:gradFill>
          <a:effectLst>
            <a:outerShdw blurRad="50800" dist="38100" dir="2700000" algn="tl" rotWithShape="0">
              <a:prstClr val="black">
                <a:alpha val="40000"/>
              </a:prstClr>
            </a:outerShdw>
          </a:effectLst>
        </p:grpSpPr>
        <p:sp>
          <p:nvSpPr>
            <p:cNvPr id="4" name="Rectangle 9"/>
            <p:cNvSpPr/>
            <p:nvPr/>
          </p:nvSpPr>
          <p:spPr>
            <a:xfrm>
              <a:off x="4258968" y="2645822"/>
              <a:ext cx="3683000" cy="3587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0"/>
            <p:cNvSpPr txBox="1"/>
            <p:nvPr/>
          </p:nvSpPr>
          <p:spPr>
            <a:xfrm>
              <a:off x="4517084" y="3901088"/>
              <a:ext cx="3166768" cy="982992"/>
            </a:xfrm>
            <a:prstGeom prst="rect">
              <a:avLst/>
            </a:prstGeom>
            <a:grpFill/>
          </p:spPr>
          <p:txBody>
            <a:bodyPr wrap="square" rtlCol="0">
              <a:spAutoFit/>
            </a:bodyPr>
            <a:lstStyle/>
            <a:p>
              <a:pPr algn="ctr"/>
              <a:r>
                <a:rPr lang="en-US" sz="3600" b="1" dirty="0">
                  <a:solidFill>
                    <a:schemeClr val="bg1"/>
                  </a:solidFill>
                </a:rPr>
                <a:t>Provider </a:t>
              </a:r>
              <a:r>
                <a:rPr lang="en-US" sz="3600" b="1">
                  <a:solidFill>
                    <a:schemeClr val="bg1"/>
                  </a:solidFill>
                </a:rPr>
                <a:t>Scoring Algorithm</a:t>
              </a:r>
            </a:p>
          </p:txBody>
        </p:sp>
      </p:grpSp>
    </p:spTree>
    <p:extLst>
      <p:ext uri="{BB962C8B-B14F-4D97-AF65-F5344CB8AC3E}">
        <p14:creationId xmlns:p14="http://schemas.microsoft.com/office/powerpoint/2010/main" val="280428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2292 0 " pathEditMode="relative" ptsTypes="AA">
                                      <p:cBhvr>
                                        <p:cTn id="6" dur="2000" fill="hold"/>
                                        <p:tgtEl>
                                          <p:spTgt spid="7"/>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0898 0.00463 L -0.21523 0.00463 " pathEditMode="relative" ptsTypes="AA">
                                      <p:cBhvr>
                                        <p:cTn id="8" dur="2000" fill="hold"/>
                                        <p:tgtEl>
                                          <p:spTgt spid="6"/>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4E124-65F1-7F4E-BC68-EE0DCB3F9848}"/>
              </a:ext>
            </a:extLst>
          </p:cNvPr>
          <p:cNvSpPr>
            <a:spLocks noGrp="1"/>
          </p:cNvSpPr>
          <p:nvPr>
            <p:ph type="title"/>
          </p:nvPr>
        </p:nvSpPr>
        <p:spPr>
          <a:xfrm>
            <a:off x="-2" y="258371"/>
            <a:ext cx="12192000" cy="1325563"/>
          </a:xfrm>
          <a:solidFill>
            <a:schemeClr val="accent1">
              <a:lumMod val="75000"/>
            </a:schemeClr>
          </a:solidFill>
        </p:spPr>
        <p:txBody>
          <a:bodyPr/>
          <a:lstStyle/>
          <a:p>
            <a:pPr algn="ctr"/>
            <a:r>
              <a:rPr lang="en-US" b="1">
                <a:solidFill>
                  <a:schemeClr val="bg1"/>
                </a:solidFill>
                <a:latin typeface="+mn-lt"/>
              </a:rPr>
              <a:t>Problem Statement</a:t>
            </a:r>
          </a:p>
        </p:txBody>
      </p:sp>
      <p:sp>
        <p:nvSpPr>
          <p:cNvPr id="4" name="Slide Number Placeholder 3">
            <a:extLst>
              <a:ext uri="{FF2B5EF4-FFF2-40B4-BE49-F238E27FC236}">
                <a16:creationId xmlns:a16="http://schemas.microsoft.com/office/drawing/2014/main" id="{C1490943-8268-EA4E-9664-E2C97DBA4F58}"/>
              </a:ext>
            </a:extLst>
          </p:cNvPr>
          <p:cNvSpPr>
            <a:spLocks noGrp="1"/>
          </p:cNvSpPr>
          <p:nvPr>
            <p:ph type="sldNum" sz="quarter" idx="12"/>
          </p:nvPr>
        </p:nvSpPr>
        <p:spPr/>
        <p:txBody>
          <a:bodyPr/>
          <a:lstStyle/>
          <a:p>
            <a:fld id="{330EA680-D336-4FF7-8B7A-9848BB0A1C32}" type="slidenum">
              <a:rPr lang="en-US" smtClean="0"/>
              <a:t>9</a:t>
            </a:fld>
            <a:endParaRPr lang="en-US"/>
          </a:p>
        </p:txBody>
      </p:sp>
      <p:graphicFrame>
        <p:nvGraphicFramePr>
          <p:cNvPr id="5" name="Content Placeholder 3">
            <a:extLst>
              <a:ext uri="{FF2B5EF4-FFF2-40B4-BE49-F238E27FC236}">
                <a16:creationId xmlns:a16="http://schemas.microsoft.com/office/drawing/2014/main" id="{F4EC51F7-BE4B-6149-AF46-3064418FF907}"/>
              </a:ext>
            </a:extLst>
          </p:cNvPr>
          <p:cNvGraphicFramePr>
            <a:graphicFrameLocks/>
          </p:cNvGraphicFramePr>
          <p:nvPr>
            <p:extLst>
              <p:ext uri="{D42A27DB-BD31-4B8C-83A1-F6EECF244321}">
                <p14:modId xmlns:p14="http://schemas.microsoft.com/office/powerpoint/2010/main" val="3546214013"/>
              </p:ext>
            </p:extLst>
          </p:nvPr>
        </p:nvGraphicFramePr>
        <p:xfrm>
          <a:off x="1543009" y="2558759"/>
          <a:ext cx="9105981" cy="1804137"/>
        </p:xfrm>
        <a:graphic>
          <a:graphicData uri="http://schemas.openxmlformats.org/drawingml/2006/table">
            <a:tbl>
              <a:tblPr bandRow="1">
                <a:tableStyleId>{5C22544A-7EE6-4342-B048-85BDC9FD1C3A}</a:tableStyleId>
              </a:tblPr>
              <a:tblGrid>
                <a:gridCol w="3662500">
                  <a:extLst>
                    <a:ext uri="{9D8B030D-6E8A-4147-A177-3AD203B41FA5}">
                      <a16:colId xmlns:a16="http://schemas.microsoft.com/office/drawing/2014/main" val="2899064021"/>
                    </a:ext>
                  </a:extLst>
                </a:gridCol>
                <a:gridCol w="2464746">
                  <a:extLst>
                    <a:ext uri="{9D8B030D-6E8A-4147-A177-3AD203B41FA5}">
                      <a16:colId xmlns:a16="http://schemas.microsoft.com/office/drawing/2014/main" val="4068789610"/>
                    </a:ext>
                  </a:extLst>
                </a:gridCol>
                <a:gridCol w="2978735">
                  <a:extLst>
                    <a:ext uri="{9D8B030D-6E8A-4147-A177-3AD203B41FA5}">
                      <a16:colId xmlns:a16="http://schemas.microsoft.com/office/drawing/2014/main" val="1499739902"/>
                    </a:ext>
                  </a:extLst>
                </a:gridCol>
              </a:tblGrid>
              <a:tr h="423333">
                <a:tc>
                  <a:txBody>
                    <a:bodyPr/>
                    <a:lstStyle/>
                    <a:p>
                      <a:pPr algn="ctr"/>
                      <a:endParaRPr lang="en-US" sz="2000" b="1" dirty="0">
                        <a:solidFill>
                          <a:schemeClr val="bg1"/>
                        </a:solidFill>
                      </a:endParaRPr>
                    </a:p>
                  </a:txBody>
                  <a:tcPr anchor="ctr">
                    <a:solidFill>
                      <a:schemeClr val="accent1"/>
                    </a:solidFill>
                  </a:tcPr>
                </a:tc>
                <a:tc>
                  <a:txBody>
                    <a:bodyPr/>
                    <a:lstStyle/>
                    <a:p>
                      <a:pPr algn="ctr"/>
                      <a:r>
                        <a:rPr lang="en-US" sz="2000" b="1" dirty="0">
                          <a:solidFill>
                            <a:schemeClr val="tx1"/>
                          </a:solidFill>
                        </a:rPr>
                        <a:t>Cost</a:t>
                      </a:r>
                    </a:p>
                  </a:txBody>
                  <a:tcPr anchor="ctr">
                    <a:solidFill>
                      <a:schemeClr val="accent1"/>
                    </a:solidFill>
                  </a:tcPr>
                </a:tc>
                <a:tc>
                  <a:txBody>
                    <a:bodyPr/>
                    <a:lstStyle/>
                    <a:p>
                      <a:pPr algn="ctr"/>
                      <a:r>
                        <a:rPr lang="en-US" sz="2000" b="1" dirty="0">
                          <a:solidFill>
                            <a:schemeClr val="tx1"/>
                          </a:solidFill>
                        </a:rPr>
                        <a:t>Distance</a:t>
                      </a:r>
                    </a:p>
                  </a:txBody>
                  <a:tcPr anchor="ctr">
                    <a:solidFill>
                      <a:schemeClr val="accent1"/>
                    </a:solidFill>
                  </a:tcPr>
                </a:tc>
                <a:extLst>
                  <a:ext uri="{0D108BD9-81ED-4DB2-BD59-A6C34878D82A}">
                    <a16:rowId xmlns:a16="http://schemas.microsoft.com/office/drawing/2014/main" val="10000"/>
                  </a:ext>
                </a:extLst>
              </a:tr>
              <a:tr h="476863">
                <a:tc>
                  <a:txBody>
                    <a:bodyPr/>
                    <a:lstStyle/>
                    <a:p>
                      <a:pPr algn="ctr"/>
                      <a:r>
                        <a:rPr lang="en-US" sz="2000" b="1">
                          <a:solidFill>
                            <a:srgbClr val="FFFFFF"/>
                          </a:solidFill>
                        </a:rPr>
                        <a:t>Initial Appointments</a:t>
                      </a:r>
                    </a:p>
                  </a:txBody>
                  <a:tcPr anchor="ctr">
                    <a:solidFill>
                      <a:schemeClr val="accent1"/>
                    </a:solidFill>
                  </a:tcPr>
                </a:tc>
                <a:tc>
                  <a:txBody>
                    <a:bodyPr/>
                    <a:lstStyle/>
                    <a:p>
                      <a:pPr algn="ctr"/>
                      <a:r>
                        <a:rPr lang="en-US" sz="2000" b="1" dirty="0">
                          <a:solidFill>
                            <a:srgbClr val="FFFFFF"/>
                          </a:solidFill>
                        </a:rPr>
                        <a:t>Low</a:t>
                      </a:r>
                    </a:p>
                  </a:txBody>
                  <a:tcPr anchor="ctr">
                    <a:solidFill>
                      <a:schemeClr val="accent1"/>
                    </a:solidFill>
                  </a:tcPr>
                </a:tc>
                <a:tc>
                  <a:txBody>
                    <a:bodyPr/>
                    <a:lstStyle/>
                    <a:p>
                      <a:pPr algn="ctr"/>
                      <a:r>
                        <a:rPr lang="en-US" sz="2000" b="1" dirty="0">
                          <a:solidFill>
                            <a:srgbClr val="FFFFFF"/>
                          </a:solidFill>
                        </a:rPr>
                        <a:t>Far</a:t>
                      </a:r>
                    </a:p>
                  </a:txBody>
                  <a:tcPr anchor="ctr">
                    <a:solidFill>
                      <a:schemeClr val="accent1"/>
                    </a:solidFill>
                  </a:tcPr>
                </a:tc>
                <a:extLst>
                  <a:ext uri="{0D108BD9-81ED-4DB2-BD59-A6C34878D82A}">
                    <a16:rowId xmlns:a16="http://schemas.microsoft.com/office/drawing/2014/main" val="2970358728"/>
                  </a:ext>
                </a:extLst>
              </a:tr>
              <a:tr h="437329">
                <a:tc>
                  <a:txBody>
                    <a:bodyPr/>
                    <a:lstStyle/>
                    <a:p>
                      <a:pPr algn="ctr"/>
                      <a:r>
                        <a:rPr lang="en-US" sz="2000" b="1">
                          <a:solidFill>
                            <a:srgbClr val="FFFFFF"/>
                          </a:solidFill>
                        </a:rPr>
                        <a:t>Our Algorithm</a:t>
                      </a:r>
                    </a:p>
                  </a:txBody>
                  <a:tcPr anchor="ctr">
                    <a:solidFill>
                      <a:schemeClr val="accent1"/>
                    </a:solidFill>
                  </a:tcPr>
                </a:tc>
                <a:tc>
                  <a:txBody>
                    <a:bodyPr/>
                    <a:lstStyle/>
                    <a:p>
                      <a:pPr algn="ctr"/>
                      <a:r>
                        <a:rPr lang="en-US" sz="2000" b="1">
                          <a:solidFill>
                            <a:srgbClr val="FFFFFF"/>
                          </a:solidFill>
                        </a:rPr>
                        <a:t>Middle</a:t>
                      </a:r>
                    </a:p>
                  </a:txBody>
                  <a:tcPr anchor="ctr">
                    <a:solidFill>
                      <a:schemeClr val="accent1"/>
                    </a:solidFill>
                  </a:tcPr>
                </a:tc>
                <a:tc>
                  <a:txBody>
                    <a:bodyPr/>
                    <a:lstStyle/>
                    <a:p>
                      <a:pPr algn="ctr"/>
                      <a:r>
                        <a:rPr lang="en-US" sz="2000" b="1" dirty="0">
                          <a:solidFill>
                            <a:srgbClr val="FFFFFF"/>
                          </a:solidFill>
                        </a:rPr>
                        <a:t>Middle</a:t>
                      </a:r>
                    </a:p>
                  </a:txBody>
                  <a:tcPr anchor="ctr">
                    <a:solidFill>
                      <a:schemeClr val="accent1"/>
                    </a:solidFill>
                  </a:tcPr>
                </a:tc>
                <a:extLst>
                  <a:ext uri="{0D108BD9-81ED-4DB2-BD59-A6C34878D82A}">
                    <a16:rowId xmlns:a16="http://schemas.microsoft.com/office/drawing/2014/main" val="203278624"/>
                  </a:ext>
                </a:extLst>
              </a:tr>
              <a:tr h="466612">
                <a:tc>
                  <a:txBody>
                    <a:bodyPr/>
                    <a:lstStyle/>
                    <a:p>
                      <a:pPr algn="ctr"/>
                      <a:r>
                        <a:rPr lang="en-US" sz="2000" b="1">
                          <a:solidFill>
                            <a:srgbClr val="FFFFFF"/>
                          </a:solidFill>
                        </a:rPr>
                        <a:t>Final Rescheduled Appointments</a:t>
                      </a:r>
                    </a:p>
                  </a:txBody>
                  <a:tcPr anchor="ctr">
                    <a:solidFill>
                      <a:schemeClr val="accent1"/>
                    </a:solidFill>
                  </a:tcPr>
                </a:tc>
                <a:tc>
                  <a:txBody>
                    <a:bodyPr/>
                    <a:lstStyle/>
                    <a:p>
                      <a:pPr algn="ctr"/>
                      <a:r>
                        <a:rPr lang="en-US" sz="2000" b="1" dirty="0">
                          <a:solidFill>
                            <a:srgbClr val="FFFFFF"/>
                          </a:solidFill>
                        </a:rPr>
                        <a:t>High</a:t>
                      </a:r>
                    </a:p>
                  </a:txBody>
                  <a:tcPr anchor="ctr">
                    <a:solidFill>
                      <a:schemeClr val="accent1"/>
                    </a:solidFill>
                  </a:tcPr>
                </a:tc>
                <a:tc>
                  <a:txBody>
                    <a:bodyPr/>
                    <a:lstStyle/>
                    <a:p>
                      <a:pPr algn="ctr"/>
                      <a:r>
                        <a:rPr lang="en-US" sz="2000" b="1" dirty="0">
                          <a:solidFill>
                            <a:srgbClr val="FFFFFF"/>
                          </a:solidFill>
                        </a:rPr>
                        <a:t>Close</a:t>
                      </a:r>
                    </a:p>
                  </a:txBody>
                  <a:tcPr anchor="ctr">
                    <a:solidFill>
                      <a:schemeClr val="accent1"/>
                    </a:solidFill>
                  </a:tcPr>
                </a:tc>
                <a:extLst>
                  <a:ext uri="{0D108BD9-81ED-4DB2-BD59-A6C34878D82A}">
                    <a16:rowId xmlns:a16="http://schemas.microsoft.com/office/drawing/2014/main" val="2192903794"/>
                  </a:ext>
                </a:extLst>
              </a:tr>
            </a:tbl>
          </a:graphicData>
        </a:graphic>
      </p:graphicFrame>
      <p:sp>
        <p:nvSpPr>
          <p:cNvPr id="6" name="TextBox 5">
            <a:extLst>
              <a:ext uri="{FF2B5EF4-FFF2-40B4-BE49-F238E27FC236}">
                <a16:creationId xmlns:a16="http://schemas.microsoft.com/office/drawing/2014/main" id="{3B9C47B1-6363-FE46-9064-967DF2C2D91A}"/>
              </a:ext>
            </a:extLst>
          </p:cNvPr>
          <p:cNvSpPr txBox="1"/>
          <p:nvPr/>
        </p:nvSpPr>
        <p:spPr>
          <a:xfrm>
            <a:off x="2887040" y="1825125"/>
            <a:ext cx="6417917" cy="492443"/>
          </a:xfrm>
          <a:prstGeom prst="rect">
            <a:avLst/>
          </a:prstGeom>
          <a:noFill/>
          <a:ln>
            <a:solidFill>
              <a:schemeClr val="accent1">
                <a:lumMod val="50000"/>
              </a:schemeClr>
            </a:solidFill>
          </a:ln>
        </p:spPr>
        <p:txBody>
          <a:bodyPr wrap="square" rtlCol="0">
            <a:spAutoFit/>
          </a:bodyPr>
          <a:lstStyle/>
          <a:p>
            <a:r>
              <a:rPr lang="en-US" sz="2600" b="1">
                <a:solidFill>
                  <a:schemeClr val="accent1">
                    <a:lumMod val="50000"/>
                  </a:schemeClr>
                </a:solidFill>
              </a:rPr>
              <a:t>How we reduce distance at a reasonable cost</a:t>
            </a:r>
          </a:p>
        </p:txBody>
      </p:sp>
      <p:sp>
        <p:nvSpPr>
          <p:cNvPr id="3" name="TextBox 2">
            <a:extLst>
              <a:ext uri="{FF2B5EF4-FFF2-40B4-BE49-F238E27FC236}">
                <a16:creationId xmlns:a16="http://schemas.microsoft.com/office/drawing/2014/main" id="{BFA25D77-D890-4CC3-B22D-751B8812AD98}"/>
              </a:ext>
            </a:extLst>
          </p:cNvPr>
          <p:cNvSpPr txBox="1"/>
          <p:nvPr/>
        </p:nvSpPr>
        <p:spPr>
          <a:xfrm>
            <a:off x="773288" y="5124215"/>
            <a:ext cx="4511792" cy="89255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In Wisconsin</a:t>
            </a:r>
            <a:r>
              <a:rPr lang="en-US" sz="2400">
                <a:cs typeface="Calibri"/>
              </a:rPr>
              <a:t>, we reduced cost by </a:t>
            </a:r>
            <a:r>
              <a:rPr lang="en-US" sz="2800" b="1">
                <a:cs typeface="Calibri"/>
              </a:rPr>
              <a:t>7.6%</a:t>
            </a:r>
            <a:endParaRPr lang="en-US" sz="2800" b="1"/>
          </a:p>
        </p:txBody>
      </p:sp>
      <p:sp>
        <p:nvSpPr>
          <p:cNvPr id="7" name="TextBox 6">
            <a:extLst>
              <a:ext uri="{FF2B5EF4-FFF2-40B4-BE49-F238E27FC236}">
                <a16:creationId xmlns:a16="http://schemas.microsoft.com/office/drawing/2014/main" id="{871FD6D9-CC6B-42D3-9411-D5529813F393}"/>
              </a:ext>
            </a:extLst>
          </p:cNvPr>
          <p:cNvSpPr txBox="1"/>
          <p:nvPr/>
        </p:nvSpPr>
        <p:spPr>
          <a:xfrm>
            <a:off x="6370692" y="5124215"/>
            <a:ext cx="5048013" cy="89255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In Wisconsin</a:t>
            </a:r>
            <a:r>
              <a:rPr lang="en-US" sz="2400">
                <a:cs typeface="Calibri"/>
              </a:rPr>
              <a:t>, we reduced distance by </a:t>
            </a:r>
            <a:r>
              <a:rPr lang="en-US" sz="2800" b="1">
                <a:cs typeface="Calibri"/>
              </a:rPr>
              <a:t>34%</a:t>
            </a:r>
            <a:endParaRPr lang="en-US" sz="2800" b="1"/>
          </a:p>
        </p:txBody>
      </p:sp>
    </p:spTree>
    <p:extLst>
      <p:ext uri="{BB962C8B-B14F-4D97-AF65-F5344CB8AC3E}">
        <p14:creationId xmlns:p14="http://schemas.microsoft.com/office/powerpoint/2010/main" val="43309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5347</TotalTime>
  <Words>1933</Words>
  <Application>Microsoft Macintosh PowerPoint</Application>
  <PresentationFormat>Widescreen</PresentationFormat>
  <Paragraphs>695</Paragraphs>
  <Slides>38</Slides>
  <Notes>36</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Cambria Math</vt:lpstr>
      <vt:lpstr>Corbel</vt:lpstr>
      <vt:lpstr>office theme</vt:lpstr>
      <vt:lpstr>A Systematic Approach to Appointing Patients to Providers</vt:lpstr>
      <vt:lpstr>Introduction</vt:lpstr>
      <vt:lpstr>Problem Statement</vt:lpstr>
      <vt:lpstr>Problem Statement</vt:lpstr>
      <vt:lpstr>Amount of Reschedules</vt:lpstr>
      <vt:lpstr>Problem Statement</vt:lpstr>
      <vt:lpstr>Rescheduled Cost</vt:lpstr>
      <vt:lpstr>Problem Statement</vt:lpstr>
      <vt:lpstr>Problem Statement</vt:lpstr>
      <vt:lpstr>Provider Scoring Algorithm</vt:lpstr>
      <vt:lpstr>PowerPoint Presentation</vt:lpstr>
      <vt:lpstr>Calculating the Provider Score</vt:lpstr>
      <vt:lpstr>Calculating the Provider Score</vt:lpstr>
      <vt:lpstr>Service 10500</vt:lpstr>
      <vt:lpstr>Maximum Range</vt:lpstr>
      <vt:lpstr>Maximum Range</vt:lpstr>
      <vt:lpstr>PowerPoint Presentation</vt:lpstr>
      <vt:lpstr>Maximum Range</vt:lpstr>
      <vt:lpstr>Determining Rho</vt:lpstr>
      <vt:lpstr>Determining Rho</vt:lpstr>
      <vt:lpstr>Reschedules Concerning Distance</vt:lpstr>
      <vt:lpstr>Rho Analysis</vt:lpstr>
      <vt:lpstr>Determining Mu</vt:lpstr>
      <vt:lpstr>Determining Mu</vt:lpstr>
      <vt:lpstr>Mu Analysis</vt:lpstr>
      <vt:lpstr>Mu Analysis</vt:lpstr>
      <vt:lpstr>Service 10500</vt:lpstr>
      <vt:lpstr>Results</vt:lpstr>
      <vt:lpstr>Comparing Costs</vt:lpstr>
      <vt:lpstr>Results in Wisconsin</vt:lpstr>
      <vt:lpstr>PowerPoint Presentation</vt:lpstr>
      <vt:lpstr>Results: Suburban Cities</vt:lpstr>
      <vt:lpstr>Results: Rural Cities</vt:lpstr>
      <vt:lpstr>PowerPoint Presentation</vt:lpstr>
      <vt:lpstr>Recommendations</vt:lpstr>
      <vt:lpstr>Conclusions</vt:lpstr>
      <vt:lpstr>Future Work</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Systematic Approach to Appointing Patients to Providers</dc:title>
  <dc:creator/>
  <cp:lastModifiedBy>Megan Dehn</cp:lastModifiedBy>
  <cp:revision>15</cp:revision>
  <dcterms:modified xsi:type="dcterms:W3CDTF">2019-12-17T16:10:53Z</dcterms:modified>
</cp:coreProperties>
</file>