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0" r:id="rId2"/>
    <p:sldId id="391" r:id="rId3"/>
    <p:sldId id="392" r:id="rId4"/>
    <p:sldId id="393" r:id="rId5"/>
    <p:sldId id="394" r:id="rId6"/>
    <p:sldId id="395" r:id="rId7"/>
  </p:sldIdLst>
  <p:sldSz cx="13742988" cy="7772400"/>
  <p:notesSz cx="9144000" cy="6858000"/>
  <p:defaultTextStyle>
    <a:defPPr>
      <a:defRPr lang="en-US"/>
    </a:defPPr>
    <a:lvl1pPr marL="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clrMru>
    <a:srgbClr val="FF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4" autoAdjust="0"/>
    <p:restoredTop sz="94474" autoAdjust="0"/>
  </p:normalViewPr>
  <p:slideViewPr>
    <p:cSldViewPr snapToGrid="0">
      <p:cViewPr varScale="1">
        <p:scale>
          <a:sx n="73" d="100"/>
          <a:sy n="73" d="100"/>
        </p:scale>
        <p:origin x="672" y="72"/>
      </p:cViewPr>
      <p:guideLst>
        <p:guide orient="horz" pos="2448"/>
        <p:guide pos="4329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2F106-EE99-AA43-85CF-C0E37EE355F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48BA-A992-DE43-9199-52E7BDA2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8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15FB9-D179-DD44-B41A-31F48D8A61F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514350"/>
            <a:ext cx="45466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D6FA8-4641-8947-BD7F-38D1EEBB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89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874" y="1272011"/>
            <a:ext cx="10307241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7874" y="4082310"/>
            <a:ext cx="10307241" cy="187653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6362" indent="0" algn="ctr">
              <a:buNone/>
              <a:defRPr sz="2300"/>
            </a:lvl2pPr>
            <a:lvl3pPr marL="1032723" indent="0" algn="ctr">
              <a:buNone/>
              <a:defRPr sz="2000"/>
            </a:lvl3pPr>
            <a:lvl4pPr marL="1549085" indent="0" algn="ctr">
              <a:buNone/>
              <a:defRPr sz="1800"/>
            </a:lvl4pPr>
            <a:lvl5pPr marL="2065447" indent="0" algn="ctr">
              <a:buNone/>
              <a:defRPr sz="1800"/>
            </a:lvl5pPr>
            <a:lvl6pPr marL="2581808" indent="0" algn="ctr">
              <a:buNone/>
              <a:defRPr sz="1800"/>
            </a:lvl6pPr>
            <a:lvl7pPr marL="3098170" indent="0" algn="ctr">
              <a:buNone/>
              <a:defRPr sz="1800"/>
            </a:lvl7pPr>
            <a:lvl8pPr marL="3614532" indent="0" algn="ctr">
              <a:buNone/>
              <a:defRPr sz="1800"/>
            </a:lvl8pPr>
            <a:lvl9pPr marL="4130893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702-1722-574D-A82D-3DD8BB6D6EBF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460E-8A08-C84F-9309-AF8C46A25EF9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34826" y="413808"/>
            <a:ext cx="2963332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4830" y="413808"/>
            <a:ext cx="871820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E208-BCBD-7F49-BF25-9845556B12FF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236C-68B7-E546-BEF1-C992E1147C1E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673" y="1937704"/>
            <a:ext cx="11853327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673" y="5201392"/>
            <a:ext cx="11853327" cy="1700212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63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27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49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654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18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98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14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308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C845-7637-7F40-8BF9-35C7CFDEBEA9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4830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7388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B9F2-072F-FE44-BD01-CB0F62580685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413809"/>
            <a:ext cx="11853327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621" y="1905318"/>
            <a:ext cx="5813928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621" y="2839085"/>
            <a:ext cx="5813928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57388" y="1905318"/>
            <a:ext cx="5842560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57388" y="2839085"/>
            <a:ext cx="584256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35F0-CDF6-8945-A858-E8523C5B1115}" type="datetime1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7A86-4B2C-1840-A5A1-D7DA278EC5EA}" type="datetime1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7A1A-4A58-F54F-823F-8E02AD41ADED}" type="datetime1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FABF-95D3-DA41-9AE7-56E95371326F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1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 marL="0" indent="0">
              <a:buNone/>
              <a:defRPr sz="3600"/>
            </a:lvl1pPr>
            <a:lvl2pPr marL="516362" indent="0">
              <a:buNone/>
              <a:defRPr sz="3200"/>
            </a:lvl2pPr>
            <a:lvl3pPr marL="1032723" indent="0">
              <a:buNone/>
              <a:defRPr sz="2700"/>
            </a:lvl3pPr>
            <a:lvl4pPr marL="1549085" indent="0">
              <a:buNone/>
              <a:defRPr sz="2300"/>
            </a:lvl4pPr>
            <a:lvl5pPr marL="2065447" indent="0">
              <a:buNone/>
              <a:defRPr sz="2300"/>
            </a:lvl5pPr>
            <a:lvl6pPr marL="2581808" indent="0">
              <a:buNone/>
              <a:defRPr sz="2300"/>
            </a:lvl6pPr>
            <a:lvl7pPr marL="3098170" indent="0">
              <a:buNone/>
              <a:defRPr sz="2300"/>
            </a:lvl7pPr>
            <a:lvl8pPr marL="3614532" indent="0">
              <a:buNone/>
              <a:defRPr sz="2300"/>
            </a:lvl8pPr>
            <a:lvl9pPr marL="41308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CF8C-2AD4-8440-A6FB-09772298A8BB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5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4831" y="413809"/>
            <a:ext cx="11853327" cy="1502305"/>
          </a:xfrm>
          <a:prstGeom prst="rect">
            <a:avLst/>
          </a:prstGeom>
        </p:spPr>
        <p:txBody>
          <a:bodyPr vert="horz" lIns="103272" tIns="51636" rIns="103272" bIns="516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831" y="2069042"/>
            <a:ext cx="11853327" cy="4931516"/>
          </a:xfrm>
          <a:prstGeom prst="rect">
            <a:avLst/>
          </a:prstGeom>
        </p:spPr>
        <p:txBody>
          <a:bodyPr vert="horz" lIns="103272" tIns="51636" rIns="103272" bIns="516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31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A0E3-5F5E-C248-B5F9-6D56E3A79FBC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2365" y="7203864"/>
            <a:ext cx="4638258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05985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03272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181" indent="-258181" algn="l" defTabSz="1032723" rtl="0" eaLnBrk="1" latinLnBrk="0" hangingPunct="1">
        <a:lnSpc>
          <a:spcPct val="90000"/>
        </a:lnSpc>
        <a:spcBef>
          <a:spcPts val="112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454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090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7266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628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39989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56351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7271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7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36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72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9085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5447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808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17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453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089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143952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35150" y="1289735"/>
            <a:ext cx="117629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Logistic Regression </a:t>
            </a:r>
            <a:r>
              <a:rPr lang="en-US" sz="2400" dirty="0" smtClean="0">
                <a:latin typeface="Times New Roman"/>
                <a:cs typeface="Times New Roman"/>
              </a:rPr>
              <a:t>is used to study or model the association between a </a:t>
            </a:r>
            <a:r>
              <a:rPr lang="en-US" sz="2400" u="sng" dirty="0" smtClean="0">
                <a:latin typeface="Times New Roman"/>
                <a:cs typeface="Times New Roman"/>
              </a:rPr>
              <a:t>binary</a:t>
            </a:r>
            <a:r>
              <a:rPr lang="en-US" sz="2400" dirty="0" smtClean="0">
                <a:latin typeface="Times New Roman"/>
                <a:cs typeface="Times New Roman"/>
              </a:rPr>
              <a:t> response variable 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 and a set of explanatory variables.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96646" y="2229322"/>
            <a:ext cx="40528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Simple Logistic Regression Model: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9034" y="2145085"/>
            <a:ext cx="3440983" cy="9070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43065" y="3135760"/>
            <a:ext cx="114420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here, </a:t>
            </a:r>
            <a:r>
              <a:rPr lang="en-US" sz="2400" i="1" dirty="0" smtClean="0">
                <a:latin typeface="Times New Roman"/>
                <a:cs typeface="Times New Roman"/>
              </a:rPr>
              <a:t>p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is the probability that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 equals 1 (success) when the independent variable is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. 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2678" y="1947511"/>
            <a:ext cx="2866482" cy="104674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9158464" y="2568455"/>
            <a:ext cx="818476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8387" y="3757692"/>
            <a:ext cx="4276009" cy="367191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233930" y="3828617"/>
            <a:ext cx="724717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Remarks: </a:t>
            </a:r>
          </a:p>
          <a:p>
            <a:endParaRPr lang="en-US" sz="800" dirty="0" smtClean="0">
              <a:latin typeface="Times New Roman"/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400" i="1" dirty="0" smtClean="0">
                <a:latin typeface="Times New Roman"/>
                <a:cs typeface="Times New Roman"/>
              </a:rPr>
              <a:t>The linear expression involving the explanatory variable (x) can take on values from - ∞ to ∞. However, p(x) is between 0 and 1, while, the odds are between 0 and ∞. But the log(odds) is </a:t>
            </a:r>
            <a:r>
              <a:rPr lang="en-US" sz="2400" i="1" dirty="0">
                <a:latin typeface="Times New Roman"/>
                <a:cs typeface="Times New Roman"/>
              </a:rPr>
              <a:t>from - ∞ to ∞</a:t>
            </a:r>
            <a:r>
              <a:rPr lang="en-US" sz="2400" i="1" dirty="0" smtClean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buAutoNum type="arabicPeriod"/>
            </a:pPr>
            <a:endParaRPr lang="en-US" sz="800" i="1" dirty="0">
              <a:latin typeface="Times New Roman"/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400" i="1" dirty="0" smtClean="0">
                <a:latin typeface="Times New Roman"/>
                <a:cs typeface="Times New Roman"/>
              </a:rPr>
              <a:t>The parameter β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 measures the degree of association between the probability of the event occurring and the value of the independent variable x.</a:t>
            </a:r>
            <a:endParaRPr lang="en-US" sz="24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308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143952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Simple Logistic Regression Example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36" y="1092096"/>
            <a:ext cx="9728200" cy="3302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06064" y="1021638"/>
            <a:ext cx="1041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(p. 703)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137" y="4106302"/>
            <a:ext cx="5200275" cy="346370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91021" y="4538428"/>
            <a:ext cx="7665516" cy="2923877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data.ex12.22=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read.csv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("data_example12_22.csv",header=T)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h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ead(data.ex12.22)</a:t>
            </a:r>
          </a:p>
          <a:p>
            <a:r>
              <a:rPr lang="es-ES_tradnl" sz="16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y </a:t>
            </a:r>
            <a:r>
              <a:rPr lang="es-ES_tradnl" sz="1600" dirty="0" err="1">
                <a:solidFill>
                  <a:srgbClr val="000000"/>
                </a:solidFill>
                <a:latin typeface="Courier"/>
                <a:cs typeface="Courier"/>
              </a:rPr>
              <a:t>ck</a:t>
            </a:r>
            <a:endParaRPr lang="es-ES_tradnl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1 1 20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2 1 20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3 0 </a:t>
            </a:r>
            <a:r>
              <a:rPr lang="es-ES_tradnl" sz="1600" dirty="0" smtClean="0">
                <a:solidFill>
                  <a:srgbClr val="000000"/>
                </a:solidFill>
                <a:latin typeface="Courier"/>
                <a:cs typeface="Courier"/>
              </a:rPr>
              <a:t>20</a:t>
            </a:r>
          </a:p>
          <a:p>
            <a:endParaRPr lang="en-US" sz="8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able(data.ex12.22)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ck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y   20 60 100 140 180 220 260 300 340 380 420 460 500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0 88 26   8   5   0   1   1   1   0   0   0   0   0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1  2 13  30  30  21  19  18  13  19  15   7   8  35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96058" y="2288853"/>
            <a:ext cx="2244329" cy="1015663"/>
          </a:xfrm>
          <a:prstGeom prst="rect">
            <a:avLst/>
          </a:prstGeom>
          <a:noFill/>
          <a:ln w="1905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Note that this is a summarized version of the data.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1585670" y="3457536"/>
            <a:ext cx="225785" cy="493934"/>
          </a:xfrm>
          <a:prstGeom prst="straightConnector1">
            <a:avLst/>
          </a:prstGeom>
          <a:ln w="190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55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143952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Simple Logistic Regression Using 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46249" y="1207903"/>
            <a:ext cx="7510288" cy="2923877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data.ex12.22=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read.csv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("data_example12_22.csv",header=T)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h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ead(data.ex12.22)</a:t>
            </a:r>
          </a:p>
          <a:p>
            <a:r>
              <a:rPr lang="es-ES_tradnl" sz="16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y </a:t>
            </a:r>
            <a:r>
              <a:rPr lang="es-ES_tradnl" sz="1600" dirty="0" err="1">
                <a:solidFill>
                  <a:srgbClr val="000000"/>
                </a:solidFill>
                <a:latin typeface="Courier"/>
                <a:cs typeface="Courier"/>
              </a:rPr>
              <a:t>ck</a:t>
            </a:r>
            <a:endParaRPr lang="es-ES_tradnl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1 1 20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2 1 20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"/>
                <a:cs typeface="Courier"/>
              </a:rPr>
              <a:t>3 0 </a:t>
            </a:r>
            <a:r>
              <a:rPr lang="es-ES_tradnl" sz="1600" dirty="0" smtClean="0">
                <a:solidFill>
                  <a:srgbClr val="000000"/>
                </a:solidFill>
                <a:latin typeface="Courier"/>
                <a:cs typeface="Courier"/>
              </a:rPr>
              <a:t>20</a:t>
            </a:r>
          </a:p>
          <a:p>
            <a:endParaRPr lang="en-US" sz="8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esult.ex12.22=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glm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y~ck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, family=binomial(link="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logit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"))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summary(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result.ex12.22)$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coef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Estimate  Std. Error   z value     </a:t>
            </a:r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Pr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(&gt;|z|)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(Intercept) -3.02835960 0.366971041 -8.252312 1.553589e-16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ck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         0.03510439 0.004080992  8.601927 7.838875e-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18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59077" y="3556323"/>
            <a:ext cx="1419346" cy="53627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780726" y="3866379"/>
            <a:ext cx="296322" cy="31329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10296" y="3838571"/>
            <a:ext cx="1549896" cy="231043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353524" y="1202200"/>
            <a:ext cx="4248184" cy="707886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This p-value can be used to test the null hypothesis </a:t>
            </a:r>
            <a:r>
              <a:rPr lang="en-US" i="1" dirty="0">
                <a:latin typeface="Times New Roman"/>
                <a:cs typeface="Times New Roman"/>
              </a:rPr>
              <a:t>H</a:t>
            </a:r>
            <a:r>
              <a:rPr lang="en-US" i="1" baseline="-25000" dirty="0">
                <a:latin typeface="Times New Roman"/>
                <a:cs typeface="Times New Roman"/>
              </a:rPr>
              <a:t>0</a:t>
            </a:r>
            <a:r>
              <a:rPr lang="en-US" i="1" dirty="0">
                <a:latin typeface="Times New Roman"/>
                <a:cs typeface="Times New Roman"/>
              </a:rPr>
              <a:t>: 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=0 </a:t>
            </a:r>
            <a:r>
              <a:rPr lang="en-US" i="1" dirty="0">
                <a:latin typeface="Times New Roman"/>
                <a:cs typeface="Times New Roman"/>
              </a:rPr>
              <a:t>vs. H</a:t>
            </a:r>
            <a:r>
              <a:rPr lang="en-US" i="1" baseline="-25000" dirty="0">
                <a:latin typeface="Times New Roman"/>
                <a:cs typeface="Times New Roman"/>
              </a:rPr>
              <a:t>a</a:t>
            </a:r>
            <a:r>
              <a:rPr lang="en-US" i="1" dirty="0">
                <a:latin typeface="Times New Roman"/>
                <a:cs typeface="Times New Roman"/>
              </a:rPr>
              <a:t>: </a:t>
            </a:r>
            <a:r>
              <a:rPr lang="en-US" i="1" dirty="0" smtClean="0">
                <a:latin typeface="Times New Roman"/>
                <a:cs typeface="Times New Roman"/>
              </a:rPr>
              <a:t>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≠ </a:t>
            </a:r>
            <a:r>
              <a:rPr lang="en-US" i="1" dirty="0" smtClean="0">
                <a:latin typeface="Times New Roman"/>
                <a:cs typeface="Times New Roman"/>
              </a:rPr>
              <a:t>0.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845566" y="2003960"/>
            <a:ext cx="494422" cy="1744009"/>
          </a:xfrm>
          <a:prstGeom prst="straightConnector1">
            <a:avLst/>
          </a:prstGeom>
          <a:ln w="127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229640" y="3835734"/>
            <a:ext cx="1394227" cy="256860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01418" y="1806385"/>
            <a:ext cx="5870447" cy="1015663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Since the estimate for β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is positive, this indicates that patients with higher levels of CK are associated with higher chance of having a heart attack .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609242" y="2893040"/>
            <a:ext cx="116235" cy="852093"/>
          </a:xfrm>
          <a:prstGeom prst="straightConnector1">
            <a:avLst/>
          </a:prstGeom>
          <a:ln w="127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51" y="4289879"/>
            <a:ext cx="8204200" cy="1409700"/>
          </a:xfrm>
          <a:prstGeom prst="rect">
            <a:avLst/>
          </a:prstGeom>
          <a:ln>
            <a:solidFill>
              <a:srgbClr val="008000"/>
            </a:solidFill>
          </a:ln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855" y="5785796"/>
            <a:ext cx="8458200" cy="1422400"/>
          </a:xfrm>
          <a:prstGeom prst="rect">
            <a:avLst/>
          </a:prstGeom>
          <a:ln>
            <a:solidFill>
              <a:srgbClr val="008000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2304" y="2243873"/>
            <a:ext cx="3548063" cy="935264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>
            <a:off x="10710744" y="3104730"/>
            <a:ext cx="0" cy="465709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9323" y="3556325"/>
            <a:ext cx="4448357" cy="92538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9285469" y="4671011"/>
            <a:ext cx="4273003" cy="2554545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This implies that an increase of 1 unit of x results in the odds of a “success” being multiplied by </a:t>
            </a:r>
            <a:r>
              <a:rPr lang="en-US" i="1" dirty="0" err="1" smtClean="0">
                <a:latin typeface="Times New Roman"/>
                <a:cs typeface="Times New Roman"/>
              </a:rPr>
              <a:t>exp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. In our example, </a:t>
            </a:r>
            <a:r>
              <a:rPr lang="en-US" i="1" dirty="0" err="1" smtClean="0">
                <a:latin typeface="Times New Roman"/>
                <a:cs typeface="Times New Roman"/>
              </a:rPr>
              <a:t>exp</a:t>
            </a:r>
            <a:r>
              <a:rPr lang="en-US" i="1" dirty="0" smtClean="0">
                <a:latin typeface="Times New Roman"/>
                <a:cs typeface="Times New Roman"/>
              </a:rPr>
              <a:t>(0.0351</a:t>
            </a:r>
            <a:r>
              <a:rPr lang="en-US" i="1" dirty="0">
                <a:latin typeface="Times New Roman"/>
                <a:cs typeface="Times New Roman"/>
              </a:rPr>
              <a:t>)=</a:t>
            </a:r>
            <a:r>
              <a:rPr lang="en-US" i="1" dirty="0" smtClean="0">
                <a:latin typeface="Times New Roman"/>
                <a:cs typeface="Times New Roman"/>
              </a:rPr>
              <a:t>1.035723. Hence, as CK increases by 1 unit, the odds that the person had a heart attack increases by a factor of 1.036, or it increases by 3.6%. 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57554" y="4617398"/>
            <a:ext cx="3019894" cy="1015663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These estimates are obtained using a Maximum Likelihood procedure.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939080" y="5024012"/>
            <a:ext cx="705581" cy="197575"/>
          </a:xfrm>
          <a:prstGeom prst="straightConnector1">
            <a:avLst/>
          </a:prstGeom>
          <a:ln w="190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612584" y="3810346"/>
            <a:ext cx="2017966" cy="1213667"/>
          </a:xfrm>
          <a:prstGeom prst="straightConnector1">
            <a:avLst/>
          </a:prstGeom>
          <a:ln w="190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34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animBg="1"/>
      <p:bldP spid="11" grpId="0" animBg="1"/>
      <p:bldP spid="12" grpId="0" animBg="1"/>
      <p:bldP spid="14" grpId="0" animBg="1"/>
      <p:bldP spid="15" grpId="0" animBg="1"/>
      <p:bldP spid="2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143952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Simple Logistic Regression Using 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06344" y="1010335"/>
            <a:ext cx="7467959" cy="6596244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result.ex12.22=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glm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y~ck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, family=binomial(link="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logit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"))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summary(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result.ex12.22)$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coef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Estimate  Std. Error   z value     </a:t>
            </a:r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Pr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(&gt;|z|)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(Intercept) -3.02835960 0.366971041 -8.252312 1.553589e-16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ck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         0.03510439 0.004080992  8.601927 7.838875e-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18</a:t>
            </a:r>
          </a:p>
          <a:p>
            <a:endParaRPr lang="en-US" sz="8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onfint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(result.ex12.22,level=.90)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Waiting for profiling to be done...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                    5 %        95 %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Intercept) -3.66938129 -2.45759221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ck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         0.02881989 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0.04227805</a:t>
            </a:r>
          </a:p>
          <a:p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x=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seq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(20,500,by=40)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proportions=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tapply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y,ck,mean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plot(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x,proportions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sz="8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curve(</a:t>
            </a:r>
            <a:r>
              <a:rPr lang="nl-NL" sz="1600" dirty="0" err="1">
                <a:solidFill>
                  <a:srgbClr val="0000FF"/>
                </a:solidFill>
                <a:latin typeface="Courier"/>
                <a:cs typeface="Courier"/>
              </a:rPr>
              <a:t>exp</a:t>
            </a:r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(-3.0284+0.035*x)/(1+exp(-3.0284+0.035*x),20,500,lwd=2,col="blue",</a:t>
            </a:r>
            <a:r>
              <a:rPr lang="nl-NL" sz="1600" dirty="0" err="1">
                <a:solidFill>
                  <a:srgbClr val="0000FF"/>
                </a:solidFill>
                <a:latin typeface="Courier"/>
                <a:cs typeface="Courier"/>
              </a:rPr>
              <a:t>add</a:t>
            </a:r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=T</a:t>
            </a:r>
            <a:r>
              <a:rPr lang="nl-NL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endParaRPr lang="nl-NL" sz="8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points(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x,exp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(-3.0284+0.035*x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)/(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1+exp(-3.0284+0.035*x)),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pch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=20)</a:t>
            </a:r>
            <a:endParaRPr lang="nl-NL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nl-NL" sz="8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nl-NL" sz="1600" dirty="0" err="1">
                <a:solidFill>
                  <a:srgbClr val="0000FF"/>
                </a:solidFill>
                <a:latin typeface="Courier"/>
                <a:cs typeface="Courier"/>
              </a:rPr>
              <a:t>predict</a:t>
            </a:r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(result.ex12.22,newdata=</a:t>
            </a:r>
            <a:r>
              <a:rPr lang="nl-NL" sz="1600" dirty="0" err="1">
                <a:solidFill>
                  <a:srgbClr val="0000FF"/>
                </a:solidFill>
                <a:latin typeface="Courier"/>
                <a:cs typeface="Courier"/>
              </a:rPr>
              <a:t>data.frame</a:t>
            </a:r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nl-NL" sz="1600" dirty="0" err="1">
                <a:solidFill>
                  <a:srgbClr val="0000FF"/>
                </a:solidFill>
                <a:latin typeface="Courier"/>
                <a:cs typeface="Courier"/>
              </a:rPr>
              <a:t>ck</a:t>
            </a:r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=x)</a:t>
            </a:r>
            <a:r>
              <a:rPr lang="nl-NL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r</a:t>
            </a:r>
            <a:r>
              <a:rPr lang="nl-NL" sz="1600" dirty="0" smtClean="0">
                <a:solidFill>
                  <a:srgbClr val="0000FF"/>
                </a:solidFill>
                <a:latin typeface="Courier"/>
                <a:cs typeface="Courier"/>
              </a:rPr>
              <a:t>esult.ex12.22$fitted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nl-NL" sz="1600" dirty="0">
                <a:solidFill>
                  <a:srgbClr val="0000FF"/>
                </a:solidFill>
                <a:latin typeface="Courier"/>
                <a:cs typeface="Courier"/>
              </a:rPr>
              <a:t>result.ex12.22</a:t>
            </a:r>
            <a:r>
              <a:rPr lang="nl-NL" sz="1600" dirty="0" smtClean="0">
                <a:solidFill>
                  <a:srgbClr val="0000FF"/>
                </a:solidFill>
                <a:latin typeface="Courier"/>
                <a:cs typeface="Courier"/>
              </a:rPr>
              <a:t>$residuals</a:t>
            </a:r>
          </a:p>
          <a:p>
            <a:endParaRPr lang="nl-NL" sz="800" i="1" dirty="0">
              <a:latin typeface="Times New Roman"/>
              <a:cs typeface="Times New Roman"/>
            </a:endParaRPr>
          </a:p>
          <a:p>
            <a:r>
              <a:rPr lang="nl-NL" sz="2200" i="1" dirty="0" err="1" smtClean="0">
                <a:latin typeface="Times New Roman"/>
                <a:cs typeface="Times New Roman"/>
              </a:rPr>
              <a:t>However</a:t>
            </a:r>
            <a:r>
              <a:rPr lang="nl-NL" sz="2200" i="1" dirty="0" smtClean="0">
                <a:latin typeface="Times New Roman"/>
                <a:cs typeface="Times New Roman"/>
              </a:rPr>
              <a:t>, the </a:t>
            </a:r>
            <a:r>
              <a:rPr lang="nl-NL" sz="2200" i="1" dirty="0" err="1" smtClean="0">
                <a:latin typeface="Times New Roman"/>
                <a:cs typeface="Times New Roman"/>
              </a:rPr>
              <a:t>residuals</a:t>
            </a:r>
            <a:r>
              <a:rPr lang="nl-NL" sz="2200" i="1" dirty="0" smtClean="0">
                <a:latin typeface="Times New Roman"/>
                <a:cs typeface="Times New Roman"/>
              </a:rPr>
              <a:t> are </a:t>
            </a:r>
            <a:r>
              <a:rPr lang="nl-NL" sz="2200" i="1" dirty="0" err="1" smtClean="0">
                <a:latin typeface="Times New Roman"/>
                <a:cs typeface="Times New Roman"/>
              </a:rPr>
              <a:t>not</a:t>
            </a:r>
            <a:r>
              <a:rPr lang="nl-NL" sz="2200" i="1" dirty="0" smtClean="0">
                <a:latin typeface="Times New Roman"/>
                <a:cs typeface="Times New Roman"/>
              </a:rPr>
              <a:t> </a:t>
            </a:r>
            <a:r>
              <a:rPr lang="nl-NL" sz="2200" i="1" dirty="0" err="1" smtClean="0">
                <a:latin typeface="Times New Roman"/>
                <a:cs typeface="Times New Roman"/>
              </a:rPr>
              <a:t>very</a:t>
            </a:r>
            <a:r>
              <a:rPr lang="nl-NL" sz="2200" i="1" dirty="0" smtClean="0">
                <a:latin typeface="Times New Roman"/>
                <a:cs typeface="Times New Roman"/>
              </a:rPr>
              <a:t> </a:t>
            </a:r>
            <a:r>
              <a:rPr lang="nl-NL" sz="2200" i="1" dirty="0" err="1" smtClean="0">
                <a:latin typeface="Times New Roman"/>
                <a:cs typeface="Times New Roman"/>
              </a:rPr>
              <a:t>informative</a:t>
            </a:r>
            <a:r>
              <a:rPr lang="nl-NL" sz="2200" i="1" dirty="0" smtClean="0">
                <a:latin typeface="Times New Roman"/>
                <a:cs typeface="Times New Roman"/>
              </a:rPr>
              <a:t>, </a:t>
            </a:r>
            <a:r>
              <a:rPr lang="nl-NL" sz="2200" i="1" dirty="0" err="1" smtClean="0">
                <a:latin typeface="Times New Roman"/>
                <a:cs typeface="Times New Roman"/>
              </a:rPr>
              <a:t>since</a:t>
            </a:r>
            <a:r>
              <a:rPr lang="nl-NL" sz="2200" i="1" dirty="0" smtClean="0">
                <a:latin typeface="Times New Roman"/>
                <a:cs typeface="Times New Roman"/>
              </a:rPr>
              <a:t> the response </a:t>
            </a:r>
            <a:r>
              <a:rPr lang="nl-NL" sz="2200" i="1" dirty="0" err="1" smtClean="0">
                <a:latin typeface="Times New Roman"/>
                <a:cs typeface="Times New Roman"/>
              </a:rPr>
              <a:t>variable</a:t>
            </a:r>
            <a:r>
              <a:rPr lang="nl-NL" sz="2200" i="1" dirty="0" smtClean="0">
                <a:latin typeface="Times New Roman"/>
                <a:cs typeface="Times New Roman"/>
              </a:rPr>
              <a:t> is </a:t>
            </a:r>
            <a:r>
              <a:rPr lang="nl-NL" sz="2200" i="1" dirty="0" err="1" smtClean="0">
                <a:latin typeface="Times New Roman"/>
                <a:cs typeface="Times New Roman"/>
              </a:rPr>
              <a:t>binary</a:t>
            </a:r>
            <a:r>
              <a:rPr lang="nl-NL" sz="2200" i="1" dirty="0" smtClean="0">
                <a:latin typeface="Times New Roman"/>
                <a:cs typeface="Times New Roman"/>
              </a:rPr>
              <a:t>.</a:t>
            </a:r>
            <a:endParaRPr lang="en-US" sz="2200" i="1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1284" y="1696142"/>
            <a:ext cx="4248184" cy="707886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Therefore, we are 90% confident that  β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 is between 0.029 and 0.042.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1567" y="3401099"/>
            <a:ext cx="4360502" cy="239910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853889" y="2088646"/>
            <a:ext cx="3133302" cy="1391203"/>
          </a:xfrm>
          <a:prstGeom prst="straightConnector1">
            <a:avLst/>
          </a:prstGeom>
          <a:ln w="127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965" y="3231737"/>
            <a:ext cx="5674707" cy="36517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089" y="3212357"/>
            <a:ext cx="5682894" cy="36569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853" y="3227654"/>
            <a:ext cx="5697005" cy="365566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3510454" y="4549555"/>
            <a:ext cx="4688417" cy="8748"/>
          </a:xfrm>
          <a:prstGeom prst="straightConnector1">
            <a:avLst/>
          </a:prstGeom>
          <a:ln w="19050" cmpd="sng">
            <a:solidFill>
              <a:srgbClr val="0000FF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255543" y="4840551"/>
            <a:ext cx="5058149" cy="270663"/>
          </a:xfrm>
          <a:prstGeom prst="straightConnector1">
            <a:avLst/>
          </a:prstGeom>
          <a:ln w="19050" cmpd="sng">
            <a:solidFill>
              <a:srgbClr val="0000FF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15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143952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Classifying Outcomes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92238" y="2548578"/>
            <a:ext cx="7439730" cy="489364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m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(list=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ls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())	# This will clear the memory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data.ex12.22=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read.csv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("data_example12_22.csv",header=T)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a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ttach(data.ex12.22)</a:t>
            </a:r>
          </a:p>
          <a:p>
            <a:endParaRPr lang="en-US" sz="8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result.ex12.22=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glm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y~ck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, family=binomial(link="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logit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"))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prediction=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as.numeric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(result.ex12.22$fitted&gt;.7)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error=y-prediction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y.hat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=result.ex12.22$fitted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data.frame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y,predicted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y.hat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,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+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prob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exp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y.hat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)/(1+exp(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y.hat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)),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prediction,error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)[1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:3,]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 y  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predicted      </a:t>
            </a:r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prob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prediction error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1 1 0.08897039 0.5222279          0     1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2 1 0.08897039 0.5222279          0     1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3 0 0.08897039 0.5222279          0     0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percent.error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=sum(abs(error))/length(error)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percent.error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	</a:t>
            </a:r>
            <a:r>
              <a:rPr lang="en-US" sz="1600" dirty="0">
                <a:latin typeface="Courier"/>
                <a:cs typeface="Courier"/>
              </a:rPr>
              <a:t># 0.1472222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false.pos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=sum((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y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==0)*(prediction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=1)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 	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# 8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false.neg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=sum((y==1)*(prediction==0)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	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# 45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true.pos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=sum((y=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=1)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*(prediction==1)) 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185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true.neg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=sum((y=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=0)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*(prediction==0)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122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535" y="1449496"/>
            <a:ext cx="5697005" cy="3655665"/>
          </a:xfrm>
          <a:prstGeom prst="rect">
            <a:avLst/>
          </a:prstGeom>
          <a:ln>
            <a:solidFill>
              <a:srgbClr val="008000"/>
            </a:solidFill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66381"/>
              </p:ext>
            </p:extLst>
          </p:nvPr>
        </p:nvGraphicFramePr>
        <p:xfrm>
          <a:off x="8721002" y="5588509"/>
          <a:ext cx="3570249" cy="160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Predicted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Y=1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Y=0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Y=1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Y=0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32169" y="5179248"/>
            <a:ext cx="1763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Y value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561919" y="6505820"/>
            <a:ext cx="1933297" cy="282241"/>
          </a:xfrm>
          <a:prstGeom prst="straightConnector1">
            <a:avLst/>
          </a:prstGeom>
          <a:ln w="190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461" y="1199554"/>
            <a:ext cx="7436842" cy="1200328"/>
          </a:xfrm>
          <a:prstGeom prst="rect">
            <a:avLst/>
          </a:prstGeom>
          <a:noFill/>
          <a:ln w="127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After we obtained the probability estimate that the patient had a heart attack (‘success’), we still have to decide whether that patient had a heart attack or not.</a:t>
            </a:r>
            <a:endParaRPr lang="en-US" sz="24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0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143952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Finding the Optimal Cut Off Value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20461" y="1292578"/>
            <a:ext cx="6324910" cy="5509201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#############################################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#####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results=result.ex12.22; 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success=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y</a:t>
            </a:r>
          </a:p>
          <a:p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# Finding the best cut off value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cutoff=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seq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(0,1,by=.05)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m=length(cutoff)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False.pos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=array(99,m)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False.neg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=array(99,m)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Errors=array(99,m)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for(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 in 1:m)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prediction=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as.numeric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results$fitted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&gt;cutoff[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])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error=success-prediction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False.pos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]=sum((success==0)*(prediction==1))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False.neg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]=sum((success==1)*(prediction==0))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Errors[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]=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False.pos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]+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False.neg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i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]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}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Percent.error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=Errors/length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(error)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data.frame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CutOff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cutoff,FalsePositive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False.pos,FalseNegative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False.neg,ErrorRate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Percent.error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#################################################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#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27605" y="1305196"/>
            <a:ext cx="6138570" cy="5509201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da-DK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CutOff</a:t>
            </a:r>
            <a:r>
              <a:rPr lang="da-DK" sz="16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Courier"/>
                <a:cs typeface="Courier"/>
              </a:rPr>
              <a:t>FalsePositive</a:t>
            </a:r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Courier"/>
                <a:cs typeface="Courier"/>
              </a:rPr>
              <a:t>FalseNegative</a:t>
            </a:r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da-DK" sz="1600" dirty="0" err="1">
                <a:solidFill>
                  <a:srgbClr val="000000"/>
                </a:solidFill>
                <a:latin typeface="Courier"/>
                <a:cs typeface="Courier"/>
              </a:rPr>
              <a:t>ErrorRate</a:t>
            </a:r>
            <a:endParaRPr lang="da-DK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1    0.00           130             0 0.36111111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2    0.05           130             0 0.36111111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3    0.10            42             2 0.12222222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4    0.15            42             2 0.12222222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5    0.20            42             2 0.12222222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6    0.25            42             2 0.12222222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7    0.30            16            15 0.08611111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8    0.35            16            15 0.08611111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9    0.40            16            15 0.08611111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10   0.45            16            15 0.08611111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11   0.50            16            15 0.08611111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12   0.55            16            15 0.08611111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13   0.60            16            15 0.08611111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14   0.65             8            45 0.14722222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15   0.70             8            45 0.14722222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16   0.75             8            45 0.14722222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17   0.80             8            45 0.14722222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18   0.85             8            45 0.14722222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19   0.90             3            75 0.21666667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20   0.95             3            75 0.21666667</a:t>
            </a:r>
          </a:p>
          <a:p>
            <a:r>
              <a:rPr lang="da-DK" sz="1600" dirty="0">
                <a:solidFill>
                  <a:srgbClr val="000000"/>
                </a:solidFill>
                <a:latin typeface="Courier"/>
                <a:cs typeface="Courier"/>
              </a:rPr>
              <a:t>21   1.00             0           230 0.63888889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0106" y="6962588"/>
            <a:ext cx="4103737" cy="400110"/>
          </a:xfrm>
          <a:prstGeom prst="rect">
            <a:avLst/>
          </a:prstGeom>
          <a:noFill/>
          <a:ln w="28575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Therefore, use a cut off value of 0.45.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04961" y="3076501"/>
            <a:ext cx="5291871" cy="1693488"/>
          </a:xfrm>
          <a:prstGeom prst="rect">
            <a:avLst/>
          </a:prstGeom>
          <a:noFill/>
          <a:ln w="19050" cmpd="sng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493286" y="4120819"/>
            <a:ext cx="155231" cy="2822478"/>
          </a:xfrm>
          <a:prstGeom prst="straightConnector1">
            <a:avLst/>
          </a:prstGeom>
          <a:ln w="190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592070" y="3796233"/>
            <a:ext cx="5489433" cy="282235"/>
          </a:xfrm>
          <a:prstGeom prst="rect">
            <a:avLst/>
          </a:prstGeom>
          <a:noFill/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10" grpId="0" animBg="1"/>
      <p:bldP spid="11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22913</TotalTime>
  <Words>769</Words>
  <Application>Microsoft Office PowerPoint</Application>
  <PresentationFormat>Custom</PresentationFormat>
  <Paragraphs>145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</vt:lpstr>
      <vt:lpstr>Times New Roman</vt:lpstr>
      <vt:lpstr>Office Theme</vt:lpstr>
      <vt:lpstr>Logistic Regression</vt:lpstr>
      <vt:lpstr>Simple Logistic Regression Example</vt:lpstr>
      <vt:lpstr>Simple Logistic Regression Using R</vt:lpstr>
      <vt:lpstr>Simple Logistic Regression Using R</vt:lpstr>
      <vt:lpstr>Classifying Outcomes</vt:lpstr>
      <vt:lpstr>Finding the Optimal Cut Off Value</vt:lpstr>
    </vt:vector>
  </TitlesOfParts>
  <Company>University of Wisconsin-La Crosse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Analysis Training and Workshop</dc:title>
  <dc:creator>Toribio Sherwin G</dc:creator>
  <cp:lastModifiedBy>Sherwin G Toribio</cp:lastModifiedBy>
  <cp:revision>425</cp:revision>
  <cp:lastPrinted>2015-11-02T08:19:20Z</cp:lastPrinted>
  <dcterms:created xsi:type="dcterms:W3CDTF">2015-08-14T15:17:40Z</dcterms:created>
  <dcterms:modified xsi:type="dcterms:W3CDTF">2016-12-07T04:53:49Z</dcterms:modified>
</cp:coreProperties>
</file>