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11" r:id="rId2"/>
    <p:sldId id="377" r:id="rId3"/>
    <p:sldId id="378" r:id="rId4"/>
  </p:sldIdLst>
  <p:sldSz cx="13742988" cy="7772400"/>
  <p:notesSz cx="9144000" cy="6858000"/>
  <p:defaultTextStyle>
    <a:defPPr>
      <a:defRPr lang="en-US"/>
    </a:defPPr>
    <a:lvl1pPr marL="0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6362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2723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9085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5447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81808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8170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4532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30893" algn="l" defTabSz="103272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scaleToFitPaper="1" frameSlides="1"/>
  <p:clrMru>
    <a:srgbClr val="FF57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74" autoAdjust="0"/>
    <p:restoredTop sz="94474" autoAdjust="0"/>
  </p:normalViewPr>
  <p:slideViewPr>
    <p:cSldViewPr snapToGrid="0">
      <p:cViewPr>
        <p:scale>
          <a:sx n="90" d="100"/>
          <a:sy n="90" d="100"/>
        </p:scale>
        <p:origin x="-4000" y="-2088"/>
      </p:cViewPr>
      <p:guideLst>
        <p:guide orient="horz" pos="2448"/>
        <p:guide pos="4329"/>
      </p:guideLst>
    </p:cSldViewPr>
  </p:slideViewPr>
  <p:outlineViewPr>
    <p:cViewPr>
      <p:scale>
        <a:sx n="33" d="100"/>
        <a:sy n="33" d="100"/>
      </p:scale>
      <p:origin x="0" y="-139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22F106-EE99-AA43-85CF-C0E37EE355F0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048BA-A992-DE43-9199-52E7BDA20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78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15FB9-D179-DD44-B41A-31F48D8A61F2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8700" y="514350"/>
            <a:ext cx="45466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D6FA8-4641-8947-BD7F-38D1EEBBC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6890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6362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32723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49085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65447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81808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98170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14532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30893" algn="l" defTabSz="51636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7874" y="1272011"/>
            <a:ext cx="10307241" cy="2705947"/>
          </a:xfrm>
        </p:spPr>
        <p:txBody>
          <a:bodyPr anchor="b"/>
          <a:lstStyle>
            <a:lvl1pPr algn="ctr">
              <a:defRPr sz="6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7874" y="4082310"/>
            <a:ext cx="10307241" cy="1876530"/>
          </a:xfrm>
        </p:spPr>
        <p:txBody>
          <a:bodyPr/>
          <a:lstStyle>
            <a:lvl1pPr marL="0" indent="0" algn="ctr">
              <a:buNone/>
              <a:defRPr sz="2700"/>
            </a:lvl1pPr>
            <a:lvl2pPr marL="516362" indent="0" algn="ctr">
              <a:buNone/>
              <a:defRPr sz="2300"/>
            </a:lvl2pPr>
            <a:lvl3pPr marL="1032723" indent="0" algn="ctr">
              <a:buNone/>
              <a:defRPr sz="2000"/>
            </a:lvl3pPr>
            <a:lvl4pPr marL="1549085" indent="0" algn="ctr">
              <a:buNone/>
              <a:defRPr sz="1800"/>
            </a:lvl4pPr>
            <a:lvl5pPr marL="2065447" indent="0" algn="ctr">
              <a:buNone/>
              <a:defRPr sz="1800"/>
            </a:lvl5pPr>
            <a:lvl6pPr marL="2581808" indent="0" algn="ctr">
              <a:buNone/>
              <a:defRPr sz="1800"/>
            </a:lvl6pPr>
            <a:lvl7pPr marL="3098170" indent="0" algn="ctr">
              <a:buNone/>
              <a:defRPr sz="1800"/>
            </a:lvl7pPr>
            <a:lvl8pPr marL="3614532" indent="0" algn="ctr">
              <a:buNone/>
              <a:defRPr sz="1800"/>
            </a:lvl8pPr>
            <a:lvl9pPr marL="4130893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4D702-1722-574D-A82D-3DD8BB6D6EBF}" type="datetime1">
              <a:rPr lang="en-US" smtClean="0"/>
              <a:t>10/13/16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91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2460E-8A08-C84F-9309-AF8C46A25EF9}" type="datetime1">
              <a:rPr lang="en-US" smtClean="0"/>
              <a:t>10/13/16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25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34826" y="413808"/>
            <a:ext cx="2963332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4830" y="413808"/>
            <a:ext cx="8718208" cy="658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6E208-BCBD-7F49-BF25-9845556B12FF}" type="datetime1">
              <a:rPr lang="en-US" smtClean="0"/>
              <a:t>10/13/16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6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236C-68B7-E546-BEF1-C992E1147C1E}" type="datetime1">
              <a:rPr lang="en-US" smtClean="0"/>
              <a:t>10/13/16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94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7673" y="1937704"/>
            <a:ext cx="11853327" cy="3233102"/>
          </a:xfrm>
        </p:spPr>
        <p:txBody>
          <a:bodyPr anchor="b"/>
          <a:lstStyle>
            <a:lvl1pPr>
              <a:defRPr sz="6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7673" y="5201392"/>
            <a:ext cx="11853327" cy="1700212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51636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03272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54908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6544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8180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9817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145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3089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C845-7637-7F40-8BF9-35C7CFDEBEA9}" type="datetime1">
              <a:rPr lang="en-US" smtClean="0"/>
              <a:t>10/13/16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857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4830" y="2069042"/>
            <a:ext cx="584077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57388" y="2069042"/>
            <a:ext cx="584077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B9F2-072F-FE44-BD01-CB0F62580685}" type="datetime1">
              <a:rPr lang="en-US" smtClean="0"/>
              <a:t>10/13/16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85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621" y="413809"/>
            <a:ext cx="11853327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621" y="1905318"/>
            <a:ext cx="5813928" cy="9337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6362" indent="0">
              <a:buNone/>
              <a:defRPr sz="2300" b="1"/>
            </a:lvl2pPr>
            <a:lvl3pPr marL="1032723" indent="0">
              <a:buNone/>
              <a:defRPr sz="2000" b="1"/>
            </a:lvl3pPr>
            <a:lvl4pPr marL="1549085" indent="0">
              <a:buNone/>
              <a:defRPr sz="1800" b="1"/>
            </a:lvl4pPr>
            <a:lvl5pPr marL="2065447" indent="0">
              <a:buNone/>
              <a:defRPr sz="1800" b="1"/>
            </a:lvl5pPr>
            <a:lvl6pPr marL="2581808" indent="0">
              <a:buNone/>
              <a:defRPr sz="1800" b="1"/>
            </a:lvl6pPr>
            <a:lvl7pPr marL="3098170" indent="0">
              <a:buNone/>
              <a:defRPr sz="1800" b="1"/>
            </a:lvl7pPr>
            <a:lvl8pPr marL="3614532" indent="0">
              <a:buNone/>
              <a:defRPr sz="1800" b="1"/>
            </a:lvl8pPr>
            <a:lvl9pPr marL="4130893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621" y="2839085"/>
            <a:ext cx="5813928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57388" y="1905318"/>
            <a:ext cx="5842560" cy="9337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6362" indent="0">
              <a:buNone/>
              <a:defRPr sz="2300" b="1"/>
            </a:lvl2pPr>
            <a:lvl3pPr marL="1032723" indent="0">
              <a:buNone/>
              <a:defRPr sz="2000" b="1"/>
            </a:lvl3pPr>
            <a:lvl4pPr marL="1549085" indent="0">
              <a:buNone/>
              <a:defRPr sz="1800" b="1"/>
            </a:lvl4pPr>
            <a:lvl5pPr marL="2065447" indent="0">
              <a:buNone/>
              <a:defRPr sz="1800" b="1"/>
            </a:lvl5pPr>
            <a:lvl6pPr marL="2581808" indent="0">
              <a:buNone/>
              <a:defRPr sz="1800" b="1"/>
            </a:lvl6pPr>
            <a:lvl7pPr marL="3098170" indent="0">
              <a:buNone/>
              <a:defRPr sz="1800" b="1"/>
            </a:lvl7pPr>
            <a:lvl8pPr marL="3614532" indent="0">
              <a:buNone/>
              <a:defRPr sz="1800" b="1"/>
            </a:lvl8pPr>
            <a:lvl9pPr marL="4130893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57388" y="2839085"/>
            <a:ext cx="5842560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D35F0-CDF6-8945-A858-E8523C5B1115}" type="datetime1">
              <a:rPr lang="en-US" smtClean="0"/>
              <a:t>10/13/16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32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7A86-4B2C-1840-A5A1-D7DA278EC5EA}" type="datetime1">
              <a:rPr lang="en-US" smtClean="0"/>
              <a:t>10/13/16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70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E7A1A-4A58-F54F-823F-8E02AD41ADED}" type="datetime1">
              <a:rPr lang="en-US" smtClean="0"/>
              <a:t>10/13/16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69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621" y="518160"/>
            <a:ext cx="4432471" cy="181356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2560" y="1119082"/>
            <a:ext cx="6957388" cy="5523442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6621" y="2331720"/>
            <a:ext cx="4432471" cy="4319800"/>
          </a:xfrm>
        </p:spPr>
        <p:txBody>
          <a:bodyPr/>
          <a:lstStyle>
            <a:lvl1pPr marL="0" indent="0">
              <a:buNone/>
              <a:defRPr sz="1800"/>
            </a:lvl1pPr>
            <a:lvl2pPr marL="516362" indent="0">
              <a:buNone/>
              <a:defRPr sz="1600"/>
            </a:lvl2pPr>
            <a:lvl3pPr marL="1032723" indent="0">
              <a:buNone/>
              <a:defRPr sz="1400"/>
            </a:lvl3pPr>
            <a:lvl4pPr marL="1549085" indent="0">
              <a:buNone/>
              <a:defRPr sz="1100"/>
            </a:lvl4pPr>
            <a:lvl5pPr marL="2065447" indent="0">
              <a:buNone/>
              <a:defRPr sz="1100"/>
            </a:lvl5pPr>
            <a:lvl6pPr marL="2581808" indent="0">
              <a:buNone/>
              <a:defRPr sz="1100"/>
            </a:lvl6pPr>
            <a:lvl7pPr marL="3098170" indent="0">
              <a:buNone/>
              <a:defRPr sz="1100"/>
            </a:lvl7pPr>
            <a:lvl8pPr marL="3614532" indent="0">
              <a:buNone/>
              <a:defRPr sz="1100"/>
            </a:lvl8pPr>
            <a:lvl9pPr marL="4130893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4FABF-95D3-DA41-9AE7-56E95371326F}" type="datetime1">
              <a:rPr lang="en-US" smtClean="0"/>
              <a:t>10/13/16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10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621" y="518160"/>
            <a:ext cx="4432471" cy="181356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42560" y="1119082"/>
            <a:ext cx="6957388" cy="5523442"/>
          </a:xfrm>
        </p:spPr>
        <p:txBody>
          <a:bodyPr/>
          <a:lstStyle>
            <a:lvl1pPr marL="0" indent="0">
              <a:buNone/>
              <a:defRPr sz="3600"/>
            </a:lvl1pPr>
            <a:lvl2pPr marL="516362" indent="0">
              <a:buNone/>
              <a:defRPr sz="3200"/>
            </a:lvl2pPr>
            <a:lvl3pPr marL="1032723" indent="0">
              <a:buNone/>
              <a:defRPr sz="2700"/>
            </a:lvl3pPr>
            <a:lvl4pPr marL="1549085" indent="0">
              <a:buNone/>
              <a:defRPr sz="2300"/>
            </a:lvl4pPr>
            <a:lvl5pPr marL="2065447" indent="0">
              <a:buNone/>
              <a:defRPr sz="2300"/>
            </a:lvl5pPr>
            <a:lvl6pPr marL="2581808" indent="0">
              <a:buNone/>
              <a:defRPr sz="2300"/>
            </a:lvl6pPr>
            <a:lvl7pPr marL="3098170" indent="0">
              <a:buNone/>
              <a:defRPr sz="2300"/>
            </a:lvl7pPr>
            <a:lvl8pPr marL="3614532" indent="0">
              <a:buNone/>
              <a:defRPr sz="2300"/>
            </a:lvl8pPr>
            <a:lvl9pPr marL="4130893" indent="0">
              <a:buNone/>
              <a:defRPr sz="2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6621" y="2331720"/>
            <a:ext cx="4432471" cy="4319800"/>
          </a:xfrm>
        </p:spPr>
        <p:txBody>
          <a:bodyPr/>
          <a:lstStyle>
            <a:lvl1pPr marL="0" indent="0">
              <a:buNone/>
              <a:defRPr sz="1800"/>
            </a:lvl1pPr>
            <a:lvl2pPr marL="516362" indent="0">
              <a:buNone/>
              <a:defRPr sz="1600"/>
            </a:lvl2pPr>
            <a:lvl3pPr marL="1032723" indent="0">
              <a:buNone/>
              <a:defRPr sz="1400"/>
            </a:lvl3pPr>
            <a:lvl4pPr marL="1549085" indent="0">
              <a:buNone/>
              <a:defRPr sz="1100"/>
            </a:lvl4pPr>
            <a:lvl5pPr marL="2065447" indent="0">
              <a:buNone/>
              <a:defRPr sz="1100"/>
            </a:lvl5pPr>
            <a:lvl6pPr marL="2581808" indent="0">
              <a:buNone/>
              <a:defRPr sz="1100"/>
            </a:lvl6pPr>
            <a:lvl7pPr marL="3098170" indent="0">
              <a:buNone/>
              <a:defRPr sz="1100"/>
            </a:lvl7pPr>
            <a:lvl8pPr marL="3614532" indent="0">
              <a:buNone/>
              <a:defRPr sz="1100"/>
            </a:lvl8pPr>
            <a:lvl9pPr marL="4130893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4CF8C-2AD4-8440-A6FB-09772298A8BB}" type="datetime1">
              <a:rPr lang="en-US" smtClean="0"/>
              <a:t>10/13/16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15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4831" y="413809"/>
            <a:ext cx="11853327" cy="1502305"/>
          </a:xfrm>
          <a:prstGeom prst="rect">
            <a:avLst/>
          </a:prstGeom>
        </p:spPr>
        <p:txBody>
          <a:bodyPr vert="horz" lIns="103272" tIns="51636" rIns="103272" bIns="5163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831" y="2069042"/>
            <a:ext cx="11853327" cy="4931516"/>
          </a:xfrm>
          <a:prstGeom prst="rect">
            <a:avLst/>
          </a:prstGeom>
        </p:spPr>
        <p:txBody>
          <a:bodyPr vert="horz" lIns="103272" tIns="51636" rIns="103272" bIns="5163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4831" y="7203864"/>
            <a:ext cx="3092172" cy="413808"/>
          </a:xfrm>
          <a:prstGeom prst="rect">
            <a:avLst/>
          </a:prstGeom>
        </p:spPr>
        <p:txBody>
          <a:bodyPr vert="horz" lIns="103272" tIns="51636" rIns="103272" bIns="51636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CA0E3-5F5E-C248-B5F9-6D56E3A79FBC}" type="datetime1">
              <a:rPr lang="en-US" smtClean="0"/>
              <a:t>10/13/16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52365" y="7203864"/>
            <a:ext cx="4638258" cy="413808"/>
          </a:xfrm>
          <a:prstGeom prst="rect">
            <a:avLst/>
          </a:prstGeom>
        </p:spPr>
        <p:txBody>
          <a:bodyPr vert="horz" lIns="103272" tIns="51636" rIns="103272" bIns="51636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705985" y="7203864"/>
            <a:ext cx="3092172" cy="413808"/>
          </a:xfrm>
          <a:prstGeom prst="rect">
            <a:avLst/>
          </a:prstGeom>
        </p:spPr>
        <p:txBody>
          <a:bodyPr vert="horz" lIns="103272" tIns="51636" rIns="103272" bIns="51636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55CB6-4E01-42AF-8D35-22E095F8B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0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1032723" rtl="0" eaLnBrk="1" latinLnBrk="0" hangingPunct="1">
        <a:lnSpc>
          <a:spcPct val="90000"/>
        </a:lnSpc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8181" indent="-258181" algn="l" defTabSz="1032723" rtl="0" eaLnBrk="1" latinLnBrk="0" hangingPunct="1">
        <a:lnSpc>
          <a:spcPct val="90000"/>
        </a:lnSpc>
        <a:spcBef>
          <a:spcPts val="112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74543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90904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807266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323628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839989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356351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872713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389074" indent="-258181" algn="l" defTabSz="1032723" rtl="0" eaLnBrk="1" latinLnBrk="0" hangingPunct="1">
        <a:lnSpc>
          <a:spcPct val="90000"/>
        </a:lnSpc>
        <a:spcBef>
          <a:spcPts val="56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6362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2723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9085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5447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81808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98170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14532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30893" algn="l" defTabSz="103272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830" y="479821"/>
            <a:ext cx="11873563" cy="1876947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Chapter </a:t>
            </a:r>
            <a:r>
              <a:rPr lang="en-US" dirty="0"/>
              <a:t>6</a:t>
            </a:r>
            <a:r>
              <a:rPr lang="en-US" dirty="0" smtClean="0"/>
              <a:t>:  </a:t>
            </a:r>
            <a:r>
              <a:rPr lang="en-US" dirty="0" smtClean="0"/>
              <a:t>Multiple </a:t>
            </a:r>
            <a:r>
              <a:rPr lang="en-US" dirty="0" smtClean="0"/>
              <a:t>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4830" y="2472267"/>
            <a:ext cx="11668815" cy="4356569"/>
          </a:xfrm>
        </p:spPr>
        <p:txBody>
          <a:bodyPr>
            <a:normAutofit/>
          </a:bodyPr>
          <a:lstStyle/>
          <a:p>
            <a:r>
              <a:rPr lang="en-US" dirty="0" smtClean="0"/>
              <a:t>Multiple Regression Model: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200" i="1" dirty="0" smtClean="0">
                <a:latin typeface="Times New Roman"/>
                <a:cs typeface="Times New Roman"/>
              </a:rPr>
              <a:t>where</a:t>
            </a:r>
            <a:r>
              <a:rPr lang="en-US" sz="2200" dirty="0"/>
              <a:t>, </a:t>
            </a:r>
          </a:p>
          <a:p>
            <a:pPr lvl="1"/>
            <a:r>
              <a:rPr lang="en-US" sz="2200" i="1" dirty="0" err="1">
                <a:latin typeface="Times New Roman"/>
                <a:cs typeface="Times New Roman"/>
              </a:rPr>
              <a:t>ε</a:t>
            </a:r>
            <a:r>
              <a:rPr lang="en-US" sz="2200" i="1" baseline="-25000" dirty="0" err="1">
                <a:latin typeface="Times New Roman"/>
                <a:cs typeface="Times New Roman"/>
              </a:rPr>
              <a:t>i</a:t>
            </a:r>
            <a:r>
              <a:rPr lang="en-US" sz="2200" i="1" dirty="0" err="1">
                <a:latin typeface="Times New Roman"/>
                <a:cs typeface="Times New Roman"/>
              </a:rPr>
              <a:t>’s</a:t>
            </a:r>
            <a:r>
              <a:rPr lang="en-US" sz="2200" i="1" dirty="0">
                <a:latin typeface="Times New Roman"/>
                <a:cs typeface="Times New Roman"/>
              </a:rPr>
              <a:t> are uncorrelated with a mean of 0 and constant variance σ</a:t>
            </a:r>
            <a:r>
              <a:rPr lang="en-US" sz="2200" i="1" baseline="30000" dirty="0">
                <a:latin typeface="Times New Roman"/>
                <a:cs typeface="Times New Roman"/>
              </a:rPr>
              <a:t>2</a:t>
            </a:r>
            <a:r>
              <a:rPr lang="en-US" sz="2200" i="1" baseline="-25000" dirty="0">
                <a:latin typeface="Times New Roman"/>
                <a:cs typeface="Times New Roman"/>
              </a:rPr>
              <a:t>ε</a:t>
            </a:r>
            <a:r>
              <a:rPr lang="en-US" sz="2200" dirty="0"/>
              <a:t>.</a:t>
            </a:r>
          </a:p>
          <a:p>
            <a:pPr lvl="1"/>
            <a:r>
              <a:rPr lang="en-US" sz="2200" i="1" dirty="0" err="1">
                <a:latin typeface="Times New Roman"/>
                <a:cs typeface="Times New Roman"/>
              </a:rPr>
              <a:t>ε</a:t>
            </a:r>
            <a:r>
              <a:rPr lang="en-US" sz="2200" i="1" baseline="-25000" dirty="0" err="1">
                <a:latin typeface="Times New Roman"/>
                <a:cs typeface="Times New Roman"/>
              </a:rPr>
              <a:t>i</a:t>
            </a:r>
            <a:r>
              <a:rPr lang="en-US" sz="2200" i="1" dirty="0" err="1">
                <a:latin typeface="Times New Roman"/>
                <a:cs typeface="Times New Roman"/>
              </a:rPr>
              <a:t>’s</a:t>
            </a:r>
            <a:r>
              <a:rPr lang="en-US" sz="2200" i="1" dirty="0">
                <a:latin typeface="Times New Roman"/>
                <a:cs typeface="Times New Roman"/>
              </a:rPr>
              <a:t> are normally distributed</a:t>
            </a:r>
            <a:r>
              <a:rPr lang="en-US" sz="2200" dirty="0"/>
              <a:t>. (</a:t>
            </a:r>
            <a:r>
              <a:rPr lang="en-US" sz="2200" i="1" dirty="0">
                <a:latin typeface="Times New Roman"/>
                <a:cs typeface="Times New Roman"/>
              </a:rPr>
              <a:t>This is needed </a:t>
            </a:r>
            <a:r>
              <a:rPr lang="en-US" sz="2200" i="1" dirty="0" smtClean="0">
                <a:latin typeface="Times New Roman"/>
                <a:cs typeface="Times New Roman"/>
              </a:rPr>
              <a:t>to do inferences about the coefficients.</a:t>
            </a:r>
            <a:r>
              <a:rPr lang="en-US" sz="2200" dirty="0" smtClean="0"/>
              <a:t>)</a:t>
            </a:r>
          </a:p>
          <a:p>
            <a:pPr lvl="1"/>
            <a:endParaRPr lang="en-US" sz="2200" dirty="0"/>
          </a:p>
          <a:p>
            <a:r>
              <a:rPr lang="en-US" dirty="0" smtClean="0"/>
              <a:t>Least-Square Regression Equation:</a:t>
            </a:r>
          </a:p>
          <a:p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141" y="3167725"/>
            <a:ext cx="9550032" cy="3594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3817" y="5886831"/>
            <a:ext cx="9966239" cy="102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070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830" y="304800"/>
            <a:ext cx="11873563" cy="872067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Obtaining Model Parameter Estimates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2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54759" y="1326569"/>
            <a:ext cx="12053219" cy="550920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data.health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=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read.csv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("HealthExam.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csv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",header=T)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head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data.health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)</a:t>
            </a:r>
          </a:p>
          <a:p>
            <a:r>
              <a:rPr lang="en-US" sz="1600" dirty="0">
                <a:latin typeface="Courier"/>
                <a:cs typeface="Courier"/>
              </a:rPr>
              <a:t>Gender Age Height Weight Waist Pulse </a:t>
            </a:r>
            <a:r>
              <a:rPr lang="en-US" sz="1600" dirty="0" err="1">
                <a:latin typeface="Courier"/>
                <a:cs typeface="Courier"/>
              </a:rPr>
              <a:t>SysBP</a:t>
            </a:r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err="1">
                <a:latin typeface="Courier"/>
                <a:cs typeface="Courier"/>
              </a:rPr>
              <a:t>DiasBP</a:t>
            </a:r>
            <a:r>
              <a:rPr lang="en-US" sz="1600" dirty="0">
                <a:latin typeface="Courier"/>
                <a:cs typeface="Courier"/>
              </a:rPr>
              <a:t> Cholesterol </a:t>
            </a:r>
            <a:r>
              <a:rPr lang="en-US" sz="1600" dirty="0" err="1">
                <a:latin typeface="Courier"/>
                <a:cs typeface="Courier"/>
              </a:rPr>
              <a:t>BodyMass</a:t>
            </a:r>
            <a:r>
              <a:rPr lang="en-US" sz="1600" dirty="0">
                <a:latin typeface="Courier"/>
                <a:cs typeface="Courier"/>
              </a:rPr>
              <a:t>  Leg Elbow Wrist  Arm </a:t>
            </a:r>
          </a:p>
          <a:p>
            <a:r>
              <a:rPr lang="en-US" sz="1600" dirty="0">
                <a:latin typeface="Courier"/>
                <a:cs typeface="Courier"/>
              </a:rPr>
              <a:t>1      F  12   63.3  156.3  81.4    64   104     41          89     27.5 41.0   6.8   5.5 33.0           </a:t>
            </a:r>
          </a:p>
          <a:p>
            <a:r>
              <a:rPr lang="en-US" sz="1600" dirty="0">
                <a:latin typeface="Courier"/>
                <a:cs typeface="Courier"/>
              </a:rPr>
              <a:t>2      F  16   57.0  100.7  68.7    64   106     64           2     21.9 33.8   5.6   4.6 26.4           </a:t>
            </a:r>
          </a:p>
          <a:p>
            <a:r>
              <a:rPr lang="en-US" sz="1600" dirty="0" smtClean="0">
                <a:latin typeface="Courier"/>
                <a:cs typeface="Courier"/>
              </a:rPr>
              <a:t>3      M  </a:t>
            </a:r>
            <a:r>
              <a:rPr lang="en-US" sz="1600" dirty="0">
                <a:latin typeface="Courier"/>
                <a:cs typeface="Courier"/>
              </a:rPr>
              <a:t>17   63.0  156.3  86.7    96   109     65          78     27.8 44.2   7.1   5.3 31.7           </a:t>
            </a:r>
          </a:p>
          <a:p>
            <a:endParaRPr lang="en-US" sz="1600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attach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(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data.health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)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result2=lm(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Weight~Waist+Height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)</a:t>
            </a: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s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ummary(result2)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Coefficients: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             Estimate Std. Error t value </a:t>
            </a:r>
            <a:r>
              <a:rPr lang="en-US" sz="1600" dirty="0" err="1">
                <a:solidFill>
                  <a:srgbClr val="000000"/>
                </a:solidFill>
                <a:latin typeface="Courier"/>
                <a:cs typeface="Courier"/>
              </a:rPr>
              <a:t>Pr</a:t>
            </a:r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(&gt;|t|)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(Intercept) -201.5717    21.5686  -9.346 2.59e-14 ***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Waist          2.1565     0.1003  21.500  &lt; 2e-16 ***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Height         2.5978     0.3438   7.557 7.22e-11 ***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---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urier"/>
                <a:cs typeface="Courier"/>
              </a:rPr>
              <a:t>Signif</a:t>
            </a:r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. codes:  0 ‘***’ 0.001 ‘**’ 0.01 ‘*’ 0.05 ‘.’ 0.1 ‘ ’ 1</a:t>
            </a:r>
          </a:p>
          <a:p>
            <a:endParaRPr lang="en-US" sz="1600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Residual standard error: 11.2 on 77 degrees of freedom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Multiple R-squared:  0.8996,	Adjusted R-squared:  0.8969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F-statistic: 344.8 on 2 and 77 DF,  p-value: &lt; 2.2e-16</a:t>
            </a:r>
          </a:p>
          <a:p>
            <a:endParaRPr lang="en-US" sz="1600" dirty="0">
              <a:solidFill>
                <a:srgbClr val="0000FF"/>
              </a:solidFill>
              <a:latin typeface="Courier"/>
              <a:cs typeface="Courie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0500" y="6747933"/>
            <a:ext cx="7653571" cy="707886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/>
                <a:cs typeface="Times New Roman"/>
              </a:rPr>
              <a:t>By including Height in the model we increased R</a:t>
            </a:r>
            <a:r>
              <a:rPr lang="en-US" i="1" baseline="30000" dirty="0" smtClean="0">
                <a:latin typeface="Times New Roman"/>
                <a:cs typeface="Times New Roman"/>
              </a:rPr>
              <a:t>2</a:t>
            </a:r>
            <a:r>
              <a:rPr lang="en-US" i="1" dirty="0" smtClean="0">
                <a:latin typeface="Times New Roman"/>
                <a:cs typeface="Times New Roman"/>
              </a:rPr>
              <a:t> by 0.0745. Hence, our new model is able to explain 7.45% more of the variability in Weight.   </a:t>
            </a:r>
            <a:endParaRPr lang="en-US" i="1" dirty="0">
              <a:latin typeface="Times New Roman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68008" y="6036733"/>
            <a:ext cx="795836" cy="228600"/>
          </a:xfrm>
          <a:prstGeom prst="rect">
            <a:avLst/>
          </a:prstGeom>
          <a:noFill/>
          <a:ln w="12700" cmpd="sng"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581262" y="6324600"/>
            <a:ext cx="25399" cy="355600"/>
          </a:xfrm>
          <a:prstGeom prst="straightConnector1">
            <a:avLst/>
          </a:prstGeom>
          <a:ln w="19050" cmpd="sng"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952815" y="3462865"/>
            <a:ext cx="5782505" cy="40011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/>
                <a:cs typeface="Times New Roman"/>
              </a:rPr>
              <a:t>Weight = -201.5717 + 2.1565*Waist + 2.5978*Height.   </a:t>
            </a:r>
            <a:endParaRPr lang="en-US" i="1" dirty="0">
              <a:latin typeface="Times New Roman"/>
              <a:cs typeface="Times New Roman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7306" y="4292600"/>
            <a:ext cx="2658431" cy="804333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3428868" y="3733800"/>
            <a:ext cx="1413879" cy="83820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672448" y="4555067"/>
            <a:ext cx="1142961" cy="567266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831363" y="4114798"/>
            <a:ext cx="4656489" cy="707886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/>
                <a:cs typeface="Times New Roman"/>
              </a:rPr>
              <a:t>Both p-values are &lt;0.05, therefore, both variables have significant effects on Weight.</a:t>
            </a:r>
            <a:endParaRPr lang="en-US" i="1" dirty="0">
              <a:latin typeface="Times New Roman"/>
              <a:cs typeface="Times New Roman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6866208" y="4428067"/>
            <a:ext cx="905893" cy="381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825814" y="6028266"/>
            <a:ext cx="3386536" cy="262468"/>
          </a:xfrm>
          <a:prstGeom prst="rect">
            <a:avLst/>
          </a:prstGeom>
          <a:noFill/>
          <a:ln w="19050" cmpd="sng"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8618737" y="4969915"/>
            <a:ext cx="4495625" cy="2246769"/>
          </a:xfrm>
          <a:prstGeom prst="rect">
            <a:avLst/>
          </a:prstGeom>
          <a:noFill/>
          <a:ln w="19050" cmpd="sng">
            <a:solidFill>
              <a:srgbClr val="660066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/>
                <a:cs typeface="Times New Roman"/>
              </a:rPr>
              <a:t>Since R</a:t>
            </a:r>
            <a:r>
              <a:rPr lang="en-US" i="1" baseline="30000" dirty="0" smtClean="0">
                <a:latin typeface="Times New Roman"/>
                <a:cs typeface="Times New Roman"/>
              </a:rPr>
              <a:t>2</a:t>
            </a:r>
            <a:r>
              <a:rPr lang="en-US" i="1" dirty="0" smtClean="0">
                <a:latin typeface="Times New Roman"/>
                <a:cs typeface="Times New Roman"/>
              </a:rPr>
              <a:t> will keep on increasing as we put more explanatory variables in the model, the adjusted R</a:t>
            </a:r>
            <a:r>
              <a:rPr lang="en-US" i="1" baseline="30000" dirty="0" smtClean="0">
                <a:latin typeface="Times New Roman"/>
                <a:cs typeface="Times New Roman"/>
              </a:rPr>
              <a:t>2</a:t>
            </a:r>
            <a:r>
              <a:rPr lang="en-US" i="1" dirty="0" smtClean="0">
                <a:latin typeface="Times New Roman"/>
                <a:cs typeface="Times New Roman"/>
              </a:rPr>
              <a:t> is an alternative measure that can be used to help choose between two competing models. This measure gets a penalty for the number of explanatory variables in the model.</a:t>
            </a:r>
            <a:endParaRPr lang="en-US" i="1" dirty="0">
              <a:latin typeface="Times New Roman"/>
              <a:cs typeface="Times New Roman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7805977" y="5604934"/>
            <a:ext cx="787359" cy="338667"/>
          </a:xfrm>
          <a:prstGeom prst="straightConnector1">
            <a:avLst/>
          </a:prstGeom>
          <a:ln w="19050" cmpd="sng">
            <a:solidFill>
              <a:srgbClr val="66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8244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7" grpId="0" animBg="1"/>
      <p:bldP spid="10" grpId="0" animBg="1"/>
      <p:bldP spid="21" grpId="0" animBg="1"/>
      <p:bldP spid="22" grpId="0" animBg="1"/>
      <p:bldP spid="2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830" y="304800"/>
            <a:ext cx="11873563" cy="872067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Prediction and Model Assessments 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55CB6-4E01-42AF-8D35-22E095F8B5E8}" type="slidenum">
              <a:rPr lang="en-US" smtClean="0"/>
              <a:t>3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13499" y="1263073"/>
            <a:ext cx="12053219" cy="563231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 New Roman"/>
                <a:cs typeface="Times New Roman"/>
              </a:rPr>
              <a:t>P</a:t>
            </a:r>
            <a:r>
              <a:rPr lang="en-US" sz="2200" dirty="0" smtClean="0">
                <a:latin typeface="Times New Roman"/>
                <a:cs typeface="Times New Roman"/>
              </a:rPr>
              <a:t>redict the weight of 2 individuals – one with waist size of 80 cm and  height of 60 in and another with waist size of 90 cm and height of 70 inches.</a:t>
            </a:r>
          </a:p>
          <a:p>
            <a:endParaRPr lang="en-US" sz="800" dirty="0">
              <a:latin typeface="Times New Roman"/>
              <a:cs typeface="Times New Roman"/>
            </a:endParaRPr>
          </a:p>
          <a:p>
            <a:r>
              <a:rPr lang="en-US" i="1" dirty="0" smtClean="0">
                <a:latin typeface="Times New Roman"/>
                <a:cs typeface="Times New Roman"/>
              </a:rPr>
              <a:t>Since, Weight </a:t>
            </a:r>
            <a:r>
              <a:rPr lang="en-US" i="1" dirty="0">
                <a:latin typeface="Times New Roman"/>
                <a:cs typeface="Times New Roman"/>
              </a:rPr>
              <a:t>= -201.5717 + 2.1565*Waist + 2.5978*Height</a:t>
            </a:r>
            <a:endParaRPr lang="en-US" dirty="0">
              <a:latin typeface="Courier"/>
              <a:cs typeface="Courier"/>
            </a:endParaRPr>
          </a:p>
          <a:p>
            <a:endParaRPr lang="en-US" sz="800" dirty="0" smtClean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Weight1=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-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201.5717+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2.1565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*80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+2.5978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*60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		</a:t>
            </a:r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# 126.8163</a:t>
            </a:r>
            <a:endParaRPr lang="en-US" sz="1600" dirty="0" smtClean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Weight2=-201.5717+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2.1565*90+2.5978*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70		</a:t>
            </a:r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# 174.3593</a:t>
            </a:r>
          </a:p>
          <a:p>
            <a:endParaRPr lang="en-US" sz="1600" dirty="0" smtClean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predict(result2,newdata=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data.frame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(Waist=c(80,90),Height=c(60,70)))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 1        2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126.8145 174.3573 </a:t>
            </a:r>
            <a:endParaRPr lang="en-US" sz="16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endParaRPr lang="en-US" sz="800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confint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(result2,level=.99)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                  0.5 %      99.5 %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(Intercept) -258.538718 -144.604756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Waist          1.891574    2.421405</a:t>
            </a:r>
          </a:p>
          <a:p>
            <a:r>
              <a:rPr lang="en-US" sz="1600" dirty="0">
                <a:solidFill>
                  <a:srgbClr val="000000"/>
                </a:solidFill>
                <a:latin typeface="Courier"/>
                <a:cs typeface="Courier"/>
              </a:rPr>
              <a:t>Height         1.689847    </a:t>
            </a:r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3.505723</a:t>
            </a:r>
          </a:p>
          <a:p>
            <a:endParaRPr lang="en-US" sz="8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# Model Assessments</a:t>
            </a:r>
          </a:p>
          <a:p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qqnorm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(result2$res);</a:t>
            </a:r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qqline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(result2$res)</a:t>
            </a:r>
          </a:p>
          <a:p>
            <a:r>
              <a:rPr lang="en-US" sz="1600" dirty="0" err="1">
                <a:solidFill>
                  <a:srgbClr val="0000FF"/>
                </a:solidFill>
                <a:latin typeface="Courier"/>
                <a:cs typeface="Courier"/>
              </a:rPr>
              <a:t>s</a:t>
            </a:r>
            <a:r>
              <a:rPr lang="en-US" sz="1600" dirty="0" err="1" smtClean="0">
                <a:solidFill>
                  <a:srgbClr val="0000FF"/>
                </a:solidFill>
                <a:latin typeface="Courier"/>
                <a:cs typeface="Courier"/>
              </a:rPr>
              <a:t>hapiro.test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(result2</a:t>
            </a:r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$res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) 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"/>
                <a:cs typeface="Courier"/>
              </a:rPr>
              <a:t># 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W = 0.9884, </a:t>
            </a:r>
            <a:r>
              <a:rPr lang="fi-FI" sz="1600" dirty="0" err="1">
                <a:solidFill>
                  <a:srgbClr val="000000"/>
                </a:solidFill>
                <a:latin typeface="Courier"/>
                <a:cs typeface="Courier"/>
              </a:rPr>
              <a:t>p-value</a:t>
            </a:r>
            <a:r>
              <a:rPr lang="fi-FI" sz="1600" dirty="0">
                <a:solidFill>
                  <a:srgbClr val="000000"/>
                </a:solidFill>
                <a:latin typeface="Courier"/>
                <a:cs typeface="Courier"/>
              </a:rPr>
              <a:t> = 0.6898</a:t>
            </a:r>
            <a:endParaRPr lang="en-US" sz="1600" dirty="0">
              <a:solidFill>
                <a:srgbClr val="000000"/>
              </a:solidFill>
              <a:latin typeface="Courier"/>
              <a:cs typeface="Courier"/>
            </a:endParaRPr>
          </a:p>
          <a:p>
            <a:endParaRPr lang="en-US" sz="800" dirty="0">
              <a:solidFill>
                <a:srgbClr val="0000FF"/>
              </a:solidFill>
              <a:latin typeface="Courier"/>
              <a:cs typeface="Courier"/>
            </a:endParaRPr>
          </a:p>
          <a:p>
            <a:r>
              <a:rPr lang="en-US" sz="1600" dirty="0">
                <a:solidFill>
                  <a:srgbClr val="0000FF"/>
                </a:solidFill>
                <a:latin typeface="Courier"/>
                <a:cs typeface="Courier"/>
              </a:rPr>
              <a:t>plot(result2$fit,result2$res</a:t>
            </a:r>
            <a:r>
              <a:rPr lang="en-US" sz="1600" dirty="0" smtClean="0">
                <a:solidFill>
                  <a:srgbClr val="0000FF"/>
                </a:solidFill>
                <a:latin typeface="Courier"/>
                <a:cs typeface="Courier"/>
              </a:rPr>
              <a:t>)</a:t>
            </a:r>
            <a:endParaRPr lang="en-US" sz="1600" dirty="0">
              <a:solidFill>
                <a:srgbClr val="0000FF"/>
              </a:solidFill>
              <a:latin typeface="Courier"/>
              <a:cs typeface="Courier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9400" y="1774572"/>
            <a:ext cx="4184201" cy="290862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6355" y="4754697"/>
            <a:ext cx="4473119" cy="2877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704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22904</TotalTime>
  <Words>418</Words>
  <Application>Microsoft Macintosh PowerPoint</Application>
  <PresentationFormat>Custom</PresentationFormat>
  <Paragraphs>60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Chapter 6:  Multiple Regression</vt:lpstr>
      <vt:lpstr>Obtaining Model Parameter Estimates</vt:lpstr>
      <vt:lpstr>Prediction and Model Assessments </vt:lpstr>
    </vt:vector>
  </TitlesOfParts>
  <Company>University of Wisconsin-La Crosse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Statistical Analysis Training and Workshop</dc:title>
  <dc:creator>Toribio Sherwin G</dc:creator>
  <cp:lastModifiedBy>Sherwin Toribio</cp:lastModifiedBy>
  <cp:revision>425</cp:revision>
  <cp:lastPrinted>2015-11-02T08:19:20Z</cp:lastPrinted>
  <dcterms:created xsi:type="dcterms:W3CDTF">2015-08-14T15:17:40Z</dcterms:created>
  <dcterms:modified xsi:type="dcterms:W3CDTF">2016-10-13T16:53:11Z</dcterms:modified>
</cp:coreProperties>
</file>