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4" r:id="rId2"/>
    <p:sldId id="366" r:id="rId3"/>
    <p:sldId id="367" r:id="rId4"/>
    <p:sldId id="375" r:id="rId5"/>
    <p:sldId id="377" r:id="rId6"/>
    <p:sldId id="372" r:id="rId7"/>
    <p:sldId id="376" r:id="rId8"/>
  </p:sldIdLst>
  <p:sldSz cx="13742988" cy="7772400"/>
  <p:notesSz cx="9144000" cy="6858000"/>
  <p:defaultTextStyle>
    <a:defPPr>
      <a:defRPr lang="en-US"/>
    </a:defPPr>
    <a:lvl1pPr marL="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clrMru>
    <a:srgbClr val="FF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94474" autoAdjust="0"/>
  </p:normalViewPr>
  <p:slideViewPr>
    <p:cSldViewPr snapToGrid="0">
      <p:cViewPr>
        <p:scale>
          <a:sx n="150" d="100"/>
          <a:sy n="150" d="100"/>
        </p:scale>
        <p:origin x="-1408" y="-664"/>
      </p:cViewPr>
      <p:guideLst>
        <p:guide orient="horz" pos="2448"/>
        <p:guide pos="4329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2F106-EE99-AA43-85CF-C0E37EE355F0}" type="datetimeFigureOut">
              <a:rPr lang="en-US" smtClean="0"/>
              <a:t>9/14/16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48BA-A992-DE43-9199-52E7BDA2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8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15FB9-D179-DD44-B41A-31F48D8A61F2}" type="datetimeFigureOut">
              <a:rPr lang="en-US" smtClean="0"/>
              <a:t>9/14/16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514350"/>
            <a:ext cx="45466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D6FA8-4641-8947-BD7F-38D1EEBB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89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874" y="1272011"/>
            <a:ext cx="10307241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7874" y="4082310"/>
            <a:ext cx="10307241" cy="187653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6362" indent="0" algn="ctr">
              <a:buNone/>
              <a:defRPr sz="2300"/>
            </a:lvl2pPr>
            <a:lvl3pPr marL="1032723" indent="0" algn="ctr">
              <a:buNone/>
              <a:defRPr sz="2000"/>
            </a:lvl3pPr>
            <a:lvl4pPr marL="1549085" indent="0" algn="ctr">
              <a:buNone/>
              <a:defRPr sz="1800"/>
            </a:lvl4pPr>
            <a:lvl5pPr marL="2065447" indent="0" algn="ctr">
              <a:buNone/>
              <a:defRPr sz="1800"/>
            </a:lvl5pPr>
            <a:lvl6pPr marL="2581808" indent="0" algn="ctr">
              <a:buNone/>
              <a:defRPr sz="1800"/>
            </a:lvl6pPr>
            <a:lvl7pPr marL="3098170" indent="0" algn="ctr">
              <a:buNone/>
              <a:defRPr sz="1800"/>
            </a:lvl7pPr>
            <a:lvl8pPr marL="3614532" indent="0" algn="ctr">
              <a:buNone/>
              <a:defRPr sz="1800"/>
            </a:lvl8pPr>
            <a:lvl9pPr marL="4130893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702-1722-574D-A82D-3DD8BB6D6EBF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460E-8A08-C84F-9309-AF8C46A25EF9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34826" y="413808"/>
            <a:ext cx="2963332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4830" y="413808"/>
            <a:ext cx="871820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E208-BCBD-7F49-BF25-9845556B12FF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236C-68B7-E546-BEF1-C992E1147C1E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673" y="1937704"/>
            <a:ext cx="11853327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673" y="5201392"/>
            <a:ext cx="11853327" cy="1700212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63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27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49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654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18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98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14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308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C845-7637-7F40-8BF9-35C7CFDEBEA9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4830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7388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B9F2-072F-FE44-BD01-CB0F62580685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413809"/>
            <a:ext cx="11853327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621" y="1905318"/>
            <a:ext cx="5813928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621" y="2839085"/>
            <a:ext cx="5813928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57388" y="1905318"/>
            <a:ext cx="5842560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57388" y="2839085"/>
            <a:ext cx="584256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35F0-CDF6-8945-A858-E8523C5B1115}" type="datetime1">
              <a:rPr lang="en-US" smtClean="0"/>
              <a:t>9/14/16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7A86-4B2C-1840-A5A1-D7DA278EC5EA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7A1A-4A58-F54F-823F-8E02AD41ADED}" type="datetime1">
              <a:rPr lang="en-US" smtClean="0"/>
              <a:t>9/14/16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FABF-95D3-DA41-9AE7-56E95371326F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1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 marL="0" indent="0">
              <a:buNone/>
              <a:defRPr sz="3600"/>
            </a:lvl1pPr>
            <a:lvl2pPr marL="516362" indent="0">
              <a:buNone/>
              <a:defRPr sz="3200"/>
            </a:lvl2pPr>
            <a:lvl3pPr marL="1032723" indent="0">
              <a:buNone/>
              <a:defRPr sz="2700"/>
            </a:lvl3pPr>
            <a:lvl4pPr marL="1549085" indent="0">
              <a:buNone/>
              <a:defRPr sz="2300"/>
            </a:lvl4pPr>
            <a:lvl5pPr marL="2065447" indent="0">
              <a:buNone/>
              <a:defRPr sz="2300"/>
            </a:lvl5pPr>
            <a:lvl6pPr marL="2581808" indent="0">
              <a:buNone/>
              <a:defRPr sz="2300"/>
            </a:lvl6pPr>
            <a:lvl7pPr marL="3098170" indent="0">
              <a:buNone/>
              <a:defRPr sz="2300"/>
            </a:lvl7pPr>
            <a:lvl8pPr marL="3614532" indent="0">
              <a:buNone/>
              <a:defRPr sz="2300"/>
            </a:lvl8pPr>
            <a:lvl9pPr marL="41308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CF8C-2AD4-8440-A6FB-09772298A8BB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5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4831" y="413809"/>
            <a:ext cx="11853327" cy="1502305"/>
          </a:xfrm>
          <a:prstGeom prst="rect">
            <a:avLst/>
          </a:prstGeom>
        </p:spPr>
        <p:txBody>
          <a:bodyPr vert="horz" lIns="103272" tIns="51636" rIns="103272" bIns="516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831" y="2069042"/>
            <a:ext cx="11853327" cy="4931516"/>
          </a:xfrm>
          <a:prstGeom prst="rect">
            <a:avLst/>
          </a:prstGeom>
        </p:spPr>
        <p:txBody>
          <a:bodyPr vert="horz" lIns="103272" tIns="51636" rIns="103272" bIns="516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31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A0E3-5F5E-C248-B5F9-6D56E3A79FBC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2365" y="7203864"/>
            <a:ext cx="4638258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05985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03272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181" indent="-258181" algn="l" defTabSz="1032723" rtl="0" eaLnBrk="1" latinLnBrk="0" hangingPunct="1">
        <a:lnSpc>
          <a:spcPct val="90000"/>
        </a:lnSpc>
        <a:spcBef>
          <a:spcPts val="112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454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090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7266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628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39989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56351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7271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7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36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72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9085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5447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808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17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453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089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Estimating the Variance of the Error Terms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5557" y="1302592"/>
            <a:ext cx="8508761" cy="63094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The unbiased estimator for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Lucida Grande"/>
                <a:cs typeface="Times New Roman"/>
              </a:rPr>
              <a:t>σ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ea typeface="Lucida Grande"/>
                <a:cs typeface="Times New Roman"/>
              </a:rPr>
              <a:t>ε</a:t>
            </a:r>
            <a:r>
              <a:rPr lang="en-US" baseline="30000" dirty="0" smtClean="0">
                <a:solidFill>
                  <a:srgbClr val="000000"/>
                </a:solidFill>
                <a:latin typeface="Times New Roman"/>
                <a:ea typeface="Lucida Grande"/>
                <a:cs typeface="Times New Roman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Garamond"/>
                <a:ea typeface="Lucida Grande"/>
                <a:cs typeface="Garamond"/>
              </a:rPr>
              <a:t> is 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endParaRPr lang="en-US" baseline="300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=sum(result$residuals^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2)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16811.16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mse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/(80-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2)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	# 215.5277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sigma.hat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sqrt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mse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14.68086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anova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(result)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	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Response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Weight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Df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Sum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Sq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Mean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Sq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F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Pr(&gt;F)    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1  79284   79284  367.86 &lt; 2.2e-16 ***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Residuals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78  16811     216 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Total	 </a:t>
            </a:r>
            <a:r>
              <a:rPr lang="en-US" sz="1600" baseline="-250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79  96095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summary(result)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lm(formula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Weight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~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Coefficients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Estimate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.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t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Pr(&gt;|t|)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Intercept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 -51.7279    11.1288  -4.648 1.34e-05 ***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2.3947     0.1249  19.180  &lt; 2e-16 ***</a:t>
            </a:r>
          </a:p>
          <a:p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Residual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standard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14.68 on 78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degrees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of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freedom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Multiple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R-squared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0.8251,	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Adjusted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R-squared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0.8228 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F-statistic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367.9 on 1 and 78 DF,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p-value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&lt; 2.2e-16</a:t>
            </a:r>
          </a:p>
          <a:p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357" y="1718255"/>
            <a:ext cx="3123992" cy="5960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41160" y="4367290"/>
            <a:ext cx="733759" cy="21871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47606" y="2417182"/>
            <a:ext cx="1047013" cy="21871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224306" y="2532887"/>
            <a:ext cx="1897896" cy="1749739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47629" y="4364471"/>
            <a:ext cx="491058" cy="218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52444" y="2659884"/>
            <a:ext cx="1042175" cy="21307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159854" y="2793937"/>
            <a:ext cx="962348" cy="1507036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785918" y="6558699"/>
            <a:ext cx="733759" cy="21871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44788" y="2901185"/>
            <a:ext cx="1047013" cy="21871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261446" y="3167873"/>
            <a:ext cx="1319355" cy="3344257"/>
          </a:xfrm>
          <a:prstGeom prst="straightConnector1">
            <a:avLst/>
          </a:prstGeom>
          <a:ln>
            <a:solidFill>
              <a:srgbClr val="8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247338" y="4042745"/>
            <a:ext cx="903088" cy="345715"/>
          </a:xfrm>
          <a:prstGeom prst="ellipse">
            <a:avLst/>
          </a:prstGeom>
          <a:noFill/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198461" y="6982026"/>
            <a:ext cx="903088" cy="345715"/>
          </a:xfrm>
          <a:prstGeom prst="ellipse">
            <a:avLst/>
          </a:prstGeom>
          <a:noFill/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981605" y="4402567"/>
            <a:ext cx="1555001" cy="257240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13985" y="5260876"/>
            <a:ext cx="44009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885771" y="1425190"/>
            <a:ext cx="9193" cy="40084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703991" y="1356353"/>
            <a:ext cx="1471398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Y=</a:t>
            </a:r>
            <a:r>
              <a:rPr lang="en-US" dirty="0">
                <a:solidFill>
                  <a:srgbClr val="008000"/>
                </a:solidFill>
              </a:rPr>
              <a:t>β</a:t>
            </a:r>
            <a:r>
              <a:rPr lang="en-US" baseline="-25000" dirty="0">
                <a:solidFill>
                  <a:srgbClr val="008000"/>
                </a:solidFill>
              </a:rPr>
              <a:t>0</a:t>
            </a:r>
            <a:r>
              <a:rPr lang="en-US" dirty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β</a:t>
            </a:r>
            <a:r>
              <a:rPr lang="en-US" baseline="-25000" dirty="0" smtClean="0">
                <a:solidFill>
                  <a:srgbClr val="008000"/>
                </a:solidFill>
              </a:rPr>
              <a:t>1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</a:t>
            </a:r>
            <a:endParaRPr lang="en-US" i="1" dirty="0">
              <a:solidFill>
                <a:srgbClr val="008000"/>
              </a:solidFill>
              <a:latin typeface="Times New Roman"/>
              <a:cs typeface="Times New Roman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286538" y="2201926"/>
            <a:ext cx="5147672" cy="277134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289798" y="1862741"/>
            <a:ext cx="4917915" cy="303833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1549" y="4240966"/>
            <a:ext cx="1746505" cy="431800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30" name="TextBox 29"/>
          <p:cNvSpPr txBox="1"/>
          <p:nvPr/>
        </p:nvSpPr>
        <p:spPr>
          <a:xfrm>
            <a:off x="8099456" y="3869846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072141" y="3083879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116848" y="3342110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436714" y="4341156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367068" y="2546268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863318" y="3651146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1384461" y="1722205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986541" y="3229241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789135" y="4529564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807483" y="1895082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797609" y="2724801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794791" y="3244081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799028" y="3389426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796210" y="3541826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793391" y="3835334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629" y="4051232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577472" y="3344257"/>
            <a:ext cx="4974039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99857" y="1665078"/>
            <a:ext cx="373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latin typeface="Times New Roman"/>
                <a:cs typeface="Times New Roman"/>
              </a:rPr>
              <a:t>y</a:t>
            </a:r>
            <a:r>
              <a:rPr lang="en-US" sz="1600" i="1" baseline="-25000" dirty="0" err="1" smtClean="0">
                <a:latin typeface="Times New Roman"/>
                <a:cs typeface="Times New Roman"/>
              </a:rPr>
              <a:t>i</a:t>
            </a:r>
            <a:endParaRPr lang="en-US" sz="1600" i="1" baseline="-25000" dirty="0">
              <a:latin typeface="Times New Roman"/>
              <a:cs typeface="Times New Roman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1204291" y="1501602"/>
            <a:ext cx="295969" cy="3469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301559" y="1317874"/>
            <a:ext cx="860044" cy="3812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1800" dirty="0" smtClean="0"/>
              <a:t>P</a:t>
            </a:r>
            <a:r>
              <a:rPr lang="en-US" sz="1800" i="1" baseline="-25000" dirty="0">
                <a:latin typeface="Times New Roman"/>
                <a:cs typeface="Times New Roman"/>
              </a:rPr>
              <a:t>i</a:t>
            </a:r>
            <a:r>
              <a:rPr lang="en-US" sz="1800" dirty="0" smtClean="0"/>
              <a:t>(</a:t>
            </a:r>
            <a:r>
              <a:rPr lang="en-US" sz="1800" i="1" dirty="0" err="1" smtClean="0">
                <a:latin typeface="Times New Roman"/>
                <a:cs typeface="Times New Roman"/>
              </a:rPr>
              <a:t>x</a:t>
            </a:r>
            <a:r>
              <a:rPr lang="en-US" sz="18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1800" i="1" dirty="0" err="1" smtClean="0">
                <a:latin typeface="Times New Roman"/>
                <a:cs typeface="Times New Roman"/>
              </a:rPr>
              <a:t>,y</a:t>
            </a:r>
            <a:r>
              <a:rPr lang="en-US" sz="18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8043127" y="1890846"/>
            <a:ext cx="3392544" cy="995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2633352" y="3165059"/>
            <a:ext cx="373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y</a:t>
            </a:r>
            <a:endParaRPr lang="en-US" sz="1600" i="1" baseline="-25000" dirty="0">
              <a:latin typeface="Times New Roman"/>
              <a:cs typeface="Times New Roman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12699673" y="3259593"/>
            <a:ext cx="14816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995602" y="1940234"/>
            <a:ext cx="7056" cy="136874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9387" y="2318996"/>
            <a:ext cx="821084" cy="283132"/>
          </a:xfrm>
          <a:prstGeom prst="rect">
            <a:avLst/>
          </a:prstGeom>
        </p:spPr>
      </p:pic>
      <p:cxnSp>
        <p:nvCxnSpPr>
          <p:cNvPr id="60" name="Straight Connector 59"/>
          <p:cNvCxnSpPr/>
          <p:nvPr/>
        </p:nvCxnSpPr>
        <p:spPr>
          <a:xfrm flipH="1" flipV="1">
            <a:off x="11552796" y="1989707"/>
            <a:ext cx="10963" cy="323128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1434175" y="5175546"/>
            <a:ext cx="517523" cy="458224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300" i="1" dirty="0" smtClean="0">
                <a:latin typeface="Times New Roman"/>
                <a:cs typeface="Times New Roman"/>
              </a:rPr>
              <a:t>x</a:t>
            </a:r>
            <a:r>
              <a:rPr lang="en-US" sz="2300" i="1" baseline="-25000" dirty="0" smtClean="0">
                <a:latin typeface="Times New Roman"/>
                <a:cs typeface="Times New Roman"/>
              </a:rPr>
              <a:t>i</a:t>
            </a:r>
            <a:endParaRPr lang="en-US" sz="2300" i="1" baseline="-25000" dirty="0">
              <a:latin typeface="Times New Roman"/>
              <a:cs typeface="Times New Roman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1567827" y="5206546"/>
            <a:ext cx="0" cy="104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ight Bracket 64"/>
          <p:cNvSpPr/>
          <p:nvPr/>
        </p:nvSpPr>
        <p:spPr>
          <a:xfrm>
            <a:off x="11617404" y="2698187"/>
            <a:ext cx="45719" cy="631960"/>
          </a:xfrm>
          <a:prstGeom prst="rightBracket">
            <a:avLst/>
          </a:prstGeom>
          <a:ln w="1905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flipV="1">
            <a:off x="11528462" y="2638718"/>
            <a:ext cx="49387" cy="56443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>
            <a:off x="8068537" y="2649976"/>
            <a:ext cx="3392544" cy="9955"/>
          </a:xfrm>
          <a:prstGeom prst="line">
            <a:avLst/>
          </a:prstGeom>
          <a:ln>
            <a:solidFill>
              <a:srgbClr val="8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790555" y="2647181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0643" y="2457730"/>
            <a:ext cx="324376" cy="293965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14911" y="2809911"/>
            <a:ext cx="815439" cy="312901"/>
          </a:xfrm>
          <a:prstGeom prst="rect">
            <a:avLst/>
          </a:prstGeom>
        </p:spPr>
      </p:pic>
      <p:sp>
        <p:nvSpPr>
          <p:cNvPr id="71" name="Left Bracket 70"/>
          <p:cNvSpPr/>
          <p:nvPr/>
        </p:nvSpPr>
        <p:spPr>
          <a:xfrm>
            <a:off x="11441269" y="1900928"/>
            <a:ext cx="45719" cy="773068"/>
          </a:xfrm>
          <a:prstGeom prst="leftBracket">
            <a:avLst/>
          </a:prstGeom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42040" y="2060178"/>
            <a:ext cx="846924" cy="28230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78594" y="5705225"/>
            <a:ext cx="3828133" cy="317358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52895" y="6012435"/>
            <a:ext cx="5536978" cy="653606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2442579" y="4615647"/>
            <a:ext cx="733759" cy="21871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9262308" y="6066238"/>
            <a:ext cx="1214923" cy="530557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3196085" y="4741226"/>
            <a:ext cx="5961791" cy="1333469"/>
          </a:xfrm>
          <a:prstGeom prst="straightConnector1">
            <a:avLst/>
          </a:prstGeom>
          <a:ln>
            <a:solidFill>
              <a:srgbClr val="8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445405" y="4371535"/>
            <a:ext cx="733759" cy="21871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0739700" y="6069058"/>
            <a:ext cx="1268547" cy="534792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224306" y="4480176"/>
            <a:ext cx="7429309" cy="162979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445397" y="4121769"/>
            <a:ext cx="729522" cy="218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2254388" y="6064821"/>
            <a:ext cx="1242543" cy="560195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203140" y="4219126"/>
            <a:ext cx="8995602" cy="1862625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870470" y="6526246"/>
            <a:ext cx="2321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SSTO = SSE + SSR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8544058" y="6801401"/>
            <a:ext cx="5009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Times New Roman"/>
                <a:cs typeface="Times New Roman"/>
              </a:rPr>
              <a:t> </a:t>
            </a:r>
            <a:r>
              <a:rPr lang="en-US" sz="1800" i="1" dirty="0" smtClean="0">
                <a:latin typeface="Times New Roman"/>
                <a:cs typeface="Times New Roman"/>
              </a:rPr>
              <a:t>    Since the p-</a:t>
            </a:r>
            <a:r>
              <a:rPr lang="en-US" sz="1800" i="1" dirty="0" err="1" smtClean="0">
                <a:latin typeface="Times New Roman"/>
                <a:cs typeface="Times New Roman"/>
              </a:rPr>
              <a:t>vlaue</a:t>
            </a:r>
            <a:r>
              <a:rPr lang="en-US" sz="1800" i="1" dirty="0" smtClean="0">
                <a:latin typeface="Times New Roman"/>
                <a:cs typeface="Times New Roman"/>
              </a:rPr>
              <a:t> is less than 0.05, we conclude the the regression model account for a significant amount of the variability in weight. </a:t>
            </a:r>
            <a:endParaRPr lang="en-US" sz="1800" i="1" dirty="0">
              <a:latin typeface="Times New Roman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129257" y="3859301"/>
            <a:ext cx="1178248" cy="500933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356892" y="4444899"/>
            <a:ext cx="2419994" cy="253994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299097" y="6791528"/>
            <a:ext cx="828297" cy="263868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4176782" y="6977786"/>
            <a:ext cx="493876" cy="46565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4762379" y="7299520"/>
            <a:ext cx="172856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SSR/SSTO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8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6" grpId="0" animBg="1"/>
      <p:bldP spid="17" grpId="0" animBg="1"/>
      <p:bldP spid="22" grpId="0" animBg="1"/>
      <p:bldP spid="25" grpId="0" animBg="1"/>
      <p:bldP spid="21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5" grpId="0"/>
      <p:bldP spid="47" grpId="0" animBg="1"/>
      <p:bldP spid="52" grpId="0"/>
      <p:bldP spid="63" grpId="0"/>
      <p:bldP spid="65" grpId="0" animBg="1"/>
      <p:bldP spid="66" grpId="0" animBg="1"/>
      <p:bldP spid="71" grpId="0" animBg="1"/>
      <p:bldP spid="77" grpId="0" animBg="1"/>
      <p:bldP spid="78" grpId="0" animBg="1"/>
      <p:bldP spid="82" grpId="0" animBg="1"/>
      <p:bldP spid="83" grpId="0" animBg="1"/>
      <p:bldP spid="87" grpId="0" animBg="1"/>
      <p:bldP spid="88" grpId="0" animBg="1"/>
      <p:bldP spid="92" grpId="0"/>
      <p:bldP spid="93" grpId="0"/>
      <p:bldP spid="94" grpId="0" animBg="1"/>
      <p:bldP spid="97" grpId="0" animBg="1"/>
      <p:bldP spid="1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Things that affect the slope estimate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1452" y="1366086"/>
            <a:ext cx="12273343" cy="39087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dirty="0" smtClean="0">
                <a:latin typeface="Garamond"/>
                <a:cs typeface="Garamond"/>
              </a:rPr>
              <a:t>Watch the regression podcast by Dr. Will posted on our course webpage. </a:t>
            </a:r>
          </a:p>
          <a:p>
            <a:endParaRPr lang="en-US" dirty="0" smtClean="0">
              <a:latin typeface="Garamond"/>
              <a:cs typeface="Garamond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Three things that affect the slope estimate:</a:t>
            </a:r>
          </a:p>
          <a:p>
            <a:pPr marL="973562" lvl="1" indent="-457200">
              <a:buFont typeface="+mj-lt"/>
              <a:buAutoNum type="arabicPeriod"/>
            </a:pPr>
            <a:r>
              <a:rPr lang="en-US" dirty="0" smtClean="0">
                <a:latin typeface="Garamond"/>
                <a:cs typeface="Garamond"/>
              </a:rPr>
              <a:t>Sample size 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Garamond"/>
                <a:cs typeface="Garamond"/>
              </a:rPr>
              <a:t>). </a:t>
            </a:r>
          </a:p>
          <a:p>
            <a:pPr marL="973562" lvl="1" indent="-457200">
              <a:buFont typeface="+mj-lt"/>
              <a:buAutoNum type="arabicPeriod"/>
            </a:pPr>
            <a:r>
              <a:rPr lang="en-US" dirty="0" smtClean="0">
                <a:latin typeface="Garamond"/>
                <a:cs typeface="Garamond"/>
              </a:rPr>
              <a:t>Variability of the error terms (</a:t>
            </a:r>
            <a:r>
              <a:rPr lang="en-US" i="1" dirty="0" smtClean="0">
                <a:latin typeface="Times New Roman"/>
                <a:ea typeface="Lucida Grande"/>
                <a:cs typeface="Times New Roman"/>
              </a:rPr>
              <a:t>σ</a:t>
            </a:r>
            <a:r>
              <a:rPr lang="en-US" i="1" baseline="-25000" dirty="0" smtClean="0">
                <a:latin typeface="Times New Roman"/>
                <a:ea typeface="Lucida Grande"/>
                <a:cs typeface="Times New Roman"/>
              </a:rPr>
              <a:t>ε</a:t>
            </a:r>
            <a:r>
              <a:rPr lang="en-US" baseline="30000" dirty="0" smtClean="0">
                <a:latin typeface="Times New Roman"/>
                <a:ea typeface="Lucida Grande"/>
                <a:cs typeface="Times New Roman"/>
              </a:rPr>
              <a:t>2</a:t>
            </a:r>
            <a:r>
              <a:rPr lang="en-US" dirty="0" smtClean="0">
                <a:latin typeface="Garamond"/>
                <a:cs typeface="Garamond"/>
              </a:rPr>
              <a:t>).</a:t>
            </a:r>
          </a:p>
          <a:p>
            <a:pPr marL="973562" lvl="1" indent="-457200">
              <a:buFont typeface="+mj-lt"/>
              <a:buAutoNum type="arabicPeriod"/>
            </a:pPr>
            <a:r>
              <a:rPr lang="en-US" dirty="0" smtClean="0">
                <a:latin typeface="Garamond"/>
                <a:cs typeface="Garamond"/>
              </a:rPr>
              <a:t>Spread of the independent variable. </a:t>
            </a:r>
          </a:p>
          <a:p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summary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(result)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lm(formula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Weight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~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Coefficients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Estimate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.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t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Pr(&gt;|t|)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Intercept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 -51.7279    11.1288  -4.648 1.34e-05 ***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2.3947     0.1249  19.180  &lt; 2e-16 ***</a:t>
            </a:r>
          </a:p>
          <a:p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86" y="5128646"/>
            <a:ext cx="3321563" cy="549667"/>
          </a:xfrm>
          <a:prstGeom prst="rect">
            <a:avLst/>
          </a:prstGeom>
          <a:ln>
            <a:solidFill>
              <a:srgbClr val="008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153" y="3382554"/>
            <a:ext cx="1557680" cy="660321"/>
          </a:xfrm>
          <a:prstGeom prst="rect">
            <a:avLst/>
          </a:prstGeom>
          <a:ln>
            <a:solidFill>
              <a:srgbClr val="80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3486" y="5093441"/>
            <a:ext cx="2480546" cy="58769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4769433" y="4727150"/>
            <a:ext cx="832534" cy="239883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71589" y="4120386"/>
            <a:ext cx="28222" cy="578542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7175" y="4731387"/>
            <a:ext cx="832534" cy="23988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1933" y="4742678"/>
            <a:ext cx="832534" cy="23988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466052" y="5030532"/>
            <a:ext cx="388047" cy="29632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34397" y="4861203"/>
            <a:ext cx="564430" cy="20460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8140" y="5795708"/>
            <a:ext cx="6236068" cy="1323439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SS=function(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x,y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){sum((x-mean(x))*(y-mean(y)))}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SSxy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=SS(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Waist,Weight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33108.35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SSxx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SS(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Waist,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Waist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13825.73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SSyy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=SS(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Weight,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Weight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	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# 96095.4 = SSTO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Beta1.hat=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SSxy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/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SSxx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2.39469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751922" y="5094405"/>
            <a:ext cx="5653290" cy="58477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MSE=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anova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(result)$Mean[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2]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#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215.5277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SE.beta1=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sqrt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(MSE/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SSxx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0.1248554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433547" y="5366370"/>
            <a:ext cx="270921" cy="9841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958902" y="3560565"/>
            <a:ext cx="5924212" cy="584776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t.obs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=(Beta1.hat-0)/SE.beta1 	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#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19.17971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p.value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=2*(1-pt(19.18,df=78))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	# </a:t>
            </a:r>
            <a:r>
              <a:rPr lang="fi-FI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virtually</a:t>
            </a:r>
            <a:r>
              <a:rPr lang="fi-FI" sz="1600" dirty="0" smtClean="0">
                <a:solidFill>
                  <a:srgbClr val="000000"/>
                </a:solidFill>
                <a:latin typeface="Courier"/>
                <a:cs typeface="Courier"/>
              </a:rPr>
              <a:t> 0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548807" y="3705533"/>
            <a:ext cx="330183" cy="69104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947762" y="2867719"/>
            <a:ext cx="3641666" cy="400110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/>
                <a:cs typeface="Times New Roman"/>
              </a:rPr>
              <a:t>Testing H</a:t>
            </a:r>
            <a:r>
              <a:rPr lang="en-US" i="1" baseline="-25000" dirty="0">
                <a:latin typeface="Times New Roman"/>
                <a:cs typeface="Times New Roman"/>
              </a:rPr>
              <a:t>0</a:t>
            </a:r>
            <a:r>
              <a:rPr lang="en-US" i="1" dirty="0">
                <a:latin typeface="Times New Roman"/>
                <a:cs typeface="Times New Roman"/>
              </a:rPr>
              <a:t>: 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0 vs. H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: 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≠ 0.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8889772" y="3273701"/>
            <a:ext cx="211661" cy="31749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8706334" y="2927989"/>
            <a:ext cx="225772" cy="331604"/>
          </a:xfrm>
          <a:prstGeom prst="ellipse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9070384" y="3581294"/>
            <a:ext cx="225772" cy="331604"/>
          </a:xfrm>
          <a:prstGeom prst="ellipse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417655" y="5891665"/>
            <a:ext cx="3983830" cy="707886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     As n increases, the standard error of the slope estimate decreases.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5884182" y="5432654"/>
            <a:ext cx="239883" cy="232829"/>
          </a:xfrm>
          <a:prstGeom prst="ellipse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6153759" y="5631754"/>
            <a:ext cx="1197941" cy="55583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499501" y="4259050"/>
            <a:ext cx="5369501" cy="707886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     The smaller </a:t>
            </a:r>
            <a:r>
              <a:rPr lang="en-US" i="1" dirty="0" err="1" smtClean="0">
                <a:latin typeface="Times New Roman"/>
                <a:ea typeface="Lucida Grande"/>
                <a:cs typeface="Times New Roman"/>
              </a:rPr>
              <a:t>σ</a:t>
            </a:r>
            <a:r>
              <a:rPr lang="en-US" i="1" baseline="-25000" dirty="0" err="1" smtClean="0">
                <a:latin typeface="Times New Roman"/>
                <a:ea typeface="Lucida Grande"/>
                <a:cs typeface="Times New Roman"/>
              </a:rPr>
              <a:t>ε</a:t>
            </a:r>
            <a:r>
              <a:rPr lang="en-US" i="1" dirty="0" smtClean="0">
                <a:latin typeface="Times New Roman"/>
                <a:cs typeface="Times New Roman"/>
              </a:rPr>
              <a:t> is, the smaller the standard error of the slope estimate.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911449" y="5161730"/>
            <a:ext cx="239883" cy="232829"/>
          </a:xfrm>
          <a:prstGeom prst="ellipse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7140040" y="4776503"/>
            <a:ext cx="317491" cy="40215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6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21" grpId="0" build="allAtOnce" animBg="1"/>
      <p:bldP spid="23" grpId="0" animBg="1"/>
      <p:bldP spid="26" grpId="0" animBg="1"/>
      <p:bldP spid="29" grpId="0" animBg="1"/>
      <p:bldP spid="33" grpId="0" animBg="1"/>
      <p:bldP spid="34" grpId="0" animBg="1"/>
      <p:bldP spid="37" grpId="0" animBg="1"/>
      <p:bldP spid="38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Confidence Intervals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5484" y="1404434"/>
            <a:ext cx="11836464" cy="6063199"/>
          </a:xfrm>
          <a:prstGeom prst="rect">
            <a:avLst/>
          </a:prstGeom>
          <a:ln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i="1" dirty="0" smtClean="0">
                <a:latin typeface="Times New Roman"/>
                <a:cs typeface="Times New Roman"/>
              </a:rPr>
              <a:t>The (1-α)100% C.I. for β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Hence, the 90%  </a:t>
            </a:r>
            <a:r>
              <a:rPr lang="en-US" i="1" dirty="0">
                <a:latin typeface="Times New Roman"/>
                <a:cs typeface="Times New Roman"/>
              </a:rPr>
              <a:t>C.I. for </a:t>
            </a:r>
            <a:r>
              <a:rPr lang="en-US" i="1" dirty="0" smtClean="0">
                <a:latin typeface="Times New Roman"/>
                <a:cs typeface="Times New Roman"/>
              </a:rPr>
              <a:t>β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for our example is </a:t>
            </a:r>
            <a:endParaRPr lang="en-US" i="1" dirty="0">
              <a:latin typeface="Times New Roman"/>
              <a:cs typeface="Times New Roman"/>
            </a:endParaRPr>
          </a:p>
          <a:p>
            <a:endParaRPr lang="en-US" sz="8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Lower=Beta1.hat – 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qt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(0.95,df=78)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*SE.beta1			</a:t>
            </a:r>
            <a:r>
              <a:rPr lang="en-US" sz="1600" dirty="0">
                <a:latin typeface="Courier"/>
                <a:cs typeface="Courier"/>
              </a:rPr>
              <a:t># 2.186853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Upper=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Beta1.hat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+ 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qt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0.95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,df=78)*SE.beta1			</a:t>
            </a:r>
            <a:r>
              <a:rPr lang="en-US" sz="1600" dirty="0">
                <a:latin typeface="Courier"/>
                <a:cs typeface="Courier"/>
              </a:rPr>
              <a:t># 2.602528</a:t>
            </a:r>
            <a:endParaRPr lang="en-US" sz="1600" dirty="0" smtClean="0">
              <a:latin typeface="Courier"/>
              <a:cs typeface="Courier"/>
            </a:endParaRPr>
          </a:p>
          <a:p>
            <a:endParaRPr lang="en-US" sz="800" dirty="0"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confint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result,level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=.90)</a:t>
            </a:r>
          </a:p>
          <a:p>
            <a:r>
              <a:rPr lang="fi-FI" sz="1600" dirty="0" smtClean="0">
                <a:latin typeface="Courier"/>
                <a:cs typeface="Courier"/>
              </a:rPr>
              <a:t>		  </a:t>
            </a:r>
            <a:r>
              <a:rPr lang="fi-FI" sz="1600" dirty="0">
                <a:latin typeface="Courier"/>
                <a:cs typeface="Courier"/>
              </a:rPr>
              <a:t>5 %       95 %</a:t>
            </a:r>
          </a:p>
          <a:p>
            <a:r>
              <a:rPr lang="fi-FI" sz="1600" dirty="0">
                <a:latin typeface="Courier"/>
                <a:cs typeface="Courier"/>
              </a:rPr>
              <a:t>(</a:t>
            </a:r>
            <a:r>
              <a:rPr lang="fi-FI" sz="1600" dirty="0" err="1">
                <a:latin typeface="Courier"/>
                <a:cs typeface="Courier"/>
              </a:rPr>
              <a:t>Intercept</a:t>
            </a:r>
            <a:r>
              <a:rPr lang="fi-FI" sz="1600" dirty="0">
                <a:latin typeface="Courier"/>
                <a:cs typeface="Courier"/>
              </a:rPr>
              <a:t>) -70.253184 -33.202619</a:t>
            </a:r>
          </a:p>
          <a:p>
            <a:r>
              <a:rPr lang="fi-FI" sz="1600" dirty="0" err="1">
                <a:latin typeface="Courier"/>
                <a:cs typeface="Courier"/>
              </a:rPr>
              <a:t>Waist</a:t>
            </a:r>
            <a:r>
              <a:rPr lang="fi-FI" sz="1600" dirty="0">
                <a:latin typeface="Courier"/>
                <a:cs typeface="Courier"/>
              </a:rPr>
              <a:t>         2.186853   </a:t>
            </a:r>
            <a:r>
              <a:rPr lang="fi-FI" sz="1600" dirty="0" smtClean="0">
                <a:latin typeface="Courier"/>
                <a:cs typeface="Courier"/>
              </a:rPr>
              <a:t>2.602528</a:t>
            </a:r>
          </a:p>
          <a:p>
            <a:endParaRPr lang="fi-FI" sz="1600" dirty="0">
              <a:latin typeface="Courier"/>
              <a:cs typeface="Courier"/>
            </a:endParaRPr>
          </a:p>
          <a:p>
            <a:endParaRPr lang="fi-FI" sz="1600" dirty="0" smtClean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Estimating the mean response (</a:t>
            </a:r>
            <a:r>
              <a:rPr lang="en-US" i="1" dirty="0" err="1" smtClean="0">
                <a:latin typeface="Times New Roman"/>
                <a:ea typeface="Lucida Grande"/>
                <a:cs typeface="Times New Roman"/>
              </a:rPr>
              <a:t>μ</a:t>
            </a:r>
            <a:r>
              <a:rPr lang="en-US" i="1" baseline="-25000" dirty="0" err="1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Garamond"/>
                <a:cs typeface="Garamond"/>
              </a:rPr>
              <a:t>) at a specified value of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Garamond"/>
                <a:cs typeface="Garamond"/>
              </a:rPr>
              <a:t>:</a:t>
            </a:r>
            <a:endParaRPr lang="en-US" dirty="0">
              <a:latin typeface="Garamond"/>
              <a:cs typeface="Garamond"/>
            </a:endParaRP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predict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(result,newdata=data.frame(Waist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=c(80,90)))</a:t>
            </a:r>
          </a:p>
          <a:p>
            <a:r>
              <a:rPr lang="fi-FI" sz="1600" dirty="0">
                <a:latin typeface="Courier"/>
                <a:cs typeface="Courier"/>
              </a:rPr>
              <a:t> 1        2 </a:t>
            </a:r>
          </a:p>
          <a:p>
            <a:r>
              <a:rPr lang="fi-FI" sz="1600" dirty="0">
                <a:latin typeface="Courier"/>
                <a:cs typeface="Courier"/>
              </a:rPr>
              <a:t>139.8473 </a:t>
            </a:r>
            <a:r>
              <a:rPr lang="fi-FI" sz="1600" dirty="0" smtClean="0">
                <a:latin typeface="Courier"/>
                <a:cs typeface="Courier"/>
              </a:rPr>
              <a:t>163.7942</a:t>
            </a:r>
          </a:p>
          <a:p>
            <a:endParaRPr lang="fi-FI" sz="1600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Confidence interval for the mean response </a:t>
            </a:r>
            <a:r>
              <a:rPr lang="en-US" dirty="0">
                <a:latin typeface="Garamond"/>
                <a:cs typeface="Garamond"/>
              </a:rPr>
              <a:t>(</a:t>
            </a:r>
            <a:r>
              <a:rPr lang="en-US" i="1" dirty="0" err="1">
                <a:latin typeface="Times New Roman"/>
                <a:ea typeface="Lucida Grande"/>
                <a:cs typeface="Times New Roman"/>
              </a:rPr>
              <a:t>μ</a:t>
            </a:r>
            <a:r>
              <a:rPr lang="en-US" i="1" baseline="-25000" dirty="0" err="1">
                <a:latin typeface="Times New Roman"/>
                <a:cs typeface="Times New Roman"/>
              </a:rPr>
              <a:t>y</a:t>
            </a:r>
            <a:r>
              <a:rPr lang="en-US" dirty="0">
                <a:latin typeface="Garamond"/>
                <a:cs typeface="Garamond"/>
              </a:rPr>
              <a:t>) at a specified value of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Garamond"/>
                <a:cs typeface="Garamond"/>
              </a:rPr>
              <a:t>:</a:t>
            </a:r>
            <a:endParaRPr lang="en-US" dirty="0">
              <a:latin typeface="Garamond"/>
              <a:cs typeface="Garamond"/>
            </a:endParaRP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predict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(result,newdata=data.frame(Waist=c(80,90)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),interval=”confidence”)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pl-PL" sz="1600" dirty="0">
                <a:latin typeface="Courier"/>
                <a:cs typeface="Courier"/>
              </a:rPr>
              <a:t>  </a:t>
            </a:r>
            <a:r>
              <a:rPr lang="pl-PL" sz="1600" dirty="0" smtClean="0">
                <a:latin typeface="Courier"/>
                <a:cs typeface="Courier"/>
              </a:rPr>
              <a:t>     </a:t>
            </a:r>
            <a:r>
              <a:rPr lang="pl-PL" sz="1600" dirty="0" err="1" smtClean="0">
                <a:latin typeface="Courier"/>
                <a:cs typeface="Courier"/>
              </a:rPr>
              <a:t>fit</a:t>
            </a:r>
            <a:r>
              <a:rPr lang="pl-PL" sz="1600" dirty="0" smtClean="0">
                <a:latin typeface="Courier"/>
                <a:cs typeface="Courier"/>
              </a:rPr>
              <a:t>      </a:t>
            </a:r>
            <a:r>
              <a:rPr lang="pl-PL" sz="1600" dirty="0" err="1">
                <a:latin typeface="Courier"/>
                <a:cs typeface="Courier"/>
              </a:rPr>
              <a:t>lwr</a:t>
            </a:r>
            <a:r>
              <a:rPr lang="pl-PL" sz="1600" dirty="0">
                <a:latin typeface="Courier"/>
                <a:cs typeface="Courier"/>
              </a:rPr>
              <a:t>      </a:t>
            </a:r>
            <a:r>
              <a:rPr lang="pl-PL" sz="1600" dirty="0" err="1">
                <a:latin typeface="Courier"/>
                <a:cs typeface="Courier"/>
              </a:rPr>
              <a:t>upr</a:t>
            </a:r>
            <a:endParaRPr lang="pl-PL" sz="1600" dirty="0">
              <a:latin typeface="Courier"/>
              <a:cs typeface="Courier"/>
            </a:endParaRPr>
          </a:p>
          <a:p>
            <a:r>
              <a:rPr lang="pl-PL" sz="1600" dirty="0">
                <a:latin typeface="Courier"/>
                <a:cs typeface="Courier"/>
              </a:rPr>
              <a:t>1 139.8473 136.0014 143.6932</a:t>
            </a:r>
          </a:p>
          <a:p>
            <a:r>
              <a:rPr lang="pl-PL" sz="1600" dirty="0">
                <a:latin typeface="Courier"/>
                <a:cs typeface="Courier"/>
              </a:rPr>
              <a:t>2 163.7942 160.4946 167.0938</a:t>
            </a:r>
            <a:endParaRPr lang="fi-FI" sz="1600" dirty="0" smtClean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178" y="1448520"/>
            <a:ext cx="2522868" cy="4649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5256" y="6491092"/>
            <a:ext cx="3530406" cy="608146"/>
          </a:xfrm>
          <a:prstGeom prst="rect">
            <a:avLst/>
          </a:prstGeom>
          <a:ln>
            <a:solidFill>
              <a:srgbClr val="1F4E79"/>
            </a:solidFill>
          </a:ln>
        </p:spPr>
      </p:pic>
    </p:spTree>
    <p:extLst>
      <p:ext uri="{BB962C8B-B14F-4D97-AF65-F5344CB8AC3E}">
        <p14:creationId xmlns:p14="http://schemas.microsoft.com/office/powerpoint/2010/main" val="5346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Prediction Intervals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5484" y="1404434"/>
            <a:ext cx="11836464" cy="4154984"/>
          </a:xfrm>
          <a:prstGeom prst="rect">
            <a:avLst/>
          </a:prstGeom>
          <a:ln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Predicting the value of the response variable at a specified value of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Garamond"/>
                <a:cs typeface="Garamond"/>
              </a:rPr>
              <a:t>:</a:t>
            </a:r>
            <a:endParaRPr lang="en-US" dirty="0">
              <a:latin typeface="Garamond"/>
              <a:cs typeface="Garamond"/>
            </a:endParaRP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predict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(result,newdata=data.frame(Waist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=c(80,90)))</a:t>
            </a:r>
          </a:p>
          <a:p>
            <a:r>
              <a:rPr lang="fi-FI" sz="1600" dirty="0">
                <a:latin typeface="Courier"/>
                <a:cs typeface="Courier"/>
              </a:rPr>
              <a:t> 1        2 </a:t>
            </a:r>
          </a:p>
          <a:p>
            <a:r>
              <a:rPr lang="fi-FI" sz="1600" dirty="0">
                <a:latin typeface="Courier"/>
                <a:cs typeface="Courier"/>
              </a:rPr>
              <a:t>139.8473 </a:t>
            </a:r>
            <a:r>
              <a:rPr lang="fi-FI" sz="1600" dirty="0" smtClean="0">
                <a:latin typeface="Courier"/>
                <a:cs typeface="Courier"/>
              </a:rPr>
              <a:t>163.7942</a:t>
            </a:r>
          </a:p>
          <a:p>
            <a:endParaRPr lang="fi-FI" sz="1600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Garamond"/>
                <a:cs typeface="Garamond"/>
              </a:rPr>
              <a:t>Prediction interval for the value of new response value (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i="1" baseline="-25000" dirty="0" smtClean="0">
                <a:latin typeface="Times New Roman"/>
                <a:cs typeface="Times New Roman"/>
              </a:rPr>
              <a:t>n+1</a:t>
            </a:r>
            <a:r>
              <a:rPr lang="en-US" dirty="0" smtClean="0">
                <a:latin typeface="Garamond"/>
                <a:cs typeface="Garamond"/>
              </a:rPr>
              <a:t>) </a:t>
            </a:r>
            <a:r>
              <a:rPr lang="en-US" dirty="0">
                <a:latin typeface="Garamond"/>
                <a:cs typeface="Garamond"/>
              </a:rPr>
              <a:t>at a specified value of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Garamond"/>
                <a:cs typeface="Garamond"/>
              </a:rPr>
              <a:t>:</a:t>
            </a:r>
            <a:endParaRPr lang="en-US" dirty="0">
              <a:latin typeface="Garamond"/>
              <a:cs typeface="Garamond"/>
            </a:endParaRP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predict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(result,newdata=data.frame(Waist=c(80,90)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),interval=”prediction”)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pl-PL" sz="1600" dirty="0">
                <a:latin typeface="Courier"/>
                <a:cs typeface="Courier"/>
              </a:rPr>
              <a:t> </a:t>
            </a:r>
            <a:r>
              <a:rPr lang="pl-PL" sz="1600" dirty="0" smtClean="0">
                <a:latin typeface="Courier"/>
                <a:cs typeface="Courier"/>
              </a:rPr>
              <a:t>      </a:t>
            </a:r>
            <a:r>
              <a:rPr lang="pl-PL" sz="1600" dirty="0" err="1" smtClean="0">
                <a:latin typeface="Courier"/>
                <a:cs typeface="Courier"/>
              </a:rPr>
              <a:t>fit</a:t>
            </a:r>
            <a:r>
              <a:rPr lang="pl-PL" sz="1600" dirty="0" smtClean="0">
                <a:latin typeface="Courier"/>
                <a:cs typeface="Courier"/>
              </a:rPr>
              <a:t>      </a:t>
            </a:r>
            <a:r>
              <a:rPr lang="pl-PL" sz="1600" dirty="0" err="1">
                <a:latin typeface="Courier"/>
                <a:cs typeface="Courier"/>
              </a:rPr>
              <a:t>lwr</a:t>
            </a:r>
            <a:r>
              <a:rPr lang="pl-PL" sz="1600" dirty="0">
                <a:latin typeface="Courier"/>
                <a:cs typeface="Courier"/>
              </a:rPr>
              <a:t>      </a:t>
            </a:r>
            <a:r>
              <a:rPr lang="pl-PL" sz="1600" dirty="0" err="1">
                <a:latin typeface="Courier"/>
                <a:cs typeface="Courier"/>
              </a:rPr>
              <a:t>upr</a:t>
            </a:r>
            <a:endParaRPr lang="pl-PL" sz="1600" dirty="0">
              <a:latin typeface="Courier"/>
              <a:cs typeface="Courier"/>
            </a:endParaRPr>
          </a:p>
          <a:p>
            <a:r>
              <a:rPr lang="pl-PL" sz="1600" dirty="0">
                <a:latin typeface="Courier"/>
                <a:cs typeface="Courier"/>
              </a:rPr>
              <a:t>1 139.8473 110.3680 169.3266</a:t>
            </a:r>
          </a:p>
          <a:p>
            <a:r>
              <a:rPr lang="pl-PL" sz="1600" dirty="0">
                <a:latin typeface="Courier"/>
                <a:cs typeface="Courier"/>
              </a:rPr>
              <a:t>2 163.7942 134.3812 </a:t>
            </a:r>
            <a:r>
              <a:rPr lang="pl-PL" sz="1600" dirty="0" smtClean="0">
                <a:latin typeface="Courier"/>
                <a:cs typeface="Courier"/>
              </a:rPr>
              <a:t>193.2072</a:t>
            </a:r>
          </a:p>
          <a:p>
            <a:endParaRPr lang="pl-PL" sz="1600" dirty="0">
              <a:latin typeface="Courier"/>
              <a:cs typeface="Courier"/>
            </a:endParaRPr>
          </a:p>
          <a:p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predict(result,newdata=data.frame(Waist=c(80,90)),interval=”prediction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”,level=.99)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pl-PL" sz="1600" dirty="0" smtClean="0">
                <a:latin typeface="Courier"/>
                <a:cs typeface="Courier"/>
              </a:rPr>
              <a:t>       </a:t>
            </a:r>
            <a:r>
              <a:rPr lang="pl-PL" sz="1600" dirty="0" err="1">
                <a:latin typeface="Courier"/>
                <a:cs typeface="Courier"/>
              </a:rPr>
              <a:t>fit</a:t>
            </a:r>
            <a:r>
              <a:rPr lang="pl-PL" sz="1600" dirty="0">
                <a:latin typeface="Courier"/>
                <a:cs typeface="Courier"/>
              </a:rPr>
              <a:t>      </a:t>
            </a:r>
            <a:r>
              <a:rPr lang="pl-PL" sz="1600" dirty="0" err="1">
                <a:latin typeface="Courier"/>
                <a:cs typeface="Courier"/>
              </a:rPr>
              <a:t>lwr</a:t>
            </a:r>
            <a:r>
              <a:rPr lang="pl-PL" sz="1600" dirty="0">
                <a:latin typeface="Courier"/>
                <a:cs typeface="Courier"/>
              </a:rPr>
              <a:t>      </a:t>
            </a:r>
            <a:r>
              <a:rPr lang="pl-PL" sz="1600" dirty="0" err="1">
                <a:latin typeface="Courier"/>
                <a:cs typeface="Courier"/>
              </a:rPr>
              <a:t>upr</a:t>
            </a:r>
            <a:endParaRPr lang="pl-PL" sz="1600" dirty="0">
              <a:latin typeface="Courier"/>
              <a:cs typeface="Courier"/>
            </a:endParaRPr>
          </a:p>
          <a:p>
            <a:r>
              <a:rPr lang="pl-PL" sz="1600" dirty="0">
                <a:latin typeface="Courier"/>
                <a:cs typeface="Courier"/>
              </a:rPr>
              <a:t>1 139.8473 100.7507 178.9439</a:t>
            </a:r>
          </a:p>
          <a:p>
            <a:r>
              <a:rPr lang="pl-PL" sz="1600" dirty="0">
                <a:latin typeface="Courier"/>
                <a:cs typeface="Courier"/>
              </a:rPr>
              <a:t>2 163.7942 124.7855 202.8029</a:t>
            </a:r>
            <a:endParaRPr lang="en-US" sz="1600" dirty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825" y="3358368"/>
            <a:ext cx="3928825" cy="670361"/>
          </a:xfrm>
          <a:prstGeom prst="rect">
            <a:avLst/>
          </a:prstGeom>
          <a:ln>
            <a:solidFill>
              <a:srgbClr val="1F4E79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5397361" y="5665483"/>
            <a:ext cx="5503194" cy="1631216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Note that the only difference between the prediction interval and confidence interval for the mean response is the addition of 1 inside the square root. This makes the prediction intervals wider than the confidence intervals for the mean response.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6" name="Oval 5"/>
          <p:cNvSpPr/>
          <p:nvPr/>
        </p:nvSpPr>
        <p:spPr>
          <a:xfrm>
            <a:off x="7330534" y="3584141"/>
            <a:ext cx="197551" cy="275160"/>
          </a:xfrm>
          <a:prstGeom prst="ellipse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429309" y="3951021"/>
            <a:ext cx="14111" cy="165801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07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1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Confidence and Prediction Bands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5649" y="1405473"/>
            <a:ext cx="12396299" cy="538609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i="1" dirty="0" smtClean="0">
                <a:latin typeface="Times New Roman"/>
                <a:cs typeface="Times New Roman"/>
              </a:rPr>
              <a:t>Working-</a:t>
            </a:r>
            <a:r>
              <a:rPr lang="en-US" i="1" dirty="0" err="1" smtClean="0">
                <a:latin typeface="Times New Roman"/>
                <a:cs typeface="Times New Roman"/>
              </a:rPr>
              <a:t>Hotelling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1-α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100% confidence band</a:t>
            </a:r>
            <a:r>
              <a:rPr lang="en-US" dirty="0" smtClean="0">
                <a:latin typeface="Garamond"/>
                <a:cs typeface="Garamond"/>
              </a:rPr>
              <a:t>: </a:t>
            </a:r>
          </a:p>
          <a:p>
            <a:endParaRPr lang="fi-FI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result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=lm(Weight~Waist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CI=predict(result,se.fit=TRUE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     </a:t>
            </a:r>
            <a:r>
              <a:rPr lang="fi-FI" sz="1600" dirty="0">
                <a:latin typeface="Courier"/>
                <a:cs typeface="Courier"/>
              </a:rPr>
              <a:t># </a:t>
            </a:r>
            <a:r>
              <a:rPr lang="fi-FI" sz="1600" dirty="0" err="1">
                <a:latin typeface="Courier"/>
                <a:cs typeface="Courier"/>
              </a:rPr>
              <a:t>se.fit=SE(mean</a:t>
            </a:r>
            <a:r>
              <a:rPr lang="fi-FI" sz="1600" dirty="0">
                <a:latin typeface="Courier"/>
                <a:cs typeface="Courier"/>
              </a:rPr>
              <a:t>)</a:t>
            </a:r>
          </a:p>
          <a:p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W=sqrt(2*qf(0.95,2,78))		 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# 2.495513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band.lower=CI$fit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 - 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W*CI$se.fit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band.upper=CI$fit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 + 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W*CI$se.fit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plot(Waist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,Weight,xlab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="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Waist”,ylab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="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Weight”,main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="Confidence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Band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")</a:t>
            </a: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abline(result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points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(sort(Waist)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,sort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(band.lower)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,type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="l"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,lwd=2,lty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=2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,col=”Blue"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points(sort(Waist)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,sort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(band.upper)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,type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="l"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,lwd=2,lty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=2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,col=”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B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lue"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endParaRPr lang="fi-FI" sz="1600" dirty="0">
              <a:latin typeface="Courier"/>
              <a:cs typeface="Courier"/>
            </a:endParaRPr>
          </a:p>
          <a:p>
            <a:pPr marL="285750" indent="-285750">
              <a:buFont typeface="Arial"/>
              <a:buChar char="•"/>
            </a:pPr>
            <a:r>
              <a:rPr lang="fi-FI" i="1" dirty="0" smtClean="0">
                <a:latin typeface="Times New Roman"/>
                <a:cs typeface="Times New Roman"/>
              </a:rPr>
              <a:t>The (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1-α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i="1" dirty="0">
                <a:latin typeface="Times New Roman"/>
                <a:cs typeface="Times New Roman"/>
              </a:rPr>
              <a:t>100% </a:t>
            </a:r>
            <a:r>
              <a:rPr lang="fi-FI" i="1" dirty="0" err="1" smtClean="0">
                <a:latin typeface="Times New Roman"/>
                <a:cs typeface="Times New Roman"/>
              </a:rPr>
              <a:t>Prediction</a:t>
            </a:r>
            <a:r>
              <a:rPr lang="fi-FI" i="1" dirty="0" smtClean="0">
                <a:latin typeface="Times New Roman"/>
                <a:cs typeface="Times New Roman"/>
              </a:rPr>
              <a:t> </a:t>
            </a:r>
            <a:r>
              <a:rPr lang="fi-FI" i="1" dirty="0" err="1" smtClean="0">
                <a:latin typeface="Times New Roman"/>
                <a:cs typeface="Times New Roman"/>
              </a:rPr>
              <a:t>Band</a:t>
            </a:r>
            <a:r>
              <a:rPr lang="fi-FI" i="1" dirty="0" smtClean="0">
                <a:latin typeface="Times New Roman"/>
                <a:cs typeface="Times New Roman"/>
              </a:rPr>
              <a:t>:</a:t>
            </a: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mse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=anova(result)$Mean[2]</a:t>
            </a:r>
          </a:p>
          <a:p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se.pred=sqrt(CI$se.fit^2+mse)</a:t>
            </a: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band.lower.pred=CI$fit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 - 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W*se.pred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band.upper.pred=CI$fit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 + 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W*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se.pred</a:t>
            </a:r>
            <a:endParaRPr lang="fi-FI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points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(sort(Waist)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,sort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(band.lower.pred)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,type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="l"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,lwd=2,lty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=2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,col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="Red")</a:t>
            </a:r>
          </a:p>
          <a:p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points(sort(Waist)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,sort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(band.upper.pred)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,type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="l"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,lwd=2,lty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=2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,col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="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Red”)</a:t>
            </a:r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116" y="1438532"/>
            <a:ext cx="1864076" cy="3987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6749" y="1532467"/>
            <a:ext cx="2531799" cy="270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9001" y="1905001"/>
            <a:ext cx="2846572" cy="774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63657" y="1397000"/>
            <a:ext cx="84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,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0921" y="4774562"/>
            <a:ext cx="3111204" cy="7626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4325" y="2756465"/>
            <a:ext cx="4825748" cy="36527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60092" y="2764748"/>
            <a:ext cx="4838448" cy="36529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4326" y="2764913"/>
            <a:ext cx="4825748" cy="365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61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Tests for Correlations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25484" y="1545542"/>
            <a:ext cx="11836464" cy="5139870"/>
          </a:xfrm>
          <a:prstGeom prst="rect">
            <a:avLst/>
          </a:prstGeom>
          <a:ln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i="1" dirty="0">
                <a:latin typeface="Times New Roman"/>
                <a:cs typeface="Times New Roman"/>
              </a:rPr>
              <a:t>Testing H</a:t>
            </a:r>
            <a:r>
              <a:rPr lang="en-US" i="1" baseline="-25000" dirty="0">
                <a:latin typeface="Times New Roman"/>
                <a:cs typeface="Times New Roman"/>
              </a:rPr>
              <a:t>0</a:t>
            </a:r>
            <a:r>
              <a:rPr lang="en-US" i="1" dirty="0">
                <a:latin typeface="Times New Roman"/>
                <a:cs typeface="Times New Roman"/>
              </a:rPr>
              <a:t>: </a:t>
            </a:r>
            <a:r>
              <a:rPr lang="en-US" i="1" dirty="0" err="1" smtClean="0">
                <a:latin typeface="Times New Roman"/>
                <a:cs typeface="Times New Roman"/>
              </a:rPr>
              <a:t>ρ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= 0 vs. H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: </a:t>
            </a:r>
            <a:r>
              <a:rPr lang="en-US" i="1" dirty="0" err="1">
                <a:latin typeface="Times New Roman"/>
                <a:cs typeface="Times New Roman"/>
              </a:rPr>
              <a:t>ρ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>
                <a:latin typeface="Times New Roman"/>
                <a:cs typeface="Times New Roman"/>
              </a:rPr>
              <a:t>≠ </a:t>
            </a:r>
            <a:r>
              <a:rPr lang="en-US" i="1" dirty="0" smtClean="0">
                <a:latin typeface="Times New Roman"/>
                <a:cs typeface="Times New Roman"/>
              </a:rPr>
              <a:t>0.</a:t>
            </a:r>
            <a:endParaRPr lang="en-US" dirty="0">
              <a:latin typeface="Garamond"/>
              <a:cs typeface="Garamond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cor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Waist,Weight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    		# 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Computes the Pearson correlation coefficient, r</a:t>
            </a:r>
          </a:p>
          <a:p>
            <a:r>
              <a:rPr lang="en-US" sz="1600" dirty="0">
                <a:latin typeface="Courier"/>
                <a:cs typeface="Courier"/>
              </a:rPr>
              <a:t>0.9083268 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cor.test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Waist,Weight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,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conf.level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=.99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    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# Tests 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Ho:rho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=0 and also constructs C.I. for rho</a:t>
            </a:r>
          </a:p>
          <a:p>
            <a:r>
              <a:rPr lang="en-US" sz="1600" dirty="0">
                <a:latin typeface="Courier"/>
                <a:cs typeface="Courier"/>
              </a:rPr>
              <a:t>	Pearson's product-moment correlation</a:t>
            </a:r>
          </a:p>
          <a:p>
            <a:r>
              <a:rPr lang="en-US" sz="1600" dirty="0">
                <a:latin typeface="Courier"/>
                <a:cs typeface="Courier"/>
              </a:rPr>
              <a:t>data:  Waist and Weight</a:t>
            </a:r>
          </a:p>
          <a:p>
            <a:r>
              <a:rPr lang="en-US" sz="1600" dirty="0">
                <a:latin typeface="Courier"/>
                <a:cs typeface="Courier"/>
              </a:rPr>
              <a:t>t = 19.1797, </a:t>
            </a:r>
            <a:r>
              <a:rPr lang="en-US" sz="1600" dirty="0" err="1">
                <a:latin typeface="Courier"/>
                <a:cs typeface="Courier"/>
              </a:rPr>
              <a:t>df</a:t>
            </a:r>
            <a:r>
              <a:rPr lang="en-US" sz="1600" dirty="0">
                <a:latin typeface="Courier"/>
                <a:cs typeface="Courier"/>
              </a:rPr>
              <a:t> = 78, p-value &lt; 2.2e-16</a:t>
            </a:r>
          </a:p>
          <a:p>
            <a:r>
              <a:rPr lang="en-US" sz="1600" dirty="0">
                <a:latin typeface="Courier"/>
                <a:cs typeface="Courier"/>
              </a:rPr>
              <a:t>alternative hypothesis: true correlation is not equal to 0</a:t>
            </a:r>
          </a:p>
          <a:p>
            <a:r>
              <a:rPr lang="en-US" sz="1600" dirty="0">
                <a:latin typeface="Courier"/>
                <a:cs typeface="Courier"/>
              </a:rPr>
              <a:t>99 percent confidence interval:</a:t>
            </a:r>
          </a:p>
          <a:p>
            <a:r>
              <a:rPr lang="en-US" sz="1600" dirty="0">
                <a:latin typeface="Courier"/>
                <a:cs typeface="Courier"/>
              </a:rPr>
              <a:t> 0.8409277 </a:t>
            </a:r>
            <a:r>
              <a:rPr lang="en-US" sz="1600" dirty="0" smtClean="0">
                <a:latin typeface="Courier"/>
                <a:cs typeface="Courier"/>
              </a:rPr>
              <a:t>0.9479759</a:t>
            </a:r>
          </a:p>
          <a:p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pPr marL="285750" indent="-285750">
              <a:buFont typeface="Arial"/>
              <a:buChar char="•"/>
            </a:pPr>
            <a:r>
              <a:rPr lang="en-US" i="1" dirty="0">
                <a:latin typeface="Times New Roman"/>
                <a:cs typeface="Times New Roman"/>
              </a:rPr>
              <a:t>Testing H</a:t>
            </a:r>
            <a:r>
              <a:rPr lang="en-US" i="1" baseline="-25000" dirty="0">
                <a:latin typeface="Times New Roman"/>
                <a:cs typeface="Times New Roman"/>
              </a:rPr>
              <a:t>0</a:t>
            </a:r>
            <a:r>
              <a:rPr lang="en-US" i="1" dirty="0">
                <a:latin typeface="Times New Roman"/>
                <a:cs typeface="Times New Roman"/>
              </a:rPr>
              <a:t>: </a:t>
            </a:r>
            <a:r>
              <a:rPr lang="en-US" i="1" dirty="0" err="1">
                <a:latin typeface="Times New Roman"/>
                <a:cs typeface="Times New Roman"/>
              </a:rPr>
              <a:t>ρ</a:t>
            </a:r>
            <a:r>
              <a:rPr lang="en-US" i="1" dirty="0">
                <a:latin typeface="Times New Roman"/>
                <a:cs typeface="Times New Roman"/>
              </a:rPr>
              <a:t> = 0 vs. H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: </a:t>
            </a:r>
            <a:r>
              <a:rPr lang="en-US" i="1" dirty="0" err="1">
                <a:latin typeface="Times New Roman"/>
                <a:cs typeface="Times New Roman"/>
              </a:rPr>
              <a:t>ρ</a:t>
            </a:r>
            <a:r>
              <a:rPr lang="en-US" i="1" dirty="0">
                <a:latin typeface="Times New Roman"/>
                <a:cs typeface="Times New Roman"/>
              </a:rPr>
              <a:t> ≠ </a:t>
            </a:r>
            <a:r>
              <a:rPr lang="en-US" i="1" dirty="0" smtClean="0">
                <a:latin typeface="Times New Roman"/>
                <a:cs typeface="Times New Roman"/>
              </a:rPr>
              <a:t>0 using the (Nonparametric) Spearman’s method.</a:t>
            </a:r>
            <a:endParaRPr lang="en-US" dirty="0">
              <a:latin typeface="Garamond"/>
              <a:cs typeface="Garamond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cor.test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Waist,Weight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,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method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="spearman")  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	# 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Test of independence using the 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	Spearman's rank correlation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rho	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# 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Spearman Rank correlation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:  Waist and Weight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S = 8532, p-value &lt; 2.2e-16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alternative hypothesis: true rho is not equal to 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sample estimates: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rho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0.9 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				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86390" y="2822159"/>
            <a:ext cx="3619408" cy="1015663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Note that the results are exactly the same as what we got when testing </a:t>
            </a:r>
            <a:r>
              <a:rPr lang="en-US" i="1" dirty="0">
                <a:latin typeface="Times New Roman"/>
                <a:cs typeface="Times New Roman"/>
              </a:rPr>
              <a:t>H</a:t>
            </a:r>
            <a:r>
              <a:rPr lang="en-US" i="1" baseline="-25000" dirty="0">
                <a:latin typeface="Times New Roman"/>
                <a:cs typeface="Times New Roman"/>
              </a:rPr>
              <a:t>0</a:t>
            </a:r>
            <a:r>
              <a:rPr lang="en-US" i="1" dirty="0">
                <a:latin typeface="Times New Roman"/>
                <a:cs typeface="Times New Roman"/>
              </a:rPr>
              <a:t>: 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0 vs. H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: β</a:t>
            </a:r>
            <a:r>
              <a:rPr lang="en-US" i="1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≠ 0</a:t>
            </a:r>
            <a:r>
              <a:rPr lang="en-US" i="1" dirty="0" smtClean="0">
                <a:latin typeface="Times New Roman"/>
                <a:cs typeface="Times New Roman"/>
              </a:rPr>
              <a:t>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9472" y="3125540"/>
            <a:ext cx="4825876" cy="268105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04124" y="3266648"/>
            <a:ext cx="246938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6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304800"/>
            <a:ext cx="11873563" cy="8720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Model Diagnostics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1881" y="1232819"/>
            <a:ext cx="13043465" cy="6294048"/>
          </a:xfrm>
          <a:prstGeom prst="rect">
            <a:avLst/>
          </a:prstGeom>
        </p:spPr>
        <p:txBody>
          <a:bodyPr vert="horz" lIns="103272" tIns="51636" rIns="103272" bIns="5163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Model: </a:t>
            </a:r>
            <a:r>
              <a:rPr lang="en-US" sz="2000" dirty="0">
                <a:latin typeface="Times New Roman"/>
                <a:cs typeface="Times New Roman"/>
              </a:rPr>
              <a:t>Y</a:t>
            </a:r>
            <a:r>
              <a:rPr lang="en-US" sz="2000" i="1" baseline="-25000" dirty="0">
                <a:latin typeface="Times New Roman"/>
                <a:cs typeface="Times New Roman"/>
              </a:rPr>
              <a:t>i</a:t>
            </a:r>
            <a:r>
              <a:rPr lang="en-US" sz="2000" dirty="0"/>
              <a:t>=(β</a:t>
            </a:r>
            <a:r>
              <a:rPr lang="en-US" sz="2000" baseline="-25000" dirty="0"/>
              <a:t>0</a:t>
            </a:r>
            <a:r>
              <a:rPr lang="en-US" sz="2000" dirty="0"/>
              <a:t>+β</a:t>
            </a:r>
            <a:r>
              <a:rPr lang="en-US" sz="2000" baseline="-25000" dirty="0"/>
              <a:t>1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latin typeface="Times New Roman"/>
                <a:cs typeface="Times New Roman"/>
              </a:rPr>
              <a:t>i</a:t>
            </a:r>
            <a:r>
              <a:rPr lang="en-US" sz="2000" dirty="0"/>
              <a:t>) + </a:t>
            </a:r>
            <a:r>
              <a:rPr lang="en-US" sz="2000" dirty="0" err="1"/>
              <a:t>ε</a:t>
            </a:r>
            <a:r>
              <a:rPr lang="en-US" sz="2000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i="1" baseline="-25000" dirty="0">
                <a:latin typeface="Times New Roman"/>
                <a:cs typeface="Times New Roman"/>
              </a:rPr>
              <a:t>		</a:t>
            </a:r>
            <a:r>
              <a:rPr lang="en-US" sz="2000" i="1" dirty="0">
                <a:latin typeface="Times New Roman"/>
                <a:cs typeface="Times New Roman"/>
              </a:rPr>
              <a:t>     </a:t>
            </a:r>
          </a:p>
          <a:p>
            <a:pPr marL="0" indent="0">
              <a:buNone/>
            </a:pPr>
            <a:r>
              <a:rPr lang="en-US" sz="2000" i="1" dirty="0">
                <a:latin typeface="Times New Roman"/>
                <a:cs typeface="Times New Roman"/>
              </a:rPr>
              <a:t>   where</a:t>
            </a:r>
            <a:r>
              <a:rPr lang="en-US" sz="2000" dirty="0"/>
              <a:t>, </a:t>
            </a:r>
          </a:p>
          <a:p>
            <a:pPr lvl="1"/>
            <a:r>
              <a:rPr lang="en-US" sz="2000" i="1" dirty="0" err="1">
                <a:latin typeface="Times New Roman"/>
                <a:cs typeface="Times New Roman"/>
              </a:rPr>
              <a:t>ε</a:t>
            </a:r>
            <a:r>
              <a:rPr lang="en-US" sz="2000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i="1" dirty="0" err="1">
                <a:latin typeface="Times New Roman"/>
                <a:cs typeface="Times New Roman"/>
              </a:rPr>
              <a:t>’s</a:t>
            </a:r>
            <a:r>
              <a:rPr lang="en-US" sz="2000" i="1" dirty="0">
                <a:latin typeface="Times New Roman"/>
                <a:cs typeface="Times New Roman"/>
              </a:rPr>
              <a:t> are uncorrelated with a mean of 0 and constant variance σ</a:t>
            </a:r>
            <a:r>
              <a:rPr lang="en-US" sz="2000" i="1" baseline="30000" dirty="0">
                <a:latin typeface="Times New Roman"/>
                <a:cs typeface="Times New Roman"/>
              </a:rPr>
              <a:t>2</a:t>
            </a:r>
            <a:r>
              <a:rPr lang="en-US" sz="2000" i="1" baseline="-25000" dirty="0">
                <a:latin typeface="Times New Roman"/>
                <a:cs typeface="Times New Roman"/>
              </a:rPr>
              <a:t>ε</a:t>
            </a:r>
            <a:r>
              <a:rPr lang="en-US" sz="2000" dirty="0"/>
              <a:t>.</a:t>
            </a:r>
          </a:p>
          <a:p>
            <a:pPr lvl="1"/>
            <a:r>
              <a:rPr lang="en-US" sz="2000" i="1" dirty="0" err="1">
                <a:latin typeface="Times New Roman"/>
                <a:cs typeface="Times New Roman"/>
              </a:rPr>
              <a:t>ε</a:t>
            </a:r>
            <a:r>
              <a:rPr lang="en-US" sz="2000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i="1" dirty="0" err="1">
                <a:latin typeface="Times New Roman"/>
                <a:cs typeface="Times New Roman"/>
              </a:rPr>
              <a:t>’s</a:t>
            </a:r>
            <a:r>
              <a:rPr lang="en-US" sz="2000" i="1" dirty="0">
                <a:latin typeface="Times New Roman"/>
                <a:cs typeface="Times New Roman"/>
              </a:rPr>
              <a:t> are normally distributed</a:t>
            </a:r>
            <a:r>
              <a:rPr lang="en-US" sz="2000" dirty="0"/>
              <a:t>. (</a:t>
            </a:r>
            <a:r>
              <a:rPr lang="en-US" sz="2000" i="1" dirty="0">
                <a:latin typeface="Times New Roman"/>
                <a:cs typeface="Times New Roman"/>
              </a:rPr>
              <a:t>This is needed in the test for the slope.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200" dirty="0" smtClean="0">
                <a:latin typeface="Garamond"/>
                <a:cs typeface="Garamond"/>
              </a:rPr>
              <a:t>Assessing </a:t>
            </a:r>
            <a:r>
              <a:rPr lang="en-US" sz="2200" dirty="0" err="1" smtClean="0">
                <a:latin typeface="Garamond"/>
                <a:cs typeface="Garamond"/>
              </a:rPr>
              <a:t>uncorrelatedness</a:t>
            </a:r>
            <a:r>
              <a:rPr lang="en-US" sz="2200" dirty="0" smtClean="0">
                <a:latin typeface="Garamond"/>
                <a:cs typeface="Garamond"/>
              </a:rPr>
              <a:t> of the error terms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plot(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result$residuals,type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='b'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 smtClean="0">
                <a:latin typeface="Garamond"/>
                <a:cs typeface="Garamond"/>
              </a:rPr>
              <a:t>Assessing Normality</a:t>
            </a:r>
          </a:p>
          <a:p>
            <a:pPr marL="0" indent="0">
              <a:buNone/>
            </a:pP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qqnorm(result$residuals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); 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qqline(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result$residuals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shapiro.test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result$residuals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W </a:t>
            </a:r>
            <a:r>
              <a:rPr lang="en-US" sz="1600" dirty="0">
                <a:latin typeface="Courier"/>
                <a:cs typeface="Courier"/>
              </a:rPr>
              <a:t>= 0.9884, p-value = 0.6937</a:t>
            </a:r>
          </a:p>
          <a:p>
            <a:endParaRPr lang="en-US" sz="800" dirty="0" smtClean="0"/>
          </a:p>
          <a:p>
            <a:r>
              <a:rPr lang="en-US" sz="2200" dirty="0" smtClean="0">
                <a:latin typeface="Garamond"/>
                <a:cs typeface="Garamond"/>
              </a:rPr>
              <a:t>Assessing Constant Variance </a:t>
            </a:r>
          </a:p>
          <a:p>
            <a:pPr marL="0" indent="0">
              <a:buNone/>
            </a:pP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plot(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result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$fitted,result$residuals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levene.test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result$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residuals,Waist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Test Statistic = 2.1156, p-value = 0.06764</a:t>
            </a:r>
            <a:endParaRPr lang="en-US" sz="23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3473" y="3582973"/>
            <a:ext cx="3445065" cy="2555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325" y="4892294"/>
            <a:ext cx="4042630" cy="2803904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4537959" y="2667000"/>
            <a:ext cx="4664953" cy="863601"/>
          </a:xfrm>
          <a:prstGeom prst="straightConnector1">
            <a:avLst/>
          </a:prstGeom>
          <a:ln w="190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012079" y="6121399"/>
            <a:ext cx="601105" cy="93135"/>
          </a:xfrm>
          <a:prstGeom prst="straightConnector1">
            <a:avLst/>
          </a:prstGeom>
          <a:ln w="1905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7256" y="1075267"/>
            <a:ext cx="3452758" cy="237066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6739217" y="4538133"/>
            <a:ext cx="327646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008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19501</TotalTime>
  <Words>626</Words>
  <Application>Microsoft Macintosh PowerPoint</Application>
  <PresentationFormat>Custom</PresentationFormat>
  <Paragraphs>175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Estimating the Variance of the Error Terms</vt:lpstr>
      <vt:lpstr>Things that affect the slope estimate</vt:lpstr>
      <vt:lpstr>Confidence Intervals</vt:lpstr>
      <vt:lpstr>Prediction Intervals</vt:lpstr>
      <vt:lpstr>Confidence and Prediction Bands</vt:lpstr>
      <vt:lpstr>Tests for Correlations</vt:lpstr>
      <vt:lpstr>Model Diagnostics</vt:lpstr>
    </vt:vector>
  </TitlesOfParts>
  <Company>University of Wisconsin-La Crosse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Analysis Training and Workshop</dc:title>
  <dc:creator>Toribio Sherwin G</dc:creator>
  <cp:lastModifiedBy>Sherwin Toribio</cp:lastModifiedBy>
  <cp:revision>350</cp:revision>
  <cp:lastPrinted>2016-03-10T18:25:45Z</cp:lastPrinted>
  <dcterms:created xsi:type="dcterms:W3CDTF">2015-08-14T15:17:40Z</dcterms:created>
  <dcterms:modified xsi:type="dcterms:W3CDTF">2016-09-14T13:51:36Z</dcterms:modified>
</cp:coreProperties>
</file>