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handoutMasterIdLst>
    <p:handoutMasterId r:id="rId10"/>
  </p:handoutMasterIdLst>
  <p:sldIdLst>
    <p:sldId id="311" r:id="rId2"/>
    <p:sldId id="357" r:id="rId3"/>
    <p:sldId id="313" r:id="rId4"/>
    <p:sldId id="314" r:id="rId5"/>
    <p:sldId id="312" r:id="rId6"/>
    <p:sldId id="316" r:id="rId7"/>
    <p:sldId id="373" r:id="rId8"/>
  </p:sldIdLst>
  <p:sldSz cx="13742988" cy="7772400"/>
  <p:notesSz cx="6858000" cy="9144000"/>
  <p:defaultTextStyle>
    <a:defPPr>
      <a:defRPr lang="en-US"/>
    </a:defPPr>
    <a:lvl1pPr marL="0" algn="l" defTabSz="1032723" rtl="0" eaLnBrk="1" latinLnBrk="0" hangingPunct="1">
      <a:defRPr sz="2000" kern="1200">
        <a:solidFill>
          <a:schemeClr val="tx1"/>
        </a:solidFill>
        <a:latin typeface="+mn-lt"/>
        <a:ea typeface="+mn-ea"/>
        <a:cs typeface="+mn-cs"/>
      </a:defRPr>
    </a:lvl1pPr>
    <a:lvl2pPr marL="516362" algn="l" defTabSz="1032723" rtl="0" eaLnBrk="1" latinLnBrk="0" hangingPunct="1">
      <a:defRPr sz="2000" kern="1200">
        <a:solidFill>
          <a:schemeClr val="tx1"/>
        </a:solidFill>
        <a:latin typeface="+mn-lt"/>
        <a:ea typeface="+mn-ea"/>
        <a:cs typeface="+mn-cs"/>
      </a:defRPr>
    </a:lvl2pPr>
    <a:lvl3pPr marL="1032723" algn="l" defTabSz="1032723" rtl="0" eaLnBrk="1" latinLnBrk="0" hangingPunct="1">
      <a:defRPr sz="2000" kern="1200">
        <a:solidFill>
          <a:schemeClr val="tx1"/>
        </a:solidFill>
        <a:latin typeface="+mn-lt"/>
        <a:ea typeface="+mn-ea"/>
        <a:cs typeface="+mn-cs"/>
      </a:defRPr>
    </a:lvl3pPr>
    <a:lvl4pPr marL="1549085" algn="l" defTabSz="1032723" rtl="0" eaLnBrk="1" latinLnBrk="0" hangingPunct="1">
      <a:defRPr sz="2000" kern="1200">
        <a:solidFill>
          <a:schemeClr val="tx1"/>
        </a:solidFill>
        <a:latin typeface="+mn-lt"/>
        <a:ea typeface="+mn-ea"/>
        <a:cs typeface="+mn-cs"/>
      </a:defRPr>
    </a:lvl4pPr>
    <a:lvl5pPr marL="2065447" algn="l" defTabSz="1032723" rtl="0" eaLnBrk="1" latinLnBrk="0" hangingPunct="1">
      <a:defRPr sz="2000" kern="1200">
        <a:solidFill>
          <a:schemeClr val="tx1"/>
        </a:solidFill>
        <a:latin typeface="+mn-lt"/>
        <a:ea typeface="+mn-ea"/>
        <a:cs typeface="+mn-cs"/>
      </a:defRPr>
    </a:lvl5pPr>
    <a:lvl6pPr marL="2581808" algn="l" defTabSz="1032723" rtl="0" eaLnBrk="1" latinLnBrk="0" hangingPunct="1">
      <a:defRPr sz="2000" kern="1200">
        <a:solidFill>
          <a:schemeClr val="tx1"/>
        </a:solidFill>
        <a:latin typeface="+mn-lt"/>
        <a:ea typeface="+mn-ea"/>
        <a:cs typeface="+mn-cs"/>
      </a:defRPr>
    </a:lvl6pPr>
    <a:lvl7pPr marL="3098170" algn="l" defTabSz="1032723" rtl="0" eaLnBrk="1" latinLnBrk="0" hangingPunct="1">
      <a:defRPr sz="2000" kern="1200">
        <a:solidFill>
          <a:schemeClr val="tx1"/>
        </a:solidFill>
        <a:latin typeface="+mn-lt"/>
        <a:ea typeface="+mn-ea"/>
        <a:cs typeface="+mn-cs"/>
      </a:defRPr>
    </a:lvl7pPr>
    <a:lvl8pPr marL="3614532" algn="l" defTabSz="1032723" rtl="0" eaLnBrk="1" latinLnBrk="0" hangingPunct="1">
      <a:defRPr sz="2000" kern="1200">
        <a:solidFill>
          <a:schemeClr val="tx1"/>
        </a:solidFill>
        <a:latin typeface="+mn-lt"/>
        <a:ea typeface="+mn-ea"/>
        <a:cs typeface="+mn-cs"/>
      </a:defRPr>
    </a:lvl8pPr>
    <a:lvl9pPr marL="4130893" algn="l" defTabSz="1032723"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scaleToFitPaper="1" frameSlides="1"/>
  <p:clrMru>
    <a:srgbClr val="FF57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74" autoAdjust="0"/>
    <p:restoredTop sz="94474" autoAdjust="0"/>
  </p:normalViewPr>
  <p:slideViewPr>
    <p:cSldViewPr snapToGrid="0">
      <p:cViewPr>
        <p:scale>
          <a:sx n="150" d="100"/>
          <a:sy n="150" d="100"/>
        </p:scale>
        <p:origin x="-1256" y="-392"/>
      </p:cViewPr>
      <p:guideLst>
        <p:guide orient="horz" pos="2448"/>
        <p:guide pos="4329"/>
      </p:guideLst>
    </p:cSldViewPr>
  </p:slideViewPr>
  <p:outlineViewPr>
    <p:cViewPr>
      <p:scale>
        <a:sx n="33" d="100"/>
        <a:sy n="33" d="100"/>
      </p:scale>
      <p:origin x="0" y="-139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422F106-EE99-AA43-85CF-C0E37EE355F0}" type="datetimeFigureOut">
              <a:rPr lang="en-US" smtClean="0"/>
              <a:t>4/27/16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9B048BA-A992-DE43-9199-52E7BDA20822}" type="slidenum">
              <a:rPr lang="en-US" smtClean="0"/>
              <a:t>‹#›</a:t>
            </a:fld>
            <a:endParaRPr lang="en-US"/>
          </a:p>
        </p:txBody>
      </p:sp>
    </p:spTree>
    <p:extLst>
      <p:ext uri="{BB962C8B-B14F-4D97-AF65-F5344CB8AC3E}">
        <p14:creationId xmlns:p14="http://schemas.microsoft.com/office/powerpoint/2010/main" val="2131678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E15FB9-D179-DD44-B41A-31F48D8A61F2}" type="datetimeFigureOut">
              <a:rPr lang="en-US" smtClean="0"/>
              <a:t>4/27/16</a:t>
            </a:fld>
            <a:endParaRPr lang="en-US"/>
          </a:p>
        </p:txBody>
      </p:sp>
      <p:sp>
        <p:nvSpPr>
          <p:cNvPr id="4" name="Slide Image Placeholder 3"/>
          <p:cNvSpPr>
            <a:spLocks noGrp="1" noRot="1" noChangeAspect="1"/>
          </p:cNvSpPr>
          <p:nvPr>
            <p:ph type="sldImg" idx="2"/>
          </p:nvPr>
        </p:nvSpPr>
        <p:spPr>
          <a:xfrm>
            <a:off x="398463" y="685800"/>
            <a:ext cx="606107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3D6FA8-4641-8947-BD7F-38D1EEBBC4E9}" type="slidenum">
              <a:rPr lang="en-US" smtClean="0"/>
              <a:t>‹#›</a:t>
            </a:fld>
            <a:endParaRPr lang="en-US"/>
          </a:p>
        </p:txBody>
      </p:sp>
    </p:spTree>
    <p:extLst>
      <p:ext uri="{BB962C8B-B14F-4D97-AF65-F5344CB8AC3E}">
        <p14:creationId xmlns:p14="http://schemas.microsoft.com/office/powerpoint/2010/main" val="1688689085"/>
      </p:ext>
    </p:extLst>
  </p:cSld>
  <p:clrMap bg1="lt1" tx1="dk1" bg2="lt2" tx2="dk2" accent1="accent1" accent2="accent2" accent3="accent3" accent4="accent4" accent5="accent5" accent6="accent6" hlink="hlink" folHlink="folHlink"/>
  <p:hf hdr="0" ftr="0" dt="0"/>
  <p:notesStyle>
    <a:lvl1pPr marL="0" algn="l" defTabSz="516362" rtl="0" eaLnBrk="1" latinLnBrk="0" hangingPunct="1">
      <a:defRPr sz="1400" kern="1200">
        <a:solidFill>
          <a:schemeClr val="tx1"/>
        </a:solidFill>
        <a:latin typeface="+mn-lt"/>
        <a:ea typeface="+mn-ea"/>
        <a:cs typeface="+mn-cs"/>
      </a:defRPr>
    </a:lvl1pPr>
    <a:lvl2pPr marL="516362" algn="l" defTabSz="516362" rtl="0" eaLnBrk="1" latinLnBrk="0" hangingPunct="1">
      <a:defRPr sz="1400" kern="1200">
        <a:solidFill>
          <a:schemeClr val="tx1"/>
        </a:solidFill>
        <a:latin typeface="+mn-lt"/>
        <a:ea typeface="+mn-ea"/>
        <a:cs typeface="+mn-cs"/>
      </a:defRPr>
    </a:lvl2pPr>
    <a:lvl3pPr marL="1032723" algn="l" defTabSz="516362" rtl="0" eaLnBrk="1" latinLnBrk="0" hangingPunct="1">
      <a:defRPr sz="1400" kern="1200">
        <a:solidFill>
          <a:schemeClr val="tx1"/>
        </a:solidFill>
        <a:latin typeface="+mn-lt"/>
        <a:ea typeface="+mn-ea"/>
        <a:cs typeface="+mn-cs"/>
      </a:defRPr>
    </a:lvl3pPr>
    <a:lvl4pPr marL="1549085" algn="l" defTabSz="516362" rtl="0" eaLnBrk="1" latinLnBrk="0" hangingPunct="1">
      <a:defRPr sz="1400" kern="1200">
        <a:solidFill>
          <a:schemeClr val="tx1"/>
        </a:solidFill>
        <a:latin typeface="+mn-lt"/>
        <a:ea typeface="+mn-ea"/>
        <a:cs typeface="+mn-cs"/>
      </a:defRPr>
    </a:lvl4pPr>
    <a:lvl5pPr marL="2065447" algn="l" defTabSz="516362" rtl="0" eaLnBrk="1" latinLnBrk="0" hangingPunct="1">
      <a:defRPr sz="1400" kern="1200">
        <a:solidFill>
          <a:schemeClr val="tx1"/>
        </a:solidFill>
        <a:latin typeface="+mn-lt"/>
        <a:ea typeface="+mn-ea"/>
        <a:cs typeface="+mn-cs"/>
      </a:defRPr>
    </a:lvl5pPr>
    <a:lvl6pPr marL="2581808" algn="l" defTabSz="516362" rtl="0" eaLnBrk="1" latinLnBrk="0" hangingPunct="1">
      <a:defRPr sz="1400" kern="1200">
        <a:solidFill>
          <a:schemeClr val="tx1"/>
        </a:solidFill>
        <a:latin typeface="+mn-lt"/>
        <a:ea typeface="+mn-ea"/>
        <a:cs typeface="+mn-cs"/>
      </a:defRPr>
    </a:lvl6pPr>
    <a:lvl7pPr marL="3098170" algn="l" defTabSz="516362" rtl="0" eaLnBrk="1" latinLnBrk="0" hangingPunct="1">
      <a:defRPr sz="1400" kern="1200">
        <a:solidFill>
          <a:schemeClr val="tx1"/>
        </a:solidFill>
        <a:latin typeface="+mn-lt"/>
        <a:ea typeface="+mn-ea"/>
        <a:cs typeface="+mn-cs"/>
      </a:defRPr>
    </a:lvl7pPr>
    <a:lvl8pPr marL="3614532" algn="l" defTabSz="516362" rtl="0" eaLnBrk="1" latinLnBrk="0" hangingPunct="1">
      <a:defRPr sz="1400" kern="1200">
        <a:solidFill>
          <a:schemeClr val="tx1"/>
        </a:solidFill>
        <a:latin typeface="+mn-lt"/>
        <a:ea typeface="+mn-ea"/>
        <a:cs typeface="+mn-cs"/>
      </a:defRPr>
    </a:lvl8pPr>
    <a:lvl9pPr marL="4130893" algn="l" defTabSz="516362" rtl="0" eaLnBrk="1" latinLnBrk="0" hangingPunct="1">
      <a:defRPr sz="1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17874" y="1272011"/>
            <a:ext cx="10307241" cy="2705947"/>
          </a:xfrm>
        </p:spPr>
        <p:txBody>
          <a:bodyPr anchor="b"/>
          <a:lstStyle>
            <a:lvl1pPr algn="ctr">
              <a:defRPr sz="6800"/>
            </a:lvl1pPr>
          </a:lstStyle>
          <a:p>
            <a:r>
              <a:rPr lang="en-US" smtClean="0"/>
              <a:t>Click to edit Master title style</a:t>
            </a:r>
            <a:endParaRPr lang="en-US"/>
          </a:p>
        </p:txBody>
      </p:sp>
      <p:sp>
        <p:nvSpPr>
          <p:cNvPr id="3" name="Subtitle 2"/>
          <p:cNvSpPr>
            <a:spLocks noGrp="1"/>
          </p:cNvSpPr>
          <p:nvPr>
            <p:ph type="subTitle" idx="1"/>
          </p:nvPr>
        </p:nvSpPr>
        <p:spPr>
          <a:xfrm>
            <a:off x="1717874" y="4082310"/>
            <a:ext cx="10307241" cy="1876530"/>
          </a:xfrm>
        </p:spPr>
        <p:txBody>
          <a:bodyPr/>
          <a:lstStyle>
            <a:lvl1pPr marL="0" indent="0" algn="ctr">
              <a:buNone/>
              <a:defRPr sz="2700"/>
            </a:lvl1pPr>
            <a:lvl2pPr marL="516362" indent="0" algn="ctr">
              <a:buNone/>
              <a:defRPr sz="2300"/>
            </a:lvl2pPr>
            <a:lvl3pPr marL="1032723" indent="0" algn="ctr">
              <a:buNone/>
              <a:defRPr sz="2000"/>
            </a:lvl3pPr>
            <a:lvl4pPr marL="1549085" indent="0" algn="ctr">
              <a:buNone/>
              <a:defRPr sz="1800"/>
            </a:lvl4pPr>
            <a:lvl5pPr marL="2065447" indent="0" algn="ctr">
              <a:buNone/>
              <a:defRPr sz="1800"/>
            </a:lvl5pPr>
            <a:lvl6pPr marL="2581808" indent="0" algn="ctr">
              <a:buNone/>
              <a:defRPr sz="1800"/>
            </a:lvl6pPr>
            <a:lvl7pPr marL="3098170" indent="0" algn="ctr">
              <a:buNone/>
              <a:defRPr sz="1800"/>
            </a:lvl7pPr>
            <a:lvl8pPr marL="3614532" indent="0" algn="ctr">
              <a:buNone/>
              <a:defRPr sz="1800"/>
            </a:lvl8pPr>
            <a:lvl9pPr marL="4130893" indent="0" algn="ctr">
              <a:buNone/>
              <a:defRPr sz="18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34D702-1722-574D-A82D-3DD8BB6D6EBF}" type="datetime1">
              <a:rPr lang="en-US" smtClean="0"/>
              <a:t>4/27/16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D55CB6-4E01-42AF-8D35-22E095F8B5E8}" type="slidenum">
              <a:rPr lang="en-US" smtClean="0"/>
              <a:t>‹#›</a:t>
            </a:fld>
            <a:endParaRPr lang="en-US"/>
          </a:p>
        </p:txBody>
      </p:sp>
    </p:spTree>
    <p:extLst>
      <p:ext uri="{BB962C8B-B14F-4D97-AF65-F5344CB8AC3E}">
        <p14:creationId xmlns:p14="http://schemas.microsoft.com/office/powerpoint/2010/main" val="726691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92460E-8A08-C84F-9309-AF8C46A25EF9}" type="datetime1">
              <a:rPr lang="en-US" smtClean="0"/>
              <a:t>4/27/16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D55CB6-4E01-42AF-8D35-22E095F8B5E8}" type="slidenum">
              <a:rPr lang="en-US" smtClean="0"/>
              <a:t>‹#›</a:t>
            </a:fld>
            <a:endParaRPr lang="en-US"/>
          </a:p>
        </p:txBody>
      </p:sp>
    </p:spTree>
    <p:extLst>
      <p:ext uri="{BB962C8B-B14F-4D97-AF65-F5344CB8AC3E}">
        <p14:creationId xmlns:p14="http://schemas.microsoft.com/office/powerpoint/2010/main" val="2061425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34826" y="413808"/>
            <a:ext cx="2963332" cy="65867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44830" y="413808"/>
            <a:ext cx="8718208" cy="65867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16E208-BCBD-7F49-BF25-9845556B12FF}" type="datetime1">
              <a:rPr lang="en-US" smtClean="0"/>
              <a:t>4/27/16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D55CB6-4E01-42AF-8D35-22E095F8B5E8}" type="slidenum">
              <a:rPr lang="en-US" smtClean="0"/>
              <a:t>‹#›</a:t>
            </a:fld>
            <a:endParaRPr lang="en-US"/>
          </a:p>
        </p:txBody>
      </p:sp>
    </p:spTree>
    <p:extLst>
      <p:ext uri="{BB962C8B-B14F-4D97-AF65-F5344CB8AC3E}">
        <p14:creationId xmlns:p14="http://schemas.microsoft.com/office/powerpoint/2010/main" val="89486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D1236C-68B7-E546-BEF1-C992E1147C1E}" type="datetime1">
              <a:rPr lang="en-US" smtClean="0"/>
              <a:t>4/27/16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D55CB6-4E01-42AF-8D35-22E095F8B5E8}" type="slidenum">
              <a:rPr lang="en-US" smtClean="0"/>
              <a:t>‹#›</a:t>
            </a:fld>
            <a:endParaRPr lang="en-US"/>
          </a:p>
        </p:txBody>
      </p:sp>
    </p:spTree>
    <p:extLst>
      <p:ext uri="{BB962C8B-B14F-4D97-AF65-F5344CB8AC3E}">
        <p14:creationId xmlns:p14="http://schemas.microsoft.com/office/powerpoint/2010/main" val="2734894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37673" y="1937704"/>
            <a:ext cx="11853327" cy="3233102"/>
          </a:xfrm>
        </p:spPr>
        <p:txBody>
          <a:bodyPr anchor="b"/>
          <a:lstStyle>
            <a:lvl1pPr>
              <a:defRPr sz="6800"/>
            </a:lvl1pPr>
          </a:lstStyle>
          <a:p>
            <a:r>
              <a:rPr lang="en-US" smtClean="0"/>
              <a:t>Click to edit Master title style</a:t>
            </a:r>
            <a:endParaRPr lang="en-US"/>
          </a:p>
        </p:txBody>
      </p:sp>
      <p:sp>
        <p:nvSpPr>
          <p:cNvPr id="3" name="Text Placeholder 2"/>
          <p:cNvSpPr>
            <a:spLocks noGrp="1"/>
          </p:cNvSpPr>
          <p:nvPr>
            <p:ph type="body" idx="1"/>
          </p:nvPr>
        </p:nvSpPr>
        <p:spPr>
          <a:xfrm>
            <a:off x="937673" y="5201392"/>
            <a:ext cx="11853327" cy="1700212"/>
          </a:xfrm>
        </p:spPr>
        <p:txBody>
          <a:bodyPr/>
          <a:lstStyle>
            <a:lvl1pPr marL="0" indent="0">
              <a:buNone/>
              <a:defRPr sz="2700">
                <a:solidFill>
                  <a:schemeClr val="tx1">
                    <a:tint val="75000"/>
                  </a:schemeClr>
                </a:solidFill>
              </a:defRPr>
            </a:lvl1pPr>
            <a:lvl2pPr marL="516362" indent="0">
              <a:buNone/>
              <a:defRPr sz="2300">
                <a:solidFill>
                  <a:schemeClr val="tx1">
                    <a:tint val="75000"/>
                  </a:schemeClr>
                </a:solidFill>
              </a:defRPr>
            </a:lvl2pPr>
            <a:lvl3pPr marL="1032723" indent="0">
              <a:buNone/>
              <a:defRPr sz="2000">
                <a:solidFill>
                  <a:schemeClr val="tx1">
                    <a:tint val="75000"/>
                  </a:schemeClr>
                </a:solidFill>
              </a:defRPr>
            </a:lvl3pPr>
            <a:lvl4pPr marL="1549085" indent="0">
              <a:buNone/>
              <a:defRPr sz="1800">
                <a:solidFill>
                  <a:schemeClr val="tx1">
                    <a:tint val="75000"/>
                  </a:schemeClr>
                </a:solidFill>
              </a:defRPr>
            </a:lvl4pPr>
            <a:lvl5pPr marL="2065447" indent="0">
              <a:buNone/>
              <a:defRPr sz="1800">
                <a:solidFill>
                  <a:schemeClr val="tx1">
                    <a:tint val="75000"/>
                  </a:schemeClr>
                </a:solidFill>
              </a:defRPr>
            </a:lvl5pPr>
            <a:lvl6pPr marL="2581808" indent="0">
              <a:buNone/>
              <a:defRPr sz="1800">
                <a:solidFill>
                  <a:schemeClr val="tx1">
                    <a:tint val="75000"/>
                  </a:schemeClr>
                </a:solidFill>
              </a:defRPr>
            </a:lvl6pPr>
            <a:lvl7pPr marL="3098170" indent="0">
              <a:buNone/>
              <a:defRPr sz="1800">
                <a:solidFill>
                  <a:schemeClr val="tx1">
                    <a:tint val="75000"/>
                  </a:schemeClr>
                </a:solidFill>
              </a:defRPr>
            </a:lvl7pPr>
            <a:lvl8pPr marL="3614532" indent="0">
              <a:buNone/>
              <a:defRPr sz="1800">
                <a:solidFill>
                  <a:schemeClr val="tx1">
                    <a:tint val="75000"/>
                  </a:schemeClr>
                </a:solidFill>
              </a:defRPr>
            </a:lvl8pPr>
            <a:lvl9pPr marL="4130893" indent="0">
              <a:buNone/>
              <a:defRPr sz="18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1CC845-7637-7F40-8BF9-35C7CFDEBEA9}" type="datetime1">
              <a:rPr lang="en-US" smtClean="0"/>
              <a:t>4/27/16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D55CB6-4E01-42AF-8D35-22E095F8B5E8}" type="slidenum">
              <a:rPr lang="en-US" smtClean="0"/>
              <a:t>‹#›</a:t>
            </a:fld>
            <a:endParaRPr lang="en-US"/>
          </a:p>
        </p:txBody>
      </p:sp>
    </p:spTree>
    <p:extLst>
      <p:ext uri="{BB962C8B-B14F-4D97-AF65-F5344CB8AC3E}">
        <p14:creationId xmlns:p14="http://schemas.microsoft.com/office/powerpoint/2010/main" val="580857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44830" y="2069042"/>
            <a:ext cx="5840770" cy="49315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957388" y="2069042"/>
            <a:ext cx="5840770" cy="49315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9EB9F2-072F-FE44-BD01-CB0F62580685}" type="datetime1">
              <a:rPr lang="en-US" smtClean="0"/>
              <a:t>4/27/16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D55CB6-4E01-42AF-8D35-22E095F8B5E8}" type="slidenum">
              <a:rPr lang="en-US" smtClean="0"/>
              <a:t>‹#›</a:t>
            </a:fld>
            <a:endParaRPr lang="en-US"/>
          </a:p>
        </p:txBody>
      </p:sp>
    </p:spTree>
    <p:extLst>
      <p:ext uri="{BB962C8B-B14F-4D97-AF65-F5344CB8AC3E}">
        <p14:creationId xmlns:p14="http://schemas.microsoft.com/office/powerpoint/2010/main" val="716285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46621" y="413809"/>
            <a:ext cx="11853327" cy="1502305"/>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946621" y="1905318"/>
            <a:ext cx="5813928" cy="933767"/>
          </a:xfrm>
        </p:spPr>
        <p:txBody>
          <a:bodyPr anchor="b"/>
          <a:lstStyle>
            <a:lvl1pPr marL="0" indent="0">
              <a:buNone/>
              <a:defRPr sz="2700" b="1"/>
            </a:lvl1pPr>
            <a:lvl2pPr marL="516362" indent="0">
              <a:buNone/>
              <a:defRPr sz="2300" b="1"/>
            </a:lvl2pPr>
            <a:lvl3pPr marL="1032723" indent="0">
              <a:buNone/>
              <a:defRPr sz="2000" b="1"/>
            </a:lvl3pPr>
            <a:lvl4pPr marL="1549085" indent="0">
              <a:buNone/>
              <a:defRPr sz="1800" b="1"/>
            </a:lvl4pPr>
            <a:lvl5pPr marL="2065447" indent="0">
              <a:buNone/>
              <a:defRPr sz="1800" b="1"/>
            </a:lvl5pPr>
            <a:lvl6pPr marL="2581808" indent="0">
              <a:buNone/>
              <a:defRPr sz="1800" b="1"/>
            </a:lvl6pPr>
            <a:lvl7pPr marL="3098170" indent="0">
              <a:buNone/>
              <a:defRPr sz="1800" b="1"/>
            </a:lvl7pPr>
            <a:lvl8pPr marL="3614532" indent="0">
              <a:buNone/>
              <a:defRPr sz="1800" b="1"/>
            </a:lvl8pPr>
            <a:lvl9pPr marL="4130893"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946621" y="2839085"/>
            <a:ext cx="5813928" cy="41758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957388" y="1905318"/>
            <a:ext cx="5842560" cy="933767"/>
          </a:xfrm>
        </p:spPr>
        <p:txBody>
          <a:bodyPr anchor="b"/>
          <a:lstStyle>
            <a:lvl1pPr marL="0" indent="0">
              <a:buNone/>
              <a:defRPr sz="2700" b="1"/>
            </a:lvl1pPr>
            <a:lvl2pPr marL="516362" indent="0">
              <a:buNone/>
              <a:defRPr sz="2300" b="1"/>
            </a:lvl2pPr>
            <a:lvl3pPr marL="1032723" indent="0">
              <a:buNone/>
              <a:defRPr sz="2000" b="1"/>
            </a:lvl3pPr>
            <a:lvl4pPr marL="1549085" indent="0">
              <a:buNone/>
              <a:defRPr sz="1800" b="1"/>
            </a:lvl4pPr>
            <a:lvl5pPr marL="2065447" indent="0">
              <a:buNone/>
              <a:defRPr sz="1800" b="1"/>
            </a:lvl5pPr>
            <a:lvl6pPr marL="2581808" indent="0">
              <a:buNone/>
              <a:defRPr sz="1800" b="1"/>
            </a:lvl6pPr>
            <a:lvl7pPr marL="3098170" indent="0">
              <a:buNone/>
              <a:defRPr sz="1800" b="1"/>
            </a:lvl7pPr>
            <a:lvl8pPr marL="3614532" indent="0">
              <a:buNone/>
              <a:defRPr sz="1800" b="1"/>
            </a:lvl8pPr>
            <a:lvl9pPr marL="4130893"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6957388" y="2839085"/>
            <a:ext cx="5842560" cy="41758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7BD35F0-CDF6-8945-A858-E8523C5B1115}" type="datetime1">
              <a:rPr lang="en-US" smtClean="0"/>
              <a:t>4/27/16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D55CB6-4E01-42AF-8D35-22E095F8B5E8}" type="slidenum">
              <a:rPr lang="en-US" smtClean="0"/>
              <a:t>‹#›</a:t>
            </a:fld>
            <a:endParaRPr lang="en-US"/>
          </a:p>
        </p:txBody>
      </p:sp>
    </p:spTree>
    <p:extLst>
      <p:ext uri="{BB962C8B-B14F-4D97-AF65-F5344CB8AC3E}">
        <p14:creationId xmlns:p14="http://schemas.microsoft.com/office/powerpoint/2010/main" val="452432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B937A86-4B2C-1840-A5A1-D7DA278EC5EA}" type="datetime1">
              <a:rPr lang="en-US" smtClean="0"/>
              <a:t>4/27/16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D55CB6-4E01-42AF-8D35-22E095F8B5E8}" type="slidenum">
              <a:rPr lang="en-US" smtClean="0"/>
              <a:t>‹#›</a:t>
            </a:fld>
            <a:endParaRPr lang="en-US"/>
          </a:p>
        </p:txBody>
      </p:sp>
    </p:spTree>
    <p:extLst>
      <p:ext uri="{BB962C8B-B14F-4D97-AF65-F5344CB8AC3E}">
        <p14:creationId xmlns:p14="http://schemas.microsoft.com/office/powerpoint/2010/main" val="343870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6E7A1A-4A58-F54F-823F-8E02AD41ADED}" type="datetime1">
              <a:rPr lang="en-US" smtClean="0"/>
              <a:t>4/27/16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D55CB6-4E01-42AF-8D35-22E095F8B5E8}" type="slidenum">
              <a:rPr lang="en-US" smtClean="0"/>
              <a:t>‹#›</a:t>
            </a:fld>
            <a:endParaRPr lang="en-US"/>
          </a:p>
        </p:txBody>
      </p:sp>
    </p:spTree>
    <p:extLst>
      <p:ext uri="{BB962C8B-B14F-4D97-AF65-F5344CB8AC3E}">
        <p14:creationId xmlns:p14="http://schemas.microsoft.com/office/powerpoint/2010/main" val="822869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46621" y="518160"/>
            <a:ext cx="4432471" cy="1813560"/>
          </a:xfrm>
        </p:spPr>
        <p:txBody>
          <a:bodyPr anchor="b"/>
          <a:lstStyle>
            <a:lvl1pPr>
              <a:defRPr sz="3600"/>
            </a:lvl1pPr>
          </a:lstStyle>
          <a:p>
            <a:r>
              <a:rPr lang="en-US" smtClean="0"/>
              <a:t>Click to edit Master title style</a:t>
            </a:r>
            <a:endParaRPr lang="en-US"/>
          </a:p>
        </p:txBody>
      </p:sp>
      <p:sp>
        <p:nvSpPr>
          <p:cNvPr id="3" name="Content Placeholder 2"/>
          <p:cNvSpPr>
            <a:spLocks noGrp="1"/>
          </p:cNvSpPr>
          <p:nvPr>
            <p:ph idx="1"/>
          </p:nvPr>
        </p:nvSpPr>
        <p:spPr>
          <a:xfrm>
            <a:off x="5842560" y="1119082"/>
            <a:ext cx="6957388" cy="5523442"/>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946621" y="2331720"/>
            <a:ext cx="4432471" cy="4319800"/>
          </a:xfrm>
        </p:spPr>
        <p:txBody>
          <a:bodyPr/>
          <a:lstStyle>
            <a:lvl1pPr marL="0" indent="0">
              <a:buNone/>
              <a:defRPr sz="1800"/>
            </a:lvl1pPr>
            <a:lvl2pPr marL="516362" indent="0">
              <a:buNone/>
              <a:defRPr sz="1600"/>
            </a:lvl2pPr>
            <a:lvl3pPr marL="1032723" indent="0">
              <a:buNone/>
              <a:defRPr sz="1400"/>
            </a:lvl3pPr>
            <a:lvl4pPr marL="1549085" indent="0">
              <a:buNone/>
              <a:defRPr sz="1100"/>
            </a:lvl4pPr>
            <a:lvl5pPr marL="2065447" indent="0">
              <a:buNone/>
              <a:defRPr sz="1100"/>
            </a:lvl5pPr>
            <a:lvl6pPr marL="2581808" indent="0">
              <a:buNone/>
              <a:defRPr sz="1100"/>
            </a:lvl6pPr>
            <a:lvl7pPr marL="3098170" indent="0">
              <a:buNone/>
              <a:defRPr sz="1100"/>
            </a:lvl7pPr>
            <a:lvl8pPr marL="3614532" indent="0">
              <a:buNone/>
              <a:defRPr sz="1100"/>
            </a:lvl8pPr>
            <a:lvl9pPr marL="4130893" indent="0">
              <a:buNone/>
              <a:defRPr sz="1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B4FABF-95D3-DA41-9AE7-56E95371326F}" type="datetime1">
              <a:rPr lang="en-US" smtClean="0"/>
              <a:t>4/27/16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D55CB6-4E01-42AF-8D35-22E095F8B5E8}" type="slidenum">
              <a:rPr lang="en-US" smtClean="0"/>
              <a:t>‹#›</a:t>
            </a:fld>
            <a:endParaRPr lang="en-US"/>
          </a:p>
        </p:txBody>
      </p:sp>
    </p:spTree>
    <p:extLst>
      <p:ext uri="{BB962C8B-B14F-4D97-AF65-F5344CB8AC3E}">
        <p14:creationId xmlns:p14="http://schemas.microsoft.com/office/powerpoint/2010/main" val="2276110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46621" y="518160"/>
            <a:ext cx="4432471" cy="1813560"/>
          </a:xfrm>
        </p:spPr>
        <p:txBody>
          <a:bodyPr anchor="b"/>
          <a:lstStyle>
            <a:lvl1pPr>
              <a:defRPr sz="3600"/>
            </a:lvl1pPr>
          </a:lstStyle>
          <a:p>
            <a:r>
              <a:rPr lang="en-US" smtClean="0"/>
              <a:t>Click to edit Master title style</a:t>
            </a:r>
            <a:endParaRPr lang="en-US"/>
          </a:p>
        </p:txBody>
      </p:sp>
      <p:sp>
        <p:nvSpPr>
          <p:cNvPr id="3" name="Picture Placeholder 2"/>
          <p:cNvSpPr>
            <a:spLocks noGrp="1"/>
          </p:cNvSpPr>
          <p:nvPr>
            <p:ph type="pic" idx="1"/>
          </p:nvPr>
        </p:nvSpPr>
        <p:spPr>
          <a:xfrm>
            <a:off x="5842560" y="1119082"/>
            <a:ext cx="6957388" cy="5523442"/>
          </a:xfrm>
        </p:spPr>
        <p:txBody>
          <a:bodyPr/>
          <a:lstStyle>
            <a:lvl1pPr marL="0" indent="0">
              <a:buNone/>
              <a:defRPr sz="3600"/>
            </a:lvl1pPr>
            <a:lvl2pPr marL="516362" indent="0">
              <a:buNone/>
              <a:defRPr sz="3200"/>
            </a:lvl2pPr>
            <a:lvl3pPr marL="1032723" indent="0">
              <a:buNone/>
              <a:defRPr sz="2700"/>
            </a:lvl3pPr>
            <a:lvl4pPr marL="1549085" indent="0">
              <a:buNone/>
              <a:defRPr sz="2300"/>
            </a:lvl4pPr>
            <a:lvl5pPr marL="2065447" indent="0">
              <a:buNone/>
              <a:defRPr sz="2300"/>
            </a:lvl5pPr>
            <a:lvl6pPr marL="2581808" indent="0">
              <a:buNone/>
              <a:defRPr sz="2300"/>
            </a:lvl6pPr>
            <a:lvl7pPr marL="3098170" indent="0">
              <a:buNone/>
              <a:defRPr sz="2300"/>
            </a:lvl7pPr>
            <a:lvl8pPr marL="3614532" indent="0">
              <a:buNone/>
              <a:defRPr sz="2300"/>
            </a:lvl8pPr>
            <a:lvl9pPr marL="4130893" indent="0">
              <a:buNone/>
              <a:defRPr sz="2300"/>
            </a:lvl9pPr>
          </a:lstStyle>
          <a:p>
            <a:endParaRPr lang="en-US"/>
          </a:p>
        </p:txBody>
      </p:sp>
      <p:sp>
        <p:nvSpPr>
          <p:cNvPr id="4" name="Text Placeholder 3"/>
          <p:cNvSpPr>
            <a:spLocks noGrp="1"/>
          </p:cNvSpPr>
          <p:nvPr>
            <p:ph type="body" sz="half" idx="2"/>
          </p:nvPr>
        </p:nvSpPr>
        <p:spPr>
          <a:xfrm>
            <a:off x="946621" y="2331720"/>
            <a:ext cx="4432471" cy="4319800"/>
          </a:xfrm>
        </p:spPr>
        <p:txBody>
          <a:bodyPr/>
          <a:lstStyle>
            <a:lvl1pPr marL="0" indent="0">
              <a:buNone/>
              <a:defRPr sz="1800"/>
            </a:lvl1pPr>
            <a:lvl2pPr marL="516362" indent="0">
              <a:buNone/>
              <a:defRPr sz="1600"/>
            </a:lvl2pPr>
            <a:lvl3pPr marL="1032723" indent="0">
              <a:buNone/>
              <a:defRPr sz="1400"/>
            </a:lvl3pPr>
            <a:lvl4pPr marL="1549085" indent="0">
              <a:buNone/>
              <a:defRPr sz="1100"/>
            </a:lvl4pPr>
            <a:lvl5pPr marL="2065447" indent="0">
              <a:buNone/>
              <a:defRPr sz="1100"/>
            </a:lvl5pPr>
            <a:lvl6pPr marL="2581808" indent="0">
              <a:buNone/>
              <a:defRPr sz="1100"/>
            </a:lvl6pPr>
            <a:lvl7pPr marL="3098170" indent="0">
              <a:buNone/>
              <a:defRPr sz="1100"/>
            </a:lvl7pPr>
            <a:lvl8pPr marL="3614532" indent="0">
              <a:buNone/>
              <a:defRPr sz="1100"/>
            </a:lvl8pPr>
            <a:lvl9pPr marL="4130893" indent="0">
              <a:buNone/>
              <a:defRPr sz="1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84CF8C-2AD4-8440-A6FB-09772298A8BB}" type="datetime1">
              <a:rPr lang="en-US" smtClean="0"/>
              <a:t>4/27/16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D55CB6-4E01-42AF-8D35-22E095F8B5E8}" type="slidenum">
              <a:rPr lang="en-US" smtClean="0"/>
              <a:t>‹#›</a:t>
            </a:fld>
            <a:endParaRPr lang="en-US"/>
          </a:p>
        </p:txBody>
      </p:sp>
    </p:spTree>
    <p:extLst>
      <p:ext uri="{BB962C8B-B14F-4D97-AF65-F5344CB8AC3E}">
        <p14:creationId xmlns:p14="http://schemas.microsoft.com/office/powerpoint/2010/main" val="202315734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44831" y="413809"/>
            <a:ext cx="11853327" cy="1502305"/>
          </a:xfrm>
          <a:prstGeom prst="rect">
            <a:avLst/>
          </a:prstGeom>
        </p:spPr>
        <p:txBody>
          <a:bodyPr vert="horz" lIns="103272" tIns="51636" rIns="103272" bIns="51636"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944831" y="2069042"/>
            <a:ext cx="11853327" cy="4931516"/>
          </a:xfrm>
          <a:prstGeom prst="rect">
            <a:avLst/>
          </a:prstGeom>
        </p:spPr>
        <p:txBody>
          <a:bodyPr vert="horz" lIns="103272" tIns="51636" rIns="103272" bIns="5163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944831" y="7203864"/>
            <a:ext cx="3092172" cy="413808"/>
          </a:xfrm>
          <a:prstGeom prst="rect">
            <a:avLst/>
          </a:prstGeom>
        </p:spPr>
        <p:txBody>
          <a:bodyPr vert="horz" lIns="103272" tIns="51636" rIns="103272" bIns="51636" rtlCol="0" anchor="ctr"/>
          <a:lstStyle>
            <a:lvl1pPr algn="l">
              <a:defRPr sz="1400">
                <a:solidFill>
                  <a:schemeClr val="tx1">
                    <a:tint val="75000"/>
                  </a:schemeClr>
                </a:solidFill>
              </a:defRPr>
            </a:lvl1pPr>
          </a:lstStyle>
          <a:p>
            <a:fld id="{8FACA0E3-5F5E-C248-B5F9-6D56E3A79FBC}" type="datetime1">
              <a:rPr lang="en-US" smtClean="0"/>
              <a:t>4/27/16</a:t>
            </a:fld>
            <a:endParaRPr lang="en-US"/>
          </a:p>
        </p:txBody>
      </p:sp>
      <p:sp>
        <p:nvSpPr>
          <p:cNvPr id="5" name="Footer Placeholder 4"/>
          <p:cNvSpPr>
            <a:spLocks noGrp="1"/>
          </p:cNvSpPr>
          <p:nvPr>
            <p:ph type="ftr" sz="quarter" idx="3"/>
          </p:nvPr>
        </p:nvSpPr>
        <p:spPr>
          <a:xfrm>
            <a:off x="4552365" y="7203864"/>
            <a:ext cx="4638258" cy="413808"/>
          </a:xfrm>
          <a:prstGeom prst="rect">
            <a:avLst/>
          </a:prstGeom>
        </p:spPr>
        <p:txBody>
          <a:bodyPr vert="horz" lIns="103272" tIns="51636" rIns="103272" bIns="51636" rtlCol="0" anchor="ctr"/>
          <a:lstStyle>
            <a:lvl1pPr algn="ctr">
              <a:defRPr sz="14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705985" y="7203864"/>
            <a:ext cx="3092172" cy="413808"/>
          </a:xfrm>
          <a:prstGeom prst="rect">
            <a:avLst/>
          </a:prstGeom>
        </p:spPr>
        <p:txBody>
          <a:bodyPr vert="horz" lIns="103272" tIns="51636" rIns="103272" bIns="51636" rtlCol="0" anchor="ctr"/>
          <a:lstStyle>
            <a:lvl1pPr algn="r">
              <a:defRPr sz="1400">
                <a:solidFill>
                  <a:schemeClr val="tx1">
                    <a:tint val="75000"/>
                  </a:schemeClr>
                </a:solidFill>
              </a:defRPr>
            </a:lvl1pPr>
          </a:lstStyle>
          <a:p>
            <a:fld id="{45D55CB6-4E01-42AF-8D35-22E095F8B5E8}" type="slidenum">
              <a:rPr lang="en-US" smtClean="0"/>
              <a:t>‹#›</a:t>
            </a:fld>
            <a:endParaRPr lang="en-US"/>
          </a:p>
        </p:txBody>
      </p:sp>
    </p:spTree>
    <p:extLst>
      <p:ext uri="{BB962C8B-B14F-4D97-AF65-F5344CB8AC3E}">
        <p14:creationId xmlns:p14="http://schemas.microsoft.com/office/powerpoint/2010/main" val="36968091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1032723" rtl="0" eaLnBrk="1" latinLnBrk="0" hangingPunct="1">
        <a:lnSpc>
          <a:spcPct val="90000"/>
        </a:lnSpc>
        <a:spcBef>
          <a:spcPct val="0"/>
        </a:spcBef>
        <a:buNone/>
        <a:defRPr sz="5000" kern="1200">
          <a:solidFill>
            <a:schemeClr val="tx1"/>
          </a:solidFill>
          <a:latin typeface="+mj-lt"/>
          <a:ea typeface="+mj-ea"/>
          <a:cs typeface="+mj-cs"/>
        </a:defRPr>
      </a:lvl1pPr>
    </p:titleStyle>
    <p:bodyStyle>
      <a:lvl1pPr marL="258181" indent="-258181" algn="l" defTabSz="1032723" rtl="0" eaLnBrk="1" latinLnBrk="0" hangingPunct="1">
        <a:lnSpc>
          <a:spcPct val="90000"/>
        </a:lnSpc>
        <a:spcBef>
          <a:spcPts val="1129"/>
        </a:spcBef>
        <a:buFont typeface="Arial" panose="020B0604020202020204" pitchFamily="34" charset="0"/>
        <a:buChar char="•"/>
        <a:defRPr sz="3200" kern="1200">
          <a:solidFill>
            <a:schemeClr val="tx1"/>
          </a:solidFill>
          <a:latin typeface="+mn-lt"/>
          <a:ea typeface="+mn-ea"/>
          <a:cs typeface="+mn-cs"/>
        </a:defRPr>
      </a:lvl1pPr>
      <a:lvl2pPr marL="774543" indent="-258181" algn="l" defTabSz="1032723" rtl="0" eaLnBrk="1" latinLnBrk="0" hangingPunct="1">
        <a:lnSpc>
          <a:spcPct val="90000"/>
        </a:lnSpc>
        <a:spcBef>
          <a:spcPts val="565"/>
        </a:spcBef>
        <a:buFont typeface="Arial" panose="020B0604020202020204" pitchFamily="34" charset="0"/>
        <a:buChar char="•"/>
        <a:defRPr sz="2700" kern="1200">
          <a:solidFill>
            <a:schemeClr val="tx1"/>
          </a:solidFill>
          <a:latin typeface="+mn-lt"/>
          <a:ea typeface="+mn-ea"/>
          <a:cs typeface="+mn-cs"/>
        </a:defRPr>
      </a:lvl2pPr>
      <a:lvl3pPr marL="1290904" indent="-258181" algn="l" defTabSz="1032723" rtl="0" eaLnBrk="1" latinLnBrk="0" hangingPunct="1">
        <a:lnSpc>
          <a:spcPct val="90000"/>
        </a:lnSpc>
        <a:spcBef>
          <a:spcPts val="565"/>
        </a:spcBef>
        <a:buFont typeface="Arial" panose="020B0604020202020204" pitchFamily="34" charset="0"/>
        <a:buChar char="•"/>
        <a:defRPr sz="2300" kern="1200">
          <a:solidFill>
            <a:schemeClr val="tx1"/>
          </a:solidFill>
          <a:latin typeface="+mn-lt"/>
          <a:ea typeface="+mn-ea"/>
          <a:cs typeface="+mn-cs"/>
        </a:defRPr>
      </a:lvl3pPr>
      <a:lvl4pPr marL="1807266" indent="-258181" algn="l" defTabSz="1032723" rtl="0" eaLnBrk="1" latinLnBrk="0" hangingPunct="1">
        <a:lnSpc>
          <a:spcPct val="90000"/>
        </a:lnSpc>
        <a:spcBef>
          <a:spcPts val="565"/>
        </a:spcBef>
        <a:buFont typeface="Arial" panose="020B0604020202020204" pitchFamily="34" charset="0"/>
        <a:buChar char="•"/>
        <a:defRPr sz="2000" kern="1200">
          <a:solidFill>
            <a:schemeClr val="tx1"/>
          </a:solidFill>
          <a:latin typeface="+mn-lt"/>
          <a:ea typeface="+mn-ea"/>
          <a:cs typeface="+mn-cs"/>
        </a:defRPr>
      </a:lvl4pPr>
      <a:lvl5pPr marL="2323628" indent="-258181" algn="l" defTabSz="1032723" rtl="0" eaLnBrk="1" latinLnBrk="0" hangingPunct="1">
        <a:lnSpc>
          <a:spcPct val="90000"/>
        </a:lnSpc>
        <a:spcBef>
          <a:spcPts val="565"/>
        </a:spcBef>
        <a:buFont typeface="Arial" panose="020B0604020202020204" pitchFamily="34" charset="0"/>
        <a:buChar char="•"/>
        <a:defRPr sz="2000" kern="1200">
          <a:solidFill>
            <a:schemeClr val="tx1"/>
          </a:solidFill>
          <a:latin typeface="+mn-lt"/>
          <a:ea typeface="+mn-ea"/>
          <a:cs typeface="+mn-cs"/>
        </a:defRPr>
      </a:lvl5pPr>
      <a:lvl6pPr marL="2839989" indent="-258181" algn="l" defTabSz="1032723" rtl="0" eaLnBrk="1" latinLnBrk="0" hangingPunct="1">
        <a:lnSpc>
          <a:spcPct val="90000"/>
        </a:lnSpc>
        <a:spcBef>
          <a:spcPts val="565"/>
        </a:spcBef>
        <a:buFont typeface="Arial" panose="020B0604020202020204" pitchFamily="34" charset="0"/>
        <a:buChar char="•"/>
        <a:defRPr sz="2000" kern="1200">
          <a:solidFill>
            <a:schemeClr val="tx1"/>
          </a:solidFill>
          <a:latin typeface="+mn-lt"/>
          <a:ea typeface="+mn-ea"/>
          <a:cs typeface="+mn-cs"/>
        </a:defRPr>
      </a:lvl6pPr>
      <a:lvl7pPr marL="3356351" indent="-258181" algn="l" defTabSz="1032723" rtl="0" eaLnBrk="1" latinLnBrk="0" hangingPunct="1">
        <a:lnSpc>
          <a:spcPct val="90000"/>
        </a:lnSpc>
        <a:spcBef>
          <a:spcPts val="565"/>
        </a:spcBef>
        <a:buFont typeface="Arial" panose="020B0604020202020204" pitchFamily="34" charset="0"/>
        <a:buChar char="•"/>
        <a:defRPr sz="2000" kern="1200">
          <a:solidFill>
            <a:schemeClr val="tx1"/>
          </a:solidFill>
          <a:latin typeface="+mn-lt"/>
          <a:ea typeface="+mn-ea"/>
          <a:cs typeface="+mn-cs"/>
        </a:defRPr>
      </a:lvl7pPr>
      <a:lvl8pPr marL="3872713" indent="-258181" algn="l" defTabSz="1032723" rtl="0" eaLnBrk="1" latinLnBrk="0" hangingPunct="1">
        <a:lnSpc>
          <a:spcPct val="90000"/>
        </a:lnSpc>
        <a:spcBef>
          <a:spcPts val="565"/>
        </a:spcBef>
        <a:buFont typeface="Arial" panose="020B0604020202020204" pitchFamily="34" charset="0"/>
        <a:buChar char="•"/>
        <a:defRPr sz="2000" kern="1200">
          <a:solidFill>
            <a:schemeClr val="tx1"/>
          </a:solidFill>
          <a:latin typeface="+mn-lt"/>
          <a:ea typeface="+mn-ea"/>
          <a:cs typeface="+mn-cs"/>
        </a:defRPr>
      </a:lvl8pPr>
      <a:lvl9pPr marL="4389074" indent="-258181" algn="l" defTabSz="1032723" rtl="0" eaLnBrk="1" latinLnBrk="0" hangingPunct="1">
        <a:lnSpc>
          <a:spcPct val="90000"/>
        </a:lnSpc>
        <a:spcBef>
          <a:spcPts val="565"/>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1032723" rtl="0" eaLnBrk="1" latinLnBrk="0" hangingPunct="1">
        <a:defRPr sz="2000" kern="1200">
          <a:solidFill>
            <a:schemeClr val="tx1"/>
          </a:solidFill>
          <a:latin typeface="+mn-lt"/>
          <a:ea typeface="+mn-ea"/>
          <a:cs typeface="+mn-cs"/>
        </a:defRPr>
      </a:lvl1pPr>
      <a:lvl2pPr marL="516362" algn="l" defTabSz="1032723" rtl="0" eaLnBrk="1" latinLnBrk="0" hangingPunct="1">
        <a:defRPr sz="2000" kern="1200">
          <a:solidFill>
            <a:schemeClr val="tx1"/>
          </a:solidFill>
          <a:latin typeface="+mn-lt"/>
          <a:ea typeface="+mn-ea"/>
          <a:cs typeface="+mn-cs"/>
        </a:defRPr>
      </a:lvl2pPr>
      <a:lvl3pPr marL="1032723" algn="l" defTabSz="1032723" rtl="0" eaLnBrk="1" latinLnBrk="0" hangingPunct="1">
        <a:defRPr sz="2000" kern="1200">
          <a:solidFill>
            <a:schemeClr val="tx1"/>
          </a:solidFill>
          <a:latin typeface="+mn-lt"/>
          <a:ea typeface="+mn-ea"/>
          <a:cs typeface="+mn-cs"/>
        </a:defRPr>
      </a:lvl3pPr>
      <a:lvl4pPr marL="1549085" algn="l" defTabSz="1032723" rtl="0" eaLnBrk="1" latinLnBrk="0" hangingPunct="1">
        <a:defRPr sz="2000" kern="1200">
          <a:solidFill>
            <a:schemeClr val="tx1"/>
          </a:solidFill>
          <a:latin typeface="+mn-lt"/>
          <a:ea typeface="+mn-ea"/>
          <a:cs typeface="+mn-cs"/>
        </a:defRPr>
      </a:lvl4pPr>
      <a:lvl5pPr marL="2065447" algn="l" defTabSz="1032723" rtl="0" eaLnBrk="1" latinLnBrk="0" hangingPunct="1">
        <a:defRPr sz="2000" kern="1200">
          <a:solidFill>
            <a:schemeClr val="tx1"/>
          </a:solidFill>
          <a:latin typeface="+mn-lt"/>
          <a:ea typeface="+mn-ea"/>
          <a:cs typeface="+mn-cs"/>
        </a:defRPr>
      </a:lvl5pPr>
      <a:lvl6pPr marL="2581808" algn="l" defTabSz="1032723" rtl="0" eaLnBrk="1" latinLnBrk="0" hangingPunct="1">
        <a:defRPr sz="2000" kern="1200">
          <a:solidFill>
            <a:schemeClr val="tx1"/>
          </a:solidFill>
          <a:latin typeface="+mn-lt"/>
          <a:ea typeface="+mn-ea"/>
          <a:cs typeface="+mn-cs"/>
        </a:defRPr>
      </a:lvl6pPr>
      <a:lvl7pPr marL="3098170" algn="l" defTabSz="1032723" rtl="0" eaLnBrk="1" latinLnBrk="0" hangingPunct="1">
        <a:defRPr sz="2000" kern="1200">
          <a:solidFill>
            <a:schemeClr val="tx1"/>
          </a:solidFill>
          <a:latin typeface="+mn-lt"/>
          <a:ea typeface="+mn-ea"/>
          <a:cs typeface="+mn-cs"/>
        </a:defRPr>
      </a:lvl7pPr>
      <a:lvl8pPr marL="3614532" algn="l" defTabSz="1032723" rtl="0" eaLnBrk="1" latinLnBrk="0" hangingPunct="1">
        <a:defRPr sz="2000" kern="1200">
          <a:solidFill>
            <a:schemeClr val="tx1"/>
          </a:solidFill>
          <a:latin typeface="+mn-lt"/>
          <a:ea typeface="+mn-ea"/>
          <a:cs typeface="+mn-cs"/>
        </a:defRPr>
      </a:lvl8pPr>
      <a:lvl9pPr marL="4130893" algn="l" defTabSz="1032723"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png"/><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7.png"/><Relationship Id="rId7" Type="http://schemas.openxmlformats.org/officeDocument/2006/relationships/image" Target="../media/image8.png"/><Relationship Id="rId8" Type="http://schemas.openxmlformats.org/officeDocument/2006/relationships/image" Target="../media/image9.png"/><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4" Type="http://schemas.openxmlformats.org/officeDocument/2006/relationships/image" Target="../media/image13.png"/><Relationship Id="rId5" Type="http://schemas.openxmlformats.org/officeDocument/2006/relationships/image" Target="../media/image14.png"/><Relationship Id="rId6" Type="http://schemas.openxmlformats.org/officeDocument/2006/relationships/image" Target="../media/image15.png"/><Relationship Id="rId7" Type="http://schemas.openxmlformats.org/officeDocument/2006/relationships/image" Target="../media/image16.png"/><Relationship Id="rId8" Type="http://schemas.openxmlformats.org/officeDocument/2006/relationships/image" Target="../media/image17.png"/><Relationship Id="rId1" Type="http://schemas.openxmlformats.org/officeDocument/2006/relationships/slideLayout" Target="../slideLayouts/slideLayout4.xml"/><Relationship Id="rId2" Type="http://schemas.openxmlformats.org/officeDocument/2006/relationships/image" Target="../media/image1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4830" y="479821"/>
            <a:ext cx="11873563" cy="1876947"/>
          </a:xfrm>
        </p:spPr>
        <p:txBody>
          <a:bodyPr>
            <a:normAutofit/>
          </a:bodyPr>
          <a:lstStyle/>
          <a:p>
            <a:pPr algn="ctr"/>
            <a:r>
              <a:rPr lang="en-US" dirty="0" smtClean="0"/>
              <a:t>Chapter 11: </a:t>
            </a:r>
            <a:br>
              <a:rPr lang="en-US" dirty="0" smtClean="0"/>
            </a:br>
            <a:r>
              <a:rPr lang="en-US" dirty="0" smtClean="0"/>
              <a:t>Linear Regression and Correlation</a:t>
            </a:r>
            <a:endParaRPr lang="en-US" dirty="0"/>
          </a:p>
        </p:txBody>
      </p:sp>
      <p:sp>
        <p:nvSpPr>
          <p:cNvPr id="3" name="Content Placeholder 2"/>
          <p:cNvSpPr>
            <a:spLocks noGrp="1"/>
          </p:cNvSpPr>
          <p:nvPr>
            <p:ph sz="half" idx="1"/>
          </p:nvPr>
        </p:nvSpPr>
        <p:spPr>
          <a:xfrm>
            <a:off x="944830" y="2723692"/>
            <a:ext cx="11668815" cy="4105144"/>
          </a:xfrm>
        </p:spPr>
        <p:txBody>
          <a:bodyPr>
            <a:normAutofit/>
          </a:bodyPr>
          <a:lstStyle/>
          <a:p>
            <a:r>
              <a:rPr lang="en-US" dirty="0" smtClean="0"/>
              <a:t>Regression analysis is a statistical tool that utilizes the relation between two or more </a:t>
            </a:r>
            <a:r>
              <a:rPr lang="en-US" u="sng" dirty="0" smtClean="0"/>
              <a:t>quantitative</a:t>
            </a:r>
            <a:r>
              <a:rPr lang="en-US" dirty="0" smtClean="0"/>
              <a:t> variables so that one variable can be predicted from the other, or others.</a:t>
            </a:r>
          </a:p>
          <a:p>
            <a:r>
              <a:rPr lang="en-US" dirty="0" smtClean="0"/>
              <a:t>Some Examples:</a:t>
            </a:r>
          </a:p>
          <a:p>
            <a:pPr lvl="1"/>
            <a:r>
              <a:rPr lang="en-US" sz="3200" dirty="0"/>
              <a:t>Height and </a:t>
            </a:r>
            <a:r>
              <a:rPr lang="en-US" sz="3200" dirty="0" smtClean="0"/>
              <a:t>weight </a:t>
            </a:r>
            <a:r>
              <a:rPr lang="en-US" sz="3200" dirty="0"/>
              <a:t>of people</a:t>
            </a:r>
          </a:p>
          <a:p>
            <a:pPr lvl="1"/>
            <a:r>
              <a:rPr lang="en-US" sz="3200" dirty="0" smtClean="0"/>
              <a:t>Income and expenses of people</a:t>
            </a:r>
            <a:endParaRPr lang="en-US" sz="3200" dirty="0"/>
          </a:p>
          <a:p>
            <a:pPr lvl="1"/>
            <a:r>
              <a:rPr lang="en-US" sz="3200" dirty="0" smtClean="0"/>
              <a:t>Production size and production time</a:t>
            </a:r>
          </a:p>
          <a:p>
            <a:pPr lvl="1"/>
            <a:r>
              <a:rPr lang="en-US" sz="3200" dirty="0" smtClean="0"/>
              <a:t>Soil pH and the rate of growth of plants</a:t>
            </a:r>
            <a:endParaRPr lang="en-US" sz="3200" dirty="0"/>
          </a:p>
        </p:txBody>
      </p:sp>
      <p:sp>
        <p:nvSpPr>
          <p:cNvPr id="24" name="Slide Number Placeholder 23"/>
          <p:cNvSpPr>
            <a:spLocks noGrp="1"/>
          </p:cNvSpPr>
          <p:nvPr>
            <p:ph type="sldNum" sz="quarter" idx="12"/>
          </p:nvPr>
        </p:nvSpPr>
        <p:spPr/>
        <p:txBody>
          <a:bodyPr/>
          <a:lstStyle/>
          <a:p>
            <a:fld id="{45D55CB6-4E01-42AF-8D35-22E095F8B5E8}" type="slidenum">
              <a:rPr lang="en-US" smtClean="0"/>
              <a:t>1</a:t>
            </a:fld>
            <a:endParaRPr lang="en-US"/>
          </a:p>
        </p:txBody>
      </p:sp>
    </p:spTree>
    <p:extLst>
      <p:ext uri="{BB962C8B-B14F-4D97-AF65-F5344CB8AC3E}">
        <p14:creationId xmlns:p14="http://schemas.microsoft.com/office/powerpoint/2010/main" val="119207028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linds(horizontal)">
                                      <p:cBhvr>
                                        <p:cTn id="21" dur="500"/>
                                        <p:tgtEl>
                                          <p:spTgt spid="3">
                                            <p:txEl>
                                              <p:pRg st="4" end="4"/>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linds(horizontal)">
                                      <p:cBhvr>
                                        <p:cTn id="2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4830" y="413810"/>
            <a:ext cx="11873563" cy="932119"/>
          </a:xfrm>
        </p:spPr>
        <p:txBody>
          <a:bodyPr/>
          <a:lstStyle/>
          <a:p>
            <a:pPr algn="ctr"/>
            <a:r>
              <a:rPr lang="en-US" dirty="0" smtClean="0"/>
              <a:t>Correlation</a:t>
            </a:r>
            <a:endParaRPr lang="en-US" dirty="0"/>
          </a:p>
        </p:txBody>
      </p:sp>
      <p:sp>
        <p:nvSpPr>
          <p:cNvPr id="3" name="Content Placeholder 2"/>
          <p:cNvSpPr>
            <a:spLocks noGrp="1"/>
          </p:cNvSpPr>
          <p:nvPr>
            <p:ph sz="half" idx="1"/>
          </p:nvPr>
        </p:nvSpPr>
        <p:spPr>
          <a:xfrm>
            <a:off x="461281" y="1551283"/>
            <a:ext cx="7316868" cy="2334919"/>
          </a:xfrm>
        </p:spPr>
        <p:txBody>
          <a:bodyPr>
            <a:normAutofit/>
          </a:bodyPr>
          <a:lstStyle/>
          <a:p>
            <a:r>
              <a:rPr lang="en-US" sz="2700" dirty="0"/>
              <a:t>An easy way to determine if two quantitative variables are linearly related is by looking at their scatterplot.  </a:t>
            </a:r>
          </a:p>
          <a:p>
            <a:r>
              <a:rPr lang="en-US" sz="2700" dirty="0"/>
              <a:t>Another way is to calculate the correlation coefficient, denoted usually by r.</a:t>
            </a:r>
          </a:p>
        </p:txBody>
      </p:sp>
      <p:pic>
        <p:nvPicPr>
          <p:cNvPr id="20" name="Picture 19"/>
          <p:cNvPicPr>
            <a:picLocks noChangeAspect="1"/>
          </p:cNvPicPr>
          <p:nvPr/>
        </p:nvPicPr>
        <p:blipFill>
          <a:blip r:embed="rId2"/>
          <a:stretch>
            <a:fillRect/>
          </a:stretch>
        </p:blipFill>
        <p:spPr>
          <a:xfrm>
            <a:off x="8084444" y="1701616"/>
            <a:ext cx="4992241" cy="3943770"/>
          </a:xfrm>
          <a:prstGeom prst="rect">
            <a:avLst/>
          </a:prstGeom>
        </p:spPr>
      </p:pic>
      <p:sp>
        <p:nvSpPr>
          <p:cNvPr id="22" name="TextBox 21"/>
          <p:cNvSpPr txBox="1"/>
          <p:nvPr/>
        </p:nvSpPr>
        <p:spPr>
          <a:xfrm>
            <a:off x="9845966" y="6365052"/>
            <a:ext cx="2648747" cy="523220"/>
          </a:xfrm>
          <a:prstGeom prst="rect">
            <a:avLst/>
          </a:prstGeom>
          <a:noFill/>
        </p:spPr>
        <p:txBody>
          <a:bodyPr wrap="square" lIns="103272" tIns="51636" rIns="103272" bIns="51636" rtlCol="0">
            <a:spAutoFit/>
          </a:bodyPr>
          <a:lstStyle/>
          <a:p>
            <a:r>
              <a:rPr lang="en-US" sz="2700" dirty="0"/>
              <a:t>Note: -1 ≤ </a:t>
            </a:r>
            <a:r>
              <a:rPr lang="en-US" sz="2700" i="1" dirty="0"/>
              <a:t>r</a:t>
            </a:r>
            <a:r>
              <a:rPr lang="en-US" sz="2700" dirty="0"/>
              <a:t> ≤ 1.</a:t>
            </a:r>
          </a:p>
        </p:txBody>
      </p:sp>
      <p:sp>
        <p:nvSpPr>
          <p:cNvPr id="24" name="Slide Number Placeholder 23"/>
          <p:cNvSpPr>
            <a:spLocks noGrp="1"/>
          </p:cNvSpPr>
          <p:nvPr>
            <p:ph type="sldNum" sz="quarter" idx="12"/>
          </p:nvPr>
        </p:nvSpPr>
        <p:spPr/>
        <p:txBody>
          <a:bodyPr/>
          <a:lstStyle/>
          <a:p>
            <a:fld id="{45D55CB6-4E01-42AF-8D35-22E095F8B5E8}" type="slidenum">
              <a:rPr lang="en-US" smtClean="0"/>
              <a:t>2</a:t>
            </a:fld>
            <a:endParaRPr lang="en-US"/>
          </a:p>
        </p:txBody>
      </p:sp>
      <p:cxnSp>
        <p:nvCxnSpPr>
          <p:cNvPr id="5" name="Straight Arrow Connector 4"/>
          <p:cNvCxnSpPr/>
          <p:nvPr/>
        </p:nvCxnSpPr>
        <p:spPr>
          <a:xfrm>
            <a:off x="6314775" y="2558816"/>
            <a:ext cx="1224781" cy="159926"/>
          </a:xfrm>
          <a:prstGeom prst="straightConnector1">
            <a:avLst/>
          </a:prstGeom>
          <a:ln w="28575" cmpd="sng">
            <a:tailEnd type="arrow"/>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397657" y="3774253"/>
            <a:ext cx="7094181" cy="2616101"/>
          </a:xfrm>
          <a:prstGeom prst="rect">
            <a:avLst/>
          </a:prstGeom>
          <a:noFill/>
        </p:spPr>
        <p:txBody>
          <a:bodyPr wrap="square" lIns="103272" tIns="51636" rIns="103272" bIns="51636" rtlCol="0">
            <a:spAutoFit/>
          </a:bodyPr>
          <a:lstStyle/>
          <a:p>
            <a:pPr marL="387271" indent="-387271">
              <a:buFont typeface="Arial"/>
              <a:buChar char="•"/>
            </a:pPr>
            <a:r>
              <a:rPr lang="en-US" sz="2700" dirty="0"/>
              <a:t>The </a:t>
            </a:r>
            <a:r>
              <a:rPr lang="en-US" sz="2700" i="1" dirty="0">
                <a:solidFill>
                  <a:srgbClr val="800000"/>
                </a:solidFill>
              </a:rPr>
              <a:t>Linear Correlation</a:t>
            </a:r>
            <a:r>
              <a:rPr lang="en-US" sz="2700" dirty="0"/>
              <a:t> measures the strength of the linear relationship between explanatory variable (x) and the response variable (y). An estimate of this correlation parameter is provided by the Pearson sample correlation coefficient, r.</a:t>
            </a:r>
          </a:p>
        </p:txBody>
      </p:sp>
      <p:pic>
        <p:nvPicPr>
          <p:cNvPr id="7" name="Picture 6"/>
          <p:cNvPicPr>
            <a:picLocks noChangeAspect="1"/>
          </p:cNvPicPr>
          <p:nvPr/>
        </p:nvPicPr>
        <p:blipFill>
          <a:blip r:embed="rId3"/>
          <a:stretch>
            <a:fillRect/>
          </a:stretch>
        </p:blipFill>
        <p:spPr>
          <a:xfrm>
            <a:off x="3644118" y="6093177"/>
            <a:ext cx="5513202" cy="1215438"/>
          </a:xfrm>
          <a:prstGeom prst="rect">
            <a:avLst/>
          </a:prstGeom>
        </p:spPr>
      </p:pic>
    </p:spTree>
    <p:extLst>
      <p:ext uri="{BB962C8B-B14F-4D97-AF65-F5344CB8AC3E}">
        <p14:creationId xmlns:p14="http://schemas.microsoft.com/office/powerpoint/2010/main" val="12522532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par>
                                <p:cTn id="13" presetID="9" presetClass="entr" presetSubtype="0"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dissolve">
                                      <p:cBhvr>
                                        <p:cTn id="15" dur="500"/>
                                        <p:tgtEl>
                                          <p:spTgt spid="20"/>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blinds(horizontal)">
                                      <p:cBhvr>
                                        <p:cTn id="20" dur="5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blinds(horizontal)">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dissolve">
                                      <p:cBhvr>
                                        <p:cTn id="30" dur="500"/>
                                        <p:tgtEl>
                                          <p:spTgt spid="7"/>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blinds(horizontal)">
                                      <p:cBhvr>
                                        <p:cTn id="35"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4831" y="413809"/>
            <a:ext cx="11853327" cy="1185314"/>
          </a:xfrm>
        </p:spPr>
        <p:txBody>
          <a:bodyPr/>
          <a:lstStyle/>
          <a:p>
            <a:pPr algn="ctr"/>
            <a:r>
              <a:rPr lang="en-US" dirty="0" smtClean="0"/>
              <a:t>Example Scatterplots with Correlations</a:t>
            </a:r>
            <a:endParaRPr lang="en-US" dirty="0"/>
          </a:p>
        </p:txBody>
      </p:sp>
      <p:pic>
        <p:nvPicPr>
          <p:cNvPr id="5" name="Picture 4"/>
          <p:cNvPicPr>
            <a:picLocks noChangeAspect="1"/>
          </p:cNvPicPr>
          <p:nvPr/>
        </p:nvPicPr>
        <p:blipFill>
          <a:blip r:embed="rId2"/>
          <a:stretch>
            <a:fillRect/>
          </a:stretch>
        </p:blipFill>
        <p:spPr>
          <a:xfrm>
            <a:off x="1070466" y="1684072"/>
            <a:ext cx="2648388" cy="2533227"/>
          </a:xfrm>
          <a:prstGeom prst="rect">
            <a:avLst/>
          </a:prstGeom>
        </p:spPr>
      </p:pic>
      <p:pic>
        <p:nvPicPr>
          <p:cNvPr id="6" name="Picture 5"/>
          <p:cNvPicPr>
            <a:picLocks noChangeAspect="1"/>
          </p:cNvPicPr>
          <p:nvPr/>
        </p:nvPicPr>
        <p:blipFill>
          <a:blip r:embed="rId3"/>
          <a:stretch>
            <a:fillRect/>
          </a:stretch>
        </p:blipFill>
        <p:spPr>
          <a:xfrm>
            <a:off x="4128300" y="1721920"/>
            <a:ext cx="2634073" cy="2432473"/>
          </a:xfrm>
          <a:prstGeom prst="rect">
            <a:avLst/>
          </a:prstGeom>
        </p:spPr>
      </p:pic>
      <p:pic>
        <p:nvPicPr>
          <p:cNvPr id="7" name="Picture 6"/>
          <p:cNvPicPr>
            <a:picLocks noChangeAspect="1"/>
          </p:cNvPicPr>
          <p:nvPr/>
        </p:nvPicPr>
        <p:blipFill>
          <a:blip r:embed="rId4"/>
          <a:stretch>
            <a:fillRect/>
          </a:stretch>
        </p:blipFill>
        <p:spPr>
          <a:xfrm>
            <a:off x="7365352" y="1682474"/>
            <a:ext cx="2619757" cy="2490047"/>
          </a:xfrm>
          <a:prstGeom prst="rect">
            <a:avLst/>
          </a:prstGeom>
        </p:spPr>
      </p:pic>
      <p:pic>
        <p:nvPicPr>
          <p:cNvPr id="8" name="Picture 7"/>
          <p:cNvPicPr>
            <a:picLocks noChangeAspect="1"/>
          </p:cNvPicPr>
          <p:nvPr/>
        </p:nvPicPr>
        <p:blipFill>
          <a:blip r:embed="rId5"/>
          <a:stretch>
            <a:fillRect/>
          </a:stretch>
        </p:blipFill>
        <p:spPr>
          <a:xfrm>
            <a:off x="1122960" y="4567300"/>
            <a:ext cx="2605441" cy="2475653"/>
          </a:xfrm>
          <a:prstGeom prst="rect">
            <a:avLst/>
          </a:prstGeom>
        </p:spPr>
      </p:pic>
      <p:pic>
        <p:nvPicPr>
          <p:cNvPr id="9" name="Picture 8"/>
          <p:cNvPicPr>
            <a:picLocks noChangeAspect="1"/>
          </p:cNvPicPr>
          <p:nvPr/>
        </p:nvPicPr>
        <p:blipFill>
          <a:blip r:embed="rId6"/>
          <a:stretch>
            <a:fillRect/>
          </a:stretch>
        </p:blipFill>
        <p:spPr>
          <a:xfrm>
            <a:off x="4271992" y="4597685"/>
            <a:ext cx="2677020" cy="2446867"/>
          </a:xfrm>
          <a:prstGeom prst="rect">
            <a:avLst/>
          </a:prstGeom>
        </p:spPr>
      </p:pic>
      <p:pic>
        <p:nvPicPr>
          <p:cNvPr id="10" name="Picture 9"/>
          <p:cNvPicPr>
            <a:picLocks noChangeAspect="1"/>
          </p:cNvPicPr>
          <p:nvPr/>
        </p:nvPicPr>
        <p:blipFill>
          <a:blip r:embed="rId7"/>
          <a:stretch>
            <a:fillRect/>
          </a:stretch>
        </p:blipFill>
        <p:spPr>
          <a:xfrm>
            <a:off x="7346795" y="4646729"/>
            <a:ext cx="2634073" cy="2418080"/>
          </a:xfrm>
          <a:prstGeom prst="rect">
            <a:avLst/>
          </a:prstGeom>
        </p:spPr>
      </p:pic>
      <p:sp>
        <p:nvSpPr>
          <p:cNvPr id="12" name="Slide Number Placeholder 11"/>
          <p:cNvSpPr>
            <a:spLocks noGrp="1"/>
          </p:cNvSpPr>
          <p:nvPr>
            <p:ph type="sldNum" sz="quarter" idx="12"/>
          </p:nvPr>
        </p:nvSpPr>
        <p:spPr/>
        <p:txBody>
          <a:bodyPr/>
          <a:lstStyle/>
          <a:p>
            <a:fld id="{45D55CB6-4E01-42AF-8D35-22E095F8B5E8}" type="slidenum">
              <a:rPr lang="en-US" smtClean="0"/>
              <a:t>3</a:t>
            </a:fld>
            <a:endParaRPr lang="en-US" dirty="0"/>
          </a:p>
        </p:txBody>
      </p:sp>
      <p:pic>
        <p:nvPicPr>
          <p:cNvPr id="13" name="Picture 12"/>
          <p:cNvPicPr>
            <a:picLocks noChangeAspect="1"/>
          </p:cNvPicPr>
          <p:nvPr/>
        </p:nvPicPr>
        <p:blipFill>
          <a:blip r:embed="rId8"/>
          <a:stretch>
            <a:fillRect/>
          </a:stretch>
        </p:blipFill>
        <p:spPr>
          <a:xfrm>
            <a:off x="10548263" y="1642039"/>
            <a:ext cx="2705651" cy="2590800"/>
          </a:xfrm>
          <a:prstGeom prst="rect">
            <a:avLst/>
          </a:prstGeom>
        </p:spPr>
      </p:pic>
      <p:sp>
        <p:nvSpPr>
          <p:cNvPr id="14" name="TextBox 13"/>
          <p:cNvSpPr txBox="1"/>
          <p:nvPr/>
        </p:nvSpPr>
        <p:spPr>
          <a:xfrm>
            <a:off x="10471250" y="5085646"/>
            <a:ext cx="3144489" cy="1360372"/>
          </a:xfrm>
          <a:prstGeom prst="rect">
            <a:avLst/>
          </a:prstGeom>
          <a:noFill/>
          <a:ln>
            <a:solidFill>
              <a:srgbClr val="5B9BD5"/>
            </a:solidFill>
          </a:ln>
        </p:spPr>
        <p:txBody>
          <a:bodyPr wrap="square" lIns="103272" tIns="51636" rIns="103272" bIns="51636" rtlCol="0">
            <a:spAutoFit/>
          </a:bodyPr>
          <a:lstStyle/>
          <a:p>
            <a:r>
              <a:rPr lang="en-US" sz="2700" dirty="0"/>
              <a:t>If X and Y are independent, then their correlation is 0.</a:t>
            </a:r>
          </a:p>
        </p:txBody>
      </p:sp>
      <p:cxnSp>
        <p:nvCxnSpPr>
          <p:cNvPr id="15" name="Straight Arrow Connector 14"/>
          <p:cNvCxnSpPr/>
          <p:nvPr/>
        </p:nvCxnSpPr>
        <p:spPr>
          <a:xfrm>
            <a:off x="12041021" y="3886201"/>
            <a:ext cx="31812" cy="1135474"/>
          </a:xfrm>
          <a:prstGeom prst="straightConnector1">
            <a:avLst/>
          </a:prstGeom>
          <a:ln w="57150" cmpd="sng">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914711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1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ssolv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ssolv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dissolv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dissolve">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dissolve">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dissolve">
                                      <p:cBhvr>
                                        <p:cTn id="42" dur="500"/>
                                        <p:tgtEl>
                                          <p:spTgt spid="15"/>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blinds(horizontal)">
                                      <p:cBhvr>
                                        <p:cTn id="4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4831" y="413809"/>
            <a:ext cx="11853327" cy="1185314"/>
          </a:xfrm>
        </p:spPr>
        <p:txBody>
          <a:bodyPr/>
          <a:lstStyle/>
          <a:p>
            <a:pPr algn="ctr"/>
            <a:r>
              <a:rPr lang="en-US" dirty="0" smtClean="0"/>
              <a:t>Correlation</a:t>
            </a:r>
            <a:endParaRPr lang="en-US" dirty="0"/>
          </a:p>
        </p:txBody>
      </p:sp>
      <p:pic>
        <p:nvPicPr>
          <p:cNvPr id="12" name="Picture 11"/>
          <p:cNvPicPr>
            <a:picLocks noChangeAspect="1"/>
          </p:cNvPicPr>
          <p:nvPr/>
        </p:nvPicPr>
        <p:blipFill>
          <a:blip r:embed="rId2"/>
          <a:stretch>
            <a:fillRect/>
          </a:stretch>
        </p:blipFill>
        <p:spPr>
          <a:xfrm>
            <a:off x="1036861" y="1204696"/>
            <a:ext cx="2634073" cy="2446867"/>
          </a:xfrm>
          <a:prstGeom prst="rect">
            <a:avLst/>
          </a:prstGeom>
        </p:spPr>
      </p:pic>
      <p:sp>
        <p:nvSpPr>
          <p:cNvPr id="13" name="TextBox 12"/>
          <p:cNvSpPr txBox="1"/>
          <p:nvPr/>
        </p:nvSpPr>
        <p:spPr>
          <a:xfrm>
            <a:off x="6707381" y="3424774"/>
            <a:ext cx="5686754" cy="523220"/>
          </a:xfrm>
          <a:prstGeom prst="rect">
            <a:avLst/>
          </a:prstGeom>
          <a:noFill/>
        </p:spPr>
        <p:txBody>
          <a:bodyPr wrap="square" lIns="103272" tIns="51636" rIns="103272" bIns="51636" rtlCol="0">
            <a:spAutoFit/>
          </a:bodyPr>
          <a:lstStyle/>
          <a:p>
            <a:pPr marL="387271" indent="-387271">
              <a:buFont typeface="Arial"/>
              <a:buChar char="•"/>
            </a:pPr>
            <a:r>
              <a:rPr lang="en-US" sz="2700" dirty="0"/>
              <a:t>Some Guidelines in Interpreting r.</a:t>
            </a:r>
          </a:p>
        </p:txBody>
      </p:sp>
      <p:graphicFrame>
        <p:nvGraphicFramePr>
          <p:cNvPr id="14" name="Table 13"/>
          <p:cNvGraphicFramePr>
            <a:graphicFrameLocks noGrp="1"/>
          </p:cNvGraphicFramePr>
          <p:nvPr>
            <p:extLst>
              <p:ext uri="{D42A27DB-BD31-4B8C-83A1-F6EECF244321}">
                <p14:modId xmlns:p14="http://schemas.microsoft.com/office/powerpoint/2010/main" val="2809322969"/>
              </p:ext>
            </p:extLst>
          </p:nvPr>
        </p:nvGraphicFramePr>
        <p:xfrm>
          <a:off x="6919480" y="4091079"/>
          <a:ext cx="6075907" cy="3038262"/>
        </p:xfrm>
        <a:graphic>
          <a:graphicData uri="http://schemas.openxmlformats.org/drawingml/2006/table">
            <a:tbl>
              <a:tblPr firstRow="1" bandRow="1">
                <a:tableStyleId>{5C22544A-7EE6-4342-B048-85BDC9FD1C3A}</a:tableStyleId>
              </a:tblPr>
              <a:tblGrid>
                <a:gridCol w="2160700"/>
                <a:gridCol w="3915207"/>
              </a:tblGrid>
              <a:tr h="551094">
                <a:tc>
                  <a:txBody>
                    <a:bodyPr/>
                    <a:lstStyle/>
                    <a:p>
                      <a:r>
                        <a:rPr lang="en-US" sz="2000" dirty="0" smtClean="0"/>
                        <a:t>Value</a:t>
                      </a:r>
                      <a:r>
                        <a:rPr lang="en-US" sz="2000" baseline="0" dirty="0" smtClean="0"/>
                        <a:t> of |r|</a:t>
                      </a:r>
                      <a:endParaRPr lang="en-US" sz="2000" dirty="0"/>
                    </a:p>
                  </a:txBody>
                  <a:tcPr marL="103072" marR="103072" marT="51816" marB="51816"/>
                </a:tc>
                <a:tc>
                  <a:txBody>
                    <a:bodyPr/>
                    <a:lstStyle/>
                    <a:p>
                      <a:r>
                        <a:rPr lang="en-US" sz="2000" dirty="0" smtClean="0"/>
                        <a:t>Strength of linear relationship</a:t>
                      </a:r>
                      <a:endParaRPr lang="en-US" sz="2000" dirty="0"/>
                    </a:p>
                  </a:txBody>
                  <a:tcPr marL="103072" marR="103072" marT="51816" marB="51816"/>
                </a:tc>
              </a:tr>
              <a:tr h="414528">
                <a:tc>
                  <a:txBody>
                    <a:bodyPr/>
                    <a:lstStyle/>
                    <a:p>
                      <a:r>
                        <a:rPr lang="en-US" sz="2000" dirty="0" smtClean="0"/>
                        <a:t>If |r|≥</a:t>
                      </a:r>
                      <a:r>
                        <a:rPr lang="en-US" sz="2000" baseline="0" dirty="0" smtClean="0"/>
                        <a:t> 0.95</a:t>
                      </a:r>
                      <a:endParaRPr lang="en-US" sz="2000" dirty="0"/>
                    </a:p>
                  </a:txBody>
                  <a:tcPr marL="103072" marR="103072" marT="51816" marB="51816"/>
                </a:tc>
                <a:tc>
                  <a:txBody>
                    <a:bodyPr/>
                    <a:lstStyle/>
                    <a:p>
                      <a:r>
                        <a:rPr lang="en-US" sz="2000" dirty="0" smtClean="0"/>
                        <a:t>Very Strong</a:t>
                      </a:r>
                      <a:endParaRPr lang="en-US" sz="2000" dirty="0"/>
                    </a:p>
                  </a:txBody>
                  <a:tcPr marL="103072" marR="103072" marT="51816" marB="51816"/>
                </a:tc>
              </a:tr>
              <a:tr h="414528">
                <a:tc>
                  <a:txBody>
                    <a:bodyPr/>
                    <a:lstStyle/>
                    <a:p>
                      <a:r>
                        <a:rPr lang="en-US" sz="2000" dirty="0" smtClean="0"/>
                        <a:t>If 0.85 ≤ |r|&lt; 0.95</a:t>
                      </a:r>
                      <a:endParaRPr lang="en-US" sz="2000" dirty="0"/>
                    </a:p>
                  </a:txBody>
                  <a:tcPr marL="103072" marR="103072" marT="51816" marB="51816"/>
                </a:tc>
                <a:tc>
                  <a:txBody>
                    <a:bodyPr/>
                    <a:lstStyle/>
                    <a:p>
                      <a:r>
                        <a:rPr lang="en-US" sz="2000" dirty="0" smtClean="0"/>
                        <a:t>Strong</a:t>
                      </a:r>
                      <a:endParaRPr lang="en-US" sz="2000" dirty="0"/>
                    </a:p>
                  </a:txBody>
                  <a:tcPr marL="103072" marR="103072" marT="51816" marB="51816"/>
                </a:tc>
              </a:tr>
              <a:tr h="414528">
                <a:tc>
                  <a:txBody>
                    <a:bodyPr/>
                    <a:lstStyle/>
                    <a:p>
                      <a:r>
                        <a:rPr lang="en-US" sz="2000" dirty="0" smtClean="0"/>
                        <a:t>If 0.65 ≤ |r|&lt; 0.85</a:t>
                      </a:r>
                      <a:endParaRPr lang="en-US" sz="2000" dirty="0"/>
                    </a:p>
                  </a:txBody>
                  <a:tcPr marL="103072" marR="103072" marT="51816" marB="51816"/>
                </a:tc>
                <a:tc>
                  <a:txBody>
                    <a:bodyPr/>
                    <a:lstStyle/>
                    <a:p>
                      <a:r>
                        <a:rPr lang="en-US" sz="2000" dirty="0" smtClean="0"/>
                        <a:t>Moderate</a:t>
                      </a:r>
                      <a:r>
                        <a:rPr lang="en-US" sz="2000" baseline="0" dirty="0" smtClean="0"/>
                        <a:t> to Strong</a:t>
                      </a:r>
                      <a:endParaRPr lang="en-US" sz="2000" dirty="0"/>
                    </a:p>
                  </a:txBody>
                  <a:tcPr marL="103072" marR="103072" marT="51816" marB="51816"/>
                </a:tc>
              </a:tr>
              <a:tr h="414528">
                <a:tc>
                  <a:txBody>
                    <a:bodyPr/>
                    <a:lstStyle/>
                    <a:p>
                      <a:r>
                        <a:rPr lang="en-US" sz="2000" dirty="0" smtClean="0"/>
                        <a:t>If 0.45 ≤ |r|&lt; 0.65</a:t>
                      </a:r>
                      <a:endParaRPr lang="en-US" sz="2000" dirty="0"/>
                    </a:p>
                  </a:txBody>
                  <a:tcPr marL="103072" marR="103072" marT="51816" marB="51816"/>
                </a:tc>
                <a:tc>
                  <a:txBody>
                    <a:bodyPr/>
                    <a:lstStyle/>
                    <a:p>
                      <a:r>
                        <a:rPr lang="en-US" sz="2000" dirty="0" smtClean="0"/>
                        <a:t>Moderate</a:t>
                      </a:r>
                      <a:endParaRPr lang="en-US" sz="2000" dirty="0"/>
                    </a:p>
                  </a:txBody>
                  <a:tcPr marL="103072" marR="103072" marT="51816" marB="51816"/>
                </a:tc>
              </a:tr>
              <a:tr h="4145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If 0.25 ≤ |r|&lt; 0.45</a:t>
                      </a:r>
                    </a:p>
                  </a:txBody>
                  <a:tcPr marL="103072" marR="103072" marT="51816" marB="51816"/>
                </a:tc>
                <a:tc>
                  <a:txBody>
                    <a:bodyPr/>
                    <a:lstStyle/>
                    <a:p>
                      <a:r>
                        <a:rPr lang="en-US" sz="2000" dirty="0" smtClean="0"/>
                        <a:t>Weak</a:t>
                      </a:r>
                      <a:endParaRPr lang="en-US" sz="2000" dirty="0"/>
                    </a:p>
                  </a:txBody>
                  <a:tcPr marL="103072" marR="103072" marT="51816" marB="51816"/>
                </a:tc>
              </a:tr>
              <a:tr h="4145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err="1" smtClean="0"/>
                        <a:t>If|r</a:t>
                      </a:r>
                      <a:r>
                        <a:rPr lang="en-US" sz="2000" dirty="0" smtClean="0"/>
                        <a:t>|&lt; 0.25</a:t>
                      </a:r>
                    </a:p>
                  </a:txBody>
                  <a:tcPr marL="103072" marR="103072" marT="51816" marB="51816"/>
                </a:tc>
                <a:tc>
                  <a:txBody>
                    <a:bodyPr/>
                    <a:lstStyle/>
                    <a:p>
                      <a:r>
                        <a:rPr lang="en-US" sz="2000" dirty="0" smtClean="0"/>
                        <a:t>Very weak/Close</a:t>
                      </a:r>
                      <a:r>
                        <a:rPr lang="en-US" sz="2000" baseline="0" dirty="0" smtClean="0"/>
                        <a:t> to none</a:t>
                      </a:r>
                      <a:endParaRPr lang="en-US" sz="2000" dirty="0"/>
                    </a:p>
                  </a:txBody>
                  <a:tcPr marL="103072" marR="103072" marT="51816" marB="51816"/>
                </a:tc>
              </a:tr>
            </a:tbl>
          </a:graphicData>
        </a:graphic>
      </p:graphicFrame>
      <p:sp>
        <p:nvSpPr>
          <p:cNvPr id="29" name="TextBox 28"/>
          <p:cNvSpPr txBox="1"/>
          <p:nvPr/>
        </p:nvSpPr>
        <p:spPr>
          <a:xfrm>
            <a:off x="4413476" y="1782128"/>
            <a:ext cx="6530015" cy="1360372"/>
          </a:xfrm>
          <a:prstGeom prst="rect">
            <a:avLst/>
          </a:prstGeom>
          <a:noFill/>
          <a:ln>
            <a:solidFill>
              <a:srgbClr val="5B9BD5"/>
            </a:solidFill>
          </a:ln>
        </p:spPr>
        <p:txBody>
          <a:bodyPr wrap="square" lIns="103272" tIns="51636" rIns="103272" bIns="51636" rtlCol="0">
            <a:spAutoFit/>
          </a:bodyPr>
          <a:lstStyle/>
          <a:p>
            <a:pPr algn="just"/>
            <a:r>
              <a:rPr lang="en-US" sz="2700" dirty="0"/>
              <a:t>If the correlation between X and Y is 0, it doesn’t mean they are independent. It only means that they are not linearly related.</a:t>
            </a:r>
          </a:p>
        </p:txBody>
      </p:sp>
      <p:sp>
        <p:nvSpPr>
          <p:cNvPr id="32" name="TextBox 31"/>
          <p:cNvSpPr txBox="1"/>
          <p:nvPr/>
        </p:nvSpPr>
        <p:spPr>
          <a:xfrm>
            <a:off x="368323" y="4024124"/>
            <a:ext cx="6169141" cy="1778948"/>
          </a:xfrm>
          <a:prstGeom prst="rect">
            <a:avLst/>
          </a:prstGeom>
          <a:noFill/>
          <a:ln>
            <a:solidFill>
              <a:srgbClr val="5B9BD5"/>
            </a:solidFill>
          </a:ln>
        </p:spPr>
        <p:txBody>
          <a:bodyPr wrap="square" lIns="103272" tIns="51636" rIns="103272" bIns="51636" rtlCol="0">
            <a:spAutoFit/>
          </a:bodyPr>
          <a:lstStyle/>
          <a:p>
            <a:pPr algn="just"/>
            <a:r>
              <a:rPr lang="en-US" sz="2700" dirty="0"/>
              <a:t>One complain about the correlation is that it can be subjective when interpreting its value. Some people are very happy with r≈0.6, while others are not.</a:t>
            </a:r>
          </a:p>
        </p:txBody>
      </p:sp>
      <p:sp>
        <p:nvSpPr>
          <p:cNvPr id="33" name="TextBox 32"/>
          <p:cNvSpPr txBox="1"/>
          <p:nvPr/>
        </p:nvSpPr>
        <p:spPr>
          <a:xfrm>
            <a:off x="715782" y="6125166"/>
            <a:ext cx="5646713" cy="941797"/>
          </a:xfrm>
          <a:prstGeom prst="rect">
            <a:avLst/>
          </a:prstGeom>
          <a:noFill/>
          <a:ln>
            <a:solidFill>
              <a:srgbClr val="800000"/>
            </a:solidFill>
          </a:ln>
        </p:spPr>
        <p:txBody>
          <a:bodyPr wrap="square" lIns="103272" tIns="51636" rIns="103272" bIns="51636" rtlCol="0">
            <a:spAutoFit/>
          </a:bodyPr>
          <a:lstStyle/>
          <a:p>
            <a:r>
              <a:rPr lang="en-US" sz="2700" dirty="0"/>
              <a:t>Note: </a:t>
            </a:r>
            <a:r>
              <a:rPr lang="en-US" sz="2700" dirty="0">
                <a:solidFill>
                  <a:srgbClr val="800000"/>
                </a:solidFill>
              </a:rPr>
              <a:t>Correlation does not necessarily imply Causation!</a:t>
            </a:r>
          </a:p>
        </p:txBody>
      </p:sp>
      <p:sp>
        <p:nvSpPr>
          <p:cNvPr id="35" name="Slide Number Placeholder 34"/>
          <p:cNvSpPr>
            <a:spLocks noGrp="1"/>
          </p:cNvSpPr>
          <p:nvPr>
            <p:ph type="sldNum" sz="quarter" idx="12"/>
          </p:nvPr>
        </p:nvSpPr>
        <p:spPr/>
        <p:txBody>
          <a:bodyPr/>
          <a:lstStyle/>
          <a:p>
            <a:fld id="{45D55CB6-4E01-42AF-8D35-22E095F8B5E8}" type="slidenum">
              <a:rPr lang="en-US" smtClean="0"/>
              <a:t>4</a:t>
            </a:fld>
            <a:endParaRPr lang="en-US"/>
          </a:p>
        </p:txBody>
      </p:sp>
      <p:cxnSp>
        <p:nvCxnSpPr>
          <p:cNvPr id="37" name="Straight Arrow Connector 36"/>
          <p:cNvCxnSpPr>
            <a:stCxn id="12" idx="3"/>
          </p:cNvCxnSpPr>
          <p:nvPr/>
        </p:nvCxnSpPr>
        <p:spPr>
          <a:xfrm>
            <a:off x="3670933" y="2428129"/>
            <a:ext cx="544219" cy="2745"/>
          </a:xfrm>
          <a:prstGeom prst="straightConnector1">
            <a:avLst/>
          </a:prstGeom>
          <a:ln w="57150" cmpd="sng">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366359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ssolv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blinds(horizontal)">
                                      <p:cBhvr>
                                        <p:cTn id="12" dur="500"/>
                                        <p:tgtEl>
                                          <p:spTgt spid="29"/>
                                        </p:tgtEl>
                                      </p:cBhvr>
                                    </p:animEffect>
                                  </p:childTnLst>
                                </p:cTn>
                              </p:par>
                              <p:par>
                                <p:cTn id="13" presetID="9" presetClass="entr" presetSubtype="0" fill="hold" nodeType="withEffect">
                                  <p:stCondLst>
                                    <p:cond delay="0"/>
                                  </p:stCondLst>
                                  <p:childTnLst>
                                    <p:set>
                                      <p:cBhvr>
                                        <p:cTn id="14" dur="1" fill="hold">
                                          <p:stCondLst>
                                            <p:cond delay="0"/>
                                          </p:stCondLst>
                                        </p:cTn>
                                        <p:tgtEl>
                                          <p:spTgt spid="37"/>
                                        </p:tgtEl>
                                        <p:attrNameLst>
                                          <p:attrName>style.visibility</p:attrName>
                                        </p:attrNameLst>
                                      </p:cBhvr>
                                      <p:to>
                                        <p:strVal val="visible"/>
                                      </p:to>
                                    </p:set>
                                    <p:animEffect transition="in" filter="dissolve">
                                      <p:cBhvr>
                                        <p:cTn id="15" dur="500"/>
                                        <p:tgtEl>
                                          <p:spTgt spid="37"/>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32"/>
                                        </p:tgtEl>
                                        <p:attrNameLst>
                                          <p:attrName>style.visibility</p:attrName>
                                        </p:attrNameLst>
                                      </p:cBhvr>
                                      <p:to>
                                        <p:strVal val="visible"/>
                                      </p:to>
                                    </p:set>
                                    <p:animEffect transition="in" filter="blinds(horizontal)">
                                      <p:cBhvr>
                                        <p:cTn id="20" dur="500"/>
                                        <p:tgtEl>
                                          <p:spTgt spid="32"/>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13">
                                            <p:txEl>
                                              <p:pRg st="0" end="0"/>
                                            </p:txEl>
                                          </p:spTgt>
                                        </p:tgtEl>
                                        <p:attrNameLst>
                                          <p:attrName>style.visibility</p:attrName>
                                        </p:attrNameLst>
                                      </p:cBhvr>
                                      <p:to>
                                        <p:strVal val="visible"/>
                                      </p:to>
                                    </p:set>
                                    <p:animEffect transition="in" filter="blinds(horizontal)">
                                      <p:cBhvr>
                                        <p:cTn id="25" dur="500"/>
                                        <p:tgtEl>
                                          <p:spTgt spid="13">
                                            <p:txEl>
                                              <p:pRg st="0" end="0"/>
                                            </p:txEl>
                                          </p:spTgt>
                                        </p:tgtEl>
                                      </p:cBhvr>
                                    </p:animEffect>
                                  </p:childTnLst>
                                </p:cTn>
                              </p:par>
                              <p:par>
                                <p:cTn id="26" presetID="5" presetClass="entr" presetSubtype="10" fill="hold" nodeType="with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checkerboard(across)">
                                      <p:cBhvr>
                                        <p:cTn id="28" dur="500"/>
                                        <p:tgtEl>
                                          <p:spTgt spid="14"/>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33"/>
                                        </p:tgtEl>
                                        <p:attrNameLst>
                                          <p:attrName>style.visibility</p:attrName>
                                        </p:attrNameLst>
                                      </p:cBhvr>
                                      <p:to>
                                        <p:strVal val="visible"/>
                                      </p:to>
                                    </p:set>
                                    <p:animEffect transition="in" filter="blinds(horizontal)">
                                      <p:cBhvr>
                                        <p:cTn id="33"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2" grpId="0" animBg="1"/>
      <p:bldP spid="3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4830" y="413810"/>
            <a:ext cx="11873563" cy="932119"/>
          </a:xfrm>
        </p:spPr>
        <p:txBody>
          <a:bodyPr/>
          <a:lstStyle/>
          <a:p>
            <a:pPr algn="ctr"/>
            <a:r>
              <a:rPr lang="en-US" dirty="0" smtClean="0"/>
              <a:t>Simple Linear Regression</a:t>
            </a:r>
            <a:endParaRPr lang="en-US" dirty="0"/>
          </a:p>
        </p:txBody>
      </p:sp>
      <p:sp>
        <p:nvSpPr>
          <p:cNvPr id="3" name="Content Placeholder 2"/>
          <p:cNvSpPr>
            <a:spLocks noGrp="1"/>
          </p:cNvSpPr>
          <p:nvPr>
            <p:ph sz="half" idx="1"/>
          </p:nvPr>
        </p:nvSpPr>
        <p:spPr>
          <a:xfrm>
            <a:off x="1081315" y="1393330"/>
            <a:ext cx="6374396" cy="2364608"/>
          </a:xfrm>
        </p:spPr>
        <p:txBody>
          <a:bodyPr>
            <a:noAutofit/>
          </a:bodyPr>
          <a:lstStyle/>
          <a:p>
            <a:r>
              <a:rPr lang="en-US" sz="2300" dirty="0"/>
              <a:t>Model: </a:t>
            </a:r>
            <a:r>
              <a:rPr lang="en-US" sz="2300" dirty="0">
                <a:latin typeface="Times New Roman"/>
                <a:cs typeface="Times New Roman"/>
              </a:rPr>
              <a:t>Y</a:t>
            </a:r>
            <a:r>
              <a:rPr lang="en-US" sz="2300" i="1" baseline="-25000" dirty="0">
                <a:latin typeface="Times New Roman"/>
                <a:cs typeface="Times New Roman"/>
              </a:rPr>
              <a:t>i</a:t>
            </a:r>
            <a:r>
              <a:rPr lang="en-US" sz="2300" dirty="0"/>
              <a:t>=(β</a:t>
            </a:r>
            <a:r>
              <a:rPr lang="en-US" sz="2300" baseline="-25000" dirty="0"/>
              <a:t>0</a:t>
            </a:r>
            <a:r>
              <a:rPr lang="en-US" sz="2300" dirty="0"/>
              <a:t>+β</a:t>
            </a:r>
            <a:r>
              <a:rPr lang="en-US" sz="2300" baseline="-25000" dirty="0"/>
              <a:t>1</a:t>
            </a:r>
            <a:r>
              <a:rPr lang="en-US" sz="2300" i="1" dirty="0">
                <a:latin typeface="Times New Roman"/>
                <a:cs typeface="Times New Roman"/>
              </a:rPr>
              <a:t>x</a:t>
            </a:r>
            <a:r>
              <a:rPr lang="en-US" sz="2300" i="1" baseline="-25000" dirty="0">
                <a:latin typeface="Times New Roman"/>
                <a:cs typeface="Times New Roman"/>
              </a:rPr>
              <a:t>i</a:t>
            </a:r>
            <a:r>
              <a:rPr lang="en-US" sz="2300" dirty="0"/>
              <a:t>) + </a:t>
            </a:r>
            <a:r>
              <a:rPr lang="en-US" sz="2300" dirty="0" err="1"/>
              <a:t>ε</a:t>
            </a:r>
            <a:r>
              <a:rPr lang="en-US" sz="2300" i="1" baseline="-25000" dirty="0" err="1">
                <a:latin typeface="Times New Roman"/>
                <a:cs typeface="Times New Roman"/>
              </a:rPr>
              <a:t>i</a:t>
            </a:r>
            <a:r>
              <a:rPr lang="en-US" sz="2300" i="1" baseline="-25000" dirty="0">
                <a:latin typeface="Times New Roman"/>
                <a:cs typeface="Times New Roman"/>
              </a:rPr>
              <a:t>		</a:t>
            </a:r>
            <a:r>
              <a:rPr lang="en-US" sz="2300" i="1" dirty="0">
                <a:latin typeface="Times New Roman"/>
                <a:cs typeface="Times New Roman"/>
              </a:rPr>
              <a:t>     </a:t>
            </a:r>
          </a:p>
          <a:p>
            <a:pPr marL="0" indent="0">
              <a:buNone/>
            </a:pPr>
            <a:r>
              <a:rPr lang="en-US" sz="2300" i="1" dirty="0">
                <a:latin typeface="Times New Roman"/>
                <a:cs typeface="Times New Roman"/>
              </a:rPr>
              <a:t>   where</a:t>
            </a:r>
            <a:r>
              <a:rPr lang="en-US" sz="2300" dirty="0"/>
              <a:t>, </a:t>
            </a:r>
          </a:p>
          <a:p>
            <a:pPr lvl="1"/>
            <a:r>
              <a:rPr lang="en-US" sz="2300" dirty="0">
                <a:latin typeface="Times New Roman"/>
                <a:cs typeface="Times New Roman"/>
              </a:rPr>
              <a:t>Y</a:t>
            </a:r>
            <a:r>
              <a:rPr lang="en-US" sz="2300" i="1" baseline="-25000" dirty="0">
                <a:latin typeface="Times New Roman"/>
                <a:cs typeface="Times New Roman"/>
              </a:rPr>
              <a:t>i</a:t>
            </a:r>
            <a:r>
              <a:rPr lang="en-US" sz="2300" dirty="0"/>
              <a:t> is the </a:t>
            </a:r>
            <a:r>
              <a:rPr lang="en-US" sz="2300" i="1" dirty="0" err="1">
                <a:latin typeface="Times New Roman"/>
                <a:cs typeface="Times New Roman"/>
              </a:rPr>
              <a:t>i</a:t>
            </a:r>
            <a:r>
              <a:rPr lang="en-US" sz="2300" i="1" baseline="30000" dirty="0" err="1">
                <a:latin typeface="Times New Roman"/>
                <a:cs typeface="Times New Roman"/>
              </a:rPr>
              <a:t>th</a:t>
            </a:r>
            <a:r>
              <a:rPr lang="en-US" sz="2300" dirty="0"/>
              <a:t> value of the response variable.</a:t>
            </a:r>
          </a:p>
          <a:p>
            <a:pPr lvl="1"/>
            <a:r>
              <a:rPr lang="en-US" sz="2300" i="1" dirty="0">
                <a:latin typeface="Times New Roman"/>
                <a:cs typeface="Times New Roman"/>
              </a:rPr>
              <a:t>x</a:t>
            </a:r>
            <a:r>
              <a:rPr lang="en-US" sz="2300" i="1" baseline="-25000" dirty="0">
                <a:latin typeface="Times New Roman"/>
                <a:cs typeface="Times New Roman"/>
              </a:rPr>
              <a:t>i</a:t>
            </a:r>
            <a:r>
              <a:rPr lang="en-US" sz="2300" dirty="0"/>
              <a:t> is the </a:t>
            </a:r>
            <a:r>
              <a:rPr lang="en-US" sz="2300" i="1" dirty="0" err="1">
                <a:latin typeface="Times New Roman"/>
                <a:cs typeface="Times New Roman"/>
              </a:rPr>
              <a:t>i</a:t>
            </a:r>
            <a:r>
              <a:rPr lang="en-US" sz="2300" i="1" baseline="30000" dirty="0" err="1">
                <a:latin typeface="Times New Roman"/>
                <a:cs typeface="Times New Roman"/>
              </a:rPr>
              <a:t>th</a:t>
            </a:r>
            <a:r>
              <a:rPr lang="en-US" sz="2300" dirty="0"/>
              <a:t> value of the explanatory variable.</a:t>
            </a:r>
          </a:p>
          <a:p>
            <a:pPr lvl="1"/>
            <a:r>
              <a:rPr lang="en-US" sz="2300" dirty="0" err="1"/>
              <a:t>ε</a:t>
            </a:r>
            <a:r>
              <a:rPr lang="en-US" sz="2300" i="1" baseline="-25000" dirty="0" err="1">
                <a:latin typeface="Times New Roman"/>
                <a:cs typeface="Times New Roman"/>
              </a:rPr>
              <a:t>i</a:t>
            </a:r>
            <a:r>
              <a:rPr lang="en-US" sz="2300" dirty="0" err="1"/>
              <a:t>’s</a:t>
            </a:r>
            <a:r>
              <a:rPr lang="en-US" sz="2300" dirty="0"/>
              <a:t> are uncorrelated with a mean of 0 and constant variance σ</a:t>
            </a:r>
            <a:r>
              <a:rPr lang="en-US" sz="2300" baseline="30000" dirty="0"/>
              <a:t>2</a:t>
            </a:r>
            <a:r>
              <a:rPr lang="en-US" sz="2300" dirty="0"/>
              <a:t>.</a:t>
            </a:r>
            <a:endParaRPr lang="en-US" sz="2300" baseline="30000" dirty="0"/>
          </a:p>
        </p:txBody>
      </p:sp>
      <p:cxnSp>
        <p:nvCxnSpPr>
          <p:cNvPr id="6" name="Straight Arrow Connector 5"/>
          <p:cNvCxnSpPr/>
          <p:nvPr/>
        </p:nvCxnSpPr>
        <p:spPr>
          <a:xfrm>
            <a:off x="8072805" y="5263777"/>
            <a:ext cx="4400938"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flipV="1">
            <a:off x="8244591" y="2145489"/>
            <a:ext cx="539" cy="329100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11784435" y="5397041"/>
            <a:ext cx="424186" cy="458224"/>
          </a:xfrm>
          <a:prstGeom prst="rect">
            <a:avLst/>
          </a:prstGeom>
          <a:noFill/>
        </p:spPr>
        <p:txBody>
          <a:bodyPr wrap="square" lIns="103272" tIns="51636" rIns="103272" bIns="51636" rtlCol="0">
            <a:spAutoFit/>
          </a:bodyPr>
          <a:lstStyle/>
          <a:p>
            <a:r>
              <a:rPr lang="en-US" sz="2300" i="1" dirty="0">
                <a:latin typeface="Times New Roman"/>
                <a:cs typeface="Times New Roman"/>
              </a:rPr>
              <a:t>x</a:t>
            </a:r>
          </a:p>
        </p:txBody>
      </p:sp>
      <p:sp>
        <p:nvSpPr>
          <p:cNvPr id="11" name="TextBox 10"/>
          <p:cNvSpPr txBox="1"/>
          <p:nvPr/>
        </p:nvSpPr>
        <p:spPr>
          <a:xfrm>
            <a:off x="7661337" y="2598056"/>
            <a:ext cx="424186" cy="458224"/>
          </a:xfrm>
          <a:prstGeom prst="rect">
            <a:avLst/>
          </a:prstGeom>
          <a:noFill/>
        </p:spPr>
        <p:txBody>
          <a:bodyPr wrap="square" lIns="103272" tIns="51636" rIns="103272" bIns="51636" rtlCol="0">
            <a:spAutoFit/>
          </a:bodyPr>
          <a:lstStyle/>
          <a:p>
            <a:r>
              <a:rPr lang="en-US" sz="2300" i="1" dirty="0">
                <a:latin typeface="Times New Roman"/>
                <a:cs typeface="Times New Roman"/>
              </a:rPr>
              <a:t>y</a:t>
            </a:r>
          </a:p>
        </p:txBody>
      </p:sp>
      <p:cxnSp>
        <p:nvCxnSpPr>
          <p:cNvPr id="13" name="Straight Arrow Connector 12"/>
          <p:cNvCxnSpPr/>
          <p:nvPr/>
        </p:nvCxnSpPr>
        <p:spPr>
          <a:xfrm flipV="1">
            <a:off x="7648618" y="1865642"/>
            <a:ext cx="4917915" cy="3038333"/>
          </a:xfrm>
          <a:prstGeom prst="straightConnector1">
            <a:avLst/>
          </a:prstGeom>
          <a:ln>
            <a:solidFill>
              <a:srgbClr val="008000"/>
            </a:solidFill>
            <a:tailEnd type="arrow"/>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12062811" y="1359254"/>
            <a:ext cx="1471398" cy="418576"/>
          </a:xfrm>
          <a:prstGeom prst="rect">
            <a:avLst/>
          </a:prstGeom>
          <a:noFill/>
        </p:spPr>
        <p:txBody>
          <a:bodyPr wrap="square" lIns="103272" tIns="51636" rIns="103272" bIns="51636" rtlCol="0">
            <a:spAutoFit/>
          </a:bodyPr>
          <a:lstStyle/>
          <a:p>
            <a:r>
              <a:rPr lang="en-US" i="1" dirty="0" smtClean="0">
                <a:latin typeface="Times New Roman"/>
                <a:cs typeface="Times New Roman"/>
              </a:rPr>
              <a:t>Y=</a:t>
            </a:r>
            <a:r>
              <a:rPr lang="en-US" dirty="0"/>
              <a:t>β</a:t>
            </a:r>
            <a:r>
              <a:rPr lang="en-US" baseline="-25000" dirty="0"/>
              <a:t>0</a:t>
            </a:r>
            <a:r>
              <a:rPr lang="en-US" dirty="0"/>
              <a:t>+</a:t>
            </a:r>
            <a:r>
              <a:rPr lang="en-US" dirty="0" smtClean="0"/>
              <a:t>β</a:t>
            </a:r>
            <a:r>
              <a:rPr lang="en-US" baseline="-25000" dirty="0" smtClean="0"/>
              <a:t>1</a:t>
            </a:r>
            <a:r>
              <a:rPr lang="en-US" i="1" dirty="0" smtClean="0">
                <a:latin typeface="Times New Roman"/>
                <a:cs typeface="Times New Roman"/>
              </a:rPr>
              <a:t>x</a:t>
            </a:r>
            <a:endParaRPr lang="en-US" i="1" dirty="0">
              <a:latin typeface="Times New Roman"/>
              <a:cs typeface="Times New Roman"/>
            </a:endParaRPr>
          </a:p>
        </p:txBody>
      </p:sp>
      <p:sp>
        <p:nvSpPr>
          <p:cNvPr id="16" name="Oval 15"/>
          <p:cNvSpPr/>
          <p:nvPr/>
        </p:nvSpPr>
        <p:spPr>
          <a:xfrm>
            <a:off x="3983829" y="1521423"/>
            <a:ext cx="318140" cy="306499"/>
          </a:xfrm>
          <a:prstGeom prst="ellipse">
            <a:avLst/>
          </a:prstGeom>
          <a:noFill/>
        </p:spPr>
        <p:style>
          <a:lnRef idx="1">
            <a:schemeClr val="accent1"/>
          </a:lnRef>
          <a:fillRef idx="3">
            <a:schemeClr val="accent1"/>
          </a:fillRef>
          <a:effectRef idx="2">
            <a:schemeClr val="accent1"/>
          </a:effectRef>
          <a:fontRef idx="minor">
            <a:schemeClr val="lt1"/>
          </a:fontRef>
        </p:style>
        <p:txBody>
          <a:bodyPr lIns="103272" tIns="51636" rIns="103272" bIns="51636" spcCol="0" rtlCol="0" anchor="ctr"/>
          <a:lstStyle/>
          <a:p>
            <a:pPr algn="ctr"/>
            <a:endParaRPr lang="en-US"/>
          </a:p>
        </p:txBody>
      </p:sp>
      <p:cxnSp>
        <p:nvCxnSpPr>
          <p:cNvPr id="18" name="Straight Arrow Connector 17"/>
          <p:cNvCxnSpPr/>
          <p:nvPr/>
        </p:nvCxnSpPr>
        <p:spPr>
          <a:xfrm flipH="1" flipV="1">
            <a:off x="4352425" y="1707988"/>
            <a:ext cx="530233" cy="13326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4922424" y="1681327"/>
            <a:ext cx="1723259" cy="418576"/>
          </a:xfrm>
          <a:prstGeom prst="rect">
            <a:avLst/>
          </a:prstGeom>
          <a:noFill/>
          <a:ln>
            <a:solidFill>
              <a:schemeClr val="accent1"/>
            </a:solidFill>
          </a:ln>
        </p:spPr>
        <p:txBody>
          <a:bodyPr wrap="square" lIns="103272" tIns="51636" rIns="103272" bIns="51636" rtlCol="0">
            <a:spAutoFit/>
          </a:bodyPr>
          <a:lstStyle/>
          <a:p>
            <a:r>
              <a:rPr lang="en-US" i="1" dirty="0" smtClean="0">
                <a:latin typeface="Times New Roman"/>
                <a:cs typeface="Times New Roman"/>
              </a:rPr>
              <a:t>Random Error</a:t>
            </a:r>
            <a:endParaRPr lang="en-US" i="1" dirty="0">
              <a:latin typeface="Times New Roman"/>
              <a:cs typeface="Times New Roman"/>
            </a:endParaRPr>
          </a:p>
        </p:txBody>
      </p:sp>
      <p:sp>
        <p:nvSpPr>
          <p:cNvPr id="17" name="TextBox 16"/>
          <p:cNvSpPr txBox="1"/>
          <p:nvPr/>
        </p:nvSpPr>
        <p:spPr>
          <a:xfrm>
            <a:off x="9013422" y="5263265"/>
            <a:ext cx="517523" cy="458224"/>
          </a:xfrm>
          <a:prstGeom prst="rect">
            <a:avLst/>
          </a:prstGeom>
          <a:noFill/>
        </p:spPr>
        <p:txBody>
          <a:bodyPr wrap="square" lIns="103272" tIns="51636" rIns="103272" bIns="51636" rtlCol="0">
            <a:spAutoFit/>
          </a:bodyPr>
          <a:lstStyle/>
          <a:p>
            <a:r>
              <a:rPr lang="en-US" sz="2300" i="1" dirty="0">
                <a:latin typeface="Times New Roman"/>
                <a:cs typeface="Times New Roman"/>
              </a:rPr>
              <a:t>x</a:t>
            </a:r>
            <a:r>
              <a:rPr lang="en-US" sz="2300" i="1" baseline="-25000" dirty="0">
                <a:latin typeface="Times New Roman"/>
                <a:cs typeface="Times New Roman"/>
              </a:rPr>
              <a:t>1</a:t>
            </a:r>
          </a:p>
        </p:txBody>
      </p:sp>
      <p:cxnSp>
        <p:nvCxnSpPr>
          <p:cNvPr id="9" name="Straight Connector 8"/>
          <p:cNvCxnSpPr/>
          <p:nvPr/>
        </p:nvCxnSpPr>
        <p:spPr>
          <a:xfrm>
            <a:off x="9159783" y="5183822"/>
            <a:ext cx="0" cy="159912"/>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2" name="Oval 11"/>
          <p:cNvSpPr/>
          <p:nvPr/>
        </p:nvSpPr>
        <p:spPr>
          <a:xfrm>
            <a:off x="9133272" y="3931166"/>
            <a:ext cx="51535" cy="53304"/>
          </a:xfrm>
          <a:prstGeom prst="ellipse">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103272" tIns="51636" rIns="103272" bIns="51636" spcCol="0" rtlCol="0" anchor="ctr"/>
          <a:lstStyle/>
          <a:p>
            <a:pPr algn="ctr"/>
            <a:endParaRPr lang="en-US"/>
          </a:p>
        </p:txBody>
      </p:sp>
      <p:cxnSp>
        <p:nvCxnSpPr>
          <p:cNvPr id="20" name="Straight Connector 19"/>
          <p:cNvCxnSpPr/>
          <p:nvPr/>
        </p:nvCxnSpPr>
        <p:spPr>
          <a:xfrm flipV="1">
            <a:off x="9146527" y="4024447"/>
            <a:ext cx="12513" cy="1079417"/>
          </a:xfrm>
          <a:prstGeom prst="line">
            <a:avLst/>
          </a:prstGeom>
          <a:ln>
            <a:prstDash val="dash"/>
          </a:ln>
        </p:spPr>
        <p:style>
          <a:lnRef idx="2">
            <a:schemeClr val="accent1"/>
          </a:lnRef>
          <a:fillRef idx="0">
            <a:schemeClr val="accent1"/>
          </a:fillRef>
          <a:effectRef idx="1">
            <a:schemeClr val="accent1"/>
          </a:effectRef>
          <a:fontRef idx="minor">
            <a:schemeClr val="tx1"/>
          </a:fontRef>
        </p:style>
      </p:cxnSp>
      <p:sp>
        <p:nvSpPr>
          <p:cNvPr id="22" name="TextBox 21"/>
          <p:cNvSpPr txBox="1"/>
          <p:nvPr/>
        </p:nvSpPr>
        <p:spPr>
          <a:xfrm>
            <a:off x="8987456" y="3384809"/>
            <a:ext cx="318140" cy="418576"/>
          </a:xfrm>
          <a:prstGeom prst="rect">
            <a:avLst/>
          </a:prstGeom>
          <a:noFill/>
        </p:spPr>
        <p:txBody>
          <a:bodyPr wrap="square" lIns="103272" tIns="51636" rIns="103272" bIns="51636" rtlCol="0">
            <a:spAutoFit/>
          </a:bodyPr>
          <a:lstStyle/>
          <a:p>
            <a:r>
              <a:rPr lang="en-US" dirty="0" smtClean="0"/>
              <a:t>*</a:t>
            </a:r>
            <a:endParaRPr lang="en-US" dirty="0"/>
          </a:p>
        </p:txBody>
      </p:sp>
      <p:cxnSp>
        <p:nvCxnSpPr>
          <p:cNvPr id="24" name="Straight Arrow Connector 23"/>
          <p:cNvCxnSpPr/>
          <p:nvPr/>
        </p:nvCxnSpPr>
        <p:spPr>
          <a:xfrm flipH="1" flipV="1">
            <a:off x="9239318" y="4051109"/>
            <a:ext cx="318140" cy="29317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9703272" y="4304304"/>
            <a:ext cx="1789538" cy="418576"/>
          </a:xfrm>
          <a:prstGeom prst="rect">
            <a:avLst/>
          </a:prstGeom>
          <a:noFill/>
          <a:ln>
            <a:solidFill>
              <a:schemeClr val="accent1"/>
            </a:solidFill>
          </a:ln>
        </p:spPr>
        <p:txBody>
          <a:bodyPr wrap="square" lIns="103272" tIns="51636" rIns="103272" bIns="51636" rtlCol="0">
            <a:spAutoFit/>
          </a:bodyPr>
          <a:lstStyle/>
          <a:p>
            <a:r>
              <a:rPr lang="en-US" dirty="0" smtClean="0"/>
              <a:t>Expected point</a:t>
            </a:r>
            <a:endParaRPr lang="en-US" dirty="0"/>
          </a:p>
        </p:txBody>
      </p:sp>
      <p:cxnSp>
        <p:nvCxnSpPr>
          <p:cNvPr id="26" name="Straight Arrow Connector 25"/>
          <p:cNvCxnSpPr>
            <a:stCxn id="27" idx="2"/>
          </p:cNvCxnSpPr>
          <p:nvPr/>
        </p:nvCxnSpPr>
        <p:spPr>
          <a:xfrm flipH="1">
            <a:off x="9159783" y="2803416"/>
            <a:ext cx="105778" cy="71465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8350638" y="2384839"/>
            <a:ext cx="1829845" cy="418576"/>
          </a:xfrm>
          <a:prstGeom prst="rect">
            <a:avLst/>
          </a:prstGeom>
          <a:noFill/>
          <a:ln>
            <a:solidFill>
              <a:schemeClr val="accent1"/>
            </a:solidFill>
          </a:ln>
        </p:spPr>
        <p:txBody>
          <a:bodyPr wrap="square" lIns="103272" tIns="51636" rIns="103272" bIns="51636" rtlCol="0">
            <a:spAutoFit/>
          </a:bodyPr>
          <a:lstStyle/>
          <a:p>
            <a:r>
              <a:rPr lang="en-US" dirty="0" smtClean="0"/>
              <a:t>Observed point</a:t>
            </a:r>
            <a:endParaRPr lang="en-US" dirty="0"/>
          </a:p>
        </p:txBody>
      </p:sp>
      <p:sp>
        <p:nvSpPr>
          <p:cNvPr id="31" name="Left Brace 30"/>
          <p:cNvSpPr/>
          <p:nvPr/>
        </p:nvSpPr>
        <p:spPr>
          <a:xfrm>
            <a:off x="8962434" y="3558047"/>
            <a:ext cx="51535" cy="386454"/>
          </a:xfrm>
          <a:prstGeom prst="leftBrace">
            <a:avLst/>
          </a:prstGeom>
          <a:ln w="28575" cmpd="sng">
            <a:solidFill>
              <a:srgbClr val="800000"/>
            </a:solidFill>
          </a:ln>
        </p:spPr>
        <p:style>
          <a:lnRef idx="2">
            <a:schemeClr val="accent1"/>
          </a:lnRef>
          <a:fillRef idx="0">
            <a:schemeClr val="accent1"/>
          </a:fillRef>
          <a:effectRef idx="1">
            <a:schemeClr val="accent1"/>
          </a:effectRef>
          <a:fontRef idx="minor">
            <a:schemeClr val="tx1"/>
          </a:fontRef>
        </p:style>
        <p:txBody>
          <a:bodyPr lIns="103272" tIns="51636" rIns="103272" bIns="51636" spcCol="0" rtlCol="0" anchor="ctr"/>
          <a:lstStyle/>
          <a:p>
            <a:pPr algn="ctr"/>
            <a:endParaRPr lang="en-US"/>
          </a:p>
        </p:txBody>
      </p:sp>
      <p:sp>
        <p:nvSpPr>
          <p:cNvPr id="32" name="TextBox 31"/>
          <p:cNvSpPr txBox="1"/>
          <p:nvPr/>
        </p:nvSpPr>
        <p:spPr>
          <a:xfrm>
            <a:off x="8616296" y="3478095"/>
            <a:ext cx="437443" cy="418576"/>
          </a:xfrm>
          <a:prstGeom prst="rect">
            <a:avLst/>
          </a:prstGeom>
          <a:noFill/>
        </p:spPr>
        <p:txBody>
          <a:bodyPr wrap="square" lIns="103272" tIns="51636" rIns="103272" bIns="51636" rtlCol="0">
            <a:spAutoFit/>
          </a:bodyPr>
          <a:lstStyle/>
          <a:p>
            <a:r>
              <a:rPr lang="en-US" dirty="0" smtClean="0">
                <a:solidFill>
                  <a:srgbClr val="800000"/>
                </a:solidFill>
              </a:rPr>
              <a:t>ε</a:t>
            </a:r>
            <a:r>
              <a:rPr lang="en-US" i="1" baseline="-25000" dirty="0" smtClean="0">
                <a:solidFill>
                  <a:srgbClr val="800000"/>
                </a:solidFill>
                <a:latin typeface="Times New Roman"/>
                <a:cs typeface="Times New Roman"/>
              </a:rPr>
              <a:t>1</a:t>
            </a:r>
            <a:endParaRPr lang="en-US" dirty="0">
              <a:solidFill>
                <a:srgbClr val="800000"/>
              </a:solidFill>
            </a:endParaRPr>
          </a:p>
        </p:txBody>
      </p:sp>
      <p:sp>
        <p:nvSpPr>
          <p:cNvPr id="33" name="TextBox 32"/>
          <p:cNvSpPr txBox="1"/>
          <p:nvPr/>
        </p:nvSpPr>
        <p:spPr>
          <a:xfrm>
            <a:off x="8986914" y="4237141"/>
            <a:ext cx="318140" cy="418576"/>
          </a:xfrm>
          <a:prstGeom prst="rect">
            <a:avLst/>
          </a:prstGeom>
          <a:noFill/>
        </p:spPr>
        <p:txBody>
          <a:bodyPr wrap="square" lIns="103272" tIns="51636" rIns="103272" bIns="51636" rtlCol="0">
            <a:spAutoFit/>
          </a:bodyPr>
          <a:lstStyle/>
          <a:p>
            <a:r>
              <a:rPr lang="en-US" dirty="0" smtClean="0"/>
              <a:t>*</a:t>
            </a:r>
            <a:endParaRPr lang="en-US" dirty="0"/>
          </a:p>
        </p:txBody>
      </p:sp>
      <p:sp>
        <p:nvSpPr>
          <p:cNvPr id="34" name="TextBox 33"/>
          <p:cNvSpPr txBox="1"/>
          <p:nvPr/>
        </p:nvSpPr>
        <p:spPr>
          <a:xfrm>
            <a:off x="9503359" y="3636969"/>
            <a:ext cx="318140" cy="418576"/>
          </a:xfrm>
          <a:prstGeom prst="rect">
            <a:avLst/>
          </a:prstGeom>
          <a:noFill/>
        </p:spPr>
        <p:txBody>
          <a:bodyPr wrap="square" lIns="103272" tIns="51636" rIns="103272" bIns="51636" rtlCol="0">
            <a:spAutoFit/>
          </a:bodyPr>
          <a:lstStyle/>
          <a:p>
            <a:r>
              <a:rPr lang="en-US" dirty="0" smtClean="0"/>
              <a:t>*</a:t>
            </a:r>
            <a:endParaRPr lang="en-US" dirty="0"/>
          </a:p>
        </p:txBody>
      </p:sp>
      <p:sp>
        <p:nvSpPr>
          <p:cNvPr id="35" name="TextBox 34"/>
          <p:cNvSpPr txBox="1"/>
          <p:nvPr/>
        </p:nvSpPr>
        <p:spPr>
          <a:xfrm>
            <a:off x="9728170" y="3196705"/>
            <a:ext cx="318140" cy="418576"/>
          </a:xfrm>
          <a:prstGeom prst="rect">
            <a:avLst/>
          </a:prstGeom>
          <a:noFill/>
        </p:spPr>
        <p:txBody>
          <a:bodyPr wrap="square" lIns="103272" tIns="51636" rIns="103272" bIns="51636" rtlCol="0">
            <a:spAutoFit/>
          </a:bodyPr>
          <a:lstStyle/>
          <a:p>
            <a:r>
              <a:rPr lang="en-US" dirty="0" smtClean="0"/>
              <a:t>*</a:t>
            </a:r>
            <a:endParaRPr lang="en-US" dirty="0"/>
          </a:p>
        </p:txBody>
      </p:sp>
      <p:sp>
        <p:nvSpPr>
          <p:cNvPr id="36" name="TextBox 35"/>
          <p:cNvSpPr txBox="1"/>
          <p:nvPr/>
        </p:nvSpPr>
        <p:spPr>
          <a:xfrm>
            <a:off x="10085542" y="3542660"/>
            <a:ext cx="318140" cy="418576"/>
          </a:xfrm>
          <a:prstGeom prst="rect">
            <a:avLst/>
          </a:prstGeom>
          <a:noFill/>
        </p:spPr>
        <p:txBody>
          <a:bodyPr wrap="square" lIns="103272" tIns="51636" rIns="103272" bIns="51636" rtlCol="0">
            <a:spAutoFit/>
          </a:bodyPr>
          <a:lstStyle/>
          <a:p>
            <a:r>
              <a:rPr lang="en-US" dirty="0" smtClean="0"/>
              <a:t>*</a:t>
            </a:r>
            <a:endParaRPr lang="en-US" dirty="0"/>
          </a:p>
        </p:txBody>
      </p:sp>
      <p:sp>
        <p:nvSpPr>
          <p:cNvPr id="37" name="TextBox 36"/>
          <p:cNvSpPr txBox="1"/>
          <p:nvPr/>
        </p:nvSpPr>
        <p:spPr>
          <a:xfrm>
            <a:off x="10747802" y="3262305"/>
            <a:ext cx="318140" cy="418576"/>
          </a:xfrm>
          <a:prstGeom prst="rect">
            <a:avLst/>
          </a:prstGeom>
          <a:noFill/>
        </p:spPr>
        <p:txBody>
          <a:bodyPr wrap="square" lIns="103272" tIns="51636" rIns="103272" bIns="51636" rtlCol="0">
            <a:spAutoFit/>
          </a:bodyPr>
          <a:lstStyle/>
          <a:p>
            <a:r>
              <a:rPr lang="en-US" dirty="0" smtClean="0"/>
              <a:t>*</a:t>
            </a:r>
            <a:endParaRPr lang="en-US" dirty="0"/>
          </a:p>
        </p:txBody>
      </p:sp>
      <p:sp>
        <p:nvSpPr>
          <p:cNvPr id="38" name="TextBox 37"/>
          <p:cNvSpPr txBox="1"/>
          <p:nvPr/>
        </p:nvSpPr>
        <p:spPr>
          <a:xfrm>
            <a:off x="10999125" y="2382270"/>
            <a:ext cx="318140" cy="418576"/>
          </a:xfrm>
          <a:prstGeom prst="rect">
            <a:avLst/>
          </a:prstGeom>
          <a:noFill/>
        </p:spPr>
        <p:txBody>
          <a:bodyPr wrap="square" lIns="103272" tIns="51636" rIns="103272" bIns="51636" rtlCol="0">
            <a:spAutoFit/>
          </a:bodyPr>
          <a:lstStyle/>
          <a:p>
            <a:r>
              <a:rPr lang="en-US" dirty="0" smtClean="0"/>
              <a:t>*</a:t>
            </a:r>
            <a:endParaRPr lang="en-US" dirty="0"/>
          </a:p>
        </p:txBody>
      </p:sp>
      <p:sp>
        <p:nvSpPr>
          <p:cNvPr id="39" name="TextBox 38"/>
          <p:cNvSpPr txBox="1"/>
          <p:nvPr/>
        </p:nvSpPr>
        <p:spPr>
          <a:xfrm>
            <a:off x="11568593" y="2701573"/>
            <a:ext cx="318140" cy="418576"/>
          </a:xfrm>
          <a:prstGeom prst="rect">
            <a:avLst/>
          </a:prstGeom>
          <a:noFill/>
        </p:spPr>
        <p:txBody>
          <a:bodyPr wrap="square" lIns="103272" tIns="51636" rIns="103272" bIns="51636" rtlCol="0">
            <a:spAutoFit/>
          </a:bodyPr>
          <a:lstStyle/>
          <a:p>
            <a:r>
              <a:rPr lang="en-US" dirty="0" smtClean="0"/>
              <a:t>*</a:t>
            </a:r>
            <a:endParaRPr lang="en-US" dirty="0"/>
          </a:p>
        </p:txBody>
      </p:sp>
      <p:sp>
        <p:nvSpPr>
          <p:cNvPr id="40" name="Content Placeholder 2"/>
          <p:cNvSpPr>
            <a:spLocks noGrp="1"/>
          </p:cNvSpPr>
          <p:nvPr>
            <p:ph sz="half" idx="1"/>
          </p:nvPr>
        </p:nvSpPr>
        <p:spPr>
          <a:xfrm>
            <a:off x="1076845" y="3814232"/>
            <a:ext cx="5975260" cy="2808799"/>
          </a:xfrm>
        </p:spPr>
        <p:txBody>
          <a:bodyPr>
            <a:normAutofit fontScale="92500"/>
          </a:bodyPr>
          <a:lstStyle/>
          <a:p>
            <a:r>
              <a:rPr lang="en-US" sz="2300" dirty="0"/>
              <a:t>How do we determine the underlying linear relationship?</a:t>
            </a:r>
          </a:p>
          <a:p>
            <a:r>
              <a:rPr lang="en-US" sz="2300" dirty="0"/>
              <a:t>Well, since the points are following this linear trend, why don’t we look for a line that “best” fit the points.</a:t>
            </a:r>
          </a:p>
          <a:p>
            <a:r>
              <a:rPr lang="en-US" sz="2300" dirty="0"/>
              <a:t>But what do we mean by “best” fit? We need a criterion to help us determine which between 2 competing candidate lines is better. </a:t>
            </a:r>
            <a:endParaRPr lang="en-US" sz="2300" i="1" dirty="0">
              <a:latin typeface="Times New Roman"/>
              <a:cs typeface="Times New Roman"/>
            </a:endParaRPr>
          </a:p>
        </p:txBody>
      </p:sp>
      <p:cxnSp>
        <p:nvCxnSpPr>
          <p:cNvPr id="42" name="Straight Arrow Connector 41"/>
          <p:cNvCxnSpPr/>
          <p:nvPr/>
        </p:nvCxnSpPr>
        <p:spPr>
          <a:xfrm flipV="1">
            <a:off x="9782809" y="2971704"/>
            <a:ext cx="3552564" cy="2625224"/>
          </a:xfrm>
          <a:prstGeom prst="straightConnector1">
            <a:avLst/>
          </a:prstGeom>
          <a:ln>
            <a:solidFill>
              <a:srgbClr val="800000"/>
            </a:solidFill>
            <a:tailEnd type="arrow"/>
          </a:ln>
        </p:spPr>
        <p:style>
          <a:lnRef idx="2">
            <a:schemeClr val="accent1"/>
          </a:lnRef>
          <a:fillRef idx="0">
            <a:schemeClr val="accent1"/>
          </a:fillRef>
          <a:effectRef idx="1">
            <a:schemeClr val="accent1"/>
          </a:effectRef>
          <a:fontRef idx="minor">
            <a:schemeClr val="tx1"/>
          </a:fontRef>
        </p:style>
      </p:cxnSp>
      <p:cxnSp>
        <p:nvCxnSpPr>
          <p:cNvPr id="44" name="Straight Arrow Connector 43"/>
          <p:cNvCxnSpPr/>
          <p:nvPr/>
        </p:nvCxnSpPr>
        <p:spPr>
          <a:xfrm flipV="1">
            <a:off x="8867616" y="2957859"/>
            <a:ext cx="3552564" cy="2625224"/>
          </a:xfrm>
          <a:prstGeom prst="straightConnector1">
            <a:avLst/>
          </a:prstGeom>
          <a:ln>
            <a:solidFill>
              <a:srgbClr val="800000"/>
            </a:solidFill>
            <a:tailEnd type="arrow"/>
          </a:ln>
        </p:spPr>
        <p:style>
          <a:lnRef idx="2">
            <a:schemeClr val="accent1"/>
          </a:lnRef>
          <a:fillRef idx="0">
            <a:schemeClr val="accent1"/>
          </a:fillRef>
          <a:effectRef idx="1">
            <a:schemeClr val="accent1"/>
          </a:effectRef>
          <a:fontRef idx="minor">
            <a:schemeClr val="tx1"/>
          </a:fontRef>
        </p:style>
      </p:cxnSp>
      <p:sp>
        <p:nvSpPr>
          <p:cNvPr id="45" name="TextBox 44"/>
          <p:cNvSpPr txBox="1"/>
          <p:nvPr/>
        </p:nvSpPr>
        <p:spPr>
          <a:xfrm>
            <a:off x="9450868" y="5516461"/>
            <a:ext cx="597055" cy="458224"/>
          </a:xfrm>
          <a:prstGeom prst="rect">
            <a:avLst/>
          </a:prstGeom>
          <a:noFill/>
        </p:spPr>
        <p:txBody>
          <a:bodyPr wrap="square" lIns="103272" tIns="51636" rIns="103272" bIns="51636" rtlCol="0">
            <a:spAutoFit/>
          </a:bodyPr>
          <a:lstStyle/>
          <a:p>
            <a:r>
              <a:rPr lang="en-US" sz="2300" i="1" dirty="0">
                <a:solidFill>
                  <a:srgbClr val="800000"/>
                </a:solidFill>
                <a:latin typeface="Times New Roman"/>
                <a:cs typeface="Times New Roman"/>
              </a:rPr>
              <a:t>L</a:t>
            </a:r>
            <a:r>
              <a:rPr lang="en-US" sz="2300" i="1" baseline="-25000" dirty="0">
                <a:solidFill>
                  <a:srgbClr val="800000"/>
                </a:solidFill>
                <a:latin typeface="Times New Roman"/>
                <a:cs typeface="Times New Roman"/>
              </a:rPr>
              <a:t>1</a:t>
            </a:r>
          </a:p>
        </p:txBody>
      </p:sp>
      <p:sp>
        <p:nvSpPr>
          <p:cNvPr id="46" name="TextBox 45"/>
          <p:cNvSpPr txBox="1"/>
          <p:nvPr/>
        </p:nvSpPr>
        <p:spPr>
          <a:xfrm>
            <a:off x="8601941" y="5475970"/>
            <a:ext cx="597055" cy="458224"/>
          </a:xfrm>
          <a:prstGeom prst="rect">
            <a:avLst/>
          </a:prstGeom>
          <a:noFill/>
        </p:spPr>
        <p:txBody>
          <a:bodyPr wrap="square" lIns="103272" tIns="51636" rIns="103272" bIns="51636" rtlCol="0">
            <a:spAutoFit/>
          </a:bodyPr>
          <a:lstStyle/>
          <a:p>
            <a:r>
              <a:rPr lang="en-US" sz="2300" i="1" dirty="0">
                <a:solidFill>
                  <a:srgbClr val="800000"/>
                </a:solidFill>
                <a:latin typeface="Times New Roman"/>
                <a:cs typeface="Times New Roman"/>
              </a:rPr>
              <a:t>L</a:t>
            </a:r>
            <a:r>
              <a:rPr lang="en-US" sz="2300" i="1" baseline="-25000" dirty="0">
                <a:solidFill>
                  <a:srgbClr val="800000"/>
                </a:solidFill>
                <a:latin typeface="Times New Roman"/>
                <a:cs typeface="Times New Roman"/>
              </a:rPr>
              <a:t>2</a:t>
            </a:r>
          </a:p>
        </p:txBody>
      </p:sp>
      <p:cxnSp>
        <p:nvCxnSpPr>
          <p:cNvPr id="47" name="Straight Arrow Connector 46"/>
          <p:cNvCxnSpPr/>
          <p:nvPr/>
        </p:nvCxnSpPr>
        <p:spPr>
          <a:xfrm flipV="1">
            <a:off x="8496454" y="1985060"/>
            <a:ext cx="3552564" cy="2625224"/>
          </a:xfrm>
          <a:prstGeom prst="straightConnector1">
            <a:avLst/>
          </a:prstGeom>
          <a:ln>
            <a:solidFill>
              <a:srgbClr val="800000"/>
            </a:solidFill>
            <a:tailEnd type="arrow"/>
          </a:ln>
        </p:spPr>
        <p:style>
          <a:lnRef idx="2">
            <a:schemeClr val="accent1"/>
          </a:lnRef>
          <a:fillRef idx="0">
            <a:schemeClr val="accent1"/>
          </a:fillRef>
          <a:effectRef idx="1">
            <a:schemeClr val="accent1"/>
          </a:effectRef>
          <a:fontRef idx="minor">
            <a:schemeClr val="tx1"/>
          </a:fontRef>
        </p:style>
      </p:cxnSp>
      <p:sp>
        <p:nvSpPr>
          <p:cNvPr id="48" name="TextBox 47"/>
          <p:cNvSpPr txBox="1"/>
          <p:nvPr/>
        </p:nvSpPr>
        <p:spPr>
          <a:xfrm>
            <a:off x="8217537" y="4436538"/>
            <a:ext cx="597055" cy="458224"/>
          </a:xfrm>
          <a:prstGeom prst="rect">
            <a:avLst/>
          </a:prstGeom>
          <a:noFill/>
        </p:spPr>
        <p:txBody>
          <a:bodyPr wrap="square" lIns="103272" tIns="51636" rIns="103272" bIns="51636" rtlCol="0">
            <a:spAutoFit/>
          </a:bodyPr>
          <a:lstStyle/>
          <a:p>
            <a:r>
              <a:rPr lang="en-US" sz="2300" i="1" dirty="0">
                <a:solidFill>
                  <a:srgbClr val="800000"/>
                </a:solidFill>
                <a:latin typeface="Times New Roman"/>
                <a:cs typeface="Times New Roman"/>
              </a:rPr>
              <a:t>L</a:t>
            </a:r>
            <a:r>
              <a:rPr lang="en-US" sz="2300" i="1" baseline="-25000" dirty="0">
                <a:solidFill>
                  <a:srgbClr val="800000"/>
                </a:solidFill>
                <a:latin typeface="Times New Roman"/>
                <a:cs typeface="Times New Roman"/>
              </a:rPr>
              <a:t>3</a:t>
            </a:r>
          </a:p>
        </p:txBody>
      </p:sp>
      <p:cxnSp>
        <p:nvCxnSpPr>
          <p:cNvPr id="49" name="Straight Arrow Connector 48"/>
          <p:cNvCxnSpPr/>
          <p:nvPr/>
        </p:nvCxnSpPr>
        <p:spPr>
          <a:xfrm flipV="1">
            <a:off x="8350640" y="2265424"/>
            <a:ext cx="3911008" cy="2118319"/>
          </a:xfrm>
          <a:prstGeom prst="straightConnector1">
            <a:avLst/>
          </a:prstGeom>
          <a:ln>
            <a:solidFill>
              <a:srgbClr val="800000"/>
            </a:solidFill>
            <a:tailEnd type="arrow"/>
          </a:ln>
        </p:spPr>
        <p:style>
          <a:lnRef idx="2">
            <a:schemeClr val="accent1"/>
          </a:lnRef>
          <a:fillRef idx="0">
            <a:schemeClr val="accent1"/>
          </a:fillRef>
          <a:effectRef idx="1">
            <a:schemeClr val="accent1"/>
          </a:effectRef>
          <a:fontRef idx="minor">
            <a:schemeClr val="tx1"/>
          </a:fontRef>
        </p:style>
      </p:cxnSp>
      <p:sp>
        <p:nvSpPr>
          <p:cNvPr id="50" name="TextBox 49"/>
          <p:cNvSpPr txBox="1"/>
          <p:nvPr/>
        </p:nvSpPr>
        <p:spPr>
          <a:xfrm>
            <a:off x="7859627" y="4050087"/>
            <a:ext cx="597055" cy="458224"/>
          </a:xfrm>
          <a:prstGeom prst="rect">
            <a:avLst/>
          </a:prstGeom>
          <a:noFill/>
        </p:spPr>
        <p:txBody>
          <a:bodyPr wrap="square" lIns="103272" tIns="51636" rIns="103272" bIns="51636" rtlCol="0">
            <a:spAutoFit/>
          </a:bodyPr>
          <a:lstStyle/>
          <a:p>
            <a:r>
              <a:rPr lang="en-US" sz="2300" i="1" dirty="0">
                <a:solidFill>
                  <a:srgbClr val="800000"/>
                </a:solidFill>
                <a:latin typeface="Times New Roman"/>
                <a:cs typeface="Times New Roman"/>
              </a:rPr>
              <a:t>L</a:t>
            </a:r>
            <a:r>
              <a:rPr lang="en-US" sz="2300" i="1" baseline="-25000" dirty="0">
                <a:solidFill>
                  <a:srgbClr val="800000"/>
                </a:solidFill>
                <a:latin typeface="Times New Roman"/>
                <a:cs typeface="Times New Roman"/>
              </a:rPr>
              <a:t>4</a:t>
            </a:r>
          </a:p>
        </p:txBody>
      </p:sp>
      <p:sp>
        <p:nvSpPr>
          <p:cNvPr id="53" name="Slide Number Placeholder 52"/>
          <p:cNvSpPr>
            <a:spLocks noGrp="1"/>
          </p:cNvSpPr>
          <p:nvPr>
            <p:ph type="sldNum" sz="quarter" idx="12"/>
          </p:nvPr>
        </p:nvSpPr>
        <p:spPr/>
        <p:txBody>
          <a:bodyPr/>
          <a:lstStyle/>
          <a:p>
            <a:fld id="{45D55CB6-4E01-42AF-8D35-22E095F8B5E8}" type="slidenum">
              <a:rPr lang="en-US" smtClean="0"/>
              <a:t>5</a:t>
            </a:fld>
            <a:endParaRPr lang="en-US"/>
          </a:p>
        </p:txBody>
      </p:sp>
    </p:spTree>
    <p:extLst>
      <p:ext uri="{BB962C8B-B14F-4D97-AF65-F5344CB8AC3E}">
        <p14:creationId xmlns:p14="http://schemas.microsoft.com/office/powerpoint/2010/main" val="362004525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dissolve">
                                      <p:cBhvr>
                                        <p:cTn id="24" dur="500"/>
                                        <p:tgtEl>
                                          <p:spTgt spid="16"/>
                                        </p:tgtEl>
                                      </p:cBhvr>
                                    </p:animEffect>
                                  </p:childTnLst>
                                </p:cTn>
                              </p:par>
                              <p:par>
                                <p:cTn id="25" presetID="9" presetClass="entr" presetSubtype="0" fill="hold" nodeType="with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dissolve">
                                      <p:cBhvr>
                                        <p:cTn id="27" dur="500"/>
                                        <p:tgtEl>
                                          <p:spTgt spid="18"/>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dissolve">
                                      <p:cBhvr>
                                        <p:cTn id="30" dur="500"/>
                                        <p:tgtEl>
                                          <p:spTgt spid="19"/>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dissolve">
                                      <p:cBhvr>
                                        <p:cTn id="35" dur="500"/>
                                        <p:tgtEl>
                                          <p:spTgt spid="6"/>
                                        </p:tgtEl>
                                      </p:cBhvr>
                                    </p:animEffect>
                                  </p:childTnLst>
                                </p:cTn>
                              </p:par>
                              <p:par>
                                <p:cTn id="36" presetID="9" presetClass="entr" presetSubtype="0" fill="hold" nodeType="with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dissolve">
                                      <p:cBhvr>
                                        <p:cTn id="38" dur="500"/>
                                        <p:tgtEl>
                                          <p:spTgt spid="8"/>
                                        </p:tgtEl>
                                      </p:cBhvr>
                                    </p:animEffect>
                                  </p:childTnLst>
                                </p:cTn>
                              </p:par>
                              <p:par>
                                <p:cTn id="39" presetID="9" presetClass="entr" presetSubtype="0" fill="hold" grpId="0" nodeType="with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dissolve">
                                      <p:cBhvr>
                                        <p:cTn id="41" dur="500"/>
                                        <p:tgtEl>
                                          <p:spTgt spid="11"/>
                                        </p:tgtEl>
                                      </p:cBhvr>
                                    </p:animEffect>
                                  </p:childTnLst>
                                </p:cTn>
                              </p:par>
                              <p:par>
                                <p:cTn id="42" presetID="9" presetClass="entr" presetSubtype="0" fill="hold" grpId="0" nodeType="withEffect">
                                  <p:stCondLst>
                                    <p:cond delay="0"/>
                                  </p:stCondLst>
                                  <p:childTnLst>
                                    <p:set>
                                      <p:cBhvr>
                                        <p:cTn id="43" dur="1" fill="hold">
                                          <p:stCondLst>
                                            <p:cond delay="0"/>
                                          </p:stCondLst>
                                        </p:cTn>
                                        <p:tgtEl>
                                          <p:spTgt spid="10"/>
                                        </p:tgtEl>
                                        <p:attrNameLst>
                                          <p:attrName>style.visibility</p:attrName>
                                        </p:attrNameLst>
                                      </p:cBhvr>
                                      <p:to>
                                        <p:strVal val="visible"/>
                                      </p:to>
                                    </p:set>
                                    <p:animEffect transition="in" filter="dissolve">
                                      <p:cBhvr>
                                        <p:cTn id="44" dur="500"/>
                                        <p:tgtEl>
                                          <p:spTgt spid="10"/>
                                        </p:tgtEl>
                                      </p:cBhvr>
                                    </p:animEffect>
                                  </p:childTnLst>
                                </p:cTn>
                              </p:par>
                            </p:childTnLst>
                          </p:cTn>
                        </p:par>
                      </p:childTnLst>
                    </p:cTn>
                  </p:par>
                  <p:par>
                    <p:cTn id="45" fill="hold">
                      <p:stCondLst>
                        <p:cond delay="indefinite"/>
                      </p:stCondLst>
                      <p:childTnLst>
                        <p:par>
                          <p:cTn id="46" fill="hold">
                            <p:stCondLst>
                              <p:cond delay="0"/>
                            </p:stCondLst>
                            <p:childTnLst>
                              <p:par>
                                <p:cTn id="47" presetID="9" presetClass="entr" presetSubtype="0" fill="hold" nodeType="click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dissolve">
                                      <p:cBhvr>
                                        <p:cTn id="49" dur="500"/>
                                        <p:tgtEl>
                                          <p:spTgt spid="13"/>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dissolve">
                                      <p:cBhvr>
                                        <p:cTn id="52" dur="500"/>
                                        <p:tgtEl>
                                          <p:spTgt spid="15"/>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dissolve">
                                      <p:cBhvr>
                                        <p:cTn id="57" dur="500"/>
                                        <p:tgtEl>
                                          <p:spTgt spid="17"/>
                                        </p:tgtEl>
                                      </p:cBhvr>
                                    </p:animEffect>
                                  </p:childTnLst>
                                </p:cTn>
                              </p:par>
                              <p:par>
                                <p:cTn id="58" presetID="9" presetClass="entr" presetSubtype="0" fill="hold" nodeType="withEffect">
                                  <p:stCondLst>
                                    <p:cond delay="0"/>
                                  </p:stCondLst>
                                  <p:childTnLst>
                                    <p:set>
                                      <p:cBhvr>
                                        <p:cTn id="59" dur="1" fill="hold">
                                          <p:stCondLst>
                                            <p:cond delay="0"/>
                                          </p:stCondLst>
                                        </p:cTn>
                                        <p:tgtEl>
                                          <p:spTgt spid="9"/>
                                        </p:tgtEl>
                                        <p:attrNameLst>
                                          <p:attrName>style.visibility</p:attrName>
                                        </p:attrNameLst>
                                      </p:cBhvr>
                                      <p:to>
                                        <p:strVal val="visible"/>
                                      </p:to>
                                    </p:set>
                                    <p:animEffect transition="in" filter="dissolve">
                                      <p:cBhvr>
                                        <p:cTn id="60" dur="500"/>
                                        <p:tgtEl>
                                          <p:spTgt spid="9"/>
                                        </p:tgtEl>
                                      </p:cBhvr>
                                    </p:animEffect>
                                  </p:childTnLst>
                                </p:cTn>
                              </p:par>
                            </p:childTnLst>
                          </p:cTn>
                        </p:par>
                      </p:childTnLst>
                    </p:cTn>
                  </p:par>
                  <p:par>
                    <p:cTn id="61" fill="hold">
                      <p:stCondLst>
                        <p:cond delay="indefinite"/>
                      </p:stCondLst>
                      <p:childTnLst>
                        <p:par>
                          <p:cTn id="62" fill="hold">
                            <p:stCondLst>
                              <p:cond delay="0"/>
                            </p:stCondLst>
                            <p:childTnLst>
                              <p:par>
                                <p:cTn id="63" presetID="9" presetClass="entr" presetSubtype="0" fill="hold" grpId="0" nodeType="clickEffect">
                                  <p:stCondLst>
                                    <p:cond delay="0"/>
                                  </p:stCondLst>
                                  <p:childTnLst>
                                    <p:set>
                                      <p:cBhvr>
                                        <p:cTn id="64" dur="1" fill="hold">
                                          <p:stCondLst>
                                            <p:cond delay="0"/>
                                          </p:stCondLst>
                                        </p:cTn>
                                        <p:tgtEl>
                                          <p:spTgt spid="12"/>
                                        </p:tgtEl>
                                        <p:attrNameLst>
                                          <p:attrName>style.visibility</p:attrName>
                                        </p:attrNameLst>
                                      </p:cBhvr>
                                      <p:to>
                                        <p:strVal val="visible"/>
                                      </p:to>
                                    </p:set>
                                    <p:animEffect transition="in" filter="dissolve">
                                      <p:cBhvr>
                                        <p:cTn id="65" dur="500"/>
                                        <p:tgtEl>
                                          <p:spTgt spid="12"/>
                                        </p:tgtEl>
                                      </p:cBhvr>
                                    </p:animEffect>
                                  </p:childTnLst>
                                </p:cTn>
                              </p:par>
                              <p:par>
                                <p:cTn id="66" presetID="9" presetClass="entr" presetSubtype="0" fill="hold" nodeType="withEffect">
                                  <p:stCondLst>
                                    <p:cond delay="0"/>
                                  </p:stCondLst>
                                  <p:childTnLst>
                                    <p:set>
                                      <p:cBhvr>
                                        <p:cTn id="67" dur="1" fill="hold">
                                          <p:stCondLst>
                                            <p:cond delay="0"/>
                                          </p:stCondLst>
                                        </p:cTn>
                                        <p:tgtEl>
                                          <p:spTgt spid="20"/>
                                        </p:tgtEl>
                                        <p:attrNameLst>
                                          <p:attrName>style.visibility</p:attrName>
                                        </p:attrNameLst>
                                      </p:cBhvr>
                                      <p:to>
                                        <p:strVal val="visible"/>
                                      </p:to>
                                    </p:set>
                                    <p:animEffect transition="in" filter="dissolve">
                                      <p:cBhvr>
                                        <p:cTn id="68" dur="500"/>
                                        <p:tgtEl>
                                          <p:spTgt spid="20"/>
                                        </p:tgtEl>
                                      </p:cBhvr>
                                    </p:animEffect>
                                  </p:childTnLst>
                                </p:cTn>
                              </p:par>
                              <p:par>
                                <p:cTn id="69" presetID="9" presetClass="entr" presetSubtype="0" fill="hold" nodeType="withEffect">
                                  <p:stCondLst>
                                    <p:cond delay="0"/>
                                  </p:stCondLst>
                                  <p:childTnLst>
                                    <p:set>
                                      <p:cBhvr>
                                        <p:cTn id="70" dur="1" fill="hold">
                                          <p:stCondLst>
                                            <p:cond delay="0"/>
                                          </p:stCondLst>
                                        </p:cTn>
                                        <p:tgtEl>
                                          <p:spTgt spid="24"/>
                                        </p:tgtEl>
                                        <p:attrNameLst>
                                          <p:attrName>style.visibility</p:attrName>
                                        </p:attrNameLst>
                                      </p:cBhvr>
                                      <p:to>
                                        <p:strVal val="visible"/>
                                      </p:to>
                                    </p:set>
                                    <p:animEffect transition="in" filter="dissolve">
                                      <p:cBhvr>
                                        <p:cTn id="71" dur="500"/>
                                        <p:tgtEl>
                                          <p:spTgt spid="24"/>
                                        </p:tgtEl>
                                      </p:cBhvr>
                                    </p:animEffect>
                                  </p:childTnLst>
                                </p:cTn>
                              </p:par>
                              <p:par>
                                <p:cTn id="72" presetID="9" presetClass="entr" presetSubtype="0" fill="hold" grpId="0" nodeType="withEffect">
                                  <p:stCondLst>
                                    <p:cond delay="0"/>
                                  </p:stCondLst>
                                  <p:childTnLst>
                                    <p:set>
                                      <p:cBhvr>
                                        <p:cTn id="73" dur="1" fill="hold">
                                          <p:stCondLst>
                                            <p:cond delay="0"/>
                                          </p:stCondLst>
                                        </p:cTn>
                                        <p:tgtEl>
                                          <p:spTgt spid="25"/>
                                        </p:tgtEl>
                                        <p:attrNameLst>
                                          <p:attrName>style.visibility</p:attrName>
                                        </p:attrNameLst>
                                      </p:cBhvr>
                                      <p:to>
                                        <p:strVal val="visible"/>
                                      </p:to>
                                    </p:set>
                                    <p:animEffect transition="in" filter="dissolve">
                                      <p:cBhvr>
                                        <p:cTn id="74" dur="500"/>
                                        <p:tgtEl>
                                          <p:spTgt spid="25"/>
                                        </p:tgtEl>
                                      </p:cBhvr>
                                    </p:animEffect>
                                  </p:childTnLst>
                                </p:cTn>
                              </p:par>
                            </p:childTnLst>
                          </p:cTn>
                        </p:par>
                      </p:childTnLst>
                    </p:cTn>
                  </p:par>
                  <p:par>
                    <p:cTn id="75" fill="hold">
                      <p:stCondLst>
                        <p:cond delay="indefinite"/>
                      </p:stCondLst>
                      <p:childTnLst>
                        <p:par>
                          <p:cTn id="76" fill="hold">
                            <p:stCondLst>
                              <p:cond delay="0"/>
                            </p:stCondLst>
                            <p:childTnLst>
                              <p:par>
                                <p:cTn id="77" presetID="9" presetClass="entr" presetSubtype="0" fill="hold" grpId="0" nodeType="clickEffect">
                                  <p:stCondLst>
                                    <p:cond delay="0"/>
                                  </p:stCondLst>
                                  <p:childTnLst>
                                    <p:set>
                                      <p:cBhvr>
                                        <p:cTn id="78" dur="1" fill="hold">
                                          <p:stCondLst>
                                            <p:cond delay="0"/>
                                          </p:stCondLst>
                                        </p:cTn>
                                        <p:tgtEl>
                                          <p:spTgt spid="22"/>
                                        </p:tgtEl>
                                        <p:attrNameLst>
                                          <p:attrName>style.visibility</p:attrName>
                                        </p:attrNameLst>
                                      </p:cBhvr>
                                      <p:to>
                                        <p:strVal val="visible"/>
                                      </p:to>
                                    </p:set>
                                    <p:animEffect transition="in" filter="dissolve">
                                      <p:cBhvr>
                                        <p:cTn id="79" dur="500"/>
                                        <p:tgtEl>
                                          <p:spTgt spid="22"/>
                                        </p:tgtEl>
                                      </p:cBhvr>
                                    </p:animEffect>
                                  </p:childTnLst>
                                </p:cTn>
                              </p:par>
                              <p:par>
                                <p:cTn id="80" presetID="9" presetClass="entr" presetSubtype="0" fill="hold" nodeType="withEffect">
                                  <p:stCondLst>
                                    <p:cond delay="0"/>
                                  </p:stCondLst>
                                  <p:childTnLst>
                                    <p:set>
                                      <p:cBhvr>
                                        <p:cTn id="81" dur="1" fill="hold">
                                          <p:stCondLst>
                                            <p:cond delay="0"/>
                                          </p:stCondLst>
                                        </p:cTn>
                                        <p:tgtEl>
                                          <p:spTgt spid="26"/>
                                        </p:tgtEl>
                                        <p:attrNameLst>
                                          <p:attrName>style.visibility</p:attrName>
                                        </p:attrNameLst>
                                      </p:cBhvr>
                                      <p:to>
                                        <p:strVal val="visible"/>
                                      </p:to>
                                    </p:set>
                                    <p:animEffect transition="in" filter="dissolve">
                                      <p:cBhvr>
                                        <p:cTn id="82" dur="500"/>
                                        <p:tgtEl>
                                          <p:spTgt spid="26"/>
                                        </p:tgtEl>
                                      </p:cBhvr>
                                    </p:animEffect>
                                  </p:childTnLst>
                                </p:cTn>
                              </p:par>
                              <p:par>
                                <p:cTn id="83" presetID="9" presetClass="entr" presetSubtype="0" fill="hold" grpId="0" nodeType="withEffect">
                                  <p:stCondLst>
                                    <p:cond delay="0"/>
                                  </p:stCondLst>
                                  <p:childTnLst>
                                    <p:set>
                                      <p:cBhvr>
                                        <p:cTn id="84" dur="1" fill="hold">
                                          <p:stCondLst>
                                            <p:cond delay="0"/>
                                          </p:stCondLst>
                                        </p:cTn>
                                        <p:tgtEl>
                                          <p:spTgt spid="27"/>
                                        </p:tgtEl>
                                        <p:attrNameLst>
                                          <p:attrName>style.visibility</p:attrName>
                                        </p:attrNameLst>
                                      </p:cBhvr>
                                      <p:to>
                                        <p:strVal val="visible"/>
                                      </p:to>
                                    </p:set>
                                    <p:animEffect transition="in" filter="dissolve">
                                      <p:cBhvr>
                                        <p:cTn id="85" dur="500"/>
                                        <p:tgtEl>
                                          <p:spTgt spid="27"/>
                                        </p:tgtEl>
                                      </p:cBhvr>
                                    </p:animEffect>
                                  </p:childTnLst>
                                </p:cTn>
                              </p:par>
                            </p:childTnLst>
                          </p:cTn>
                        </p:par>
                      </p:childTnLst>
                    </p:cTn>
                  </p:par>
                  <p:par>
                    <p:cTn id="86" fill="hold">
                      <p:stCondLst>
                        <p:cond delay="indefinite"/>
                      </p:stCondLst>
                      <p:childTnLst>
                        <p:par>
                          <p:cTn id="87" fill="hold">
                            <p:stCondLst>
                              <p:cond delay="0"/>
                            </p:stCondLst>
                            <p:childTnLst>
                              <p:par>
                                <p:cTn id="88" presetID="9" presetClass="entr" presetSubtype="0" fill="hold" grpId="0" nodeType="clickEffect">
                                  <p:stCondLst>
                                    <p:cond delay="0"/>
                                  </p:stCondLst>
                                  <p:childTnLst>
                                    <p:set>
                                      <p:cBhvr>
                                        <p:cTn id="89" dur="1" fill="hold">
                                          <p:stCondLst>
                                            <p:cond delay="0"/>
                                          </p:stCondLst>
                                        </p:cTn>
                                        <p:tgtEl>
                                          <p:spTgt spid="31"/>
                                        </p:tgtEl>
                                        <p:attrNameLst>
                                          <p:attrName>style.visibility</p:attrName>
                                        </p:attrNameLst>
                                      </p:cBhvr>
                                      <p:to>
                                        <p:strVal val="visible"/>
                                      </p:to>
                                    </p:set>
                                    <p:animEffect transition="in" filter="dissolve">
                                      <p:cBhvr>
                                        <p:cTn id="90" dur="500"/>
                                        <p:tgtEl>
                                          <p:spTgt spid="31"/>
                                        </p:tgtEl>
                                      </p:cBhvr>
                                    </p:animEffect>
                                  </p:childTnLst>
                                </p:cTn>
                              </p:par>
                              <p:par>
                                <p:cTn id="91" presetID="9" presetClass="entr" presetSubtype="0" fill="hold" grpId="0" nodeType="withEffect">
                                  <p:stCondLst>
                                    <p:cond delay="0"/>
                                  </p:stCondLst>
                                  <p:childTnLst>
                                    <p:set>
                                      <p:cBhvr>
                                        <p:cTn id="92" dur="1" fill="hold">
                                          <p:stCondLst>
                                            <p:cond delay="0"/>
                                          </p:stCondLst>
                                        </p:cTn>
                                        <p:tgtEl>
                                          <p:spTgt spid="32"/>
                                        </p:tgtEl>
                                        <p:attrNameLst>
                                          <p:attrName>style.visibility</p:attrName>
                                        </p:attrNameLst>
                                      </p:cBhvr>
                                      <p:to>
                                        <p:strVal val="visible"/>
                                      </p:to>
                                    </p:set>
                                    <p:animEffect transition="in" filter="dissolve">
                                      <p:cBhvr>
                                        <p:cTn id="93" dur="500"/>
                                        <p:tgtEl>
                                          <p:spTgt spid="32"/>
                                        </p:tgtEl>
                                      </p:cBhvr>
                                    </p:animEffect>
                                  </p:childTnLst>
                                </p:cTn>
                              </p:par>
                            </p:childTnLst>
                          </p:cTn>
                        </p:par>
                      </p:childTnLst>
                    </p:cTn>
                  </p:par>
                  <p:par>
                    <p:cTn id="94" fill="hold">
                      <p:stCondLst>
                        <p:cond delay="indefinite"/>
                      </p:stCondLst>
                      <p:childTnLst>
                        <p:par>
                          <p:cTn id="95" fill="hold">
                            <p:stCondLst>
                              <p:cond delay="0"/>
                            </p:stCondLst>
                            <p:childTnLst>
                              <p:par>
                                <p:cTn id="96" presetID="9" presetClass="entr" presetSubtype="0" fill="hold" grpId="0" nodeType="clickEffect">
                                  <p:stCondLst>
                                    <p:cond delay="0"/>
                                  </p:stCondLst>
                                  <p:childTnLst>
                                    <p:set>
                                      <p:cBhvr>
                                        <p:cTn id="97" dur="1" fill="hold">
                                          <p:stCondLst>
                                            <p:cond delay="0"/>
                                          </p:stCondLst>
                                        </p:cTn>
                                        <p:tgtEl>
                                          <p:spTgt spid="33"/>
                                        </p:tgtEl>
                                        <p:attrNameLst>
                                          <p:attrName>style.visibility</p:attrName>
                                        </p:attrNameLst>
                                      </p:cBhvr>
                                      <p:to>
                                        <p:strVal val="visible"/>
                                      </p:to>
                                    </p:set>
                                    <p:animEffect transition="in" filter="dissolve">
                                      <p:cBhvr>
                                        <p:cTn id="98" dur="500"/>
                                        <p:tgtEl>
                                          <p:spTgt spid="33"/>
                                        </p:tgtEl>
                                      </p:cBhvr>
                                    </p:animEffect>
                                  </p:childTnLst>
                                </p:cTn>
                              </p:par>
                            </p:childTnLst>
                          </p:cTn>
                        </p:par>
                      </p:childTnLst>
                    </p:cTn>
                  </p:par>
                  <p:par>
                    <p:cTn id="99" fill="hold">
                      <p:stCondLst>
                        <p:cond delay="indefinite"/>
                      </p:stCondLst>
                      <p:childTnLst>
                        <p:par>
                          <p:cTn id="100" fill="hold">
                            <p:stCondLst>
                              <p:cond delay="0"/>
                            </p:stCondLst>
                            <p:childTnLst>
                              <p:par>
                                <p:cTn id="101" presetID="9" presetClass="entr" presetSubtype="0" fill="hold" grpId="0" nodeType="clickEffect">
                                  <p:stCondLst>
                                    <p:cond delay="0"/>
                                  </p:stCondLst>
                                  <p:childTnLst>
                                    <p:set>
                                      <p:cBhvr>
                                        <p:cTn id="102" dur="1" fill="hold">
                                          <p:stCondLst>
                                            <p:cond delay="0"/>
                                          </p:stCondLst>
                                        </p:cTn>
                                        <p:tgtEl>
                                          <p:spTgt spid="34"/>
                                        </p:tgtEl>
                                        <p:attrNameLst>
                                          <p:attrName>style.visibility</p:attrName>
                                        </p:attrNameLst>
                                      </p:cBhvr>
                                      <p:to>
                                        <p:strVal val="visible"/>
                                      </p:to>
                                    </p:set>
                                    <p:animEffect transition="in" filter="dissolve">
                                      <p:cBhvr>
                                        <p:cTn id="103" dur="500"/>
                                        <p:tgtEl>
                                          <p:spTgt spid="34"/>
                                        </p:tgtEl>
                                      </p:cBhvr>
                                    </p:animEffect>
                                  </p:childTnLst>
                                </p:cTn>
                              </p:par>
                            </p:childTnLst>
                          </p:cTn>
                        </p:par>
                      </p:childTnLst>
                    </p:cTn>
                  </p:par>
                  <p:par>
                    <p:cTn id="104" fill="hold">
                      <p:stCondLst>
                        <p:cond delay="indefinite"/>
                      </p:stCondLst>
                      <p:childTnLst>
                        <p:par>
                          <p:cTn id="105" fill="hold">
                            <p:stCondLst>
                              <p:cond delay="0"/>
                            </p:stCondLst>
                            <p:childTnLst>
                              <p:par>
                                <p:cTn id="106" presetID="9" presetClass="entr" presetSubtype="0" fill="hold" grpId="0" nodeType="clickEffect">
                                  <p:stCondLst>
                                    <p:cond delay="0"/>
                                  </p:stCondLst>
                                  <p:childTnLst>
                                    <p:set>
                                      <p:cBhvr>
                                        <p:cTn id="107" dur="1" fill="hold">
                                          <p:stCondLst>
                                            <p:cond delay="0"/>
                                          </p:stCondLst>
                                        </p:cTn>
                                        <p:tgtEl>
                                          <p:spTgt spid="35"/>
                                        </p:tgtEl>
                                        <p:attrNameLst>
                                          <p:attrName>style.visibility</p:attrName>
                                        </p:attrNameLst>
                                      </p:cBhvr>
                                      <p:to>
                                        <p:strVal val="visible"/>
                                      </p:to>
                                    </p:set>
                                    <p:animEffect transition="in" filter="dissolve">
                                      <p:cBhvr>
                                        <p:cTn id="108" dur="500"/>
                                        <p:tgtEl>
                                          <p:spTgt spid="35"/>
                                        </p:tgtEl>
                                      </p:cBhvr>
                                    </p:animEffect>
                                  </p:childTnLst>
                                </p:cTn>
                              </p:par>
                              <p:par>
                                <p:cTn id="109" presetID="9" presetClass="entr" presetSubtype="0" fill="hold" grpId="0" nodeType="withEffect">
                                  <p:stCondLst>
                                    <p:cond delay="0"/>
                                  </p:stCondLst>
                                  <p:childTnLst>
                                    <p:set>
                                      <p:cBhvr>
                                        <p:cTn id="110" dur="1" fill="hold">
                                          <p:stCondLst>
                                            <p:cond delay="0"/>
                                          </p:stCondLst>
                                        </p:cTn>
                                        <p:tgtEl>
                                          <p:spTgt spid="36"/>
                                        </p:tgtEl>
                                        <p:attrNameLst>
                                          <p:attrName>style.visibility</p:attrName>
                                        </p:attrNameLst>
                                      </p:cBhvr>
                                      <p:to>
                                        <p:strVal val="visible"/>
                                      </p:to>
                                    </p:set>
                                    <p:animEffect transition="in" filter="dissolve">
                                      <p:cBhvr>
                                        <p:cTn id="111" dur="500"/>
                                        <p:tgtEl>
                                          <p:spTgt spid="36"/>
                                        </p:tgtEl>
                                      </p:cBhvr>
                                    </p:animEffect>
                                  </p:childTnLst>
                                </p:cTn>
                              </p:par>
                              <p:par>
                                <p:cTn id="112" presetID="9" presetClass="entr" presetSubtype="0" fill="hold" grpId="0" nodeType="withEffect">
                                  <p:stCondLst>
                                    <p:cond delay="0"/>
                                  </p:stCondLst>
                                  <p:childTnLst>
                                    <p:set>
                                      <p:cBhvr>
                                        <p:cTn id="113" dur="1" fill="hold">
                                          <p:stCondLst>
                                            <p:cond delay="0"/>
                                          </p:stCondLst>
                                        </p:cTn>
                                        <p:tgtEl>
                                          <p:spTgt spid="37"/>
                                        </p:tgtEl>
                                        <p:attrNameLst>
                                          <p:attrName>style.visibility</p:attrName>
                                        </p:attrNameLst>
                                      </p:cBhvr>
                                      <p:to>
                                        <p:strVal val="visible"/>
                                      </p:to>
                                    </p:set>
                                    <p:animEffect transition="in" filter="dissolve">
                                      <p:cBhvr>
                                        <p:cTn id="114" dur="500"/>
                                        <p:tgtEl>
                                          <p:spTgt spid="37"/>
                                        </p:tgtEl>
                                      </p:cBhvr>
                                    </p:animEffect>
                                  </p:childTnLst>
                                </p:cTn>
                              </p:par>
                              <p:par>
                                <p:cTn id="115" presetID="9" presetClass="entr" presetSubtype="0" fill="hold" grpId="0" nodeType="withEffect">
                                  <p:stCondLst>
                                    <p:cond delay="0"/>
                                  </p:stCondLst>
                                  <p:childTnLst>
                                    <p:set>
                                      <p:cBhvr>
                                        <p:cTn id="116" dur="1" fill="hold">
                                          <p:stCondLst>
                                            <p:cond delay="0"/>
                                          </p:stCondLst>
                                        </p:cTn>
                                        <p:tgtEl>
                                          <p:spTgt spid="38"/>
                                        </p:tgtEl>
                                        <p:attrNameLst>
                                          <p:attrName>style.visibility</p:attrName>
                                        </p:attrNameLst>
                                      </p:cBhvr>
                                      <p:to>
                                        <p:strVal val="visible"/>
                                      </p:to>
                                    </p:set>
                                    <p:animEffect transition="in" filter="dissolve">
                                      <p:cBhvr>
                                        <p:cTn id="117" dur="500"/>
                                        <p:tgtEl>
                                          <p:spTgt spid="38"/>
                                        </p:tgtEl>
                                      </p:cBhvr>
                                    </p:animEffect>
                                  </p:childTnLst>
                                </p:cTn>
                              </p:par>
                              <p:par>
                                <p:cTn id="118" presetID="9" presetClass="entr" presetSubtype="0" fill="hold" grpId="0" nodeType="withEffect">
                                  <p:stCondLst>
                                    <p:cond delay="0"/>
                                  </p:stCondLst>
                                  <p:childTnLst>
                                    <p:set>
                                      <p:cBhvr>
                                        <p:cTn id="119" dur="1" fill="hold">
                                          <p:stCondLst>
                                            <p:cond delay="0"/>
                                          </p:stCondLst>
                                        </p:cTn>
                                        <p:tgtEl>
                                          <p:spTgt spid="39"/>
                                        </p:tgtEl>
                                        <p:attrNameLst>
                                          <p:attrName>style.visibility</p:attrName>
                                        </p:attrNameLst>
                                      </p:cBhvr>
                                      <p:to>
                                        <p:strVal val="visible"/>
                                      </p:to>
                                    </p:set>
                                    <p:animEffect transition="in" filter="dissolve">
                                      <p:cBhvr>
                                        <p:cTn id="120" dur="500"/>
                                        <p:tgtEl>
                                          <p:spTgt spid="39"/>
                                        </p:tgtEl>
                                      </p:cBhvr>
                                    </p:animEffect>
                                  </p:childTnLst>
                                </p:cTn>
                              </p:par>
                            </p:childTnLst>
                          </p:cTn>
                        </p:par>
                      </p:childTnLst>
                    </p:cTn>
                  </p:par>
                  <p:par>
                    <p:cTn id="121" fill="hold">
                      <p:stCondLst>
                        <p:cond delay="indefinite"/>
                      </p:stCondLst>
                      <p:childTnLst>
                        <p:par>
                          <p:cTn id="122" fill="hold">
                            <p:stCondLst>
                              <p:cond delay="0"/>
                            </p:stCondLst>
                            <p:childTnLst>
                              <p:par>
                                <p:cTn id="123" presetID="3" presetClass="entr" presetSubtype="10" fill="hold" nodeType="clickEffect">
                                  <p:stCondLst>
                                    <p:cond delay="0"/>
                                  </p:stCondLst>
                                  <p:childTnLst>
                                    <p:set>
                                      <p:cBhvr>
                                        <p:cTn id="124" dur="1" fill="hold">
                                          <p:stCondLst>
                                            <p:cond delay="0"/>
                                          </p:stCondLst>
                                        </p:cTn>
                                        <p:tgtEl>
                                          <p:spTgt spid="40">
                                            <p:txEl>
                                              <p:pRg st="0" end="0"/>
                                            </p:txEl>
                                          </p:spTgt>
                                        </p:tgtEl>
                                        <p:attrNameLst>
                                          <p:attrName>style.visibility</p:attrName>
                                        </p:attrNameLst>
                                      </p:cBhvr>
                                      <p:to>
                                        <p:strVal val="visible"/>
                                      </p:to>
                                    </p:set>
                                    <p:animEffect transition="in" filter="blinds(horizontal)">
                                      <p:cBhvr>
                                        <p:cTn id="125" dur="500"/>
                                        <p:tgtEl>
                                          <p:spTgt spid="40">
                                            <p:txEl>
                                              <p:pRg st="0" end="0"/>
                                            </p:txEl>
                                          </p:spTgt>
                                        </p:tgtEl>
                                      </p:cBhvr>
                                    </p:animEffect>
                                  </p:childTnLst>
                                </p:cTn>
                              </p:par>
                            </p:childTnLst>
                          </p:cTn>
                        </p:par>
                      </p:childTnLst>
                    </p:cTn>
                  </p:par>
                  <p:par>
                    <p:cTn id="126" fill="hold">
                      <p:stCondLst>
                        <p:cond delay="indefinite"/>
                      </p:stCondLst>
                      <p:childTnLst>
                        <p:par>
                          <p:cTn id="127" fill="hold">
                            <p:stCondLst>
                              <p:cond delay="0"/>
                            </p:stCondLst>
                            <p:childTnLst>
                              <p:par>
                                <p:cTn id="128" presetID="3" presetClass="entr" presetSubtype="10" fill="hold" nodeType="clickEffect">
                                  <p:stCondLst>
                                    <p:cond delay="0"/>
                                  </p:stCondLst>
                                  <p:childTnLst>
                                    <p:set>
                                      <p:cBhvr>
                                        <p:cTn id="129" dur="1" fill="hold">
                                          <p:stCondLst>
                                            <p:cond delay="0"/>
                                          </p:stCondLst>
                                        </p:cTn>
                                        <p:tgtEl>
                                          <p:spTgt spid="40">
                                            <p:txEl>
                                              <p:pRg st="1" end="1"/>
                                            </p:txEl>
                                          </p:spTgt>
                                        </p:tgtEl>
                                        <p:attrNameLst>
                                          <p:attrName>style.visibility</p:attrName>
                                        </p:attrNameLst>
                                      </p:cBhvr>
                                      <p:to>
                                        <p:strVal val="visible"/>
                                      </p:to>
                                    </p:set>
                                    <p:animEffect transition="in" filter="blinds(horizontal)">
                                      <p:cBhvr>
                                        <p:cTn id="130" dur="500"/>
                                        <p:tgtEl>
                                          <p:spTgt spid="40">
                                            <p:txEl>
                                              <p:pRg st="1" end="1"/>
                                            </p:txEl>
                                          </p:spTgt>
                                        </p:tgtEl>
                                      </p:cBhvr>
                                    </p:animEffect>
                                  </p:childTnLst>
                                </p:cTn>
                              </p:par>
                            </p:childTnLst>
                          </p:cTn>
                        </p:par>
                      </p:childTnLst>
                    </p:cTn>
                  </p:par>
                  <p:par>
                    <p:cTn id="131" fill="hold">
                      <p:stCondLst>
                        <p:cond delay="indefinite"/>
                      </p:stCondLst>
                      <p:childTnLst>
                        <p:par>
                          <p:cTn id="132" fill="hold">
                            <p:stCondLst>
                              <p:cond delay="0"/>
                            </p:stCondLst>
                            <p:childTnLst>
                              <p:par>
                                <p:cTn id="133" presetID="3" presetClass="entr" presetSubtype="10" fill="hold" nodeType="clickEffect">
                                  <p:stCondLst>
                                    <p:cond delay="0"/>
                                  </p:stCondLst>
                                  <p:childTnLst>
                                    <p:set>
                                      <p:cBhvr>
                                        <p:cTn id="134" dur="1" fill="hold">
                                          <p:stCondLst>
                                            <p:cond delay="0"/>
                                          </p:stCondLst>
                                        </p:cTn>
                                        <p:tgtEl>
                                          <p:spTgt spid="40">
                                            <p:txEl>
                                              <p:pRg st="2" end="2"/>
                                            </p:txEl>
                                          </p:spTgt>
                                        </p:tgtEl>
                                        <p:attrNameLst>
                                          <p:attrName>style.visibility</p:attrName>
                                        </p:attrNameLst>
                                      </p:cBhvr>
                                      <p:to>
                                        <p:strVal val="visible"/>
                                      </p:to>
                                    </p:set>
                                    <p:animEffect transition="in" filter="blinds(horizontal)">
                                      <p:cBhvr>
                                        <p:cTn id="135" dur="500"/>
                                        <p:tgtEl>
                                          <p:spTgt spid="40">
                                            <p:txEl>
                                              <p:pRg st="2" end="2"/>
                                            </p:txEl>
                                          </p:spTgt>
                                        </p:tgtEl>
                                      </p:cBhvr>
                                    </p:animEffect>
                                  </p:childTnLst>
                                </p:cTn>
                              </p:par>
                            </p:childTnLst>
                          </p:cTn>
                        </p:par>
                      </p:childTnLst>
                    </p:cTn>
                  </p:par>
                  <p:par>
                    <p:cTn id="136" fill="hold">
                      <p:stCondLst>
                        <p:cond delay="indefinite"/>
                      </p:stCondLst>
                      <p:childTnLst>
                        <p:par>
                          <p:cTn id="137" fill="hold">
                            <p:stCondLst>
                              <p:cond delay="0"/>
                            </p:stCondLst>
                            <p:childTnLst>
                              <p:par>
                                <p:cTn id="138" presetID="9" presetClass="entr" presetSubtype="0" fill="hold" nodeType="clickEffect">
                                  <p:stCondLst>
                                    <p:cond delay="0"/>
                                  </p:stCondLst>
                                  <p:childTnLst>
                                    <p:set>
                                      <p:cBhvr>
                                        <p:cTn id="139" dur="1" fill="hold">
                                          <p:stCondLst>
                                            <p:cond delay="0"/>
                                          </p:stCondLst>
                                        </p:cTn>
                                        <p:tgtEl>
                                          <p:spTgt spid="42"/>
                                        </p:tgtEl>
                                        <p:attrNameLst>
                                          <p:attrName>style.visibility</p:attrName>
                                        </p:attrNameLst>
                                      </p:cBhvr>
                                      <p:to>
                                        <p:strVal val="visible"/>
                                      </p:to>
                                    </p:set>
                                    <p:animEffect transition="in" filter="dissolve">
                                      <p:cBhvr>
                                        <p:cTn id="140" dur="500"/>
                                        <p:tgtEl>
                                          <p:spTgt spid="42"/>
                                        </p:tgtEl>
                                      </p:cBhvr>
                                    </p:animEffect>
                                  </p:childTnLst>
                                  <p:subTnLst>
                                    <p:set>
                                      <p:cBhvr override="childStyle">
                                        <p:cTn dur="1" fill="hold" display="0" masterRel="nextClick" afterEffect="1"/>
                                        <p:tgtEl>
                                          <p:spTgt spid="42"/>
                                        </p:tgtEl>
                                        <p:attrNameLst>
                                          <p:attrName>style.visibility</p:attrName>
                                        </p:attrNameLst>
                                      </p:cBhvr>
                                      <p:to>
                                        <p:strVal val="hidden"/>
                                      </p:to>
                                    </p:set>
                                  </p:subTnLst>
                                </p:cTn>
                              </p:par>
                              <p:par>
                                <p:cTn id="141" presetID="9" presetClass="entr" presetSubtype="0" fill="hold" grpId="1" nodeType="withEffect">
                                  <p:stCondLst>
                                    <p:cond delay="0"/>
                                  </p:stCondLst>
                                  <p:childTnLst>
                                    <p:set>
                                      <p:cBhvr>
                                        <p:cTn id="142" dur="1" fill="hold">
                                          <p:stCondLst>
                                            <p:cond delay="0"/>
                                          </p:stCondLst>
                                        </p:cTn>
                                        <p:tgtEl>
                                          <p:spTgt spid="45"/>
                                        </p:tgtEl>
                                        <p:attrNameLst>
                                          <p:attrName>style.visibility</p:attrName>
                                        </p:attrNameLst>
                                      </p:cBhvr>
                                      <p:to>
                                        <p:strVal val="visible"/>
                                      </p:to>
                                    </p:set>
                                    <p:animEffect transition="in" filter="dissolve">
                                      <p:cBhvr>
                                        <p:cTn id="143" dur="500"/>
                                        <p:tgtEl>
                                          <p:spTgt spid="45"/>
                                        </p:tgtEl>
                                      </p:cBhvr>
                                    </p:animEffect>
                                  </p:childTnLst>
                                  <p:subTnLst>
                                    <p:set>
                                      <p:cBhvr override="childStyle">
                                        <p:cTn dur="1" fill="hold" display="0" masterRel="nextClick" afterEffect="1"/>
                                        <p:tgtEl>
                                          <p:spTgt spid="45"/>
                                        </p:tgtEl>
                                        <p:attrNameLst>
                                          <p:attrName>style.visibility</p:attrName>
                                        </p:attrNameLst>
                                      </p:cBhvr>
                                      <p:to>
                                        <p:strVal val="hidden"/>
                                      </p:to>
                                    </p:set>
                                  </p:subTnLst>
                                </p:cTn>
                              </p:par>
                              <p:par>
                                <p:cTn id="144" presetID="9" presetClass="entr" presetSubtype="0" fill="hold" nodeType="withEffect">
                                  <p:stCondLst>
                                    <p:cond delay="0"/>
                                  </p:stCondLst>
                                  <p:childTnLst>
                                    <p:set>
                                      <p:cBhvr>
                                        <p:cTn id="145" dur="1" fill="hold">
                                          <p:stCondLst>
                                            <p:cond delay="0"/>
                                          </p:stCondLst>
                                        </p:cTn>
                                        <p:tgtEl>
                                          <p:spTgt spid="44"/>
                                        </p:tgtEl>
                                        <p:attrNameLst>
                                          <p:attrName>style.visibility</p:attrName>
                                        </p:attrNameLst>
                                      </p:cBhvr>
                                      <p:to>
                                        <p:strVal val="visible"/>
                                      </p:to>
                                    </p:set>
                                    <p:animEffect transition="in" filter="dissolve">
                                      <p:cBhvr>
                                        <p:cTn id="146" dur="500"/>
                                        <p:tgtEl>
                                          <p:spTgt spid="44"/>
                                        </p:tgtEl>
                                      </p:cBhvr>
                                    </p:animEffect>
                                  </p:childTnLst>
                                  <p:subTnLst>
                                    <p:set>
                                      <p:cBhvr override="childStyle">
                                        <p:cTn dur="1" fill="hold" display="0" masterRel="nextClick" afterEffect="1"/>
                                        <p:tgtEl>
                                          <p:spTgt spid="44"/>
                                        </p:tgtEl>
                                        <p:attrNameLst>
                                          <p:attrName>style.visibility</p:attrName>
                                        </p:attrNameLst>
                                      </p:cBhvr>
                                      <p:to>
                                        <p:strVal val="hidden"/>
                                      </p:to>
                                    </p:set>
                                  </p:subTnLst>
                                </p:cTn>
                              </p:par>
                              <p:par>
                                <p:cTn id="147" presetID="9" presetClass="entr" presetSubtype="0" fill="hold" grpId="1" nodeType="withEffect">
                                  <p:stCondLst>
                                    <p:cond delay="0"/>
                                  </p:stCondLst>
                                  <p:childTnLst>
                                    <p:set>
                                      <p:cBhvr>
                                        <p:cTn id="148" dur="1" fill="hold">
                                          <p:stCondLst>
                                            <p:cond delay="0"/>
                                          </p:stCondLst>
                                        </p:cTn>
                                        <p:tgtEl>
                                          <p:spTgt spid="46"/>
                                        </p:tgtEl>
                                        <p:attrNameLst>
                                          <p:attrName>style.visibility</p:attrName>
                                        </p:attrNameLst>
                                      </p:cBhvr>
                                      <p:to>
                                        <p:strVal val="visible"/>
                                      </p:to>
                                    </p:set>
                                    <p:animEffect transition="in" filter="dissolve">
                                      <p:cBhvr>
                                        <p:cTn id="149" dur="500"/>
                                        <p:tgtEl>
                                          <p:spTgt spid="46"/>
                                        </p:tgtEl>
                                      </p:cBhvr>
                                    </p:animEffect>
                                  </p:childTnLst>
                                  <p:subTnLst>
                                    <p:set>
                                      <p:cBhvr override="childStyle">
                                        <p:cTn dur="1" fill="hold" display="0" masterRel="nextClick" afterEffect="1"/>
                                        <p:tgtEl>
                                          <p:spTgt spid="46"/>
                                        </p:tgtEl>
                                        <p:attrNameLst>
                                          <p:attrName>style.visibility</p:attrName>
                                        </p:attrNameLst>
                                      </p:cBhvr>
                                      <p:to>
                                        <p:strVal val="hidden"/>
                                      </p:to>
                                    </p:set>
                                  </p:subTnLst>
                                </p:cTn>
                              </p:par>
                            </p:childTnLst>
                          </p:cTn>
                        </p:par>
                      </p:childTnLst>
                    </p:cTn>
                  </p:par>
                  <p:par>
                    <p:cTn id="150" fill="hold">
                      <p:stCondLst>
                        <p:cond delay="indefinite"/>
                      </p:stCondLst>
                      <p:childTnLst>
                        <p:par>
                          <p:cTn id="151" fill="hold">
                            <p:stCondLst>
                              <p:cond delay="0"/>
                            </p:stCondLst>
                            <p:childTnLst>
                              <p:par>
                                <p:cTn id="152" presetID="9" presetClass="entr" presetSubtype="0" fill="hold" nodeType="clickEffect">
                                  <p:stCondLst>
                                    <p:cond delay="0"/>
                                  </p:stCondLst>
                                  <p:childTnLst>
                                    <p:set>
                                      <p:cBhvr>
                                        <p:cTn id="153" dur="1" fill="hold">
                                          <p:stCondLst>
                                            <p:cond delay="0"/>
                                          </p:stCondLst>
                                        </p:cTn>
                                        <p:tgtEl>
                                          <p:spTgt spid="47"/>
                                        </p:tgtEl>
                                        <p:attrNameLst>
                                          <p:attrName>style.visibility</p:attrName>
                                        </p:attrNameLst>
                                      </p:cBhvr>
                                      <p:to>
                                        <p:strVal val="visible"/>
                                      </p:to>
                                    </p:set>
                                    <p:animEffect transition="in" filter="dissolve">
                                      <p:cBhvr>
                                        <p:cTn id="154" dur="500"/>
                                        <p:tgtEl>
                                          <p:spTgt spid="47"/>
                                        </p:tgtEl>
                                      </p:cBhvr>
                                    </p:animEffect>
                                  </p:childTnLst>
                                </p:cTn>
                              </p:par>
                              <p:par>
                                <p:cTn id="155" presetID="9" presetClass="entr" presetSubtype="0" fill="hold" grpId="0" nodeType="withEffect">
                                  <p:stCondLst>
                                    <p:cond delay="0"/>
                                  </p:stCondLst>
                                  <p:childTnLst>
                                    <p:set>
                                      <p:cBhvr>
                                        <p:cTn id="156" dur="1" fill="hold">
                                          <p:stCondLst>
                                            <p:cond delay="0"/>
                                          </p:stCondLst>
                                        </p:cTn>
                                        <p:tgtEl>
                                          <p:spTgt spid="48"/>
                                        </p:tgtEl>
                                        <p:attrNameLst>
                                          <p:attrName>style.visibility</p:attrName>
                                        </p:attrNameLst>
                                      </p:cBhvr>
                                      <p:to>
                                        <p:strVal val="visible"/>
                                      </p:to>
                                    </p:set>
                                    <p:animEffect transition="in" filter="dissolve">
                                      <p:cBhvr>
                                        <p:cTn id="157" dur="500"/>
                                        <p:tgtEl>
                                          <p:spTgt spid="48"/>
                                        </p:tgtEl>
                                      </p:cBhvr>
                                    </p:animEffect>
                                  </p:childTnLst>
                                </p:cTn>
                              </p:par>
                            </p:childTnLst>
                          </p:cTn>
                        </p:par>
                      </p:childTnLst>
                    </p:cTn>
                  </p:par>
                  <p:par>
                    <p:cTn id="158" fill="hold">
                      <p:stCondLst>
                        <p:cond delay="indefinite"/>
                      </p:stCondLst>
                      <p:childTnLst>
                        <p:par>
                          <p:cTn id="159" fill="hold">
                            <p:stCondLst>
                              <p:cond delay="0"/>
                            </p:stCondLst>
                            <p:childTnLst>
                              <p:par>
                                <p:cTn id="160" presetID="9" presetClass="entr" presetSubtype="0" fill="hold" nodeType="clickEffect">
                                  <p:stCondLst>
                                    <p:cond delay="0"/>
                                  </p:stCondLst>
                                  <p:childTnLst>
                                    <p:set>
                                      <p:cBhvr>
                                        <p:cTn id="161" dur="1" fill="hold">
                                          <p:stCondLst>
                                            <p:cond delay="0"/>
                                          </p:stCondLst>
                                        </p:cTn>
                                        <p:tgtEl>
                                          <p:spTgt spid="49"/>
                                        </p:tgtEl>
                                        <p:attrNameLst>
                                          <p:attrName>style.visibility</p:attrName>
                                        </p:attrNameLst>
                                      </p:cBhvr>
                                      <p:to>
                                        <p:strVal val="visible"/>
                                      </p:to>
                                    </p:set>
                                    <p:animEffect transition="in" filter="dissolve">
                                      <p:cBhvr>
                                        <p:cTn id="162" dur="500"/>
                                        <p:tgtEl>
                                          <p:spTgt spid="49"/>
                                        </p:tgtEl>
                                      </p:cBhvr>
                                    </p:animEffect>
                                  </p:childTnLst>
                                </p:cTn>
                              </p:par>
                              <p:par>
                                <p:cTn id="163" presetID="9" presetClass="entr" presetSubtype="0" fill="hold" grpId="0" nodeType="withEffect">
                                  <p:stCondLst>
                                    <p:cond delay="0"/>
                                  </p:stCondLst>
                                  <p:childTnLst>
                                    <p:set>
                                      <p:cBhvr>
                                        <p:cTn id="164" dur="1" fill="hold">
                                          <p:stCondLst>
                                            <p:cond delay="0"/>
                                          </p:stCondLst>
                                        </p:cTn>
                                        <p:tgtEl>
                                          <p:spTgt spid="50"/>
                                        </p:tgtEl>
                                        <p:attrNameLst>
                                          <p:attrName>style.visibility</p:attrName>
                                        </p:attrNameLst>
                                      </p:cBhvr>
                                      <p:to>
                                        <p:strVal val="visible"/>
                                      </p:to>
                                    </p:set>
                                    <p:animEffect transition="in" filter="dissolve">
                                      <p:cBhvr>
                                        <p:cTn id="165"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5" grpId="0"/>
      <p:bldP spid="16" grpId="0" animBg="1"/>
      <p:bldP spid="19" grpId="0" animBg="1"/>
      <p:bldP spid="17" grpId="0"/>
      <p:bldP spid="12" grpId="0" animBg="1"/>
      <p:bldP spid="22" grpId="0"/>
      <p:bldP spid="25" grpId="0" animBg="1"/>
      <p:bldP spid="27" grpId="0" animBg="1"/>
      <p:bldP spid="31" grpId="0" animBg="1"/>
      <p:bldP spid="32" grpId="0"/>
      <p:bldP spid="33" grpId="0"/>
      <p:bldP spid="34" grpId="0"/>
      <p:bldP spid="35" grpId="0"/>
      <p:bldP spid="36" grpId="0"/>
      <p:bldP spid="37" grpId="0"/>
      <p:bldP spid="38" grpId="0"/>
      <p:bldP spid="39" grpId="0"/>
      <p:bldP spid="45" grpId="1"/>
      <p:bldP spid="46" grpId="1"/>
      <p:bldP spid="48" grpId="0"/>
      <p:bldP spid="5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4830" y="413810"/>
            <a:ext cx="11873563" cy="932119"/>
          </a:xfrm>
        </p:spPr>
        <p:txBody>
          <a:bodyPr/>
          <a:lstStyle/>
          <a:p>
            <a:pPr algn="ctr"/>
            <a:r>
              <a:rPr lang="en-US" dirty="0"/>
              <a:t>Method of Least Squares</a:t>
            </a:r>
          </a:p>
        </p:txBody>
      </p:sp>
      <p:sp>
        <p:nvSpPr>
          <p:cNvPr id="3" name="Content Placeholder 2"/>
          <p:cNvSpPr>
            <a:spLocks noGrp="1"/>
          </p:cNvSpPr>
          <p:nvPr>
            <p:ph sz="half" idx="1"/>
          </p:nvPr>
        </p:nvSpPr>
        <p:spPr>
          <a:xfrm>
            <a:off x="243678" y="1378018"/>
            <a:ext cx="6541924" cy="2379921"/>
          </a:xfrm>
        </p:spPr>
        <p:txBody>
          <a:bodyPr>
            <a:noAutofit/>
          </a:bodyPr>
          <a:lstStyle/>
          <a:p>
            <a:r>
              <a:rPr lang="en-US" sz="2300" dirty="0"/>
              <a:t>Model: </a:t>
            </a:r>
            <a:r>
              <a:rPr lang="en-US" sz="2300" dirty="0">
                <a:latin typeface="Times New Roman"/>
                <a:cs typeface="Times New Roman"/>
              </a:rPr>
              <a:t>Y</a:t>
            </a:r>
            <a:r>
              <a:rPr lang="en-US" sz="2300" i="1" baseline="-25000" dirty="0">
                <a:latin typeface="Times New Roman"/>
                <a:cs typeface="Times New Roman"/>
              </a:rPr>
              <a:t>i</a:t>
            </a:r>
            <a:r>
              <a:rPr lang="en-US" sz="2300" dirty="0"/>
              <a:t>=(β</a:t>
            </a:r>
            <a:r>
              <a:rPr lang="en-US" sz="2300" baseline="-25000" dirty="0"/>
              <a:t>0</a:t>
            </a:r>
            <a:r>
              <a:rPr lang="en-US" sz="2300" dirty="0"/>
              <a:t>+β</a:t>
            </a:r>
            <a:r>
              <a:rPr lang="en-US" sz="2300" baseline="-25000" dirty="0"/>
              <a:t>1</a:t>
            </a:r>
            <a:r>
              <a:rPr lang="en-US" sz="2300" i="1" dirty="0">
                <a:latin typeface="Times New Roman"/>
                <a:cs typeface="Times New Roman"/>
              </a:rPr>
              <a:t>x</a:t>
            </a:r>
            <a:r>
              <a:rPr lang="en-US" sz="2300" i="1" baseline="-25000" dirty="0">
                <a:latin typeface="Times New Roman"/>
                <a:cs typeface="Times New Roman"/>
              </a:rPr>
              <a:t>i</a:t>
            </a:r>
            <a:r>
              <a:rPr lang="en-US" sz="2300" dirty="0"/>
              <a:t>) + </a:t>
            </a:r>
            <a:r>
              <a:rPr lang="en-US" sz="2300" dirty="0" err="1"/>
              <a:t>ε</a:t>
            </a:r>
            <a:r>
              <a:rPr lang="en-US" sz="2300" i="1" baseline="-25000" dirty="0" err="1">
                <a:latin typeface="Times New Roman"/>
                <a:cs typeface="Times New Roman"/>
              </a:rPr>
              <a:t>i</a:t>
            </a:r>
            <a:r>
              <a:rPr lang="en-US" sz="2300" i="1" baseline="-25000" dirty="0">
                <a:latin typeface="Times New Roman"/>
                <a:cs typeface="Times New Roman"/>
              </a:rPr>
              <a:t>		</a:t>
            </a:r>
            <a:r>
              <a:rPr lang="en-US" sz="2300" i="1" dirty="0">
                <a:latin typeface="Times New Roman"/>
                <a:cs typeface="Times New Roman"/>
              </a:rPr>
              <a:t>     </a:t>
            </a:r>
          </a:p>
          <a:p>
            <a:pPr marL="0" indent="0">
              <a:buNone/>
            </a:pPr>
            <a:r>
              <a:rPr lang="en-US" sz="2300" i="1" dirty="0">
                <a:latin typeface="Times New Roman"/>
                <a:cs typeface="Times New Roman"/>
              </a:rPr>
              <a:t>   where</a:t>
            </a:r>
            <a:r>
              <a:rPr lang="en-US" sz="2300" dirty="0"/>
              <a:t>, </a:t>
            </a:r>
          </a:p>
          <a:p>
            <a:pPr lvl="1"/>
            <a:r>
              <a:rPr lang="en-US" sz="2300" dirty="0">
                <a:latin typeface="Times New Roman"/>
                <a:cs typeface="Times New Roman"/>
              </a:rPr>
              <a:t>Y</a:t>
            </a:r>
            <a:r>
              <a:rPr lang="en-US" sz="2300" i="1" baseline="-25000" dirty="0">
                <a:latin typeface="Times New Roman"/>
                <a:cs typeface="Times New Roman"/>
              </a:rPr>
              <a:t>i</a:t>
            </a:r>
            <a:r>
              <a:rPr lang="en-US" sz="2300" dirty="0"/>
              <a:t> is the </a:t>
            </a:r>
            <a:r>
              <a:rPr lang="en-US" sz="2300" i="1" dirty="0" err="1">
                <a:latin typeface="Times New Roman"/>
                <a:cs typeface="Times New Roman"/>
              </a:rPr>
              <a:t>i</a:t>
            </a:r>
            <a:r>
              <a:rPr lang="en-US" sz="2300" i="1" baseline="30000" dirty="0" err="1">
                <a:latin typeface="Times New Roman"/>
                <a:cs typeface="Times New Roman"/>
              </a:rPr>
              <a:t>th</a:t>
            </a:r>
            <a:r>
              <a:rPr lang="en-US" sz="2300" dirty="0"/>
              <a:t> value of the response variable.</a:t>
            </a:r>
          </a:p>
          <a:p>
            <a:pPr lvl="1"/>
            <a:r>
              <a:rPr lang="en-US" sz="2300" i="1" dirty="0">
                <a:latin typeface="Times New Roman"/>
                <a:cs typeface="Times New Roman"/>
              </a:rPr>
              <a:t>x</a:t>
            </a:r>
            <a:r>
              <a:rPr lang="en-US" sz="2300" i="1" baseline="-25000" dirty="0">
                <a:latin typeface="Times New Roman"/>
                <a:cs typeface="Times New Roman"/>
              </a:rPr>
              <a:t>i</a:t>
            </a:r>
            <a:r>
              <a:rPr lang="en-US" sz="2300" dirty="0"/>
              <a:t> is the </a:t>
            </a:r>
            <a:r>
              <a:rPr lang="en-US" sz="2300" i="1" dirty="0" err="1">
                <a:latin typeface="Times New Roman"/>
                <a:cs typeface="Times New Roman"/>
              </a:rPr>
              <a:t>i</a:t>
            </a:r>
            <a:r>
              <a:rPr lang="en-US" sz="2300" i="1" baseline="30000" dirty="0" err="1">
                <a:latin typeface="Times New Roman"/>
                <a:cs typeface="Times New Roman"/>
              </a:rPr>
              <a:t>th</a:t>
            </a:r>
            <a:r>
              <a:rPr lang="en-US" sz="2300" dirty="0"/>
              <a:t> value of the explanatory variable.</a:t>
            </a:r>
          </a:p>
          <a:p>
            <a:pPr lvl="1"/>
            <a:r>
              <a:rPr lang="en-US" sz="2300" dirty="0" err="1"/>
              <a:t>ε</a:t>
            </a:r>
            <a:r>
              <a:rPr lang="en-US" sz="2300" i="1" baseline="-25000" dirty="0" err="1">
                <a:latin typeface="Times New Roman"/>
                <a:cs typeface="Times New Roman"/>
              </a:rPr>
              <a:t>i</a:t>
            </a:r>
            <a:r>
              <a:rPr lang="en-US" sz="2300" dirty="0" err="1"/>
              <a:t>’s</a:t>
            </a:r>
            <a:r>
              <a:rPr lang="en-US" sz="2300" dirty="0"/>
              <a:t> are uncorrelated with a mean of 0 and constant variance σ</a:t>
            </a:r>
            <a:r>
              <a:rPr lang="en-US" sz="2300" baseline="30000" dirty="0"/>
              <a:t>2</a:t>
            </a:r>
            <a:r>
              <a:rPr lang="en-US" sz="2300" dirty="0"/>
              <a:t>.</a:t>
            </a:r>
            <a:endParaRPr lang="en-US" sz="2300" baseline="30000" dirty="0"/>
          </a:p>
        </p:txBody>
      </p:sp>
      <p:cxnSp>
        <p:nvCxnSpPr>
          <p:cNvPr id="6" name="Straight Arrow Connector 5"/>
          <p:cNvCxnSpPr/>
          <p:nvPr/>
        </p:nvCxnSpPr>
        <p:spPr>
          <a:xfrm>
            <a:off x="8072805" y="5263777"/>
            <a:ext cx="4400938"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flipV="1">
            <a:off x="8244591" y="2145489"/>
            <a:ext cx="539" cy="329100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11784435" y="5303761"/>
            <a:ext cx="424186" cy="458224"/>
          </a:xfrm>
          <a:prstGeom prst="rect">
            <a:avLst/>
          </a:prstGeom>
          <a:noFill/>
        </p:spPr>
        <p:txBody>
          <a:bodyPr wrap="square" lIns="103272" tIns="51636" rIns="103272" bIns="51636" rtlCol="0">
            <a:spAutoFit/>
          </a:bodyPr>
          <a:lstStyle/>
          <a:p>
            <a:r>
              <a:rPr lang="en-US" sz="2300" i="1" dirty="0">
                <a:latin typeface="Times New Roman"/>
                <a:cs typeface="Times New Roman"/>
              </a:rPr>
              <a:t>x</a:t>
            </a:r>
          </a:p>
        </p:txBody>
      </p:sp>
      <p:sp>
        <p:nvSpPr>
          <p:cNvPr id="11" name="TextBox 10"/>
          <p:cNvSpPr txBox="1"/>
          <p:nvPr/>
        </p:nvSpPr>
        <p:spPr>
          <a:xfrm>
            <a:off x="7780641" y="2318215"/>
            <a:ext cx="424186" cy="458224"/>
          </a:xfrm>
          <a:prstGeom prst="rect">
            <a:avLst/>
          </a:prstGeom>
          <a:noFill/>
        </p:spPr>
        <p:txBody>
          <a:bodyPr wrap="square" lIns="103272" tIns="51636" rIns="103272" bIns="51636" rtlCol="0">
            <a:spAutoFit/>
          </a:bodyPr>
          <a:lstStyle/>
          <a:p>
            <a:r>
              <a:rPr lang="en-US" sz="2300" i="1" dirty="0">
                <a:latin typeface="Times New Roman"/>
                <a:cs typeface="Times New Roman"/>
              </a:rPr>
              <a:t>y</a:t>
            </a:r>
          </a:p>
        </p:txBody>
      </p:sp>
      <p:sp>
        <p:nvSpPr>
          <p:cNvPr id="15" name="TextBox 14"/>
          <p:cNvSpPr txBox="1"/>
          <p:nvPr/>
        </p:nvSpPr>
        <p:spPr>
          <a:xfrm>
            <a:off x="12062811" y="1359254"/>
            <a:ext cx="1471398" cy="418576"/>
          </a:xfrm>
          <a:prstGeom prst="rect">
            <a:avLst/>
          </a:prstGeom>
          <a:noFill/>
        </p:spPr>
        <p:txBody>
          <a:bodyPr wrap="square" lIns="103272" tIns="51636" rIns="103272" bIns="51636" rtlCol="0">
            <a:spAutoFit/>
          </a:bodyPr>
          <a:lstStyle/>
          <a:p>
            <a:r>
              <a:rPr lang="en-US" i="1" dirty="0" smtClean="0">
                <a:solidFill>
                  <a:srgbClr val="008000"/>
                </a:solidFill>
                <a:latin typeface="Times New Roman"/>
                <a:cs typeface="Times New Roman"/>
              </a:rPr>
              <a:t>Y=</a:t>
            </a:r>
            <a:r>
              <a:rPr lang="en-US" dirty="0">
                <a:solidFill>
                  <a:srgbClr val="008000"/>
                </a:solidFill>
              </a:rPr>
              <a:t>β</a:t>
            </a:r>
            <a:r>
              <a:rPr lang="en-US" baseline="-25000" dirty="0">
                <a:solidFill>
                  <a:srgbClr val="008000"/>
                </a:solidFill>
              </a:rPr>
              <a:t>0</a:t>
            </a:r>
            <a:r>
              <a:rPr lang="en-US" dirty="0">
                <a:solidFill>
                  <a:srgbClr val="008000"/>
                </a:solidFill>
              </a:rPr>
              <a:t>+</a:t>
            </a:r>
            <a:r>
              <a:rPr lang="en-US" dirty="0" smtClean="0">
                <a:solidFill>
                  <a:srgbClr val="008000"/>
                </a:solidFill>
              </a:rPr>
              <a:t>β</a:t>
            </a:r>
            <a:r>
              <a:rPr lang="en-US" baseline="-25000" dirty="0" smtClean="0">
                <a:solidFill>
                  <a:srgbClr val="008000"/>
                </a:solidFill>
              </a:rPr>
              <a:t>1</a:t>
            </a:r>
            <a:r>
              <a:rPr lang="en-US" i="1" dirty="0" smtClean="0">
                <a:solidFill>
                  <a:srgbClr val="008000"/>
                </a:solidFill>
                <a:latin typeface="Times New Roman"/>
                <a:cs typeface="Times New Roman"/>
              </a:rPr>
              <a:t>x</a:t>
            </a:r>
            <a:endParaRPr lang="en-US" i="1" dirty="0">
              <a:solidFill>
                <a:srgbClr val="008000"/>
              </a:solidFill>
              <a:latin typeface="Times New Roman"/>
              <a:cs typeface="Times New Roman"/>
            </a:endParaRPr>
          </a:p>
        </p:txBody>
      </p:sp>
      <p:sp>
        <p:nvSpPr>
          <p:cNvPr id="17" name="TextBox 16"/>
          <p:cNvSpPr txBox="1"/>
          <p:nvPr/>
        </p:nvSpPr>
        <p:spPr>
          <a:xfrm>
            <a:off x="9013422" y="5263265"/>
            <a:ext cx="517523" cy="458224"/>
          </a:xfrm>
          <a:prstGeom prst="rect">
            <a:avLst/>
          </a:prstGeom>
          <a:noFill/>
        </p:spPr>
        <p:txBody>
          <a:bodyPr wrap="square" lIns="103272" tIns="51636" rIns="103272" bIns="51636" rtlCol="0">
            <a:spAutoFit/>
          </a:bodyPr>
          <a:lstStyle/>
          <a:p>
            <a:r>
              <a:rPr lang="en-US" sz="2300" i="1" dirty="0">
                <a:latin typeface="Times New Roman"/>
                <a:cs typeface="Times New Roman"/>
              </a:rPr>
              <a:t>x</a:t>
            </a:r>
            <a:r>
              <a:rPr lang="en-US" sz="2300" i="1" baseline="-25000" dirty="0">
                <a:latin typeface="Times New Roman"/>
                <a:cs typeface="Times New Roman"/>
              </a:rPr>
              <a:t>1</a:t>
            </a:r>
          </a:p>
        </p:txBody>
      </p:sp>
      <p:cxnSp>
        <p:nvCxnSpPr>
          <p:cNvPr id="9" name="Straight Connector 8"/>
          <p:cNvCxnSpPr/>
          <p:nvPr/>
        </p:nvCxnSpPr>
        <p:spPr>
          <a:xfrm>
            <a:off x="9159783" y="5183822"/>
            <a:ext cx="0" cy="159912"/>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2" name="Oval 11"/>
          <p:cNvSpPr/>
          <p:nvPr/>
        </p:nvSpPr>
        <p:spPr>
          <a:xfrm>
            <a:off x="9133272" y="3931166"/>
            <a:ext cx="51535" cy="53304"/>
          </a:xfrm>
          <a:prstGeom prst="ellipse">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103272" tIns="51636" rIns="103272" bIns="51636" spcCol="0" rtlCol="0" anchor="ctr"/>
          <a:lstStyle/>
          <a:p>
            <a:pPr algn="ctr"/>
            <a:endParaRPr lang="en-US"/>
          </a:p>
        </p:txBody>
      </p:sp>
      <p:cxnSp>
        <p:nvCxnSpPr>
          <p:cNvPr id="20" name="Straight Connector 19"/>
          <p:cNvCxnSpPr/>
          <p:nvPr/>
        </p:nvCxnSpPr>
        <p:spPr>
          <a:xfrm flipV="1">
            <a:off x="9146527" y="3624677"/>
            <a:ext cx="0" cy="1479188"/>
          </a:xfrm>
          <a:prstGeom prst="line">
            <a:avLst/>
          </a:prstGeom>
          <a:ln>
            <a:prstDash val="dash"/>
          </a:ln>
        </p:spPr>
        <p:style>
          <a:lnRef idx="2">
            <a:schemeClr val="accent1"/>
          </a:lnRef>
          <a:fillRef idx="0">
            <a:schemeClr val="accent1"/>
          </a:fillRef>
          <a:effectRef idx="1">
            <a:schemeClr val="accent1"/>
          </a:effectRef>
          <a:fontRef idx="minor">
            <a:schemeClr val="tx1"/>
          </a:fontRef>
        </p:style>
      </p:cxnSp>
      <p:sp>
        <p:nvSpPr>
          <p:cNvPr id="22" name="TextBox 21"/>
          <p:cNvSpPr txBox="1"/>
          <p:nvPr/>
        </p:nvSpPr>
        <p:spPr>
          <a:xfrm>
            <a:off x="8987456" y="3384809"/>
            <a:ext cx="318140" cy="418576"/>
          </a:xfrm>
          <a:prstGeom prst="rect">
            <a:avLst/>
          </a:prstGeom>
          <a:noFill/>
        </p:spPr>
        <p:txBody>
          <a:bodyPr wrap="square" lIns="103272" tIns="51636" rIns="103272" bIns="51636" rtlCol="0">
            <a:spAutoFit/>
          </a:bodyPr>
          <a:lstStyle/>
          <a:p>
            <a:r>
              <a:rPr lang="en-US" dirty="0" smtClean="0"/>
              <a:t>*</a:t>
            </a:r>
            <a:endParaRPr lang="en-US" dirty="0"/>
          </a:p>
        </p:txBody>
      </p:sp>
      <p:cxnSp>
        <p:nvCxnSpPr>
          <p:cNvPr id="26" name="Straight Arrow Connector 25"/>
          <p:cNvCxnSpPr>
            <a:stCxn id="27" idx="2"/>
          </p:cNvCxnSpPr>
          <p:nvPr/>
        </p:nvCxnSpPr>
        <p:spPr>
          <a:xfrm>
            <a:off x="9013701" y="3189862"/>
            <a:ext cx="79803" cy="31488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8403662" y="2771286"/>
            <a:ext cx="1220077" cy="418576"/>
          </a:xfrm>
          <a:prstGeom prst="rect">
            <a:avLst/>
          </a:prstGeom>
          <a:noFill/>
          <a:ln>
            <a:solidFill>
              <a:schemeClr val="accent1"/>
            </a:solidFill>
          </a:ln>
        </p:spPr>
        <p:txBody>
          <a:bodyPr wrap="square" lIns="103272" tIns="51636" rIns="103272" bIns="51636" rtlCol="0">
            <a:spAutoFit/>
          </a:bodyPr>
          <a:lstStyle/>
          <a:p>
            <a:r>
              <a:rPr lang="en-US" dirty="0" smtClean="0"/>
              <a:t>P</a:t>
            </a:r>
            <a:r>
              <a:rPr lang="en-US" baseline="-25000" dirty="0" smtClean="0"/>
              <a:t>1</a:t>
            </a:r>
            <a:r>
              <a:rPr lang="en-US" dirty="0" smtClean="0"/>
              <a:t>(</a:t>
            </a:r>
            <a:r>
              <a:rPr lang="en-US" i="1" dirty="0" smtClean="0">
                <a:latin typeface="Times New Roman"/>
                <a:cs typeface="Times New Roman"/>
              </a:rPr>
              <a:t>x</a:t>
            </a:r>
            <a:r>
              <a:rPr lang="en-US" i="1" baseline="-25000" dirty="0" smtClean="0">
                <a:latin typeface="Times New Roman"/>
                <a:cs typeface="Times New Roman"/>
              </a:rPr>
              <a:t>1</a:t>
            </a:r>
            <a:r>
              <a:rPr lang="en-US" i="1" dirty="0" smtClean="0">
                <a:latin typeface="Times New Roman"/>
                <a:cs typeface="Times New Roman"/>
              </a:rPr>
              <a:t>,y</a:t>
            </a:r>
            <a:r>
              <a:rPr lang="en-US" i="1" baseline="-25000" dirty="0" smtClean="0">
                <a:latin typeface="Times New Roman"/>
                <a:cs typeface="Times New Roman"/>
              </a:rPr>
              <a:t>1</a:t>
            </a:r>
            <a:r>
              <a:rPr lang="en-US" dirty="0" smtClean="0"/>
              <a:t>)</a:t>
            </a:r>
            <a:endParaRPr lang="en-US" dirty="0"/>
          </a:p>
        </p:txBody>
      </p:sp>
      <p:sp>
        <p:nvSpPr>
          <p:cNvPr id="32" name="TextBox 31"/>
          <p:cNvSpPr txBox="1"/>
          <p:nvPr/>
        </p:nvSpPr>
        <p:spPr>
          <a:xfrm>
            <a:off x="8642808" y="3478095"/>
            <a:ext cx="437443" cy="418576"/>
          </a:xfrm>
          <a:prstGeom prst="rect">
            <a:avLst/>
          </a:prstGeom>
          <a:noFill/>
        </p:spPr>
        <p:txBody>
          <a:bodyPr wrap="square" lIns="103272" tIns="51636" rIns="103272" bIns="51636" rtlCol="0">
            <a:spAutoFit/>
          </a:bodyPr>
          <a:lstStyle/>
          <a:p>
            <a:r>
              <a:rPr lang="en-US" i="1" dirty="0">
                <a:solidFill>
                  <a:srgbClr val="800000"/>
                </a:solidFill>
              </a:rPr>
              <a:t>e</a:t>
            </a:r>
            <a:r>
              <a:rPr lang="en-US" i="1" baseline="-25000" dirty="0" smtClean="0">
                <a:solidFill>
                  <a:srgbClr val="800000"/>
                </a:solidFill>
                <a:latin typeface="Times New Roman"/>
                <a:cs typeface="Times New Roman"/>
              </a:rPr>
              <a:t>1</a:t>
            </a:r>
            <a:endParaRPr lang="en-US" dirty="0">
              <a:solidFill>
                <a:srgbClr val="800000"/>
              </a:solidFill>
            </a:endParaRPr>
          </a:p>
        </p:txBody>
      </p:sp>
      <p:sp>
        <p:nvSpPr>
          <p:cNvPr id="33" name="TextBox 32"/>
          <p:cNvSpPr txBox="1"/>
          <p:nvPr/>
        </p:nvSpPr>
        <p:spPr>
          <a:xfrm>
            <a:off x="9225523" y="4143861"/>
            <a:ext cx="318140" cy="418576"/>
          </a:xfrm>
          <a:prstGeom prst="rect">
            <a:avLst/>
          </a:prstGeom>
          <a:noFill/>
        </p:spPr>
        <p:txBody>
          <a:bodyPr wrap="square" lIns="103272" tIns="51636" rIns="103272" bIns="51636" rtlCol="0">
            <a:spAutoFit/>
          </a:bodyPr>
          <a:lstStyle/>
          <a:p>
            <a:r>
              <a:rPr lang="en-US" dirty="0" smtClean="0"/>
              <a:t>*</a:t>
            </a:r>
            <a:endParaRPr lang="en-US" dirty="0"/>
          </a:p>
        </p:txBody>
      </p:sp>
      <p:sp>
        <p:nvSpPr>
          <p:cNvPr id="34" name="TextBox 33"/>
          <p:cNvSpPr txBox="1"/>
          <p:nvPr/>
        </p:nvSpPr>
        <p:spPr>
          <a:xfrm>
            <a:off x="9503359" y="3636969"/>
            <a:ext cx="318140" cy="418576"/>
          </a:xfrm>
          <a:prstGeom prst="rect">
            <a:avLst/>
          </a:prstGeom>
          <a:noFill/>
        </p:spPr>
        <p:txBody>
          <a:bodyPr wrap="square" lIns="103272" tIns="51636" rIns="103272" bIns="51636" rtlCol="0">
            <a:spAutoFit/>
          </a:bodyPr>
          <a:lstStyle/>
          <a:p>
            <a:r>
              <a:rPr lang="en-US" dirty="0" smtClean="0"/>
              <a:t>*</a:t>
            </a:r>
            <a:endParaRPr lang="en-US" dirty="0"/>
          </a:p>
        </p:txBody>
      </p:sp>
      <p:sp>
        <p:nvSpPr>
          <p:cNvPr id="35" name="TextBox 34"/>
          <p:cNvSpPr txBox="1"/>
          <p:nvPr/>
        </p:nvSpPr>
        <p:spPr>
          <a:xfrm>
            <a:off x="9728170" y="3196705"/>
            <a:ext cx="318140" cy="418576"/>
          </a:xfrm>
          <a:prstGeom prst="rect">
            <a:avLst/>
          </a:prstGeom>
          <a:noFill/>
        </p:spPr>
        <p:txBody>
          <a:bodyPr wrap="square" lIns="103272" tIns="51636" rIns="103272" bIns="51636" rtlCol="0">
            <a:spAutoFit/>
          </a:bodyPr>
          <a:lstStyle/>
          <a:p>
            <a:r>
              <a:rPr lang="en-US" dirty="0" smtClean="0"/>
              <a:t>*</a:t>
            </a:r>
            <a:endParaRPr lang="en-US" dirty="0"/>
          </a:p>
        </p:txBody>
      </p:sp>
      <p:sp>
        <p:nvSpPr>
          <p:cNvPr id="36" name="TextBox 35"/>
          <p:cNvSpPr txBox="1"/>
          <p:nvPr/>
        </p:nvSpPr>
        <p:spPr>
          <a:xfrm>
            <a:off x="10085542" y="3542660"/>
            <a:ext cx="318140" cy="418576"/>
          </a:xfrm>
          <a:prstGeom prst="rect">
            <a:avLst/>
          </a:prstGeom>
          <a:noFill/>
        </p:spPr>
        <p:txBody>
          <a:bodyPr wrap="square" lIns="103272" tIns="51636" rIns="103272" bIns="51636" rtlCol="0">
            <a:spAutoFit/>
          </a:bodyPr>
          <a:lstStyle/>
          <a:p>
            <a:r>
              <a:rPr lang="en-US" dirty="0" smtClean="0"/>
              <a:t>*</a:t>
            </a:r>
            <a:endParaRPr lang="en-US" dirty="0"/>
          </a:p>
        </p:txBody>
      </p:sp>
      <p:sp>
        <p:nvSpPr>
          <p:cNvPr id="37" name="TextBox 36"/>
          <p:cNvSpPr txBox="1"/>
          <p:nvPr/>
        </p:nvSpPr>
        <p:spPr>
          <a:xfrm>
            <a:off x="10747802" y="3262305"/>
            <a:ext cx="318140" cy="418576"/>
          </a:xfrm>
          <a:prstGeom prst="rect">
            <a:avLst/>
          </a:prstGeom>
          <a:noFill/>
        </p:spPr>
        <p:txBody>
          <a:bodyPr wrap="square" lIns="103272" tIns="51636" rIns="103272" bIns="51636" rtlCol="0">
            <a:spAutoFit/>
          </a:bodyPr>
          <a:lstStyle/>
          <a:p>
            <a:r>
              <a:rPr lang="en-US" dirty="0" smtClean="0"/>
              <a:t>*</a:t>
            </a:r>
            <a:endParaRPr lang="en-US" dirty="0"/>
          </a:p>
        </p:txBody>
      </p:sp>
      <p:sp>
        <p:nvSpPr>
          <p:cNvPr id="38" name="TextBox 37"/>
          <p:cNvSpPr txBox="1"/>
          <p:nvPr/>
        </p:nvSpPr>
        <p:spPr>
          <a:xfrm>
            <a:off x="10999125" y="2382270"/>
            <a:ext cx="318140" cy="418576"/>
          </a:xfrm>
          <a:prstGeom prst="rect">
            <a:avLst/>
          </a:prstGeom>
          <a:noFill/>
        </p:spPr>
        <p:txBody>
          <a:bodyPr wrap="square" lIns="103272" tIns="51636" rIns="103272" bIns="51636" rtlCol="0">
            <a:spAutoFit/>
          </a:bodyPr>
          <a:lstStyle/>
          <a:p>
            <a:r>
              <a:rPr lang="en-US" dirty="0" smtClean="0"/>
              <a:t>*</a:t>
            </a:r>
            <a:endParaRPr lang="en-US" dirty="0"/>
          </a:p>
        </p:txBody>
      </p:sp>
      <p:sp>
        <p:nvSpPr>
          <p:cNvPr id="39" name="TextBox 38"/>
          <p:cNvSpPr txBox="1"/>
          <p:nvPr/>
        </p:nvSpPr>
        <p:spPr>
          <a:xfrm>
            <a:off x="11568593" y="2701573"/>
            <a:ext cx="318140" cy="418576"/>
          </a:xfrm>
          <a:prstGeom prst="rect">
            <a:avLst/>
          </a:prstGeom>
          <a:noFill/>
        </p:spPr>
        <p:txBody>
          <a:bodyPr wrap="square" lIns="103272" tIns="51636" rIns="103272" bIns="51636" rtlCol="0">
            <a:spAutoFit/>
          </a:bodyPr>
          <a:lstStyle/>
          <a:p>
            <a:r>
              <a:rPr lang="en-US" dirty="0" smtClean="0"/>
              <a:t>*</a:t>
            </a:r>
            <a:endParaRPr lang="en-US" dirty="0"/>
          </a:p>
        </p:txBody>
      </p:sp>
      <p:sp>
        <p:nvSpPr>
          <p:cNvPr id="40" name="Content Placeholder 2"/>
          <p:cNvSpPr>
            <a:spLocks noGrp="1"/>
          </p:cNvSpPr>
          <p:nvPr>
            <p:ph sz="half" idx="1"/>
          </p:nvPr>
        </p:nvSpPr>
        <p:spPr>
          <a:xfrm>
            <a:off x="1076844" y="3814233"/>
            <a:ext cx="6465726" cy="943157"/>
          </a:xfrm>
        </p:spPr>
        <p:txBody>
          <a:bodyPr>
            <a:normAutofit fontScale="77500" lnSpcReduction="20000"/>
          </a:bodyPr>
          <a:lstStyle/>
          <a:p>
            <a:r>
              <a:rPr lang="en-US" sz="2700" dirty="0"/>
              <a:t>Residual = (Observed y-value) – (Predicted y-value)</a:t>
            </a:r>
          </a:p>
          <a:p>
            <a:pPr marL="0" indent="0">
              <a:buNone/>
            </a:pPr>
            <a:r>
              <a:rPr lang="en-US" sz="2700" dirty="0"/>
              <a:t>	</a:t>
            </a:r>
            <a:r>
              <a:rPr lang="en-US" sz="2700" i="1" dirty="0"/>
              <a:t>e</a:t>
            </a:r>
            <a:r>
              <a:rPr lang="en-US" sz="2700" i="1" baseline="-25000" dirty="0"/>
              <a:t>1</a:t>
            </a:r>
            <a:r>
              <a:rPr lang="en-US" sz="2700" dirty="0"/>
              <a:t>= </a:t>
            </a:r>
            <a:r>
              <a:rPr lang="en-US" sz="2700" i="1" dirty="0">
                <a:latin typeface="Times New Roman"/>
                <a:cs typeface="Times New Roman"/>
              </a:rPr>
              <a:t>y</a:t>
            </a:r>
            <a:r>
              <a:rPr lang="en-US" sz="2700" i="1" baseline="-25000" dirty="0">
                <a:latin typeface="Times New Roman"/>
                <a:cs typeface="Times New Roman"/>
              </a:rPr>
              <a:t>1</a:t>
            </a:r>
            <a:r>
              <a:rPr lang="en-US" sz="2700" dirty="0"/>
              <a:t> – </a:t>
            </a:r>
            <a:endParaRPr lang="en-US" sz="2700" i="1" baseline="-25000" dirty="0">
              <a:latin typeface="Times New Roman"/>
              <a:cs typeface="Times New Roman"/>
            </a:endParaRPr>
          </a:p>
          <a:p>
            <a:endParaRPr lang="en-US" sz="2300" dirty="0"/>
          </a:p>
        </p:txBody>
      </p:sp>
      <p:cxnSp>
        <p:nvCxnSpPr>
          <p:cNvPr id="49" name="Straight Arrow Connector 48"/>
          <p:cNvCxnSpPr/>
          <p:nvPr/>
        </p:nvCxnSpPr>
        <p:spPr>
          <a:xfrm flipV="1">
            <a:off x="8350640" y="2292075"/>
            <a:ext cx="3911008" cy="2118319"/>
          </a:xfrm>
          <a:prstGeom prst="straightConnector1">
            <a:avLst/>
          </a:prstGeom>
          <a:ln>
            <a:solidFill>
              <a:srgbClr val="800000"/>
            </a:solidFill>
            <a:tailEnd type="arrow"/>
          </a:ln>
        </p:spPr>
        <p:style>
          <a:lnRef idx="2">
            <a:schemeClr val="accent1"/>
          </a:lnRef>
          <a:fillRef idx="0">
            <a:schemeClr val="accent1"/>
          </a:fillRef>
          <a:effectRef idx="1">
            <a:schemeClr val="accent1"/>
          </a:effectRef>
          <a:fontRef idx="minor">
            <a:schemeClr val="tx1"/>
          </a:fontRef>
        </p:style>
      </p:cxnSp>
      <p:cxnSp>
        <p:nvCxnSpPr>
          <p:cNvPr id="41" name="Straight Arrow Connector 40"/>
          <p:cNvCxnSpPr/>
          <p:nvPr/>
        </p:nvCxnSpPr>
        <p:spPr>
          <a:xfrm flipV="1">
            <a:off x="7648618" y="1865642"/>
            <a:ext cx="4917915" cy="3038333"/>
          </a:xfrm>
          <a:prstGeom prst="straightConnector1">
            <a:avLst/>
          </a:prstGeom>
          <a:ln>
            <a:solidFill>
              <a:srgbClr val="008000"/>
            </a:solidFill>
            <a:tailEnd type="arrow"/>
          </a:ln>
        </p:spPr>
        <p:style>
          <a:lnRef idx="2">
            <a:schemeClr val="accent1"/>
          </a:lnRef>
          <a:fillRef idx="0">
            <a:schemeClr val="accent1"/>
          </a:fillRef>
          <a:effectRef idx="1">
            <a:schemeClr val="accent1"/>
          </a:effectRef>
          <a:fontRef idx="minor">
            <a:schemeClr val="tx1"/>
          </a:fontRef>
        </p:style>
      </p:cxnSp>
      <p:cxnSp>
        <p:nvCxnSpPr>
          <p:cNvPr id="51" name="Straight Connector 50"/>
          <p:cNvCxnSpPr>
            <a:endCxn id="22" idx="1"/>
          </p:cNvCxnSpPr>
          <p:nvPr/>
        </p:nvCxnSpPr>
        <p:spPr>
          <a:xfrm flipV="1">
            <a:off x="8284897" y="3594097"/>
            <a:ext cx="702558" cy="3928"/>
          </a:xfrm>
          <a:prstGeom prst="line">
            <a:avLst/>
          </a:prstGeom>
          <a:ln>
            <a:prstDash val="dash"/>
          </a:ln>
        </p:spPr>
        <p:style>
          <a:lnRef idx="2">
            <a:schemeClr val="accent1"/>
          </a:lnRef>
          <a:fillRef idx="0">
            <a:schemeClr val="accent1"/>
          </a:fillRef>
          <a:effectRef idx="1">
            <a:schemeClr val="accent1"/>
          </a:effectRef>
          <a:fontRef idx="minor">
            <a:schemeClr val="tx1"/>
          </a:fontRef>
        </p:style>
      </p:cxnSp>
      <p:sp>
        <p:nvSpPr>
          <p:cNvPr id="52" name="TextBox 51"/>
          <p:cNvSpPr txBox="1"/>
          <p:nvPr/>
        </p:nvSpPr>
        <p:spPr>
          <a:xfrm>
            <a:off x="7846373" y="3263847"/>
            <a:ext cx="517523" cy="458224"/>
          </a:xfrm>
          <a:prstGeom prst="rect">
            <a:avLst/>
          </a:prstGeom>
          <a:noFill/>
        </p:spPr>
        <p:txBody>
          <a:bodyPr wrap="square" lIns="103272" tIns="51636" rIns="103272" bIns="51636" rtlCol="0">
            <a:spAutoFit/>
          </a:bodyPr>
          <a:lstStyle/>
          <a:p>
            <a:r>
              <a:rPr lang="en-US" sz="2300" i="1" dirty="0">
                <a:latin typeface="Times New Roman"/>
                <a:cs typeface="Times New Roman"/>
              </a:rPr>
              <a:t>y</a:t>
            </a:r>
            <a:r>
              <a:rPr lang="en-US" sz="2300" i="1" baseline="-25000" dirty="0">
                <a:latin typeface="Times New Roman"/>
                <a:cs typeface="Times New Roman"/>
              </a:rPr>
              <a:t>1</a:t>
            </a:r>
          </a:p>
        </p:txBody>
      </p:sp>
      <p:pic>
        <p:nvPicPr>
          <p:cNvPr id="28" name="Picture 27"/>
          <p:cNvPicPr>
            <a:picLocks noChangeAspect="1"/>
          </p:cNvPicPr>
          <p:nvPr/>
        </p:nvPicPr>
        <p:blipFill>
          <a:blip r:embed="rId2"/>
          <a:stretch>
            <a:fillRect/>
          </a:stretch>
        </p:blipFill>
        <p:spPr>
          <a:xfrm>
            <a:off x="11857322" y="2564240"/>
            <a:ext cx="1746505" cy="431800"/>
          </a:xfrm>
          <a:prstGeom prst="rect">
            <a:avLst/>
          </a:prstGeom>
          <a:ln>
            <a:solidFill>
              <a:srgbClr val="800000"/>
            </a:solidFill>
          </a:ln>
        </p:spPr>
      </p:pic>
      <p:sp>
        <p:nvSpPr>
          <p:cNvPr id="54" name="TextBox 53"/>
          <p:cNvSpPr txBox="1"/>
          <p:nvPr/>
        </p:nvSpPr>
        <p:spPr>
          <a:xfrm>
            <a:off x="11889948" y="3117769"/>
            <a:ext cx="1471398" cy="732508"/>
          </a:xfrm>
          <a:prstGeom prst="rect">
            <a:avLst/>
          </a:prstGeom>
          <a:noFill/>
          <a:ln>
            <a:solidFill>
              <a:srgbClr val="800000"/>
            </a:solidFill>
          </a:ln>
        </p:spPr>
        <p:txBody>
          <a:bodyPr wrap="square" lIns="103272" tIns="51636" rIns="103272" bIns="51636" rtlCol="0">
            <a:spAutoFit/>
          </a:bodyPr>
          <a:lstStyle/>
          <a:p>
            <a:r>
              <a:rPr lang="en-US" i="1" dirty="0" smtClean="0">
                <a:solidFill>
                  <a:srgbClr val="800000"/>
                </a:solidFill>
                <a:latin typeface="Times New Roman"/>
                <a:cs typeface="Times New Roman"/>
              </a:rPr>
              <a:t>Example:</a:t>
            </a:r>
          </a:p>
          <a:p>
            <a:r>
              <a:rPr lang="en-US" i="1" dirty="0" smtClean="0">
                <a:solidFill>
                  <a:srgbClr val="800000"/>
                </a:solidFill>
                <a:latin typeface="Times New Roman"/>
                <a:cs typeface="Times New Roman"/>
              </a:rPr>
              <a:t>        </a:t>
            </a:r>
            <a:r>
              <a:rPr lang="en-US" dirty="0" smtClean="0">
                <a:latin typeface="Times New Roman"/>
                <a:cs typeface="Times New Roman"/>
              </a:rPr>
              <a:t>2+.8</a:t>
            </a:r>
            <a:r>
              <a:rPr lang="en-US" i="1" dirty="0" smtClean="0">
                <a:latin typeface="Times New Roman"/>
                <a:cs typeface="Times New Roman"/>
              </a:rPr>
              <a:t>x</a:t>
            </a:r>
          </a:p>
        </p:txBody>
      </p:sp>
      <p:pic>
        <p:nvPicPr>
          <p:cNvPr id="29" name="Picture 28"/>
          <p:cNvPicPr>
            <a:picLocks noChangeAspect="1"/>
          </p:cNvPicPr>
          <p:nvPr/>
        </p:nvPicPr>
        <p:blipFill>
          <a:blip r:embed="rId3"/>
          <a:stretch>
            <a:fillRect/>
          </a:stretch>
        </p:blipFill>
        <p:spPr>
          <a:xfrm>
            <a:off x="11912967" y="3459229"/>
            <a:ext cx="586940" cy="374227"/>
          </a:xfrm>
          <a:prstGeom prst="rect">
            <a:avLst/>
          </a:prstGeom>
        </p:spPr>
      </p:pic>
      <p:pic>
        <p:nvPicPr>
          <p:cNvPr id="30" name="Picture 29"/>
          <p:cNvPicPr>
            <a:picLocks noChangeAspect="1"/>
          </p:cNvPicPr>
          <p:nvPr/>
        </p:nvPicPr>
        <p:blipFill>
          <a:blip r:embed="rId4"/>
          <a:stretch>
            <a:fillRect/>
          </a:stretch>
        </p:blipFill>
        <p:spPr>
          <a:xfrm>
            <a:off x="7837589" y="3779043"/>
            <a:ext cx="400837" cy="374227"/>
          </a:xfrm>
          <a:prstGeom prst="rect">
            <a:avLst/>
          </a:prstGeom>
        </p:spPr>
      </p:pic>
      <p:cxnSp>
        <p:nvCxnSpPr>
          <p:cNvPr id="55" name="Straight Connector 54"/>
          <p:cNvCxnSpPr/>
          <p:nvPr/>
        </p:nvCxnSpPr>
        <p:spPr>
          <a:xfrm flipV="1">
            <a:off x="8297612" y="3953377"/>
            <a:ext cx="702558" cy="3928"/>
          </a:xfrm>
          <a:prstGeom prst="line">
            <a:avLst/>
          </a:prstGeom>
          <a:ln>
            <a:prstDash val="dash"/>
          </a:ln>
        </p:spPr>
        <p:style>
          <a:lnRef idx="2">
            <a:schemeClr val="accent1"/>
          </a:lnRef>
          <a:fillRef idx="0">
            <a:schemeClr val="accent1"/>
          </a:fillRef>
          <a:effectRef idx="1">
            <a:schemeClr val="accent1"/>
          </a:effectRef>
          <a:fontRef idx="minor">
            <a:schemeClr val="tx1"/>
          </a:fontRef>
        </p:style>
      </p:cxnSp>
      <p:cxnSp>
        <p:nvCxnSpPr>
          <p:cNvPr id="56" name="Straight Connector 55"/>
          <p:cNvCxnSpPr/>
          <p:nvPr/>
        </p:nvCxnSpPr>
        <p:spPr>
          <a:xfrm>
            <a:off x="9146527" y="3571374"/>
            <a:ext cx="0" cy="346476"/>
          </a:xfrm>
          <a:prstGeom prst="line">
            <a:avLst/>
          </a:prstGeom>
          <a:ln>
            <a:solidFill>
              <a:srgbClr val="800000"/>
            </a:solidFill>
          </a:ln>
        </p:spPr>
        <p:style>
          <a:lnRef idx="2">
            <a:schemeClr val="accent1"/>
          </a:lnRef>
          <a:fillRef idx="0">
            <a:schemeClr val="accent1"/>
          </a:fillRef>
          <a:effectRef idx="1">
            <a:schemeClr val="accent1"/>
          </a:effectRef>
          <a:fontRef idx="minor">
            <a:schemeClr val="tx1"/>
          </a:fontRef>
        </p:style>
      </p:cxnSp>
      <p:cxnSp>
        <p:nvCxnSpPr>
          <p:cNvPr id="57" name="Straight Connector 56"/>
          <p:cNvCxnSpPr/>
          <p:nvPr/>
        </p:nvCxnSpPr>
        <p:spPr>
          <a:xfrm flipH="1">
            <a:off x="9385133" y="3851215"/>
            <a:ext cx="3" cy="466415"/>
          </a:xfrm>
          <a:prstGeom prst="line">
            <a:avLst/>
          </a:prstGeom>
          <a:ln>
            <a:solidFill>
              <a:srgbClr val="800000"/>
            </a:solidFill>
          </a:ln>
        </p:spPr>
        <p:style>
          <a:lnRef idx="2">
            <a:schemeClr val="accent1"/>
          </a:lnRef>
          <a:fillRef idx="0">
            <a:schemeClr val="accent1"/>
          </a:fillRef>
          <a:effectRef idx="1">
            <a:schemeClr val="accent1"/>
          </a:effectRef>
          <a:fontRef idx="minor">
            <a:schemeClr val="tx1"/>
          </a:fontRef>
        </p:style>
      </p:cxnSp>
      <p:cxnSp>
        <p:nvCxnSpPr>
          <p:cNvPr id="58" name="Straight Connector 57"/>
          <p:cNvCxnSpPr/>
          <p:nvPr/>
        </p:nvCxnSpPr>
        <p:spPr>
          <a:xfrm flipH="1">
            <a:off x="9650249" y="3690272"/>
            <a:ext cx="25437" cy="134295"/>
          </a:xfrm>
          <a:prstGeom prst="line">
            <a:avLst/>
          </a:prstGeom>
          <a:ln>
            <a:solidFill>
              <a:srgbClr val="800000"/>
            </a:solidFill>
          </a:ln>
        </p:spPr>
        <p:style>
          <a:lnRef idx="2">
            <a:schemeClr val="accent1"/>
          </a:lnRef>
          <a:fillRef idx="0">
            <a:schemeClr val="accent1"/>
          </a:fillRef>
          <a:effectRef idx="1">
            <a:schemeClr val="accent1"/>
          </a:effectRef>
          <a:fontRef idx="minor">
            <a:schemeClr val="tx1"/>
          </a:fontRef>
        </p:style>
      </p:cxnSp>
      <p:cxnSp>
        <p:nvCxnSpPr>
          <p:cNvPr id="59" name="Straight Connector 58"/>
          <p:cNvCxnSpPr/>
          <p:nvPr/>
        </p:nvCxnSpPr>
        <p:spPr>
          <a:xfrm>
            <a:off x="9888853" y="3384809"/>
            <a:ext cx="12726" cy="186057"/>
          </a:xfrm>
          <a:prstGeom prst="line">
            <a:avLst/>
          </a:prstGeom>
          <a:ln>
            <a:solidFill>
              <a:srgbClr val="800000"/>
            </a:solidFill>
          </a:ln>
        </p:spPr>
        <p:style>
          <a:lnRef idx="2">
            <a:schemeClr val="accent1"/>
          </a:lnRef>
          <a:fillRef idx="0">
            <a:schemeClr val="accent1"/>
          </a:fillRef>
          <a:effectRef idx="1">
            <a:schemeClr val="accent1"/>
          </a:effectRef>
          <a:fontRef idx="minor">
            <a:schemeClr val="tx1"/>
          </a:fontRef>
        </p:style>
      </p:cxnSp>
      <p:cxnSp>
        <p:nvCxnSpPr>
          <p:cNvPr id="60" name="Straight Connector 59"/>
          <p:cNvCxnSpPr/>
          <p:nvPr/>
        </p:nvCxnSpPr>
        <p:spPr>
          <a:xfrm>
            <a:off x="10245695" y="3383784"/>
            <a:ext cx="0" cy="346476"/>
          </a:xfrm>
          <a:prstGeom prst="line">
            <a:avLst/>
          </a:prstGeom>
          <a:ln>
            <a:solidFill>
              <a:srgbClr val="800000"/>
            </a:solidFill>
          </a:ln>
        </p:spPr>
        <p:style>
          <a:lnRef idx="2">
            <a:schemeClr val="accent1"/>
          </a:lnRef>
          <a:fillRef idx="0">
            <a:schemeClr val="accent1"/>
          </a:fillRef>
          <a:effectRef idx="1">
            <a:schemeClr val="accent1"/>
          </a:effectRef>
          <a:fontRef idx="minor">
            <a:schemeClr val="tx1"/>
          </a:fontRef>
        </p:style>
      </p:cxnSp>
      <p:cxnSp>
        <p:nvCxnSpPr>
          <p:cNvPr id="61" name="Straight Connector 60"/>
          <p:cNvCxnSpPr/>
          <p:nvPr/>
        </p:nvCxnSpPr>
        <p:spPr>
          <a:xfrm>
            <a:off x="10907956" y="3010150"/>
            <a:ext cx="1597" cy="441289"/>
          </a:xfrm>
          <a:prstGeom prst="line">
            <a:avLst/>
          </a:prstGeom>
          <a:ln>
            <a:solidFill>
              <a:srgbClr val="800000"/>
            </a:solidFill>
          </a:ln>
        </p:spPr>
        <p:style>
          <a:lnRef idx="2">
            <a:schemeClr val="accent1"/>
          </a:lnRef>
          <a:fillRef idx="0">
            <a:schemeClr val="accent1"/>
          </a:fillRef>
          <a:effectRef idx="1">
            <a:schemeClr val="accent1"/>
          </a:effectRef>
          <a:fontRef idx="minor">
            <a:schemeClr val="tx1"/>
          </a:fontRef>
        </p:style>
      </p:cxnSp>
      <p:cxnSp>
        <p:nvCxnSpPr>
          <p:cNvPr id="62" name="Straight Connector 61"/>
          <p:cNvCxnSpPr/>
          <p:nvPr/>
        </p:nvCxnSpPr>
        <p:spPr>
          <a:xfrm flipH="1">
            <a:off x="11172535" y="2585249"/>
            <a:ext cx="2135" cy="291136"/>
          </a:xfrm>
          <a:prstGeom prst="line">
            <a:avLst/>
          </a:prstGeom>
          <a:ln>
            <a:solidFill>
              <a:srgbClr val="800000"/>
            </a:solidFill>
          </a:ln>
        </p:spPr>
        <p:style>
          <a:lnRef idx="2">
            <a:schemeClr val="accent1"/>
          </a:lnRef>
          <a:fillRef idx="0">
            <a:schemeClr val="accent1"/>
          </a:fillRef>
          <a:effectRef idx="1">
            <a:schemeClr val="accent1"/>
          </a:effectRef>
          <a:fontRef idx="minor">
            <a:schemeClr val="tx1"/>
          </a:fontRef>
        </p:style>
      </p:cxnSp>
      <p:cxnSp>
        <p:nvCxnSpPr>
          <p:cNvPr id="63" name="Straight Connector 62"/>
          <p:cNvCxnSpPr/>
          <p:nvPr/>
        </p:nvCxnSpPr>
        <p:spPr>
          <a:xfrm>
            <a:off x="11728748" y="2556045"/>
            <a:ext cx="0" cy="346476"/>
          </a:xfrm>
          <a:prstGeom prst="line">
            <a:avLst/>
          </a:prstGeom>
          <a:ln>
            <a:solidFill>
              <a:srgbClr val="800000"/>
            </a:solidFill>
          </a:ln>
        </p:spPr>
        <p:style>
          <a:lnRef idx="2">
            <a:schemeClr val="accent1"/>
          </a:lnRef>
          <a:fillRef idx="0">
            <a:schemeClr val="accent1"/>
          </a:fillRef>
          <a:effectRef idx="1">
            <a:schemeClr val="accent1"/>
          </a:effectRef>
          <a:fontRef idx="minor">
            <a:schemeClr val="tx1"/>
          </a:fontRef>
        </p:style>
      </p:cxnSp>
      <p:pic>
        <p:nvPicPr>
          <p:cNvPr id="70" name="Picture 69"/>
          <p:cNvPicPr>
            <a:picLocks noChangeAspect="1"/>
          </p:cNvPicPr>
          <p:nvPr/>
        </p:nvPicPr>
        <p:blipFill>
          <a:blip r:embed="rId4"/>
          <a:stretch>
            <a:fillRect/>
          </a:stretch>
        </p:blipFill>
        <p:spPr>
          <a:xfrm>
            <a:off x="3011928" y="4258253"/>
            <a:ext cx="400837" cy="374227"/>
          </a:xfrm>
          <a:prstGeom prst="rect">
            <a:avLst/>
          </a:prstGeom>
        </p:spPr>
      </p:pic>
      <p:cxnSp>
        <p:nvCxnSpPr>
          <p:cNvPr id="72" name="Straight Arrow Connector 71"/>
          <p:cNvCxnSpPr/>
          <p:nvPr/>
        </p:nvCxnSpPr>
        <p:spPr>
          <a:xfrm>
            <a:off x="1471398" y="4424238"/>
            <a:ext cx="556744" cy="0"/>
          </a:xfrm>
          <a:prstGeom prst="straightConnector1">
            <a:avLst/>
          </a:prstGeom>
          <a:ln w="38100" cmpd="sng">
            <a:tailEnd type="arrow"/>
          </a:ln>
        </p:spPr>
        <p:style>
          <a:lnRef idx="2">
            <a:schemeClr val="accent1"/>
          </a:lnRef>
          <a:fillRef idx="0">
            <a:schemeClr val="accent1"/>
          </a:fillRef>
          <a:effectRef idx="1">
            <a:schemeClr val="accent1"/>
          </a:effectRef>
          <a:fontRef idx="minor">
            <a:schemeClr val="tx1"/>
          </a:fontRef>
        </p:style>
      </p:cxnSp>
      <p:sp>
        <p:nvSpPr>
          <p:cNvPr id="73" name="TextBox 72"/>
          <p:cNvSpPr txBox="1"/>
          <p:nvPr/>
        </p:nvSpPr>
        <p:spPr>
          <a:xfrm>
            <a:off x="9026692" y="3850701"/>
            <a:ext cx="437443" cy="418576"/>
          </a:xfrm>
          <a:prstGeom prst="rect">
            <a:avLst/>
          </a:prstGeom>
          <a:noFill/>
        </p:spPr>
        <p:txBody>
          <a:bodyPr wrap="square" lIns="103272" tIns="51636" rIns="103272" bIns="51636" rtlCol="0">
            <a:spAutoFit/>
          </a:bodyPr>
          <a:lstStyle/>
          <a:p>
            <a:r>
              <a:rPr lang="en-US" i="1" dirty="0" smtClean="0">
                <a:solidFill>
                  <a:srgbClr val="800000"/>
                </a:solidFill>
              </a:rPr>
              <a:t>e</a:t>
            </a:r>
            <a:r>
              <a:rPr lang="en-US" i="1" baseline="-25000" dirty="0" smtClean="0">
                <a:solidFill>
                  <a:srgbClr val="800000"/>
                </a:solidFill>
                <a:latin typeface="Times New Roman"/>
                <a:cs typeface="Times New Roman"/>
              </a:rPr>
              <a:t>2</a:t>
            </a:r>
            <a:endParaRPr lang="en-US" dirty="0">
              <a:solidFill>
                <a:srgbClr val="800000"/>
              </a:solidFill>
            </a:endParaRPr>
          </a:p>
        </p:txBody>
      </p:sp>
      <p:pic>
        <p:nvPicPr>
          <p:cNvPr id="74" name="Picture 73"/>
          <p:cNvPicPr>
            <a:picLocks noChangeAspect="1"/>
          </p:cNvPicPr>
          <p:nvPr/>
        </p:nvPicPr>
        <p:blipFill>
          <a:blip r:embed="rId5"/>
          <a:stretch>
            <a:fillRect/>
          </a:stretch>
        </p:blipFill>
        <p:spPr>
          <a:xfrm>
            <a:off x="1293529" y="4568450"/>
            <a:ext cx="3850900" cy="1007533"/>
          </a:xfrm>
          <a:prstGeom prst="rect">
            <a:avLst/>
          </a:prstGeom>
        </p:spPr>
      </p:pic>
      <p:sp>
        <p:nvSpPr>
          <p:cNvPr id="75" name="TextBox 74"/>
          <p:cNvSpPr txBox="1"/>
          <p:nvPr/>
        </p:nvSpPr>
        <p:spPr>
          <a:xfrm>
            <a:off x="941161" y="5543624"/>
            <a:ext cx="6667684" cy="1046441"/>
          </a:xfrm>
          <a:prstGeom prst="rect">
            <a:avLst/>
          </a:prstGeom>
          <a:noFill/>
          <a:ln>
            <a:solidFill>
              <a:srgbClr val="5B9BD5"/>
            </a:solidFill>
          </a:ln>
        </p:spPr>
        <p:txBody>
          <a:bodyPr wrap="square" lIns="103272" tIns="51636" rIns="103272" bIns="51636" rtlCol="0">
            <a:spAutoFit/>
          </a:bodyPr>
          <a:lstStyle/>
          <a:p>
            <a:r>
              <a:rPr lang="en-US" dirty="0" smtClean="0"/>
              <a:t>Method of Least Squares: </a:t>
            </a:r>
            <a:r>
              <a:rPr lang="en-US" i="1" dirty="0" smtClean="0"/>
              <a:t>Choose the line that minimizes the SSE as the “best” line. This line is unknown as the Least-Squares </a:t>
            </a:r>
            <a:r>
              <a:rPr lang="en-US" i="1" dirty="0"/>
              <a:t>R</a:t>
            </a:r>
            <a:r>
              <a:rPr lang="en-US" i="1" dirty="0" smtClean="0"/>
              <a:t>egression </a:t>
            </a:r>
            <a:r>
              <a:rPr lang="en-US" i="1" dirty="0"/>
              <a:t>L</a:t>
            </a:r>
            <a:r>
              <a:rPr lang="en-US" i="1" dirty="0" smtClean="0"/>
              <a:t>ine.</a:t>
            </a:r>
            <a:endParaRPr lang="en-US" i="1" dirty="0"/>
          </a:p>
        </p:txBody>
      </p:sp>
      <p:sp>
        <p:nvSpPr>
          <p:cNvPr id="76" name="TextBox 75"/>
          <p:cNvSpPr txBox="1"/>
          <p:nvPr/>
        </p:nvSpPr>
        <p:spPr>
          <a:xfrm>
            <a:off x="7950850" y="5807482"/>
            <a:ext cx="4639543" cy="1046441"/>
          </a:xfrm>
          <a:prstGeom prst="rect">
            <a:avLst/>
          </a:prstGeom>
          <a:noFill/>
          <a:ln>
            <a:solidFill>
              <a:srgbClr val="800000"/>
            </a:solidFill>
          </a:ln>
        </p:spPr>
        <p:txBody>
          <a:bodyPr wrap="square" lIns="103272" tIns="51636" rIns="103272" bIns="51636" rtlCol="0">
            <a:spAutoFit/>
          </a:bodyPr>
          <a:lstStyle/>
          <a:p>
            <a:r>
              <a:rPr lang="en-US" b="1" dirty="0" smtClean="0">
                <a:solidFill>
                  <a:srgbClr val="FF0000"/>
                </a:solidFill>
              </a:rPr>
              <a:t>Question:</a:t>
            </a:r>
            <a:r>
              <a:rPr lang="en-US" b="1" i="1" dirty="0" smtClean="0">
                <a:solidFill>
                  <a:srgbClr val="FF0000"/>
                </a:solidFill>
              </a:rPr>
              <a:t> </a:t>
            </a:r>
            <a:r>
              <a:rPr lang="en-US" i="1" dirty="0" smtClean="0">
                <a:solidFill>
                  <a:srgbClr val="FF0000"/>
                </a:solidFill>
              </a:rPr>
              <a:t>But there are infinite possible candidate lines, how can we find the one that minimizes the SSE?</a:t>
            </a:r>
            <a:endParaRPr lang="en-US" i="1" dirty="0">
              <a:solidFill>
                <a:srgbClr val="FF0000"/>
              </a:solidFill>
            </a:endParaRPr>
          </a:p>
        </p:txBody>
      </p:sp>
      <p:pic>
        <p:nvPicPr>
          <p:cNvPr id="77" name="Picture 76"/>
          <p:cNvPicPr>
            <a:picLocks noChangeAspect="1"/>
          </p:cNvPicPr>
          <p:nvPr/>
        </p:nvPicPr>
        <p:blipFill>
          <a:blip r:embed="rId6"/>
          <a:stretch>
            <a:fillRect/>
          </a:stretch>
        </p:blipFill>
        <p:spPr>
          <a:xfrm>
            <a:off x="5411267" y="4787551"/>
            <a:ext cx="1474508" cy="474980"/>
          </a:xfrm>
          <a:prstGeom prst="rect">
            <a:avLst/>
          </a:prstGeom>
        </p:spPr>
      </p:pic>
      <p:sp>
        <p:nvSpPr>
          <p:cNvPr id="78" name="TextBox 77"/>
          <p:cNvSpPr txBox="1"/>
          <p:nvPr/>
        </p:nvSpPr>
        <p:spPr>
          <a:xfrm>
            <a:off x="6323037" y="2585243"/>
            <a:ext cx="1219537" cy="418576"/>
          </a:xfrm>
          <a:prstGeom prst="rect">
            <a:avLst/>
          </a:prstGeom>
          <a:noFill/>
          <a:ln>
            <a:solidFill>
              <a:srgbClr val="5B9BD5"/>
            </a:solidFill>
          </a:ln>
        </p:spPr>
        <p:txBody>
          <a:bodyPr wrap="square" lIns="103272" tIns="51636" rIns="103272" bIns="51636" rtlCol="0">
            <a:spAutoFit/>
          </a:bodyPr>
          <a:lstStyle/>
          <a:p>
            <a:r>
              <a:rPr lang="en-US" i="1" dirty="0" smtClean="0"/>
              <a:t>Observed </a:t>
            </a:r>
            <a:endParaRPr lang="en-US" i="1" dirty="0"/>
          </a:p>
        </p:txBody>
      </p:sp>
      <p:cxnSp>
        <p:nvCxnSpPr>
          <p:cNvPr id="80" name="Straight Arrow Connector 79"/>
          <p:cNvCxnSpPr/>
          <p:nvPr/>
        </p:nvCxnSpPr>
        <p:spPr>
          <a:xfrm>
            <a:off x="7569083" y="3038333"/>
            <a:ext cx="331396" cy="33315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1" name="Oval 80"/>
          <p:cNvSpPr/>
          <p:nvPr/>
        </p:nvSpPr>
        <p:spPr>
          <a:xfrm>
            <a:off x="7860711" y="3424788"/>
            <a:ext cx="331396" cy="293172"/>
          </a:xfrm>
          <a:prstGeom prst="ellipse">
            <a:avLst/>
          </a:prstGeom>
          <a:noFill/>
        </p:spPr>
        <p:style>
          <a:lnRef idx="1">
            <a:schemeClr val="accent1"/>
          </a:lnRef>
          <a:fillRef idx="3">
            <a:schemeClr val="accent1"/>
          </a:fillRef>
          <a:effectRef idx="2">
            <a:schemeClr val="accent1"/>
          </a:effectRef>
          <a:fontRef idx="minor">
            <a:schemeClr val="lt1"/>
          </a:fontRef>
        </p:style>
        <p:txBody>
          <a:bodyPr lIns="103272" tIns="51636" rIns="103272" bIns="51636" spcCol="0" rtlCol="0" anchor="ctr"/>
          <a:lstStyle/>
          <a:p>
            <a:pPr algn="ctr"/>
            <a:endParaRPr lang="en-US"/>
          </a:p>
        </p:txBody>
      </p:sp>
      <p:sp>
        <p:nvSpPr>
          <p:cNvPr id="82" name="TextBox 81"/>
          <p:cNvSpPr txBox="1"/>
          <p:nvPr/>
        </p:nvSpPr>
        <p:spPr>
          <a:xfrm>
            <a:off x="6269472" y="3077781"/>
            <a:ext cx="1219537" cy="418576"/>
          </a:xfrm>
          <a:prstGeom prst="rect">
            <a:avLst/>
          </a:prstGeom>
          <a:noFill/>
          <a:ln>
            <a:solidFill>
              <a:srgbClr val="008000"/>
            </a:solidFill>
          </a:ln>
        </p:spPr>
        <p:txBody>
          <a:bodyPr wrap="square" lIns="103272" tIns="51636" rIns="103272" bIns="51636" rtlCol="0">
            <a:spAutoFit/>
          </a:bodyPr>
          <a:lstStyle/>
          <a:p>
            <a:r>
              <a:rPr lang="en-US" i="1" dirty="0" smtClean="0"/>
              <a:t>Predicted</a:t>
            </a:r>
            <a:endParaRPr lang="en-US" i="1" dirty="0"/>
          </a:p>
        </p:txBody>
      </p:sp>
      <p:cxnSp>
        <p:nvCxnSpPr>
          <p:cNvPr id="83" name="Straight Arrow Connector 82"/>
          <p:cNvCxnSpPr/>
          <p:nvPr/>
        </p:nvCxnSpPr>
        <p:spPr>
          <a:xfrm>
            <a:off x="7528774" y="3517544"/>
            <a:ext cx="331396" cy="333151"/>
          </a:xfrm>
          <a:prstGeom prst="straightConnector1">
            <a:avLst/>
          </a:prstGeom>
          <a:ln>
            <a:solidFill>
              <a:srgbClr val="008000"/>
            </a:solidFill>
            <a:tailEnd type="arrow"/>
          </a:ln>
        </p:spPr>
        <p:style>
          <a:lnRef idx="2">
            <a:schemeClr val="accent1"/>
          </a:lnRef>
          <a:fillRef idx="0">
            <a:schemeClr val="accent1"/>
          </a:fillRef>
          <a:effectRef idx="1">
            <a:schemeClr val="accent1"/>
          </a:effectRef>
          <a:fontRef idx="minor">
            <a:schemeClr val="tx1"/>
          </a:fontRef>
        </p:style>
      </p:cxnSp>
      <p:sp>
        <p:nvSpPr>
          <p:cNvPr id="84" name="Oval 83"/>
          <p:cNvSpPr/>
          <p:nvPr/>
        </p:nvSpPr>
        <p:spPr>
          <a:xfrm>
            <a:off x="7860170" y="3811242"/>
            <a:ext cx="398215" cy="332627"/>
          </a:xfrm>
          <a:prstGeom prst="ellipse">
            <a:avLst/>
          </a:prstGeom>
          <a:noFill/>
          <a:ln>
            <a:solidFill>
              <a:srgbClr val="008000"/>
            </a:solidFill>
          </a:ln>
        </p:spPr>
        <p:style>
          <a:lnRef idx="1">
            <a:schemeClr val="accent1"/>
          </a:lnRef>
          <a:fillRef idx="3">
            <a:schemeClr val="accent1"/>
          </a:fillRef>
          <a:effectRef idx="2">
            <a:schemeClr val="accent1"/>
          </a:effectRef>
          <a:fontRef idx="minor">
            <a:schemeClr val="lt1"/>
          </a:fontRef>
        </p:style>
        <p:txBody>
          <a:bodyPr lIns="103272" tIns="51636" rIns="103272" bIns="51636" spcCol="0" rtlCol="0" anchor="ctr"/>
          <a:lstStyle/>
          <a:p>
            <a:pPr algn="ctr"/>
            <a:endParaRPr lang="en-US"/>
          </a:p>
        </p:txBody>
      </p:sp>
      <p:sp>
        <p:nvSpPr>
          <p:cNvPr id="85" name="TextBox 84"/>
          <p:cNvSpPr txBox="1"/>
          <p:nvPr/>
        </p:nvSpPr>
        <p:spPr>
          <a:xfrm>
            <a:off x="516983" y="6956181"/>
            <a:ext cx="11996532" cy="418576"/>
          </a:xfrm>
          <a:prstGeom prst="rect">
            <a:avLst/>
          </a:prstGeom>
          <a:noFill/>
          <a:ln>
            <a:solidFill>
              <a:srgbClr val="008000"/>
            </a:solidFill>
          </a:ln>
        </p:spPr>
        <p:txBody>
          <a:bodyPr wrap="square" lIns="103272" tIns="51636" rIns="103272" bIns="51636" rtlCol="0">
            <a:spAutoFit/>
          </a:bodyPr>
          <a:lstStyle/>
          <a:p>
            <a:r>
              <a:rPr lang="en-US" b="1" dirty="0" smtClean="0">
                <a:solidFill>
                  <a:srgbClr val="008000"/>
                </a:solidFill>
              </a:rPr>
              <a:t>Answer: </a:t>
            </a:r>
            <a:r>
              <a:rPr lang="en-US" i="1" dirty="0" smtClean="0">
                <a:solidFill>
                  <a:srgbClr val="008000"/>
                </a:solidFill>
              </a:rPr>
              <a:t>Since SSE is a continuous function of 2 variables, we can use methods from calculus to minimize the SSE.</a:t>
            </a:r>
            <a:endParaRPr lang="en-US" i="1" dirty="0"/>
          </a:p>
        </p:txBody>
      </p:sp>
      <p:pic>
        <p:nvPicPr>
          <p:cNvPr id="86" name="Picture 85"/>
          <p:cNvPicPr>
            <a:picLocks noChangeAspect="1"/>
          </p:cNvPicPr>
          <p:nvPr/>
        </p:nvPicPr>
        <p:blipFill>
          <a:blip r:embed="rId7"/>
          <a:stretch>
            <a:fillRect/>
          </a:stretch>
        </p:blipFill>
        <p:spPr>
          <a:xfrm>
            <a:off x="9653393" y="4652978"/>
            <a:ext cx="1746505" cy="518160"/>
          </a:xfrm>
          <a:prstGeom prst="rect">
            <a:avLst/>
          </a:prstGeom>
          <a:ln>
            <a:solidFill>
              <a:srgbClr val="800000"/>
            </a:solidFill>
          </a:ln>
        </p:spPr>
      </p:pic>
      <p:pic>
        <p:nvPicPr>
          <p:cNvPr id="87" name="Picture 86"/>
          <p:cNvPicPr>
            <a:picLocks noChangeAspect="1"/>
          </p:cNvPicPr>
          <p:nvPr/>
        </p:nvPicPr>
        <p:blipFill>
          <a:blip r:embed="rId8"/>
          <a:stretch>
            <a:fillRect/>
          </a:stretch>
        </p:blipFill>
        <p:spPr>
          <a:xfrm>
            <a:off x="11474880" y="4652977"/>
            <a:ext cx="2018501" cy="518160"/>
          </a:xfrm>
          <a:prstGeom prst="rect">
            <a:avLst/>
          </a:prstGeom>
          <a:ln>
            <a:solidFill>
              <a:srgbClr val="800000"/>
            </a:solidFill>
          </a:ln>
        </p:spPr>
      </p:pic>
      <p:sp>
        <p:nvSpPr>
          <p:cNvPr id="89" name="Slide Number Placeholder 88"/>
          <p:cNvSpPr>
            <a:spLocks noGrp="1"/>
          </p:cNvSpPr>
          <p:nvPr>
            <p:ph type="sldNum" sz="quarter" idx="12"/>
          </p:nvPr>
        </p:nvSpPr>
        <p:spPr/>
        <p:txBody>
          <a:bodyPr/>
          <a:lstStyle/>
          <a:p>
            <a:fld id="{45D55CB6-4E01-42AF-8D35-22E095F8B5E8}" type="slidenum">
              <a:rPr lang="en-US" smtClean="0"/>
              <a:t>6</a:t>
            </a:fld>
            <a:endParaRPr lang="en-US"/>
          </a:p>
        </p:txBody>
      </p:sp>
    </p:spTree>
    <p:extLst>
      <p:ext uri="{BB962C8B-B14F-4D97-AF65-F5344CB8AC3E}">
        <p14:creationId xmlns:p14="http://schemas.microsoft.com/office/powerpoint/2010/main" val="422468042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dissolve">
                                      <p:cBhvr>
                                        <p:cTn id="24" dur="500"/>
                                        <p:tgtEl>
                                          <p:spTgt spid="6"/>
                                        </p:tgtEl>
                                      </p:cBhvr>
                                    </p:animEffect>
                                  </p:childTnLst>
                                </p:cTn>
                              </p:par>
                              <p:par>
                                <p:cTn id="25" presetID="9" presetClass="entr" presetSubtype="0" fill="hold" nodeType="with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dissolve">
                                      <p:cBhvr>
                                        <p:cTn id="27" dur="500"/>
                                        <p:tgtEl>
                                          <p:spTgt spid="8"/>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dissolve">
                                      <p:cBhvr>
                                        <p:cTn id="30" dur="500"/>
                                        <p:tgtEl>
                                          <p:spTgt spid="11"/>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dissolve">
                                      <p:cBhvr>
                                        <p:cTn id="33" dur="500"/>
                                        <p:tgtEl>
                                          <p:spTgt spid="10"/>
                                        </p:tgtEl>
                                      </p:cBhvr>
                                    </p:animEffect>
                                  </p:childTnLst>
                                </p:cTn>
                              </p:par>
                              <p:par>
                                <p:cTn id="34" presetID="9" presetClass="entr" presetSubtype="0" fill="hold" nodeType="withEffect">
                                  <p:stCondLst>
                                    <p:cond delay="0"/>
                                  </p:stCondLst>
                                  <p:childTnLst>
                                    <p:set>
                                      <p:cBhvr>
                                        <p:cTn id="35" dur="1" fill="hold">
                                          <p:stCondLst>
                                            <p:cond delay="0"/>
                                          </p:stCondLst>
                                        </p:cTn>
                                        <p:tgtEl>
                                          <p:spTgt spid="41"/>
                                        </p:tgtEl>
                                        <p:attrNameLst>
                                          <p:attrName>style.visibility</p:attrName>
                                        </p:attrNameLst>
                                      </p:cBhvr>
                                      <p:to>
                                        <p:strVal val="visible"/>
                                      </p:to>
                                    </p:set>
                                    <p:animEffect transition="in" filter="dissolve">
                                      <p:cBhvr>
                                        <p:cTn id="36" dur="500"/>
                                        <p:tgtEl>
                                          <p:spTgt spid="41"/>
                                        </p:tgtEl>
                                      </p:cBhvr>
                                    </p:animEffect>
                                  </p:childTnLst>
                                  <p:subTnLst>
                                    <p:set>
                                      <p:cBhvr override="childStyle">
                                        <p:cTn dur="1" fill="hold" display="0" masterRel="nextClick" afterEffect="1"/>
                                        <p:tgtEl>
                                          <p:spTgt spid="41"/>
                                        </p:tgtEl>
                                        <p:attrNameLst>
                                          <p:attrName>style.visibility</p:attrName>
                                        </p:attrNameLst>
                                      </p:cBhvr>
                                      <p:to>
                                        <p:strVal val="hidden"/>
                                      </p:to>
                                    </p:set>
                                  </p:subTnLst>
                                </p:cTn>
                              </p:par>
                              <p:par>
                                <p:cTn id="37" presetID="9" presetClass="entr" presetSubtype="0" fill="hold" grpId="0" nodeType="with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dissolve">
                                      <p:cBhvr>
                                        <p:cTn id="39" dur="500"/>
                                        <p:tgtEl>
                                          <p:spTgt spid="15"/>
                                        </p:tgtEl>
                                      </p:cBhvr>
                                    </p:animEffect>
                                  </p:childTnLst>
                                  <p:subTnLst>
                                    <p:set>
                                      <p:cBhvr override="childStyle">
                                        <p:cTn dur="1" fill="hold" display="0" masterRel="nextClick" afterEffect="1"/>
                                        <p:tgtEl>
                                          <p:spTgt spid="15"/>
                                        </p:tgtEl>
                                        <p:attrNameLst>
                                          <p:attrName>style.visibility</p:attrName>
                                        </p:attrNameLst>
                                      </p:cBhvr>
                                      <p:to>
                                        <p:strVal val="hidden"/>
                                      </p:to>
                                    </p:set>
                                  </p:subTnLst>
                                </p:cTn>
                              </p:par>
                              <p:par>
                                <p:cTn id="40" presetID="9" presetClass="entr" presetSubtype="0" fill="hold" grpId="0" nodeType="with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dissolve">
                                      <p:cBhvr>
                                        <p:cTn id="42" dur="500"/>
                                        <p:tgtEl>
                                          <p:spTgt spid="22"/>
                                        </p:tgtEl>
                                      </p:cBhvr>
                                    </p:animEffect>
                                  </p:childTnLst>
                                </p:cTn>
                              </p:par>
                              <p:par>
                                <p:cTn id="43" presetID="9" presetClass="entr" presetSubtype="0" fill="hold" grpId="0" nodeType="withEffect">
                                  <p:stCondLst>
                                    <p:cond delay="0"/>
                                  </p:stCondLst>
                                  <p:childTnLst>
                                    <p:set>
                                      <p:cBhvr>
                                        <p:cTn id="44" dur="1" fill="hold">
                                          <p:stCondLst>
                                            <p:cond delay="0"/>
                                          </p:stCondLst>
                                        </p:cTn>
                                        <p:tgtEl>
                                          <p:spTgt spid="33"/>
                                        </p:tgtEl>
                                        <p:attrNameLst>
                                          <p:attrName>style.visibility</p:attrName>
                                        </p:attrNameLst>
                                      </p:cBhvr>
                                      <p:to>
                                        <p:strVal val="visible"/>
                                      </p:to>
                                    </p:set>
                                    <p:animEffect transition="in" filter="dissolve">
                                      <p:cBhvr>
                                        <p:cTn id="45" dur="500"/>
                                        <p:tgtEl>
                                          <p:spTgt spid="33"/>
                                        </p:tgtEl>
                                      </p:cBhvr>
                                    </p:animEffect>
                                  </p:childTnLst>
                                </p:cTn>
                              </p:par>
                              <p:par>
                                <p:cTn id="46" presetID="9" presetClass="entr" presetSubtype="0" fill="hold" grpId="0" nodeType="withEffect">
                                  <p:stCondLst>
                                    <p:cond delay="0"/>
                                  </p:stCondLst>
                                  <p:childTnLst>
                                    <p:set>
                                      <p:cBhvr>
                                        <p:cTn id="47" dur="1" fill="hold">
                                          <p:stCondLst>
                                            <p:cond delay="0"/>
                                          </p:stCondLst>
                                        </p:cTn>
                                        <p:tgtEl>
                                          <p:spTgt spid="34"/>
                                        </p:tgtEl>
                                        <p:attrNameLst>
                                          <p:attrName>style.visibility</p:attrName>
                                        </p:attrNameLst>
                                      </p:cBhvr>
                                      <p:to>
                                        <p:strVal val="visible"/>
                                      </p:to>
                                    </p:set>
                                    <p:animEffect transition="in" filter="dissolve">
                                      <p:cBhvr>
                                        <p:cTn id="48" dur="500"/>
                                        <p:tgtEl>
                                          <p:spTgt spid="34"/>
                                        </p:tgtEl>
                                      </p:cBhvr>
                                    </p:animEffect>
                                  </p:childTnLst>
                                </p:cTn>
                              </p:par>
                              <p:par>
                                <p:cTn id="49" presetID="9" presetClass="entr" presetSubtype="0" fill="hold" grpId="0" nodeType="withEffect">
                                  <p:stCondLst>
                                    <p:cond delay="0"/>
                                  </p:stCondLst>
                                  <p:childTnLst>
                                    <p:set>
                                      <p:cBhvr>
                                        <p:cTn id="50" dur="1" fill="hold">
                                          <p:stCondLst>
                                            <p:cond delay="0"/>
                                          </p:stCondLst>
                                        </p:cTn>
                                        <p:tgtEl>
                                          <p:spTgt spid="35"/>
                                        </p:tgtEl>
                                        <p:attrNameLst>
                                          <p:attrName>style.visibility</p:attrName>
                                        </p:attrNameLst>
                                      </p:cBhvr>
                                      <p:to>
                                        <p:strVal val="visible"/>
                                      </p:to>
                                    </p:set>
                                    <p:animEffect transition="in" filter="dissolve">
                                      <p:cBhvr>
                                        <p:cTn id="51" dur="500"/>
                                        <p:tgtEl>
                                          <p:spTgt spid="35"/>
                                        </p:tgtEl>
                                      </p:cBhvr>
                                    </p:animEffect>
                                  </p:childTnLst>
                                </p:cTn>
                              </p:par>
                              <p:par>
                                <p:cTn id="52" presetID="9" presetClass="entr" presetSubtype="0" fill="hold" grpId="0" nodeType="withEffect">
                                  <p:stCondLst>
                                    <p:cond delay="0"/>
                                  </p:stCondLst>
                                  <p:childTnLst>
                                    <p:set>
                                      <p:cBhvr>
                                        <p:cTn id="53" dur="1" fill="hold">
                                          <p:stCondLst>
                                            <p:cond delay="0"/>
                                          </p:stCondLst>
                                        </p:cTn>
                                        <p:tgtEl>
                                          <p:spTgt spid="36"/>
                                        </p:tgtEl>
                                        <p:attrNameLst>
                                          <p:attrName>style.visibility</p:attrName>
                                        </p:attrNameLst>
                                      </p:cBhvr>
                                      <p:to>
                                        <p:strVal val="visible"/>
                                      </p:to>
                                    </p:set>
                                    <p:animEffect transition="in" filter="dissolve">
                                      <p:cBhvr>
                                        <p:cTn id="54" dur="500"/>
                                        <p:tgtEl>
                                          <p:spTgt spid="36"/>
                                        </p:tgtEl>
                                      </p:cBhvr>
                                    </p:animEffect>
                                  </p:childTnLst>
                                </p:cTn>
                              </p:par>
                              <p:par>
                                <p:cTn id="55" presetID="9" presetClass="entr" presetSubtype="0" fill="hold" grpId="0" nodeType="withEffect">
                                  <p:stCondLst>
                                    <p:cond delay="0"/>
                                  </p:stCondLst>
                                  <p:childTnLst>
                                    <p:set>
                                      <p:cBhvr>
                                        <p:cTn id="56" dur="1" fill="hold">
                                          <p:stCondLst>
                                            <p:cond delay="0"/>
                                          </p:stCondLst>
                                        </p:cTn>
                                        <p:tgtEl>
                                          <p:spTgt spid="37"/>
                                        </p:tgtEl>
                                        <p:attrNameLst>
                                          <p:attrName>style.visibility</p:attrName>
                                        </p:attrNameLst>
                                      </p:cBhvr>
                                      <p:to>
                                        <p:strVal val="visible"/>
                                      </p:to>
                                    </p:set>
                                    <p:animEffect transition="in" filter="dissolve">
                                      <p:cBhvr>
                                        <p:cTn id="57" dur="500"/>
                                        <p:tgtEl>
                                          <p:spTgt spid="37"/>
                                        </p:tgtEl>
                                      </p:cBhvr>
                                    </p:animEffect>
                                  </p:childTnLst>
                                </p:cTn>
                              </p:par>
                              <p:par>
                                <p:cTn id="58" presetID="9" presetClass="entr" presetSubtype="0" fill="hold" grpId="0" nodeType="withEffect">
                                  <p:stCondLst>
                                    <p:cond delay="0"/>
                                  </p:stCondLst>
                                  <p:childTnLst>
                                    <p:set>
                                      <p:cBhvr>
                                        <p:cTn id="59" dur="1" fill="hold">
                                          <p:stCondLst>
                                            <p:cond delay="0"/>
                                          </p:stCondLst>
                                        </p:cTn>
                                        <p:tgtEl>
                                          <p:spTgt spid="38"/>
                                        </p:tgtEl>
                                        <p:attrNameLst>
                                          <p:attrName>style.visibility</p:attrName>
                                        </p:attrNameLst>
                                      </p:cBhvr>
                                      <p:to>
                                        <p:strVal val="visible"/>
                                      </p:to>
                                    </p:set>
                                    <p:animEffect transition="in" filter="dissolve">
                                      <p:cBhvr>
                                        <p:cTn id="60" dur="500"/>
                                        <p:tgtEl>
                                          <p:spTgt spid="38"/>
                                        </p:tgtEl>
                                      </p:cBhvr>
                                    </p:animEffect>
                                  </p:childTnLst>
                                </p:cTn>
                              </p:par>
                              <p:par>
                                <p:cTn id="61" presetID="9" presetClass="entr" presetSubtype="0" fill="hold" grpId="0" nodeType="withEffect">
                                  <p:stCondLst>
                                    <p:cond delay="0"/>
                                  </p:stCondLst>
                                  <p:childTnLst>
                                    <p:set>
                                      <p:cBhvr>
                                        <p:cTn id="62" dur="1" fill="hold">
                                          <p:stCondLst>
                                            <p:cond delay="0"/>
                                          </p:stCondLst>
                                        </p:cTn>
                                        <p:tgtEl>
                                          <p:spTgt spid="39"/>
                                        </p:tgtEl>
                                        <p:attrNameLst>
                                          <p:attrName>style.visibility</p:attrName>
                                        </p:attrNameLst>
                                      </p:cBhvr>
                                      <p:to>
                                        <p:strVal val="visible"/>
                                      </p:to>
                                    </p:set>
                                    <p:animEffect transition="in" filter="dissolve">
                                      <p:cBhvr>
                                        <p:cTn id="63" dur="500"/>
                                        <p:tgtEl>
                                          <p:spTgt spid="39"/>
                                        </p:tgtEl>
                                      </p:cBhvr>
                                    </p:animEffec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1" nodeType="clickEffect">
                                  <p:stCondLst>
                                    <p:cond delay="0"/>
                                  </p:stCondLst>
                                  <p:childTnLst>
                                    <p:set>
                                      <p:cBhvr>
                                        <p:cTn id="67" dur="1" fill="hold">
                                          <p:stCondLst>
                                            <p:cond delay="0"/>
                                          </p:stCondLst>
                                        </p:cTn>
                                        <p:tgtEl>
                                          <p:spTgt spid="38"/>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nodeType="clickEffect">
                                  <p:stCondLst>
                                    <p:cond delay="0"/>
                                  </p:stCondLst>
                                  <p:childTnLst>
                                    <p:set>
                                      <p:cBhvr>
                                        <p:cTn id="71" dur="1" fill="hold">
                                          <p:stCondLst>
                                            <p:cond delay="0"/>
                                          </p:stCondLst>
                                        </p:cTn>
                                        <p:tgtEl>
                                          <p:spTgt spid="49"/>
                                        </p:tgtEl>
                                        <p:attrNameLst>
                                          <p:attrName>style.visibility</p:attrName>
                                        </p:attrNameLst>
                                      </p:cBhvr>
                                      <p:to>
                                        <p:strVal val="visible"/>
                                      </p:to>
                                    </p:set>
                                    <p:animEffect transition="in" filter="dissolve">
                                      <p:cBhvr>
                                        <p:cTn id="72" dur="500"/>
                                        <p:tgtEl>
                                          <p:spTgt spid="49"/>
                                        </p:tgtEl>
                                      </p:cBhvr>
                                    </p:animEffect>
                                  </p:childTnLst>
                                </p:cTn>
                              </p:par>
                              <p:par>
                                <p:cTn id="73" presetID="9" presetClass="entr" presetSubtype="0" fill="hold" nodeType="withEffect">
                                  <p:stCondLst>
                                    <p:cond delay="0"/>
                                  </p:stCondLst>
                                  <p:childTnLst>
                                    <p:set>
                                      <p:cBhvr>
                                        <p:cTn id="74" dur="1" fill="hold">
                                          <p:stCondLst>
                                            <p:cond delay="0"/>
                                          </p:stCondLst>
                                        </p:cTn>
                                        <p:tgtEl>
                                          <p:spTgt spid="28"/>
                                        </p:tgtEl>
                                        <p:attrNameLst>
                                          <p:attrName>style.visibility</p:attrName>
                                        </p:attrNameLst>
                                      </p:cBhvr>
                                      <p:to>
                                        <p:strVal val="visible"/>
                                      </p:to>
                                    </p:set>
                                    <p:animEffect transition="in" filter="dissolve">
                                      <p:cBhvr>
                                        <p:cTn id="75" dur="500"/>
                                        <p:tgtEl>
                                          <p:spTgt spid="28"/>
                                        </p:tgtEl>
                                      </p:cBhvr>
                                    </p:animEffect>
                                  </p:childTnLst>
                                </p:cTn>
                              </p:par>
                              <p:par>
                                <p:cTn id="76" presetID="9" presetClass="entr" presetSubtype="0" fill="hold" grpId="0" nodeType="withEffect">
                                  <p:stCondLst>
                                    <p:cond delay="0"/>
                                  </p:stCondLst>
                                  <p:childTnLst>
                                    <p:set>
                                      <p:cBhvr>
                                        <p:cTn id="77" dur="1" fill="hold">
                                          <p:stCondLst>
                                            <p:cond delay="0"/>
                                          </p:stCondLst>
                                        </p:cTn>
                                        <p:tgtEl>
                                          <p:spTgt spid="54"/>
                                        </p:tgtEl>
                                        <p:attrNameLst>
                                          <p:attrName>style.visibility</p:attrName>
                                        </p:attrNameLst>
                                      </p:cBhvr>
                                      <p:to>
                                        <p:strVal val="visible"/>
                                      </p:to>
                                    </p:set>
                                    <p:animEffect transition="in" filter="dissolve">
                                      <p:cBhvr>
                                        <p:cTn id="78" dur="500"/>
                                        <p:tgtEl>
                                          <p:spTgt spid="54"/>
                                        </p:tgtEl>
                                      </p:cBhvr>
                                    </p:animEffect>
                                  </p:childTnLst>
                                </p:cTn>
                              </p:par>
                              <p:par>
                                <p:cTn id="79" presetID="9" presetClass="entr" presetSubtype="0" fill="hold" nodeType="withEffect">
                                  <p:stCondLst>
                                    <p:cond delay="0"/>
                                  </p:stCondLst>
                                  <p:childTnLst>
                                    <p:set>
                                      <p:cBhvr>
                                        <p:cTn id="80" dur="1" fill="hold">
                                          <p:stCondLst>
                                            <p:cond delay="0"/>
                                          </p:stCondLst>
                                        </p:cTn>
                                        <p:tgtEl>
                                          <p:spTgt spid="29"/>
                                        </p:tgtEl>
                                        <p:attrNameLst>
                                          <p:attrName>style.visibility</p:attrName>
                                        </p:attrNameLst>
                                      </p:cBhvr>
                                      <p:to>
                                        <p:strVal val="visible"/>
                                      </p:to>
                                    </p:set>
                                    <p:animEffect transition="in" filter="dissolve">
                                      <p:cBhvr>
                                        <p:cTn id="81" dur="500"/>
                                        <p:tgtEl>
                                          <p:spTgt spid="29"/>
                                        </p:tgtEl>
                                      </p:cBhvr>
                                    </p:animEffect>
                                  </p:childTnLst>
                                </p:cTn>
                              </p:par>
                            </p:childTnLst>
                          </p:cTn>
                        </p:par>
                      </p:childTnLst>
                    </p:cTn>
                  </p:par>
                  <p:par>
                    <p:cTn id="82" fill="hold">
                      <p:stCondLst>
                        <p:cond delay="indefinite"/>
                      </p:stCondLst>
                      <p:childTnLst>
                        <p:par>
                          <p:cTn id="83" fill="hold">
                            <p:stCondLst>
                              <p:cond delay="0"/>
                            </p:stCondLst>
                            <p:childTnLst>
                              <p:par>
                                <p:cTn id="84" presetID="9" presetClass="entr" presetSubtype="0" fill="hold" grpId="0" nodeType="clickEffect">
                                  <p:stCondLst>
                                    <p:cond delay="0"/>
                                  </p:stCondLst>
                                  <p:childTnLst>
                                    <p:set>
                                      <p:cBhvr>
                                        <p:cTn id="85" dur="1" fill="hold">
                                          <p:stCondLst>
                                            <p:cond delay="0"/>
                                          </p:stCondLst>
                                        </p:cTn>
                                        <p:tgtEl>
                                          <p:spTgt spid="27"/>
                                        </p:tgtEl>
                                        <p:attrNameLst>
                                          <p:attrName>style.visibility</p:attrName>
                                        </p:attrNameLst>
                                      </p:cBhvr>
                                      <p:to>
                                        <p:strVal val="visible"/>
                                      </p:to>
                                    </p:set>
                                    <p:animEffect transition="in" filter="dissolve">
                                      <p:cBhvr>
                                        <p:cTn id="86" dur="500"/>
                                        <p:tgtEl>
                                          <p:spTgt spid="27"/>
                                        </p:tgtEl>
                                      </p:cBhvr>
                                    </p:animEffect>
                                  </p:childTnLst>
                                </p:cTn>
                              </p:par>
                              <p:par>
                                <p:cTn id="87" presetID="9" presetClass="entr" presetSubtype="0" fill="hold" nodeType="withEffect">
                                  <p:stCondLst>
                                    <p:cond delay="0"/>
                                  </p:stCondLst>
                                  <p:childTnLst>
                                    <p:set>
                                      <p:cBhvr>
                                        <p:cTn id="88" dur="1" fill="hold">
                                          <p:stCondLst>
                                            <p:cond delay="0"/>
                                          </p:stCondLst>
                                        </p:cTn>
                                        <p:tgtEl>
                                          <p:spTgt spid="26"/>
                                        </p:tgtEl>
                                        <p:attrNameLst>
                                          <p:attrName>style.visibility</p:attrName>
                                        </p:attrNameLst>
                                      </p:cBhvr>
                                      <p:to>
                                        <p:strVal val="visible"/>
                                      </p:to>
                                    </p:set>
                                    <p:animEffect transition="in" filter="dissolve">
                                      <p:cBhvr>
                                        <p:cTn id="89" dur="500"/>
                                        <p:tgtEl>
                                          <p:spTgt spid="26"/>
                                        </p:tgtEl>
                                      </p:cBhvr>
                                    </p:animEffect>
                                  </p:childTnLst>
                                </p:cTn>
                              </p:par>
                            </p:childTnLst>
                          </p:cTn>
                        </p:par>
                      </p:childTnLst>
                    </p:cTn>
                  </p:par>
                  <p:par>
                    <p:cTn id="90" fill="hold">
                      <p:stCondLst>
                        <p:cond delay="indefinite"/>
                      </p:stCondLst>
                      <p:childTnLst>
                        <p:par>
                          <p:cTn id="91" fill="hold">
                            <p:stCondLst>
                              <p:cond delay="0"/>
                            </p:stCondLst>
                            <p:childTnLst>
                              <p:par>
                                <p:cTn id="92" presetID="9" presetClass="entr" presetSubtype="0" fill="hold" grpId="0" nodeType="clickEffect">
                                  <p:stCondLst>
                                    <p:cond delay="0"/>
                                  </p:stCondLst>
                                  <p:childTnLst>
                                    <p:set>
                                      <p:cBhvr>
                                        <p:cTn id="93" dur="1" fill="hold">
                                          <p:stCondLst>
                                            <p:cond delay="0"/>
                                          </p:stCondLst>
                                        </p:cTn>
                                        <p:tgtEl>
                                          <p:spTgt spid="17"/>
                                        </p:tgtEl>
                                        <p:attrNameLst>
                                          <p:attrName>style.visibility</p:attrName>
                                        </p:attrNameLst>
                                      </p:cBhvr>
                                      <p:to>
                                        <p:strVal val="visible"/>
                                      </p:to>
                                    </p:set>
                                    <p:animEffect transition="in" filter="dissolve">
                                      <p:cBhvr>
                                        <p:cTn id="94" dur="500"/>
                                        <p:tgtEl>
                                          <p:spTgt spid="17"/>
                                        </p:tgtEl>
                                      </p:cBhvr>
                                    </p:animEffect>
                                  </p:childTnLst>
                                </p:cTn>
                              </p:par>
                              <p:par>
                                <p:cTn id="95" presetID="9" presetClass="entr" presetSubtype="0" fill="hold" nodeType="withEffect">
                                  <p:stCondLst>
                                    <p:cond delay="0"/>
                                  </p:stCondLst>
                                  <p:childTnLst>
                                    <p:set>
                                      <p:cBhvr>
                                        <p:cTn id="96" dur="1" fill="hold">
                                          <p:stCondLst>
                                            <p:cond delay="0"/>
                                          </p:stCondLst>
                                        </p:cTn>
                                        <p:tgtEl>
                                          <p:spTgt spid="9"/>
                                        </p:tgtEl>
                                        <p:attrNameLst>
                                          <p:attrName>style.visibility</p:attrName>
                                        </p:attrNameLst>
                                      </p:cBhvr>
                                      <p:to>
                                        <p:strVal val="visible"/>
                                      </p:to>
                                    </p:set>
                                    <p:animEffect transition="in" filter="dissolve">
                                      <p:cBhvr>
                                        <p:cTn id="97" dur="500"/>
                                        <p:tgtEl>
                                          <p:spTgt spid="9"/>
                                        </p:tgtEl>
                                      </p:cBhvr>
                                    </p:animEffect>
                                  </p:childTnLst>
                                </p:cTn>
                              </p:par>
                              <p:par>
                                <p:cTn id="98" presetID="9" presetClass="entr" presetSubtype="0" fill="hold" nodeType="withEffect">
                                  <p:stCondLst>
                                    <p:cond delay="0"/>
                                  </p:stCondLst>
                                  <p:childTnLst>
                                    <p:set>
                                      <p:cBhvr>
                                        <p:cTn id="99" dur="1" fill="hold">
                                          <p:stCondLst>
                                            <p:cond delay="0"/>
                                          </p:stCondLst>
                                        </p:cTn>
                                        <p:tgtEl>
                                          <p:spTgt spid="20"/>
                                        </p:tgtEl>
                                        <p:attrNameLst>
                                          <p:attrName>style.visibility</p:attrName>
                                        </p:attrNameLst>
                                      </p:cBhvr>
                                      <p:to>
                                        <p:strVal val="visible"/>
                                      </p:to>
                                    </p:set>
                                    <p:animEffect transition="in" filter="dissolve">
                                      <p:cBhvr>
                                        <p:cTn id="100" dur="500"/>
                                        <p:tgtEl>
                                          <p:spTgt spid="20"/>
                                        </p:tgtEl>
                                      </p:cBhvr>
                                    </p:animEffect>
                                  </p:childTnLst>
                                </p:cTn>
                              </p:par>
                              <p:par>
                                <p:cTn id="101" presetID="9" presetClass="entr" presetSubtype="0" fill="hold" nodeType="withEffect">
                                  <p:stCondLst>
                                    <p:cond delay="0"/>
                                  </p:stCondLst>
                                  <p:childTnLst>
                                    <p:set>
                                      <p:cBhvr>
                                        <p:cTn id="102" dur="1" fill="hold">
                                          <p:stCondLst>
                                            <p:cond delay="0"/>
                                          </p:stCondLst>
                                        </p:cTn>
                                        <p:tgtEl>
                                          <p:spTgt spid="51"/>
                                        </p:tgtEl>
                                        <p:attrNameLst>
                                          <p:attrName>style.visibility</p:attrName>
                                        </p:attrNameLst>
                                      </p:cBhvr>
                                      <p:to>
                                        <p:strVal val="visible"/>
                                      </p:to>
                                    </p:set>
                                    <p:animEffect transition="in" filter="dissolve">
                                      <p:cBhvr>
                                        <p:cTn id="103" dur="500"/>
                                        <p:tgtEl>
                                          <p:spTgt spid="51"/>
                                        </p:tgtEl>
                                      </p:cBhvr>
                                    </p:animEffect>
                                  </p:childTnLst>
                                </p:cTn>
                              </p:par>
                              <p:par>
                                <p:cTn id="104" presetID="9" presetClass="entr" presetSubtype="0" fill="hold" grpId="0" nodeType="withEffect">
                                  <p:stCondLst>
                                    <p:cond delay="0"/>
                                  </p:stCondLst>
                                  <p:childTnLst>
                                    <p:set>
                                      <p:cBhvr>
                                        <p:cTn id="105" dur="1" fill="hold">
                                          <p:stCondLst>
                                            <p:cond delay="0"/>
                                          </p:stCondLst>
                                        </p:cTn>
                                        <p:tgtEl>
                                          <p:spTgt spid="52"/>
                                        </p:tgtEl>
                                        <p:attrNameLst>
                                          <p:attrName>style.visibility</p:attrName>
                                        </p:attrNameLst>
                                      </p:cBhvr>
                                      <p:to>
                                        <p:strVal val="visible"/>
                                      </p:to>
                                    </p:set>
                                    <p:animEffect transition="in" filter="dissolve">
                                      <p:cBhvr>
                                        <p:cTn id="106" dur="500"/>
                                        <p:tgtEl>
                                          <p:spTgt spid="52"/>
                                        </p:tgtEl>
                                      </p:cBhvr>
                                    </p:animEffect>
                                  </p:childTnLst>
                                </p:cTn>
                              </p:par>
                            </p:childTnLst>
                          </p:cTn>
                        </p:par>
                      </p:childTnLst>
                    </p:cTn>
                  </p:par>
                  <p:par>
                    <p:cTn id="107" fill="hold">
                      <p:stCondLst>
                        <p:cond delay="indefinite"/>
                      </p:stCondLst>
                      <p:childTnLst>
                        <p:par>
                          <p:cTn id="108" fill="hold">
                            <p:stCondLst>
                              <p:cond delay="0"/>
                            </p:stCondLst>
                            <p:childTnLst>
                              <p:par>
                                <p:cTn id="109" presetID="9" presetClass="entr" presetSubtype="0" fill="hold" grpId="0" nodeType="clickEffect">
                                  <p:stCondLst>
                                    <p:cond delay="0"/>
                                  </p:stCondLst>
                                  <p:childTnLst>
                                    <p:set>
                                      <p:cBhvr>
                                        <p:cTn id="110" dur="1" fill="hold">
                                          <p:stCondLst>
                                            <p:cond delay="0"/>
                                          </p:stCondLst>
                                        </p:cTn>
                                        <p:tgtEl>
                                          <p:spTgt spid="12"/>
                                        </p:tgtEl>
                                        <p:attrNameLst>
                                          <p:attrName>style.visibility</p:attrName>
                                        </p:attrNameLst>
                                      </p:cBhvr>
                                      <p:to>
                                        <p:strVal val="visible"/>
                                      </p:to>
                                    </p:set>
                                    <p:animEffect transition="in" filter="dissolve">
                                      <p:cBhvr>
                                        <p:cTn id="111" dur="500"/>
                                        <p:tgtEl>
                                          <p:spTgt spid="12"/>
                                        </p:tgtEl>
                                      </p:cBhvr>
                                    </p:animEffect>
                                  </p:childTnLst>
                                </p:cTn>
                              </p:par>
                              <p:par>
                                <p:cTn id="112" presetID="9" presetClass="entr" presetSubtype="0" fill="hold" nodeType="withEffect">
                                  <p:stCondLst>
                                    <p:cond delay="0"/>
                                  </p:stCondLst>
                                  <p:childTnLst>
                                    <p:set>
                                      <p:cBhvr>
                                        <p:cTn id="113" dur="1" fill="hold">
                                          <p:stCondLst>
                                            <p:cond delay="0"/>
                                          </p:stCondLst>
                                        </p:cTn>
                                        <p:tgtEl>
                                          <p:spTgt spid="30"/>
                                        </p:tgtEl>
                                        <p:attrNameLst>
                                          <p:attrName>style.visibility</p:attrName>
                                        </p:attrNameLst>
                                      </p:cBhvr>
                                      <p:to>
                                        <p:strVal val="visible"/>
                                      </p:to>
                                    </p:set>
                                    <p:animEffect transition="in" filter="dissolve">
                                      <p:cBhvr>
                                        <p:cTn id="114" dur="500"/>
                                        <p:tgtEl>
                                          <p:spTgt spid="30"/>
                                        </p:tgtEl>
                                      </p:cBhvr>
                                    </p:animEffect>
                                  </p:childTnLst>
                                </p:cTn>
                              </p:par>
                              <p:par>
                                <p:cTn id="115" presetID="9" presetClass="entr" presetSubtype="0" fill="hold" nodeType="withEffect">
                                  <p:stCondLst>
                                    <p:cond delay="0"/>
                                  </p:stCondLst>
                                  <p:childTnLst>
                                    <p:set>
                                      <p:cBhvr>
                                        <p:cTn id="116" dur="1" fill="hold">
                                          <p:stCondLst>
                                            <p:cond delay="0"/>
                                          </p:stCondLst>
                                        </p:cTn>
                                        <p:tgtEl>
                                          <p:spTgt spid="55"/>
                                        </p:tgtEl>
                                        <p:attrNameLst>
                                          <p:attrName>style.visibility</p:attrName>
                                        </p:attrNameLst>
                                      </p:cBhvr>
                                      <p:to>
                                        <p:strVal val="visible"/>
                                      </p:to>
                                    </p:set>
                                    <p:animEffect transition="in" filter="dissolve">
                                      <p:cBhvr>
                                        <p:cTn id="117" dur="500"/>
                                        <p:tgtEl>
                                          <p:spTgt spid="55"/>
                                        </p:tgtEl>
                                      </p:cBhvr>
                                    </p:animEffect>
                                  </p:childTnLst>
                                </p:cTn>
                              </p:par>
                            </p:childTnLst>
                          </p:cTn>
                        </p:par>
                      </p:childTnLst>
                    </p:cTn>
                  </p:par>
                  <p:par>
                    <p:cTn id="118" fill="hold">
                      <p:stCondLst>
                        <p:cond delay="indefinite"/>
                      </p:stCondLst>
                      <p:childTnLst>
                        <p:par>
                          <p:cTn id="119" fill="hold">
                            <p:stCondLst>
                              <p:cond delay="0"/>
                            </p:stCondLst>
                            <p:childTnLst>
                              <p:par>
                                <p:cTn id="120" presetID="9" presetClass="entr" presetSubtype="0" fill="hold" grpId="0" nodeType="clickEffect">
                                  <p:stCondLst>
                                    <p:cond delay="0"/>
                                  </p:stCondLst>
                                  <p:childTnLst>
                                    <p:set>
                                      <p:cBhvr>
                                        <p:cTn id="121" dur="1" fill="hold">
                                          <p:stCondLst>
                                            <p:cond delay="0"/>
                                          </p:stCondLst>
                                        </p:cTn>
                                        <p:tgtEl>
                                          <p:spTgt spid="78"/>
                                        </p:tgtEl>
                                        <p:attrNameLst>
                                          <p:attrName>style.visibility</p:attrName>
                                        </p:attrNameLst>
                                      </p:cBhvr>
                                      <p:to>
                                        <p:strVal val="visible"/>
                                      </p:to>
                                    </p:set>
                                    <p:animEffect transition="in" filter="dissolve">
                                      <p:cBhvr>
                                        <p:cTn id="122" dur="500"/>
                                        <p:tgtEl>
                                          <p:spTgt spid="78"/>
                                        </p:tgtEl>
                                      </p:cBhvr>
                                    </p:animEffect>
                                  </p:childTnLst>
                                </p:cTn>
                              </p:par>
                              <p:par>
                                <p:cTn id="123" presetID="9" presetClass="entr" presetSubtype="0" fill="hold" nodeType="withEffect">
                                  <p:stCondLst>
                                    <p:cond delay="0"/>
                                  </p:stCondLst>
                                  <p:childTnLst>
                                    <p:set>
                                      <p:cBhvr>
                                        <p:cTn id="124" dur="1" fill="hold">
                                          <p:stCondLst>
                                            <p:cond delay="0"/>
                                          </p:stCondLst>
                                        </p:cTn>
                                        <p:tgtEl>
                                          <p:spTgt spid="80"/>
                                        </p:tgtEl>
                                        <p:attrNameLst>
                                          <p:attrName>style.visibility</p:attrName>
                                        </p:attrNameLst>
                                      </p:cBhvr>
                                      <p:to>
                                        <p:strVal val="visible"/>
                                      </p:to>
                                    </p:set>
                                    <p:animEffect transition="in" filter="dissolve">
                                      <p:cBhvr>
                                        <p:cTn id="125" dur="500"/>
                                        <p:tgtEl>
                                          <p:spTgt spid="80"/>
                                        </p:tgtEl>
                                      </p:cBhvr>
                                    </p:animEffect>
                                  </p:childTnLst>
                                </p:cTn>
                              </p:par>
                              <p:par>
                                <p:cTn id="126" presetID="9" presetClass="entr" presetSubtype="0" fill="hold" grpId="0" nodeType="withEffect">
                                  <p:stCondLst>
                                    <p:cond delay="0"/>
                                  </p:stCondLst>
                                  <p:childTnLst>
                                    <p:set>
                                      <p:cBhvr>
                                        <p:cTn id="127" dur="1" fill="hold">
                                          <p:stCondLst>
                                            <p:cond delay="0"/>
                                          </p:stCondLst>
                                        </p:cTn>
                                        <p:tgtEl>
                                          <p:spTgt spid="81"/>
                                        </p:tgtEl>
                                        <p:attrNameLst>
                                          <p:attrName>style.visibility</p:attrName>
                                        </p:attrNameLst>
                                      </p:cBhvr>
                                      <p:to>
                                        <p:strVal val="visible"/>
                                      </p:to>
                                    </p:set>
                                    <p:animEffect transition="in" filter="dissolve">
                                      <p:cBhvr>
                                        <p:cTn id="128" dur="500"/>
                                        <p:tgtEl>
                                          <p:spTgt spid="81"/>
                                        </p:tgtEl>
                                      </p:cBhvr>
                                    </p:animEffect>
                                  </p:childTnLst>
                                </p:cTn>
                              </p:par>
                            </p:childTnLst>
                          </p:cTn>
                        </p:par>
                      </p:childTnLst>
                    </p:cTn>
                  </p:par>
                  <p:par>
                    <p:cTn id="129" fill="hold">
                      <p:stCondLst>
                        <p:cond delay="indefinite"/>
                      </p:stCondLst>
                      <p:childTnLst>
                        <p:par>
                          <p:cTn id="130" fill="hold">
                            <p:stCondLst>
                              <p:cond delay="0"/>
                            </p:stCondLst>
                            <p:childTnLst>
                              <p:par>
                                <p:cTn id="131" presetID="9" presetClass="entr" presetSubtype="0" fill="hold" grpId="1" nodeType="clickEffect">
                                  <p:stCondLst>
                                    <p:cond delay="0"/>
                                  </p:stCondLst>
                                  <p:childTnLst>
                                    <p:set>
                                      <p:cBhvr>
                                        <p:cTn id="132" dur="1" fill="hold">
                                          <p:stCondLst>
                                            <p:cond delay="0"/>
                                          </p:stCondLst>
                                        </p:cTn>
                                        <p:tgtEl>
                                          <p:spTgt spid="82"/>
                                        </p:tgtEl>
                                        <p:attrNameLst>
                                          <p:attrName>style.visibility</p:attrName>
                                        </p:attrNameLst>
                                      </p:cBhvr>
                                      <p:to>
                                        <p:strVal val="visible"/>
                                      </p:to>
                                    </p:set>
                                    <p:animEffect transition="in" filter="dissolve">
                                      <p:cBhvr>
                                        <p:cTn id="133" dur="500"/>
                                        <p:tgtEl>
                                          <p:spTgt spid="82"/>
                                        </p:tgtEl>
                                      </p:cBhvr>
                                    </p:animEffect>
                                  </p:childTnLst>
                                </p:cTn>
                              </p:par>
                              <p:par>
                                <p:cTn id="134" presetID="9" presetClass="entr" presetSubtype="0" fill="hold" nodeType="withEffect">
                                  <p:stCondLst>
                                    <p:cond delay="0"/>
                                  </p:stCondLst>
                                  <p:childTnLst>
                                    <p:set>
                                      <p:cBhvr>
                                        <p:cTn id="135" dur="1" fill="hold">
                                          <p:stCondLst>
                                            <p:cond delay="0"/>
                                          </p:stCondLst>
                                        </p:cTn>
                                        <p:tgtEl>
                                          <p:spTgt spid="83"/>
                                        </p:tgtEl>
                                        <p:attrNameLst>
                                          <p:attrName>style.visibility</p:attrName>
                                        </p:attrNameLst>
                                      </p:cBhvr>
                                      <p:to>
                                        <p:strVal val="visible"/>
                                      </p:to>
                                    </p:set>
                                    <p:animEffect transition="in" filter="dissolve">
                                      <p:cBhvr>
                                        <p:cTn id="136" dur="500"/>
                                        <p:tgtEl>
                                          <p:spTgt spid="83"/>
                                        </p:tgtEl>
                                      </p:cBhvr>
                                    </p:animEffect>
                                  </p:childTnLst>
                                </p:cTn>
                              </p:par>
                              <p:par>
                                <p:cTn id="137" presetID="9" presetClass="entr" presetSubtype="0" fill="hold" grpId="0" nodeType="withEffect">
                                  <p:stCondLst>
                                    <p:cond delay="0"/>
                                  </p:stCondLst>
                                  <p:childTnLst>
                                    <p:set>
                                      <p:cBhvr>
                                        <p:cTn id="138" dur="1" fill="hold">
                                          <p:stCondLst>
                                            <p:cond delay="0"/>
                                          </p:stCondLst>
                                        </p:cTn>
                                        <p:tgtEl>
                                          <p:spTgt spid="84"/>
                                        </p:tgtEl>
                                        <p:attrNameLst>
                                          <p:attrName>style.visibility</p:attrName>
                                        </p:attrNameLst>
                                      </p:cBhvr>
                                      <p:to>
                                        <p:strVal val="visible"/>
                                      </p:to>
                                    </p:set>
                                    <p:animEffect transition="in" filter="dissolve">
                                      <p:cBhvr>
                                        <p:cTn id="139" dur="500"/>
                                        <p:tgtEl>
                                          <p:spTgt spid="84"/>
                                        </p:tgtEl>
                                      </p:cBhvr>
                                    </p:animEffect>
                                  </p:childTnLst>
                                </p:cTn>
                              </p:par>
                            </p:childTnLst>
                          </p:cTn>
                        </p:par>
                      </p:childTnLst>
                    </p:cTn>
                  </p:par>
                  <p:par>
                    <p:cTn id="140" fill="hold">
                      <p:stCondLst>
                        <p:cond delay="indefinite"/>
                      </p:stCondLst>
                      <p:childTnLst>
                        <p:par>
                          <p:cTn id="141" fill="hold">
                            <p:stCondLst>
                              <p:cond delay="0"/>
                            </p:stCondLst>
                            <p:childTnLst>
                              <p:par>
                                <p:cTn id="142" presetID="3" presetClass="entr" presetSubtype="10" fill="hold" nodeType="clickEffect">
                                  <p:stCondLst>
                                    <p:cond delay="0"/>
                                  </p:stCondLst>
                                  <p:childTnLst>
                                    <p:set>
                                      <p:cBhvr>
                                        <p:cTn id="143" dur="1" fill="hold">
                                          <p:stCondLst>
                                            <p:cond delay="0"/>
                                          </p:stCondLst>
                                        </p:cTn>
                                        <p:tgtEl>
                                          <p:spTgt spid="40">
                                            <p:txEl>
                                              <p:pRg st="0" end="0"/>
                                            </p:txEl>
                                          </p:spTgt>
                                        </p:tgtEl>
                                        <p:attrNameLst>
                                          <p:attrName>style.visibility</p:attrName>
                                        </p:attrNameLst>
                                      </p:cBhvr>
                                      <p:to>
                                        <p:strVal val="visible"/>
                                      </p:to>
                                    </p:set>
                                    <p:animEffect transition="in" filter="blinds(horizontal)">
                                      <p:cBhvr>
                                        <p:cTn id="144" dur="500"/>
                                        <p:tgtEl>
                                          <p:spTgt spid="40">
                                            <p:txEl>
                                              <p:pRg st="0" end="0"/>
                                            </p:txEl>
                                          </p:spTgt>
                                        </p:tgtEl>
                                      </p:cBhvr>
                                    </p:animEffect>
                                  </p:childTnLst>
                                </p:cTn>
                              </p:par>
                            </p:childTnLst>
                          </p:cTn>
                        </p:par>
                      </p:childTnLst>
                    </p:cTn>
                  </p:par>
                  <p:par>
                    <p:cTn id="145" fill="hold">
                      <p:stCondLst>
                        <p:cond delay="indefinite"/>
                      </p:stCondLst>
                      <p:childTnLst>
                        <p:par>
                          <p:cTn id="146" fill="hold">
                            <p:stCondLst>
                              <p:cond delay="0"/>
                            </p:stCondLst>
                            <p:childTnLst>
                              <p:par>
                                <p:cTn id="147" presetID="3" presetClass="entr" presetSubtype="10" fill="hold" nodeType="clickEffect">
                                  <p:stCondLst>
                                    <p:cond delay="0"/>
                                  </p:stCondLst>
                                  <p:childTnLst>
                                    <p:set>
                                      <p:cBhvr>
                                        <p:cTn id="148" dur="1" fill="hold">
                                          <p:stCondLst>
                                            <p:cond delay="0"/>
                                          </p:stCondLst>
                                        </p:cTn>
                                        <p:tgtEl>
                                          <p:spTgt spid="40">
                                            <p:txEl>
                                              <p:pRg st="1" end="1"/>
                                            </p:txEl>
                                          </p:spTgt>
                                        </p:tgtEl>
                                        <p:attrNameLst>
                                          <p:attrName>style.visibility</p:attrName>
                                        </p:attrNameLst>
                                      </p:cBhvr>
                                      <p:to>
                                        <p:strVal val="visible"/>
                                      </p:to>
                                    </p:set>
                                    <p:animEffect transition="in" filter="blinds(horizontal)">
                                      <p:cBhvr>
                                        <p:cTn id="149" dur="500"/>
                                        <p:tgtEl>
                                          <p:spTgt spid="40">
                                            <p:txEl>
                                              <p:pRg st="1" end="1"/>
                                            </p:txEl>
                                          </p:spTgt>
                                        </p:tgtEl>
                                      </p:cBhvr>
                                    </p:animEffect>
                                  </p:childTnLst>
                                </p:cTn>
                              </p:par>
                              <p:par>
                                <p:cTn id="150" presetID="9" presetClass="entr" presetSubtype="0" fill="hold" nodeType="withEffect">
                                  <p:stCondLst>
                                    <p:cond delay="0"/>
                                  </p:stCondLst>
                                  <p:childTnLst>
                                    <p:set>
                                      <p:cBhvr>
                                        <p:cTn id="151" dur="1" fill="hold">
                                          <p:stCondLst>
                                            <p:cond delay="0"/>
                                          </p:stCondLst>
                                        </p:cTn>
                                        <p:tgtEl>
                                          <p:spTgt spid="70"/>
                                        </p:tgtEl>
                                        <p:attrNameLst>
                                          <p:attrName>style.visibility</p:attrName>
                                        </p:attrNameLst>
                                      </p:cBhvr>
                                      <p:to>
                                        <p:strVal val="visible"/>
                                      </p:to>
                                    </p:set>
                                    <p:animEffect transition="in" filter="dissolve">
                                      <p:cBhvr>
                                        <p:cTn id="152" dur="500"/>
                                        <p:tgtEl>
                                          <p:spTgt spid="70"/>
                                        </p:tgtEl>
                                      </p:cBhvr>
                                    </p:animEffect>
                                  </p:childTnLst>
                                </p:cTn>
                              </p:par>
                              <p:par>
                                <p:cTn id="153" presetID="9" presetClass="entr" presetSubtype="0" fill="hold" nodeType="withEffect">
                                  <p:stCondLst>
                                    <p:cond delay="0"/>
                                  </p:stCondLst>
                                  <p:childTnLst>
                                    <p:set>
                                      <p:cBhvr>
                                        <p:cTn id="154" dur="1" fill="hold">
                                          <p:stCondLst>
                                            <p:cond delay="0"/>
                                          </p:stCondLst>
                                        </p:cTn>
                                        <p:tgtEl>
                                          <p:spTgt spid="72"/>
                                        </p:tgtEl>
                                        <p:attrNameLst>
                                          <p:attrName>style.visibility</p:attrName>
                                        </p:attrNameLst>
                                      </p:cBhvr>
                                      <p:to>
                                        <p:strVal val="visible"/>
                                      </p:to>
                                    </p:set>
                                    <p:animEffect transition="in" filter="dissolve">
                                      <p:cBhvr>
                                        <p:cTn id="155" dur="500"/>
                                        <p:tgtEl>
                                          <p:spTgt spid="72"/>
                                        </p:tgtEl>
                                      </p:cBhvr>
                                    </p:animEffect>
                                  </p:childTnLst>
                                </p:cTn>
                              </p:par>
                              <p:par>
                                <p:cTn id="156" presetID="9" presetClass="entr" presetSubtype="0" fill="hold" grpId="1" nodeType="withEffect">
                                  <p:stCondLst>
                                    <p:cond delay="0"/>
                                  </p:stCondLst>
                                  <p:childTnLst>
                                    <p:set>
                                      <p:cBhvr>
                                        <p:cTn id="157" dur="1" fill="hold">
                                          <p:stCondLst>
                                            <p:cond delay="0"/>
                                          </p:stCondLst>
                                        </p:cTn>
                                        <p:tgtEl>
                                          <p:spTgt spid="32"/>
                                        </p:tgtEl>
                                        <p:attrNameLst>
                                          <p:attrName>style.visibility</p:attrName>
                                        </p:attrNameLst>
                                      </p:cBhvr>
                                      <p:to>
                                        <p:strVal val="visible"/>
                                      </p:to>
                                    </p:set>
                                    <p:animEffect transition="in" filter="dissolve">
                                      <p:cBhvr>
                                        <p:cTn id="158" dur="500"/>
                                        <p:tgtEl>
                                          <p:spTgt spid="32"/>
                                        </p:tgtEl>
                                      </p:cBhvr>
                                    </p:animEffect>
                                  </p:childTnLst>
                                </p:cTn>
                              </p:par>
                              <p:par>
                                <p:cTn id="159" presetID="9" presetClass="entr" presetSubtype="0" fill="hold" nodeType="withEffect">
                                  <p:stCondLst>
                                    <p:cond delay="0"/>
                                  </p:stCondLst>
                                  <p:childTnLst>
                                    <p:set>
                                      <p:cBhvr>
                                        <p:cTn id="160" dur="1" fill="hold">
                                          <p:stCondLst>
                                            <p:cond delay="0"/>
                                          </p:stCondLst>
                                        </p:cTn>
                                        <p:tgtEl>
                                          <p:spTgt spid="56"/>
                                        </p:tgtEl>
                                        <p:attrNameLst>
                                          <p:attrName>style.visibility</p:attrName>
                                        </p:attrNameLst>
                                      </p:cBhvr>
                                      <p:to>
                                        <p:strVal val="visible"/>
                                      </p:to>
                                    </p:set>
                                    <p:animEffect transition="in" filter="dissolve">
                                      <p:cBhvr>
                                        <p:cTn id="161" dur="500"/>
                                        <p:tgtEl>
                                          <p:spTgt spid="56"/>
                                        </p:tgtEl>
                                      </p:cBhvr>
                                    </p:animEffect>
                                  </p:childTnLst>
                                </p:cTn>
                              </p:par>
                            </p:childTnLst>
                          </p:cTn>
                        </p:par>
                      </p:childTnLst>
                    </p:cTn>
                  </p:par>
                  <p:par>
                    <p:cTn id="162" fill="hold">
                      <p:stCondLst>
                        <p:cond delay="indefinite"/>
                      </p:stCondLst>
                      <p:childTnLst>
                        <p:par>
                          <p:cTn id="163" fill="hold">
                            <p:stCondLst>
                              <p:cond delay="0"/>
                            </p:stCondLst>
                            <p:childTnLst>
                              <p:par>
                                <p:cTn id="164" presetID="9" presetClass="entr" presetSubtype="0" fill="hold" nodeType="clickEffect">
                                  <p:stCondLst>
                                    <p:cond delay="0"/>
                                  </p:stCondLst>
                                  <p:childTnLst>
                                    <p:set>
                                      <p:cBhvr>
                                        <p:cTn id="165" dur="1" fill="hold">
                                          <p:stCondLst>
                                            <p:cond delay="0"/>
                                          </p:stCondLst>
                                        </p:cTn>
                                        <p:tgtEl>
                                          <p:spTgt spid="57"/>
                                        </p:tgtEl>
                                        <p:attrNameLst>
                                          <p:attrName>style.visibility</p:attrName>
                                        </p:attrNameLst>
                                      </p:cBhvr>
                                      <p:to>
                                        <p:strVal val="visible"/>
                                      </p:to>
                                    </p:set>
                                    <p:animEffect transition="in" filter="dissolve">
                                      <p:cBhvr>
                                        <p:cTn id="166" dur="500"/>
                                        <p:tgtEl>
                                          <p:spTgt spid="57"/>
                                        </p:tgtEl>
                                      </p:cBhvr>
                                    </p:animEffect>
                                  </p:childTnLst>
                                </p:cTn>
                              </p:par>
                              <p:par>
                                <p:cTn id="167" presetID="9" presetClass="entr" presetSubtype="0" fill="hold" nodeType="withEffect">
                                  <p:stCondLst>
                                    <p:cond delay="0"/>
                                  </p:stCondLst>
                                  <p:childTnLst>
                                    <p:set>
                                      <p:cBhvr>
                                        <p:cTn id="168" dur="1" fill="hold">
                                          <p:stCondLst>
                                            <p:cond delay="0"/>
                                          </p:stCondLst>
                                        </p:cTn>
                                        <p:tgtEl>
                                          <p:spTgt spid="58"/>
                                        </p:tgtEl>
                                        <p:attrNameLst>
                                          <p:attrName>style.visibility</p:attrName>
                                        </p:attrNameLst>
                                      </p:cBhvr>
                                      <p:to>
                                        <p:strVal val="visible"/>
                                      </p:to>
                                    </p:set>
                                    <p:animEffect transition="in" filter="dissolve">
                                      <p:cBhvr>
                                        <p:cTn id="169" dur="500"/>
                                        <p:tgtEl>
                                          <p:spTgt spid="58"/>
                                        </p:tgtEl>
                                      </p:cBhvr>
                                    </p:animEffect>
                                  </p:childTnLst>
                                </p:cTn>
                              </p:par>
                              <p:par>
                                <p:cTn id="170" presetID="9" presetClass="entr" presetSubtype="0" fill="hold" nodeType="withEffect">
                                  <p:stCondLst>
                                    <p:cond delay="0"/>
                                  </p:stCondLst>
                                  <p:childTnLst>
                                    <p:set>
                                      <p:cBhvr>
                                        <p:cTn id="171" dur="1" fill="hold">
                                          <p:stCondLst>
                                            <p:cond delay="0"/>
                                          </p:stCondLst>
                                        </p:cTn>
                                        <p:tgtEl>
                                          <p:spTgt spid="59"/>
                                        </p:tgtEl>
                                        <p:attrNameLst>
                                          <p:attrName>style.visibility</p:attrName>
                                        </p:attrNameLst>
                                      </p:cBhvr>
                                      <p:to>
                                        <p:strVal val="visible"/>
                                      </p:to>
                                    </p:set>
                                    <p:animEffect transition="in" filter="dissolve">
                                      <p:cBhvr>
                                        <p:cTn id="172" dur="500"/>
                                        <p:tgtEl>
                                          <p:spTgt spid="59"/>
                                        </p:tgtEl>
                                      </p:cBhvr>
                                    </p:animEffect>
                                  </p:childTnLst>
                                </p:cTn>
                              </p:par>
                              <p:par>
                                <p:cTn id="173" presetID="9" presetClass="entr" presetSubtype="0" fill="hold" nodeType="withEffect">
                                  <p:stCondLst>
                                    <p:cond delay="0"/>
                                  </p:stCondLst>
                                  <p:childTnLst>
                                    <p:set>
                                      <p:cBhvr>
                                        <p:cTn id="174" dur="1" fill="hold">
                                          <p:stCondLst>
                                            <p:cond delay="0"/>
                                          </p:stCondLst>
                                        </p:cTn>
                                        <p:tgtEl>
                                          <p:spTgt spid="60"/>
                                        </p:tgtEl>
                                        <p:attrNameLst>
                                          <p:attrName>style.visibility</p:attrName>
                                        </p:attrNameLst>
                                      </p:cBhvr>
                                      <p:to>
                                        <p:strVal val="visible"/>
                                      </p:to>
                                    </p:set>
                                    <p:animEffect transition="in" filter="dissolve">
                                      <p:cBhvr>
                                        <p:cTn id="175" dur="500"/>
                                        <p:tgtEl>
                                          <p:spTgt spid="60"/>
                                        </p:tgtEl>
                                      </p:cBhvr>
                                    </p:animEffect>
                                  </p:childTnLst>
                                </p:cTn>
                              </p:par>
                              <p:par>
                                <p:cTn id="176" presetID="9" presetClass="entr" presetSubtype="0" fill="hold" nodeType="withEffect">
                                  <p:stCondLst>
                                    <p:cond delay="0"/>
                                  </p:stCondLst>
                                  <p:childTnLst>
                                    <p:set>
                                      <p:cBhvr>
                                        <p:cTn id="177" dur="1" fill="hold">
                                          <p:stCondLst>
                                            <p:cond delay="0"/>
                                          </p:stCondLst>
                                        </p:cTn>
                                        <p:tgtEl>
                                          <p:spTgt spid="61"/>
                                        </p:tgtEl>
                                        <p:attrNameLst>
                                          <p:attrName>style.visibility</p:attrName>
                                        </p:attrNameLst>
                                      </p:cBhvr>
                                      <p:to>
                                        <p:strVal val="visible"/>
                                      </p:to>
                                    </p:set>
                                    <p:animEffect transition="in" filter="dissolve">
                                      <p:cBhvr>
                                        <p:cTn id="178" dur="500"/>
                                        <p:tgtEl>
                                          <p:spTgt spid="61"/>
                                        </p:tgtEl>
                                      </p:cBhvr>
                                    </p:animEffect>
                                  </p:childTnLst>
                                </p:cTn>
                              </p:par>
                              <p:par>
                                <p:cTn id="179" presetID="9" presetClass="entr" presetSubtype="0" fill="hold" nodeType="withEffect">
                                  <p:stCondLst>
                                    <p:cond delay="0"/>
                                  </p:stCondLst>
                                  <p:childTnLst>
                                    <p:set>
                                      <p:cBhvr>
                                        <p:cTn id="180" dur="1" fill="hold">
                                          <p:stCondLst>
                                            <p:cond delay="0"/>
                                          </p:stCondLst>
                                        </p:cTn>
                                        <p:tgtEl>
                                          <p:spTgt spid="62"/>
                                        </p:tgtEl>
                                        <p:attrNameLst>
                                          <p:attrName>style.visibility</p:attrName>
                                        </p:attrNameLst>
                                      </p:cBhvr>
                                      <p:to>
                                        <p:strVal val="visible"/>
                                      </p:to>
                                    </p:set>
                                    <p:animEffect transition="in" filter="dissolve">
                                      <p:cBhvr>
                                        <p:cTn id="181" dur="500"/>
                                        <p:tgtEl>
                                          <p:spTgt spid="62"/>
                                        </p:tgtEl>
                                      </p:cBhvr>
                                    </p:animEffect>
                                  </p:childTnLst>
                                </p:cTn>
                              </p:par>
                              <p:par>
                                <p:cTn id="182" presetID="9" presetClass="entr" presetSubtype="0" fill="hold" nodeType="withEffect">
                                  <p:stCondLst>
                                    <p:cond delay="0"/>
                                  </p:stCondLst>
                                  <p:childTnLst>
                                    <p:set>
                                      <p:cBhvr>
                                        <p:cTn id="183" dur="1" fill="hold">
                                          <p:stCondLst>
                                            <p:cond delay="0"/>
                                          </p:stCondLst>
                                        </p:cTn>
                                        <p:tgtEl>
                                          <p:spTgt spid="63"/>
                                        </p:tgtEl>
                                        <p:attrNameLst>
                                          <p:attrName>style.visibility</p:attrName>
                                        </p:attrNameLst>
                                      </p:cBhvr>
                                      <p:to>
                                        <p:strVal val="visible"/>
                                      </p:to>
                                    </p:set>
                                    <p:animEffect transition="in" filter="dissolve">
                                      <p:cBhvr>
                                        <p:cTn id="184" dur="500"/>
                                        <p:tgtEl>
                                          <p:spTgt spid="63"/>
                                        </p:tgtEl>
                                      </p:cBhvr>
                                    </p:animEffect>
                                  </p:childTnLst>
                                </p:cTn>
                              </p:par>
                              <p:par>
                                <p:cTn id="185" presetID="9" presetClass="entr" presetSubtype="0" fill="hold" grpId="0" nodeType="withEffect">
                                  <p:stCondLst>
                                    <p:cond delay="0"/>
                                  </p:stCondLst>
                                  <p:childTnLst>
                                    <p:set>
                                      <p:cBhvr>
                                        <p:cTn id="186" dur="1" fill="hold">
                                          <p:stCondLst>
                                            <p:cond delay="0"/>
                                          </p:stCondLst>
                                        </p:cTn>
                                        <p:tgtEl>
                                          <p:spTgt spid="73"/>
                                        </p:tgtEl>
                                        <p:attrNameLst>
                                          <p:attrName>style.visibility</p:attrName>
                                        </p:attrNameLst>
                                      </p:cBhvr>
                                      <p:to>
                                        <p:strVal val="visible"/>
                                      </p:to>
                                    </p:set>
                                    <p:animEffect transition="in" filter="dissolve">
                                      <p:cBhvr>
                                        <p:cTn id="187" dur="500"/>
                                        <p:tgtEl>
                                          <p:spTgt spid="73"/>
                                        </p:tgtEl>
                                      </p:cBhvr>
                                    </p:animEffect>
                                  </p:childTnLst>
                                </p:cTn>
                              </p:par>
                              <p:par>
                                <p:cTn id="188" presetID="9" presetClass="entr" presetSubtype="0" fill="hold" grpId="1" nodeType="withEffect">
                                  <p:stCondLst>
                                    <p:cond delay="0"/>
                                  </p:stCondLst>
                                  <p:childTnLst>
                                    <p:set>
                                      <p:cBhvr>
                                        <p:cTn id="189" dur="1" fill="hold">
                                          <p:stCondLst>
                                            <p:cond delay="0"/>
                                          </p:stCondLst>
                                        </p:cTn>
                                        <p:tgtEl>
                                          <p:spTgt spid="73"/>
                                        </p:tgtEl>
                                        <p:attrNameLst>
                                          <p:attrName>style.visibility</p:attrName>
                                        </p:attrNameLst>
                                      </p:cBhvr>
                                      <p:to>
                                        <p:strVal val="visible"/>
                                      </p:to>
                                    </p:set>
                                    <p:animEffect transition="in" filter="dissolve">
                                      <p:cBhvr>
                                        <p:cTn id="190" dur="500"/>
                                        <p:tgtEl>
                                          <p:spTgt spid="73"/>
                                        </p:tgtEl>
                                      </p:cBhvr>
                                    </p:animEffect>
                                  </p:childTnLst>
                                </p:cTn>
                              </p:par>
                            </p:childTnLst>
                          </p:cTn>
                        </p:par>
                      </p:childTnLst>
                    </p:cTn>
                  </p:par>
                  <p:par>
                    <p:cTn id="191" fill="hold">
                      <p:stCondLst>
                        <p:cond delay="indefinite"/>
                      </p:stCondLst>
                      <p:childTnLst>
                        <p:par>
                          <p:cTn id="192" fill="hold">
                            <p:stCondLst>
                              <p:cond delay="0"/>
                            </p:stCondLst>
                            <p:childTnLst>
                              <p:par>
                                <p:cTn id="193" presetID="3" presetClass="entr" presetSubtype="10" fill="hold" nodeType="clickEffect">
                                  <p:stCondLst>
                                    <p:cond delay="0"/>
                                  </p:stCondLst>
                                  <p:childTnLst>
                                    <p:set>
                                      <p:cBhvr>
                                        <p:cTn id="194" dur="1" fill="hold">
                                          <p:stCondLst>
                                            <p:cond delay="0"/>
                                          </p:stCondLst>
                                        </p:cTn>
                                        <p:tgtEl>
                                          <p:spTgt spid="74"/>
                                        </p:tgtEl>
                                        <p:attrNameLst>
                                          <p:attrName>style.visibility</p:attrName>
                                        </p:attrNameLst>
                                      </p:cBhvr>
                                      <p:to>
                                        <p:strVal val="visible"/>
                                      </p:to>
                                    </p:set>
                                    <p:animEffect transition="in" filter="blinds(horizontal)">
                                      <p:cBhvr>
                                        <p:cTn id="195" dur="500"/>
                                        <p:tgtEl>
                                          <p:spTgt spid="74"/>
                                        </p:tgtEl>
                                      </p:cBhvr>
                                    </p:animEffect>
                                  </p:childTnLst>
                                </p:cTn>
                              </p:par>
                            </p:childTnLst>
                          </p:cTn>
                        </p:par>
                      </p:childTnLst>
                    </p:cTn>
                  </p:par>
                  <p:par>
                    <p:cTn id="196" fill="hold">
                      <p:stCondLst>
                        <p:cond delay="indefinite"/>
                      </p:stCondLst>
                      <p:childTnLst>
                        <p:par>
                          <p:cTn id="197" fill="hold">
                            <p:stCondLst>
                              <p:cond delay="0"/>
                            </p:stCondLst>
                            <p:childTnLst>
                              <p:par>
                                <p:cTn id="198" presetID="3" presetClass="entr" presetSubtype="10" fill="hold" grpId="0" nodeType="clickEffect">
                                  <p:stCondLst>
                                    <p:cond delay="0"/>
                                  </p:stCondLst>
                                  <p:childTnLst>
                                    <p:set>
                                      <p:cBhvr>
                                        <p:cTn id="199" dur="1" fill="hold">
                                          <p:stCondLst>
                                            <p:cond delay="0"/>
                                          </p:stCondLst>
                                        </p:cTn>
                                        <p:tgtEl>
                                          <p:spTgt spid="75"/>
                                        </p:tgtEl>
                                        <p:attrNameLst>
                                          <p:attrName>style.visibility</p:attrName>
                                        </p:attrNameLst>
                                      </p:cBhvr>
                                      <p:to>
                                        <p:strVal val="visible"/>
                                      </p:to>
                                    </p:set>
                                    <p:animEffect transition="in" filter="blinds(horizontal)">
                                      <p:cBhvr>
                                        <p:cTn id="200" dur="500"/>
                                        <p:tgtEl>
                                          <p:spTgt spid="75"/>
                                        </p:tgtEl>
                                      </p:cBhvr>
                                    </p:animEffect>
                                  </p:childTnLst>
                                </p:cTn>
                              </p:par>
                            </p:childTnLst>
                          </p:cTn>
                        </p:par>
                      </p:childTnLst>
                    </p:cTn>
                  </p:par>
                  <p:par>
                    <p:cTn id="201" fill="hold">
                      <p:stCondLst>
                        <p:cond delay="indefinite"/>
                      </p:stCondLst>
                      <p:childTnLst>
                        <p:par>
                          <p:cTn id="202" fill="hold">
                            <p:stCondLst>
                              <p:cond delay="0"/>
                            </p:stCondLst>
                            <p:childTnLst>
                              <p:par>
                                <p:cTn id="203" presetID="3" presetClass="entr" presetSubtype="10" fill="hold" grpId="0" nodeType="clickEffect">
                                  <p:stCondLst>
                                    <p:cond delay="0"/>
                                  </p:stCondLst>
                                  <p:childTnLst>
                                    <p:set>
                                      <p:cBhvr>
                                        <p:cTn id="204" dur="1" fill="hold">
                                          <p:stCondLst>
                                            <p:cond delay="0"/>
                                          </p:stCondLst>
                                        </p:cTn>
                                        <p:tgtEl>
                                          <p:spTgt spid="76"/>
                                        </p:tgtEl>
                                        <p:attrNameLst>
                                          <p:attrName>style.visibility</p:attrName>
                                        </p:attrNameLst>
                                      </p:cBhvr>
                                      <p:to>
                                        <p:strVal val="visible"/>
                                      </p:to>
                                    </p:set>
                                    <p:animEffect transition="in" filter="blinds(horizontal)">
                                      <p:cBhvr>
                                        <p:cTn id="205" dur="500"/>
                                        <p:tgtEl>
                                          <p:spTgt spid="76"/>
                                        </p:tgtEl>
                                      </p:cBhvr>
                                    </p:animEffect>
                                  </p:childTnLst>
                                </p:cTn>
                              </p:par>
                            </p:childTnLst>
                          </p:cTn>
                        </p:par>
                      </p:childTnLst>
                    </p:cTn>
                  </p:par>
                  <p:par>
                    <p:cTn id="206" fill="hold">
                      <p:stCondLst>
                        <p:cond delay="indefinite"/>
                      </p:stCondLst>
                      <p:childTnLst>
                        <p:par>
                          <p:cTn id="207" fill="hold">
                            <p:stCondLst>
                              <p:cond delay="0"/>
                            </p:stCondLst>
                            <p:childTnLst>
                              <p:par>
                                <p:cTn id="208" presetID="9" presetClass="entr" presetSubtype="0" fill="hold" nodeType="clickEffect">
                                  <p:stCondLst>
                                    <p:cond delay="0"/>
                                  </p:stCondLst>
                                  <p:childTnLst>
                                    <p:set>
                                      <p:cBhvr>
                                        <p:cTn id="209" dur="1" fill="hold">
                                          <p:stCondLst>
                                            <p:cond delay="0"/>
                                          </p:stCondLst>
                                        </p:cTn>
                                        <p:tgtEl>
                                          <p:spTgt spid="77"/>
                                        </p:tgtEl>
                                        <p:attrNameLst>
                                          <p:attrName>style.visibility</p:attrName>
                                        </p:attrNameLst>
                                      </p:cBhvr>
                                      <p:to>
                                        <p:strVal val="visible"/>
                                      </p:to>
                                    </p:set>
                                    <p:animEffect transition="in" filter="dissolve">
                                      <p:cBhvr>
                                        <p:cTn id="210" dur="500"/>
                                        <p:tgtEl>
                                          <p:spTgt spid="77"/>
                                        </p:tgtEl>
                                      </p:cBhvr>
                                    </p:animEffect>
                                  </p:childTnLst>
                                </p:cTn>
                              </p:par>
                            </p:childTnLst>
                          </p:cTn>
                        </p:par>
                      </p:childTnLst>
                    </p:cTn>
                  </p:par>
                  <p:par>
                    <p:cTn id="211" fill="hold">
                      <p:stCondLst>
                        <p:cond delay="indefinite"/>
                      </p:stCondLst>
                      <p:childTnLst>
                        <p:par>
                          <p:cTn id="212" fill="hold">
                            <p:stCondLst>
                              <p:cond delay="0"/>
                            </p:stCondLst>
                            <p:childTnLst>
                              <p:par>
                                <p:cTn id="213" presetID="3" presetClass="entr" presetSubtype="10" fill="hold" grpId="0" nodeType="clickEffect">
                                  <p:stCondLst>
                                    <p:cond delay="0"/>
                                  </p:stCondLst>
                                  <p:childTnLst>
                                    <p:set>
                                      <p:cBhvr>
                                        <p:cTn id="214" dur="1" fill="hold">
                                          <p:stCondLst>
                                            <p:cond delay="0"/>
                                          </p:stCondLst>
                                        </p:cTn>
                                        <p:tgtEl>
                                          <p:spTgt spid="85"/>
                                        </p:tgtEl>
                                        <p:attrNameLst>
                                          <p:attrName>style.visibility</p:attrName>
                                        </p:attrNameLst>
                                      </p:cBhvr>
                                      <p:to>
                                        <p:strVal val="visible"/>
                                      </p:to>
                                    </p:set>
                                    <p:animEffect transition="in" filter="blinds(horizontal)">
                                      <p:cBhvr>
                                        <p:cTn id="215" dur="500"/>
                                        <p:tgtEl>
                                          <p:spTgt spid="85"/>
                                        </p:tgtEl>
                                      </p:cBhvr>
                                    </p:animEffect>
                                  </p:childTnLst>
                                </p:cTn>
                              </p:par>
                            </p:childTnLst>
                          </p:cTn>
                        </p:par>
                      </p:childTnLst>
                    </p:cTn>
                  </p:par>
                  <p:par>
                    <p:cTn id="216" fill="hold">
                      <p:stCondLst>
                        <p:cond delay="indefinite"/>
                      </p:stCondLst>
                      <p:childTnLst>
                        <p:par>
                          <p:cTn id="217" fill="hold">
                            <p:stCondLst>
                              <p:cond delay="0"/>
                            </p:stCondLst>
                            <p:childTnLst>
                              <p:par>
                                <p:cTn id="218" presetID="9" presetClass="entr" presetSubtype="0" fill="hold" nodeType="clickEffect">
                                  <p:stCondLst>
                                    <p:cond delay="0"/>
                                  </p:stCondLst>
                                  <p:childTnLst>
                                    <p:set>
                                      <p:cBhvr>
                                        <p:cTn id="219" dur="1" fill="hold">
                                          <p:stCondLst>
                                            <p:cond delay="0"/>
                                          </p:stCondLst>
                                        </p:cTn>
                                        <p:tgtEl>
                                          <p:spTgt spid="86"/>
                                        </p:tgtEl>
                                        <p:attrNameLst>
                                          <p:attrName>style.visibility</p:attrName>
                                        </p:attrNameLst>
                                      </p:cBhvr>
                                      <p:to>
                                        <p:strVal val="visible"/>
                                      </p:to>
                                    </p:set>
                                    <p:animEffect transition="in" filter="dissolve">
                                      <p:cBhvr>
                                        <p:cTn id="220" dur="500"/>
                                        <p:tgtEl>
                                          <p:spTgt spid="86"/>
                                        </p:tgtEl>
                                      </p:cBhvr>
                                    </p:animEffect>
                                  </p:childTnLst>
                                </p:cTn>
                              </p:par>
                            </p:childTnLst>
                          </p:cTn>
                        </p:par>
                      </p:childTnLst>
                    </p:cTn>
                  </p:par>
                  <p:par>
                    <p:cTn id="221" fill="hold">
                      <p:stCondLst>
                        <p:cond delay="indefinite"/>
                      </p:stCondLst>
                      <p:childTnLst>
                        <p:par>
                          <p:cTn id="222" fill="hold">
                            <p:stCondLst>
                              <p:cond delay="0"/>
                            </p:stCondLst>
                            <p:childTnLst>
                              <p:par>
                                <p:cTn id="223" presetID="9" presetClass="entr" presetSubtype="0" fill="hold" nodeType="clickEffect">
                                  <p:stCondLst>
                                    <p:cond delay="0"/>
                                  </p:stCondLst>
                                  <p:childTnLst>
                                    <p:set>
                                      <p:cBhvr>
                                        <p:cTn id="224" dur="1" fill="hold">
                                          <p:stCondLst>
                                            <p:cond delay="0"/>
                                          </p:stCondLst>
                                        </p:cTn>
                                        <p:tgtEl>
                                          <p:spTgt spid="87"/>
                                        </p:tgtEl>
                                        <p:attrNameLst>
                                          <p:attrName>style.visibility</p:attrName>
                                        </p:attrNameLst>
                                      </p:cBhvr>
                                      <p:to>
                                        <p:strVal val="visible"/>
                                      </p:to>
                                    </p:set>
                                    <p:animEffect transition="in" filter="dissolve">
                                      <p:cBhvr>
                                        <p:cTn id="225" dur="500"/>
                                        <p:tgtEl>
                                          <p:spTgt spid="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5" grpId="0"/>
      <p:bldP spid="17" grpId="0"/>
      <p:bldP spid="12" grpId="0" animBg="1"/>
      <p:bldP spid="22" grpId="0"/>
      <p:bldP spid="27" grpId="0" animBg="1"/>
      <p:bldP spid="32" grpId="1"/>
      <p:bldP spid="33" grpId="0"/>
      <p:bldP spid="34" grpId="0"/>
      <p:bldP spid="35" grpId="0"/>
      <p:bldP spid="36" grpId="0"/>
      <p:bldP spid="37" grpId="0"/>
      <p:bldP spid="38" grpId="0"/>
      <p:bldP spid="38" grpId="1"/>
      <p:bldP spid="39" grpId="0"/>
      <p:bldP spid="52" grpId="0"/>
      <p:bldP spid="54" grpId="0" animBg="1"/>
      <p:bldP spid="73" grpId="0"/>
      <p:bldP spid="73" grpId="1"/>
      <p:bldP spid="75" grpId="0" animBg="1"/>
      <p:bldP spid="76" grpId="0" animBg="1"/>
      <p:bldP spid="78" grpId="0" animBg="1"/>
      <p:bldP spid="81" grpId="0" animBg="1"/>
      <p:bldP spid="82" grpId="1" animBg="1"/>
      <p:bldP spid="84" grpId="0" animBg="1"/>
      <p:bldP spid="8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477" y="275605"/>
            <a:ext cx="8756550" cy="969671"/>
          </a:xfrm>
        </p:spPr>
        <p:txBody>
          <a:bodyPr>
            <a:normAutofit/>
          </a:bodyPr>
          <a:lstStyle/>
          <a:p>
            <a:r>
              <a:rPr lang="en-US" dirty="0" smtClean="0"/>
              <a:t>Model Assumptions</a:t>
            </a:r>
            <a:endParaRPr lang="en-US" dirty="0"/>
          </a:p>
        </p:txBody>
      </p:sp>
      <p:sp>
        <p:nvSpPr>
          <p:cNvPr id="12" name="TextBox 11"/>
          <p:cNvSpPr txBox="1"/>
          <p:nvPr/>
        </p:nvSpPr>
        <p:spPr>
          <a:xfrm>
            <a:off x="8532799" y="3729003"/>
            <a:ext cx="4660527" cy="2181772"/>
          </a:xfrm>
          <a:prstGeom prst="rect">
            <a:avLst/>
          </a:prstGeom>
          <a:noFill/>
          <a:ln>
            <a:solidFill>
              <a:srgbClr val="008000"/>
            </a:solidFill>
          </a:ln>
        </p:spPr>
        <p:txBody>
          <a:bodyPr wrap="square" lIns="103272" tIns="51636" rIns="103272" bIns="51636" rtlCol="0">
            <a:spAutoFit/>
          </a:bodyPr>
          <a:lstStyle/>
          <a:p>
            <a:r>
              <a:rPr lang="en-US" sz="2700" i="1" dirty="0">
                <a:latin typeface="Times New Roman"/>
                <a:cs typeface="Times New Roman"/>
              </a:rPr>
              <a:t>    Since the underlying (green) line is unknown to us, we can’t calculate the values of the error terms (</a:t>
            </a:r>
            <a:r>
              <a:rPr lang="en-US" sz="2700" i="1" dirty="0" err="1">
                <a:latin typeface="Times New Roman"/>
                <a:cs typeface="Times New Roman"/>
              </a:rPr>
              <a:t>ε</a:t>
            </a:r>
            <a:r>
              <a:rPr lang="en-US" sz="2700" i="1" baseline="-25000" dirty="0" err="1">
                <a:latin typeface="Times New Roman"/>
                <a:cs typeface="Times New Roman"/>
              </a:rPr>
              <a:t>i</a:t>
            </a:r>
            <a:r>
              <a:rPr lang="en-US" sz="2700" i="1" dirty="0">
                <a:latin typeface="Times New Roman"/>
                <a:cs typeface="Times New Roman"/>
              </a:rPr>
              <a:t>). The best that we can do is study the residuals (</a:t>
            </a:r>
            <a:r>
              <a:rPr lang="en-US" sz="2700" i="1" dirty="0" err="1">
                <a:latin typeface="Times New Roman"/>
                <a:cs typeface="Times New Roman"/>
              </a:rPr>
              <a:t>e</a:t>
            </a:r>
            <a:r>
              <a:rPr lang="en-US" sz="2700" i="1" baseline="-25000" dirty="0" err="1">
                <a:latin typeface="Times New Roman"/>
                <a:cs typeface="Times New Roman"/>
              </a:rPr>
              <a:t>i</a:t>
            </a:r>
            <a:r>
              <a:rPr lang="en-US" sz="2700" i="1" dirty="0">
                <a:latin typeface="Times New Roman"/>
                <a:cs typeface="Times New Roman"/>
              </a:rPr>
              <a:t>)</a:t>
            </a:r>
            <a:r>
              <a:rPr lang="en-US" sz="2700" i="1" dirty="0" smtClean="0">
                <a:latin typeface="Times New Roman"/>
                <a:cs typeface="Times New Roman"/>
              </a:rPr>
              <a:t>.</a:t>
            </a:r>
          </a:p>
        </p:txBody>
      </p:sp>
      <p:sp>
        <p:nvSpPr>
          <p:cNvPr id="19" name="Content Placeholder 2"/>
          <p:cNvSpPr txBox="1">
            <a:spLocks/>
          </p:cNvSpPr>
          <p:nvPr/>
        </p:nvSpPr>
        <p:spPr>
          <a:xfrm>
            <a:off x="350286" y="1469886"/>
            <a:ext cx="9092189" cy="1929223"/>
          </a:xfrm>
          <a:prstGeom prst="rect">
            <a:avLst/>
          </a:prstGeom>
        </p:spPr>
        <p:txBody>
          <a:bodyPr vert="horz" lIns="103272" tIns="51636" rIns="103272" bIns="51636"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300" dirty="0"/>
              <a:t>Model: </a:t>
            </a:r>
            <a:r>
              <a:rPr lang="en-US" sz="2300" dirty="0">
                <a:latin typeface="Times New Roman"/>
                <a:cs typeface="Times New Roman"/>
              </a:rPr>
              <a:t>Y</a:t>
            </a:r>
            <a:r>
              <a:rPr lang="en-US" sz="2300" i="1" baseline="-25000" dirty="0">
                <a:latin typeface="Times New Roman"/>
                <a:cs typeface="Times New Roman"/>
              </a:rPr>
              <a:t>i</a:t>
            </a:r>
            <a:r>
              <a:rPr lang="en-US" sz="2300" dirty="0"/>
              <a:t>=(β</a:t>
            </a:r>
            <a:r>
              <a:rPr lang="en-US" sz="2300" baseline="-25000" dirty="0"/>
              <a:t>0</a:t>
            </a:r>
            <a:r>
              <a:rPr lang="en-US" sz="2300" dirty="0"/>
              <a:t>+β</a:t>
            </a:r>
            <a:r>
              <a:rPr lang="en-US" sz="2300" baseline="-25000" dirty="0"/>
              <a:t>1</a:t>
            </a:r>
            <a:r>
              <a:rPr lang="en-US" sz="2300" i="1" dirty="0">
                <a:latin typeface="Times New Roman"/>
                <a:cs typeface="Times New Roman"/>
              </a:rPr>
              <a:t>x</a:t>
            </a:r>
            <a:r>
              <a:rPr lang="en-US" sz="2300" i="1" baseline="-25000" dirty="0">
                <a:latin typeface="Times New Roman"/>
                <a:cs typeface="Times New Roman"/>
              </a:rPr>
              <a:t>i</a:t>
            </a:r>
            <a:r>
              <a:rPr lang="en-US" sz="2300" dirty="0"/>
              <a:t>) + </a:t>
            </a:r>
            <a:r>
              <a:rPr lang="en-US" sz="2300" dirty="0" err="1"/>
              <a:t>ε</a:t>
            </a:r>
            <a:r>
              <a:rPr lang="en-US" sz="2300" i="1" baseline="-25000" dirty="0" err="1">
                <a:latin typeface="Times New Roman"/>
                <a:cs typeface="Times New Roman"/>
              </a:rPr>
              <a:t>i</a:t>
            </a:r>
            <a:r>
              <a:rPr lang="en-US" sz="2300" i="1" baseline="-25000" dirty="0">
                <a:latin typeface="Times New Roman"/>
                <a:cs typeface="Times New Roman"/>
              </a:rPr>
              <a:t>		</a:t>
            </a:r>
            <a:r>
              <a:rPr lang="en-US" sz="2300" i="1" dirty="0">
                <a:latin typeface="Times New Roman"/>
                <a:cs typeface="Times New Roman"/>
              </a:rPr>
              <a:t>     </a:t>
            </a:r>
          </a:p>
          <a:p>
            <a:pPr marL="0" indent="0">
              <a:buNone/>
            </a:pPr>
            <a:r>
              <a:rPr lang="en-US" sz="2300" i="1" dirty="0">
                <a:latin typeface="Times New Roman"/>
                <a:cs typeface="Times New Roman"/>
              </a:rPr>
              <a:t>   where</a:t>
            </a:r>
            <a:r>
              <a:rPr lang="en-US" sz="2300" dirty="0"/>
              <a:t>, </a:t>
            </a:r>
          </a:p>
          <a:p>
            <a:pPr lvl="1"/>
            <a:r>
              <a:rPr lang="en-US" sz="2300" dirty="0" err="1"/>
              <a:t>ε</a:t>
            </a:r>
            <a:r>
              <a:rPr lang="en-US" sz="2300" i="1" baseline="-25000" dirty="0" err="1">
                <a:latin typeface="Times New Roman"/>
                <a:cs typeface="Times New Roman"/>
              </a:rPr>
              <a:t>i</a:t>
            </a:r>
            <a:r>
              <a:rPr lang="en-US" sz="2300" dirty="0" err="1"/>
              <a:t>’s</a:t>
            </a:r>
            <a:r>
              <a:rPr lang="en-US" sz="2300" dirty="0"/>
              <a:t> are uncorrelated with a mean of 0 and constant variance </a:t>
            </a:r>
            <a:r>
              <a:rPr lang="en-US" sz="2300" dirty="0" smtClean="0"/>
              <a:t>σ</a:t>
            </a:r>
            <a:r>
              <a:rPr lang="en-US" sz="2300" baseline="30000" dirty="0" smtClean="0"/>
              <a:t>2</a:t>
            </a:r>
            <a:r>
              <a:rPr lang="en-US" sz="2300" baseline="-25000" dirty="0"/>
              <a:t>ε</a:t>
            </a:r>
            <a:r>
              <a:rPr lang="en-US" sz="2300" dirty="0"/>
              <a:t>.</a:t>
            </a:r>
          </a:p>
          <a:p>
            <a:pPr lvl="1"/>
            <a:r>
              <a:rPr lang="en-US" sz="2300" dirty="0" err="1"/>
              <a:t>ε</a:t>
            </a:r>
            <a:r>
              <a:rPr lang="en-US" sz="2300" i="1" baseline="-25000" dirty="0" err="1">
                <a:latin typeface="Times New Roman"/>
                <a:cs typeface="Times New Roman"/>
              </a:rPr>
              <a:t>i</a:t>
            </a:r>
            <a:r>
              <a:rPr lang="en-US" sz="2300" dirty="0" err="1"/>
              <a:t>’s</a:t>
            </a:r>
            <a:r>
              <a:rPr lang="en-US" sz="2300" dirty="0"/>
              <a:t> are normally distributed. (</a:t>
            </a:r>
            <a:r>
              <a:rPr lang="en-US" sz="2300" i="1" dirty="0">
                <a:latin typeface="Times New Roman"/>
                <a:cs typeface="Times New Roman"/>
              </a:rPr>
              <a:t>This is needed in the test for the slope.</a:t>
            </a:r>
            <a:r>
              <a:rPr lang="en-US" sz="2300" dirty="0"/>
              <a:t>)</a:t>
            </a:r>
          </a:p>
        </p:txBody>
      </p:sp>
      <p:cxnSp>
        <p:nvCxnSpPr>
          <p:cNvPr id="20" name="Straight Arrow Connector 19"/>
          <p:cNvCxnSpPr/>
          <p:nvPr/>
        </p:nvCxnSpPr>
        <p:spPr>
          <a:xfrm>
            <a:off x="2133184" y="7116445"/>
            <a:ext cx="4400938"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flipV="1">
            <a:off x="2304970" y="3998157"/>
            <a:ext cx="539" cy="329100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5844814" y="7156429"/>
            <a:ext cx="424186" cy="458224"/>
          </a:xfrm>
          <a:prstGeom prst="rect">
            <a:avLst/>
          </a:prstGeom>
          <a:noFill/>
        </p:spPr>
        <p:txBody>
          <a:bodyPr wrap="square" lIns="103272" tIns="51636" rIns="103272" bIns="51636" rtlCol="0">
            <a:spAutoFit/>
          </a:bodyPr>
          <a:lstStyle/>
          <a:p>
            <a:r>
              <a:rPr lang="en-US" sz="2300" i="1" dirty="0">
                <a:latin typeface="Times New Roman"/>
                <a:cs typeface="Times New Roman"/>
              </a:rPr>
              <a:t>x</a:t>
            </a:r>
          </a:p>
        </p:txBody>
      </p:sp>
      <p:sp>
        <p:nvSpPr>
          <p:cNvPr id="29" name="TextBox 28"/>
          <p:cNvSpPr txBox="1"/>
          <p:nvPr/>
        </p:nvSpPr>
        <p:spPr>
          <a:xfrm>
            <a:off x="1841021" y="4170883"/>
            <a:ext cx="424186" cy="458224"/>
          </a:xfrm>
          <a:prstGeom prst="rect">
            <a:avLst/>
          </a:prstGeom>
          <a:noFill/>
        </p:spPr>
        <p:txBody>
          <a:bodyPr wrap="square" lIns="103272" tIns="51636" rIns="103272" bIns="51636" rtlCol="0">
            <a:spAutoFit/>
          </a:bodyPr>
          <a:lstStyle/>
          <a:p>
            <a:r>
              <a:rPr lang="en-US" sz="2300" i="1" dirty="0">
                <a:latin typeface="Times New Roman"/>
                <a:cs typeface="Times New Roman"/>
              </a:rPr>
              <a:t>y</a:t>
            </a:r>
          </a:p>
        </p:txBody>
      </p:sp>
      <p:sp>
        <p:nvSpPr>
          <p:cNvPr id="32" name="TextBox 31"/>
          <p:cNvSpPr txBox="1"/>
          <p:nvPr/>
        </p:nvSpPr>
        <p:spPr>
          <a:xfrm>
            <a:off x="6123190" y="3211922"/>
            <a:ext cx="1471398" cy="418576"/>
          </a:xfrm>
          <a:prstGeom prst="rect">
            <a:avLst/>
          </a:prstGeom>
          <a:noFill/>
        </p:spPr>
        <p:txBody>
          <a:bodyPr wrap="square" lIns="103272" tIns="51636" rIns="103272" bIns="51636" rtlCol="0">
            <a:spAutoFit/>
          </a:bodyPr>
          <a:lstStyle/>
          <a:p>
            <a:r>
              <a:rPr lang="en-US" i="1" dirty="0" smtClean="0">
                <a:solidFill>
                  <a:srgbClr val="008000"/>
                </a:solidFill>
                <a:latin typeface="Times New Roman"/>
                <a:cs typeface="Times New Roman"/>
              </a:rPr>
              <a:t>Y=</a:t>
            </a:r>
            <a:r>
              <a:rPr lang="en-US" dirty="0">
                <a:solidFill>
                  <a:srgbClr val="008000"/>
                </a:solidFill>
              </a:rPr>
              <a:t>β</a:t>
            </a:r>
            <a:r>
              <a:rPr lang="en-US" baseline="-25000" dirty="0">
                <a:solidFill>
                  <a:srgbClr val="008000"/>
                </a:solidFill>
              </a:rPr>
              <a:t>0</a:t>
            </a:r>
            <a:r>
              <a:rPr lang="en-US" dirty="0">
                <a:solidFill>
                  <a:srgbClr val="008000"/>
                </a:solidFill>
              </a:rPr>
              <a:t>+</a:t>
            </a:r>
            <a:r>
              <a:rPr lang="en-US" dirty="0" smtClean="0">
                <a:solidFill>
                  <a:srgbClr val="008000"/>
                </a:solidFill>
              </a:rPr>
              <a:t>β</a:t>
            </a:r>
            <a:r>
              <a:rPr lang="en-US" baseline="-25000" dirty="0" smtClean="0">
                <a:solidFill>
                  <a:srgbClr val="008000"/>
                </a:solidFill>
              </a:rPr>
              <a:t>1</a:t>
            </a:r>
            <a:r>
              <a:rPr lang="en-US" i="1" dirty="0" smtClean="0">
                <a:solidFill>
                  <a:srgbClr val="008000"/>
                </a:solidFill>
                <a:latin typeface="Times New Roman"/>
                <a:cs typeface="Times New Roman"/>
              </a:rPr>
              <a:t>x</a:t>
            </a:r>
            <a:endParaRPr lang="en-US" i="1" dirty="0">
              <a:solidFill>
                <a:srgbClr val="008000"/>
              </a:solidFill>
              <a:latin typeface="Times New Roman"/>
              <a:cs typeface="Times New Roman"/>
            </a:endParaRPr>
          </a:p>
        </p:txBody>
      </p:sp>
      <p:sp>
        <p:nvSpPr>
          <p:cNvPr id="33" name="TextBox 32"/>
          <p:cNvSpPr txBox="1"/>
          <p:nvPr/>
        </p:nvSpPr>
        <p:spPr>
          <a:xfrm>
            <a:off x="3647434" y="4917357"/>
            <a:ext cx="437443" cy="418576"/>
          </a:xfrm>
          <a:prstGeom prst="rect">
            <a:avLst/>
          </a:prstGeom>
          <a:noFill/>
        </p:spPr>
        <p:txBody>
          <a:bodyPr wrap="square" lIns="103272" tIns="51636" rIns="103272" bIns="51636" rtlCol="0">
            <a:spAutoFit/>
          </a:bodyPr>
          <a:lstStyle/>
          <a:p>
            <a:r>
              <a:rPr lang="en-US" i="1" dirty="0">
                <a:solidFill>
                  <a:srgbClr val="800000"/>
                </a:solidFill>
              </a:rPr>
              <a:t>e</a:t>
            </a:r>
            <a:r>
              <a:rPr lang="en-US" i="1" baseline="-25000" dirty="0" smtClean="0">
                <a:solidFill>
                  <a:srgbClr val="800000"/>
                </a:solidFill>
                <a:latin typeface="Times New Roman"/>
                <a:cs typeface="Times New Roman"/>
              </a:rPr>
              <a:t>1</a:t>
            </a:r>
            <a:endParaRPr lang="en-US" dirty="0">
              <a:solidFill>
                <a:srgbClr val="800000"/>
              </a:solidFill>
            </a:endParaRPr>
          </a:p>
        </p:txBody>
      </p:sp>
      <p:cxnSp>
        <p:nvCxnSpPr>
          <p:cNvPr id="34" name="Straight Arrow Connector 33"/>
          <p:cNvCxnSpPr/>
          <p:nvPr/>
        </p:nvCxnSpPr>
        <p:spPr>
          <a:xfrm flipV="1">
            <a:off x="1705737" y="4057495"/>
            <a:ext cx="5147672" cy="2771347"/>
          </a:xfrm>
          <a:prstGeom prst="straightConnector1">
            <a:avLst/>
          </a:prstGeom>
          <a:ln>
            <a:solidFill>
              <a:srgbClr val="800000"/>
            </a:solidFill>
            <a:tailEnd type="arrow"/>
          </a:ln>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p:nvPr/>
        </p:nvCxnSpPr>
        <p:spPr>
          <a:xfrm flipV="1">
            <a:off x="1708997" y="3718310"/>
            <a:ext cx="4917915" cy="3038333"/>
          </a:xfrm>
          <a:prstGeom prst="straightConnector1">
            <a:avLst/>
          </a:prstGeom>
          <a:ln>
            <a:solidFill>
              <a:srgbClr val="008000"/>
            </a:solidFill>
            <a:tailEnd type="arrow"/>
          </a:ln>
        </p:spPr>
        <p:style>
          <a:lnRef idx="2">
            <a:schemeClr val="accent1"/>
          </a:lnRef>
          <a:fillRef idx="0">
            <a:schemeClr val="accent1"/>
          </a:fillRef>
          <a:effectRef idx="1">
            <a:schemeClr val="accent1"/>
          </a:effectRef>
          <a:fontRef idx="minor">
            <a:schemeClr val="tx1"/>
          </a:fontRef>
        </p:style>
      </p:cxnSp>
      <p:pic>
        <p:nvPicPr>
          <p:cNvPr id="37" name="Picture 36"/>
          <p:cNvPicPr>
            <a:picLocks noChangeAspect="1"/>
          </p:cNvPicPr>
          <p:nvPr/>
        </p:nvPicPr>
        <p:blipFill>
          <a:blip r:embed="rId2"/>
          <a:stretch>
            <a:fillRect/>
          </a:stretch>
        </p:blipFill>
        <p:spPr>
          <a:xfrm>
            <a:off x="6207067" y="4692512"/>
            <a:ext cx="1746505" cy="431800"/>
          </a:xfrm>
          <a:prstGeom prst="rect">
            <a:avLst/>
          </a:prstGeom>
          <a:ln>
            <a:solidFill>
              <a:srgbClr val="800000"/>
            </a:solidFill>
          </a:ln>
        </p:spPr>
      </p:pic>
      <p:sp>
        <p:nvSpPr>
          <p:cNvPr id="39" name="TextBox 38"/>
          <p:cNvSpPr txBox="1"/>
          <p:nvPr/>
        </p:nvSpPr>
        <p:spPr>
          <a:xfrm>
            <a:off x="3414686" y="4617720"/>
            <a:ext cx="318140" cy="418576"/>
          </a:xfrm>
          <a:prstGeom prst="rect">
            <a:avLst/>
          </a:prstGeom>
          <a:noFill/>
        </p:spPr>
        <p:txBody>
          <a:bodyPr wrap="square" lIns="103272" tIns="51636" rIns="103272" bIns="51636" rtlCol="0">
            <a:spAutoFit/>
          </a:bodyPr>
          <a:lstStyle/>
          <a:p>
            <a:r>
              <a:rPr lang="en-US" dirty="0" smtClean="0"/>
              <a:t>*</a:t>
            </a:r>
            <a:endParaRPr lang="en-US" dirty="0"/>
          </a:p>
        </p:txBody>
      </p:sp>
      <p:sp>
        <p:nvSpPr>
          <p:cNvPr id="8" name="Left Bracket 7"/>
          <p:cNvSpPr/>
          <p:nvPr/>
        </p:nvSpPr>
        <p:spPr>
          <a:xfrm>
            <a:off x="3518084" y="4807750"/>
            <a:ext cx="51535" cy="796187"/>
          </a:xfrm>
          <a:prstGeom prst="leftBracket">
            <a:avLst/>
          </a:prstGeom>
          <a:ln w="28575" cmpd="sng">
            <a:solidFill>
              <a:srgbClr val="008000"/>
            </a:solidFill>
          </a:ln>
        </p:spPr>
        <p:style>
          <a:lnRef idx="2">
            <a:schemeClr val="accent1"/>
          </a:lnRef>
          <a:fillRef idx="0">
            <a:schemeClr val="accent1"/>
          </a:fillRef>
          <a:effectRef idx="1">
            <a:schemeClr val="accent1"/>
          </a:effectRef>
          <a:fontRef idx="minor">
            <a:schemeClr val="tx1"/>
          </a:fontRef>
        </p:style>
        <p:txBody>
          <a:bodyPr lIns="103272" tIns="51636" rIns="103272" bIns="51636" spcCol="0" rtlCol="0" anchor="ctr"/>
          <a:lstStyle/>
          <a:p>
            <a:pPr algn="ctr"/>
            <a:endParaRPr lang="en-US"/>
          </a:p>
        </p:txBody>
      </p:sp>
      <p:sp>
        <p:nvSpPr>
          <p:cNvPr id="40" name="TextBox 39"/>
          <p:cNvSpPr txBox="1"/>
          <p:nvPr/>
        </p:nvSpPr>
        <p:spPr>
          <a:xfrm>
            <a:off x="3118651" y="4967586"/>
            <a:ext cx="437443" cy="418576"/>
          </a:xfrm>
          <a:prstGeom prst="rect">
            <a:avLst/>
          </a:prstGeom>
          <a:noFill/>
          <a:ln>
            <a:noFill/>
          </a:ln>
        </p:spPr>
        <p:txBody>
          <a:bodyPr wrap="square" lIns="103272" tIns="51636" rIns="103272" bIns="51636" rtlCol="0">
            <a:spAutoFit/>
          </a:bodyPr>
          <a:lstStyle/>
          <a:p>
            <a:r>
              <a:rPr lang="en-US" dirty="0">
                <a:solidFill>
                  <a:srgbClr val="008000"/>
                </a:solidFill>
              </a:rPr>
              <a:t>ε</a:t>
            </a:r>
            <a:r>
              <a:rPr lang="en-US" i="1" baseline="-25000" dirty="0" smtClean="0">
                <a:solidFill>
                  <a:srgbClr val="008000"/>
                </a:solidFill>
                <a:latin typeface="Times New Roman"/>
                <a:cs typeface="Times New Roman"/>
              </a:rPr>
              <a:t>1</a:t>
            </a:r>
            <a:endParaRPr lang="en-US" dirty="0">
              <a:solidFill>
                <a:srgbClr val="008000"/>
              </a:solidFill>
            </a:endParaRPr>
          </a:p>
        </p:txBody>
      </p:sp>
      <p:sp>
        <p:nvSpPr>
          <p:cNvPr id="9" name="Right Bracket 8"/>
          <p:cNvSpPr/>
          <p:nvPr/>
        </p:nvSpPr>
        <p:spPr>
          <a:xfrm>
            <a:off x="3588387" y="4807750"/>
            <a:ext cx="51535" cy="995234"/>
          </a:xfrm>
          <a:prstGeom prst="rightBracket">
            <a:avLst/>
          </a:prstGeom>
          <a:ln w="19050" cmpd="sng">
            <a:solidFill>
              <a:srgbClr val="800000"/>
            </a:solidFill>
          </a:ln>
        </p:spPr>
        <p:style>
          <a:lnRef idx="2">
            <a:schemeClr val="accent1"/>
          </a:lnRef>
          <a:fillRef idx="0">
            <a:schemeClr val="accent1"/>
          </a:fillRef>
          <a:effectRef idx="1">
            <a:schemeClr val="accent1"/>
          </a:effectRef>
          <a:fontRef idx="minor">
            <a:schemeClr val="tx1"/>
          </a:fontRef>
        </p:style>
        <p:txBody>
          <a:bodyPr lIns="103272" tIns="51636" rIns="103272" bIns="51636" spcCol="0" rtlCol="0" anchor="ctr"/>
          <a:lstStyle/>
          <a:p>
            <a:pPr algn="ctr"/>
            <a:endParaRPr lang="en-US"/>
          </a:p>
        </p:txBody>
      </p:sp>
      <p:sp>
        <p:nvSpPr>
          <p:cNvPr id="41" name="TextBox 40"/>
          <p:cNvSpPr txBox="1"/>
          <p:nvPr/>
        </p:nvSpPr>
        <p:spPr>
          <a:xfrm>
            <a:off x="3454546" y="7024065"/>
            <a:ext cx="517523" cy="458224"/>
          </a:xfrm>
          <a:prstGeom prst="rect">
            <a:avLst/>
          </a:prstGeom>
          <a:noFill/>
        </p:spPr>
        <p:txBody>
          <a:bodyPr wrap="square" lIns="103272" tIns="51636" rIns="103272" bIns="51636" rtlCol="0">
            <a:spAutoFit/>
          </a:bodyPr>
          <a:lstStyle/>
          <a:p>
            <a:r>
              <a:rPr lang="en-US" sz="2300" i="1" dirty="0">
                <a:latin typeface="Times New Roman"/>
                <a:cs typeface="Times New Roman"/>
              </a:rPr>
              <a:t>x</a:t>
            </a:r>
            <a:r>
              <a:rPr lang="en-US" sz="2300" i="1" baseline="-25000" dirty="0">
                <a:latin typeface="Times New Roman"/>
                <a:cs typeface="Times New Roman"/>
              </a:rPr>
              <a:t>1</a:t>
            </a:r>
          </a:p>
        </p:txBody>
      </p:sp>
      <p:cxnSp>
        <p:nvCxnSpPr>
          <p:cNvPr id="42" name="Straight Connector 41"/>
          <p:cNvCxnSpPr/>
          <p:nvPr/>
        </p:nvCxnSpPr>
        <p:spPr>
          <a:xfrm flipV="1">
            <a:off x="3587650" y="5584524"/>
            <a:ext cx="0" cy="1479188"/>
          </a:xfrm>
          <a:prstGeom prst="line">
            <a:avLst/>
          </a:prstGeom>
          <a:ln w="28575" cmpd="sng">
            <a:prstDash val="dash"/>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3588198" y="7055065"/>
            <a:ext cx="0" cy="10416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4" name="Oval 13"/>
          <p:cNvSpPr/>
          <p:nvPr/>
        </p:nvSpPr>
        <p:spPr>
          <a:xfrm>
            <a:off x="3559943" y="5568284"/>
            <a:ext cx="51535" cy="51815"/>
          </a:xfrm>
          <a:prstGeom prst="ellipse">
            <a:avLst/>
          </a:prstGeom>
          <a:solidFill>
            <a:schemeClr val="tx1"/>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03272" tIns="51636" rIns="103272" bIns="51636" spcCol="0" rtlCol="0" anchor="ctr"/>
          <a:lstStyle/>
          <a:p>
            <a:pPr algn="ctr"/>
            <a:endParaRPr lang="en-US"/>
          </a:p>
        </p:txBody>
      </p:sp>
      <p:sp>
        <p:nvSpPr>
          <p:cNvPr id="15" name="TextBox 14"/>
          <p:cNvSpPr txBox="1"/>
          <p:nvPr/>
        </p:nvSpPr>
        <p:spPr>
          <a:xfrm>
            <a:off x="4172104" y="5662986"/>
            <a:ext cx="1836480" cy="418576"/>
          </a:xfrm>
          <a:prstGeom prst="rect">
            <a:avLst/>
          </a:prstGeom>
          <a:noFill/>
          <a:ln>
            <a:solidFill>
              <a:srgbClr val="008000"/>
            </a:solidFill>
          </a:ln>
        </p:spPr>
        <p:txBody>
          <a:bodyPr wrap="square" lIns="103272" tIns="51636" rIns="103272" bIns="51636" rtlCol="0">
            <a:spAutoFit/>
          </a:bodyPr>
          <a:lstStyle/>
          <a:p>
            <a:r>
              <a:rPr lang="en-US" dirty="0" smtClean="0"/>
              <a:t>Expected point</a:t>
            </a:r>
            <a:endParaRPr lang="en-US" i="1" baseline="-25000" dirty="0">
              <a:latin typeface="Times New Roman"/>
              <a:cs typeface="Times New Roman"/>
            </a:endParaRPr>
          </a:p>
        </p:txBody>
      </p:sp>
      <p:cxnSp>
        <p:nvCxnSpPr>
          <p:cNvPr id="43" name="Straight Arrow Connector 42"/>
          <p:cNvCxnSpPr/>
          <p:nvPr/>
        </p:nvCxnSpPr>
        <p:spPr>
          <a:xfrm flipH="1" flipV="1">
            <a:off x="3654123" y="5634576"/>
            <a:ext cx="404967" cy="151519"/>
          </a:xfrm>
          <a:prstGeom prst="straightConnector1">
            <a:avLst/>
          </a:prstGeom>
          <a:ln>
            <a:solidFill>
              <a:srgbClr val="008000"/>
            </a:solidFill>
            <a:tailEnd type="arrow"/>
          </a:ln>
        </p:spPr>
        <p:style>
          <a:lnRef idx="2">
            <a:schemeClr val="accent1"/>
          </a:lnRef>
          <a:fillRef idx="0">
            <a:schemeClr val="accent1"/>
          </a:fillRef>
          <a:effectRef idx="1">
            <a:schemeClr val="accent1"/>
          </a:effectRef>
          <a:fontRef idx="minor">
            <a:schemeClr val="tx1"/>
          </a:fontRef>
        </p:style>
      </p:cxnSp>
      <p:sp>
        <p:nvSpPr>
          <p:cNvPr id="44" name="TextBox 43"/>
          <p:cNvSpPr txBox="1"/>
          <p:nvPr/>
        </p:nvSpPr>
        <p:spPr>
          <a:xfrm>
            <a:off x="2592172" y="4017490"/>
            <a:ext cx="1881304" cy="418576"/>
          </a:xfrm>
          <a:prstGeom prst="rect">
            <a:avLst/>
          </a:prstGeom>
          <a:noFill/>
          <a:ln>
            <a:solidFill>
              <a:schemeClr val="accent1"/>
            </a:solidFill>
          </a:ln>
        </p:spPr>
        <p:txBody>
          <a:bodyPr wrap="square" lIns="103272" tIns="51636" rIns="103272" bIns="51636" rtlCol="0">
            <a:spAutoFit/>
          </a:bodyPr>
          <a:lstStyle/>
          <a:p>
            <a:r>
              <a:rPr lang="en-US" dirty="0" smtClean="0"/>
              <a:t>Observed point</a:t>
            </a:r>
            <a:endParaRPr lang="en-US" i="1" baseline="-25000" dirty="0">
              <a:latin typeface="Times New Roman"/>
              <a:cs typeface="Times New Roman"/>
            </a:endParaRPr>
          </a:p>
        </p:txBody>
      </p:sp>
      <p:cxnSp>
        <p:nvCxnSpPr>
          <p:cNvPr id="46" name="Straight Arrow Connector 45"/>
          <p:cNvCxnSpPr/>
          <p:nvPr/>
        </p:nvCxnSpPr>
        <p:spPr>
          <a:xfrm>
            <a:off x="3390424" y="4498191"/>
            <a:ext cx="122431" cy="23674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7" name="Oval 46"/>
          <p:cNvSpPr/>
          <p:nvPr/>
        </p:nvSpPr>
        <p:spPr>
          <a:xfrm>
            <a:off x="3562209" y="5797824"/>
            <a:ext cx="51535" cy="51815"/>
          </a:xfrm>
          <a:prstGeom prst="ellipse">
            <a:avLst/>
          </a:prstGeom>
          <a:solidFill>
            <a:schemeClr val="tx1"/>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03272" tIns="51636" rIns="103272" bIns="51636" spcCol="0" rtlCol="0" anchor="ctr"/>
          <a:lstStyle/>
          <a:p>
            <a:pPr algn="ctr"/>
            <a:endParaRPr lang="en-US"/>
          </a:p>
        </p:txBody>
      </p:sp>
      <p:sp>
        <p:nvSpPr>
          <p:cNvPr id="48" name="TextBox 47"/>
          <p:cNvSpPr txBox="1"/>
          <p:nvPr/>
        </p:nvSpPr>
        <p:spPr>
          <a:xfrm>
            <a:off x="3948341" y="6167160"/>
            <a:ext cx="1836480" cy="418576"/>
          </a:xfrm>
          <a:prstGeom prst="rect">
            <a:avLst/>
          </a:prstGeom>
          <a:noFill/>
          <a:ln>
            <a:solidFill>
              <a:srgbClr val="800000"/>
            </a:solidFill>
          </a:ln>
        </p:spPr>
        <p:txBody>
          <a:bodyPr wrap="square" lIns="103272" tIns="51636" rIns="103272" bIns="51636" rtlCol="0">
            <a:spAutoFit/>
          </a:bodyPr>
          <a:lstStyle/>
          <a:p>
            <a:r>
              <a:rPr lang="en-US" dirty="0" smtClean="0"/>
              <a:t>Predicted point</a:t>
            </a:r>
            <a:endParaRPr lang="en-US" i="1" baseline="-25000" dirty="0">
              <a:latin typeface="Times New Roman"/>
              <a:cs typeface="Times New Roman"/>
            </a:endParaRPr>
          </a:p>
        </p:txBody>
      </p:sp>
      <p:cxnSp>
        <p:nvCxnSpPr>
          <p:cNvPr id="49" name="Straight Arrow Connector 48"/>
          <p:cNvCxnSpPr/>
          <p:nvPr/>
        </p:nvCxnSpPr>
        <p:spPr>
          <a:xfrm flipH="1" flipV="1">
            <a:off x="3656389" y="5864117"/>
            <a:ext cx="233180" cy="348121"/>
          </a:xfrm>
          <a:prstGeom prst="straightConnector1">
            <a:avLst/>
          </a:prstGeom>
          <a:ln>
            <a:solidFill>
              <a:srgbClr val="800000"/>
            </a:solidFill>
            <a:tailEnd type="arrow"/>
          </a:ln>
        </p:spPr>
        <p:style>
          <a:lnRef idx="2">
            <a:schemeClr val="accent1"/>
          </a:lnRef>
          <a:fillRef idx="0">
            <a:schemeClr val="accent1"/>
          </a:fillRef>
          <a:effectRef idx="1">
            <a:schemeClr val="accent1"/>
          </a:effectRef>
          <a:fontRef idx="minor">
            <a:schemeClr val="tx1"/>
          </a:fontRef>
        </p:style>
      </p:cxnSp>
      <p:sp>
        <p:nvSpPr>
          <p:cNvPr id="52" name="Slide Number Placeholder 51"/>
          <p:cNvSpPr>
            <a:spLocks noGrp="1"/>
          </p:cNvSpPr>
          <p:nvPr>
            <p:ph type="sldNum" sz="quarter" idx="12"/>
          </p:nvPr>
        </p:nvSpPr>
        <p:spPr/>
        <p:txBody>
          <a:bodyPr/>
          <a:lstStyle/>
          <a:p>
            <a:fld id="{45D55CB6-4E01-42AF-8D35-22E095F8B5E8}" type="slidenum">
              <a:rPr lang="en-US" smtClean="0"/>
              <a:t>7</a:t>
            </a:fld>
            <a:endParaRPr lang="en-US"/>
          </a:p>
        </p:txBody>
      </p:sp>
    </p:spTree>
    <p:extLst>
      <p:ext uri="{BB962C8B-B14F-4D97-AF65-F5344CB8AC3E}">
        <p14:creationId xmlns:p14="http://schemas.microsoft.com/office/powerpoint/2010/main" val="230190494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blinds(horizontal)">
                                      <p:cBhvr>
                                        <p:cTn id="7" dur="500"/>
                                        <p:tgtEl>
                                          <p:spTgt spid="19">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19">
                                            <p:txEl>
                                              <p:pRg st="1" end="1"/>
                                            </p:txEl>
                                          </p:spTgt>
                                        </p:tgtEl>
                                        <p:attrNameLst>
                                          <p:attrName>style.visibility</p:attrName>
                                        </p:attrNameLst>
                                      </p:cBhvr>
                                      <p:to>
                                        <p:strVal val="visible"/>
                                      </p:to>
                                    </p:set>
                                    <p:animEffect transition="in" filter="blinds(horizontal)">
                                      <p:cBhvr>
                                        <p:cTn id="10" dur="500"/>
                                        <p:tgtEl>
                                          <p:spTgt spid="19">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19">
                                            <p:txEl>
                                              <p:pRg st="2" end="2"/>
                                            </p:txEl>
                                          </p:spTgt>
                                        </p:tgtEl>
                                        <p:attrNameLst>
                                          <p:attrName>style.visibility</p:attrName>
                                        </p:attrNameLst>
                                      </p:cBhvr>
                                      <p:to>
                                        <p:strVal val="visible"/>
                                      </p:to>
                                    </p:set>
                                    <p:animEffect transition="in" filter="blinds(horizontal)">
                                      <p:cBhvr>
                                        <p:cTn id="13" dur="500"/>
                                        <p:tgtEl>
                                          <p:spTgt spid="19">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19">
                                            <p:txEl>
                                              <p:pRg st="3" end="3"/>
                                            </p:txEl>
                                          </p:spTgt>
                                        </p:tgtEl>
                                        <p:attrNameLst>
                                          <p:attrName>style.visibility</p:attrName>
                                        </p:attrNameLst>
                                      </p:cBhvr>
                                      <p:to>
                                        <p:strVal val="visible"/>
                                      </p:to>
                                    </p:set>
                                    <p:animEffect transition="in" filter="blinds(horizontal)">
                                      <p:cBhvr>
                                        <p:cTn id="16" dur="500"/>
                                        <p:tgtEl>
                                          <p:spTgt spid="19">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dissolve">
                                      <p:cBhvr>
                                        <p:cTn id="21" dur="500"/>
                                        <p:tgtEl>
                                          <p:spTgt spid="20"/>
                                        </p:tgtEl>
                                      </p:cBhvr>
                                    </p:animEffect>
                                  </p:childTnLst>
                                </p:cTn>
                              </p:par>
                              <p:par>
                                <p:cTn id="22" presetID="9" presetClass="entr" presetSubtype="0" fill="hold" nodeType="with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dissolve">
                                      <p:cBhvr>
                                        <p:cTn id="24" dur="500"/>
                                        <p:tgtEl>
                                          <p:spTgt spid="22"/>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dissolve">
                                      <p:cBhvr>
                                        <p:cTn id="27" dur="500"/>
                                        <p:tgtEl>
                                          <p:spTgt spid="29"/>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26"/>
                                        </p:tgtEl>
                                        <p:attrNameLst>
                                          <p:attrName>style.visibility</p:attrName>
                                        </p:attrNameLst>
                                      </p:cBhvr>
                                      <p:to>
                                        <p:strVal val="visible"/>
                                      </p:to>
                                    </p:set>
                                    <p:animEffect transition="in" filter="dissolve">
                                      <p:cBhvr>
                                        <p:cTn id="30" dur="500"/>
                                        <p:tgtEl>
                                          <p:spTgt spid="26"/>
                                        </p:tgtEl>
                                      </p:cBhvr>
                                    </p:animEffect>
                                  </p:childTnLst>
                                </p:cTn>
                              </p:par>
                              <p:par>
                                <p:cTn id="31" presetID="9" presetClass="entr" presetSubtype="0" fill="hold" nodeType="withEffect">
                                  <p:stCondLst>
                                    <p:cond delay="0"/>
                                  </p:stCondLst>
                                  <p:childTnLst>
                                    <p:set>
                                      <p:cBhvr>
                                        <p:cTn id="32" dur="1" fill="hold">
                                          <p:stCondLst>
                                            <p:cond delay="0"/>
                                          </p:stCondLst>
                                        </p:cTn>
                                        <p:tgtEl>
                                          <p:spTgt spid="35"/>
                                        </p:tgtEl>
                                        <p:attrNameLst>
                                          <p:attrName>style.visibility</p:attrName>
                                        </p:attrNameLst>
                                      </p:cBhvr>
                                      <p:to>
                                        <p:strVal val="visible"/>
                                      </p:to>
                                    </p:set>
                                    <p:animEffect transition="in" filter="dissolve">
                                      <p:cBhvr>
                                        <p:cTn id="33" dur="500"/>
                                        <p:tgtEl>
                                          <p:spTgt spid="35"/>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32"/>
                                        </p:tgtEl>
                                        <p:attrNameLst>
                                          <p:attrName>style.visibility</p:attrName>
                                        </p:attrNameLst>
                                      </p:cBhvr>
                                      <p:to>
                                        <p:strVal val="visible"/>
                                      </p:to>
                                    </p:set>
                                    <p:animEffect transition="in" filter="dissolve">
                                      <p:cBhvr>
                                        <p:cTn id="36" dur="500"/>
                                        <p:tgtEl>
                                          <p:spTgt spid="32"/>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dissolve">
                                      <p:cBhvr>
                                        <p:cTn id="41" dur="500"/>
                                        <p:tgtEl>
                                          <p:spTgt spid="41"/>
                                        </p:tgtEl>
                                      </p:cBhvr>
                                    </p:animEffect>
                                  </p:childTnLst>
                                </p:cTn>
                              </p:par>
                              <p:par>
                                <p:cTn id="42" presetID="9" presetClass="entr" presetSubtype="0" fill="hold" nodeType="withEffect">
                                  <p:stCondLst>
                                    <p:cond delay="0"/>
                                  </p:stCondLst>
                                  <p:childTnLst>
                                    <p:set>
                                      <p:cBhvr>
                                        <p:cTn id="43" dur="1" fill="hold">
                                          <p:stCondLst>
                                            <p:cond delay="0"/>
                                          </p:stCondLst>
                                        </p:cTn>
                                        <p:tgtEl>
                                          <p:spTgt spid="42"/>
                                        </p:tgtEl>
                                        <p:attrNameLst>
                                          <p:attrName>style.visibility</p:attrName>
                                        </p:attrNameLst>
                                      </p:cBhvr>
                                      <p:to>
                                        <p:strVal val="visible"/>
                                      </p:to>
                                    </p:set>
                                    <p:animEffect transition="in" filter="dissolve">
                                      <p:cBhvr>
                                        <p:cTn id="44" dur="500"/>
                                        <p:tgtEl>
                                          <p:spTgt spid="42"/>
                                        </p:tgtEl>
                                      </p:cBhvr>
                                    </p:animEffect>
                                  </p:childTnLst>
                                </p:cTn>
                              </p:par>
                              <p:par>
                                <p:cTn id="45" presetID="9" presetClass="entr" presetSubtype="0" fill="hold" nodeType="with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dissolve">
                                      <p:cBhvr>
                                        <p:cTn id="47" dur="500"/>
                                        <p:tgtEl>
                                          <p:spTgt spid="11"/>
                                        </p:tgtEl>
                                      </p:cBhvr>
                                    </p:animEffect>
                                  </p:childTnLst>
                                </p:cTn>
                              </p:par>
                              <p:par>
                                <p:cTn id="48" presetID="9" presetClass="entr" presetSubtype="0" fill="hold" grpId="0" nodeType="with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dissolve">
                                      <p:cBhvr>
                                        <p:cTn id="50" dur="500"/>
                                        <p:tgtEl>
                                          <p:spTgt spid="14"/>
                                        </p:tgtEl>
                                      </p:cBhvr>
                                    </p:animEffect>
                                  </p:childTnLst>
                                </p:cTn>
                              </p:par>
                              <p:par>
                                <p:cTn id="51" presetID="9" presetClass="entr" presetSubtype="0" fill="hold" nodeType="withEffect">
                                  <p:stCondLst>
                                    <p:cond delay="0"/>
                                  </p:stCondLst>
                                  <p:childTnLst>
                                    <p:set>
                                      <p:cBhvr>
                                        <p:cTn id="52" dur="1" fill="hold">
                                          <p:stCondLst>
                                            <p:cond delay="0"/>
                                          </p:stCondLst>
                                        </p:cTn>
                                        <p:tgtEl>
                                          <p:spTgt spid="43"/>
                                        </p:tgtEl>
                                        <p:attrNameLst>
                                          <p:attrName>style.visibility</p:attrName>
                                        </p:attrNameLst>
                                      </p:cBhvr>
                                      <p:to>
                                        <p:strVal val="visible"/>
                                      </p:to>
                                    </p:set>
                                    <p:animEffect transition="in" filter="dissolve">
                                      <p:cBhvr>
                                        <p:cTn id="53" dur="500"/>
                                        <p:tgtEl>
                                          <p:spTgt spid="43"/>
                                        </p:tgtEl>
                                      </p:cBhvr>
                                    </p:animEffect>
                                  </p:childTnLst>
                                </p:cTn>
                              </p:par>
                              <p:par>
                                <p:cTn id="54" presetID="9" presetClass="entr" presetSubtype="0" fill="hold" grpId="0" nodeType="withEffect">
                                  <p:stCondLst>
                                    <p:cond delay="0"/>
                                  </p:stCondLst>
                                  <p:childTnLst>
                                    <p:set>
                                      <p:cBhvr>
                                        <p:cTn id="55" dur="1" fill="hold">
                                          <p:stCondLst>
                                            <p:cond delay="0"/>
                                          </p:stCondLst>
                                        </p:cTn>
                                        <p:tgtEl>
                                          <p:spTgt spid="15"/>
                                        </p:tgtEl>
                                        <p:attrNameLst>
                                          <p:attrName>style.visibility</p:attrName>
                                        </p:attrNameLst>
                                      </p:cBhvr>
                                      <p:to>
                                        <p:strVal val="visible"/>
                                      </p:to>
                                    </p:set>
                                    <p:animEffect transition="in" filter="dissolve">
                                      <p:cBhvr>
                                        <p:cTn id="56" dur="500"/>
                                        <p:tgtEl>
                                          <p:spTgt spid="15"/>
                                        </p:tgtEl>
                                      </p:cBhvr>
                                    </p:animEffec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39"/>
                                        </p:tgtEl>
                                        <p:attrNameLst>
                                          <p:attrName>style.visibility</p:attrName>
                                        </p:attrNameLst>
                                      </p:cBhvr>
                                      <p:to>
                                        <p:strVal val="visible"/>
                                      </p:to>
                                    </p:set>
                                  </p:childTnLst>
                                </p:cTn>
                              </p:par>
                              <p:par>
                                <p:cTn id="61" presetID="9" presetClass="entr" presetSubtype="0" fill="hold" grpId="0" nodeType="withEffect">
                                  <p:stCondLst>
                                    <p:cond delay="0"/>
                                  </p:stCondLst>
                                  <p:childTnLst>
                                    <p:set>
                                      <p:cBhvr>
                                        <p:cTn id="62" dur="1" fill="hold">
                                          <p:stCondLst>
                                            <p:cond delay="0"/>
                                          </p:stCondLst>
                                        </p:cTn>
                                        <p:tgtEl>
                                          <p:spTgt spid="44"/>
                                        </p:tgtEl>
                                        <p:attrNameLst>
                                          <p:attrName>style.visibility</p:attrName>
                                        </p:attrNameLst>
                                      </p:cBhvr>
                                      <p:to>
                                        <p:strVal val="visible"/>
                                      </p:to>
                                    </p:set>
                                    <p:animEffect transition="in" filter="dissolve">
                                      <p:cBhvr>
                                        <p:cTn id="63" dur="500"/>
                                        <p:tgtEl>
                                          <p:spTgt spid="44"/>
                                        </p:tgtEl>
                                      </p:cBhvr>
                                    </p:animEffect>
                                  </p:childTnLst>
                                </p:cTn>
                              </p:par>
                              <p:par>
                                <p:cTn id="64" presetID="9" presetClass="entr" presetSubtype="0" fill="hold" nodeType="withEffect">
                                  <p:stCondLst>
                                    <p:cond delay="0"/>
                                  </p:stCondLst>
                                  <p:childTnLst>
                                    <p:set>
                                      <p:cBhvr>
                                        <p:cTn id="65" dur="1" fill="hold">
                                          <p:stCondLst>
                                            <p:cond delay="0"/>
                                          </p:stCondLst>
                                        </p:cTn>
                                        <p:tgtEl>
                                          <p:spTgt spid="46"/>
                                        </p:tgtEl>
                                        <p:attrNameLst>
                                          <p:attrName>style.visibility</p:attrName>
                                        </p:attrNameLst>
                                      </p:cBhvr>
                                      <p:to>
                                        <p:strVal val="visible"/>
                                      </p:to>
                                    </p:set>
                                    <p:animEffect transition="in" filter="dissolve">
                                      <p:cBhvr>
                                        <p:cTn id="66" dur="500"/>
                                        <p:tgtEl>
                                          <p:spTgt spid="46"/>
                                        </p:tgtEl>
                                      </p:cBhvr>
                                    </p:animEffect>
                                  </p:childTnLst>
                                </p:cTn>
                              </p:par>
                            </p:childTnLst>
                          </p:cTn>
                        </p:par>
                      </p:childTnLst>
                    </p:cTn>
                  </p:par>
                  <p:par>
                    <p:cTn id="67" fill="hold">
                      <p:stCondLst>
                        <p:cond delay="indefinite"/>
                      </p:stCondLst>
                      <p:childTnLst>
                        <p:par>
                          <p:cTn id="68" fill="hold">
                            <p:stCondLst>
                              <p:cond delay="0"/>
                            </p:stCondLst>
                            <p:childTnLst>
                              <p:par>
                                <p:cTn id="69" presetID="9" presetClass="entr" presetSubtype="0" fill="hold" grpId="0" nodeType="clickEffect">
                                  <p:stCondLst>
                                    <p:cond delay="0"/>
                                  </p:stCondLst>
                                  <p:childTnLst>
                                    <p:set>
                                      <p:cBhvr>
                                        <p:cTn id="70" dur="1" fill="hold">
                                          <p:stCondLst>
                                            <p:cond delay="0"/>
                                          </p:stCondLst>
                                        </p:cTn>
                                        <p:tgtEl>
                                          <p:spTgt spid="40"/>
                                        </p:tgtEl>
                                        <p:attrNameLst>
                                          <p:attrName>style.visibility</p:attrName>
                                        </p:attrNameLst>
                                      </p:cBhvr>
                                      <p:to>
                                        <p:strVal val="visible"/>
                                      </p:to>
                                    </p:set>
                                    <p:animEffect transition="in" filter="dissolve">
                                      <p:cBhvr>
                                        <p:cTn id="71" dur="500"/>
                                        <p:tgtEl>
                                          <p:spTgt spid="40"/>
                                        </p:tgtEl>
                                      </p:cBhvr>
                                    </p:animEffect>
                                  </p:childTnLst>
                                </p:cTn>
                              </p:par>
                              <p:par>
                                <p:cTn id="72" presetID="9" presetClass="entr" presetSubtype="0" fill="hold" grpId="0" nodeType="withEffect">
                                  <p:stCondLst>
                                    <p:cond delay="0"/>
                                  </p:stCondLst>
                                  <p:childTnLst>
                                    <p:set>
                                      <p:cBhvr>
                                        <p:cTn id="73" dur="1" fill="hold">
                                          <p:stCondLst>
                                            <p:cond delay="0"/>
                                          </p:stCondLst>
                                        </p:cTn>
                                        <p:tgtEl>
                                          <p:spTgt spid="8"/>
                                        </p:tgtEl>
                                        <p:attrNameLst>
                                          <p:attrName>style.visibility</p:attrName>
                                        </p:attrNameLst>
                                      </p:cBhvr>
                                      <p:to>
                                        <p:strVal val="visible"/>
                                      </p:to>
                                    </p:set>
                                    <p:animEffect transition="in" filter="dissolve">
                                      <p:cBhvr>
                                        <p:cTn id="74" dur="500"/>
                                        <p:tgtEl>
                                          <p:spTgt spid="8"/>
                                        </p:tgtEl>
                                      </p:cBhvr>
                                    </p:animEffect>
                                  </p:childTnLst>
                                </p:cTn>
                              </p:par>
                            </p:childTnLst>
                          </p:cTn>
                        </p:par>
                      </p:childTnLst>
                    </p:cTn>
                  </p:par>
                  <p:par>
                    <p:cTn id="75" fill="hold">
                      <p:stCondLst>
                        <p:cond delay="indefinite"/>
                      </p:stCondLst>
                      <p:childTnLst>
                        <p:par>
                          <p:cTn id="76" fill="hold">
                            <p:stCondLst>
                              <p:cond delay="0"/>
                            </p:stCondLst>
                            <p:childTnLst>
                              <p:par>
                                <p:cTn id="77" presetID="9" presetClass="entr" presetSubtype="0" fill="hold" nodeType="clickEffect">
                                  <p:stCondLst>
                                    <p:cond delay="0"/>
                                  </p:stCondLst>
                                  <p:childTnLst>
                                    <p:set>
                                      <p:cBhvr>
                                        <p:cTn id="78" dur="1" fill="hold">
                                          <p:stCondLst>
                                            <p:cond delay="0"/>
                                          </p:stCondLst>
                                        </p:cTn>
                                        <p:tgtEl>
                                          <p:spTgt spid="34"/>
                                        </p:tgtEl>
                                        <p:attrNameLst>
                                          <p:attrName>style.visibility</p:attrName>
                                        </p:attrNameLst>
                                      </p:cBhvr>
                                      <p:to>
                                        <p:strVal val="visible"/>
                                      </p:to>
                                    </p:set>
                                    <p:animEffect transition="in" filter="dissolve">
                                      <p:cBhvr>
                                        <p:cTn id="79" dur="500"/>
                                        <p:tgtEl>
                                          <p:spTgt spid="34"/>
                                        </p:tgtEl>
                                      </p:cBhvr>
                                    </p:animEffect>
                                  </p:childTnLst>
                                </p:cTn>
                              </p:par>
                              <p:par>
                                <p:cTn id="80" presetID="9" presetClass="entr" presetSubtype="0" fill="hold" nodeType="withEffect">
                                  <p:stCondLst>
                                    <p:cond delay="0"/>
                                  </p:stCondLst>
                                  <p:childTnLst>
                                    <p:set>
                                      <p:cBhvr>
                                        <p:cTn id="81" dur="1" fill="hold">
                                          <p:stCondLst>
                                            <p:cond delay="0"/>
                                          </p:stCondLst>
                                        </p:cTn>
                                        <p:tgtEl>
                                          <p:spTgt spid="37"/>
                                        </p:tgtEl>
                                        <p:attrNameLst>
                                          <p:attrName>style.visibility</p:attrName>
                                        </p:attrNameLst>
                                      </p:cBhvr>
                                      <p:to>
                                        <p:strVal val="visible"/>
                                      </p:to>
                                    </p:set>
                                    <p:animEffect transition="in" filter="dissolve">
                                      <p:cBhvr>
                                        <p:cTn id="82" dur="500"/>
                                        <p:tgtEl>
                                          <p:spTgt spid="37"/>
                                        </p:tgtEl>
                                      </p:cBhvr>
                                    </p:animEffect>
                                  </p:childTnLst>
                                </p:cTn>
                              </p:par>
                              <p:par>
                                <p:cTn id="83" presetID="9" presetClass="entr" presetSubtype="0" fill="hold" grpId="0" nodeType="withEffect">
                                  <p:stCondLst>
                                    <p:cond delay="0"/>
                                  </p:stCondLst>
                                  <p:childTnLst>
                                    <p:set>
                                      <p:cBhvr>
                                        <p:cTn id="84" dur="1" fill="hold">
                                          <p:stCondLst>
                                            <p:cond delay="0"/>
                                          </p:stCondLst>
                                        </p:cTn>
                                        <p:tgtEl>
                                          <p:spTgt spid="47"/>
                                        </p:tgtEl>
                                        <p:attrNameLst>
                                          <p:attrName>style.visibility</p:attrName>
                                        </p:attrNameLst>
                                      </p:cBhvr>
                                      <p:to>
                                        <p:strVal val="visible"/>
                                      </p:to>
                                    </p:set>
                                    <p:animEffect transition="in" filter="dissolve">
                                      <p:cBhvr>
                                        <p:cTn id="85" dur="500"/>
                                        <p:tgtEl>
                                          <p:spTgt spid="47"/>
                                        </p:tgtEl>
                                      </p:cBhvr>
                                    </p:animEffect>
                                  </p:childTnLst>
                                </p:cTn>
                              </p:par>
                              <p:par>
                                <p:cTn id="86" presetID="9" presetClass="entr" presetSubtype="0" fill="hold" nodeType="withEffect">
                                  <p:stCondLst>
                                    <p:cond delay="0"/>
                                  </p:stCondLst>
                                  <p:childTnLst>
                                    <p:set>
                                      <p:cBhvr>
                                        <p:cTn id="87" dur="1" fill="hold">
                                          <p:stCondLst>
                                            <p:cond delay="0"/>
                                          </p:stCondLst>
                                        </p:cTn>
                                        <p:tgtEl>
                                          <p:spTgt spid="49"/>
                                        </p:tgtEl>
                                        <p:attrNameLst>
                                          <p:attrName>style.visibility</p:attrName>
                                        </p:attrNameLst>
                                      </p:cBhvr>
                                      <p:to>
                                        <p:strVal val="visible"/>
                                      </p:to>
                                    </p:set>
                                    <p:animEffect transition="in" filter="dissolve">
                                      <p:cBhvr>
                                        <p:cTn id="88" dur="500"/>
                                        <p:tgtEl>
                                          <p:spTgt spid="49"/>
                                        </p:tgtEl>
                                      </p:cBhvr>
                                    </p:animEffect>
                                  </p:childTnLst>
                                </p:cTn>
                              </p:par>
                              <p:par>
                                <p:cTn id="89" presetID="9" presetClass="entr" presetSubtype="0" fill="hold" grpId="0" nodeType="withEffect">
                                  <p:stCondLst>
                                    <p:cond delay="0"/>
                                  </p:stCondLst>
                                  <p:childTnLst>
                                    <p:set>
                                      <p:cBhvr>
                                        <p:cTn id="90" dur="1" fill="hold">
                                          <p:stCondLst>
                                            <p:cond delay="0"/>
                                          </p:stCondLst>
                                        </p:cTn>
                                        <p:tgtEl>
                                          <p:spTgt spid="48"/>
                                        </p:tgtEl>
                                        <p:attrNameLst>
                                          <p:attrName>style.visibility</p:attrName>
                                        </p:attrNameLst>
                                      </p:cBhvr>
                                      <p:to>
                                        <p:strVal val="visible"/>
                                      </p:to>
                                    </p:set>
                                    <p:animEffect transition="in" filter="dissolve">
                                      <p:cBhvr>
                                        <p:cTn id="91" dur="500"/>
                                        <p:tgtEl>
                                          <p:spTgt spid="48"/>
                                        </p:tgtEl>
                                      </p:cBhvr>
                                    </p:animEffect>
                                  </p:childTnLst>
                                </p:cTn>
                              </p:par>
                            </p:childTnLst>
                          </p:cTn>
                        </p:par>
                      </p:childTnLst>
                    </p:cTn>
                  </p:par>
                  <p:par>
                    <p:cTn id="92" fill="hold">
                      <p:stCondLst>
                        <p:cond delay="indefinite"/>
                      </p:stCondLst>
                      <p:childTnLst>
                        <p:par>
                          <p:cTn id="93" fill="hold">
                            <p:stCondLst>
                              <p:cond delay="0"/>
                            </p:stCondLst>
                            <p:childTnLst>
                              <p:par>
                                <p:cTn id="94" presetID="9" presetClass="entr" presetSubtype="0" fill="hold" grpId="0" nodeType="clickEffect">
                                  <p:stCondLst>
                                    <p:cond delay="0"/>
                                  </p:stCondLst>
                                  <p:childTnLst>
                                    <p:set>
                                      <p:cBhvr>
                                        <p:cTn id="95" dur="1" fill="hold">
                                          <p:stCondLst>
                                            <p:cond delay="0"/>
                                          </p:stCondLst>
                                        </p:cTn>
                                        <p:tgtEl>
                                          <p:spTgt spid="9"/>
                                        </p:tgtEl>
                                        <p:attrNameLst>
                                          <p:attrName>style.visibility</p:attrName>
                                        </p:attrNameLst>
                                      </p:cBhvr>
                                      <p:to>
                                        <p:strVal val="visible"/>
                                      </p:to>
                                    </p:set>
                                    <p:animEffect transition="in" filter="dissolve">
                                      <p:cBhvr>
                                        <p:cTn id="96" dur="500"/>
                                        <p:tgtEl>
                                          <p:spTgt spid="9"/>
                                        </p:tgtEl>
                                      </p:cBhvr>
                                    </p:animEffect>
                                  </p:childTnLst>
                                </p:cTn>
                              </p:par>
                              <p:par>
                                <p:cTn id="97" presetID="9" presetClass="entr" presetSubtype="0" fill="hold" grpId="0" nodeType="withEffect">
                                  <p:stCondLst>
                                    <p:cond delay="0"/>
                                  </p:stCondLst>
                                  <p:childTnLst>
                                    <p:set>
                                      <p:cBhvr>
                                        <p:cTn id="98" dur="1" fill="hold">
                                          <p:stCondLst>
                                            <p:cond delay="0"/>
                                          </p:stCondLst>
                                        </p:cTn>
                                        <p:tgtEl>
                                          <p:spTgt spid="33"/>
                                        </p:tgtEl>
                                        <p:attrNameLst>
                                          <p:attrName>style.visibility</p:attrName>
                                        </p:attrNameLst>
                                      </p:cBhvr>
                                      <p:to>
                                        <p:strVal val="visible"/>
                                      </p:to>
                                    </p:set>
                                    <p:animEffect transition="in" filter="dissolve">
                                      <p:cBhvr>
                                        <p:cTn id="99" dur="500"/>
                                        <p:tgtEl>
                                          <p:spTgt spid="33"/>
                                        </p:tgtEl>
                                      </p:cBhvr>
                                    </p:animEffect>
                                  </p:childTnLst>
                                </p:cTn>
                              </p:par>
                            </p:childTnLst>
                          </p:cTn>
                        </p:par>
                      </p:childTnLst>
                    </p:cTn>
                  </p:par>
                  <p:par>
                    <p:cTn id="100" fill="hold">
                      <p:stCondLst>
                        <p:cond delay="indefinite"/>
                      </p:stCondLst>
                      <p:childTnLst>
                        <p:par>
                          <p:cTn id="101" fill="hold">
                            <p:stCondLst>
                              <p:cond delay="0"/>
                            </p:stCondLst>
                            <p:childTnLst>
                              <p:par>
                                <p:cTn id="102" presetID="9" presetClass="entr" presetSubtype="0" fill="hold" grpId="0" nodeType="clickEffect">
                                  <p:stCondLst>
                                    <p:cond delay="0"/>
                                  </p:stCondLst>
                                  <p:childTnLst>
                                    <p:set>
                                      <p:cBhvr>
                                        <p:cTn id="103" dur="1" fill="hold">
                                          <p:stCondLst>
                                            <p:cond delay="0"/>
                                          </p:stCondLst>
                                        </p:cTn>
                                        <p:tgtEl>
                                          <p:spTgt spid="12"/>
                                        </p:tgtEl>
                                        <p:attrNameLst>
                                          <p:attrName>style.visibility</p:attrName>
                                        </p:attrNameLst>
                                      </p:cBhvr>
                                      <p:to>
                                        <p:strVal val="visible"/>
                                      </p:to>
                                    </p:set>
                                    <p:animEffect transition="in" filter="dissolve">
                                      <p:cBhvr>
                                        <p:cTn id="10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6" grpId="0"/>
      <p:bldP spid="29" grpId="0"/>
      <p:bldP spid="32" grpId="0"/>
      <p:bldP spid="33" grpId="0"/>
      <p:bldP spid="39" grpId="0"/>
      <p:bldP spid="8" grpId="0" animBg="1"/>
      <p:bldP spid="40" grpId="0"/>
      <p:bldP spid="9" grpId="0" animBg="1"/>
      <p:bldP spid="41" grpId="0"/>
      <p:bldP spid="14" grpId="0" animBg="1"/>
      <p:bldP spid="15" grpId="0" animBg="1"/>
      <p:bldP spid="44" grpId="0" animBg="1"/>
      <p:bldP spid="47" grpId="0" animBg="1"/>
      <p:bldP spid="4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15368</TotalTime>
  <Words>622</Words>
  <Application>Microsoft Macintosh PowerPoint</Application>
  <PresentationFormat>Custom</PresentationFormat>
  <Paragraphs>116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Chapter 11:  Linear Regression and Correlation</vt:lpstr>
      <vt:lpstr>Correlation</vt:lpstr>
      <vt:lpstr>Example Scatterplots with Correlations</vt:lpstr>
      <vt:lpstr>Correlation</vt:lpstr>
      <vt:lpstr>Simple Linear Regression</vt:lpstr>
      <vt:lpstr>Method of Least Squares</vt:lpstr>
      <vt:lpstr>Model Assumptions</vt:lpstr>
    </vt:vector>
  </TitlesOfParts>
  <Company>University of Wisconsin-La Crosse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Statistical Analysis Training and Workshop</dc:title>
  <dc:creator>Toribio Sherwin G</dc:creator>
  <cp:lastModifiedBy>Sherwin Toribio</cp:lastModifiedBy>
  <cp:revision>347</cp:revision>
  <cp:lastPrinted>2015-10-28T00:50:35Z</cp:lastPrinted>
  <dcterms:created xsi:type="dcterms:W3CDTF">2015-08-14T15:17:40Z</dcterms:created>
  <dcterms:modified xsi:type="dcterms:W3CDTF">2016-04-27T14:06:58Z</dcterms:modified>
</cp:coreProperties>
</file>