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1" r:id="rId2"/>
    <p:sldId id="357" r:id="rId3"/>
    <p:sldId id="313" r:id="rId4"/>
    <p:sldId id="314" r:id="rId5"/>
    <p:sldId id="312" r:id="rId6"/>
    <p:sldId id="316" r:id="rId7"/>
    <p:sldId id="373" r:id="rId8"/>
  </p:sldIdLst>
  <p:sldSz cx="13742988" cy="7772400"/>
  <p:notesSz cx="6858000" cy="9144000"/>
  <p:defaultTextStyle>
    <a:defPPr>
      <a:defRPr lang="en-US"/>
    </a:defPPr>
    <a:lvl1pPr marL="0" algn="l" defTabSz="1032723" rtl="0" eaLnBrk="1" latinLnBrk="0" hangingPunct="1">
      <a:defRPr sz="2000" kern="1200">
        <a:solidFill>
          <a:schemeClr val="tx1"/>
        </a:solidFill>
        <a:latin typeface="+mn-lt"/>
        <a:ea typeface="+mn-ea"/>
        <a:cs typeface="+mn-cs"/>
      </a:defRPr>
    </a:lvl1pPr>
    <a:lvl2pPr marL="516362" algn="l" defTabSz="1032723" rtl="0" eaLnBrk="1" latinLnBrk="0" hangingPunct="1">
      <a:defRPr sz="2000" kern="1200">
        <a:solidFill>
          <a:schemeClr val="tx1"/>
        </a:solidFill>
        <a:latin typeface="+mn-lt"/>
        <a:ea typeface="+mn-ea"/>
        <a:cs typeface="+mn-cs"/>
      </a:defRPr>
    </a:lvl2pPr>
    <a:lvl3pPr marL="1032723" algn="l" defTabSz="1032723" rtl="0" eaLnBrk="1" latinLnBrk="0" hangingPunct="1">
      <a:defRPr sz="2000" kern="1200">
        <a:solidFill>
          <a:schemeClr val="tx1"/>
        </a:solidFill>
        <a:latin typeface="+mn-lt"/>
        <a:ea typeface="+mn-ea"/>
        <a:cs typeface="+mn-cs"/>
      </a:defRPr>
    </a:lvl3pPr>
    <a:lvl4pPr marL="1549085" algn="l" defTabSz="1032723" rtl="0" eaLnBrk="1" latinLnBrk="0" hangingPunct="1">
      <a:defRPr sz="2000" kern="1200">
        <a:solidFill>
          <a:schemeClr val="tx1"/>
        </a:solidFill>
        <a:latin typeface="+mn-lt"/>
        <a:ea typeface="+mn-ea"/>
        <a:cs typeface="+mn-cs"/>
      </a:defRPr>
    </a:lvl4pPr>
    <a:lvl5pPr marL="2065447" algn="l" defTabSz="1032723" rtl="0" eaLnBrk="1" latinLnBrk="0" hangingPunct="1">
      <a:defRPr sz="2000" kern="1200">
        <a:solidFill>
          <a:schemeClr val="tx1"/>
        </a:solidFill>
        <a:latin typeface="+mn-lt"/>
        <a:ea typeface="+mn-ea"/>
        <a:cs typeface="+mn-cs"/>
      </a:defRPr>
    </a:lvl5pPr>
    <a:lvl6pPr marL="2581808" algn="l" defTabSz="1032723" rtl="0" eaLnBrk="1" latinLnBrk="0" hangingPunct="1">
      <a:defRPr sz="2000" kern="1200">
        <a:solidFill>
          <a:schemeClr val="tx1"/>
        </a:solidFill>
        <a:latin typeface="+mn-lt"/>
        <a:ea typeface="+mn-ea"/>
        <a:cs typeface="+mn-cs"/>
      </a:defRPr>
    </a:lvl6pPr>
    <a:lvl7pPr marL="3098170" algn="l" defTabSz="1032723" rtl="0" eaLnBrk="1" latinLnBrk="0" hangingPunct="1">
      <a:defRPr sz="2000" kern="1200">
        <a:solidFill>
          <a:schemeClr val="tx1"/>
        </a:solidFill>
        <a:latin typeface="+mn-lt"/>
        <a:ea typeface="+mn-ea"/>
        <a:cs typeface="+mn-cs"/>
      </a:defRPr>
    </a:lvl7pPr>
    <a:lvl8pPr marL="3614532" algn="l" defTabSz="1032723" rtl="0" eaLnBrk="1" latinLnBrk="0" hangingPunct="1">
      <a:defRPr sz="2000" kern="1200">
        <a:solidFill>
          <a:schemeClr val="tx1"/>
        </a:solidFill>
        <a:latin typeface="+mn-lt"/>
        <a:ea typeface="+mn-ea"/>
        <a:cs typeface="+mn-cs"/>
      </a:defRPr>
    </a:lvl8pPr>
    <a:lvl9pPr marL="4130893" algn="l" defTabSz="1032723"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FF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94474" autoAdjust="0"/>
  </p:normalViewPr>
  <p:slideViewPr>
    <p:cSldViewPr snapToGrid="0">
      <p:cViewPr>
        <p:scale>
          <a:sx n="150" d="100"/>
          <a:sy n="150" d="100"/>
        </p:scale>
        <p:origin x="-1256" y="-392"/>
      </p:cViewPr>
      <p:guideLst>
        <p:guide orient="horz" pos="2448"/>
        <p:guide pos="4329"/>
      </p:guideLst>
    </p:cSldViewPr>
  </p:slideViewPr>
  <p:outlineViewPr>
    <p:cViewPr>
      <p:scale>
        <a:sx n="33" d="100"/>
        <a:sy n="33" d="100"/>
      </p:scale>
      <p:origin x="0" y="-13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22F106-EE99-AA43-85CF-C0E37EE355F0}" type="datetimeFigureOut">
              <a:rPr lang="en-US" smtClean="0"/>
              <a:t>4/27/16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048BA-A992-DE43-9199-52E7BDA20822}" type="slidenum">
              <a:rPr lang="en-US" smtClean="0"/>
              <a:t>‹#›</a:t>
            </a:fld>
            <a:endParaRPr lang="en-US"/>
          </a:p>
        </p:txBody>
      </p:sp>
    </p:spTree>
    <p:extLst>
      <p:ext uri="{BB962C8B-B14F-4D97-AF65-F5344CB8AC3E}">
        <p14:creationId xmlns:p14="http://schemas.microsoft.com/office/powerpoint/2010/main" val="2131678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E15FB9-D179-DD44-B41A-31F48D8A61F2}" type="datetimeFigureOut">
              <a:rPr lang="en-US" smtClean="0"/>
              <a:t>4/27/16</a:t>
            </a:fld>
            <a:endParaRPr lang="en-US"/>
          </a:p>
        </p:txBody>
      </p:sp>
      <p:sp>
        <p:nvSpPr>
          <p:cNvPr id="4" name="Slide Image Placeholder 3"/>
          <p:cNvSpPr>
            <a:spLocks noGrp="1" noRot="1" noChangeAspect="1"/>
          </p:cNvSpPr>
          <p:nvPr>
            <p:ph type="sldImg" idx="2"/>
          </p:nvPr>
        </p:nvSpPr>
        <p:spPr>
          <a:xfrm>
            <a:off x="398463" y="685800"/>
            <a:ext cx="60610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D6FA8-4641-8947-BD7F-38D1EEBBC4E9}" type="slidenum">
              <a:rPr lang="en-US" smtClean="0"/>
              <a:t>‹#›</a:t>
            </a:fld>
            <a:endParaRPr lang="en-US"/>
          </a:p>
        </p:txBody>
      </p:sp>
    </p:spTree>
    <p:extLst>
      <p:ext uri="{BB962C8B-B14F-4D97-AF65-F5344CB8AC3E}">
        <p14:creationId xmlns:p14="http://schemas.microsoft.com/office/powerpoint/2010/main" val="1688689085"/>
      </p:ext>
    </p:extLst>
  </p:cSld>
  <p:clrMap bg1="lt1" tx1="dk1" bg2="lt2" tx2="dk2" accent1="accent1" accent2="accent2" accent3="accent3" accent4="accent4" accent5="accent5" accent6="accent6" hlink="hlink" folHlink="folHlink"/>
  <p:hf hdr="0" ftr="0" dt="0"/>
  <p:notesStyle>
    <a:lvl1pPr marL="0" algn="l" defTabSz="516362" rtl="0" eaLnBrk="1" latinLnBrk="0" hangingPunct="1">
      <a:defRPr sz="1400" kern="1200">
        <a:solidFill>
          <a:schemeClr val="tx1"/>
        </a:solidFill>
        <a:latin typeface="+mn-lt"/>
        <a:ea typeface="+mn-ea"/>
        <a:cs typeface="+mn-cs"/>
      </a:defRPr>
    </a:lvl1pPr>
    <a:lvl2pPr marL="516362" algn="l" defTabSz="516362" rtl="0" eaLnBrk="1" latinLnBrk="0" hangingPunct="1">
      <a:defRPr sz="1400" kern="1200">
        <a:solidFill>
          <a:schemeClr val="tx1"/>
        </a:solidFill>
        <a:latin typeface="+mn-lt"/>
        <a:ea typeface="+mn-ea"/>
        <a:cs typeface="+mn-cs"/>
      </a:defRPr>
    </a:lvl2pPr>
    <a:lvl3pPr marL="1032723" algn="l" defTabSz="516362" rtl="0" eaLnBrk="1" latinLnBrk="0" hangingPunct="1">
      <a:defRPr sz="1400" kern="1200">
        <a:solidFill>
          <a:schemeClr val="tx1"/>
        </a:solidFill>
        <a:latin typeface="+mn-lt"/>
        <a:ea typeface="+mn-ea"/>
        <a:cs typeface="+mn-cs"/>
      </a:defRPr>
    </a:lvl3pPr>
    <a:lvl4pPr marL="1549085" algn="l" defTabSz="516362" rtl="0" eaLnBrk="1" latinLnBrk="0" hangingPunct="1">
      <a:defRPr sz="1400" kern="1200">
        <a:solidFill>
          <a:schemeClr val="tx1"/>
        </a:solidFill>
        <a:latin typeface="+mn-lt"/>
        <a:ea typeface="+mn-ea"/>
        <a:cs typeface="+mn-cs"/>
      </a:defRPr>
    </a:lvl4pPr>
    <a:lvl5pPr marL="2065447" algn="l" defTabSz="516362" rtl="0" eaLnBrk="1" latinLnBrk="0" hangingPunct="1">
      <a:defRPr sz="1400" kern="1200">
        <a:solidFill>
          <a:schemeClr val="tx1"/>
        </a:solidFill>
        <a:latin typeface="+mn-lt"/>
        <a:ea typeface="+mn-ea"/>
        <a:cs typeface="+mn-cs"/>
      </a:defRPr>
    </a:lvl5pPr>
    <a:lvl6pPr marL="2581808" algn="l" defTabSz="516362" rtl="0" eaLnBrk="1" latinLnBrk="0" hangingPunct="1">
      <a:defRPr sz="1400" kern="1200">
        <a:solidFill>
          <a:schemeClr val="tx1"/>
        </a:solidFill>
        <a:latin typeface="+mn-lt"/>
        <a:ea typeface="+mn-ea"/>
        <a:cs typeface="+mn-cs"/>
      </a:defRPr>
    </a:lvl6pPr>
    <a:lvl7pPr marL="3098170" algn="l" defTabSz="516362" rtl="0" eaLnBrk="1" latinLnBrk="0" hangingPunct="1">
      <a:defRPr sz="1400" kern="1200">
        <a:solidFill>
          <a:schemeClr val="tx1"/>
        </a:solidFill>
        <a:latin typeface="+mn-lt"/>
        <a:ea typeface="+mn-ea"/>
        <a:cs typeface="+mn-cs"/>
      </a:defRPr>
    </a:lvl7pPr>
    <a:lvl8pPr marL="3614532" algn="l" defTabSz="516362" rtl="0" eaLnBrk="1" latinLnBrk="0" hangingPunct="1">
      <a:defRPr sz="1400" kern="1200">
        <a:solidFill>
          <a:schemeClr val="tx1"/>
        </a:solidFill>
        <a:latin typeface="+mn-lt"/>
        <a:ea typeface="+mn-ea"/>
        <a:cs typeface="+mn-cs"/>
      </a:defRPr>
    </a:lvl8pPr>
    <a:lvl9pPr marL="4130893" algn="l" defTabSz="516362"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7874" y="1272011"/>
            <a:ext cx="10307241" cy="2705947"/>
          </a:xfrm>
        </p:spPr>
        <p:txBody>
          <a:bodyPr anchor="b"/>
          <a:lstStyle>
            <a:lvl1pPr algn="ctr">
              <a:defRPr sz="6800"/>
            </a:lvl1pPr>
          </a:lstStyle>
          <a:p>
            <a:r>
              <a:rPr lang="en-US" smtClean="0"/>
              <a:t>Click to edit Master title style</a:t>
            </a:r>
            <a:endParaRPr lang="en-US"/>
          </a:p>
        </p:txBody>
      </p:sp>
      <p:sp>
        <p:nvSpPr>
          <p:cNvPr id="3" name="Subtitle 2"/>
          <p:cNvSpPr>
            <a:spLocks noGrp="1"/>
          </p:cNvSpPr>
          <p:nvPr>
            <p:ph type="subTitle" idx="1"/>
          </p:nvPr>
        </p:nvSpPr>
        <p:spPr>
          <a:xfrm>
            <a:off x="1717874" y="4082310"/>
            <a:ext cx="10307241" cy="1876530"/>
          </a:xfrm>
        </p:spPr>
        <p:txBody>
          <a:bodyPr/>
          <a:lstStyle>
            <a:lvl1pPr marL="0" indent="0" algn="ctr">
              <a:buNone/>
              <a:defRPr sz="2700"/>
            </a:lvl1pPr>
            <a:lvl2pPr marL="516362" indent="0" algn="ctr">
              <a:buNone/>
              <a:defRPr sz="2300"/>
            </a:lvl2pPr>
            <a:lvl3pPr marL="1032723" indent="0" algn="ctr">
              <a:buNone/>
              <a:defRPr sz="2000"/>
            </a:lvl3pPr>
            <a:lvl4pPr marL="1549085" indent="0" algn="ctr">
              <a:buNone/>
              <a:defRPr sz="1800"/>
            </a:lvl4pPr>
            <a:lvl5pPr marL="2065447" indent="0" algn="ctr">
              <a:buNone/>
              <a:defRPr sz="1800"/>
            </a:lvl5pPr>
            <a:lvl6pPr marL="2581808" indent="0" algn="ctr">
              <a:buNone/>
              <a:defRPr sz="1800"/>
            </a:lvl6pPr>
            <a:lvl7pPr marL="3098170" indent="0" algn="ctr">
              <a:buNone/>
              <a:defRPr sz="1800"/>
            </a:lvl7pPr>
            <a:lvl8pPr marL="3614532" indent="0" algn="ctr">
              <a:buNone/>
              <a:defRPr sz="1800"/>
            </a:lvl8pPr>
            <a:lvl9pPr marL="4130893" indent="0" algn="ctr">
              <a:buNone/>
              <a:defRPr sz="18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4D702-1722-574D-A82D-3DD8BB6D6EBF}" type="datetime1">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72669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2460E-8A08-C84F-9309-AF8C46A25EF9}" type="datetime1">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06142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34826" y="413808"/>
            <a:ext cx="2963332" cy="6586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44830" y="413808"/>
            <a:ext cx="871820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6E208-BCBD-7F49-BF25-9845556B12FF}" type="datetime1">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8948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1236C-68B7-E546-BEF1-C992E1147C1E}" type="datetime1">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73489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7673" y="1937704"/>
            <a:ext cx="11853327" cy="3233102"/>
          </a:xfrm>
        </p:spPr>
        <p:txBody>
          <a:bodyPr anchor="b"/>
          <a:lstStyle>
            <a:lvl1pPr>
              <a:defRPr sz="6800"/>
            </a:lvl1pPr>
          </a:lstStyle>
          <a:p>
            <a:r>
              <a:rPr lang="en-US" smtClean="0"/>
              <a:t>Click to edit Master title style</a:t>
            </a:r>
            <a:endParaRPr lang="en-US"/>
          </a:p>
        </p:txBody>
      </p:sp>
      <p:sp>
        <p:nvSpPr>
          <p:cNvPr id="3" name="Text Placeholder 2"/>
          <p:cNvSpPr>
            <a:spLocks noGrp="1"/>
          </p:cNvSpPr>
          <p:nvPr>
            <p:ph type="body" idx="1"/>
          </p:nvPr>
        </p:nvSpPr>
        <p:spPr>
          <a:xfrm>
            <a:off x="937673" y="5201392"/>
            <a:ext cx="11853327" cy="1700212"/>
          </a:xfrm>
        </p:spPr>
        <p:txBody>
          <a:bodyPr/>
          <a:lstStyle>
            <a:lvl1pPr marL="0" indent="0">
              <a:buNone/>
              <a:defRPr sz="2700">
                <a:solidFill>
                  <a:schemeClr val="tx1">
                    <a:tint val="75000"/>
                  </a:schemeClr>
                </a:solidFill>
              </a:defRPr>
            </a:lvl1pPr>
            <a:lvl2pPr marL="516362" indent="0">
              <a:buNone/>
              <a:defRPr sz="2300">
                <a:solidFill>
                  <a:schemeClr val="tx1">
                    <a:tint val="75000"/>
                  </a:schemeClr>
                </a:solidFill>
              </a:defRPr>
            </a:lvl2pPr>
            <a:lvl3pPr marL="1032723" indent="0">
              <a:buNone/>
              <a:defRPr sz="2000">
                <a:solidFill>
                  <a:schemeClr val="tx1">
                    <a:tint val="75000"/>
                  </a:schemeClr>
                </a:solidFill>
              </a:defRPr>
            </a:lvl3pPr>
            <a:lvl4pPr marL="1549085" indent="0">
              <a:buNone/>
              <a:defRPr sz="1800">
                <a:solidFill>
                  <a:schemeClr val="tx1">
                    <a:tint val="75000"/>
                  </a:schemeClr>
                </a:solidFill>
              </a:defRPr>
            </a:lvl4pPr>
            <a:lvl5pPr marL="2065447" indent="0">
              <a:buNone/>
              <a:defRPr sz="1800">
                <a:solidFill>
                  <a:schemeClr val="tx1">
                    <a:tint val="75000"/>
                  </a:schemeClr>
                </a:solidFill>
              </a:defRPr>
            </a:lvl5pPr>
            <a:lvl6pPr marL="2581808" indent="0">
              <a:buNone/>
              <a:defRPr sz="1800">
                <a:solidFill>
                  <a:schemeClr val="tx1">
                    <a:tint val="75000"/>
                  </a:schemeClr>
                </a:solidFill>
              </a:defRPr>
            </a:lvl6pPr>
            <a:lvl7pPr marL="3098170" indent="0">
              <a:buNone/>
              <a:defRPr sz="1800">
                <a:solidFill>
                  <a:schemeClr val="tx1">
                    <a:tint val="75000"/>
                  </a:schemeClr>
                </a:solidFill>
              </a:defRPr>
            </a:lvl7pPr>
            <a:lvl8pPr marL="3614532" indent="0">
              <a:buNone/>
              <a:defRPr sz="1800">
                <a:solidFill>
                  <a:schemeClr val="tx1">
                    <a:tint val="75000"/>
                  </a:schemeClr>
                </a:solidFill>
              </a:defRPr>
            </a:lvl8pPr>
            <a:lvl9pPr marL="4130893"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CC845-7637-7F40-8BF9-35C7CFDEBEA9}" type="datetime1">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58085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4830" y="2069042"/>
            <a:ext cx="584077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57388" y="2069042"/>
            <a:ext cx="584077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EB9F2-072F-FE44-BD01-CB0F62580685}" type="datetime1">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71628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6621" y="413809"/>
            <a:ext cx="11853327" cy="150230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46621" y="1905318"/>
            <a:ext cx="5813928" cy="933767"/>
          </a:xfrm>
        </p:spPr>
        <p:txBody>
          <a:bodyPr anchor="b"/>
          <a:lstStyle>
            <a:lvl1pPr marL="0" indent="0">
              <a:buNone/>
              <a:defRPr sz="2700" b="1"/>
            </a:lvl1pPr>
            <a:lvl2pPr marL="516362" indent="0">
              <a:buNone/>
              <a:defRPr sz="2300" b="1"/>
            </a:lvl2pPr>
            <a:lvl3pPr marL="1032723" indent="0">
              <a:buNone/>
              <a:defRPr sz="2000" b="1"/>
            </a:lvl3pPr>
            <a:lvl4pPr marL="1549085" indent="0">
              <a:buNone/>
              <a:defRPr sz="1800" b="1"/>
            </a:lvl4pPr>
            <a:lvl5pPr marL="2065447" indent="0">
              <a:buNone/>
              <a:defRPr sz="1800" b="1"/>
            </a:lvl5pPr>
            <a:lvl6pPr marL="2581808" indent="0">
              <a:buNone/>
              <a:defRPr sz="1800" b="1"/>
            </a:lvl6pPr>
            <a:lvl7pPr marL="3098170" indent="0">
              <a:buNone/>
              <a:defRPr sz="1800" b="1"/>
            </a:lvl7pPr>
            <a:lvl8pPr marL="3614532" indent="0">
              <a:buNone/>
              <a:defRPr sz="1800" b="1"/>
            </a:lvl8pPr>
            <a:lvl9pPr marL="4130893"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946621" y="2839085"/>
            <a:ext cx="5813928"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57388" y="1905318"/>
            <a:ext cx="5842560" cy="933767"/>
          </a:xfrm>
        </p:spPr>
        <p:txBody>
          <a:bodyPr anchor="b"/>
          <a:lstStyle>
            <a:lvl1pPr marL="0" indent="0">
              <a:buNone/>
              <a:defRPr sz="2700" b="1"/>
            </a:lvl1pPr>
            <a:lvl2pPr marL="516362" indent="0">
              <a:buNone/>
              <a:defRPr sz="2300" b="1"/>
            </a:lvl2pPr>
            <a:lvl3pPr marL="1032723" indent="0">
              <a:buNone/>
              <a:defRPr sz="2000" b="1"/>
            </a:lvl3pPr>
            <a:lvl4pPr marL="1549085" indent="0">
              <a:buNone/>
              <a:defRPr sz="1800" b="1"/>
            </a:lvl4pPr>
            <a:lvl5pPr marL="2065447" indent="0">
              <a:buNone/>
              <a:defRPr sz="1800" b="1"/>
            </a:lvl5pPr>
            <a:lvl6pPr marL="2581808" indent="0">
              <a:buNone/>
              <a:defRPr sz="1800" b="1"/>
            </a:lvl6pPr>
            <a:lvl7pPr marL="3098170" indent="0">
              <a:buNone/>
              <a:defRPr sz="1800" b="1"/>
            </a:lvl7pPr>
            <a:lvl8pPr marL="3614532" indent="0">
              <a:buNone/>
              <a:defRPr sz="1800" b="1"/>
            </a:lvl8pPr>
            <a:lvl9pPr marL="4130893"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957388" y="2839085"/>
            <a:ext cx="584256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D35F0-CDF6-8945-A858-E8523C5B1115}" type="datetime1">
              <a:rPr lang="en-US" smtClean="0"/>
              <a:t>4/27/16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45243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937A86-4B2C-1840-A5A1-D7DA278EC5EA}" type="datetime1">
              <a:rPr lang="en-US" smtClean="0"/>
              <a:t>4/27/16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34387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E7A1A-4A58-F54F-823F-8E02AD41ADED}" type="datetime1">
              <a:rPr lang="en-US" smtClean="0"/>
              <a:t>4/27/16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82286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6621" y="518160"/>
            <a:ext cx="4432471" cy="1813560"/>
          </a:xfrm>
        </p:spPr>
        <p:txBody>
          <a:bodyPr anchor="b"/>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5842560" y="1119082"/>
            <a:ext cx="6957388" cy="5523442"/>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46621" y="2331720"/>
            <a:ext cx="4432471" cy="4319800"/>
          </a:xfrm>
        </p:spPr>
        <p:txBody>
          <a:bodyPr/>
          <a:lstStyle>
            <a:lvl1pPr marL="0" indent="0">
              <a:buNone/>
              <a:defRPr sz="1800"/>
            </a:lvl1pPr>
            <a:lvl2pPr marL="516362" indent="0">
              <a:buNone/>
              <a:defRPr sz="1600"/>
            </a:lvl2pPr>
            <a:lvl3pPr marL="1032723" indent="0">
              <a:buNone/>
              <a:defRPr sz="1400"/>
            </a:lvl3pPr>
            <a:lvl4pPr marL="1549085" indent="0">
              <a:buNone/>
              <a:defRPr sz="1100"/>
            </a:lvl4pPr>
            <a:lvl5pPr marL="2065447" indent="0">
              <a:buNone/>
              <a:defRPr sz="1100"/>
            </a:lvl5pPr>
            <a:lvl6pPr marL="2581808" indent="0">
              <a:buNone/>
              <a:defRPr sz="1100"/>
            </a:lvl6pPr>
            <a:lvl7pPr marL="3098170" indent="0">
              <a:buNone/>
              <a:defRPr sz="1100"/>
            </a:lvl7pPr>
            <a:lvl8pPr marL="3614532" indent="0">
              <a:buNone/>
              <a:defRPr sz="1100"/>
            </a:lvl8pPr>
            <a:lvl9pPr marL="4130893"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4FABF-95D3-DA41-9AE7-56E95371326F}" type="datetime1">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27611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6621" y="518160"/>
            <a:ext cx="4432471" cy="1813560"/>
          </a:xfrm>
        </p:spPr>
        <p:txBody>
          <a:bodyPr anchor="b"/>
          <a:lstStyle>
            <a:lvl1pPr>
              <a:defRPr sz="3600"/>
            </a:lvl1pPr>
          </a:lstStyle>
          <a:p>
            <a:r>
              <a:rPr lang="en-US" smtClean="0"/>
              <a:t>Click to edit Master title style</a:t>
            </a:r>
            <a:endParaRPr lang="en-US"/>
          </a:p>
        </p:txBody>
      </p:sp>
      <p:sp>
        <p:nvSpPr>
          <p:cNvPr id="3" name="Picture Placeholder 2"/>
          <p:cNvSpPr>
            <a:spLocks noGrp="1"/>
          </p:cNvSpPr>
          <p:nvPr>
            <p:ph type="pic" idx="1"/>
          </p:nvPr>
        </p:nvSpPr>
        <p:spPr>
          <a:xfrm>
            <a:off x="5842560" y="1119082"/>
            <a:ext cx="6957388" cy="5523442"/>
          </a:xfrm>
        </p:spPr>
        <p:txBody>
          <a:bodyPr/>
          <a:lstStyle>
            <a:lvl1pPr marL="0" indent="0">
              <a:buNone/>
              <a:defRPr sz="3600"/>
            </a:lvl1pPr>
            <a:lvl2pPr marL="516362" indent="0">
              <a:buNone/>
              <a:defRPr sz="3200"/>
            </a:lvl2pPr>
            <a:lvl3pPr marL="1032723" indent="0">
              <a:buNone/>
              <a:defRPr sz="2700"/>
            </a:lvl3pPr>
            <a:lvl4pPr marL="1549085" indent="0">
              <a:buNone/>
              <a:defRPr sz="2300"/>
            </a:lvl4pPr>
            <a:lvl5pPr marL="2065447" indent="0">
              <a:buNone/>
              <a:defRPr sz="2300"/>
            </a:lvl5pPr>
            <a:lvl6pPr marL="2581808" indent="0">
              <a:buNone/>
              <a:defRPr sz="2300"/>
            </a:lvl6pPr>
            <a:lvl7pPr marL="3098170" indent="0">
              <a:buNone/>
              <a:defRPr sz="2300"/>
            </a:lvl7pPr>
            <a:lvl8pPr marL="3614532" indent="0">
              <a:buNone/>
              <a:defRPr sz="2300"/>
            </a:lvl8pPr>
            <a:lvl9pPr marL="4130893" indent="0">
              <a:buNone/>
              <a:defRPr sz="2300"/>
            </a:lvl9pPr>
          </a:lstStyle>
          <a:p>
            <a:endParaRPr lang="en-US"/>
          </a:p>
        </p:txBody>
      </p:sp>
      <p:sp>
        <p:nvSpPr>
          <p:cNvPr id="4" name="Text Placeholder 3"/>
          <p:cNvSpPr>
            <a:spLocks noGrp="1"/>
          </p:cNvSpPr>
          <p:nvPr>
            <p:ph type="body" sz="half" idx="2"/>
          </p:nvPr>
        </p:nvSpPr>
        <p:spPr>
          <a:xfrm>
            <a:off x="946621" y="2331720"/>
            <a:ext cx="4432471" cy="4319800"/>
          </a:xfrm>
        </p:spPr>
        <p:txBody>
          <a:bodyPr/>
          <a:lstStyle>
            <a:lvl1pPr marL="0" indent="0">
              <a:buNone/>
              <a:defRPr sz="1800"/>
            </a:lvl1pPr>
            <a:lvl2pPr marL="516362" indent="0">
              <a:buNone/>
              <a:defRPr sz="1600"/>
            </a:lvl2pPr>
            <a:lvl3pPr marL="1032723" indent="0">
              <a:buNone/>
              <a:defRPr sz="1400"/>
            </a:lvl3pPr>
            <a:lvl4pPr marL="1549085" indent="0">
              <a:buNone/>
              <a:defRPr sz="1100"/>
            </a:lvl4pPr>
            <a:lvl5pPr marL="2065447" indent="0">
              <a:buNone/>
              <a:defRPr sz="1100"/>
            </a:lvl5pPr>
            <a:lvl6pPr marL="2581808" indent="0">
              <a:buNone/>
              <a:defRPr sz="1100"/>
            </a:lvl6pPr>
            <a:lvl7pPr marL="3098170" indent="0">
              <a:buNone/>
              <a:defRPr sz="1100"/>
            </a:lvl7pPr>
            <a:lvl8pPr marL="3614532" indent="0">
              <a:buNone/>
              <a:defRPr sz="1100"/>
            </a:lvl8pPr>
            <a:lvl9pPr marL="4130893"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4CF8C-2AD4-8440-A6FB-09772298A8BB}" type="datetime1">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5CB6-4E01-42AF-8D35-22E095F8B5E8}" type="slidenum">
              <a:rPr lang="en-US" smtClean="0"/>
              <a:t>‹#›</a:t>
            </a:fld>
            <a:endParaRPr lang="en-US"/>
          </a:p>
        </p:txBody>
      </p:sp>
    </p:spTree>
    <p:extLst>
      <p:ext uri="{BB962C8B-B14F-4D97-AF65-F5344CB8AC3E}">
        <p14:creationId xmlns:p14="http://schemas.microsoft.com/office/powerpoint/2010/main" val="2023157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4831" y="413809"/>
            <a:ext cx="11853327" cy="1502305"/>
          </a:xfrm>
          <a:prstGeom prst="rect">
            <a:avLst/>
          </a:prstGeom>
        </p:spPr>
        <p:txBody>
          <a:bodyPr vert="horz" lIns="103272" tIns="51636" rIns="103272" bIns="5163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44831" y="2069042"/>
            <a:ext cx="11853327" cy="4931516"/>
          </a:xfrm>
          <a:prstGeom prst="rect">
            <a:avLst/>
          </a:prstGeom>
        </p:spPr>
        <p:txBody>
          <a:bodyPr vert="horz" lIns="103272" tIns="51636" rIns="103272" bIns="5163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44831" y="7203864"/>
            <a:ext cx="3092172" cy="413808"/>
          </a:xfrm>
          <a:prstGeom prst="rect">
            <a:avLst/>
          </a:prstGeom>
        </p:spPr>
        <p:txBody>
          <a:bodyPr vert="horz" lIns="103272" tIns="51636" rIns="103272" bIns="51636" rtlCol="0" anchor="ctr"/>
          <a:lstStyle>
            <a:lvl1pPr algn="l">
              <a:defRPr sz="1400">
                <a:solidFill>
                  <a:schemeClr val="tx1">
                    <a:tint val="75000"/>
                  </a:schemeClr>
                </a:solidFill>
              </a:defRPr>
            </a:lvl1pPr>
          </a:lstStyle>
          <a:p>
            <a:fld id="{8FACA0E3-5F5E-C248-B5F9-6D56E3A79FBC}" type="datetime1">
              <a:rPr lang="en-US" smtClean="0"/>
              <a:t>4/27/16</a:t>
            </a:fld>
            <a:endParaRPr lang="en-US"/>
          </a:p>
        </p:txBody>
      </p:sp>
      <p:sp>
        <p:nvSpPr>
          <p:cNvPr id="5" name="Footer Placeholder 4"/>
          <p:cNvSpPr>
            <a:spLocks noGrp="1"/>
          </p:cNvSpPr>
          <p:nvPr>
            <p:ph type="ftr" sz="quarter" idx="3"/>
          </p:nvPr>
        </p:nvSpPr>
        <p:spPr>
          <a:xfrm>
            <a:off x="4552365" y="7203864"/>
            <a:ext cx="4638258" cy="413808"/>
          </a:xfrm>
          <a:prstGeom prst="rect">
            <a:avLst/>
          </a:prstGeom>
        </p:spPr>
        <p:txBody>
          <a:bodyPr vert="horz" lIns="103272" tIns="51636" rIns="103272" bIns="51636"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705985" y="7203864"/>
            <a:ext cx="3092172" cy="413808"/>
          </a:xfrm>
          <a:prstGeom prst="rect">
            <a:avLst/>
          </a:prstGeom>
        </p:spPr>
        <p:txBody>
          <a:bodyPr vert="horz" lIns="103272" tIns="51636" rIns="103272" bIns="51636" rtlCol="0" anchor="ctr"/>
          <a:lstStyle>
            <a:lvl1pPr algn="r">
              <a:defRPr sz="1400">
                <a:solidFill>
                  <a:schemeClr val="tx1">
                    <a:tint val="75000"/>
                  </a:schemeClr>
                </a:solidFill>
              </a:defRPr>
            </a:lvl1pPr>
          </a:lstStyle>
          <a:p>
            <a:fld id="{45D55CB6-4E01-42AF-8D35-22E095F8B5E8}" type="slidenum">
              <a:rPr lang="en-US" smtClean="0"/>
              <a:t>‹#›</a:t>
            </a:fld>
            <a:endParaRPr lang="en-US"/>
          </a:p>
        </p:txBody>
      </p:sp>
    </p:spTree>
    <p:extLst>
      <p:ext uri="{BB962C8B-B14F-4D97-AF65-F5344CB8AC3E}">
        <p14:creationId xmlns:p14="http://schemas.microsoft.com/office/powerpoint/2010/main" val="369680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1032723" rtl="0" eaLnBrk="1" latinLnBrk="0" hangingPunct="1">
        <a:lnSpc>
          <a:spcPct val="90000"/>
        </a:lnSpc>
        <a:spcBef>
          <a:spcPct val="0"/>
        </a:spcBef>
        <a:buNone/>
        <a:defRPr sz="5000" kern="1200">
          <a:solidFill>
            <a:schemeClr val="tx1"/>
          </a:solidFill>
          <a:latin typeface="+mj-lt"/>
          <a:ea typeface="+mj-ea"/>
          <a:cs typeface="+mj-cs"/>
        </a:defRPr>
      </a:lvl1pPr>
    </p:titleStyle>
    <p:bodyStyle>
      <a:lvl1pPr marL="258181" indent="-258181" algn="l" defTabSz="1032723" rtl="0" eaLnBrk="1" latinLnBrk="0" hangingPunct="1">
        <a:lnSpc>
          <a:spcPct val="90000"/>
        </a:lnSpc>
        <a:spcBef>
          <a:spcPts val="1129"/>
        </a:spcBef>
        <a:buFont typeface="Arial" panose="020B0604020202020204" pitchFamily="34" charset="0"/>
        <a:buChar char="•"/>
        <a:defRPr sz="3200" kern="1200">
          <a:solidFill>
            <a:schemeClr val="tx1"/>
          </a:solidFill>
          <a:latin typeface="+mn-lt"/>
          <a:ea typeface="+mn-ea"/>
          <a:cs typeface="+mn-cs"/>
        </a:defRPr>
      </a:lvl1pPr>
      <a:lvl2pPr marL="774543" indent="-258181" algn="l" defTabSz="1032723" rtl="0" eaLnBrk="1" latinLnBrk="0" hangingPunct="1">
        <a:lnSpc>
          <a:spcPct val="90000"/>
        </a:lnSpc>
        <a:spcBef>
          <a:spcPts val="565"/>
        </a:spcBef>
        <a:buFont typeface="Arial" panose="020B0604020202020204" pitchFamily="34" charset="0"/>
        <a:buChar char="•"/>
        <a:defRPr sz="2700" kern="1200">
          <a:solidFill>
            <a:schemeClr val="tx1"/>
          </a:solidFill>
          <a:latin typeface="+mn-lt"/>
          <a:ea typeface="+mn-ea"/>
          <a:cs typeface="+mn-cs"/>
        </a:defRPr>
      </a:lvl2pPr>
      <a:lvl3pPr marL="1290904" indent="-258181" algn="l" defTabSz="1032723" rtl="0" eaLnBrk="1" latinLnBrk="0" hangingPunct="1">
        <a:lnSpc>
          <a:spcPct val="90000"/>
        </a:lnSpc>
        <a:spcBef>
          <a:spcPts val="565"/>
        </a:spcBef>
        <a:buFont typeface="Arial" panose="020B0604020202020204" pitchFamily="34" charset="0"/>
        <a:buChar char="•"/>
        <a:defRPr sz="2300" kern="1200">
          <a:solidFill>
            <a:schemeClr val="tx1"/>
          </a:solidFill>
          <a:latin typeface="+mn-lt"/>
          <a:ea typeface="+mn-ea"/>
          <a:cs typeface="+mn-cs"/>
        </a:defRPr>
      </a:lvl3pPr>
      <a:lvl4pPr marL="1807266"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4pPr>
      <a:lvl5pPr marL="2323628"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5pPr>
      <a:lvl6pPr marL="2839989"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6pPr>
      <a:lvl7pPr marL="3356351"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7pPr>
      <a:lvl8pPr marL="3872713"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8pPr>
      <a:lvl9pPr marL="4389074" indent="-258181" algn="l" defTabSz="1032723" rtl="0" eaLnBrk="1" latinLnBrk="0" hangingPunct="1">
        <a:lnSpc>
          <a:spcPct val="90000"/>
        </a:lnSpc>
        <a:spcBef>
          <a:spcPts val="565"/>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32723" rtl="0" eaLnBrk="1" latinLnBrk="0" hangingPunct="1">
        <a:defRPr sz="2000" kern="1200">
          <a:solidFill>
            <a:schemeClr val="tx1"/>
          </a:solidFill>
          <a:latin typeface="+mn-lt"/>
          <a:ea typeface="+mn-ea"/>
          <a:cs typeface="+mn-cs"/>
        </a:defRPr>
      </a:lvl1pPr>
      <a:lvl2pPr marL="516362" algn="l" defTabSz="1032723" rtl="0" eaLnBrk="1" latinLnBrk="0" hangingPunct="1">
        <a:defRPr sz="2000" kern="1200">
          <a:solidFill>
            <a:schemeClr val="tx1"/>
          </a:solidFill>
          <a:latin typeface="+mn-lt"/>
          <a:ea typeface="+mn-ea"/>
          <a:cs typeface="+mn-cs"/>
        </a:defRPr>
      </a:lvl2pPr>
      <a:lvl3pPr marL="1032723" algn="l" defTabSz="1032723" rtl="0" eaLnBrk="1" latinLnBrk="0" hangingPunct="1">
        <a:defRPr sz="2000" kern="1200">
          <a:solidFill>
            <a:schemeClr val="tx1"/>
          </a:solidFill>
          <a:latin typeface="+mn-lt"/>
          <a:ea typeface="+mn-ea"/>
          <a:cs typeface="+mn-cs"/>
        </a:defRPr>
      </a:lvl3pPr>
      <a:lvl4pPr marL="1549085" algn="l" defTabSz="1032723" rtl="0" eaLnBrk="1" latinLnBrk="0" hangingPunct="1">
        <a:defRPr sz="2000" kern="1200">
          <a:solidFill>
            <a:schemeClr val="tx1"/>
          </a:solidFill>
          <a:latin typeface="+mn-lt"/>
          <a:ea typeface="+mn-ea"/>
          <a:cs typeface="+mn-cs"/>
        </a:defRPr>
      </a:lvl4pPr>
      <a:lvl5pPr marL="2065447" algn="l" defTabSz="1032723" rtl="0" eaLnBrk="1" latinLnBrk="0" hangingPunct="1">
        <a:defRPr sz="2000" kern="1200">
          <a:solidFill>
            <a:schemeClr val="tx1"/>
          </a:solidFill>
          <a:latin typeface="+mn-lt"/>
          <a:ea typeface="+mn-ea"/>
          <a:cs typeface="+mn-cs"/>
        </a:defRPr>
      </a:lvl5pPr>
      <a:lvl6pPr marL="2581808" algn="l" defTabSz="1032723" rtl="0" eaLnBrk="1" latinLnBrk="0" hangingPunct="1">
        <a:defRPr sz="2000" kern="1200">
          <a:solidFill>
            <a:schemeClr val="tx1"/>
          </a:solidFill>
          <a:latin typeface="+mn-lt"/>
          <a:ea typeface="+mn-ea"/>
          <a:cs typeface="+mn-cs"/>
        </a:defRPr>
      </a:lvl6pPr>
      <a:lvl7pPr marL="3098170" algn="l" defTabSz="1032723" rtl="0" eaLnBrk="1" latinLnBrk="0" hangingPunct="1">
        <a:defRPr sz="2000" kern="1200">
          <a:solidFill>
            <a:schemeClr val="tx1"/>
          </a:solidFill>
          <a:latin typeface="+mn-lt"/>
          <a:ea typeface="+mn-ea"/>
          <a:cs typeface="+mn-cs"/>
        </a:defRPr>
      </a:lvl7pPr>
      <a:lvl8pPr marL="3614532" algn="l" defTabSz="1032723" rtl="0" eaLnBrk="1" latinLnBrk="0" hangingPunct="1">
        <a:defRPr sz="2000" kern="1200">
          <a:solidFill>
            <a:schemeClr val="tx1"/>
          </a:solidFill>
          <a:latin typeface="+mn-lt"/>
          <a:ea typeface="+mn-ea"/>
          <a:cs typeface="+mn-cs"/>
        </a:defRPr>
      </a:lvl8pPr>
      <a:lvl9pPr marL="4130893" algn="l" defTabSz="103272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8" Type="http://schemas.openxmlformats.org/officeDocument/2006/relationships/image" Target="../media/image17.png"/><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79821"/>
            <a:ext cx="11873563" cy="1876947"/>
          </a:xfrm>
        </p:spPr>
        <p:txBody>
          <a:bodyPr>
            <a:normAutofit/>
          </a:bodyPr>
          <a:lstStyle/>
          <a:p>
            <a:pPr algn="ctr"/>
            <a:r>
              <a:rPr lang="en-US" dirty="0" smtClean="0"/>
              <a:t>Chapter 11: </a:t>
            </a:r>
            <a:br>
              <a:rPr lang="en-US" dirty="0" smtClean="0"/>
            </a:br>
            <a:r>
              <a:rPr lang="en-US" dirty="0" smtClean="0"/>
              <a:t>Linear Regression and Correlation</a:t>
            </a:r>
            <a:endParaRPr lang="en-US" dirty="0"/>
          </a:p>
        </p:txBody>
      </p:sp>
      <p:sp>
        <p:nvSpPr>
          <p:cNvPr id="3" name="Content Placeholder 2"/>
          <p:cNvSpPr>
            <a:spLocks noGrp="1"/>
          </p:cNvSpPr>
          <p:nvPr>
            <p:ph sz="half" idx="1"/>
          </p:nvPr>
        </p:nvSpPr>
        <p:spPr>
          <a:xfrm>
            <a:off x="944830" y="2723692"/>
            <a:ext cx="11668815" cy="4105144"/>
          </a:xfrm>
        </p:spPr>
        <p:txBody>
          <a:bodyPr>
            <a:normAutofit/>
          </a:bodyPr>
          <a:lstStyle/>
          <a:p>
            <a:r>
              <a:rPr lang="en-US" dirty="0" smtClean="0"/>
              <a:t>Regression analysis is a statistical tool that utilizes the relation between two or more </a:t>
            </a:r>
            <a:r>
              <a:rPr lang="en-US" u="sng" dirty="0" smtClean="0"/>
              <a:t>quantitative</a:t>
            </a:r>
            <a:r>
              <a:rPr lang="en-US" dirty="0" smtClean="0"/>
              <a:t> variables so that one variable can be predicted from the other, or others.</a:t>
            </a:r>
          </a:p>
          <a:p>
            <a:r>
              <a:rPr lang="en-US" dirty="0" smtClean="0"/>
              <a:t>Some Examples:</a:t>
            </a:r>
          </a:p>
          <a:p>
            <a:pPr lvl="1"/>
            <a:r>
              <a:rPr lang="en-US" sz="3200" dirty="0"/>
              <a:t>Height and </a:t>
            </a:r>
            <a:r>
              <a:rPr lang="en-US" sz="3200" dirty="0" smtClean="0"/>
              <a:t>weight </a:t>
            </a:r>
            <a:r>
              <a:rPr lang="en-US" sz="3200" dirty="0"/>
              <a:t>of people</a:t>
            </a:r>
          </a:p>
          <a:p>
            <a:pPr lvl="1"/>
            <a:r>
              <a:rPr lang="en-US" sz="3200" dirty="0" smtClean="0"/>
              <a:t>Income and expenses of people</a:t>
            </a:r>
            <a:endParaRPr lang="en-US" sz="3200" dirty="0"/>
          </a:p>
          <a:p>
            <a:pPr lvl="1"/>
            <a:r>
              <a:rPr lang="en-US" sz="3200" dirty="0" smtClean="0"/>
              <a:t>Production size and production time</a:t>
            </a:r>
          </a:p>
          <a:p>
            <a:pPr lvl="1"/>
            <a:r>
              <a:rPr lang="en-US" sz="3200" dirty="0" smtClean="0"/>
              <a:t>Soil pH and the rate of growth of plants</a:t>
            </a:r>
            <a:endParaRPr lang="en-US" sz="3200" dirty="0"/>
          </a:p>
        </p:txBody>
      </p:sp>
      <p:sp>
        <p:nvSpPr>
          <p:cNvPr id="24" name="Slide Number Placeholder 23"/>
          <p:cNvSpPr>
            <a:spLocks noGrp="1"/>
          </p:cNvSpPr>
          <p:nvPr>
            <p:ph type="sldNum" sz="quarter" idx="12"/>
          </p:nvPr>
        </p:nvSpPr>
        <p:spPr/>
        <p:txBody>
          <a:bodyPr/>
          <a:lstStyle/>
          <a:p>
            <a:fld id="{45D55CB6-4E01-42AF-8D35-22E095F8B5E8}" type="slidenum">
              <a:rPr lang="en-US" smtClean="0"/>
              <a:t>1</a:t>
            </a:fld>
            <a:endParaRPr lang="en-US"/>
          </a:p>
        </p:txBody>
      </p:sp>
    </p:spTree>
    <p:extLst>
      <p:ext uri="{BB962C8B-B14F-4D97-AF65-F5344CB8AC3E}">
        <p14:creationId xmlns:p14="http://schemas.microsoft.com/office/powerpoint/2010/main" val="1192070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13810"/>
            <a:ext cx="11873563" cy="932119"/>
          </a:xfrm>
        </p:spPr>
        <p:txBody>
          <a:bodyPr/>
          <a:lstStyle/>
          <a:p>
            <a:pPr algn="ctr"/>
            <a:r>
              <a:rPr lang="en-US" dirty="0" smtClean="0"/>
              <a:t>Correlation</a:t>
            </a:r>
            <a:endParaRPr lang="en-US" dirty="0"/>
          </a:p>
        </p:txBody>
      </p:sp>
      <p:sp>
        <p:nvSpPr>
          <p:cNvPr id="3" name="Content Placeholder 2"/>
          <p:cNvSpPr>
            <a:spLocks noGrp="1"/>
          </p:cNvSpPr>
          <p:nvPr>
            <p:ph sz="half" idx="1"/>
          </p:nvPr>
        </p:nvSpPr>
        <p:spPr>
          <a:xfrm>
            <a:off x="461281" y="1551283"/>
            <a:ext cx="7316868" cy="2334919"/>
          </a:xfrm>
        </p:spPr>
        <p:txBody>
          <a:bodyPr>
            <a:normAutofit/>
          </a:bodyPr>
          <a:lstStyle/>
          <a:p>
            <a:r>
              <a:rPr lang="en-US" sz="2700" dirty="0"/>
              <a:t>An easy way to determine if two quantitative variables are linearly related is by looking at their scatterplot.  </a:t>
            </a:r>
          </a:p>
          <a:p>
            <a:r>
              <a:rPr lang="en-US" sz="2700" dirty="0"/>
              <a:t>Another way is to calculate the correlation coefficient, denoted usually by r.</a:t>
            </a:r>
          </a:p>
        </p:txBody>
      </p:sp>
      <p:pic>
        <p:nvPicPr>
          <p:cNvPr id="20" name="Picture 19"/>
          <p:cNvPicPr>
            <a:picLocks noChangeAspect="1"/>
          </p:cNvPicPr>
          <p:nvPr/>
        </p:nvPicPr>
        <p:blipFill>
          <a:blip r:embed="rId2"/>
          <a:stretch>
            <a:fillRect/>
          </a:stretch>
        </p:blipFill>
        <p:spPr>
          <a:xfrm>
            <a:off x="8084444" y="1701616"/>
            <a:ext cx="4992241" cy="3943770"/>
          </a:xfrm>
          <a:prstGeom prst="rect">
            <a:avLst/>
          </a:prstGeom>
        </p:spPr>
      </p:pic>
      <p:sp>
        <p:nvSpPr>
          <p:cNvPr id="22" name="TextBox 21"/>
          <p:cNvSpPr txBox="1"/>
          <p:nvPr/>
        </p:nvSpPr>
        <p:spPr>
          <a:xfrm>
            <a:off x="9845966" y="6365052"/>
            <a:ext cx="2648747" cy="523220"/>
          </a:xfrm>
          <a:prstGeom prst="rect">
            <a:avLst/>
          </a:prstGeom>
          <a:noFill/>
        </p:spPr>
        <p:txBody>
          <a:bodyPr wrap="square" lIns="103272" tIns="51636" rIns="103272" bIns="51636" rtlCol="0">
            <a:spAutoFit/>
          </a:bodyPr>
          <a:lstStyle/>
          <a:p>
            <a:r>
              <a:rPr lang="en-US" sz="2700" dirty="0"/>
              <a:t>Note: -1 ≤ </a:t>
            </a:r>
            <a:r>
              <a:rPr lang="en-US" sz="2700" i="1" dirty="0"/>
              <a:t>r</a:t>
            </a:r>
            <a:r>
              <a:rPr lang="en-US" sz="2700" dirty="0"/>
              <a:t> ≤ 1.</a:t>
            </a:r>
          </a:p>
        </p:txBody>
      </p:sp>
      <p:sp>
        <p:nvSpPr>
          <p:cNvPr id="24" name="Slide Number Placeholder 23"/>
          <p:cNvSpPr>
            <a:spLocks noGrp="1"/>
          </p:cNvSpPr>
          <p:nvPr>
            <p:ph type="sldNum" sz="quarter" idx="12"/>
          </p:nvPr>
        </p:nvSpPr>
        <p:spPr/>
        <p:txBody>
          <a:bodyPr/>
          <a:lstStyle/>
          <a:p>
            <a:fld id="{45D55CB6-4E01-42AF-8D35-22E095F8B5E8}" type="slidenum">
              <a:rPr lang="en-US" smtClean="0"/>
              <a:t>2</a:t>
            </a:fld>
            <a:endParaRPr lang="en-US"/>
          </a:p>
        </p:txBody>
      </p:sp>
      <p:cxnSp>
        <p:nvCxnSpPr>
          <p:cNvPr id="5" name="Straight Arrow Connector 4"/>
          <p:cNvCxnSpPr/>
          <p:nvPr/>
        </p:nvCxnSpPr>
        <p:spPr>
          <a:xfrm>
            <a:off x="6314775" y="2558816"/>
            <a:ext cx="1224781" cy="159926"/>
          </a:xfrm>
          <a:prstGeom prst="straightConnector1">
            <a:avLst/>
          </a:prstGeom>
          <a:ln w="28575" cmpd="sng">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97657" y="3774253"/>
            <a:ext cx="7094181" cy="2616101"/>
          </a:xfrm>
          <a:prstGeom prst="rect">
            <a:avLst/>
          </a:prstGeom>
          <a:noFill/>
        </p:spPr>
        <p:txBody>
          <a:bodyPr wrap="square" lIns="103272" tIns="51636" rIns="103272" bIns="51636" rtlCol="0">
            <a:spAutoFit/>
          </a:bodyPr>
          <a:lstStyle/>
          <a:p>
            <a:pPr marL="387271" indent="-387271">
              <a:buFont typeface="Arial"/>
              <a:buChar char="•"/>
            </a:pPr>
            <a:r>
              <a:rPr lang="en-US" sz="2700" dirty="0"/>
              <a:t>The </a:t>
            </a:r>
            <a:r>
              <a:rPr lang="en-US" sz="2700" i="1" dirty="0">
                <a:solidFill>
                  <a:srgbClr val="800000"/>
                </a:solidFill>
              </a:rPr>
              <a:t>Linear Correlation</a:t>
            </a:r>
            <a:r>
              <a:rPr lang="en-US" sz="2700" dirty="0"/>
              <a:t> measures the strength of the linear relationship between explanatory variable (x) and the response variable (y). An estimate of this correlation parameter is provided by the Pearson sample correlation coefficient, r.</a:t>
            </a:r>
          </a:p>
        </p:txBody>
      </p:sp>
      <p:pic>
        <p:nvPicPr>
          <p:cNvPr id="7" name="Picture 6"/>
          <p:cNvPicPr>
            <a:picLocks noChangeAspect="1"/>
          </p:cNvPicPr>
          <p:nvPr/>
        </p:nvPicPr>
        <p:blipFill>
          <a:blip r:embed="rId3"/>
          <a:stretch>
            <a:fillRect/>
          </a:stretch>
        </p:blipFill>
        <p:spPr>
          <a:xfrm>
            <a:off x="3644118" y="6093177"/>
            <a:ext cx="5513202" cy="1215438"/>
          </a:xfrm>
          <a:prstGeom prst="rect">
            <a:avLst/>
          </a:prstGeom>
        </p:spPr>
      </p:pic>
    </p:spTree>
    <p:extLst>
      <p:ext uri="{BB962C8B-B14F-4D97-AF65-F5344CB8AC3E}">
        <p14:creationId xmlns:p14="http://schemas.microsoft.com/office/powerpoint/2010/main" val="1252253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1" y="413809"/>
            <a:ext cx="11853327" cy="1185314"/>
          </a:xfrm>
        </p:spPr>
        <p:txBody>
          <a:bodyPr/>
          <a:lstStyle/>
          <a:p>
            <a:pPr algn="ctr"/>
            <a:r>
              <a:rPr lang="en-US" dirty="0" smtClean="0"/>
              <a:t>Example Scatterplots with Correlations</a:t>
            </a:r>
            <a:endParaRPr lang="en-US" dirty="0"/>
          </a:p>
        </p:txBody>
      </p:sp>
      <p:pic>
        <p:nvPicPr>
          <p:cNvPr id="5" name="Picture 4"/>
          <p:cNvPicPr>
            <a:picLocks noChangeAspect="1"/>
          </p:cNvPicPr>
          <p:nvPr/>
        </p:nvPicPr>
        <p:blipFill>
          <a:blip r:embed="rId2"/>
          <a:stretch>
            <a:fillRect/>
          </a:stretch>
        </p:blipFill>
        <p:spPr>
          <a:xfrm>
            <a:off x="1070466" y="1684072"/>
            <a:ext cx="2648388" cy="2533227"/>
          </a:xfrm>
          <a:prstGeom prst="rect">
            <a:avLst/>
          </a:prstGeom>
        </p:spPr>
      </p:pic>
      <p:pic>
        <p:nvPicPr>
          <p:cNvPr id="6" name="Picture 5"/>
          <p:cNvPicPr>
            <a:picLocks noChangeAspect="1"/>
          </p:cNvPicPr>
          <p:nvPr/>
        </p:nvPicPr>
        <p:blipFill>
          <a:blip r:embed="rId3"/>
          <a:stretch>
            <a:fillRect/>
          </a:stretch>
        </p:blipFill>
        <p:spPr>
          <a:xfrm>
            <a:off x="4128300" y="1721920"/>
            <a:ext cx="2634073" cy="2432473"/>
          </a:xfrm>
          <a:prstGeom prst="rect">
            <a:avLst/>
          </a:prstGeom>
        </p:spPr>
      </p:pic>
      <p:pic>
        <p:nvPicPr>
          <p:cNvPr id="7" name="Picture 6"/>
          <p:cNvPicPr>
            <a:picLocks noChangeAspect="1"/>
          </p:cNvPicPr>
          <p:nvPr/>
        </p:nvPicPr>
        <p:blipFill>
          <a:blip r:embed="rId4"/>
          <a:stretch>
            <a:fillRect/>
          </a:stretch>
        </p:blipFill>
        <p:spPr>
          <a:xfrm>
            <a:off x="7365352" y="1682474"/>
            <a:ext cx="2619757" cy="2490047"/>
          </a:xfrm>
          <a:prstGeom prst="rect">
            <a:avLst/>
          </a:prstGeom>
        </p:spPr>
      </p:pic>
      <p:pic>
        <p:nvPicPr>
          <p:cNvPr id="8" name="Picture 7"/>
          <p:cNvPicPr>
            <a:picLocks noChangeAspect="1"/>
          </p:cNvPicPr>
          <p:nvPr/>
        </p:nvPicPr>
        <p:blipFill>
          <a:blip r:embed="rId5"/>
          <a:stretch>
            <a:fillRect/>
          </a:stretch>
        </p:blipFill>
        <p:spPr>
          <a:xfrm>
            <a:off x="1122960" y="4567300"/>
            <a:ext cx="2605441" cy="2475653"/>
          </a:xfrm>
          <a:prstGeom prst="rect">
            <a:avLst/>
          </a:prstGeom>
        </p:spPr>
      </p:pic>
      <p:pic>
        <p:nvPicPr>
          <p:cNvPr id="9" name="Picture 8"/>
          <p:cNvPicPr>
            <a:picLocks noChangeAspect="1"/>
          </p:cNvPicPr>
          <p:nvPr/>
        </p:nvPicPr>
        <p:blipFill>
          <a:blip r:embed="rId6"/>
          <a:stretch>
            <a:fillRect/>
          </a:stretch>
        </p:blipFill>
        <p:spPr>
          <a:xfrm>
            <a:off x="4271992" y="4597685"/>
            <a:ext cx="2677020" cy="2446867"/>
          </a:xfrm>
          <a:prstGeom prst="rect">
            <a:avLst/>
          </a:prstGeom>
        </p:spPr>
      </p:pic>
      <p:pic>
        <p:nvPicPr>
          <p:cNvPr id="10" name="Picture 9"/>
          <p:cNvPicPr>
            <a:picLocks noChangeAspect="1"/>
          </p:cNvPicPr>
          <p:nvPr/>
        </p:nvPicPr>
        <p:blipFill>
          <a:blip r:embed="rId7"/>
          <a:stretch>
            <a:fillRect/>
          </a:stretch>
        </p:blipFill>
        <p:spPr>
          <a:xfrm>
            <a:off x="7346795" y="4646729"/>
            <a:ext cx="2634073" cy="2418080"/>
          </a:xfrm>
          <a:prstGeom prst="rect">
            <a:avLst/>
          </a:prstGeom>
        </p:spPr>
      </p:pic>
      <p:sp>
        <p:nvSpPr>
          <p:cNvPr id="12" name="Slide Number Placeholder 11"/>
          <p:cNvSpPr>
            <a:spLocks noGrp="1"/>
          </p:cNvSpPr>
          <p:nvPr>
            <p:ph type="sldNum" sz="quarter" idx="12"/>
          </p:nvPr>
        </p:nvSpPr>
        <p:spPr/>
        <p:txBody>
          <a:bodyPr/>
          <a:lstStyle/>
          <a:p>
            <a:fld id="{45D55CB6-4E01-42AF-8D35-22E095F8B5E8}" type="slidenum">
              <a:rPr lang="en-US" smtClean="0"/>
              <a:t>3</a:t>
            </a:fld>
            <a:endParaRPr lang="en-US" dirty="0"/>
          </a:p>
        </p:txBody>
      </p:sp>
      <p:pic>
        <p:nvPicPr>
          <p:cNvPr id="13" name="Picture 12"/>
          <p:cNvPicPr>
            <a:picLocks noChangeAspect="1"/>
          </p:cNvPicPr>
          <p:nvPr/>
        </p:nvPicPr>
        <p:blipFill>
          <a:blip r:embed="rId8"/>
          <a:stretch>
            <a:fillRect/>
          </a:stretch>
        </p:blipFill>
        <p:spPr>
          <a:xfrm>
            <a:off x="10548263" y="1642039"/>
            <a:ext cx="2705651" cy="2590800"/>
          </a:xfrm>
          <a:prstGeom prst="rect">
            <a:avLst/>
          </a:prstGeom>
        </p:spPr>
      </p:pic>
      <p:sp>
        <p:nvSpPr>
          <p:cNvPr id="14" name="TextBox 13"/>
          <p:cNvSpPr txBox="1"/>
          <p:nvPr/>
        </p:nvSpPr>
        <p:spPr>
          <a:xfrm>
            <a:off x="10471250" y="5085646"/>
            <a:ext cx="3144489" cy="1360372"/>
          </a:xfrm>
          <a:prstGeom prst="rect">
            <a:avLst/>
          </a:prstGeom>
          <a:noFill/>
          <a:ln>
            <a:solidFill>
              <a:srgbClr val="5B9BD5"/>
            </a:solidFill>
          </a:ln>
        </p:spPr>
        <p:txBody>
          <a:bodyPr wrap="square" lIns="103272" tIns="51636" rIns="103272" bIns="51636" rtlCol="0">
            <a:spAutoFit/>
          </a:bodyPr>
          <a:lstStyle/>
          <a:p>
            <a:r>
              <a:rPr lang="en-US" sz="2700" dirty="0"/>
              <a:t>If X and Y are independent, then their correlation is 0.</a:t>
            </a:r>
          </a:p>
        </p:txBody>
      </p:sp>
      <p:cxnSp>
        <p:nvCxnSpPr>
          <p:cNvPr id="15" name="Straight Arrow Connector 14"/>
          <p:cNvCxnSpPr/>
          <p:nvPr/>
        </p:nvCxnSpPr>
        <p:spPr>
          <a:xfrm>
            <a:off x="12041021" y="3886201"/>
            <a:ext cx="31812" cy="1135474"/>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1471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500"/>
                                        <p:tgtEl>
                                          <p:spTgt spid="1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linds(horizontal)">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1" y="413809"/>
            <a:ext cx="11853327" cy="1185314"/>
          </a:xfrm>
        </p:spPr>
        <p:txBody>
          <a:bodyPr/>
          <a:lstStyle/>
          <a:p>
            <a:pPr algn="ctr"/>
            <a:r>
              <a:rPr lang="en-US" dirty="0" smtClean="0"/>
              <a:t>Correlation</a:t>
            </a:r>
            <a:endParaRPr lang="en-US" dirty="0"/>
          </a:p>
        </p:txBody>
      </p:sp>
      <p:pic>
        <p:nvPicPr>
          <p:cNvPr id="12" name="Picture 11"/>
          <p:cNvPicPr>
            <a:picLocks noChangeAspect="1"/>
          </p:cNvPicPr>
          <p:nvPr/>
        </p:nvPicPr>
        <p:blipFill>
          <a:blip r:embed="rId2"/>
          <a:stretch>
            <a:fillRect/>
          </a:stretch>
        </p:blipFill>
        <p:spPr>
          <a:xfrm>
            <a:off x="1036861" y="1204696"/>
            <a:ext cx="2634073" cy="2446867"/>
          </a:xfrm>
          <a:prstGeom prst="rect">
            <a:avLst/>
          </a:prstGeom>
        </p:spPr>
      </p:pic>
      <p:sp>
        <p:nvSpPr>
          <p:cNvPr id="13" name="TextBox 12"/>
          <p:cNvSpPr txBox="1"/>
          <p:nvPr/>
        </p:nvSpPr>
        <p:spPr>
          <a:xfrm>
            <a:off x="6707381" y="3424774"/>
            <a:ext cx="5686754" cy="523220"/>
          </a:xfrm>
          <a:prstGeom prst="rect">
            <a:avLst/>
          </a:prstGeom>
          <a:noFill/>
        </p:spPr>
        <p:txBody>
          <a:bodyPr wrap="square" lIns="103272" tIns="51636" rIns="103272" bIns="51636" rtlCol="0">
            <a:spAutoFit/>
          </a:bodyPr>
          <a:lstStyle/>
          <a:p>
            <a:pPr marL="387271" indent="-387271">
              <a:buFont typeface="Arial"/>
              <a:buChar char="•"/>
            </a:pPr>
            <a:r>
              <a:rPr lang="en-US" sz="2700" dirty="0"/>
              <a:t>Some Guidelines in Interpreting r.</a:t>
            </a:r>
          </a:p>
        </p:txBody>
      </p:sp>
      <p:graphicFrame>
        <p:nvGraphicFramePr>
          <p:cNvPr id="14" name="Table 13"/>
          <p:cNvGraphicFramePr>
            <a:graphicFrameLocks noGrp="1"/>
          </p:cNvGraphicFramePr>
          <p:nvPr>
            <p:extLst>
              <p:ext uri="{D42A27DB-BD31-4B8C-83A1-F6EECF244321}">
                <p14:modId xmlns:p14="http://schemas.microsoft.com/office/powerpoint/2010/main" val="2809322969"/>
              </p:ext>
            </p:extLst>
          </p:nvPr>
        </p:nvGraphicFramePr>
        <p:xfrm>
          <a:off x="6919480" y="4091079"/>
          <a:ext cx="6075907" cy="3038262"/>
        </p:xfrm>
        <a:graphic>
          <a:graphicData uri="http://schemas.openxmlformats.org/drawingml/2006/table">
            <a:tbl>
              <a:tblPr firstRow="1" bandRow="1">
                <a:tableStyleId>{5C22544A-7EE6-4342-B048-85BDC9FD1C3A}</a:tableStyleId>
              </a:tblPr>
              <a:tblGrid>
                <a:gridCol w="2160700"/>
                <a:gridCol w="3915207"/>
              </a:tblGrid>
              <a:tr h="551094">
                <a:tc>
                  <a:txBody>
                    <a:bodyPr/>
                    <a:lstStyle/>
                    <a:p>
                      <a:r>
                        <a:rPr lang="en-US" sz="2000" dirty="0" smtClean="0"/>
                        <a:t>Value</a:t>
                      </a:r>
                      <a:r>
                        <a:rPr lang="en-US" sz="2000" baseline="0" dirty="0" smtClean="0"/>
                        <a:t> of |r|</a:t>
                      </a:r>
                      <a:endParaRPr lang="en-US" sz="2000" dirty="0"/>
                    </a:p>
                  </a:txBody>
                  <a:tcPr marL="103072" marR="103072" marT="51816" marB="51816"/>
                </a:tc>
                <a:tc>
                  <a:txBody>
                    <a:bodyPr/>
                    <a:lstStyle/>
                    <a:p>
                      <a:r>
                        <a:rPr lang="en-US" sz="2000" dirty="0" smtClean="0"/>
                        <a:t>Strength of linear relationship</a:t>
                      </a:r>
                      <a:endParaRPr lang="en-US" sz="2000" dirty="0"/>
                    </a:p>
                  </a:txBody>
                  <a:tcPr marL="103072" marR="103072" marT="51816" marB="51816"/>
                </a:tc>
              </a:tr>
              <a:tr h="414528">
                <a:tc>
                  <a:txBody>
                    <a:bodyPr/>
                    <a:lstStyle/>
                    <a:p>
                      <a:r>
                        <a:rPr lang="en-US" sz="2000" dirty="0" smtClean="0"/>
                        <a:t>If |r|≥</a:t>
                      </a:r>
                      <a:r>
                        <a:rPr lang="en-US" sz="2000" baseline="0" dirty="0" smtClean="0"/>
                        <a:t> 0.95</a:t>
                      </a:r>
                      <a:endParaRPr lang="en-US" sz="2000" dirty="0"/>
                    </a:p>
                  </a:txBody>
                  <a:tcPr marL="103072" marR="103072" marT="51816" marB="51816"/>
                </a:tc>
                <a:tc>
                  <a:txBody>
                    <a:bodyPr/>
                    <a:lstStyle/>
                    <a:p>
                      <a:r>
                        <a:rPr lang="en-US" sz="2000" dirty="0" smtClean="0"/>
                        <a:t>Very Strong</a:t>
                      </a:r>
                      <a:endParaRPr lang="en-US" sz="2000" dirty="0"/>
                    </a:p>
                  </a:txBody>
                  <a:tcPr marL="103072" marR="103072" marT="51816" marB="51816"/>
                </a:tc>
              </a:tr>
              <a:tr h="414528">
                <a:tc>
                  <a:txBody>
                    <a:bodyPr/>
                    <a:lstStyle/>
                    <a:p>
                      <a:r>
                        <a:rPr lang="en-US" sz="2000" dirty="0" smtClean="0"/>
                        <a:t>If 0.85 ≤ |r|&lt; 0.95</a:t>
                      </a:r>
                      <a:endParaRPr lang="en-US" sz="2000" dirty="0"/>
                    </a:p>
                  </a:txBody>
                  <a:tcPr marL="103072" marR="103072" marT="51816" marB="51816"/>
                </a:tc>
                <a:tc>
                  <a:txBody>
                    <a:bodyPr/>
                    <a:lstStyle/>
                    <a:p>
                      <a:r>
                        <a:rPr lang="en-US" sz="2000" dirty="0" smtClean="0"/>
                        <a:t>Strong</a:t>
                      </a:r>
                      <a:endParaRPr lang="en-US" sz="2000" dirty="0"/>
                    </a:p>
                  </a:txBody>
                  <a:tcPr marL="103072" marR="103072" marT="51816" marB="51816"/>
                </a:tc>
              </a:tr>
              <a:tr h="414528">
                <a:tc>
                  <a:txBody>
                    <a:bodyPr/>
                    <a:lstStyle/>
                    <a:p>
                      <a:r>
                        <a:rPr lang="en-US" sz="2000" dirty="0" smtClean="0"/>
                        <a:t>If 0.65 ≤ |r|&lt; 0.85</a:t>
                      </a:r>
                      <a:endParaRPr lang="en-US" sz="2000" dirty="0"/>
                    </a:p>
                  </a:txBody>
                  <a:tcPr marL="103072" marR="103072" marT="51816" marB="51816"/>
                </a:tc>
                <a:tc>
                  <a:txBody>
                    <a:bodyPr/>
                    <a:lstStyle/>
                    <a:p>
                      <a:r>
                        <a:rPr lang="en-US" sz="2000" dirty="0" smtClean="0"/>
                        <a:t>Moderate</a:t>
                      </a:r>
                      <a:r>
                        <a:rPr lang="en-US" sz="2000" baseline="0" dirty="0" smtClean="0"/>
                        <a:t> to Strong</a:t>
                      </a:r>
                      <a:endParaRPr lang="en-US" sz="2000" dirty="0"/>
                    </a:p>
                  </a:txBody>
                  <a:tcPr marL="103072" marR="103072" marT="51816" marB="51816"/>
                </a:tc>
              </a:tr>
              <a:tr h="414528">
                <a:tc>
                  <a:txBody>
                    <a:bodyPr/>
                    <a:lstStyle/>
                    <a:p>
                      <a:r>
                        <a:rPr lang="en-US" sz="2000" dirty="0" smtClean="0"/>
                        <a:t>If 0.45 ≤ |r|&lt; 0.65</a:t>
                      </a:r>
                      <a:endParaRPr lang="en-US" sz="2000" dirty="0"/>
                    </a:p>
                  </a:txBody>
                  <a:tcPr marL="103072" marR="103072" marT="51816" marB="51816"/>
                </a:tc>
                <a:tc>
                  <a:txBody>
                    <a:bodyPr/>
                    <a:lstStyle/>
                    <a:p>
                      <a:r>
                        <a:rPr lang="en-US" sz="2000" dirty="0" smtClean="0"/>
                        <a:t>Moderate</a:t>
                      </a:r>
                      <a:endParaRPr lang="en-US" sz="2000" dirty="0"/>
                    </a:p>
                  </a:txBody>
                  <a:tcPr marL="103072" marR="103072" marT="51816" marB="51816"/>
                </a:tc>
              </a:tr>
              <a:tr h="414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If 0.25 ≤ |r|&lt; 0.45</a:t>
                      </a:r>
                    </a:p>
                  </a:txBody>
                  <a:tcPr marL="103072" marR="103072" marT="51816" marB="51816"/>
                </a:tc>
                <a:tc>
                  <a:txBody>
                    <a:bodyPr/>
                    <a:lstStyle/>
                    <a:p>
                      <a:r>
                        <a:rPr lang="en-US" sz="2000" dirty="0" smtClean="0"/>
                        <a:t>Weak</a:t>
                      </a:r>
                      <a:endParaRPr lang="en-US" sz="2000" dirty="0"/>
                    </a:p>
                  </a:txBody>
                  <a:tcPr marL="103072" marR="103072" marT="51816" marB="51816"/>
                </a:tc>
              </a:tr>
              <a:tr h="414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If|r</a:t>
                      </a:r>
                      <a:r>
                        <a:rPr lang="en-US" sz="2000" dirty="0" smtClean="0"/>
                        <a:t>|&lt; 0.25</a:t>
                      </a:r>
                    </a:p>
                  </a:txBody>
                  <a:tcPr marL="103072" marR="103072" marT="51816" marB="51816"/>
                </a:tc>
                <a:tc>
                  <a:txBody>
                    <a:bodyPr/>
                    <a:lstStyle/>
                    <a:p>
                      <a:r>
                        <a:rPr lang="en-US" sz="2000" dirty="0" smtClean="0"/>
                        <a:t>Very weak/Close</a:t>
                      </a:r>
                      <a:r>
                        <a:rPr lang="en-US" sz="2000" baseline="0" dirty="0" smtClean="0"/>
                        <a:t> to none</a:t>
                      </a:r>
                      <a:endParaRPr lang="en-US" sz="2000" dirty="0"/>
                    </a:p>
                  </a:txBody>
                  <a:tcPr marL="103072" marR="103072" marT="51816" marB="51816"/>
                </a:tc>
              </a:tr>
            </a:tbl>
          </a:graphicData>
        </a:graphic>
      </p:graphicFrame>
      <p:sp>
        <p:nvSpPr>
          <p:cNvPr id="29" name="TextBox 28"/>
          <p:cNvSpPr txBox="1"/>
          <p:nvPr/>
        </p:nvSpPr>
        <p:spPr>
          <a:xfrm>
            <a:off x="4413476" y="1782128"/>
            <a:ext cx="6530015" cy="1360372"/>
          </a:xfrm>
          <a:prstGeom prst="rect">
            <a:avLst/>
          </a:prstGeom>
          <a:noFill/>
          <a:ln>
            <a:solidFill>
              <a:srgbClr val="5B9BD5"/>
            </a:solidFill>
          </a:ln>
        </p:spPr>
        <p:txBody>
          <a:bodyPr wrap="square" lIns="103272" tIns="51636" rIns="103272" bIns="51636" rtlCol="0">
            <a:spAutoFit/>
          </a:bodyPr>
          <a:lstStyle/>
          <a:p>
            <a:pPr algn="just"/>
            <a:r>
              <a:rPr lang="en-US" sz="2700" dirty="0"/>
              <a:t>If the correlation between X and Y is 0, it doesn’t mean they are independent. It only means that they are not linearly related.</a:t>
            </a:r>
          </a:p>
        </p:txBody>
      </p:sp>
      <p:sp>
        <p:nvSpPr>
          <p:cNvPr id="32" name="TextBox 31"/>
          <p:cNvSpPr txBox="1"/>
          <p:nvPr/>
        </p:nvSpPr>
        <p:spPr>
          <a:xfrm>
            <a:off x="368323" y="4024124"/>
            <a:ext cx="6169141" cy="1778948"/>
          </a:xfrm>
          <a:prstGeom prst="rect">
            <a:avLst/>
          </a:prstGeom>
          <a:noFill/>
          <a:ln>
            <a:solidFill>
              <a:srgbClr val="5B9BD5"/>
            </a:solidFill>
          </a:ln>
        </p:spPr>
        <p:txBody>
          <a:bodyPr wrap="square" lIns="103272" tIns="51636" rIns="103272" bIns="51636" rtlCol="0">
            <a:spAutoFit/>
          </a:bodyPr>
          <a:lstStyle/>
          <a:p>
            <a:pPr algn="just"/>
            <a:r>
              <a:rPr lang="en-US" sz="2700" dirty="0"/>
              <a:t>One complain about the correlation is that it can be subjective when interpreting its value. Some people are very happy with r≈0.6, while others are not.</a:t>
            </a:r>
          </a:p>
        </p:txBody>
      </p:sp>
      <p:sp>
        <p:nvSpPr>
          <p:cNvPr id="33" name="TextBox 32"/>
          <p:cNvSpPr txBox="1"/>
          <p:nvPr/>
        </p:nvSpPr>
        <p:spPr>
          <a:xfrm>
            <a:off x="715782" y="6125166"/>
            <a:ext cx="5646713" cy="941797"/>
          </a:xfrm>
          <a:prstGeom prst="rect">
            <a:avLst/>
          </a:prstGeom>
          <a:noFill/>
          <a:ln>
            <a:solidFill>
              <a:srgbClr val="800000"/>
            </a:solidFill>
          </a:ln>
        </p:spPr>
        <p:txBody>
          <a:bodyPr wrap="square" lIns="103272" tIns="51636" rIns="103272" bIns="51636" rtlCol="0">
            <a:spAutoFit/>
          </a:bodyPr>
          <a:lstStyle/>
          <a:p>
            <a:r>
              <a:rPr lang="en-US" sz="2700" dirty="0"/>
              <a:t>Note: </a:t>
            </a:r>
            <a:r>
              <a:rPr lang="en-US" sz="2700" dirty="0">
                <a:solidFill>
                  <a:srgbClr val="800000"/>
                </a:solidFill>
              </a:rPr>
              <a:t>Correlation does not necessarily imply Causation!</a:t>
            </a:r>
          </a:p>
        </p:txBody>
      </p:sp>
      <p:sp>
        <p:nvSpPr>
          <p:cNvPr id="35" name="Slide Number Placeholder 34"/>
          <p:cNvSpPr>
            <a:spLocks noGrp="1"/>
          </p:cNvSpPr>
          <p:nvPr>
            <p:ph type="sldNum" sz="quarter" idx="12"/>
          </p:nvPr>
        </p:nvSpPr>
        <p:spPr/>
        <p:txBody>
          <a:bodyPr/>
          <a:lstStyle/>
          <a:p>
            <a:fld id="{45D55CB6-4E01-42AF-8D35-22E095F8B5E8}" type="slidenum">
              <a:rPr lang="en-US" smtClean="0"/>
              <a:t>4</a:t>
            </a:fld>
            <a:endParaRPr lang="en-US"/>
          </a:p>
        </p:txBody>
      </p:sp>
      <p:cxnSp>
        <p:nvCxnSpPr>
          <p:cNvPr id="37" name="Straight Arrow Connector 36"/>
          <p:cNvCxnSpPr>
            <a:stCxn id="12" idx="3"/>
          </p:cNvCxnSpPr>
          <p:nvPr/>
        </p:nvCxnSpPr>
        <p:spPr>
          <a:xfrm>
            <a:off x="3670933" y="2428129"/>
            <a:ext cx="544219" cy="2745"/>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663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linds(horizontal)">
                                      <p:cBhvr>
                                        <p:cTn id="12" dur="500"/>
                                        <p:tgtEl>
                                          <p:spTgt spid="29"/>
                                        </p:tgtEl>
                                      </p:cBhvr>
                                    </p:animEffect>
                                  </p:childTnLst>
                                </p:cTn>
                              </p:par>
                              <p:par>
                                <p:cTn id="13" presetID="9"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dissolve">
                                      <p:cBhvr>
                                        <p:cTn id="15" dur="5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blinds(horizontal)">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blinds(horizontal)">
                                      <p:cBhvr>
                                        <p:cTn id="25" dur="500"/>
                                        <p:tgtEl>
                                          <p:spTgt spid="13">
                                            <p:txEl>
                                              <p:pRg st="0" end="0"/>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linds(horizontal)">
                                      <p:cBhvr>
                                        <p:cTn id="3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13810"/>
            <a:ext cx="11873563" cy="932119"/>
          </a:xfrm>
        </p:spPr>
        <p:txBody>
          <a:bodyPr/>
          <a:lstStyle/>
          <a:p>
            <a:pPr algn="ctr"/>
            <a:r>
              <a:rPr lang="en-US" dirty="0" smtClean="0"/>
              <a:t>Simple Linear Regression</a:t>
            </a:r>
            <a:endParaRPr lang="en-US" dirty="0"/>
          </a:p>
        </p:txBody>
      </p:sp>
      <p:sp>
        <p:nvSpPr>
          <p:cNvPr id="3" name="Content Placeholder 2"/>
          <p:cNvSpPr>
            <a:spLocks noGrp="1"/>
          </p:cNvSpPr>
          <p:nvPr>
            <p:ph sz="half" idx="1"/>
          </p:nvPr>
        </p:nvSpPr>
        <p:spPr>
          <a:xfrm>
            <a:off x="1081315" y="1393330"/>
            <a:ext cx="6374396" cy="2364608"/>
          </a:xfrm>
        </p:spPr>
        <p:txBody>
          <a:bodyPr>
            <a:noAutofit/>
          </a:bodyPr>
          <a:lstStyle/>
          <a:p>
            <a:r>
              <a:rPr lang="en-US" sz="2300" dirty="0"/>
              <a:t>Model: </a:t>
            </a:r>
            <a:r>
              <a:rPr lang="en-US" sz="2300" dirty="0">
                <a:latin typeface="Times New Roman"/>
                <a:cs typeface="Times New Roman"/>
              </a:rPr>
              <a:t>Y</a:t>
            </a:r>
            <a:r>
              <a:rPr lang="en-US" sz="2300" i="1" baseline="-25000" dirty="0">
                <a:latin typeface="Times New Roman"/>
                <a:cs typeface="Times New Roman"/>
              </a:rPr>
              <a:t>i</a:t>
            </a:r>
            <a:r>
              <a:rPr lang="en-US" sz="2300" dirty="0"/>
              <a:t>=(β</a:t>
            </a:r>
            <a:r>
              <a:rPr lang="en-US" sz="2300" baseline="-25000" dirty="0"/>
              <a:t>0</a:t>
            </a:r>
            <a:r>
              <a:rPr lang="en-US" sz="2300" dirty="0"/>
              <a:t>+β</a:t>
            </a:r>
            <a:r>
              <a:rPr lang="en-US" sz="2300" baseline="-25000" dirty="0"/>
              <a:t>1</a:t>
            </a:r>
            <a:r>
              <a:rPr lang="en-US" sz="2300" i="1" dirty="0">
                <a:latin typeface="Times New Roman"/>
                <a:cs typeface="Times New Roman"/>
              </a:rPr>
              <a:t>x</a:t>
            </a:r>
            <a:r>
              <a:rPr lang="en-US" sz="2300" i="1" baseline="-25000" dirty="0">
                <a:latin typeface="Times New Roman"/>
                <a:cs typeface="Times New Roman"/>
              </a:rPr>
              <a:t>i</a:t>
            </a:r>
            <a:r>
              <a:rPr lang="en-US" sz="2300" dirty="0"/>
              <a:t>) + </a:t>
            </a:r>
            <a:r>
              <a:rPr lang="en-US" sz="2300" dirty="0" err="1"/>
              <a:t>ε</a:t>
            </a:r>
            <a:r>
              <a:rPr lang="en-US" sz="2300" i="1" baseline="-25000" dirty="0" err="1">
                <a:latin typeface="Times New Roman"/>
                <a:cs typeface="Times New Roman"/>
              </a:rPr>
              <a:t>i</a:t>
            </a:r>
            <a:r>
              <a:rPr lang="en-US" sz="2300" i="1" baseline="-25000" dirty="0">
                <a:latin typeface="Times New Roman"/>
                <a:cs typeface="Times New Roman"/>
              </a:rPr>
              <a:t>		</a:t>
            </a:r>
            <a:r>
              <a:rPr lang="en-US" sz="2300" i="1" dirty="0">
                <a:latin typeface="Times New Roman"/>
                <a:cs typeface="Times New Roman"/>
              </a:rPr>
              <a:t>     </a:t>
            </a:r>
          </a:p>
          <a:p>
            <a:pPr marL="0" indent="0">
              <a:buNone/>
            </a:pPr>
            <a:r>
              <a:rPr lang="en-US" sz="2300" i="1" dirty="0">
                <a:latin typeface="Times New Roman"/>
                <a:cs typeface="Times New Roman"/>
              </a:rPr>
              <a:t>   where</a:t>
            </a:r>
            <a:r>
              <a:rPr lang="en-US" sz="2300" dirty="0"/>
              <a:t>, </a:t>
            </a:r>
          </a:p>
          <a:p>
            <a:pPr lvl="1"/>
            <a:r>
              <a:rPr lang="en-US" sz="2300" dirty="0">
                <a:latin typeface="Times New Roman"/>
                <a:cs typeface="Times New Roman"/>
              </a:rPr>
              <a:t>Y</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response variable.</a:t>
            </a:r>
          </a:p>
          <a:p>
            <a:pPr lvl="1"/>
            <a:r>
              <a:rPr lang="en-US" sz="2300" i="1" dirty="0">
                <a:latin typeface="Times New Roman"/>
                <a:cs typeface="Times New Roman"/>
              </a:rPr>
              <a:t>x</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explanatory variable.</a:t>
            </a:r>
          </a:p>
          <a:p>
            <a:pPr lvl="1"/>
            <a:r>
              <a:rPr lang="en-US" sz="2300" dirty="0" err="1"/>
              <a:t>ε</a:t>
            </a:r>
            <a:r>
              <a:rPr lang="en-US" sz="2300" i="1" baseline="-25000" dirty="0" err="1">
                <a:latin typeface="Times New Roman"/>
                <a:cs typeface="Times New Roman"/>
              </a:rPr>
              <a:t>i</a:t>
            </a:r>
            <a:r>
              <a:rPr lang="en-US" sz="2300" dirty="0" err="1"/>
              <a:t>’s</a:t>
            </a:r>
            <a:r>
              <a:rPr lang="en-US" sz="2300" dirty="0"/>
              <a:t> are uncorrelated with a mean of 0 and constant variance σ</a:t>
            </a:r>
            <a:r>
              <a:rPr lang="en-US" sz="2300" baseline="30000" dirty="0"/>
              <a:t>2</a:t>
            </a:r>
            <a:r>
              <a:rPr lang="en-US" sz="2300" dirty="0"/>
              <a:t>.</a:t>
            </a:r>
            <a:endParaRPr lang="en-US" sz="2300" baseline="30000" dirty="0"/>
          </a:p>
        </p:txBody>
      </p:sp>
      <p:cxnSp>
        <p:nvCxnSpPr>
          <p:cNvPr id="6" name="Straight Arrow Connector 5"/>
          <p:cNvCxnSpPr/>
          <p:nvPr/>
        </p:nvCxnSpPr>
        <p:spPr>
          <a:xfrm>
            <a:off x="8072805" y="5263777"/>
            <a:ext cx="44009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8244591" y="2145489"/>
            <a:ext cx="539" cy="3291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784435" y="5397041"/>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p>
        </p:txBody>
      </p:sp>
      <p:sp>
        <p:nvSpPr>
          <p:cNvPr id="11" name="TextBox 10"/>
          <p:cNvSpPr txBox="1"/>
          <p:nvPr/>
        </p:nvSpPr>
        <p:spPr>
          <a:xfrm>
            <a:off x="7661337" y="2598056"/>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p>
        </p:txBody>
      </p:sp>
      <p:cxnSp>
        <p:nvCxnSpPr>
          <p:cNvPr id="13" name="Straight Arrow Connector 12"/>
          <p:cNvCxnSpPr/>
          <p:nvPr/>
        </p:nvCxnSpPr>
        <p:spPr>
          <a:xfrm flipV="1">
            <a:off x="7648618" y="1865642"/>
            <a:ext cx="4917915" cy="303833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2062811" y="1359254"/>
            <a:ext cx="1471398" cy="418576"/>
          </a:xfrm>
          <a:prstGeom prst="rect">
            <a:avLst/>
          </a:prstGeom>
          <a:noFill/>
        </p:spPr>
        <p:txBody>
          <a:bodyPr wrap="square" lIns="103272" tIns="51636" rIns="103272" bIns="51636" rtlCol="0">
            <a:spAutoFit/>
          </a:bodyPr>
          <a:lstStyle/>
          <a:p>
            <a:r>
              <a:rPr lang="en-US" i="1" dirty="0" smtClean="0">
                <a:latin typeface="Times New Roman"/>
                <a:cs typeface="Times New Roman"/>
              </a:rPr>
              <a:t>Y=</a:t>
            </a:r>
            <a:r>
              <a:rPr lang="en-US" dirty="0"/>
              <a:t>β</a:t>
            </a:r>
            <a:r>
              <a:rPr lang="en-US" baseline="-25000" dirty="0"/>
              <a:t>0</a:t>
            </a:r>
            <a:r>
              <a:rPr lang="en-US" dirty="0"/>
              <a:t>+</a:t>
            </a:r>
            <a:r>
              <a:rPr lang="en-US" dirty="0" smtClean="0"/>
              <a:t>β</a:t>
            </a:r>
            <a:r>
              <a:rPr lang="en-US" baseline="-25000" dirty="0" smtClean="0"/>
              <a:t>1</a:t>
            </a:r>
            <a:r>
              <a:rPr lang="en-US" i="1" dirty="0" smtClean="0">
                <a:latin typeface="Times New Roman"/>
                <a:cs typeface="Times New Roman"/>
              </a:rPr>
              <a:t>x</a:t>
            </a:r>
            <a:endParaRPr lang="en-US" i="1" dirty="0">
              <a:latin typeface="Times New Roman"/>
              <a:cs typeface="Times New Roman"/>
            </a:endParaRPr>
          </a:p>
        </p:txBody>
      </p:sp>
      <p:sp>
        <p:nvSpPr>
          <p:cNvPr id="16" name="Oval 15"/>
          <p:cNvSpPr/>
          <p:nvPr/>
        </p:nvSpPr>
        <p:spPr>
          <a:xfrm>
            <a:off x="3983829" y="1521423"/>
            <a:ext cx="318140" cy="306499"/>
          </a:xfrm>
          <a:prstGeom prst="ellipse">
            <a:avLst/>
          </a:prstGeom>
          <a:noFill/>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cxnSp>
        <p:nvCxnSpPr>
          <p:cNvPr id="18" name="Straight Arrow Connector 17"/>
          <p:cNvCxnSpPr/>
          <p:nvPr/>
        </p:nvCxnSpPr>
        <p:spPr>
          <a:xfrm flipH="1" flipV="1">
            <a:off x="4352425" y="1707988"/>
            <a:ext cx="530233" cy="1332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922424" y="1681327"/>
            <a:ext cx="1723259" cy="418576"/>
          </a:xfrm>
          <a:prstGeom prst="rect">
            <a:avLst/>
          </a:prstGeom>
          <a:noFill/>
          <a:ln>
            <a:solidFill>
              <a:schemeClr val="accent1"/>
            </a:solidFill>
          </a:ln>
        </p:spPr>
        <p:txBody>
          <a:bodyPr wrap="square" lIns="103272" tIns="51636" rIns="103272" bIns="51636" rtlCol="0">
            <a:spAutoFit/>
          </a:bodyPr>
          <a:lstStyle/>
          <a:p>
            <a:r>
              <a:rPr lang="en-US" i="1" dirty="0" smtClean="0">
                <a:latin typeface="Times New Roman"/>
                <a:cs typeface="Times New Roman"/>
              </a:rPr>
              <a:t>Random Error</a:t>
            </a:r>
            <a:endParaRPr lang="en-US" i="1" dirty="0">
              <a:latin typeface="Times New Roman"/>
              <a:cs typeface="Times New Roman"/>
            </a:endParaRPr>
          </a:p>
        </p:txBody>
      </p:sp>
      <p:sp>
        <p:nvSpPr>
          <p:cNvPr id="17" name="TextBox 16"/>
          <p:cNvSpPr txBox="1"/>
          <p:nvPr/>
        </p:nvSpPr>
        <p:spPr>
          <a:xfrm>
            <a:off x="9013422" y="5263265"/>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r>
              <a:rPr lang="en-US" sz="2300" i="1" baseline="-25000" dirty="0">
                <a:latin typeface="Times New Roman"/>
                <a:cs typeface="Times New Roman"/>
              </a:rPr>
              <a:t>1</a:t>
            </a:r>
          </a:p>
        </p:txBody>
      </p:sp>
      <p:cxnSp>
        <p:nvCxnSpPr>
          <p:cNvPr id="9" name="Straight Connector 8"/>
          <p:cNvCxnSpPr/>
          <p:nvPr/>
        </p:nvCxnSpPr>
        <p:spPr>
          <a:xfrm>
            <a:off x="9159783" y="5183822"/>
            <a:ext cx="0" cy="15991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9133272" y="3931166"/>
            <a:ext cx="51535" cy="53304"/>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cxnSp>
        <p:nvCxnSpPr>
          <p:cNvPr id="20" name="Straight Connector 19"/>
          <p:cNvCxnSpPr/>
          <p:nvPr/>
        </p:nvCxnSpPr>
        <p:spPr>
          <a:xfrm flipV="1">
            <a:off x="9146527" y="4024447"/>
            <a:ext cx="12513" cy="1079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8987456" y="3384809"/>
            <a:ext cx="318140" cy="418576"/>
          </a:xfrm>
          <a:prstGeom prst="rect">
            <a:avLst/>
          </a:prstGeom>
          <a:noFill/>
        </p:spPr>
        <p:txBody>
          <a:bodyPr wrap="square" lIns="103272" tIns="51636" rIns="103272" bIns="51636" rtlCol="0">
            <a:spAutoFit/>
          </a:bodyPr>
          <a:lstStyle/>
          <a:p>
            <a:r>
              <a:rPr lang="en-US" dirty="0" smtClean="0"/>
              <a:t>*</a:t>
            </a:r>
            <a:endParaRPr lang="en-US" dirty="0"/>
          </a:p>
        </p:txBody>
      </p:sp>
      <p:cxnSp>
        <p:nvCxnSpPr>
          <p:cNvPr id="24" name="Straight Arrow Connector 23"/>
          <p:cNvCxnSpPr/>
          <p:nvPr/>
        </p:nvCxnSpPr>
        <p:spPr>
          <a:xfrm flipH="1" flipV="1">
            <a:off x="9239318" y="4051109"/>
            <a:ext cx="318140" cy="2931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9703272" y="4304304"/>
            <a:ext cx="1789538" cy="418576"/>
          </a:xfrm>
          <a:prstGeom prst="rect">
            <a:avLst/>
          </a:prstGeom>
          <a:noFill/>
          <a:ln>
            <a:solidFill>
              <a:schemeClr val="accent1"/>
            </a:solidFill>
          </a:ln>
        </p:spPr>
        <p:txBody>
          <a:bodyPr wrap="square" lIns="103272" tIns="51636" rIns="103272" bIns="51636" rtlCol="0">
            <a:spAutoFit/>
          </a:bodyPr>
          <a:lstStyle/>
          <a:p>
            <a:r>
              <a:rPr lang="en-US" dirty="0" smtClean="0"/>
              <a:t>Expected point</a:t>
            </a:r>
            <a:endParaRPr lang="en-US" dirty="0"/>
          </a:p>
        </p:txBody>
      </p:sp>
      <p:cxnSp>
        <p:nvCxnSpPr>
          <p:cNvPr id="26" name="Straight Arrow Connector 25"/>
          <p:cNvCxnSpPr>
            <a:stCxn id="27" idx="2"/>
          </p:cNvCxnSpPr>
          <p:nvPr/>
        </p:nvCxnSpPr>
        <p:spPr>
          <a:xfrm flipH="1">
            <a:off x="9159783" y="2803416"/>
            <a:ext cx="105778" cy="7146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8350638" y="2384839"/>
            <a:ext cx="1829845" cy="418576"/>
          </a:xfrm>
          <a:prstGeom prst="rect">
            <a:avLst/>
          </a:prstGeom>
          <a:noFill/>
          <a:ln>
            <a:solidFill>
              <a:schemeClr val="accent1"/>
            </a:solidFill>
          </a:ln>
        </p:spPr>
        <p:txBody>
          <a:bodyPr wrap="square" lIns="103272" tIns="51636" rIns="103272" bIns="51636" rtlCol="0">
            <a:spAutoFit/>
          </a:bodyPr>
          <a:lstStyle/>
          <a:p>
            <a:r>
              <a:rPr lang="en-US" dirty="0" smtClean="0"/>
              <a:t>Observed point</a:t>
            </a:r>
            <a:endParaRPr lang="en-US" dirty="0"/>
          </a:p>
        </p:txBody>
      </p:sp>
      <p:sp>
        <p:nvSpPr>
          <p:cNvPr id="31" name="Left Brace 30"/>
          <p:cNvSpPr/>
          <p:nvPr/>
        </p:nvSpPr>
        <p:spPr>
          <a:xfrm>
            <a:off x="8962434" y="3558047"/>
            <a:ext cx="51535" cy="386454"/>
          </a:xfrm>
          <a:prstGeom prst="leftBrace">
            <a:avLst/>
          </a:prstGeom>
          <a:ln w="28575" cmpd="sng">
            <a:solidFill>
              <a:srgbClr val="800000"/>
            </a:solidFill>
          </a:ln>
        </p:spPr>
        <p:style>
          <a:lnRef idx="2">
            <a:schemeClr val="accent1"/>
          </a:lnRef>
          <a:fillRef idx="0">
            <a:schemeClr val="accent1"/>
          </a:fillRef>
          <a:effectRef idx="1">
            <a:schemeClr val="accent1"/>
          </a:effectRef>
          <a:fontRef idx="minor">
            <a:schemeClr val="tx1"/>
          </a:fontRef>
        </p:style>
        <p:txBody>
          <a:bodyPr lIns="103272" tIns="51636" rIns="103272" bIns="51636" spcCol="0" rtlCol="0" anchor="ctr"/>
          <a:lstStyle/>
          <a:p>
            <a:pPr algn="ctr"/>
            <a:endParaRPr lang="en-US"/>
          </a:p>
        </p:txBody>
      </p:sp>
      <p:sp>
        <p:nvSpPr>
          <p:cNvPr id="32" name="TextBox 31"/>
          <p:cNvSpPr txBox="1"/>
          <p:nvPr/>
        </p:nvSpPr>
        <p:spPr>
          <a:xfrm>
            <a:off x="8616296" y="3478095"/>
            <a:ext cx="437443" cy="418576"/>
          </a:xfrm>
          <a:prstGeom prst="rect">
            <a:avLst/>
          </a:prstGeom>
          <a:noFill/>
        </p:spPr>
        <p:txBody>
          <a:bodyPr wrap="square" lIns="103272" tIns="51636" rIns="103272" bIns="51636" rtlCol="0">
            <a:spAutoFit/>
          </a:bodyPr>
          <a:lstStyle/>
          <a:p>
            <a:r>
              <a:rPr lang="en-US" dirty="0" smtClean="0">
                <a:solidFill>
                  <a:srgbClr val="800000"/>
                </a:solidFill>
              </a:rPr>
              <a:t>ε</a:t>
            </a:r>
            <a:r>
              <a:rPr lang="en-US" i="1" baseline="-25000" dirty="0" smtClean="0">
                <a:solidFill>
                  <a:srgbClr val="800000"/>
                </a:solidFill>
                <a:latin typeface="Times New Roman"/>
                <a:cs typeface="Times New Roman"/>
              </a:rPr>
              <a:t>1</a:t>
            </a:r>
            <a:endParaRPr lang="en-US" dirty="0">
              <a:solidFill>
                <a:srgbClr val="800000"/>
              </a:solidFill>
            </a:endParaRPr>
          </a:p>
        </p:txBody>
      </p:sp>
      <p:sp>
        <p:nvSpPr>
          <p:cNvPr id="33" name="TextBox 32"/>
          <p:cNvSpPr txBox="1"/>
          <p:nvPr/>
        </p:nvSpPr>
        <p:spPr>
          <a:xfrm>
            <a:off x="8986914" y="4237141"/>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4" name="TextBox 33"/>
          <p:cNvSpPr txBox="1"/>
          <p:nvPr/>
        </p:nvSpPr>
        <p:spPr>
          <a:xfrm>
            <a:off x="9503359" y="3636969"/>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5" name="TextBox 34"/>
          <p:cNvSpPr txBox="1"/>
          <p:nvPr/>
        </p:nvSpPr>
        <p:spPr>
          <a:xfrm>
            <a:off x="9728170" y="31967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6" name="TextBox 35"/>
          <p:cNvSpPr txBox="1"/>
          <p:nvPr/>
        </p:nvSpPr>
        <p:spPr>
          <a:xfrm>
            <a:off x="10085542" y="354266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7" name="TextBox 36"/>
          <p:cNvSpPr txBox="1"/>
          <p:nvPr/>
        </p:nvSpPr>
        <p:spPr>
          <a:xfrm>
            <a:off x="10747802" y="32623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8" name="TextBox 37"/>
          <p:cNvSpPr txBox="1"/>
          <p:nvPr/>
        </p:nvSpPr>
        <p:spPr>
          <a:xfrm>
            <a:off x="10999125" y="238227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9" name="TextBox 38"/>
          <p:cNvSpPr txBox="1"/>
          <p:nvPr/>
        </p:nvSpPr>
        <p:spPr>
          <a:xfrm>
            <a:off x="11568593" y="2701573"/>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40" name="Content Placeholder 2"/>
          <p:cNvSpPr>
            <a:spLocks noGrp="1"/>
          </p:cNvSpPr>
          <p:nvPr>
            <p:ph sz="half" idx="1"/>
          </p:nvPr>
        </p:nvSpPr>
        <p:spPr>
          <a:xfrm>
            <a:off x="1076845" y="3814232"/>
            <a:ext cx="5975260" cy="2808799"/>
          </a:xfrm>
        </p:spPr>
        <p:txBody>
          <a:bodyPr>
            <a:normAutofit fontScale="92500"/>
          </a:bodyPr>
          <a:lstStyle/>
          <a:p>
            <a:r>
              <a:rPr lang="en-US" sz="2300" dirty="0"/>
              <a:t>How do we determine the underlying linear relationship?</a:t>
            </a:r>
          </a:p>
          <a:p>
            <a:r>
              <a:rPr lang="en-US" sz="2300" dirty="0"/>
              <a:t>Well, since the points are following this linear trend, why don’t we look for a line that “best” fit the points.</a:t>
            </a:r>
          </a:p>
          <a:p>
            <a:r>
              <a:rPr lang="en-US" sz="2300" dirty="0"/>
              <a:t>But what do we mean by “best” fit? We need a criterion to help us determine which between 2 competing candidate lines is better. </a:t>
            </a:r>
            <a:endParaRPr lang="en-US" sz="2300" i="1" dirty="0">
              <a:latin typeface="Times New Roman"/>
              <a:cs typeface="Times New Roman"/>
            </a:endParaRPr>
          </a:p>
        </p:txBody>
      </p:sp>
      <p:cxnSp>
        <p:nvCxnSpPr>
          <p:cNvPr id="42" name="Straight Arrow Connector 41"/>
          <p:cNvCxnSpPr/>
          <p:nvPr/>
        </p:nvCxnSpPr>
        <p:spPr>
          <a:xfrm flipV="1">
            <a:off x="9782809" y="2971704"/>
            <a:ext cx="3552564" cy="26252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8867616" y="2957859"/>
            <a:ext cx="3552564" cy="26252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9450868" y="5516461"/>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1</a:t>
            </a:r>
          </a:p>
        </p:txBody>
      </p:sp>
      <p:sp>
        <p:nvSpPr>
          <p:cNvPr id="46" name="TextBox 45"/>
          <p:cNvSpPr txBox="1"/>
          <p:nvPr/>
        </p:nvSpPr>
        <p:spPr>
          <a:xfrm>
            <a:off x="8601941" y="5475970"/>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2</a:t>
            </a:r>
          </a:p>
        </p:txBody>
      </p:sp>
      <p:cxnSp>
        <p:nvCxnSpPr>
          <p:cNvPr id="47" name="Straight Arrow Connector 46"/>
          <p:cNvCxnSpPr/>
          <p:nvPr/>
        </p:nvCxnSpPr>
        <p:spPr>
          <a:xfrm flipV="1">
            <a:off x="8496454" y="1985060"/>
            <a:ext cx="3552564" cy="2625224"/>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217537" y="4436538"/>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3</a:t>
            </a:r>
          </a:p>
        </p:txBody>
      </p:sp>
      <p:cxnSp>
        <p:nvCxnSpPr>
          <p:cNvPr id="49" name="Straight Arrow Connector 48"/>
          <p:cNvCxnSpPr/>
          <p:nvPr/>
        </p:nvCxnSpPr>
        <p:spPr>
          <a:xfrm flipV="1">
            <a:off x="8350640" y="2265424"/>
            <a:ext cx="3911008" cy="211831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859627" y="4050087"/>
            <a:ext cx="597055" cy="458224"/>
          </a:xfrm>
          <a:prstGeom prst="rect">
            <a:avLst/>
          </a:prstGeom>
          <a:noFill/>
        </p:spPr>
        <p:txBody>
          <a:bodyPr wrap="square" lIns="103272" tIns="51636" rIns="103272" bIns="51636" rtlCol="0">
            <a:spAutoFit/>
          </a:bodyPr>
          <a:lstStyle/>
          <a:p>
            <a:r>
              <a:rPr lang="en-US" sz="2300" i="1" dirty="0">
                <a:solidFill>
                  <a:srgbClr val="800000"/>
                </a:solidFill>
                <a:latin typeface="Times New Roman"/>
                <a:cs typeface="Times New Roman"/>
              </a:rPr>
              <a:t>L</a:t>
            </a:r>
            <a:r>
              <a:rPr lang="en-US" sz="2300" i="1" baseline="-25000" dirty="0">
                <a:solidFill>
                  <a:srgbClr val="800000"/>
                </a:solidFill>
                <a:latin typeface="Times New Roman"/>
                <a:cs typeface="Times New Roman"/>
              </a:rPr>
              <a:t>4</a:t>
            </a:r>
          </a:p>
        </p:txBody>
      </p:sp>
      <p:sp>
        <p:nvSpPr>
          <p:cNvPr id="53" name="Slide Number Placeholder 52"/>
          <p:cNvSpPr>
            <a:spLocks noGrp="1"/>
          </p:cNvSpPr>
          <p:nvPr>
            <p:ph type="sldNum" sz="quarter" idx="12"/>
          </p:nvPr>
        </p:nvSpPr>
        <p:spPr/>
        <p:txBody>
          <a:bodyPr/>
          <a:lstStyle/>
          <a:p>
            <a:fld id="{45D55CB6-4E01-42AF-8D35-22E095F8B5E8}" type="slidenum">
              <a:rPr lang="en-US" smtClean="0"/>
              <a:t>5</a:t>
            </a:fld>
            <a:endParaRPr lang="en-US"/>
          </a:p>
        </p:txBody>
      </p:sp>
    </p:spTree>
    <p:extLst>
      <p:ext uri="{BB962C8B-B14F-4D97-AF65-F5344CB8AC3E}">
        <p14:creationId xmlns:p14="http://schemas.microsoft.com/office/powerpoint/2010/main" val="3620045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dissolve">
                                      <p:cBhvr>
                                        <p:cTn id="24" dur="500"/>
                                        <p:tgtEl>
                                          <p:spTgt spid="16"/>
                                        </p:tgtEl>
                                      </p:cBhvr>
                                    </p:animEffect>
                                  </p:childTnLst>
                                </p:cTn>
                              </p:par>
                              <p:par>
                                <p:cTn id="25" presetID="9"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par>
                                <p:cTn id="36" presetID="9"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ssolve">
                                      <p:cBhvr>
                                        <p:cTn id="41" dur="500"/>
                                        <p:tgtEl>
                                          <p:spTgt spid="11"/>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ssolv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500"/>
                                        <p:tgtEl>
                                          <p:spTgt spid="13"/>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ssolv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dissolve">
                                      <p:cBhvr>
                                        <p:cTn id="57" dur="500"/>
                                        <p:tgtEl>
                                          <p:spTgt spid="17"/>
                                        </p:tgtEl>
                                      </p:cBhvr>
                                    </p:animEffect>
                                  </p:childTnLst>
                                </p:cTn>
                              </p:par>
                              <p:par>
                                <p:cTn id="58" presetID="9" presetClass="entr" presetSubtype="0" fill="hold"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dissolv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dissolve">
                                      <p:cBhvr>
                                        <p:cTn id="65" dur="500"/>
                                        <p:tgtEl>
                                          <p:spTgt spid="12"/>
                                        </p:tgtEl>
                                      </p:cBhvr>
                                    </p:animEffect>
                                  </p:childTnLst>
                                </p:cTn>
                              </p:par>
                              <p:par>
                                <p:cTn id="66" presetID="9" presetClass="entr" presetSubtype="0" fill="hold"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dissolve">
                                      <p:cBhvr>
                                        <p:cTn id="68" dur="500"/>
                                        <p:tgtEl>
                                          <p:spTgt spid="20"/>
                                        </p:tgtEl>
                                      </p:cBhvr>
                                    </p:animEffect>
                                  </p:childTnLst>
                                </p:cTn>
                              </p:par>
                              <p:par>
                                <p:cTn id="69" presetID="9" presetClass="entr" presetSubtype="0" fill="hold"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dissolve">
                                      <p:cBhvr>
                                        <p:cTn id="71" dur="500"/>
                                        <p:tgtEl>
                                          <p:spTgt spid="24"/>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dissolve">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dissolve">
                                      <p:cBhvr>
                                        <p:cTn id="79" dur="500"/>
                                        <p:tgtEl>
                                          <p:spTgt spid="22"/>
                                        </p:tgtEl>
                                      </p:cBhvr>
                                    </p:animEffect>
                                  </p:childTnLst>
                                </p:cTn>
                              </p:par>
                              <p:par>
                                <p:cTn id="80" presetID="9" presetClass="entr" presetSubtype="0" fill="hold"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dissolve">
                                      <p:cBhvr>
                                        <p:cTn id="82" dur="500"/>
                                        <p:tgtEl>
                                          <p:spTgt spid="26"/>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dissolve">
                                      <p:cBhvr>
                                        <p:cTn id="85" dur="5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dissolve">
                                      <p:cBhvr>
                                        <p:cTn id="90" dur="500"/>
                                        <p:tgtEl>
                                          <p:spTgt spid="31"/>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dissolv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dissolve">
                                      <p:cBhvr>
                                        <p:cTn id="98" dur="500"/>
                                        <p:tgtEl>
                                          <p:spTgt spid="33"/>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dissolve">
                                      <p:cBhvr>
                                        <p:cTn id="103" dur="500"/>
                                        <p:tgtEl>
                                          <p:spTgt spid="34"/>
                                        </p:tgtEl>
                                      </p:cBhvr>
                                    </p:animEffect>
                                  </p:childTnLst>
                                </p:cTn>
                              </p:par>
                            </p:childTnLst>
                          </p:cTn>
                        </p:par>
                      </p:childTnLst>
                    </p:cTn>
                  </p:par>
                  <p:par>
                    <p:cTn id="104" fill="hold">
                      <p:stCondLst>
                        <p:cond delay="indefinite"/>
                      </p:stCondLst>
                      <p:childTnLst>
                        <p:par>
                          <p:cTn id="105" fill="hold">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35"/>
                                        </p:tgtEl>
                                        <p:attrNameLst>
                                          <p:attrName>style.visibility</p:attrName>
                                        </p:attrNameLst>
                                      </p:cBhvr>
                                      <p:to>
                                        <p:strVal val="visible"/>
                                      </p:to>
                                    </p:set>
                                    <p:animEffect transition="in" filter="dissolve">
                                      <p:cBhvr>
                                        <p:cTn id="108" dur="500"/>
                                        <p:tgtEl>
                                          <p:spTgt spid="35"/>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dissolve">
                                      <p:cBhvr>
                                        <p:cTn id="111" dur="500"/>
                                        <p:tgtEl>
                                          <p:spTgt spid="36"/>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37"/>
                                        </p:tgtEl>
                                        <p:attrNameLst>
                                          <p:attrName>style.visibility</p:attrName>
                                        </p:attrNameLst>
                                      </p:cBhvr>
                                      <p:to>
                                        <p:strVal val="visible"/>
                                      </p:to>
                                    </p:set>
                                    <p:animEffect transition="in" filter="dissolve">
                                      <p:cBhvr>
                                        <p:cTn id="114" dur="500"/>
                                        <p:tgtEl>
                                          <p:spTgt spid="37"/>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dissolve">
                                      <p:cBhvr>
                                        <p:cTn id="117" dur="500"/>
                                        <p:tgtEl>
                                          <p:spTgt spid="38"/>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39"/>
                                        </p:tgtEl>
                                        <p:attrNameLst>
                                          <p:attrName>style.visibility</p:attrName>
                                        </p:attrNameLst>
                                      </p:cBhvr>
                                      <p:to>
                                        <p:strVal val="visible"/>
                                      </p:to>
                                    </p:set>
                                    <p:animEffect transition="in" filter="dissolve">
                                      <p:cBhvr>
                                        <p:cTn id="120" dur="500"/>
                                        <p:tgtEl>
                                          <p:spTgt spid="39"/>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40">
                                            <p:txEl>
                                              <p:pRg st="0" end="0"/>
                                            </p:txEl>
                                          </p:spTgt>
                                        </p:tgtEl>
                                        <p:attrNameLst>
                                          <p:attrName>style.visibility</p:attrName>
                                        </p:attrNameLst>
                                      </p:cBhvr>
                                      <p:to>
                                        <p:strVal val="visible"/>
                                      </p:to>
                                    </p:set>
                                    <p:animEffect transition="in" filter="blinds(horizontal)">
                                      <p:cBhvr>
                                        <p:cTn id="125" dur="500"/>
                                        <p:tgtEl>
                                          <p:spTgt spid="40">
                                            <p:txEl>
                                              <p:pRg st="0" end="0"/>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nodeType="clickEffect">
                                  <p:stCondLst>
                                    <p:cond delay="0"/>
                                  </p:stCondLst>
                                  <p:childTnLst>
                                    <p:set>
                                      <p:cBhvr>
                                        <p:cTn id="129" dur="1" fill="hold">
                                          <p:stCondLst>
                                            <p:cond delay="0"/>
                                          </p:stCondLst>
                                        </p:cTn>
                                        <p:tgtEl>
                                          <p:spTgt spid="40">
                                            <p:txEl>
                                              <p:pRg st="1" end="1"/>
                                            </p:txEl>
                                          </p:spTgt>
                                        </p:tgtEl>
                                        <p:attrNameLst>
                                          <p:attrName>style.visibility</p:attrName>
                                        </p:attrNameLst>
                                      </p:cBhvr>
                                      <p:to>
                                        <p:strVal val="visible"/>
                                      </p:to>
                                    </p:set>
                                    <p:animEffect transition="in" filter="blinds(horizontal)">
                                      <p:cBhvr>
                                        <p:cTn id="130" dur="500"/>
                                        <p:tgtEl>
                                          <p:spTgt spid="40">
                                            <p:txEl>
                                              <p:pRg st="1" end="1"/>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nodeType="clickEffect">
                                  <p:stCondLst>
                                    <p:cond delay="0"/>
                                  </p:stCondLst>
                                  <p:childTnLst>
                                    <p:set>
                                      <p:cBhvr>
                                        <p:cTn id="134" dur="1" fill="hold">
                                          <p:stCondLst>
                                            <p:cond delay="0"/>
                                          </p:stCondLst>
                                        </p:cTn>
                                        <p:tgtEl>
                                          <p:spTgt spid="40">
                                            <p:txEl>
                                              <p:pRg st="2" end="2"/>
                                            </p:txEl>
                                          </p:spTgt>
                                        </p:tgtEl>
                                        <p:attrNameLst>
                                          <p:attrName>style.visibility</p:attrName>
                                        </p:attrNameLst>
                                      </p:cBhvr>
                                      <p:to>
                                        <p:strVal val="visible"/>
                                      </p:to>
                                    </p:set>
                                    <p:animEffect transition="in" filter="blinds(horizontal)">
                                      <p:cBhvr>
                                        <p:cTn id="135" dur="500"/>
                                        <p:tgtEl>
                                          <p:spTgt spid="40">
                                            <p:txEl>
                                              <p:pRg st="2" end="2"/>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9" presetClass="entr" presetSubtype="0" fill="hold" nodeType="clickEffect">
                                  <p:stCondLst>
                                    <p:cond delay="0"/>
                                  </p:stCondLst>
                                  <p:childTnLst>
                                    <p:set>
                                      <p:cBhvr>
                                        <p:cTn id="139" dur="1" fill="hold">
                                          <p:stCondLst>
                                            <p:cond delay="0"/>
                                          </p:stCondLst>
                                        </p:cTn>
                                        <p:tgtEl>
                                          <p:spTgt spid="42"/>
                                        </p:tgtEl>
                                        <p:attrNameLst>
                                          <p:attrName>style.visibility</p:attrName>
                                        </p:attrNameLst>
                                      </p:cBhvr>
                                      <p:to>
                                        <p:strVal val="visible"/>
                                      </p:to>
                                    </p:set>
                                    <p:animEffect transition="in" filter="dissolve">
                                      <p:cBhvr>
                                        <p:cTn id="140" dur="500"/>
                                        <p:tgtEl>
                                          <p:spTgt spid="42"/>
                                        </p:tgtEl>
                                      </p:cBhvr>
                                    </p:animEffect>
                                  </p:childTnLst>
                                  <p:subTnLst>
                                    <p:set>
                                      <p:cBhvr override="childStyle">
                                        <p:cTn dur="1" fill="hold" display="0" masterRel="nextClick" afterEffect="1"/>
                                        <p:tgtEl>
                                          <p:spTgt spid="42"/>
                                        </p:tgtEl>
                                        <p:attrNameLst>
                                          <p:attrName>style.visibility</p:attrName>
                                        </p:attrNameLst>
                                      </p:cBhvr>
                                      <p:to>
                                        <p:strVal val="hidden"/>
                                      </p:to>
                                    </p:set>
                                  </p:subTnLst>
                                </p:cTn>
                              </p:par>
                              <p:par>
                                <p:cTn id="141" presetID="9" presetClass="entr" presetSubtype="0" fill="hold" grpId="1" nodeType="withEffect">
                                  <p:stCondLst>
                                    <p:cond delay="0"/>
                                  </p:stCondLst>
                                  <p:childTnLst>
                                    <p:set>
                                      <p:cBhvr>
                                        <p:cTn id="142" dur="1" fill="hold">
                                          <p:stCondLst>
                                            <p:cond delay="0"/>
                                          </p:stCondLst>
                                        </p:cTn>
                                        <p:tgtEl>
                                          <p:spTgt spid="45"/>
                                        </p:tgtEl>
                                        <p:attrNameLst>
                                          <p:attrName>style.visibility</p:attrName>
                                        </p:attrNameLst>
                                      </p:cBhvr>
                                      <p:to>
                                        <p:strVal val="visible"/>
                                      </p:to>
                                    </p:set>
                                    <p:animEffect transition="in" filter="dissolve">
                                      <p:cBhvr>
                                        <p:cTn id="143" dur="500"/>
                                        <p:tgtEl>
                                          <p:spTgt spid="45"/>
                                        </p:tgtEl>
                                      </p:cBhvr>
                                    </p:animEffect>
                                  </p:childTnLst>
                                  <p:subTnLst>
                                    <p:set>
                                      <p:cBhvr override="childStyle">
                                        <p:cTn dur="1" fill="hold" display="0" masterRel="nextClick" afterEffect="1"/>
                                        <p:tgtEl>
                                          <p:spTgt spid="45"/>
                                        </p:tgtEl>
                                        <p:attrNameLst>
                                          <p:attrName>style.visibility</p:attrName>
                                        </p:attrNameLst>
                                      </p:cBhvr>
                                      <p:to>
                                        <p:strVal val="hidden"/>
                                      </p:to>
                                    </p:set>
                                  </p:subTnLst>
                                </p:cTn>
                              </p:par>
                              <p:par>
                                <p:cTn id="144" presetID="9" presetClass="entr" presetSubtype="0" fill="hold" nodeType="withEffect">
                                  <p:stCondLst>
                                    <p:cond delay="0"/>
                                  </p:stCondLst>
                                  <p:childTnLst>
                                    <p:set>
                                      <p:cBhvr>
                                        <p:cTn id="145" dur="1" fill="hold">
                                          <p:stCondLst>
                                            <p:cond delay="0"/>
                                          </p:stCondLst>
                                        </p:cTn>
                                        <p:tgtEl>
                                          <p:spTgt spid="44"/>
                                        </p:tgtEl>
                                        <p:attrNameLst>
                                          <p:attrName>style.visibility</p:attrName>
                                        </p:attrNameLst>
                                      </p:cBhvr>
                                      <p:to>
                                        <p:strVal val="visible"/>
                                      </p:to>
                                    </p:set>
                                    <p:animEffect transition="in" filter="dissolve">
                                      <p:cBhvr>
                                        <p:cTn id="146" dur="50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par>
                                <p:cTn id="147" presetID="9" presetClass="entr" presetSubtype="0" fill="hold" grpId="1" nodeType="withEffect">
                                  <p:stCondLst>
                                    <p:cond delay="0"/>
                                  </p:stCondLst>
                                  <p:childTnLst>
                                    <p:set>
                                      <p:cBhvr>
                                        <p:cTn id="148" dur="1" fill="hold">
                                          <p:stCondLst>
                                            <p:cond delay="0"/>
                                          </p:stCondLst>
                                        </p:cTn>
                                        <p:tgtEl>
                                          <p:spTgt spid="46"/>
                                        </p:tgtEl>
                                        <p:attrNameLst>
                                          <p:attrName>style.visibility</p:attrName>
                                        </p:attrNameLst>
                                      </p:cBhvr>
                                      <p:to>
                                        <p:strVal val="visible"/>
                                      </p:to>
                                    </p:set>
                                    <p:animEffect transition="in" filter="dissolve">
                                      <p:cBhvr>
                                        <p:cTn id="149"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150" fill="hold">
                      <p:stCondLst>
                        <p:cond delay="indefinite"/>
                      </p:stCondLst>
                      <p:childTnLst>
                        <p:par>
                          <p:cTn id="151" fill="hold">
                            <p:stCondLst>
                              <p:cond delay="0"/>
                            </p:stCondLst>
                            <p:childTnLst>
                              <p:par>
                                <p:cTn id="152" presetID="9" presetClass="entr" presetSubtype="0" fill="hold" nodeType="clickEffect">
                                  <p:stCondLst>
                                    <p:cond delay="0"/>
                                  </p:stCondLst>
                                  <p:childTnLst>
                                    <p:set>
                                      <p:cBhvr>
                                        <p:cTn id="153" dur="1" fill="hold">
                                          <p:stCondLst>
                                            <p:cond delay="0"/>
                                          </p:stCondLst>
                                        </p:cTn>
                                        <p:tgtEl>
                                          <p:spTgt spid="47"/>
                                        </p:tgtEl>
                                        <p:attrNameLst>
                                          <p:attrName>style.visibility</p:attrName>
                                        </p:attrNameLst>
                                      </p:cBhvr>
                                      <p:to>
                                        <p:strVal val="visible"/>
                                      </p:to>
                                    </p:set>
                                    <p:animEffect transition="in" filter="dissolve">
                                      <p:cBhvr>
                                        <p:cTn id="154" dur="500"/>
                                        <p:tgtEl>
                                          <p:spTgt spid="47"/>
                                        </p:tgtEl>
                                      </p:cBhvr>
                                    </p:animEffect>
                                  </p:childTnLst>
                                </p:cTn>
                              </p:par>
                              <p:par>
                                <p:cTn id="155" presetID="9" presetClass="entr" presetSubtype="0" fill="hold" grpId="0" nodeType="withEffect">
                                  <p:stCondLst>
                                    <p:cond delay="0"/>
                                  </p:stCondLst>
                                  <p:childTnLst>
                                    <p:set>
                                      <p:cBhvr>
                                        <p:cTn id="156" dur="1" fill="hold">
                                          <p:stCondLst>
                                            <p:cond delay="0"/>
                                          </p:stCondLst>
                                        </p:cTn>
                                        <p:tgtEl>
                                          <p:spTgt spid="48"/>
                                        </p:tgtEl>
                                        <p:attrNameLst>
                                          <p:attrName>style.visibility</p:attrName>
                                        </p:attrNameLst>
                                      </p:cBhvr>
                                      <p:to>
                                        <p:strVal val="visible"/>
                                      </p:to>
                                    </p:set>
                                    <p:animEffect transition="in" filter="dissolve">
                                      <p:cBhvr>
                                        <p:cTn id="157" dur="500"/>
                                        <p:tgtEl>
                                          <p:spTgt spid="48"/>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presetSubtype="0" fill="hold" nodeType="clickEffect">
                                  <p:stCondLst>
                                    <p:cond delay="0"/>
                                  </p:stCondLst>
                                  <p:childTnLst>
                                    <p:set>
                                      <p:cBhvr>
                                        <p:cTn id="161" dur="1" fill="hold">
                                          <p:stCondLst>
                                            <p:cond delay="0"/>
                                          </p:stCondLst>
                                        </p:cTn>
                                        <p:tgtEl>
                                          <p:spTgt spid="49"/>
                                        </p:tgtEl>
                                        <p:attrNameLst>
                                          <p:attrName>style.visibility</p:attrName>
                                        </p:attrNameLst>
                                      </p:cBhvr>
                                      <p:to>
                                        <p:strVal val="visible"/>
                                      </p:to>
                                    </p:set>
                                    <p:animEffect transition="in" filter="dissolve">
                                      <p:cBhvr>
                                        <p:cTn id="162" dur="500"/>
                                        <p:tgtEl>
                                          <p:spTgt spid="49"/>
                                        </p:tgtEl>
                                      </p:cBhvr>
                                    </p:animEffect>
                                  </p:childTnLst>
                                </p:cTn>
                              </p:par>
                              <p:par>
                                <p:cTn id="163" presetID="9" presetClass="entr" presetSubtype="0" fill="hold" grpId="0" nodeType="withEffect">
                                  <p:stCondLst>
                                    <p:cond delay="0"/>
                                  </p:stCondLst>
                                  <p:childTnLst>
                                    <p:set>
                                      <p:cBhvr>
                                        <p:cTn id="164" dur="1" fill="hold">
                                          <p:stCondLst>
                                            <p:cond delay="0"/>
                                          </p:stCondLst>
                                        </p:cTn>
                                        <p:tgtEl>
                                          <p:spTgt spid="50"/>
                                        </p:tgtEl>
                                        <p:attrNameLst>
                                          <p:attrName>style.visibility</p:attrName>
                                        </p:attrNameLst>
                                      </p:cBhvr>
                                      <p:to>
                                        <p:strVal val="visible"/>
                                      </p:to>
                                    </p:set>
                                    <p:animEffect transition="in" filter="dissolve">
                                      <p:cBhvr>
                                        <p:cTn id="16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6" grpId="0" animBg="1"/>
      <p:bldP spid="19" grpId="0" animBg="1"/>
      <p:bldP spid="17" grpId="0"/>
      <p:bldP spid="12" grpId="0" animBg="1"/>
      <p:bldP spid="22" grpId="0"/>
      <p:bldP spid="25" grpId="0" animBg="1"/>
      <p:bldP spid="27" grpId="0" animBg="1"/>
      <p:bldP spid="31" grpId="0" animBg="1"/>
      <p:bldP spid="32" grpId="0"/>
      <p:bldP spid="33" grpId="0"/>
      <p:bldP spid="34" grpId="0"/>
      <p:bldP spid="35" grpId="0"/>
      <p:bldP spid="36" grpId="0"/>
      <p:bldP spid="37" grpId="0"/>
      <p:bldP spid="38" grpId="0"/>
      <p:bldP spid="39" grpId="0"/>
      <p:bldP spid="45" grpId="1"/>
      <p:bldP spid="46" grpId="1"/>
      <p:bldP spid="48"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413810"/>
            <a:ext cx="11873563" cy="932119"/>
          </a:xfrm>
        </p:spPr>
        <p:txBody>
          <a:bodyPr/>
          <a:lstStyle/>
          <a:p>
            <a:pPr algn="ctr"/>
            <a:r>
              <a:rPr lang="en-US" dirty="0"/>
              <a:t>Method of Least Squares</a:t>
            </a:r>
          </a:p>
        </p:txBody>
      </p:sp>
      <p:sp>
        <p:nvSpPr>
          <p:cNvPr id="3" name="Content Placeholder 2"/>
          <p:cNvSpPr>
            <a:spLocks noGrp="1"/>
          </p:cNvSpPr>
          <p:nvPr>
            <p:ph sz="half" idx="1"/>
          </p:nvPr>
        </p:nvSpPr>
        <p:spPr>
          <a:xfrm>
            <a:off x="243678" y="1378018"/>
            <a:ext cx="6541924" cy="2379921"/>
          </a:xfrm>
        </p:spPr>
        <p:txBody>
          <a:bodyPr>
            <a:noAutofit/>
          </a:bodyPr>
          <a:lstStyle/>
          <a:p>
            <a:r>
              <a:rPr lang="en-US" sz="2300" dirty="0"/>
              <a:t>Model: </a:t>
            </a:r>
            <a:r>
              <a:rPr lang="en-US" sz="2300" dirty="0">
                <a:latin typeface="Times New Roman"/>
                <a:cs typeface="Times New Roman"/>
              </a:rPr>
              <a:t>Y</a:t>
            </a:r>
            <a:r>
              <a:rPr lang="en-US" sz="2300" i="1" baseline="-25000" dirty="0">
                <a:latin typeface="Times New Roman"/>
                <a:cs typeface="Times New Roman"/>
              </a:rPr>
              <a:t>i</a:t>
            </a:r>
            <a:r>
              <a:rPr lang="en-US" sz="2300" dirty="0"/>
              <a:t>=(β</a:t>
            </a:r>
            <a:r>
              <a:rPr lang="en-US" sz="2300" baseline="-25000" dirty="0"/>
              <a:t>0</a:t>
            </a:r>
            <a:r>
              <a:rPr lang="en-US" sz="2300" dirty="0"/>
              <a:t>+β</a:t>
            </a:r>
            <a:r>
              <a:rPr lang="en-US" sz="2300" baseline="-25000" dirty="0"/>
              <a:t>1</a:t>
            </a:r>
            <a:r>
              <a:rPr lang="en-US" sz="2300" i="1" dirty="0">
                <a:latin typeface="Times New Roman"/>
                <a:cs typeface="Times New Roman"/>
              </a:rPr>
              <a:t>x</a:t>
            </a:r>
            <a:r>
              <a:rPr lang="en-US" sz="2300" i="1" baseline="-25000" dirty="0">
                <a:latin typeface="Times New Roman"/>
                <a:cs typeface="Times New Roman"/>
              </a:rPr>
              <a:t>i</a:t>
            </a:r>
            <a:r>
              <a:rPr lang="en-US" sz="2300" dirty="0"/>
              <a:t>) + </a:t>
            </a:r>
            <a:r>
              <a:rPr lang="en-US" sz="2300" dirty="0" err="1"/>
              <a:t>ε</a:t>
            </a:r>
            <a:r>
              <a:rPr lang="en-US" sz="2300" i="1" baseline="-25000" dirty="0" err="1">
                <a:latin typeface="Times New Roman"/>
                <a:cs typeface="Times New Roman"/>
              </a:rPr>
              <a:t>i</a:t>
            </a:r>
            <a:r>
              <a:rPr lang="en-US" sz="2300" i="1" baseline="-25000" dirty="0">
                <a:latin typeface="Times New Roman"/>
                <a:cs typeface="Times New Roman"/>
              </a:rPr>
              <a:t>		</a:t>
            </a:r>
            <a:r>
              <a:rPr lang="en-US" sz="2300" i="1" dirty="0">
                <a:latin typeface="Times New Roman"/>
                <a:cs typeface="Times New Roman"/>
              </a:rPr>
              <a:t>     </a:t>
            </a:r>
          </a:p>
          <a:p>
            <a:pPr marL="0" indent="0">
              <a:buNone/>
            </a:pPr>
            <a:r>
              <a:rPr lang="en-US" sz="2300" i="1" dirty="0">
                <a:latin typeface="Times New Roman"/>
                <a:cs typeface="Times New Roman"/>
              </a:rPr>
              <a:t>   where</a:t>
            </a:r>
            <a:r>
              <a:rPr lang="en-US" sz="2300" dirty="0"/>
              <a:t>, </a:t>
            </a:r>
          </a:p>
          <a:p>
            <a:pPr lvl="1"/>
            <a:r>
              <a:rPr lang="en-US" sz="2300" dirty="0">
                <a:latin typeface="Times New Roman"/>
                <a:cs typeface="Times New Roman"/>
              </a:rPr>
              <a:t>Y</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response variable.</a:t>
            </a:r>
          </a:p>
          <a:p>
            <a:pPr lvl="1"/>
            <a:r>
              <a:rPr lang="en-US" sz="2300" i="1" dirty="0">
                <a:latin typeface="Times New Roman"/>
                <a:cs typeface="Times New Roman"/>
              </a:rPr>
              <a:t>x</a:t>
            </a:r>
            <a:r>
              <a:rPr lang="en-US" sz="2300" i="1" baseline="-25000" dirty="0">
                <a:latin typeface="Times New Roman"/>
                <a:cs typeface="Times New Roman"/>
              </a:rPr>
              <a:t>i</a:t>
            </a:r>
            <a:r>
              <a:rPr lang="en-US" sz="2300" dirty="0"/>
              <a:t> is the </a:t>
            </a:r>
            <a:r>
              <a:rPr lang="en-US" sz="2300" i="1" dirty="0" err="1">
                <a:latin typeface="Times New Roman"/>
                <a:cs typeface="Times New Roman"/>
              </a:rPr>
              <a:t>i</a:t>
            </a:r>
            <a:r>
              <a:rPr lang="en-US" sz="2300" i="1" baseline="30000" dirty="0" err="1">
                <a:latin typeface="Times New Roman"/>
                <a:cs typeface="Times New Roman"/>
              </a:rPr>
              <a:t>th</a:t>
            </a:r>
            <a:r>
              <a:rPr lang="en-US" sz="2300" dirty="0"/>
              <a:t> value of the explanatory variable.</a:t>
            </a:r>
          </a:p>
          <a:p>
            <a:pPr lvl="1"/>
            <a:r>
              <a:rPr lang="en-US" sz="2300" dirty="0" err="1"/>
              <a:t>ε</a:t>
            </a:r>
            <a:r>
              <a:rPr lang="en-US" sz="2300" i="1" baseline="-25000" dirty="0" err="1">
                <a:latin typeface="Times New Roman"/>
                <a:cs typeface="Times New Roman"/>
              </a:rPr>
              <a:t>i</a:t>
            </a:r>
            <a:r>
              <a:rPr lang="en-US" sz="2300" dirty="0" err="1"/>
              <a:t>’s</a:t>
            </a:r>
            <a:r>
              <a:rPr lang="en-US" sz="2300" dirty="0"/>
              <a:t> are uncorrelated with a mean of 0 and constant variance σ</a:t>
            </a:r>
            <a:r>
              <a:rPr lang="en-US" sz="2300" baseline="30000" dirty="0"/>
              <a:t>2</a:t>
            </a:r>
            <a:r>
              <a:rPr lang="en-US" sz="2300" dirty="0"/>
              <a:t>.</a:t>
            </a:r>
            <a:endParaRPr lang="en-US" sz="2300" baseline="30000" dirty="0"/>
          </a:p>
        </p:txBody>
      </p:sp>
      <p:cxnSp>
        <p:nvCxnSpPr>
          <p:cNvPr id="6" name="Straight Arrow Connector 5"/>
          <p:cNvCxnSpPr/>
          <p:nvPr/>
        </p:nvCxnSpPr>
        <p:spPr>
          <a:xfrm>
            <a:off x="8072805" y="5263777"/>
            <a:ext cx="44009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8244591" y="2145489"/>
            <a:ext cx="539" cy="3291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784435" y="5303761"/>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p>
        </p:txBody>
      </p:sp>
      <p:sp>
        <p:nvSpPr>
          <p:cNvPr id="11" name="TextBox 10"/>
          <p:cNvSpPr txBox="1"/>
          <p:nvPr/>
        </p:nvSpPr>
        <p:spPr>
          <a:xfrm>
            <a:off x="7780641" y="2318215"/>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p>
        </p:txBody>
      </p:sp>
      <p:sp>
        <p:nvSpPr>
          <p:cNvPr id="15" name="TextBox 14"/>
          <p:cNvSpPr txBox="1"/>
          <p:nvPr/>
        </p:nvSpPr>
        <p:spPr>
          <a:xfrm>
            <a:off x="12062811" y="1359254"/>
            <a:ext cx="1471398" cy="418576"/>
          </a:xfrm>
          <a:prstGeom prst="rect">
            <a:avLst/>
          </a:prstGeom>
          <a:noFill/>
        </p:spPr>
        <p:txBody>
          <a:bodyPr wrap="square" lIns="103272" tIns="51636" rIns="103272" bIns="51636" rtlCol="0">
            <a:spAutoFit/>
          </a:bodyPr>
          <a:lstStyle/>
          <a:p>
            <a:r>
              <a:rPr lang="en-US" i="1" dirty="0" smtClean="0">
                <a:solidFill>
                  <a:srgbClr val="008000"/>
                </a:solidFill>
                <a:latin typeface="Times New Roman"/>
                <a:cs typeface="Times New Roman"/>
              </a:rPr>
              <a:t>Y=</a:t>
            </a:r>
            <a:r>
              <a:rPr lang="en-US" dirty="0">
                <a:solidFill>
                  <a:srgbClr val="008000"/>
                </a:solidFill>
              </a:rPr>
              <a:t>β</a:t>
            </a:r>
            <a:r>
              <a:rPr lang="en-US" baseline="-25000" dirty="0">
                <a:solidFill>
                  <a:srgbClr val="008000"/>
                </a:solidFill>
              </a:rPr>
              <a:t>0</a:t>
            </a:r>
            <a:r>
              <a:rPr lang="en-US" dirty="0">
                <a:solidFill>
                  <a:srgbClr val="008000"/>
                </a:solidFill>
              </a:rPr>
              <a:t>+</a:t>
            </a:r>
            <a:r>
              <a:rPr lang="en-US" dirty="0" smtClean="0">
                <a:solidFill>
                  <a:srgbClr val="008000"/>
                </a:solidFill>
              </a:rPr>
              <a:t>β</a:t>
            </a:r>
            <a:r>
              <a:rPr lang="en-US" baseline="-25000" dirty="0" smtClean="0">
                <a:solidFill>
                  <a:srgbClr val="008000"/>
                </a:solidFill>
              </a:rPr>
              <a:t>1</a:t>
            </a:r>
            <a:r>
              <a:rPr lang="en-US" i="1" dirty="0" smtClean="0">
                <a:solidFill>
                  <a:srgbClr val="008000"/>
                </a:solidFill>
                <a:latin typeface="Times New Roman"/>
                <a:cs typeface="Times New Roman"/>
              </a:rPr>
              <a:t>x</a:t>
            </a:r>
            <a:endParaRPr lang="en-US" i="1" dirty="0">
              <a:solidFill>
                <a:srgbClr val="008000"/>
              </a:solidFill>
              <a:latin typeface="Times New Roman"/>
              <a:cs typeface="Times New Roman"/>
            </a:endParaRPr>
          </a:p>
        </p:txBody>
      </p:sp>
      <p:sp>
        <p:nvSpPr>
          <p:cNvPr id="17" name="TextBox 16"/>
          <p:cNvSpPr txBox="1"/>
          <p:nvPr/>
        </p:nvSpPr>
        <p:spPr>
          <a:xfrm>
            <a:off x="9013422" y="5263265"/>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r>
              <a:rPr lang="en-US" sz="2300" i="1" baseline="-25000" dirty="0">
                <a:latin typeface="Times New Roman"/>
                <a:cs typeface="Times New Roman"/>
              </a:rPr>
              <a:t>1</a:t>
            </a:r>
          </a:p>
        </p:txBody>
      </p:sp>
      <p:cxnSp>
        <p:nvCxnSpPr>
          <p:cNvPr id="9" name="Straight Connector 8"/>
          <p:cNvCxnSpPr/>
          <p:nvPr/>
        </p:nvCxnSpPr>
        <p:spPr>
          <a:xfrm>
            <a:off x="9159783" y="5183822"/>
            <a:ext cx="0" cy="15991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9133272" y="3931166"/>
            <a:ext cx="51535" cy="53304"/>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cxnSp>
        <p:nvCxnSpPr>
          <p:cNvPr id="20" name="Straight Connector 19"/>
          <p:cNvCxnSpPr/>
          <p:nvPr/>
        </p:nvCxnSpPr>
        <p:spPr>
          <a:xfrm flipV="1">
            <a:off x="9146527" y="3624677"/>
            <a:ext cx="0" cy="147918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8987456" y="3384809"/>
            <a:ext cx="318140" cy="418576"/>
          </a:xfrm>
          <a:prstGeom prst="rect">
            <a:avLst/>
          </a:prstGeom>
          <a:noFill/>
        </p:spPr>
        <p:txBody>
          <a:bodyPr wrap="square" lIns="103272" tIns="51636" rIns="103272" bIns="51636" rtlCol="0">
            <a:spAutoFit/>
          </a:bodyPr>
          <a:lstStyle/>
          <a:p>
            <a:r>
              <a:rPr lang="en-US" dirty="0" smtClean="0"/>
              <a:t>*</a:t>
            </a:r>
            <a:endParaRPr lang="en-US" dirty="0"/>
          </a:p>
        </p:txBody>
      </p:sp>
      <p:cxnSp>
        <p:nvCxnSpPr>
          <p:cNvPr id="26" name="Straight Arrow Connector 25"/>
          <p:cNvCxnSpPr>
            <a:stCxn id="27" idx="2"/>
          </p:cNvCxnSpPr>
          <p:nvPr/>
        </p:nvCxnSpPr>
        <p:spPr>
          <a:xfrm>
            <a:off x="9013701" y="3189862"/>
            <a:ext cx="79803" cy="3148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8403662" y="2771286"/>
            <a:ext cx="1220077" cy="418576"/>
          </a:xfrm>
          <a:prstGeom prst="rect">
            <a:avLst/>
          </a:prstGeom>
          <a:noFill/>
          <a:ln>
            <a:solidFill>
              <a:schemeClr val="accent1"/>
            </a:solidFill>
          </a:ln>
        </p:spPr>
        <p:txBody>
          <a:bodyPr wrap="square" lIns="103272" tIns="51636" rIns="103272" bIns="51636" rtlCol="0">
            <a:spAutoFit/>
          </a:bodyPr>
          <a:lstStyle/>
          <a:p>
            <a:r>
              <a:rPr lang="en-US" dirty="0" smtClean="0"/>
              <a:t>P</a:t>
            </a:r>
            <a:r>
              <a:rPr lang="en-US" baseline="-25000" dirty="0" smtClean="0"/>
              <a:t>1</a:t>
            </a:r>
            <a:r>
              <a:rPr lang="en-US" dirty="0" smtClean="0"/>
              <a:t>(</a:t>
            </a:r>
            <a:r>
              <a:rPr lang="en-US" i="1" dirty="0" smtClean="0">
                <a:latin typeface="Times New Roman"/>
                <a:cs typeface="Times New Roman"/>
              </a:rPr>
              <a:t>x</a:t>
            </a:r>
            <a:r>
              <a:rPr lang="en-US" i="1" baseline="-25000" dirty="0" smtClean="0">
                <a:latin typeface="Times New Roman"/>
                <a:cs typeface="Times New Roman"/>
              </a:rPr>
              <a:t>1</a:t>
            </a:r>
            <a:r>
              <a:rPr lang="en-US" i="1" dirty="0" smtClean="0">
                <a:latin typeface="Times New Roman"/>
                <a:cs typeface="Times New Roman"/>
              </a:rPr>
              <a:t>,y</a:t>
            </a:r>
            <a:r>
              <a:rPr lang="en-US" i="1" baseline="-25000" dirty="0" smtClean="0">
                <a:latin typeface="Times New Roman"/>
                <a:cs typeface="Times New Roman"/>
              </a:rPr>
              <a:t>1</a:t>
            </a:r>
            <a:r>
              <a:rPr lang="en-US" dirty="0" smtClean="0"/>
              <a:t>)</a:t>
            </a:r>
            <a:endParaRPr lang="en-US" dirty="0"/>
          </a:p>
        </p:txBody>
      </p:sp>
      <p:sp>
        <p:nvSpPr>
          <p:cNvPr id="32" name="TextBox 31"/>
          <p:cNvSpPr txBox="1"/>
          <p:nvPr/>
        </p:nvSpPr>
        <p:spPr>
          <a:xfrm>
            <a:off x="8642808" y="3478095"/>
            <a:ext cx="437443" cy="418576"/>
          </a:xfrm>
          <a:prstGeom prst="rect">
            <a:avLst/>
          </a:prstGeom>
          <a:noFill/>
        </p:spPr>
        <p:txBody>
          <a:bodyPr wrap="square" lIns="103272" tIns="51636" rIns="103272" bIns="51636" rtlCol="0">
            <a:spAutoFit/>
          </a:bodyPr>
          <a:lstStyle/>
          <a:p>
            <a:r>
              <a:rPr lang="en-US" i="1" dirty="0">
                <a:solidFill>
                  <a:srgbClr val="800000"/>
                </a:solidFill>
              </a:rPr>
              <a:t>e</a:t>
            </a:r>
            <a:r>
              <a:rPr lang="en-US" i="1" baseline="-25000" dirty="0" smtClean="0">
                <a:solidFill>
                  <a:srgbClr val="800000"/>
                </a:solidFill>
                <a:latin typeface="Times New Roman"/>
                <a:cs typeface="Times New Roman"/>
              </a:rPr>
              <a:t>1</a:t>
            </a:r>
            <a:endParaRPr lang="en-US" dirty="0">
              <a:solidFill>
                <a:srgbClr val="800000"/>
              </a:solidFill>
            </a:endParaRPr>
          </a:p>
        </p:txBody>
      </p:sp>
      <p:sp>
        <p:nvSpPr>
          <p:cNvPr id="33" name="TextBox 32"/>
          <p:cNvSpPr txBox="1"/>
          <p:nvPr/>
        </p:nvSpPr>
        <p:spPr>
          <a:xfrm>
            <a:off x="9225523" y="4143861"/>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4" name="TextBox 33"/>
          <p:cNvSpPr txBox="1"/>
          <p:nvPr/>
        </p:nvSpPr>
        <p:spPr>
          <a:xfrm>
            <a:off x="9503359" y="3636969"/>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5" name="TextBox 34"/>
          <p:cNvSpPr txBox="1"/>
          <p:nvPr/>
        </p:nvSpPr>
        <p:spPr>
          <a:xfrm>
            <a:off x="9728170" y="31967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6" name="TextBox 35"/>
          <p:cNvSpPr txBox="1"/>
          <p:nvPr/>
        </p:nvSpPr>
        <p:spPr>
          <a:xfrm>
            <a:off x="10085542" y="354266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7" name="TextBox 36"/>
          <p:cNvSpPr txBox="1"/>
          <p:nvPr/>
        </p:nvSpPr>
        <p:spPr>
          <a:xfrm>
            <a:off x="10747802" y="3262305"/>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8" name="TextBox 37"/>
          <p:cNvSpPr txBox="1"/>
          <p:nvPr/>
        </p:nvSpPr>
        <p:spPr>
          <a:xfrm>
            <a:off x="10999125" y="238227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39" name="TextBox 38"/>
          <p:cNvSpPr txBox="1"/>
          <p:nvPr/>
        </p:nvSpPr>
        <p:spPr>
          <a:xfrm>
            <a:off x="11568593" y="2701573"/>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40" name="Content Placeholder 2"/>
          <p:cNvSpPr>
            <a:spLocks noGrp="1"/>
          </p:cNvSpPr>
          <p:nvPr>
            <p:ph sz="half" idx="1"/>
          </p:nvPr>
        </p:nvSpPr>
        <p:spPr>
          <a:xfrm>
            <a:off x="1076844" y="3814233"/>
            <a:ext cx="6465726" cy="943157"/>
          </a:xfrm>
        </p:spPr>
        <p:txBody>
          <a:bodyPr>
            <a:normAutofit fontScale="77500" lnSpcReduction="20000"/>
          </a:bodyPr>
          <a:lstStyle/>
          <a:p>
            <a:r>
              <a:rPr lang="en-US" sz="2700" dirty="0"/>
              <a:t>Residual = (Observed y-value) – (Predicted y-value)</a:t>
            </a:r>
          </a:p>
          <a:p>
            <a:pPr marL="0" indent="0">
              <a:buNone/>
            </a:pPr>
            <a:r>
              <a:rPr lang="en-US" sz="2700" dirty="0"/>
              <a:t>	</a:t>
            </a:r>
            <a:r>
              <a:rPr lang="en-US" sz="2700" i="1" dirty="0"/>
              <a:t>e</a:t>
            </a:r>
            <a:r>
              <a:rPr lang="en-US" sz="2700" i="1" baseline="-25000" dirty="0"/>
              <a:t>1</a:t>
            </a:r>
            <a:r>
              <a:rPr lang="en-US" sz="2700" dirty="0"/>
              <a:t>= </a:t>
            </a:r>
            <a:r>
              <a:rPr lang="en-US" sz="2700" i="1" dirty="0">
                <a:latin typeface="Times New Roman"/>
                <a:cs typeface="Times New Roman"/>
              </a:rPr>
              <a:t>y</a:t>
            </a:r>
            <a:r>
              <a:rPr lang="en-US" sz="2700" i="1" baseline="-25000" dirty="0">
                <a:latin typeface="Times New Roman"/>
                <a:cs typeface="Times New Roman"/>
              </a:rPr>
              <a:t>1</a:t>
            </a:r>
            <a:r>
              <a:rPr lang="en-US" sz="2700" dirty="0"/>
              <a:t> – </a:t>
            </a:r>
            <a:endParaRPr lang="en-US" sz="2700" i="1" baseline="-25000" dirty="0">
              <a:latin typeface="Times New Roman"/>
              <a:cs typeface="Times New Roman"/>
            </a:endParaRPr>
          </a:p>
          <a:p>
            <a:endParaRPr lang="en-US" sz="2300" dirty="0"/>
          </a:p>
        </p:txBody>
      </p:sp>
      <p:cxnSp>
        <p:nvCxnSpPr>
          <p:cNvPr id="49" name="Straight Arrow Connector 48"/>
          <p:cNvCxnSpPr/>
          <p:nvPr/>
        </p:nvCxnSpPr>
        <p:spPr>
          <a:xfrm flipV="1">
            <a:off x="8350640" y="2292075"/>
            <a:ext cx="3911008" cy="2118319"/>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V="1">
            <a:off x="7648618" y="1865642"/>
            <a:ext cx="4917915" cy="303833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endCxn id="22" idx="1"/>
          </p:cNvCxnSpPr>
          <p:nvPr/>
        </p:nvCxnSpPr>
        <p:spPr>
          <a:xfrm flipV="1">
            <a:off x="8284897" y="3594097"/>
            <a:ext cx="702558" cy="392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7846373" y="3263847"/>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r>
              <a:rPr lang="en-US" sz="2300" i="1" baseline="-25000" dirty="0">
                <a:latin typeface="Times New Roman"/>
                <a:cs typeface="Times New Roman"/>
              </a:rPr>
              <a:t>1</a:t>
            </a:r>
          </a:p>
        </p:txBody>
      </p:sp>
      <p:pic>
        <p:nvPicPr>
          <p:cNvPr id="28" name="Picture 27"/>
          <p:cNvPicPr>
            <a:picLocks noChangeAspect="1"/>
          </p:cNvPicPr>
          <p:nvPr/>
        </p:nvPicPr>
        <p:blipFill>
          <a:blip r:embed="rId2"/>
          <a:stretch>
            <a:fillRect/>
          </a:stretch>
        </p:blipFill>
        <p:spPr>
          <a:xfrm>
            <a:off x="11857322" y="2564240"/>
            <a:ext cx="1746505" cy="431800"/>
          </a:xfrm>
          <a:prstGeom prst="rect">
            <a:avLst/>
          </a:prstGeom>
          <a:ln>
            <a:solidFill>
              <a:srgbClr val="800000"/>
            </a:solidFill>
          </a:ln>
        </p:spPr>
      </p:pic>
      <p:sp>
        <p:nvSpPr>
          <p:cNvPr id="54" name="TextBox 53"/>
          <p:cNvSpPr txBox="1"/>
          <p:nvPr/>
        </p:nvSpPr>
        <p:spPr>
          <a:xfrm>
            <a:off x="11889948" y="3117769"/>
            <a:ext cx="1471398" cy="732508"/>
          </a:xfrm>
          <a:prstGeom prst="rect">
            <a:avLst/>
          </a:prstGeom>
          <a:noFill/>
          <a:ln>
            <a:solidFill>
              <a:srgbClr val="800000"/>
            </a:solidFill>
          </a:ln>
        </p:spPr>
        <p:txBody>
          <a:bodyPr wrap="square" lIns="103272" tIns="51636" rIns="103272" bIns="51636" rtlCol="0">
            <a:spAutoFit/>
          </a:bodyPr>
          <a:lstStyle/>
          <a:p>
            <a:r>
              <a:rPr lang="en-US" i="1" dirty="0" smtClean="0">
                <a:solidFill>
                  <a:srgbClr val="800000"/>
                </a:solidFill>
                <a:latin typeface="Times New Roman"/>
                <a:cs typeface="Times New Roman"/>
              </a:rPr>
              <a:t>Example:</a:t>
            </a:r>
          </a:p>
          <a:p>
            <a:r>
              <a:rPr lang="en-US" i="1" dirty="0" smtClean="0">
                <a:solidFill>
                  <a:srgbClr val="800000"/>
                </a:solidFill>
                <a:latin typeface="Times New Roman"/>
                <a:cs typeface="Times New Roman"/>
              </a:rPr>
              <a:t>        </a:t>
            </a:r>
            <a:r>
              <a:rPr lang="en-US" dirty="0" smtClean="0">
                <a:latin typeface="Times New Roman"/>
                <a:cs typeface="Times New Roman"/>
              </a:rPr>
              <a:t>2+.8</a:t>
            </a:r>
            <a:r>
              <a:rPr lang="en-US" i="1" dirty="0" smtClean="0">
                <a:latin typeface="Times New Roman"/>
                <a:cs typeface="Times New Roman"/>
              </a:rPr>
              <a:t>x</a:t>
            </a:r>
          </a:p>
        </p:txBody>
      </p:sp>
      <p:pic>
        <p:nvPicPr>
          <p:cNvPr id="29" name="Picture 28"/>
          <p:cNvPicPr>
            <a:picLocks noChangeAspect="1"/>
          </p:cNvPicPr>
          <p:nvPr/>
        </p:nvPicPr>
        <p:blipFill>
          <a:blip r:embed="rId3"/>
          <a:stretch>
            <a:fillRect/>
          </a:stretch>
        </p:blipFill>
        <p:spPr>
          <a:xfrm>
            <a:off x="11912967" y="3459229"/>
            <a:ext cx="586940" cy="374227"/>
          </a:xfrm>
          <a:prstGeom prst="rect">
            <a:avLst/>
          </a:prstGeom>
        </p:spPr>
      </p:pic>
      <p:pic>
        <p:nvPicPr>
          <p:cNvPr id="30" name="Picture 29"/>
          <p:cNvPicPr>
            <a:picLocks noChangeAspect="1"/>
          </p:cNvPicPr>
          <p:nvPr/>
        </p:nvPicPr>
        <p:blipFill>
          <a:blip r:embed="rId4"/>
          <a:stretch>
            <a:fillRect/>
          </a:stretch>
        </p:blipFill>
        <p:spPr>
          <a:xfrm>
            <a:off x="7837589" y="3779043"/>
            <a:ext cx="400837" cy="374227"/>
          </a:xfrm>
          <a:prstGeom prst="rect">
            <a:avLst/>
          </a:prstGeom>
        </p:spPr>
      </p:pic>
      <p:cxnSp>
        <p:nvCxnSpPr>
          <p:cNvPr id="55" name="Straight Connector 54"/>
          <p:cNvCxnSpPr/>
          <p:nvPr/>
        </p:nvCxnSpPr>
        <p:spPr>
          <a:xfrm flipV="1">
            <a:off x="8297612" y="3953377"/>
            <a:ext cx="702558" cy="3928"/>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9146527" y="3571374"/>
            <a:ext cx="0" cy="34647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9385133" y="3851215"/>
            <a:ext cx="3" cy="466415"/>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H="1">
            <a:off x="9650249" y="3690272"/>
            <a:ext cx="25437" cy="134295"/>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9888853" y="3384809"/>
            <a:ext cx="12726" cy="186057"/>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10245695" y="3383784"/>
            <a:ext cx="0" cy="34647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10907956" y="3010150"/>
            <a:ext cx="1597" cy="441289"/>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H="1">
            <a:off x="11172535" y="2585249"/>
            <a:ext cx="2135" cy="29113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11728748" y="2556045"/>
            <a:ext cx="0" cy="346476"/>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pic>
        <p:nvPicPr>
          <p:cNvPr id="70" name="Picture 69"/>
          <p:cNvPicPr>
            <a:picLocks noChangeAspect="1"/>
          </p:cNvPicPr>
          <p:nvPr/>
        </p:nvPicPr>
        <p:blipFill>
          <a:blip r:embed="rId4"/>
          <a:stretch>
            <a:fillRect/>
          </a:stretch>
        </p:blipFill>
        <p:spPr>
          <a:xfrm>
            <a:off x="3011928" y="4258253"/>
            <a:ext cx="400837" cy="374227"/>
          </a:xfrm>
          <a:prstGeom prst="rect">
            <a:avLst/>
          </a:prstGeom>
        </p:spPr>
      </p:pic>
      <p:cxnSp>
        <p:nvCxnSpPr>
          <p:cNvPr id="72" name="Straight Arrow Connector 71"/>
          <p:cNvCxnSpPr/>
          <p:nvPr/>
        </p:nvCxnSpPr>
        <p:spPr>
          <a:xfrm>
            <a:off x="1471398" y="4424238"/>
            <a:ext cx="556744"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9026692" y="3850701"/>
            <a:ext cx="437443" cy="418576"/>
          </a:xfrm>
          <a:prstGeom prst="rect">
            <a:avLst/>
          </a:prstGeom>
          <a:noFill/>
        </p:spPr>
        <p:txBody>
          <a:bodyPr wrap="square" lIns="103272" tIns="51636" rIns="103272" bIns="51636" rtlCol="0">
            <a:spAutoFit/>
          </a:bodyPr>
          <a:lstStyle/>
          <a:p>
            <a:r>
              <a:rPr lang="en-US" i="1" dirty="0" smtClean="0">
                <a:solidFill>
                  <a:srgbClr val="800000"/>
                </a:solidFill>
              </a:rPr>
              <a:t>e</a:t>
            </a:r>
            <a:r>
              <a:rPr lang="en-US" i="1" baseline="-25000" dirty="0" smtClean="0">
                <a:solidFill>
                  <a:srgbClr val="800000"/>
                </a:solidFill>
                <a:latin typeface="Times New Roman"/>
                <a:cs typeface="Times New Roman"/>
              </a:rPr>
              <a:t>2</a:t>
            </a:r>
            <a:endParaRPr lang="en-US" dirty="0">
              <a:solidFill>
                <a:srgbClr val="800000"/>
              </a:solidFill>
            </a:endParaRPr>
          </a:p>
        </p:txBody>
      </p:sp>
      <p:pic>
        <p:nvPicPr>
          <p:cNvPr id="74" name="Picture 73"/>
          <p:cNvPicPr>
            <a:picLocks noChangeAspect="1"/>
          </p:cNvPicPr>
          <p:nvPr/>
        </p:nvPicPr>
        <p:blipFill>
          <a:blip r:embed="rId5"/>
          <a:stretch>
            <a:fillRect/>
          </a:stretch>
        </p:blipFill>
        <p:spPr>
          <a:xfrm>
            <a:off x="1293529" y="4568450"/>
            <a:ext cx="3850900" cy="1007533"/>
          </a:xfrm>
          <a:prstGeom prst="rect">
            <a:avLst/>
          </a:prstGeom>
        </p:spPr>
      </p:pic>
      <p:sp>
        <p:nvSpPr>
          <p:cNvPr id="75" name="TextBox 74"/>
          <p:cNvSpPr txBox="1"/>
          <p:nvPr/>
        </p:nvSpPr>
        <p:spPr>
          <a:xfrm>
            <a:off x="941161" y="5543624"/>
            <a:ext cx="6667684" cy="1046441"/>
          </a:xfrm>
          <a:prstGeom prst="rect">
            <a:avLst/>
          </a:prstGeom>
          <a:noFill/>
          <a:ln>
            <a:solidFill>
              <a:srgbClr val="5B9BD5"/>
            </a:solidFill>
          </a:ln>
        </p:spPr>
        <p:txBody>
          <a:bodyPr wrap="square" lIns="103272" tIns="51636" rIns="103272" bIns="51636" rtlCol="0">
            <a:spAutoFit/>
          </a:bodyPr>
          <a:lstStyle/>
          <a:p>
            <a:r>
              <a:rPr lang="en-US" dirty="0" smtClean="0"/>
              <a:t>Method of Least Squares: </a:t>
            </a:r>
            <a:r>
              <a:rPr lang="en-US" i="1" dirty="0" smtClean="0"/>
              <a:t>Choose the line that minimizes the SSE as the “best” line. This line is unknown as the Least-Squares </a:t>
            </a:r>
            <a:r>
              <a:rPr lang="en-US" i="1" dirty="0"/>
              <a:t>R</a:t>
            </a:r>
            <a:r>
              <a:rPr lang="en-US" i="1" dirty="0" smtClean="0"/>
              <a:t>egression </a:t>
            </a:r>
            <a:r>
              <a:rPr lang="en-US" i="1" dirty="0"/>
              <a:t>L</a:t>
            </a:r>
            <a:r>
              <a:rPr lang="en-US" i="1" dirty="0" smtClean="0"/>
              <a:t>ine.</a:t>
            </a:r>
            <a:endParaRPr lang="en-US" i="1" dirty="0"/>
          </a:p>
        </p:txBody>
      </p:sp>
      <p:sp>
        <p:nvSpPr>
          <p:cNvPr id="76" name="TextBox 75"/>
          <p:cNvSpPr txBox="1"/>
          <p:nvPr/>
        </p:nvSpPr>
        <p:spPr>
          <a:xfrm>
            <a:off x="7950850" y="5807482"/>
            <a:ext cx="4639543" cy="1046441"/>
          </a:xfrm>
          <a:prstGeom prst="rect">
            <a:avLst/>
          </a:prstGeom>
          <a:noFill/>
          <a:ln>
            <a:solidFill>
              <a:srgbClr val="800000"/>
            </a:solidFill>
          </a:ln>
        </p:spPr>
        <p:txBody>
          <a:bodyPr wrap="square" lIns="103272" tIns="51636" rIns="103272" bIns="51636" rtlCol="0">
            <a:spAutoFit/>
          </a:bodyPr>
          <a:lstStyle/>
          <a:p>
            <a:r>
              <a:rPr lang="en-US" b="1" dirty="0" smtClean="0">
                <a:solidFill>
                  <a:srgbClr val="FF0000"/>
                </a:solidFill>
              </a:rPr>
              <a:t>Question:</a:t>
            </a:r>
            <a:r>
              <a:rPr lang="en-US" b="1" i="1" dirty="0" smtClean="0">
                <a:solidFill>
                  <a:srgbClr val="FF0000"/>
                </a:solidFill>
              </a:rPr>
              <a:t> </a:t>
            </a:r>
            <a:r>
              <a:rPr lang="en-US" i="1" dirty="0" smtClean="0">
                <a:solidFill>
                  <a:srgbClr val="FF0000"/>
                </a:solidFill>
              </a:rPr>
              <a:t>But there are infinite possible candidate lines, how can we find the one that minimizes the SSE?</a:t>
            </a:r>
            <a:endParaRPr lang="en-US" i="1" dirty="0">
              <a:solidFill>
                <a:srgbClr val="FF0000"/>
              </a:solidFill>
            </a:endParaRPr>
          </a:p>
        </p:txBody>
      </p:sp>
      <p:pic>
        <p:nvPicPr>
          <p:cNvPr id="77" name="Picture 76"/>
          <p:cNvPicPr>
            <a:picLocks noChangeAspect="1"/>
          </p:cNvPicPr>
          <p:nvPr/>
        </p:nvPicPr>
        <p:blipFill>
          <a:blip r:embed="rId6"/>
          <a:stretch>
            <a:fillRect/>
          </a:stretch>
        </p:blipFill>
        <p:spPr>
          <a:xfrm>
            <a:off x="5411267" y="4787551"/>
            <a:ext cx="1474508" cy="474980"/>
          </a:xfrm>
          <a:prstGeom prst="rect">
            <a:avLst/>
          </a:prstGeom>
        </p:spPr>
      </p:pic>
      <p:sp>
        <p:nvSpPr>
          <p:cNvPr id="78" name="TextBox 77"/>
          <p:cNvSpPr txBox="1"/>
          <p:nvPr/>
        </p:nvSpPr>
        <p:spPr>
          <a:xfrm>
            <a:off x="6323037" y="2585243"/>
            <a:ext cx="1219537" cy="418576"/>
          </a:xfrm>
          <a:prstGeom prst="rect">
            <a:avLst/>
          </a:prstGeom>
          <a:noFill/>
          <a:ln>
            <a:solidFill>
              <a:srgbClr val="5B9BD5"/>
            </a:solidFill>
          </a:ln>
        </p:spPr>
        <p:txBody>
          <a:bodyPr wrap="square" lIns="103272" tIns="51636" rIns="103272" bIns="51636" rtlCol="0">
            <a:spAutoFit/>
          </a:bodyPr>
          <a:lstStyle/>
          <a:p>
            <a:r>
              <a:rPr lang="en-US" i="1" dirty="0" smtClean="0"/>
              <a:t>Observed </a:t>
            </a:r>
            <a:endParaRPr lang="en-US" i="1" dirty="0"/>
          </a:p>
        </p:txBody>
      </p:sp>
      <p:cxnSp>
        <p:nvCxnSpPr>
          <p:cNvPr id="80" name="Straight Arrow Connector 79"/>
          <p:cNvCxnSpPr/>
          <p:nvPr/>
        </p:nvCxnSpPr>
        <p:spPr>
          <a:xfrm>
            <a:off x="7569083" y="3038333"/>
            <a:ext cx="331396" cy="3331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1" name="Oval 80"/>
          <p:cNvSpPr/>
          <p:nvPr/>
        </p:nvSpPr>
        <p:spPr>
          <a:xfrm>
            <a:off x="7860711" y="3424788"/>
            <a:ext cx="331396" cy="293172"/>
          </a:xfrm>
          <a:prstGeom prst="ellipse">
            <a:avLst/>
          </a:prstGeom>
          <a:noFill/>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82" name="TextBox 81"/>
          <p:cNvSpPr txBox="1"/>
          <p:nvPr/>
        </p:nvSpPr>
        <p:spPr>
          <a:xfrm>
            <a:off x="6269472" y="3077781"/>
            <a:ext cx="1219537" cy="418576"/>
          </a:xfrm>
          <a:prstGeom prst="rect">
            <a:avLst/>
          </a:prstGeom>
          <a:noFill/>
          <a:ln>
            <a:solidFill>
              <a:srgbClr val="008000"/>
            </a:solidFill>
          </a:ln>
        </p:spPr>
        <p:txBody>
          <a:bodyPr wrap="square" lIns="103272" tIns="51636" rIns="103272" bIns="51636" rtlCol="0">
            <a:spAutoFit/>
          </a:bodyPr>
          <a:lstStyle/>
          <a:p>
            <a:r>
              <a:rPr lang="en-US" i="1" dirty="0" smtClean="0"/>
              <a:t>Predicted</a:t>
            </a:r>
            <a:endParaRPr lang="en-US" i="1" dirty="0"/>
          </a:p>
        </p:txBody>
      </p:sp>
      <p:cxnSp>
        <p:nvCxnSpPr>
          <p:cNvPr id="83" name="Straight Arrow Connector 82"/>
          <p:cNvCxnSpPr/>
          <p:nvPr/>
        </p:nvCxnSpPr>
        <p:spPr>
          <a:xfrm>
            <a:off x="7528774" y="3517544"/>
            <a:ext cx="331396" cy="333151"/>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860170" y="3811242"/>
            <a:ext cx="398215" cy="332627"/>
          </a:xfrm>
          <a:prstGeom prst="ellipse">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85" name="TextBox 84"/>
          <p:cNvSpPr txBox="1"/>
          <p:nvPr/>
        </p:nvSpPr>
        <p:spPr>
          <a:xfrm>
            <a:off x="516983" y="6956181"/>
            <a:ext cx="11996532" cy="418576"/>
          </a:xfrm>
          <a:prstGeom prst="rect">
            <a:avLst/>
          </a:prstGeom>
          <a:noFill/>
          <a:ln>
            <a:solidFill>
              <a:srgbClr val="008000"/>
            </a:solidFill>
          </a:ln>
        </p:spPr>
        <p:txBody>
          <a:bodyPr wrap="square" lIns="103272" tIns="51636" rIns="103272" bIns="51636" rtlCol="0">
            <a:spAutoFit/>
          </a:bodyPr>
          <a:lstStyle/>
          <a:p>
            <a:r>
              <a:rPr lang="en-US" b="1" dirty="0" smtClean="0">
                <a:solidFill>
                  <a:srgbClr val="008000"/>
                </a:solidFill>
              </a:rPr>
              <a:t>Answer: </a:t>
            </a:r>
            <a:r>
              <a:rPr lang="en-US" i="1" dirty="0" smtClean="0">
                <a:solidFill>
                  <a:srgbClr val="008000"/>
                </a:solidFill>
              </a:rPr>
              <a:t>Since SSE is a continuous function of 2 variables, we can use methods from calculus to minimize the SSE.</a:t>
            </a:r>
            <a:endParaRPr lang="en-US" i="1" dirty="0"/>
          </a:p>
        </p:txBody>
      </p:sp>
      <p:pic>
        <p:nvPicPr>
          <p:cNvPr id="86" name="Picture 85"/>
          <p:cNvPicPr>
            <a:picLocks noChangeAspect="1"/>
          </p:cNvPicPr>
          <p:nvPr/>
        </p:nvPicPr>
        <p:blipFill>
          <a:blip r:embed="rId7"/>
          <a:stretch>
            <a:fillRect/>
          </a:stretch>
        </p:blipFill>
        <p:spPr>
          <a:xfrm>
            <a:off x="9653393" y="4652978"/>
            <a:ext cx="1746505" cy="518160"/>
          </a:xfrm>
          <a:prstGeom prst="rect">
            <a:avLst/>
          </a:prstGeom>
          <a:ln>
            <a:solidFill>
              <a:srgbClr val="800000"/>
            </a:solidFill>
          </a:ln>
        </p:spPr>
      </p:pic>
      <p:pic>
        <p:nvPicPr>
          <p:cNvPr id="87" name="Picture 86"/>
          <p:cNvPicPr>
            <a:picLocks noChangeAspect="1"/>
          </p:cNvPicPr>
          <p:nvPr/>
        </p:nvPicPr>
        <p:blipFill>
          <a:blip r:embed="rId8"/>
          <a:stretch>
            <a:fillRect/>
          </a:stretch>
        </p:blipFill>
        <p:spPr>
          <a:xfrm>
            <a:off x="11474880" y="4652977"/>
            <a:ext cx="2018501" cy="518160"/>
          </a:xfrm>
          <a:prstGeom prst="rect">
            <a:avLst/>
          </a:prstGeom>
          <a:ln>
            <a:solidFill>
              <a:srgbClr val="800000"/>
            </a:solidFill>
          </a:ln>
        </p:spPr>
      </p:pic>
      <p:sp>
        <p:nvSpPr>
          <p:cNvPr id="89" name="Slide Number Placeholder 88"/>
          <p:cNvSpPr>
            <a:spLocks noGrp="1"/>
          </p:cNvSpPr>
          <p:nvPr>
            <p:ph type="sldNum" sz="quarter" idx="12"/>
          </p:nvPr>
        </p:nvSpPr>
        <p:spPr/>
        <p:txBody>
          <a:bodyPr/>
          <a:lstStyle/>
          <a:p>
            <a:fld id="{45D55CB6-4E01-42AF-8D35-22E095F8B5E8}" type="slidenum">
              <a:rPr lang="en-US" smtClean="0"/>
              <a:t>6</a:t>
            </a:fld>
            <a:endParaRPr lang="en-US"/>
          </a:p>
        </p:txBody>
      </p:sp>
    </p:spTree>
    <p:extLst>
      <p:ext uri="{BB962C8B-B14F-4D97-AF65-F5344CB8AC3E}">
        <p14:creationId xmlns:p14="http://schemas.microsoft.com/office/powerpoint/2010/main" val="4224680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par>
                                <p:cTn id="25" presetID="9"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par>
                                <p:cTn id="34" presetID="9"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dissolve">
                                      <p:cBhvr>
                                        <p:cTn id="36"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37" presetID="9"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par>
                                <p:cTn id="40" presetID="9"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dissolve">
                                      <p:cBhvr>
                                        <p:cTn id="45" dur="500"/>
                                        <p:tgtEl>
                                          <p:spTgt spid="33"/>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dissolve">
                                      <p:cBhvr>
                                        <p:cTn id="48" dur="500"/>
                                        <p:tgtEl>
                                          <p:spTgt spid="34"/>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dissolve">
                                      <p:cBhvr>
                                        <p:cTn id="51" dur="500"/>
                                        <p:tgtEl>
                                          <p:spTgt spid="35"/>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dissolve">
                                      <p:cBhvr>
                                        <p:cTn id="54" dur="500"/>
                                        <p:tgtEl>
                                          <p:spTgt spid="36"/>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dissolve">
                                      <p:cBhvr>
                                        <p:cTn id="57" dur="500"/>
                                        <p:tgtEl>
                                          <p:spTgt spid="3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dissolve">
                                      <p:cBhvr>
                                        <p:cTn id="60" dur="500"/>
                                        <p:tgtEl>
                                          <p:spTgt spid="38"/>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dissolve">
                                      <p:cBhvr>
                                        <p:cTn id="63" dur="5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1" nodeType="clickEffect">
                                  <p:stCondLst>
                                    <p:cond delay="0"/>
                                  </p:stCondLst>
                                  <p:childTnLst>
                                    <p:set>
                                      <p:cBhvr>
                                        <p:cTn id="67" dur="1" fill="hold">
                                          <p:stCondLst>
                                            <p:cond delay="0"/>
                                          </p:stCondLst>
                                        </p:cTn>
                                        <p:tgtEl>
                                          <p:spTgt spid="3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dissolve">
                                      <p:cBhvr>
                                        <p:cTn id="72" dur="500"/>
                                        <p:tgtEl>
                                          <p:spTgt spid="49"/>
                                        </p:tgtEl>
                                      </p:cBhvr>
                                    </p:animEffect>
                                  </p:childTnLst>
                                </p:cTn>
                              </p:par>
                              <p:par>
                                <p:cTn id="73" presetID="9" presetClass="entr" presetSubtype="0" fill="hold"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dissolve">
                                      <p:cBhvr>
                                        <p:cTn id="75" dur="500"/>
                                        <p:tgtEl>
                                          <p:spTgt spid="28"/>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dissolve">
                                      <p:cBhvr>
                                        <p:cTn id="78" dur="500"/>
                                        <p:tgtEl>
                                          <p:spTgt spid="54"/>
                                        </p:tgtEl>
                                      </p:cBhvr>
                                    </p:animEffect>
                                  </p:childTnLst>
                                </p:cTn>
                              </p:par>
                              <p:par>
                                <p:cTn id="79" presetID="9" presetClass="entr" presetSubtype="0" fill="hold"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dissolve">
                                      <p:cBhvr>
                                        <p:cTn id="81" dur="500"/>
                                        <p:tgtEl>
                                          <p:spTgt spid="29"/>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dissolve">
                                      <p:cBhvr>
                                        <p:cTn id="86" dur="500"/>
                                        <p:tgtEl>
                                          <p:spTgt spid="27"/>
                                        </p:tgtEl>
                                      </p:cBhvr>
                                    </p:animEffect>
                                  </p:childTnLst>
                                </p:cTn>
                              </p:par>
                              <p:par>
                                <p:cTn id="87" presetID="9" presetClass="entr" presetSubtype="0" fill="hold"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dissolve">
                                      <p:cBhvr>
                                        <p:cTn id="89" dur="5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9" presetClass="entr" presetSubtype="0" fill="hold"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dissolve">
                                      <p:cBhvr>
                                        <p:cTn id="97" dur="500"/>
                                        <p:tgtEl>
                                          <p:spTgt spid="9"/>
                                        </p:tgtEl>
                                      </p:cBhvr>
                                    </p:animEffect>
                                  </p:childTnLst>
                                </p:cTn>
                              </p:par>
                              <p:par>
                                <p:cTn id="98" presetID="9" presetClass="entr" presetSubtype="0" fill="hold" nodeType="with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dissolve">
                                      <p:cBhvr>
                                        <p:cTn id="100" dur="500"/>
                                        <p:tgtEl>
                                          <p:spTgt spid="20"/>
                                        </p:tgtEl>
                                      </p:cBhvr>
                                    </p:animEffect>
                                  </p:childTnLst>
                                </p:cTn>
                              </p:par>
                              <p:par>
                                <p:cTn id="101" presetID="9" presetClass="entr" presetSubtype="0" fill="hold" nodeType="with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dissolve">
                                      <p:cBhvr>
                                        <p:cTn id="103" dur="500"/>
                                        <p:tgtEl>
                                          <p:spTgt spid="51"/>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dissolve">
                                      <p:cBhvr>
                                        <p:cTn id="106" dur="500"/>
                                        <p:tgtEl>
                                          <p:spTgt spid="52"/>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12"/>
                                        </p:tgtEl>
                                        <p:attrNameLst>
                                          <p:attrName>style.visibility</p:attrName>
                                        </p:attrNameLst>
                                      </p:cBhvr>
                                      <p:to>
                                        <p:strVal val="visible"/>
                                      </p:to>
                                    </p:set>
                                    <p:animEffect transition="in" filter="dissolve">
                                      <p:cBhvr>
                                        <p:cTn id="111" dur="500"/>
                                        <p:tgtEl>
                                          <p:spTgt spid="12"/>
                                        </p:tgtEl>
                                      </p:cBhvr>
                                    </p:animEffect>
                                  </p:childTnLst>
                                </p:cTn>
                              </p:par>
                              <p:par>
                                <p:cTn id="112" presetID="9" presetClass="entr" presetSubtype="0" fill="hold"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dissolve">
                                      <p:cBhvr>
                                        <p:cTn id="114" dur="500"/>
                                        <p:tgtEl>
                                          <p:spTgt spid="30"/>
                                        </p:tgtEl>
                                      </p:cBhvr>
                                    </p:animEffect>
                                  </p:childTnLst>
                                </p:cTn>
                              </p:par>
                              <p:par>
                                <p:cTn id="115" presetID="9" presetClass="entr" presetSubtype="0" fill="hold" nodeType="withEffect">
                                  <p:stCondLst>
                                    <p:cond delay="0"/>
                                  </p:stCondLst>
                                  <p:childTnLst>
                                    <p:set>
                                      <p:cBhvr>
                                        <p:cTn id="116" dur="1" fill="hold">
                                          <p:stCondLst>
                                            <p:cond delay="0"/>
                                          </p:stCondLst>
                                        </p:cTn>
                                        <p:tgtEl>
                                          <p:spTgt spid="55"/>
                                        </p:tgtEl>
                                        <p:attrNameLst>
                                          <p:attrName>style.visibility</p:attrName>
                                        </p:attrNameLst>
                                      </p:cBhvr>
                                      <p:to>
                                        <p:strVal val="visible"/>
                                      </p:to>
                                    </p:set>
                                    <p:animEffect transition="in" filter="dissolve">
                                      <p:cBhvr>
                                        <p:cTn id="117" dur="500"/>
                                        <p:tgtEl>
                                          <p:spTgt spid="55"/>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8"/>
                                        </p:tgtEl>
                                        <p:attrNameLst>
                                          <p:attrName>style.visibility</p:attrName>
                                        </p:attrNameLst>
                                      </p:cBhvr>
                                      <p:to>
                                        <p:strVal val="visible"/>
                                      </p:to>
                                    </p:set>
                                    <p:animEffect transition="in" filter="dissolve">
                                      <p:cBhvr>
                                        <p:cTn id="122" dur="500"/>
                                        <p:tgtEl>
                                          <p:spTgt spid="78"/>
                                        </p:tgtEl>
                                      </p:cBhvr>
                                    </p:animEffect>
                                  </p:childTnLst>
                                </p:cTn>
                              </p:par>
                              <p:par>
                                <p:cTn id="123" presetID="9" presetClass="entr" presetSubtype="0" fill="hold" nodeType="withEffect">
                                  <p:stCondLst>
                                    <p:cond delay="0"/>
                                  </p:stCondLst>
                                  <p:childTnLst>
                                    <p:set>
                                      <p:cBhvr>
                                        <p:cTn id="124" dur="1" fill="hold">
                                          <p:stCondLst>
                                            <p:cond delay="0"/>
                                          </p:stCondLst>
                                        </p:cTn>
                                        <p:tgtEl>
                                          <p:spTgt spid="80"/>
                                        </p:tgtEl>
                                        <p:attrNameLst>
                                          <p:attrName>style.visibility</p:attrName>
                                        </p:attrNameLst>
                                      </p:cBhvr>
                                      <p:to>
                                        <p:strVal val="visible"/>
                                      </p:to>
                                    </p:set>
                                    <p:animEffect transition="in" filter="dissolve">
                                      <p:cBhvr>
                                        <p:cTn id="125" dur="500"/>
                                        <p:tgtEl>
                                          <p:spTgt spid="80"/>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81"/>
                                        </p:tgtEl>
                                        <p:attrNameLst>
                                          <p:attrName>style.visibility</p:attrName>
                                        </p:attrNameLst>
                                      </p:cBhvr>
                                      <p:to>
                                        <p:strVal val="visible"/>
                                      </p:to>
                                    </p:set>
                                    <p:animEffect transition="in" filter="dissolve">
                                      <p:cBhvr>
                                        <p:cTn id="128" dur="500"/>
                                        <p:tgtEl>
                                          <p:spTgt spid="81"/>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ntr" presetSubtype="0" fill="hold" grpId="1" nodeType="clickEffect">
                                  <p:stCondLst>
                                    <p:cond delay="0"/>
                                  </p:stCondLst>
                                  <p:childTnLst>
                                    <p:set>
                                      <p:cBhvr>
                                        <p:cTn id="132" dur="1" fill="hold">
                                          <p:stCondLst>
                                            <p:cond delay="0"/>
                                          </p:stCondLst>
                                        </p:cTn>
                                        <p:tgtEl>
                                          <p:spTgt spid="82"/>
                                        </p:tgtEl>
                                        <p:attrNameLst>
                                          <p:attrName>style.visibility</p:attrName>
                                        </p:attrNameLst>
                                      </p:cBhvr>
                                      <p:to>
                                        <p:strVal val="visible"/>
                                      </p:to>
                                    </p:set>
                                    <p:animEffect transition="in" filter="dissolve">
                                      <p:cBhvr>
                                        <p:cTn id="133" dur="500"/>
                                        <p:tgtEl>
                                          <p:spTgt spid="82"/>
                                        </p:tgtEl>
                                      </p:cBhvr>
                                    </p:animEffect>
                                  </p:childTnLst>
                                </p:cTn>
                              </p:par>
                              <p:par>
                                <p:cTn id="134" presetID="9" presetClass="entr" presetSubtype="0" fill="hold" nodeType="withEffect">
                                  <p:stCondLst>
                                    <p:cond delay="0"/>
                                  </p:stCondLst>
                                  <p:childTnLst>
                                    <p:set>
                                      <p:cBhvr>
                                        <p:cTn id="135" dur="1" fill="hold">
                                          <p:stCondLst>
                                            <p:cond delay="0"/>
                                          </p:stCondLst>
                                        </p:cTn>
                                        <p:tgtEl>
                                          <p:spTgt spid="83"/>
                                        </p:tgtEl>
                                        <p:attrNameLst>
                                          <p:attrName>style.visibility</p:attrName>
                                        </p:attrNameLst>
                                      </p:cBhvr>
                                      <p:to>
                                        <p:strVal val="visible"/>
                                      </p:to>
                                    </p:set>
                                    <p:animEffect transition="in" filter="dissolve">
                                      <p:cBhvr>
                                        <p:cTn id="136" dur="500"/>
                                        <p:tgtEl>
                                          <p:spTgt spid="83"/>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84"/>
                                        </p:tgtEl>
                                        <p:attrNameLst>
                                          <p:attrName>style.visibility</p:attrName>
                                        </p:attrNameLst>
                                      </p:cBhvr>
                                      <p:to>
                                        <p:strVal val="visible"/>
                                      </p:to>
                                    </p:set>
                                    <p:animEffect transition="in" filter="dissolve">
                                      <p:cBhvr>
                                        <p:cTn id="139" dur="500"/>
                                        <p:tgtEl>
                                          <p:spTgt spid="84"/>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nodeType="clickEffect">
                                  <p:stCondLst>
                                    <p:cond delay="0"/>
                                  </p:stCondLst>
                                  <p:childTnLst>
                                    <p:set>
                                      <p:cBhvr>
                                        <p:cTn id="143" dur="1" fill="hold">
                                          <p:stCondLst>
                                            <p:cond delay="0"/>
                                          </p:stCondLst>
                                        </p:cTn>
                                        <p:tgtEl>
                                          <p:spTgt spid="40">
                                            <p:txEl>
                                              <p:pRg st="0" end="0"/>
                                            </p:txEl>
                                          </p:spTgt>
                                        </p:tgtEl>
                                        <p:attrNameLst>
                                          <p:attrName>style.visibility</p:attrName>
                                        </p:attrNameLst>
                                      </p:cBhvr>
                                      <p:to>
                                        <p:strVal val="visible"/>
                                      </p:to>
                                    </p:set>
                                    <p:animEffect transition="in" filter="blinds(horizontal)">
                                      <p:cBhvr>
                                        <p:cTn id="144" dur="500"/>
                                        <p:tgtEl>
                                          <p:spTgt spid="40">
                                            <p:txEl>
                                              <p:pRg st="0" end="0"/>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nodeType="clickEffect">
                                  <p:stCondLst>
                                    <p:cond delay="0"/>
                                  </p:stCondLst>
                                  <p:childTnLst>
                                    <p:set>
                                      <p:cBhvr>
                                        <p:cTn id="148" dur="1" fill="hold">
                                          <p:stCondLst>
                                            <p:cond delay="0"/>
                                          </p:stCondLst>
                                        </p:cTn>
                                        <p:tgtEl>
                                          <p:spTgt spid="40">
                                            <p:txEl>
                                              <p:pRg st="1" end="1"/>
                                            </p:txEl>
                                          </p:spTgt>
                                        </p:tgtEl>
                                        <p:attrNameLst>
                                          <p:attrName>style.visibility</p:attrName>
                                        </p:attrNameLst>
                                      </p:cBhvr>
                                      <p:to>
                                        <p:strVal val="visible"/>
                                      </p:to>
                                    </p:set>
                                    <p:animEffect transition="in" filter="blinds(horizontal)">
                                      <p:cBhvr>
                                        <p:cTn id="149" dur="500"/>
                                        <p:tgtEl>
                                          <p:spTgt spid="40">
                                            <p:txEl>
                                              <p:pRg st="1" end="1"/>
                                            </p:txEl>
                                          </p:spTgt>
                                        </p:tgtEl>
                                      </p:cBhvr>
                                    </p:animEffect>
                                  </p:childTnLst>
                                </p:cTn>
                              </p:par>
                              <p:par>
                                <p:cTn id="150" presetID="9" presetClass="entr" presetSubtype="0" fill="hold" nodeType="withEffect">
                                  <p:stCondLst>
                                    <p:cond delay="0"/>
                                  </p:stCondLst>
                                  <p:childTnLst>
                                    <p:set>
                                      <p:cBhvr>
                                        <p:cTn id="151" dur="1" fill="hold">
                                          <p:stCondLst>
                                            <p:cond delay="0"/>
                                          </p:stCondLst>
                                        </p:cTn>
                                        <p:tgtEl>
                                          <p:spTgt spid="70"/>
                                        </p:tgtEl>
                                        <p:attrNameLst>
                                          <p:attrName>style.visibility</p:attrName>
                                        </p:attrNameLst>
                                      </p:cBhvr>
                                      <p:to>
                                        <p:strVal val="visible"/>
                                      </p:to>
                                    </p:set>
                                    <p:animEffect transition="in" filter="dissolve">
                                      <p:cBhvr>
                                        <p:cTn id="152" dur="500"/>
                                        <p:tgtEl>
                                          <p:spTgt spid="70"/>
                                        </p:tgtEl>
                                      </p:cBhvr>
                                    </p:animEffect>
                                  </p:childTnLst>
                                </p:cTn>
                              </p:par>
                              <p:par>
                                <p:cTn id="153" presetID="9" presetClass="entr" presetSubtype="0" fill="hold" nodeType="withEffect">
                                  <p:stCondLst>
                                    <p:cond delay="0"/>
                                  </p:stCondLst>
                                  <p:childTnLst>
                                    <p:set>
                                      <p:cBhvr>
                                        <p:cTn id="154" dur="1" fill="hold">
                                          <p:stCondLst>
                                            <p:cond delay="0"/>
                                          </p:stCondLst>
                                        </p:cTn>
                                        <p:tgtEl>
                                          <p:spTgt spid="72"/>
                                        </p:tgtEl>
                                        <p:attrNameLst>
                                          <p:attrName>style.visibility</p:attrName>
                                        </p:attrNameLst>
                                      </p:cBhvr>
                                      <p:to>
                                        <p:strVal val="visible"/>
                                      </p:to>
                                    </p:set>
                                    <p:animEffect transition="in" filter="dissolve">
                                      <p:cBhvr>
                                        <p:cTn id="155" dur="500"/>
                                        <p:tgtEl>
                                          <p:spTgt spid="72"/>
                                        </p:tgtEl>
                                      </p:cBhvr>
                                    </p:animEffect>
                                  </p:childTnLst>
                                </p:cTn>
                              </p:par>
                              <p:par>
                                <p:cTn id="156" presetID="9" presetClass="entr" presetSubtype="0" fill="hold" grpId="1" nodeType="withEffect">
                                  <p:stCondLst>
                                    <p:cond delay="0"/>
                                  </p:stCondLst>
                                  <p:childTnLst>
                                    <p:set>
                                      <p:cBhvr>
                                        <p:cTn id="157" dur="1" fill="hold">
                                          <p:stCondLst>
                                            <p:cond delay="0"/>
                                          </p:stCondLst>
                                        </p:cTn>
                                        <p:tgtEl>
                                          <p:spTgt spid="32"/>
                                        </p:tgtEl>
                                        <p:attrNameLst>
                                          <p:attrName>style.visibility</p:attrName>
                                        </p:attrNameLst>
                                      </p:cBhvr>
                                      <p:to>
                                        <p:strVal val="visible"/>
                                      </p:to>
                                    </p:set>
                                    <p:animEffect transition="in" filter="dissolve">
                                      <p:cBhvr>
                                        <p:cTn id="158" dur="500"/>
                                        <p:tgtEl>
                                          <p:spTgt spid="32"/>
                                        </p:tgtEl>
                                      </p:cBhvr>
                                    </p:animEffect>
                                  </p:childTnLst>
                                </p:cTn>
                              </p:par>
                              <p:par>
                                <p:cTn id="159" presetID="9" presetClass="entr" presetSubtype="0" fill="hold" nodeType="withEffect">
                                  <p:stCondLst>
                                    <p:cond delay="0"/>
                                  </p:stCondLst>
                                  <p:childTnLst>
                                    <p:set>
                                      <p:cBhvr>
                                        <p:cTn id="160" dur="1" fill="hold">
                                          <p:stCondLst>
                                            <p:cond delay="0"/>
                                          </p:stCondLst>
                                        </p:cTn>
                                        <p:tgtEl>
                                          <p:spTgt spid="56"/>
                                        </p:tgtEl>
                                        <p:attrNameLst>
                                          <p:attrName>style.visibility</p:attrName>
                                        </p:attrNameLst>
                                      </p:cBhvr>
                                      <p:to>
                                        <p:strVal val="visible"/>
                                      </p:to>
                                    </p:set>
                                    <p:animEffect transition="in" filter="dissolve">
                                      <p:cBhvr>
                                        <p:cTn id="161" dur="500"/>
                                        <p:tgtEl>
                                          <p:spTgt spid="56"/>
                                        </p:tgtEl>
                                      </p:cBhvr>
                                    </p:animEffect>
                                  </p:childTnLst>
                                </p:cTn>
                              </p:par>
                            </p:childTnLst>
                          </p:cTn>
                        </p:par>
                      </p:childTnLst>
                    </p:cTn>
                  </p:par>
                  <p:par>
                    <p:cTn id="162" fill="hold">
                      <p:stCondLst>
                        <p:cond delay="indefinite"/>
                      </p:stCondLst>
                      <p:childTnLst>
                        <p:par>
                          <p:cTn id="163" fill="hold">
                            <p:stCondLst>
                              <p:cond delay="0"/>
                            </p:stCondLst>
                            <p:childTnLst>
                              <p:par>
                                <p:cTn id="164" presetID="9" presetClass="entr" presetSubtype="0" fill="hold" nodeType="clickEffect">
                                  <p:stCondLst>
                                    <p:cond delay="0"/>
                                  </p:stCondLst>
                                  <p:childTnLst>
                                    <p:set>
                                      <p:cBhvr>
                                        <p:cTn id="165" dur="1" fill="hold">
                                          <p:stCondLst>
                                            <p:cond delay="0"/>
                                          </p:stCondLst>
                                        </p:cTn>
                                        <p:tgtEl>
                                          <p:spTgt spid="57"/>
                                        </p:tgtEl>
                                        <p:attrNameLst>
                                          <p:attrName>style.visibility</p:attrName>
                                        </p:attrNameLst>
                                      </p:cBhvr>
                                      <p:to>
                                        <p:strVal val="visible"/>
                                      </p:to>
                                    </p:set>
                                    <p:animEffect transition="in" filter="dissolve">
                                      <p:cBhvr>
                                        <p:cTn id="166" dur="500"/>
                                        <p:tgtEl>
                                          <p:spTgt spid="57"/>
                                        </p:tgtEl>
                                      </p:cBhvr>
                                    </p:animEffect>
                                  </p:childTnLst>
                                </p:cTn>
                              </p:par>
                              <p:par>
                                <p:cTn id="167" presetID="9" presetClass="entr" presetSubtype="0" fill="hold"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dissolve">
                                      <p:cBhvr>
                                        <p:cTn id="169" dur="500"/>
                                        <p:tgtEl>
                                          <p:spTgt spid="58"/>
                                        </p:tgtEl>
                                      </p:cBhvr>
                                    </p:animEffect>
                                  </p:childTnLst>
                                </p:cTn>
                              </p:par>
                              <p:par>
                                <p:cTn id="170" presetID="9" presetClass="entr" presetSubtype="0" fill="hold" nodeType="withEffect">
                                  <p:stCondLst>
                                    <p:cond delay="0"/>
                                  </p:stCondLst>
                                  <p:childTnLst>
                                    <p:set>
                                      <p:cBhvr>
                                        <p:cTn id="171" dur="1" fill="hold">
                                          <p:stCondLst>
                                            <p:cond delay="0"/>
                                          </p:stCondLst>
                                        </p:cTn>
                                        <p:tgtEl>
                                          <p:spTgt spid="59"/>
                                        </p:tgtEl>
                                        <p:attrNameLst>
                                          <p:attrName>style.visibility</p:attrName>
                                        </p:attrNameLst>
                                      </p:cBhvr>
                                      <p:to>
                                        <p:strVal val="visible"/>
                                      </p:to>
                                    </p:set>
                                    <p:animEffect transition="in" filter="dissolve">
                                      <p:cBhvr>
                                        <p:cTn id="172" dur="500"/>
                                        <p:tgtEl>
                                          <p:spTgt spid="59"/>
                                        </p:tgtEl>
                                      </p:cBhvr>
                                    </p:animEffect>
                                  </p:childTnLst>
                                </p:cTn>
                              </p:par>
                              <p:par>
                                <p:cTn id="173" presetID="9" presetClass="entr" presetSubtype="0" fill="hold" nodeType="withEffect">
                                  <p:stCondLst>
                                    <p:cond delay="0"/>
                                  </p:stCondLst>
                                  <p:childTnLst>
                                    <p:set>
                                      <p:cBhvr>
                                        <p:cTn id="174" dur="1" fill="hold">
                                          <p:stCondLst>
                                            <p:cond delay="0"/>
                                          </p:stCondLst>
                                        </p:cTn>
                                        <p:tgtEl>
                                          <p:spTgt spid="60"/>
                                        </p:tgtEl>
                                        <p:attrNameLst>
                                          <p:attrName>style.visibility</p:attrName>
                                        </p:attrNameLst>
                                      </p:cBhvr>
                                      <p:to>
                                        <p:strVal val="visible"/>
                                      </p:to>
                                    </p:set>
                                    <p:animEffect transition="in" filter="dissolve">
                                      <p:cBhvr>
                                        <p:cTn id="175" dur="500"/>
                                        <p:tgtEl>
                                          <p:spTgt spid="60"/>
                                        </p:tgtEl>
                                      </p:cBhvr>
                                    </p:animEffect>
                                  </p:childTnLst>
                                </p:cTn>
                              </p:par>
                              <p:par>
                                <p:cTn id="176" presetID="9" presetClass="entr" presetSubtype="0" fill="hold" nodeType="withEffect">
                                  <p:stCondLst>
                                    <p:cond delay="0"/>
                                  </p:stCondLst>
                                  <p:childTnLst>
                                    <p:set>
                                      <p:cBhvr>
                                        <p:cTn id="177" dur="1" fill="hold">
                                          <p:stCondLst>
                                            <p:cond delay="0"/>
                                          </p:stCondLst>
                                        </p:cTn>
                                        <p:tgtEl>
                                          <p:spTgt spid="61"/>
                                        </p:tgtEl>
                                        <p:attrNameLst>
                                          <p:attrName>style.visibility</p:attrName>
                                        </p:attrNameLst>
                                      </p:cBhvr>
                                      <p:to>
                                        <p:strVal val="visible"/>
                                      </p:to>
                                    </p:set>
                                    <p:animEffect transition="in" filter="dissolve">
                                      <p:cBhvr>
                                        <p:cTn id="178" dur="500"/>
                                        <p:tgtEl>
                                          <p:spTgt spid="61"/>
                                        </p:tgtEl>
                                      </p:cBhvr>
                                    </p:animEffect>
                                  </p:childTnLst>
                                </p:cTn>
                              </p:par>
                              <p:par>
                                <p:cTn id="179" presetID="9" presetClass="entr" presetSubtype="0" fill="hold" nodeType="withEffect">
                                  <p:stCondLst>
                                    <p:cond delay="0"/>
                                  </p:stCondLst>
                                  <p:childTnLst>
                                    <p:set>
                                      <p:cBhvr>
                                        <p:cTn id="180" dur="1" fill="hold">
                                          <p:stCondLst>
                                            <p:cond delay="0"/>
                                          </p:stCondLst>
                                        </p:cTn>
                                        <p:tgtEl>
                                          <p:spTgt spid="62"/>
                                        </p:tgtEl>
                                        <p:attrNameLst>
                                          <p:attrName>style.visibility</p:attrName>
                                        </p:attrNameLst>
                                      </p:cBhvr>
                                      <p:to>
                                        <p:strVal val="visible"/>
                                      </p:to>
                                    </p:set>
                                    <p:animEffect transition="in" filter="dissolve">
                                      <p:cBhvr>
                                        <p:cTn id="181" dur="500"/>
                                        <p:tgtEl>
                                          <p:spTgt spid="62"/>
                                        </p:tgtEl>
                                      </p:cBhvr>
                                    </p:animEffect>
                                  </p:childTnLst>
                                </p:cTn>
                              </p:par>
                              <p:par>
                                <p:cTn id="182" presetID="9" presetClass="entr" presetSubtype="0" fill="hold" nodeType="withEffect">
                                  <p:stCondLst>
                                    <p:cond delay="0"/>
                                  </p:stCondLst>
                                  <p:childTnLst>
                                    <p:set>
                                      <p:cBhvr>
                                        <p:cTn id="183" dur="1" fill="hold">
                                          <p:stCondLst>
                                            <p:cond delay="0"/>
                                          </p:stCondLst>
                                        </p:cTn>
                                        <p:tgtEl>
                                          <p:spTgt spid="63"/>
                                        </p:tgtEl>
                                        <p:attrNameLst>
                                          <p:attrName>style.visibility</p:attrName>
                                        </p:attrNameLst>
                                      </p:cBhvr>
                                      <p:to>
                                        <p:strVal val="visible"/>
                                      </p:to>
                                    </p:set>
                                    <p:animEffect transition="in" filter="dissolve">
                                      <p:cBhvr>
                                        <p:cTn id="184" dur="500"/>
                                        <p:tgtEl>
                                          <p:spTgt spid="63"/>
                                        </p:tgtEl>
                                      </p:cBhvr>
                                    </p:animEffect>
                                  </p:childTnLst>
                                </p:cTn>
                              </p:par>
                              <p:par>
                                <p:cTn id="185" presetID="9" presetClass="entr" presetSubtype="0" fill="hold" grpId="0" nodeType="withEffect">
                                  <p:stCondLst>
                                    <p:cond delay="0"/>
                                  </p:stCondLst>
                                  <p:childTnLst>
                                    <p:set>
                                      <p:cBhvr>
                                        <p:cTn id="186" dur="1" fill="hold">
                                          <p:stCondLst>
                                            <p:cond delay="0"/>
                                          </p:stCondLst>
                                        </p:cTn>
                                        <p:tgtEl>
                                          <p:spTgt spid="73"/>
                                        </p:tgtEl>
                                        <p:attrNameLst>
                                          <p:attrName>style.visibility</p:attrName>
                                        </p:attrNameLst>
                                      </p:cBhvr>
                                      <p:to>
                                        <p:strVal val="visible"/>
                                      </p:to>
                                    </p:set>
                                    <p:animEffect transition="in" filter="dissolve">
                                      <p:cBhvr>
                                        <p:cTn id="187" dur="500"/>
                                        <p:tgtEl>
                                          <p:spTgt spid="73"/>
                                        </p:tgtEl>
                                      </p:cBhvr>
                                    </p:animEffect>
                                  </p:childTnLst>
                                </p:cTn>
                              </p:par>
                              <p:par>
                                <p:cTn id="188" presetID="9" presetClass="entr" presetSubtype="0" fill="hold" grpId="1" nodeType="withEffect">
                                  <p:stCondLst>
                                    <p:cond delay="0"/>
                                  </p:stCondLst>
                                  <p:childTnLst>
                                    <p:set>
                                      <p:cBhvr>
                                        <p:cTn id="189" dur="1" fill="hold">
                                          <p:stCondLst>
                                            <p:cond delay="0"/>
                                          </p:stCondLst>
                                        </p:cTn>
                                        <p:tgtEl>
                                          <p:spTgt spid="73"/>
                                        </p:tgtEl>
                                        <p:attrNameLst>
                                          <p:attrName>style.visibility</p:attrName>
                                        </p:attrNameLst>
                                      </p:cBhvr>
                                      <p:to>
                                        <p:strVal val="visible"/>
                                      </p:to>
                                    </p:set>
                                    <p:animEffect transition="in" filter="dissolve">
                                      <p:cBhvr>
                                        <p:cTn id="190" dur="500"/>
                                        <p:tgtEl>
                                          <p:spTgt spid="73"/>
                                        </p:tgtEl>
                                      </p:cBhvr>
                                    </p:animEffect>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nodeType="clickEffect">
                                  <p:stCondLst>
                                    <p:cond delay="0"/>
                                  </p:stCondLst>
                                  <p:childTnLst>
                                    <p:set>
                                      <p:cBhvr>
                                        <p:cTn id="194" dur="1" fill="hold">
                                          <p:stCondLst>
                                            <p:cond delay="0"/>
                                          </p:stCondLst>
                                        </p:cTn>
                                        <p:tgtEl>
                                          <p:spTgt spid="74"/>
                                        </p:tgtEl>
                                        <p:attrNameLst>
                                          <p:attrName>style.visibility</p:attrName>
                                        </p:attrNameLst>
                                      </p:cBhvr>
                                      <p:to>
                                        <p:strVal val="visible"/>
                                      </p:to>
                                    </p:set>
                                    <p:animEffect transition="in" filter="blinds(horizontal)">
                                      <p:cBhvr>
                                        <p:cTn id="195" dur="500"/>
                                        <p:tgtEl>
                                          <p:spTgt spid="74"/>
                                        </p:tgtEl>
                                      </p:cBhvr>
                                    </p:animEffect>
                                  </p:childTnLst>
                                </p:cTn>
                              </p:par>
                            </p:childTnLst>
                          </p:cTn>
                        </p:par>
                      </p:childTnLst>
                    </p:cTn>
                  </p:par>
                  <p:par>
                    <p:cTn id="196" fill="hold">
                      <p:stCondLst>
                        <p:cond delay="indefinite"/>
                      </p:stCondLst>
                      <p:childTnLst>
                        <p:par>
                          <p:cTn id="197" fill="hold">
                            <p:stCondLst>
                              <p:cond delay="0"/>
                            </p:stCondLst>
                            <p:childTnLst>
                              <p:par>
                                <p:cTn id="198" presetID="3" presetClass="entr" presetSubtype="10" fill="hold" grpId="0" nodeType="clickEffect">
                                  <p:stCondLst>
                                    <p:cond delay="0"/>
                                  </p:stCondLst>
                                  <p:childTnLst>
                                    <p:set>
                                      <p:cBhvr>
                                        <p:cTn id="199" dur="1" fill="hold">
                                          <p:stCondLst>
                                            <p:cond delay="0"/>
                                          </p:stCondLst>
                                        </p:cTn>
                                        <p:tgtEl>
                                          <p:spTgt spid="75"/>
                                        </p:tgtEl>
                                        <p:attrNameLst>
                                          <p:attrName>style.visibility</p:attrName>
                                        </p:attrNameLst>
                                      </p:cBhvr>
                                      <p:to>
                                        <p:strVal val="visible"/>
                                      </p:to>
                                    </p:set>
                                    <p:animEffect transition="in" filter="blinds(horizontal)">
                                      <p:cBhvr>
                                        <p:cTn id="200" dur="500"/>
                                        <p:tgtEl>
                                          <p:spTgt spid="75"/>
                                        </p:tgtEl>
                                      </p:cBhvr>
                                    </p:animEffect>
                                  </p:childTnLst>
                                </p:cTn>
                              </p:par>
                            </p:childTnLst>
                          </p:cTn>
                        </p:par>
                      </p:childTnLst>
                    </p:cTn>
                  </p:par>
                  <p:par>
                    <p:cTn id="201" fill="hold">
                      <p:stCondLst>
                        <p:cond delay="indefinite"/>
                      </p:stCondLst>
                      <p:childTnLst>
                        <p:par>
                          <p:cTn id="202" fill="hold">
                            <p:stCondLst>
                              <p:cond delay="0"/>
                            </p:stCondLst>
                            <p:childTnLst>
                              <p:par>
                                <p:cTn id="203" presetID="3" presetClass="entr" presetSubtype="10" fill="hold" grpId="0" nodeType="clickEffect">
                                  <p:stCondLst>
                                    <p:cond delay="0"/>
                                  </p:stCondLst>
                                  <p:childTnLst>
                                    <p:set>
                                      <p:cBhvr>
                                        <p:cTn id="204" dur="1" fill="hold">
                                          <p:stCondLst>
                                            <p:cond delay="0"/>
                                          </p:stCondLst>
                                        </p:cTn>
                                        <p:tgtEl>
                                          <p:spTgt spid="76"/>
                                        </p:tgtEl>
                                        <p:attrNameLst>
                                          <p:attrName>style.visibility</p:attrName>
                                        </p:attrNameLst>
                                      </p:cBhvr>
                                      <p:to>
                                        <p:strVal val="visible"/>
                                      </p:to>
                                    </p:set>
                                    <p:animEffect transition="in" filter="blinds(horizontal)">
                                      <p:cBhvr>
                                        <p:cTn id="205" dur="500"/>
                                        <p:tgtEl>
                                          <p:spTgt spid="76"/>
                                        </p:tgtEl>
                                      </p:cBhvr>
                                    </p:animEffect>
                                  </p:childTnLst>
                                </p:cTn>
                              </p:par>
                            </p:childTnLst>
                          </p:cTn>
                        </p:par>
                      </p:childTnLst>
                    </p:cTn>
                  </p:par>
                  <p:par>
                    <p:cTn id="206" fill="hold">
                      <p:stCondLst>
                        <p:cond delay="indefinite"/>
                      </p:stCondLst>
                      <p:childTnLst>
                        <p:par>
                          <p:cTn id="207" fill="hold">
                            <p:stCondLst>
                              <p:cond delay="0"/>
                            </p:stCondLst>
                            <p:childTnLst>
                              <p:par>
                                <p:cTn id="208" presetID="9" presetClass="entr" presetSubtype="0" fill="hold" nodeType="clickEffect">
                                  <p:stCondLst>
                                    <p:cond delay="0"/>
                                  </p:stCondLst>
                                  <p:childTnLst>
                                    <p:set>
                                      <p:cBhvr>
                                        <p:cTn id="209" dur="1" fill="hold">
                                          <p:stCondLst>
                                            <p:cond delay="0"/>
                                          </p:stCondLst>
                                        </p:cTn>
                                        <p:tgtEl>
                                          <p:spTgt spid="77"/>
                                        </p:tgtEl>
                                        <p:attrNameLst>
                                          <p:attrName>style.visibility</p:attrName>
                                        </p:attrNameLst>
                                      </p:cBhvr>
                                      <p:to>
                                        <p:strVal val="visible"/>
                                      </p:to>
                                    </p:set>
                                    <p:animEffect transition="in" filter="dissolve">
                                      <p:cBhvr>
                                        <p:cTn id="210" dur="500"/>
                                        <p:tgtEl>
                                          <p:spTgt spid="77"/>
                                        </p:tgtEl>
                                      </p:cBhvr>
                                    </p:animEffect>
                                  </p:childTnLst>
                                </p:cTn>
                              </p:par>
                            </p:childTnLst>
                          </p:cTn>
                        </p:par>
                      </p:childTnLst>
                    </p:cTn>
                  </p:par>
                  <p:par>
                    <p:cTn id="211" fill="hold">
                      <p:stCondLst>
                        <p:cond delay="indefinite"/>
                      </p:stCondLst>
                      <p:childTnLst>
                        <p:par>
                          <p:cTn id="212" fill="hold">
                            <p:stCondLst>
                              <p:cond delay="0"/>
                            </p:stCondLst>
                            <p:childTnLst>
                              <p:par>
                                <p:cTn id="213" presetID="3" presetClass="entr" presetSubtype="10" fill="hold" grpId="0" nodeType="clickEffect">
                                  <p:stCondLst>
                                    <p:cond delay="0"/>
                                  </p:stCondLst>
                                  <p:childTnLst>
                                    <p:set>
                                      <p:cBhvr>
                                        <p:cTn id="214" dur="1" fill="hold">
                                          <p:stCondLst>
                                            <p:cond delay="0"/>
                                          </p:stCondLst>
                                        </p:cTn>
                                        <p:tgtEl>
                                          <p:spTgt spid="85"/>
                                        </p:tgtEl>
                                        <p:attrNameLst>
                                          <p:attrName>style.visibility</p:attrName>
                                        </p:attrNameLst>
                                      </p:cBhvr>
                                      <p:to>
                                        <p:strVal val="visible"/>
                                      </p:to>
                                    </p:set>
                                    <p:animEffect transition="in" filter="blinds(horizontal)">
                                      <p:cBhvr>
                                        <p:cTn id="215" dur="500"/>
                                        <p:tgtEl>
                                          <p:spTgt spid="85"/>
                                        </p:tgtEl>
                                      </p:cBhvr>
                                    </p:animEffect>
                                  </p:childTnLst>
                                </p:cTn>
                              </p:par>
                            </p:childTnLst>
                          </p:cTn>
                        </p:par>
                      </p:childTnLst>
                    </p:cTn>
                  </p:par>
                  <p:par>
                    <p:cTn id="216" fill="hold">
                      <p:stCondLst>
                        <p:cond delay="indefinite"/>
                      </p:stCondLst>
                      <p:childTnLst>
                        <p:par>
                          <p:cTn id="217" fill="hold">
                            <p:stCondLst>
                              <p:cond delay="0"/>
                            </p:stCondLst>
                            <p:childTnLst>
                              <p:par>
                                <p:cTn id="218" presetID="9" presetClass="entr" presetSubtype="0" fill="hold" nodeType="clickEffect">
                                  <p:stCondLst>
                                    <p:cond delay="0"/>
                                  </p:stCondLst>
                                  <p:childTnLst>
                                    <p:set>
                                      <p:cBhvr>
                                        <p:cTn id="219" dur="1" fill="hold">
                                          <p:stCondLst>
                                            <p:cond delay="0"/>
                                          </p:stCondLst>
                                        </p:cTn>
                                        <p:tgtEl>
                                          <p:spTgt spid="86"/>
                                        </p:tgtEl>
                                        <p:attrNameLst>
                                          <p:attrName>style.visibility</p:attrName>
                                        </p:attrNameLst>
                                      </p:cBhvr>
                                      <p:to>
                                        <p:strVal val="visible"/>
                                      </p:to>
                                    </p:set>
                                    <p:animEffect transition="in" filter="dissolve">
                                      <p:cBhvr>
                                        <p:cTn id="220" dur="500"/>
                                        <p:tgtEl>
                                          <p:spTgt spid="86"/>
                                        </p:tgtEl>
                                      </p:cBhvr>
                                    </p:animEffect>
                                  </p:childTnLst>
                                </p:cTn>
                              </p:par>
                            </p:childTnLst>
                          </p:cTn>
                        </p:par>
                      </p:childTnLst>
                    </p:cTn>
                  </p:par>
                  <p:par>
                    <p:cTn id="221" fill="hold">
                      <p:stCondLst>
                        <p:cond delay="indefinite"/>
                      </p:stCondLst>
                      <p:childTnLst>
                        <p:par>
                          <p:cTn id="222" fill="hold">
                            <p:stCondLst>
                              <p:cond delay="0"/>
                            </p:stCondLst>
                            <p:childTnLst>
                              <p:par>
                                <p:cTn id="223" presetID="9" presetClass="entr" presetSubtype="0" fill="hold" nodeType="clickEffect">
                                  <p:stCondLst>
                                    <p:cond delay="0"/>
                                  </p:stCondLst>
                                  <p:childTnLst>
                                    <p:set>
                                      <p:cBhvr>
                                        <p:cTn id="224" dur="1" fill="hold">
                                          <p:stCondLst>
                                            <p:cond delay="0"/>
                                          </p:stCondLst>
                                        </p:cTn>
                                        <p:tgtEl>
                                          <p:spTgt spid="87"/>
                                        </p:tgtEl>
                                        <p:attrNameLst>
                                          <p:attrName>style.visibility</p:attrName>
                                        </p:attrNameLst>
                                      </p:cBhvr>
                                      <p:to>
                                        <p:strVal val="visible"/>
                                      </p:to>
                                    </p:set>
                                    <p:animEffect transition="in" filter="dissolve">
                                      <p:cBhvr>
                                        <p:cTn id="22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7" grpId="0"/>
      <p:bldP spid="12" grpId="0" animBg="1"/>
      <p:bldP spid="22" grpId="0"/>
      <p:bldP spid="27" grpId="0" animBg="1"/>
      <p:bldP spid="32" grpId="1"/>
      <p:bldP spid="33" grpId="0"/>
      <p:bldP spid="34" grpId="0"/>
      <p:bldP spid="35" grpId="0"/>
      <p:bldP spid="36" grpId="0"/>
      <p:bldP spid="37" grpId="0"/>
      <p:bldP spid="38" grpId="0"/>
      <p:bldP spid="38" grpId="1"/>
      <p:bldP spid="39" grpId="0"/>
      <p:bldP spid="52" grpId="0"/>
      <p:bldP spid="54" grpId="0" animBg="1"/>
      <p:bldP spid="73" grpId="0"/>
      <p:bldP spid="73" grpId="1"/>
      <p:bldP spid="75" grpId="0" animBg="1"/>
      <p:bldP spid="76" grpId="0" animBg="1"/>
      <p:bldP spid="78" grpId="0" animBg="1"/>
      <p:bldP spid="81" grpId="0" animBg="1"/>
      <p:bldP spid="82" grpId="1" animBg="1"/>
      <p:bldP spid="84" grpId="0" animBg="1"/>
      <p:bldP spid="8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77" y="275605"/>
            <a:ext cx="8756550" cy="969671"/>
          </a:xfrm>
        </p:spPr>
        <p:txBody>
          <a:bodyPr>
            <a:normAutofit/>
          </a:bodyPr>
          <a:lstStyle/>
          <a:p>
            <a:r>
              <a:rPr lang="en-US" dirty="0" smtClean="0"/>
              <a:t>Model Assumptions</a:t>
            </a:r>
            <a:endParaRPr lang="en-US" dirty="0"/>
          </a:p>
        </p:txBody>
      </p:sp>
      <p:sp>
        <p:nvSpPr>
          <p:cNvPr id="12" name="TextBox 11"/>
          <p:cNvSpPr txBox="1"/>
          <p:nvPr/>
        </p:nvSpPr>
        <p:spPr>
          <a:xfrm>
            <a:off x="8532799" y="3729003"/>
            <a:ext cx="4660527" cy="2181772"/>
          </a:xfrm>
          <a:prstGeom prst="rect">
            <a:avLst/>
          </a:prstGeom>
          <a:noFill/>
          <a:ln>
            <a:solidFill>
              <a:srgbClr val="008000"/>
            </a:solidFill>
          </a:ln>
        </p:spPr>
        <p:txBody>
          <a:bodyPr wrap="square" lIns="103272" tIns="51636" rIns="103272" bIns="51636" rtlCol="0">
            <a:spAutoFit/>
          </a:bodyPr>
          <a:lstStyle/>
          <a:p>
            <a:r>
              <a:rPr lang="en-US" sz="2700" i="1" dirty="0">
                <a:latin typeface="Times New Roman"/>
                <a:cs typeface="Times New Roman"/>
              </a:rPr>
              <a:t>    Since the underlying (green) line is unknown to us, we can’t calculate the values of the error terms (</a:t>
            </a:r>
            <a:r>
              <a:rPr lang="en-US" sz="2700" i="1" dirty="0" err="1">
                <a:latin typeface="Times New Roman"/>
                <a:cs typeface="Times New Roman"/>
              </a:rPr>
              <a:t>ε</a:t>
            </a:r>
            <a:r>
              <a:rPr lang="en-US" sz="2700" i="1" baseline="-25000" dirty="0" err="1">
                <a:latin typeface="Times New Roman"/>
                <a:cs typeface="Times New Roman"/>
              </a:rPr>
              <a:t>i</a:t>
            </a:r>
            <a:r>
              <a:rPr lang="en-US" sz="2700" i="1" dirty="0">
                <a:latin typeface="Times New Roman"/>
                <a:cs typeface="Times New Roman"/>
              </a:rPr>
              <a:t>). The best that we can do is study the residuals (</a:t>
            </a:r>
            <a:r>
              <a:rPr lang="en-US" sz="2700" i="1" dirty="0" err="1">
                <a:latin typeface="Times New Roman"/>
                <a:cs typeface="Times New Roman"/>
              </a:rPr>
              <a:t>e</a:t>
            </a:r>
            <a:r>
              <a:rPr lang="en-US" sz="2700" i="1" baseline="-25000" dirty="0" err="1">
                <a:latin typeface="Times New Roman"/>
                <a:cs typeface="Times New Roman"/>
              </a:rPr>
              <a:t>i</a:t>
            </a:r>
            <a:r>
              <a:rPr lang="en-US" sz="2700" i="1" dirty="0">
                <a:latin typeface="Times New Roman"/>
                <a:cs typeface="Times New Roman"/>
              </a:rPr>
              <a:t>)</a:t>
            </a:r>
            <a:r>
              <a:rPr lang="en-US" sz="2700" i="1" dirty="0" smtClean="0">
                <a:latin typeface="Times New Roman"/>
                <a:cs typeface="Times New Roman"/>
              </a:rPr>
              <a:t>.</a:t>
            </a:r>
          </a:p>
        </p:txBody>
      </p:sp>
      <p:sp>
        <p:nvSpPr>
          <p:cNvPr id="19" name="Content Placeholder 2"/>
          <p:cNvSpPr txBox="1">
            <a:spLocks/>
          </p:cNvSpPr>
          <p:nvPr/>
        </p:nvSpPr>
        <p:spPr>
          <a:xfrm>
            <a:off x="350286" y="1469886"/>
            <a:ext cx="9092189" cy="1929223"/>
          </a:xfrm>
          <a:prstGeom prst="rect">
            <a:avLst/>
          </a:prstGeom>
        </p:spPr>
        <p:txBody>
          <a:bodyPr vert="horz" lIns="103272" tIns="51636" rIns="103272" bIns="5163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300" dirty="0"/>
              <a:t>Model: </a:t>
            </a:r>
            <a:r>
              <a:rPr lang="en-US" sz="2300" dirty="0">
                <a:latin typeface="Times New Roman"/>
                <a:cs typeface="Times New Roman"/>
              </a:rPr>
              <a:t>Y</a:t>
            </a:r>
            <a:r>
              <a:rPr lang="en-US" sz="2300" i="1" baseline="-25000" dirty="0">
                <a:latin typeface="Times New Roman"/>
                <a:cs typeface="Times New Roman"/>
              </a:rPr>
              <a:t>i</a:t>
            </a:r>
            <a:r>
              <a:rPr lang="en-US" sz="2300" dirty="0"/>
              <a:t>=(β</a:t>
            </a:r>
            <a:r>
              <a:rPr lang="en-US" sz="2300" baseline="-25000" dirty="0"/>
              <a:t>0</a:t>
            </a:r>
            <a:r>
              <a:rPr lang="en-US" sz="2300" dirty="0"/>
              <a:t>+β</a:t>
            </a:r>
            <a:r>
              <a:rPr lang="en-US" sz="2300" baseline="-25000" dirty="0"/>
              <a:t>1</a:t>
            </a:r>
            <a:r>
              <a:rPr lang="en-US" sz="2300" i="1" dirty="0">
                <a:latin typeface="Times New Roman"/>
                <a:cs typeface="Times New Roman"/>
              </a:rPr>
              <a:t>x</a:t>
            </a:r>
            <a:r>
              <a:rPr lang="en-US" sz="2300" i="1" baseline="-25000" dirty="0">
                <a:latin typeface="Times New Roman"/>
                <a:cs typeface="Times New Roman"/>
              </a:rPr>
              <a:t>i</a:t>
            </a:r>
            <a:r>
              <a:rPr lang="en-US" sz="2300" dirty="0"/>
              <a:t>) + </a:t>
            </a:r>
            <a:r>
              <a:rPr lang="en-US" sz="2300" dirty="0" err="1"/>
              <a:t>ε</a:t>
            </a:r>
            <a:r>
              <a:rPr lang="en-US" sz="2300" i="1" baseline="-25000" dirty="0" err="1">
                <a:latin typeface="Times New Roman"/>
                <a:cs typeface="Times New Roman"/>
              </a:rPr>
              <a:t>i</a:t>
            </a:r>
            <a:r>
              <a:rPr lang="en-US" sz="2300" i="1" baseline="-25000" dirty="0">
                <a:latin typeface="Times New Roman"/>
                <a:cs typeface="Times New Roman"/>
              </a:rPr>
              <a:t>		</a:t>
            </a:r>
            <a:r>
              <a:rPr lang="en-US" sz="2300" i="1" dirty="0">
                <a:latin typeface="Times New Roman"/>
                <a:cs typeface="Times New Roman"/>
              </a:rPr>
              <a:t>     </a:t>
            </a:r>
          </a:p>
          <a:p>
            <a:pPr marL="0" indent="0">
              <a:buNone/>
            </a:pPr>
            <a:r>
              <a:rPr lang="en-US" sz="2300" i="1" dirty="0">
                <a:latin typeface="Times New Roman"/>
                <a:cs typeface="Times New Roman"/>
              </a:rPr>
              <a:t>   where</a:t>
            </a:r>
            <a:r>
              <a:rPr lang="en-US" sz="2300" dirty="0"/>
              <a:t>, </a:t>
            </a:r>
          </a:p>
          <a:p>
            <a:pPr lvl="1"/>
            <a:r>
              <a:rPr lang="en-US" sz="2300" dirty="0" err="1"/>
              <a:t>ε</a:t>
            </a:r>
            <a:r>
              <a:rPr lang="en-US" sz="2300" i="1" baseline="-25000" dirty="0" err="1">
                <a:latin typeface="Times New Roman"/>
                <a:cs typeface="Times New Roman"/>
              </a:rPr>
              <a:t>i</a:t>
            </a:r>
            <a:r>
              <a:rPr lang="en-US" sz="2300" dirty="0" err="1"/>
              <a:t>’s</a:t>
            </a:r>
            <a:r>
              <a:rPr lang="en-US" sz="2300" dirty="0"/>
              <a:t> are uncorrelated with a mean of 0 and constant variance </a:t>
            </a:r>
            <a:r>
              <a:rPr lang="en-US" sz="2300" dirty="0" smtClean="0"/>
              <a:t>σ</a:t>
            </a:r>
            <a:r>
              <a:rPr lang="en-US" sz="2300" baseline="30000" dirty="0" smtClean="0"/>
              <a:t>2</a:t>
            </a:r>
            <a:r>
              <a:rPr lang="en-US" sz="2300" baseline="-25000" dirty="0"/>
              <a:t>ε</a:t>
            </a:r>
            <a:r>
              <a:rPr lang="en-US" sz="2300" dirty="0"/>
              <a:t>.</a:t>
            </a:r>
          </a:p>
          <a:p>
            <a:pPr lvl="1"/>
            <a:r>
              <a:rPr lang="en-US" sz="2300" dirty="0" err="1"/>
              <a:t>ε</a:t>
            </a:r>
            <a:r>
              <a:rPr lang="en-US" sz="2300" i="1" baseline="-25000" dirty="0" err="1">
                <a:latin typeface="Times New Roman"/>
                <a:cs typeface="Times New Roman"/>
              </a:rPr>
              <a:t>i</a:t>
            </a:r>
            <a:r>
              <a:rPr lang="en-US" sz="2300" dirty="0" err="1"/>
              <a:t>’s</a:t>
            </a:r>
            <a:r>
              <a:rPr lang="en-US" sz="2300" dirty="0"/>
              <a:t> are normally distributed. (</a:t>
            </a:r>
            <a:r>
              <a:rPr lang="en-US" sz="2300" i="1" dirty="0">
                <a:latin typeface="Times New Roman"/>
                <a:cs typeface="Times New Roman"/>
              </a:rPr>
              <a:t>This is needed in the test for the slope.</a:t>
            </a:r>
            <a:r>
              <a:rPr lang="en-US" sz="2300" dirty="0"/>
              <a:t>)</a:t>
            </a:r>
          </a:p>
        </p:txBody>
      </p:sp>
      <p:cxnSp>
        <p:nvCxnSpPr>
          <p:cNvPr id="20" name="Straight Arrow Connector 19"/>
          <p:cNvCxnSpPr/>
          <p:nvPr/>
        </p:nvCxnSpPr>
        <p:spPr>
          <a:xfrm>
            <a:off x="2133184" y="7116445"/>
            <a:ext cx="44009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304970" y="3998157"/>
            <a:ext cx="539" cy="3291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844814" y="7156429"/>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p>
        </p:txBody>
      </p:sp>
      <p:sp>
        <p:nvSpPr>
          <p:cNvPr id="29" name="TextBox 28"/>
          <p:cNvSpPr txBox="1"/>
          <p:nvPr/>
        </p:nvSpPr>
        <p:spPr>
          <a:xfrm>
            <a:off x="1841021" y="4170883"/>
            <a:ext cx="424186" cy="458224"/>
          </a:xfrm>
          <a:prstGeom prst="rect">
            <a:avLst/>
          </a:prstGeom>
          <a:noFill/>
        </p:spPr>
        <p:txBody>
          <a:bodyPr wrap="square" lIns="103272" tIns="51636" rIns="103272" bIns="51636" rtlCol="0">
            <a:spAutoFit/>
          </a:bodyPr>
          <a:lstStyle/>
          <a:p>
            <a:r>
              <a:rPr lang="en-US" sz="2300" i="1" dirty="0">
                <a:latin typeface="Times New Roman"/>
                <a:cs typeface="Times New Roman"/>
              </a:rPr>
              <a:t>y</a:t>
            </a:r>
          </a:p>
        </p:txBody>
      </p:sp>
      <p:sp>
        <p:nvSpPr>
          <p:cNvPr id="32" name="TextBox 31"/>
          <p:cNvSpPr txBox="1"/>
          <p:nvPr/>
        </p:nvSpPr>
        <p:spPr>
          <a:xfrm>
            <a:off x="6123190" y="3211922"/>
            <a:ext cx="1471398" cy="418576"/>
          </a:xfrm>
          <a:prstGeom prst="rect">
            <a:avLst/>
          </a:prstGeom>
          <a:noFill/>
        </p:spPr>
        <p:txBody>
          <a:bodyPr wrap="square" lIns="103272" tIns="51636" rIns="103272" bIns="51636" rtlCol="0">
            <a:spAutoFit/>
          </a:bodyPr>
          <a:lstStyle/>
          <a:p>
            <a:r>
              <a:rPr lang="en-US" i="1" dirty="0" smtClean="0">
                <a:solidFill>
                  <a:srgbClr val="008000"/>
                </a:solidFill>
                <a:latin typeface="Times New Roman"/>
                <a:cs typeface="Times New Roman"/>
              </a:rPr>
              <a:t>Y=</a:t>
            </a:r>
            <a:r>
              <a:rPr lang="en-US" dirty="0">
                <a:solidFill>
                  <a:srgbClr val="008000"/>
                </a:solidFill>
              </a:rPr>
              <a:t>β</a:t>
            </a:r>
            <a:r>
              <a:rPr lang="en-US" baseline="-25000" dirty="0">
                <a:solidFill>
                  <a:srgbClr val="008000"/>
                </a:solidFill>
              </a:rPr>
              <a:t>0</a:t>
            </a:r>
            <a:r>
              <a:rPr lang="en-US" dirty="0">
                <a:solidFill>
                  <a:srgbClr val="008000"/>
                </a:solidFill>
              </a:rPr>
              <a:t>+</a:t>
            </a:r>
            <a:r>
              <a:rPr lang="en-US" dirty="0" smtClean="0">
                <a:solidFill>
                  <a:srgbClr val="008000"/>
                </a:solidFill>
              </a:rPr>
              <a:t>β</a:t>
            </a:r>
            <a:r>
              <a:rPr lang="en-US" baseline="-25000" dirty="0" smtClean="0">
                <a:solidFill>
                  <a:srgbClr val="008000"/>
                </a:solidFill>
              </a:rPr>
              <a:t>1</a:t>
            </a:r>
            <a:r>
              <a:rPr lang="en-US" i="1" dirty="0" smtClean="0">
                <a:solidFill>
                  <a:srgbClr val="008000"/>
                </a:solidFill>
                <a:latin typeface="Times New Roman"/>
                <a:cs typeface="Times New Roman"/>
              </a:rPr>
              <a:t>x</a:t>
            </a:r>
            <a:endParaRPr lang="en-US" i="1" dirty="0">
              <a:solidFill>
                <a:srgbClr val="008000"/>
              </a:solidFill>
              <a:latin typeface="Times New Roman"/>
              <a:cs typeface="Times New Roman"/>
            </a:endParaRPr>
          </a:p>
        </p:txBody>
      </p:sp>
      <p:sp>
        <p:nvSpPr>
          <p:cNvPr id="33" name="TextBox 32"/>
          <p:cNvSpPr txBox="1"/>
          <p:nvPr/>
        </p:nvSpPr>
        <p:spPr>
          <a:xfrm>
            <a:off x="3647434" y="4917357"/>
            <a:ext cx="437443" cy="418576"/>
          </a:xfrm>
          <a:prstGeom prst="rect">
            <a:avLst/>
          </a:prstGeom>
          <a:noFill/>
        </p:spPr>
        <p:txBody>
          <a:bodyPr wrap="square" lIns="103272" tIns="51636" rIns="103272" bIns="51636" rtlCol="0">
            <a:spAutoFit/>
          </a:bodyPr>
          <a:lstStyle/>
          <a:p>
            <a:r>
              <a:rPr lang="en-US" i="1" dirty="0">
                <a:solidFill>
                  <a:srgbClr val="800000"/>
                </a:solidFill>
              </a:rPr>
              <a:t>e</a:t>
            </a:r>
            <a:r>
              <a:rPr lang="en-US" i="1" baseline="-25000" dirty="0" smtClean="0">
                <a:solidFill>
                  <a:srgbClr val="800000"/>
                </a:solidFill>
                <a:latin typeface="Times New Roman"/>
                <a:cs typeface="Times New Roman"/>
              </a:rPr>
              <a:t>1</a:t>
            </a:r>
            <a:endParaRPr lang="en-US" dirty="0">
              <a:solidFill>
                <a:srgbClr val="800000"/>
              </a:solidFill>
            </a:endParaRPr>
          </a:p>
        </p:txBody>
      </p:sp>
      <p:cxnSp>
        <p:nvCxnSpPr>
          <p:cNvPr id="34" name="Straight Arrow Connector 33"/>
          <p:cNvCxnSpPr/>
          <p:nvPr/>
        </p:nvCxnSpPr>
        <p:spPr>
          <a:xfrm flipV="1">
            <a:off x="1705737" y="4057495"/>
            <a:ext cx="5147672" cy="2771347"/>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1708997" y="3718310"/>
            <a:ext cx="4917915" cy="303833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pic>
        <p:nvPicPr>
          <p:cNvPr id="37" name="Picture 36"/>
          <p:cNvPicPr>
            <a:picLocks noChangeAspect="1"/>
          </p:cNvPicPr>
          <p:nvPr/>
        </p:nvPicPr>
        <p:blipFill>
          <a:blip r:embed="rId2"/>
          <a:stretch>
            <a:fillRect/>
          </a:stretch>
        </p:blipFill>
        <p:spPr>
          <a:xfrm>
            <a:off x="6207067" y="4692512"/>
            <a:ext cx="1746505" cy="431800"/>
          </a:xfrm>
          <a:prstGeom prst="rect">
            <a:avLst/>
          </a:prstGeom>
          <a:ln>
            <a:solidFill>
              <a:srgbClr val="800000"/>
            </a:solidFill>
          </a:ln>
        </p:spPr>
      </p:pic>
      <p:sp>
        <p:nvSpPr>
          <p:cNvPr id="39" name="TextBox 38"/>
          <p:cNvSpPr txBox="1"/>
          <p:nvPr/>
        </p:nvSpPr>
        <p:spPr>
          <a:xfrm>
            <a:off x="3414686" y="4617720"/>
            <a:ext cx="318140" cy="418576"/>
          </a:xfrm>
          <a:prstGeom prst="rect">
            <a:avLst/>
          </a:prstGeom>
          <a:noFill/>
        </p:spPr>
        <p:txBody>
          <a:bodyPr wrap="square" lIns="103272" tIns="51636" rIns="103272" bIns="51636" rtlCol="0">
            <a:spAutoFit/>
          </a:bodyPr>
          <a:lstStyle/>
          <a:p>
            <a:r>
              <a:rPr lang="en-US" dirty="0" smtClean="0"/>
              <a:t>*</a:t>
            </a:r>
            <a:endParaRPr lang="en-US" dirty="0"/>
          </a:p>
        </p:txBody>
      </p:sp>
      <p:sp>
        <p:nvSpPr>
          <p:cNvPr id="8" name="Left Bracket 7"/>
          <p:cNvSpPr/>
          <p:nvPr/>
        </p:nvSpPr>
        <p:spPr>
          <a:xfrm>
            <a:off x="3518084" y="4807750"/>
            <a:ext cx="51535" cy="796187"/>
          </a:xfrm>
          <a:prstGeom prst="leftBracket">
            <a:avLst/>
          </a:prstGeom>
          <a:ln w="28575" cmpd="sng">
            <a:solidFill>
              <a:srgbClr val="008000"/>
            </a:solidFill>
          </a:ln>
        </p:spPr>
        <p:style>
          <a:lnRef idx="2">
            <a:schemeClr val="accent1"/>
          </a:lnRef>
          <a:fillRef idx="0">
            <a:schemeClr val="accent1"/>
          </a:fillRef>
          <a:effectRef idx="1">
            <a:schemeClr val="accent1"/>
          </a:effectRef>
          <a:fontRef idx="minor">
            <a:schemeClr val="tx1"/>
          </a:fontRef>
        </p:style>
        <p:txBody>
          <a:bodyPr lIns="103272" tIns="51636" rIns="103272" bIns="51636" spcCol="0" rtlCol="0" anchor="ctr"/>
          <a:lstStyle/>
          <a:p>
            <a:pPr algn="ctr"/>
            <a:endParaRPr lang="en-US"/>
          </a:p>
        </p:txBody>
      </p:sp>
      <p:sp>
        <p:nvSpPr>
          <p:cNvPr id="40" name="TextBox 39"/>
          <p:cNvSpPr txBox="1"/>
          <p:nvPr/>
        </p:nvSpPr>
        <p:spPr>
          <a:xfrm>
            <a:off x="3118651" y="4967586"/>
            <a:ext cx="437443" cy="418576"/>
          </a:xfrm>
          <a:prstGeom prst="rect">
            <a:avLst/>
          </a:prstGeom>
          <a:noFill/>
          <a:ln>
            <a:noFill/>
          </a:ln>
        </p:spPr>
        <p:txBody>
          <a:bodyPr wrap="square" lIns="103272" tIns="51636" rIns="103272" bIns="51636" rtlCol="0">
            <a:spAutoFit/>
          </a:bodyPr>
          <a:lstStyle/>
          <a:p>
            <a:r>
              <a:rPr lang="en-US" dirty="0">
                <a:solidFill>
                  <a:srgbClr val="008000"/>
                </a:solidFill>
              </a:rPr>
              <a:t>ε</a:t>
            </a:r>
            <a:r>
              <a:rPr lang="en-US" i="1" baseline="-25000" dirty="0" smtClean="0">
                <a:solidFill>
                  <a:srgbClr val="008000"/>
                </a:solidFill>
                <a:latin typeface="Times New Roman"/>
                <a:cs typeface="Times New Roman"/>
              </a:rPr>
              <a:t>1</a:t>
            </a:r>
            <a:endParaRPr lang="en-US" dirty="0">
              <a:solidFill>
                <a:srgbClr val="008000"/>
              </a:solidFill>
            </a:endParaRPr>
          </a:p>
        </p:txBody>
      </p:sp>
      <p:sp>
        <p:nvSpPr>
          <p:cNvPr id="9" name="Right Bracket 8"/>
          <p:cNvSpPr/>
          <p:nvPr/>
        </p:nvSpPr>
        <p:spPr>
          <a:xfrm>
            <a:off x="3588387" y="4807750"/>
            <a:ext cx="51535" cy="995234"/>
          </a:xfrm>
          <a:prstGeom prst="rightBracket">
            <a:avLst/>
          </a:prstGeom>
          <a:ln w="19050" cmpd="sng">
            <a:solidFill>
              <a:srgbClr val="800000"/>
            </a:solidFill>
          </a:ln>
        </p:spPr>
        <p:style>
          <a:lnRef idx="2">
            <a:schemeClr val="accent1"/>
          </a:lnRef>
          <a:fillRef idx="0">
            <a:schemeClr val="accent1"/>
          </a:fillRef>
          <a:effectRef idx="1">
            <a:schemeClr val="accent1"/>
          </a:effectRef>
          <a:fontRef idx="minor">
            <a:schemeClr val="tx1"/>
          </a:fontRef>
        </p:style>
        <p:txBody>
          <a:bodyPr lIns="103272" tIns="51636" rIns="103272" bIns="51636" spcCol="0" rtlCol="0" anchor="ctr"/>
          <a:lstStyle/>
          <a:p>
            <a:pPr algn="ctr"/>
            <a:endParaRPr lang="en-US"/>
          </a:p>
        </p:txBody>
      </p:sp>
      <p:sp>
        <p:nvSpPr>
          <p:cNvPr id="41" name="TextBox 40"/>
          <p:cNvSpPr txBox="1"/>
          <p:nvPr/>
        </p:nvSpPr>
        <p:spPr>
          <a:xfrm>
            <a:off x="3454546" y="7024065"/>
            <a:ext cx="517523" cy="458224"/>
          </a:xfrm>
          <a:prstGeom prst="rect">
            <a:avLst/>
          </a:prstGeom>
          <a:noFill/>
        </p:spPr>
        <p:txBody>
          <a:bodyPr wrap="square" lIns="103272" tIns="51636" rIns="103272" bIns="51636" rtlCol="0">
            <a:spAutoFit/>
          </a:bodyPr>
          <a:lstStyle/>
          <a:p>
            <a:r>
              <a:rPr lang="en-US" sz="2300" i="1" dirty="0">
                <a:latin typeface="Times New Roman"/>
                <a:cs typeface="Times New Roman"/>
              </a:rPr>
              <a:t>x</a:t>
            </a:r>
            <a:r>
              <a:rPr lang="en-US" sz="2300" i="1" baseline="-25000" dirty="0">
                <a:latin typeface="Times New Roman"/>
                <a:cs typeface="Times New Roman"/>
              </a:rPr>
              <a:t>1</a:t>
            </a:r>
          </a:p>
        </p:txBody>
      </p:sp>
      <p:cxnSp>
        <p:nvCxnSpPr>
          <p:cNvPr id="42" name="Straight Connector 41"/>
          <p:cNvCxnSpPr/>
          <p:nvPr/>
        </p:nvCxnSpPr>
        <p:spPr>
          <a:xfrm flipV="1">
            <a:off x="3587650" y="5584524"/>
            <a:ext cx="0" cy="1479188"/>
          </a:xfrm>
          <a:prstGeom prst="line">
            <a:avLst/>
          </a:prstGeom>
          <a:ln w="28575" cmpd="sng">
            <a:prstDash val="dash"/>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588198" y="7055065"/>
            <a:ext cx="0" cy="1041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3559943" y="5568284"/>
            <a:ext cx="51535" cy="51815"/>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15" name="TextBox 14"/>
          <p:cNvSpPr txBox="1"/>
          <p:nvPr/>
        </p:nvSpPr>
        <p:spPr>
          <a:xfrm>
            <a:off x="4172104" y="5662986"/>
            <a:ext cx="1836480" cy="418576"/>
          </a:xfrm>
          <a:prstGeom prst="rect">
            <a:avLst/>
          </a:prstGeom>
          <a:noFill/>
          <a:ln>
            <a:solidFill>
              <a:srgbClr val="008000"/>
            </a:solidFill>
          </a:ln>
        </p:spPr>
        <p:txBody>
          <a:bodyPr wrap="square" lIns="103272" tIns="51636" rIns="103272" bIns="51636" rtlCol="0">
            <a:spAutoFit/>
          </a:bodyPr>
          <a:lstStyle/>
          <a:p>
            <a:r>
              <a:rPr lang="en-US" dirty="0" smtClean="0"/>
              <a:t>Expected point</a:t>
            </a:r>
            <a:endParaRPr lang="en-US" i="1" baseline="-25000" dirty="0">
              <a:latin typeface="Times New Roman"/>
              <a:cs typeface="Times New Roman"/>
            </a:endParaRPr>
          </a:p>
        </p:txBody>
      </p:sp>
      <p:cxnSp>
        <p:nvCxnSpPr>
          <p:cNvPr id="43" name="Straight Arrow Connector 42"/>
          <p:cNvCxnSpPr/>
          <p:nvPr/>
        </p:nvCxnSpPr>
        <p:spPr>
          <a:xfrm flipH="1" flipV="1">
            <a:off x="3654123" y="5634576"/>
            <a:ext cx="404967" cy="151519"/>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2592172" y="4017490"/>
            <a:ext cx="1881304" cy="418576"/>
          </a:xfrm>
          <a:prstGeom prst="rect">
            <a:avLst/>
          </a:prstGeom>
          <a:noFill/>
          <a:ln>
            <a:solidFill>
              <a:schemeClr val="accent1"/>
            </a:solidFill>
          </a:ln>
        </p:spPr>
        <p:txBody>
          <a:bodyPr wrap="square" lIns="103272" tIns="51636" rIns="103272" bIns="51636" rtlCol="0">
            <a:spAutoFit/>
          </a:bodyPr>
          <a:lstStyle/>
          <a:p>
            <a:r>
              <a:rPr lang="en-US" dirty="0" smtClean="0"/>
              <a:t>Observed point</a:t>
            </a:r>
            <a:endParaRPr lang="en-US" i="1" baseline="-25000" dirty="0">
              <a:latin typeface="Times New Roman"/>
              <a:cs typeface="Times New Roman"/>
            </a:endParaRPr>
          </a:p>
        </p:txBody>
      </p:sp>
      <p:cxnSp>
        <p:nvCxnSpPr>
          <p:cNvPr id="46" name="Straight Arrow Connector 45"/>
          <p:cNvCxnSpPr/>
          <p:nvPr/>
        </p:nvCxnSpPr>
        <p:spPr>
          <a:xfrm>
            <a:off x="3390424" y="4498191"/>
            <a:ext cx="122431" cy="2367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Oval 46"/>
          <p:cNvSpPr/>
          <p:nvPr/>
        </p:nvSpPr>
        <p:spPr>
          <a:xfrm>
            <a:off x="3562209" y="5797824"/>
            <a:ext cx="51535" cy="51815"/>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03272" tIns="51636" rIns="103272" bIns="51636" spcCol="0" rtlCol="0" anchor="ctr"/>
          <a:lstStyle/>
          <a:p>
            <a:pPr algn="ctr"/>
            <a:endParaRPr lang="en-US"/>
          </a:p>
        </p:txBody>
      </p:sp>
      <p:sp>
        <p:nvSpPr>
          <p:cNvPr id="48" name="TextBox 47"/>
          <p:cNvSpPr txBox="1"/>
          <p:nvPr/>
        </p:nvSpPr>
        <p:spPr>
          <a:xfrm>
            <a:off x="3948341" y="6167160"/>
            <a:ext cx="1836480" cy="418576"/>
          </a:xfrm>
          <a:prstGeom prst="rect">
            <a:avLst/>
          </a:prstGeom>
          <a:noFill/>
          <a:ln>
            <a:solidFill>
              <a:srgbClr val="800000"/>
            </a:solidFill>
          </a:ln>
        </p:spPr>
        <p:txBody>
          <a:bodyPr wrap="square" lIns="103272" tIns="51636" rIns="103272" bIns="51636" rtlCol="0">
            <a:spAutoFit/>
          </a:bodyPr>
          <a:lstStyle/>
          <a:p>
            <a:r>
              <a:rPr lang="en-US" dirty="0" smtClean="0"/>
              <a:t>Predicted point</a:t>
            </a:r>
            <a:endParaRPr lang="en-US" i="1" baseline="-25000" dirty="0">
              <a:latin typeface="Times New Roman"/>
              <a:cs typeface="Times New Roman"/>
            </a:endParaRPr>
          </a:p>
        </p:txBody>
      </p:sp>
      <p:cxnSp>
        <p:nvCxnSpPr>
          <p:cNvPr id="49" name="Straight Arrow Connector 48"/>
          <p:cNvCxnSpPr/>
          <p:nvPr/>
        </p:nvCxnSpPr>
        <p:spPr>
          <a:xfrm flipH="1" flipV="1">
            <a:off x="3656389" y="5864117"/>
            <a:ext cx="233180" cy="348121"/>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52" name="Slide Number Placeholder 51"/>
          <p:cNvSpPr>
            <a:spLocks noGrp="1"/>
          </p:cNvSpPr>
          <p:nvPr>
            <p:ph type="sldNum" sz="quarter" idx="12"/>
          </p:nvPr>
        </p:nvSpPr>
        <p:spPr/>
        <p:txBody>
          <a:bodyPr/>
          <a:lstStyle/>
          <a:p>
            <a:fld id="{45D55CB6-4E01-42AF-8D35-22E095F8B5E8}" type="slidenum">
              <a:rPr lang="en-US" smtClean="0"/>
              <a:t>7</a:t>
            </a:fld>
            <a:endParaRPr lang="en-US"/>
          </a:p>
        </p:txBody>
      </p:sp>
    </p:spTree>
    <p:extLst>
      <p:ext uri="{BB962C8B-B14F-4D97-AF65-F5344CB8AC3E}">
        <p14:creationId xmlns:p14="http://schemas.microsoft.com/office/powerpoint/2010/main" val="2301904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
                                            <p:txEl>
                                              <p:pRg st="1" end="1"/>
                                            </p:txEl>
                                          </p:spTgt>
                                        </p:tgtEl>
                                        <p:attrNameLst>
                                          <p:attrName>style.visibility</p:attrName>
                                        </p:attrNameLst>
                                      </p:cBhvr>
                                      <p:to>
                                        <p:strVal val="visible"/>
                                      </p:to>
                                    </p:set>
                                    <p:animEffect transition="in" filter="blinds(horizontal)">
                                      <p:cBhvr>
                                        <p:cTn id="10" dur="500"/>
                                        <p:tgtEl>
                                          <p:spTgt spid="1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9">
                                            <p:txEl>
                                              <p:pRg st="2" end="2"/>
                                            </p:txEl>
                                          </p:spTgt>
                                        </p:tgtEl>
                                        <p:attrNameLst>
                                          <p:attrName>style.visibility</p:attrName>
                                        </p:attrNameLst>
                                      </p:cBhvr>
                                      <p:to>
                                        <p:strVal val="visible"/>
                                      </p:to>
                                    </p:set>
                                    <p:animEffect transition="in" filter="blinds(horizontal)">
                                      <p:cBhvr>
                                        <p:cTn id="13" dur="500"/>
                                        <p:tgtEl>
                                          <p:spTgt spid="19">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9">
                                            <p:txEl>
                                              <p:pRg st="3" end="3"/>
                                            </p:txEl>
                                          </p:spTgt>
                                        </p:tgtEl>
                                        <p:attrNameLst>
                                          <p:attrName>style.visibility</p:attrName>
                                        </p:attrNameLst>
                                      </p:cBhvr>
                                      <p:to>
                                        <p:strVal val="visible"/>
                                      </p:to>
                                    </p:set>
                                    <p:animEffect transition="in" filter="blinds(horizontal)">
                                      <p:cBhvr>
                                        <p:cTn id="16" dur="500"/>
                                        <p:tgtEl>
                                          <p:spTgt spid="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par>
                                <p:cTn id="22" presetID="9"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ssolve">
                                      <p:cBhvr>
                                        <p:cTn id="30" dur="500"/>
                                        <p:tgtEl>
                                          <p:spTgt spid="26"/>
                                        </p:tgtEl>
                                      </p:cBhvr>
                                    </p:animEffect>
                                  </p:childTnLst>
                                </p:cTn>
                              </p:par>
                              <p:par>
                                <p:cTn id="31" presetID="9" presetClass="entr" presetSubtype="0" fill="hold"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dissolve">
                                      <p:cBhvr>
                                        <p:cTn id="33" dur="500"/>
                                        <p:tgtEl>
                                          <p:spTgt spid="35"/>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dissolve">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dissolve">
                                      <p:cBhvr>
                                        <p:cTn id="41" dur="500"/>
                                        <p:tgtEl>
                                          <p:spTgt spid="41"/>
                                        </p:tgtEl>
                                      </p:cBhvr>
                                    </p:animEffect>
                                  </p:childTnLst>
                                </p:cTn>
                              </p:par>
                              <p:par>
                                <p:cTn id="42" presetID="9" presetClass="entr" presetSubtype="0"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dissolve">
                                      <p:cBhvr>
                                        <p:cTn id="44" dur="500"/>
                                        <p:tgtEl>
                                          <p:spTgt spid="42"/>
                                        </p:tgtEl>
                                      </p:cBhvr>
                                    </p:animEffect>
                                  </p:childTnLst>
                                </p:cTn>
                              </p:par>
                              <p:par>
                                <p:cTn id="45" presetID="9"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ssolve">
                                      <p:cBhvr>
                                        <p:cTn id="50" dur="500"/>
                                        <p:tgtEl>
                                          <p:spTgt spid="14"/>
                                        </p:tgtEl>
                                      </p:cBhvr>
                                    </p:animEffect>
                                  </p:childTnLst>
                                </p:cTn>
                              </p:par>
                              <p:par>
                                <p:cTn id="51" presetID="9" presetClass="entr" presetSubtype="0" fill="hold"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dissolve">
                                      <p:cBhvr>
                                        <p:cTn id="53" dur="500"/>
                                        <p:tgtEl>
                                          <p:spTgt spid="43"/>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dissolv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9"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dissolve">
                                      <p:cBhvr>
                                        <p:cTn id="63" dur="500"/>
                                        <p:tgtEl>
                                          <p:spTgt spid="44"/>
                                        </p:tgtEl>
                                      </p:cBhvr>
                                    </p:animEffect>
                                  </p:childTnLst>
                                </p:cTn>
                              </p:par>
                              <p:par>
                                <p:cTn id="64" presetID="9" presetClass="entr" presetSubtype="0" fill="hold" nodeType="with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dissolve">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dissolve">
                                      <p:cBhvr>
                                        <p:cTn id="71" dur="500"/>
                                        <p:tgtEl>
                                          <p:spTgt spid="40"/>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dissolve">
                                      <p:cBhvr>
                                        <p:cTn id="74" dur="500"/>
                                        <p:tgtEl>
                                          <p:spTgt spid="8"/>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dissolve">
                                      <p:cBhvr>
                                        <p:cTn id="79" dur="500"/>
                                        <p:tgtEl>
                                          <p:spTgt spid="34"/>
                                        </p:tgtEl>
                                      </p:cBhvr>
                                    </p:animEffect>
                                  </p:childTnLst>
                                </p:cTn>
                              </p:par>
                              <p:par>
                                <p:cTn id="80" presetID="9" presetClass="entr" presetSubtype="0"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dissolve">
                                      <p:cBhvr>
                                        <p:cTn id="82" dur="500"/>
                                        <p:tgtEl>
                                          <p:spTgt spid="37"/>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dissolve">
                                      <p:cBhvr>
                                        <p:cTn id="85" dur="500"/>
                                        <p:tgtEl>
                                          <p:spTgt spid="47"/>
                                        </p:tgtEl>
                                      </p:cBhvr>
                                    </p:animEffect>
                                  </p:childTnLst>
                                </p:cTn>
                              </p:par>
                              <p:par>
                                <p:cTn id="86" presetID="9" presetClass="entr" presetSubtype="0" fill="hold"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dissolve">
                                      <p:cBhvr>
                                        <p:cTn id="88" dur="500"/>
                                        <p:tgtEl>
                                          <p:spTgt spid="49"/>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dissolve">
                                      <p:cBhvr>
                                        <p:cTn id="91" dur="500"/>
                                        <p:tgtEl>
                                          <p:spTgt spid="48"/>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dissolve">
                                      <p:cBhvr>
                                        <p:cTn id="96" dur="500"/>
                                        <p:tgtEl>
                                          <p:spTgt spid="9"/>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dissolve">
                                      <p:cBhvr>
                                        <p:cTn id="99" dur="500"/>
                                        <p:tgtEl>
                                          <p:spTgt spid="33"/>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dissolve">
                                      <p:cBhvr>
                                        <p:cTn id="10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6" grpId="0"/>
      <p:bldP spid="29" grpId="0"/>
      <p:bldP spid="32" grpId="0"/>
      <p:bldP spid="33" grpId="0"/>
      <p:bldP spid="39" grpId="0"/>
      <p:bldP spid="8" grpId="0" animBg="1"/>
      <p:bldP spid="40" grpId="0"/>
      <p:bldP spid="9" grpId="0" animBg="1"/>
      <p:bldP spid="41" grpId="0"/>
      <p:bldP spid="14" grpId="0" animBg="1"/>
      <p:bldP spid="15" grpId="0" animBg="1"/>
      <p:bldP spid="44" grpId="0" animBg="1"/>
      <p:bldP spid="47"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15368</TotalTime>
  <Words>622</Words>
  <Application>Microsoft Macintosh PowerPoint</Application>
  <PresentationFormat>Custom</PresentationFormat>
  <Paragraphs>116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Chapter 11:  Linear Regression and Correlation</vt:lpstr>
      <vt:lpstr>Correlation</vt:lpstr>
      <vt:lpstr>Example Scatterplots with Correlations</vt:lpstr>
      <vt:lpstr>Correlation</vt:lpstr>
      <vt:lpstr>Simple Linear Regression</vt:lpstr>
      <vt:lpstr>Method of Least Squares</vt:lpstr>
      <vt:lpstr>Model Assumptions</vt:lpstr>
    </vt:vector>
  </TitlesOfParts>
  <Company>University of Wisconsin-La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Analysis Training and Workshop</dc:title>
  <dc:creator>Toribio Sherwin G</dc:creator>
  <cp:lastModifiedBy>Sherwin Toribio</cp:lastModifiedBy>
  <cp:revision>347</cp:revision>
  <cp:lastPrinted>2015-10-28T00:50:35Z</cp:lastPrinted>
  <dcterms:created xsi:type="dcterms:W3CDTF">2015-08-14T15:17:40Z</dcterms:created>
  <dcterms:modified xsi:type="dcterms:W3CDTF">2016-04-27T14:06:58Z</dcterms:modified>
</cp:coreProperties>
</file>