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13742988" cy="7772400"/>
  <p:notesSz cx="6858000" cy="9144000"/>
  <p:defaultTextStyle>
    <a:defPPr>
      <a:defRPr lang="en-US"/>
    </a:defPPr>
    <a:lvl1pPr marL="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F5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4" autoAdjust="0"/>
    <p:restoredTop sz="94474" autoAdjust="0"/>
  </p:normalViewPr>
  <p:slideViewPr>
    <p:cSldViewPr snapToGrid="0">
      <p:cViewPr>
        <p:scale>
          <a:sx n="90" d="100"/>
          <a:sy n="90" d="100"/>
        </p:scale>
        <p:origin x="-4000" y="-2048"/>
      </p:cViewPr>
      <p:guideLst>
        <p:guide orient="horz" pos="2448"/>
        <p:guide pos="4329"/>
      </p:guideLst>
    </p:cSldViewPr>
  </p:slideViewPr>
  <p:outlineViewPr>
    <p:cViewPr>
      <p:scale>
        <a:sx n="33" d="100"/>
        <a:sy n="33" d="100"/>
      </p:scale>
      <p:origin x="0" y="-13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2F106-EE99-AA43-85CF-C0E37EE355F0}" type="datetimeFigureOut">
              <a:rPr lang="en-US" smtClean="0"/>
              <a:t>4/1/16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48BA-A992-DE43-9199-52E7BDA20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8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15FB9-D179-DD44-B41A-31F48D8A61F2}" type="datetimeFigureOut">
              <a:rPr lang="en-US" smtClean="0"/>
              <a:t>4/1/16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85800"/>
            <a:ext cx="60610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D6FA8-4641-8947-BD7F-38D1EEBB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89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874" y="1272011"/>
            <a:ext cx="10307241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7874" y="4082310"/>
            <a:ext cx="10307241" cy="1876530"/>
          </a:xfrm>
        </p:spPr>
        <p:txBody>
          <a:bodyPr/>
          <a:lstStyle>
            <a:lvl1pPr marL="0" indent="0" algn="ctr">
              <a:buNone/>
              <a:defRPr sz="2700"/>
            </a:lvl1pPr>
            <a:lvl2pPr marL="516362" indent="0" algn="ctr">
              <a:buNone/>
              <a:defRPr sz="2300"/>
            </a:lvl2pPr>
            <a:lvl3pPr marL="1032723" indent="0" algn="ctr">
              <a:buNone/>
              <a:defRPr sz="2000"/>
            </a:lvl3pPr>
            <a:lvl4pPr marL="1549085" indent="0" algn="ctr">
              <a:buNone/>
              <a:defRPr sz="1800"/>
            </a:lvl4pPr>
            <a:lvl5pPr marL="2065447" indent="0" algn="ctr">
              <a:buNone/>
              <a:defRPr sz="1800"/>
            </a:lvl5pPr>
            <a:lvl6pPr marL="2581808" indent="0" algn="ctr">
              <a:buNone/>
              <a:defRPr sz="1800"/>
            </a:lvl6pPr>
            <a:lvl7pPr marL="3098170" indent="0" algn="ctr">
              <a:buNone/>
              <a:defRPr sz="1800"/>
            </a:lvl7pPr>
            <a:lvl8pPr marL="3614532" indent="0" algn="ctr">
              <a:buNone/>
              <a:defRPr sz="1800"/>
            </a:lvl8pPr>
            <a:lvl9pPr marL="4130893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702-1722-574D-A82D-3DD8BB6D6EBF}" type="datetime1">
              <a:rPr lang="en-US" smtClean="0"/>
              <a:t>4/1/16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460E-8A08-C84F-9309-AF8C46A25EF9}" type="datetime1">
              <a:rPr lang="en-US" smtClean="0"/>
              <a:t>4/1/16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34826" y="413808"/>
            <a:ext cx="2963332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4830" y="413808"/>
            <a:ext cx="871820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E208-BCBD-7F49-BF25-9845556B12FF}" type="datetime1">
              <a:rPr lang="en-US" smtClean="0"/>
              <a:t>4/1/16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236C-68B7-E546-BEF1-C992E1147C1E}" type="datetime1">
              <a:rPr lang="en-US" smtClean="0"/>
              <a:t>4/1/16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9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673" y="1937704"/>
            <a:ext cx="11853327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673" y="5201392"/>
            <a:ext cx="11853327" cy="1700212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63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27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490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654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818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981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145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308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C845-7637-7F40-8BF9-35C7CFDEBEA9}" type="datetime1">
              <a:rPr lang="en-US" smtClean="0"/>
              <a:t>4/1/16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4830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7388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B9F2-072F-FE44-BD01-CB0F62580685}" type="datetime1">
              <a:rPr lang="en-US" smtClean="0"/>
              <a:t>4/1/16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413809"/>
            <a:ext cx="11853327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621" y="1905318"/>
            <a:ext cx="5813928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621" y="2839085"/>
            <a:ext cx="5813928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57388" y="1905318"/>
            <a:ext cx="5842560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57388" y="2839085"/>
            <a:ext cx="584256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35F0-CDF6-8945-A858-E8523C5B1115}" type="datetime1">
              <a:rPr lang="en-US" smtClean="0"/>
              <a:t>4/1/16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7A86-4B2C-1840-A5A1-D7DA278EC5EA}" type="datetime1">
              <a:rPr lang="en-US" smtClean="0"/>
              <a:t>4/1/16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7A1A-4A58-F54F-823F-8E02AD41ADED}" type="datetime1">
              <a:rPr lang="en-US" smtClean="0"/>
              <a:t>4/1/16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6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FABF-95D3-DA41-9AE7-56E95371326F}" type="datetime1">
              <a:rPr lang="en-US" smtClean="0"/>
              <a:t>4/1/16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1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 marL="0" indent="0">
              <a:buNone/>
              <a:defRPr sz="3600"/>
            </a:lvl1pPr>
            <a:lvl2pPr marL="516362" indent="0">
              <a:buNone/>
              <a:defRPr sz="3200"/>
            </a:lvl2pPr>
            <a:lvl3pPr marL="1032723" indent="0">
              <a:buNone/>
              <a:defRPr sz="2700"/>
            </a:lvl3pPr>
            <a:lvl4pPr marL="1549085" indent="0">
              <a:buNone/>
              <a:defRPr sz="2300"/>
            </a:lvl4pPr>
            <a:lvl5pPr marL="2065447" indent="0">
              <a:buNone/>
              <a:defRPr sz="2300"/>
            </a:lvl5pPr>
            <a:lvl6pPr marL="2581808" indent="0">
              <a:buNone/>
              <a:defRPr sz="2300"/>
            </a:lvl6pPr>
            <a:lvl7pPr marL="3098170" indent="0">
              <a:buNone/>
              <a:defRPr sz="2300"/>
            </a:lvl7pPr>
            <a:lvl8pPr marL="3614532" indent="0">
              <a:buNone/>
              <a:defRPr sz="2300"/>
            </a:lvl8pPr>
            <a:lvl9pPr marL="41308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CF8C-2AD4-8440-A6FB-09772298A8BB}" type="datetime1">
              <a:rPr lang="en-US" smtClean="0"/>
              <a:t>4/1/16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5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4831" y="413809"/>
            <a:ext cx="11853327" cy="1502305"/>
          </a:xfrm>
          <a:prstGeom prst="rect">
            <a:avLst/>
          </a:prstGeom>
        </p:spPr>
        <p:txBody>
          <a:bodyPr vert="horz" lIns="103272" tIns="51636" rIns="103272" bIns="5163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831" y="2069042"/>
            <a:ext cx="11853327" cy="4931516"/>
          </a:xfrm>
          <a:prstGeom prst="rect">
            <a:avLst/>
          </a:prstGeom>
        </p:spPr>
        <p:txBody>
          <a:bodyPr vert="horz" lIns="103272" tIns="51636" rIns="103272" bIns="5163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31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A0E3-5F5E-C248-B5F9-6D56E3A79FBC}" type="datetime1">
              <a:rPr lang="en-US" smtClean="0"/>
              <a:t>4/1/16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2365" y="7203864"/>
            <a:ext cx="4638258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05985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03272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181" indent="-258181" algn="l" defTabSz="1032723" rtl="0" eaLnBrk="1" latinLnBrk="0" hangingPunct="1">
        <a:lnSpc>
          <a:spcPct val="90000"/>
        </a:lnSpc>
        <a:spcBef>
          <a:spcPts val="112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454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090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7266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628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39989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56351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7271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7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636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72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9085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5447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808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817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453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089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1" y="413809"/>
            <a:ext cx="11853327" cy="985423"/>
          </a:xfrm>
        </p:spPr>
        <p:txBody>
          <a:bodyPr/>
          <a:lstStyle/>
          <a:p>
            <a:pPr algn="ctr"/>
            <a:r>
              <a:rPr lang="en-US" dirty="0" smtClean="0"/>
              <a:t>Type I and Type II Errors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540190"/>
              </p:ext>
            </p:extLst>
          </p:nvPr>
        </p:nvGraphicFramePr>
        <p:xfrm>
          <a:off x="365844" y="2926645"/>
          <a:ext cx="12899957" cy="3142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0279"/>
                <a:gridCol w="4803902"/>
                <a:gridCol w="5805776"/>
              </a:tblGrid>
              <a:tr h="58625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 marL="103072" marR="103072" marT="51816" marB="51816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H</a:t>
                      </a:r>
                      <a:r>
                        <a:rPr lang="en-US" sz="2700" baseline="-25000" dirty="0" smtClean="0"/>
                        <a:t>0</a:t>
                      </a:r>
                      <a:r>
                        <a:rPr lang="en-US" sz="2700" dirty="0" smtClean="0"/>
                        <a:t> is true</a:t>
                      </a:r>
                      <a:endParaRPr lang="en-US" sz="27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700" dirty="0" smtClean="0"/>
                        <a:t>H</a:t>
                      </a:r>
                      <a:r>
                        <a:rPr lang="en-US" sz="2700" baseline="-25000" dirty="0" smtClean="0"/>
                        <a:t>0</a:t>
                      </a:r>
                      <a:r>
                        <a:rPr lang="en-US" sz="2700" baseline="0" dirty="0" smtClean="0"/>
                        <a:t> is false (H1 is true)</a:t>
                      </a:r>
                      <a:endParaRPr lang="en-US" sz="27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7026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75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8608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103072" marR="103072" marT="51816" marB="51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75A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22260" y="2371472"/>
            <a:ext cx="1158111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TRUTH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98923" y="3555570"/>
            <a:ext cx="1945698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Type I error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04061" y="4716699"/>
            <a:ext cx="5151611" cy="1360372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Correct Decision</a:t>
            </a:r>
          </a:p>
          <a:p>
            <a:r>
              <a:rPr lang="en-US" sz="2700" dirty="0"/>
              <a:t>(Usually this result leads to no conclusion.)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02056" y="3436597"/>
            <a:ext cx="5716026" cy="1360372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Correct Decision </a:t>
            </a:r>
          </a:p>
          <a:p>
            <a:r>
              <a:rPr lang="en-US" sz="2700" dirty="0"/>
              <a:t>(Usually what researchers are hoping to get.)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6101" y="4173394"/>
            <a:ext cx="3282366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 err="1"/>
              <a:t>Pr</a:t>
            </a:r>
            <a:r>
              <a:rPr lang="en-US" sz="2700" dirty="0"/>
              <a:t>(I error)=α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12903" y="4786395"/>
            <a:ext cx="2587562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Type II error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22969" y="5369570"/>
            <a:ext cx="2354808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 err="1"/>
              <a:t>Pr</a:t>
            </a:r>
            <a:r>
              <a:rPr lang="en-US" sz="2700" dirty="0"/>
              <a:t>(II error)=β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82551" y="2925995"/>
            <a:ext cx="3494442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: Drug is not effective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567049" y="2908382"/>
            <a:ext cx="2666941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: Drug is effective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7064" y="4017839"/>
            <a:ext cx="2515340" cy="812167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300" dirty="0"/>
              <a:t>(Conclude Drug </a:t>
            </a:r>
          </a:p>
          <a:p>
            <a:r>
              <a:rPr lang="en-US" sz="2300" dirty="0"/>
              <a:t>is effective)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9407" y="2956361"/>
            <a:ext cx="1609628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DECISION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2830" y="4742260"/>
            <a:ext cx="1994302" cy="941797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Do not reject </a:t>
            </a:r>
            <a:r>
              <a:rPr lang="en-US" sz="2700" dirty="0" smtClean="0"/>
              <a:t>H</a:t>
            </a:r>
            <a:r>
              <a:rPr lang="en-US" sz="2700" baseline="-25000" dirty="0" smtClean="0"/>
              <a:t>0</a:t>
            </a:r>
            <a:endParaRPr lang="en-US" sz="27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476096" y="3510534"/>
            <a:ext cx="2132527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Reject </a:t>
            </a:r>
            <a:r>
              <a:rPr lang="en-US" sz="2700" dirty="0" smtClean="0"/>
              <a:t>H</a:t>
            </a:r>
            <a:r>
              <a:rPr lang="en-US" sz="2700" baseline="-25000" dirty="0" smtClean="0"/>
              <a:t>0</a:t>
            </a:r>
            <a:endParaRPr lang="en-US" sz="27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081117" y="1639285"/>
            <a:ext cx="9079102" cy="59298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3200" dirty="0"/>
              <a:t>Test 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: </a:t>
            </a:r>
            <a:r>
              <a:rPr lang="en-US" sz="3200" dirty="0"/>
              <a:t>Drug is not effective </a:t>
            </a:r>
            <a:r>
              <a:rPr lang="en-US" sz="3200" dirty="0" err="1"/>
              <a:t>vs</a:t>
            </a:r>
            <a:r>
              <a:rPr lang="en-US" sz="3200" dirty="0"/>
              <a:t> H</a:t>
            </a:r>
            <a:r>
              <a:rPr lang="en-US" sz="3200" baseline="-25000" dirty="0"/>
              <a:t>1</a:t>
            </a:r>
            <a:r>
              <a:rPr lang="en-US" sz="3200" dirty="0"/>
              <a:t>: Drug is effective.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3565" y="6317071"/>
            <a:ext cx="11837501" cy="941797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The </a:t>
            </a:r>
            <a:r>
              <a:rPr lang="en-US" sz="2700" b="1" dirty="0">
                <a:solidFill>
                  <a:srgbClr val="0000FF"/>
                </a:solidFill>
              </a:rPr>
              <a:t>Power</a:t>
            </a:r>
            <a:r>
              <a:rPr lang="en-US" sz="2700" dirty="0">
                <a:solidFill>
                  <a:srgbClr val="0000FF"/>
                </a:solidFill>
              </a:rPr>
              <a:t> </a:t>
            </a:r>
            <a:r>
              <a:rPr lang="en-US" sz="2700" dirty="0"/>
              <a:t>of the test is the probability of rejecting the null when it is false. It is the probability of saying the drug is effective when it is really effective.  </a:t>
            </a:r>
            <a:r>
              <a:rPr lang="en-US" sz="2700" dirty="0">
                <a:solidFill>
                  <a:srgbClr val="0000FF"/>
                </a:solidFill>
              </a:rPr>
              <a:t>Power=1-β</a:t>
            </a:r>
            <a:r>
              <a:rPr lang="en-US" sz="2700" dirty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0393" y="3552371"/>
            <a:ext cx="3062320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(Consumer’s Risk)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391172" y="4812587"/>
            <a:ext cx="2747376" cy="523220"/>
          </a:xfrm>
          <a:prstGeom prst="rect">
            <a:avLst/>
          </a:prstGeom>
          <a:noFill/>
          <a:ln>
            <a:noFill/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(Producer’s Risk)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537403" y="3440001"/>
            <a:ext cx="2187581" cy="523220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2700" dirty="0"/>
              <a:t>(</a:t>
            </a:r>
            <a:r>
              <a:rPr lang="en-US" sz="2700" dirty="0">
                <a:solidFill>
                  <a:srgbClr val="0000FF"/>
                </a:solidFill>
              </a:rPr>
              <a:t>Power=1-β</a:t>
            </a:r>
            <a:r>
              <a:rPr lang="en-US" sz="2700" dirty="0"/>
              <a:t>)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2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124" y="413810"/>
            <a:ext cx="10848053" cy="897583"/>
          </a:xfrm>
        </p:spPr>
        <p:txBody>
          <a:bodyPr>
            <a:normAutofit/>
          </a:bodyPr>
          <a:lstStyle/>
          <a:p>
            <a:r>
              <a:rPr lang="en-US" dirty="0" smtClean="0"/>
              <a:t>Relationships Between α, β, power, and 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8864" y="1809591"/>
            <a:ext cx="6900125" cy="4965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515" y="1780350"/>
            <a:ext cx="6957388" cy="49225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820" y="1349955"/>
            <a:ext cx="6249425" cy="5736592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pPr marL="387271" indent="-387271">
              <a:buFont typeface="Arial"/>
              <a:buChar char="•"/>
            </a:pPr>
            <a:r>
              <a:rPr lang="en-US" sz="2700" dirty="0" smtClean="0"/>
              <a:t>H</a:t>
            </a:r>
            <a:r>
              <a:rPr lang="en-US" sz="2700" baseline="-25000" dirty="0" smtClean="0"/>
              <a:t>0</a:t>
            </a:r>
            <a:r>
              <a:rPr lang="en-US" sz="2700" dirty="0" smtClean="0"/>
              <a:t>: </a:t>
            </a:r>
            <a:r>
              <a:rPr lang="en-US" sz="2700" dirty="0"/>
              <a:t>μ=100 </a:t>
            </a:r>
            <a:r>
              <a:rPr lang="en-US" sz="2700" dirty="0" err="1"/>
              <a:t>vs</a:t>
            </a:r>
            <a:r>
              <a:rPr lang="en-US" sz="2700" dirty="0"/>
              <a:t> H</a:t>
            </a:r>
            <a:r>
              <a:rPr lang="en-US" sz="2700" baseline="-25000" dirty="0"/>
              <a:t>1</a:t>
            </a:r>
            <a:r>
              <a:rPr lang="en-US" sz="2700" dirty="0"/>
              <a:t>: μ &gt; 100</a:t>
            </a:r>
          </a:p>
          <a:p>
            <a:pPr marL="387271" indent="-387271">
              <a:buFont typeface="Arial"/>
              <a:buChar char="•"/>
            </a:pPr>
            <a:r>
              <a:rPr lang="en-US" sz="2700" dirty="0"/>
              <a:t>Use α=0.05.</a:t>
            </a:r>
          </a:p>
          <a:p>
            <a:pPr lvl="1"/>
            <a:r>
              <a:rPr lang="en-US" sz="2700" dirty="0"/>
              <a:t>α=P(Type I error)</a:t>
            </a:r>
          </a:p>
          <a:p>
            <a:pPr lvl="1"/>
            <a:r>
              <a:rPr lang="en-US" sz="2700" dirty="0"/>
              <a:t>  =P(reject Ho when </a:t>
            </a:r>
            <a:r>
              <a:rPr lang="en-US" sz="2700" dirty="0" smtClean="0"/>
              <a:t>H</a:t>
            </a:r>
            <a:r>
              <a:rPr lang="en-US" sz="2700" baseline="-25000" dirty="0" smtClean="0"/>
              <a:t>0</a:t>
            </a:r>
            <a:r>
              <a:rPr lang="en-US" sz="2700" dirty="0" smtClean="0"/>
              <a:t> </a:t>
            </a:r>
            <a:r>
              <a:rPr lang="en-US" sz="2700" dirty="0"/>
              <a:t>is true)</a:t>
            </a:r>
          </a:p>
          <a:p>
            <a:pPr lvl="1"/>
            <a:endParaRPr lang="en-US" sz="900" dirty="0"/>
          </a:p>
          <a:p>
            <a:pPr lvl="1"/>
            <a:r>
              <a:rPr lang="el-GR" sz="2700" dirty="0"/>
              <a:t>β</a:t>
            </a:r>
            <a:r>
              <a:rPr lang="en-US" sz="2700" dirty="0"/>
              <a:t>=P(Type II error)</a:t>
            </a:r>
          </a:p>
          <a:p>
            <a:pPr lvl="1"/>
            <a:r>
              <a:rPr lang="en-US" sz="2700" dirty="0"/>
              <a:t>  =P(not rejecting </a:t>
            </a:r>
            <a:r>
              <a:rPr lang="en-US" sz="2700" dirty="0" smtClean="0"/>
              <a:t>H</a:t>
            </a:r>
            <a:r>
              <a:rPr lang="en-US" sz="2700" baseline="-25000" dirty="0" smtClean="0"/>
              <a:t>0</a:t>
            </a:r>
            <a:r>
              <a:rPr lang="en-US" sz="2700" dirty="0" smtClean="0"/>
              <a:t> </a:t>
            </a:r>
            <a:r>
              <a:rPr lang="en-US" sz="2700" dirty="0"/>
              <a:t>when H</a:t>
            </a:r>
            <a:r>
              <a:rPr lang="en-US" sz="2700" baseline="-25000" dirty="0"/>
              <a:t>1</a:t>
            </a:r>
            <a:r>
              <a:rPr lang="en-US" sz="2700" dirty="0"/>
              <a:t> is true)</a:t>
            </a:r>
          </a:p>
          <a:p>
            <a:pPr lvl="1"/>
            <a:endParaRPr lang="en-US" sz="900" dirty="0"/>
          </a:p>
          <a:p>
            <a:pPr marL="387271" indent="-387271">
              <a:buFont typeface="Arial"/>
              <a:buChar char="•"/>
            </a:pPr>
            <a:r>
              <a:rPr lang="en-US" sz="2700" dirty="0"/>
              <a:t>Note: As α decreases, </a:t>
            </a:r>
            <a:r>
              <a:rPr lang="el-GR" sz="2700" dirty="0"/>
              <a:t>β</a:t>
            </a:r>
            <a:r>
              <a:rPr lang="en-US" sz="2700" dirty="0"/>
              <a:t> increases.</a:t>
            </a:r>
            <a:r>
              <a:rPr lang="en-US" sz="2700" dirty="0">
                <a:sym typeface="Wingdings"/>
              </a:rPr>
              <a:t> </a:t>
            </a:r>
          </a:p>
          <a:p>
            <a:r>
              <a:rPr lang="en-US" sz="2700" dirty="0">
                <a:sym typeface="Wingdings"/>
              </a:rPr>
              <a:t>      </a:t>
            </a:r>
            <a:r>
              <a:rPr lang="en-US" sz="2700" dirty="0"/>
              <a:t>(Keeping everything else the same.)</a:t>
            </a:r>
          </a:p>
          <a:p>
            <a:endParaRPr lang="en-US" sz="900" dirty="0"/>
          </a:p>
          <a:p>
            <a:pPr marL="387271" indent="-387271">
              <a:buFont typeface="Arial"/>
              <a:buChar char="•"/>
            </a:pPr>
            <a:r>
              <a:rPr lang="en-US" sz="2700" dirty="0">
                <a:solidFill>
                  <a:srgbClr val="FF6600"/>
                </a:solidFill>
              </a:rPr>
              <a:t>Q: Is there a way to lower α and </a:t>
            </a:r>
            <a:r>
              <a:rPr lang="el-GR" sz="2700" dirty="0">
                <a:solidFill>
                  <a:srgbClr val="FF6600"/>
                </a:solidFill>
              </a:rPr>
              <a:t>β</a:t>
            </a:r>
            <a:r>
              <a:rPr lang="en-US" sz="2700" dirty="0">
                <a:solidFill>
                  <a:srgbClr val="FF6600"/>
                </a:solidFill>
              </a:rPr>
              <a:t> at the same time?</a:t>
            </a:r>
          </a:p>
          <a:p>
            <a:pPr marL="903633" lvl="1" indent="-387271">
              <a:buFont typeface="Arial"/>
              <a:buChar char="•"/>
            </a:pPr>
            <a:r>
              <a:rPr lang="en-US" sz="2300" dirty="0"/>
              <a:t>Increase </a:t>
            </a:r>
            <a:r>
              <a:rPr lang="en-US" sz="2300" dirty="0" err="1"/>
              <a:t>Δ</a:t>
            </a:r>
            <a:r>
              <a:rPr lang="en-US" sz="2300" dirty="0"/>
              <a:t>=(alternative mean)-(null mean).</a:t>
            </a:r>
          </a:p>
          <a:p>
            <a:pPr marL="903633" lvl="1" indent="-387271">
              <a:buFont typeface="Arial"/>
              <a:buChar char="•"/>
            </a:pPr>
            <a:r>
              <a:rPr lang="en-US" sz="2300" dirty="0"/>
              <a:t>Lower population standard deviation, </a:t>
            </a:r>
            <a:r>
              <a:rPr lang="en-US" sz="2300" dirty="0" err="1"/>
              <a:t>σ</a:t>
            </a:r>
            <a:r>
              <a:rPr lang="en-US" sz="2300" dirty="0"/>
              <a:t>.</a:t>
            </a:r>
          </a:p>
          <a:p>
            <a:pPr marL="903633" lvl="1" indent="-387271">
              <a:buFont typeface="Arial"/>
              <a:buChar char="•"/>
            </a:pPr>
            <a:r>
              <a:rPr lang="en-US" sz="2300" b="1" dirty="0"/>
              <a:t>Increase the sample size, </a:t>
            </a:r>
            <a:r>
              <a:rPr lang="en-US" sz="2300" b="1" i="1" dirty="0"/>
              <a:t>n</a:t>
            </a:r>
            <a:r>
              <a:rPr lang="en-US" sz="2300" b="1" dirty="0"/>
              <a:t>.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278340" y="2132468"/>
            <a:ext cx="0" cy="389175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0538375" y="5090547"/>
            <a:ext cx="2" cy="932823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0737214" y="5023917"/>
            <a:ext cx="212094" cy="719605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790236" y="4570832"/>
            <a:ext cx="994189" cy="418576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α=0.05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0498615" y="5996711"/>
            <a:ext cx="66279" cy="5330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272" tIns="51636" rIns="103272" bIns="51636" spcCol="0"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9933" y="6287543"/>
            <a:ext cx="329259" cy="287867"/>
          </a:xfrm>
          <a:prstGeom prst="rect">
            <a:avLst/>
          </a:prstGeom>
        </p:spPr>
      </p:pic>
      <p:cxnSp>
        <p:nvCxnSpPr>
          <p:cNvPr id="15" name="Straight Arrow Connector 14"/>
          <p:cNvCxnSpPr>
            <a:stCxn id="14" idx="0"/>
          </p:cNvCxnSpPr>
          <p:nvPr/>
        </p:nvCxnSpPr>
        <p:spPr>
          <a:xfrm flipV="1">
            <a:off x="10244562" y="6103326"/>
            <a:ext cx="201025" cy="18421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401966" y="3930665"/>
            <a:ext cx="1793390" cy="38369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sz="1800" i="1" dirty="0">
                <a:latin typeface="Times New Roman"/>
                <a:cs typeface="Times New Roman"/>
              </a:rPr>
              <a:t>Rejection Region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10631171" y="4304313"/>
            <a:ext cx="79533" cy="1225996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0544133" y="5640133"/>
            <a:ext cx="381076" cy="379499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0868510" y="5779770"/>
            <a:ext cx="252246" cy="233836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0549679" y="5486080"/>
            <a:ext cx="239142" cy="226024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0535348" y="5326686"/>
            <a:ext cx="121453" cy="131194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1176109" y="5838771"/>
            <a:ext cx="172325" cy="17323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1421864" y="5872986"/>
            <a:ext cx="145982" cy="143047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96755" y="2385361"/>
            <a:ext cx="1299072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: </a:t>
            </a:r>
            <a:r>
              <a:rPr lang="en-US" dirty="0"/>
              <a:t>μ=100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479014" y="2331538"/>
            <a:ext cx="1299072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: μ&gt;100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10709432" y="2145276"/>
            <a:ext cx="0" cy="3891753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3" idx="3"/>
          </p:cNvCxnSpPr>
          <p:nvPr/>
        </p:nvCxnSpPr>
        <p:spPr>
          <a:xfrm flipH="1" flipV="1">
            <a:off x="7582338" y="6036686"/>
            <a:ext cx="2925983" cy="5522"/>
          </a:xfrm>
          <a:prstGeom prst="straightConnector1">
            <a:avLst/>
          </a:prstGeom>
          <a:ln w="3810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0"/>
          </p:cNvCxnSpPr>
          <p:nvPr/>
        </p:nvCxnSpPr>
        <p:spPr>
          <a:xfrm flipH="1" flipV="1">
            <a:off x="10525134" y="2252097"/>
            <a:ext cx="6621" cy="3744614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299785" y="2718508"/>
            <a:ext cx="212093" cy="213216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0206456" y="3037814"/>
            <a:ext cx="318678" cy="333669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0099867" y="3357117"/>
            <a:ext cx="425267" cy="454124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993285" y="3676425"/>
            <a:ext cx="531849" cy="534597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886700" y="4035709"/>
            <a:ext cx="638433" cy="641723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9753599" y="4408315"/>
            <a:ext cx="771535" cy="788832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620498" y="4780921"/>
            <a:ext cx="904636" cy="922615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447628" y="5126876"/>
            <a:ext cx="904636" cy="922615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9262594" y="5420572"/>
            <a:ext cx="613005" cy="616114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9039404" y="5675849"/>
            <a:ext cx="358984" cy="374164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733974" y="5808591"/>
            <a:ext cx="226971" cy="241422"/>
          </a:xfrm>
          <a:prstGeom prst="line">
            <a:avLst/>
          </a:prstGeom>
          <a:ln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10008157" y="2611899"/>
            <a:ext cx="39767" cy="1812338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849087" y="2198794"/>
            <a:ext cx="344652" cy="41857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smtClean="0"/>
              <a:t>β</a:t>
            </a:r>
            <a:endParaRPr lang="en-US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9292341" y="6862899"/>
            <a:ext cx="1418375" cy="133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9186295" y="6796269"/>
            <a:ext cx="172325" cy="1732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10617388" y="6795750"/>
            <a:ext cx="172325" cy="1732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9557458" y="6796275"/>
            <a:ext cx="742327" cy="418576"/>
          </a:xfrm>
          <a:prstGeom prst="rect">
            <a:avLst/>
          </a:prstGeom>
          <a:noFill/>
        </p:spPr>
        <p:txBody>
          <a:bodyPr wrap="square" lIns="103272" tIns="51636" rIns="103272" bIns="51636" rtlCol="0">
            <a:spAutoFit/>
          </a:bodyPr>
          <a:lstStyle/>
          <a:p>
            <a:r>
              <a:rPr lang="en-US" dirty="0" err="1" smtClean="0"/>
              <a:t>Δ</a:t>
            </a:r>
            <a:r>
              <a:rPr lang="en-US" dirty="0" smtClean="0"/>
              <a:t>=10</a:t>
            </a:r>
            <a:endParaRPr lang="en-US" dirty="0"/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46702" y="2845154"/>
            <a:ext cx="1574717" cy="403013"/>
          </a:xfrm>
          <a:prstGeom prst="rect">
            <a:avLst/>
          </a:prstGeom>
          <a:ln>
            <a:solidFill>
              <a:srgbClr val="000090"/>
            </a:solidFill>
          </a:ln>
        </p:spPr>
      </p:pic>
      <p:cxnSp>
        <p:nvCxnSpPr>
          <p:cNvPr id="73" name="Straight Arrow Connector 72"/>
          <p:cNvCxnSpPr/>
          <p:nvPr/>
        </p:nvCxnSpPr>
        <p:spPr>
          <a:xfrm>
            <a:off x="10697460" y="3757937"/>
            <a:ext cx="768839" cy="13326"/>
          </a:xfrm>
          <a:prstGeom prst="straightConnector1">
            <a:avLst/>
          </a:prstGeom>
          <a:ln>
            <a:solidFill>
              <a:srgbClr val="00009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1" idx="2"/>
          </p:cNvCxnSpPr>
          <p:nvPr/>
        </p:nvCxnSpPr>
        <p:spPr>
          <a:xfrm flipH="1">
            <a:off x="11068623" y="3248168"/>
            <a:ext cx="1065438" cy="483117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Slide Number Placeholder 7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16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6" grpId="1" animBg="1"/>
      <p:bldP spid="31" grpId="0"/>
      <p:bldP spid="32" grpId="0"/>
      <p:bldP spid="64" grpId="0" animBg="1"/>
      <p:bldP spid="7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16491</TotalTime>
  <Words>300</Words>
  <Application>Microsoft Macintosh PowerPoint</Application>
  <PresentationFormat>Custom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Type I and Type II Errors</vt:lpstr>
      <vt:lpstr>Relationships Between α, β, power, and n</vt:lpstr>
    </vt:vector>
  </TitlesOfParts>
  <Company>University of Wisconsin-La Crosse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Analysis Training and Workshop</dc:title>
  <dc:creator>Toribio Sherwin G</dc:creator>
  <cp:lastModifiedBy>Sherwin Toribio</cp:lastModifiedBy>
  <cp:revision>314</cp:revision>
  <cp:lastPrinted>2015-11-05T18:07:48Z</cp:lastPrinted>
  <dcterms:created xsi:type="dcterms:W3CDTF">2015-08-14T15:17:40Z</dcterms:created>
  <dcterms:modified xsi:type="dcterms:W3CDTF">2016-04-01T17:34:28Z</dcterms:modified>
</cp:coreProperties>
</file>