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63" r:id="rId2"/>
    <p:sldId id="364" r:id="rId3"/>
    <p:sldId id="373" r:id="rId4"/>
    <p:sldId id="374" r:id="rId5"/>
    <p:sldId id="376" r:id="rId6"/>
  </p:sldIdLst>
  <p:sldSz cx="13742988" cy="7772400"/>
  <p:notesSz cx="9144000" cy="6858000"/>
  <p:defaultTextStyle>
    <a:defPPr>
      <a:defRPr lang="en-US"/>
    </a:defPPr>
    <a:lvl1pPr marL="0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6362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2723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9085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5447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81808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8170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4532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30893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43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scaleToFitPaper="1" frameSlides="1"/>
  <p:clrMru>
    <a:srgbClr val="FF57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72" autoAdjust="0"/>
    <p:restoredTop sz="94429" autoAdjust="0"/>
  </p:normalViewPr>
  <p:slideViewPr>
    <p:cSldViewPr snapToGrid="0">
      <p:cViewPr>
        <p:scale>
          <a:sx n="150" d="100"/>
          <a:sy n="150" d="100"/>
        </p:scale>
        <p:origin x="1008" y="400"/>
      </p:cViewPr>
      <p:guideLst>
        <p:guide orient="horz" pos="2448"/>
        <p:guide pos="4329"/>
      </p:guideLst>
    </p:cSldViewPr>
  </p:slideViewPr>
  <p:outlineViewPr>
    <p:cViewPr>
      <p:scale>
        <a:sx n="33" d="100"/>
        <a:sy n="33" d="100"/>
      </p:scale>
      <p:origin x="0" y="-139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22F106-EE99-AA43-85CF-C0E37EE355F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048BA-A992-DE43-9199-52E7BDA20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78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15FB9-D179-DD44-B41A-31F48D8A61F2}" type="datetimeFigureOut">
              <a:rPr lang="en-US" smtClean="0"/>
              <a:t>12/6/18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8700" y="514350"/>
            <a:ext cx="45466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D6FA8-4641-8947-BD7F-38D1EEBBC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6890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6362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32723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49085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65447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81808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98170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14532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30893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7874" y="1272011"/>
            <a:ext cx="10307241" cy="2705947"/>
          </a:xfrm>
        </p:spPr>
        <p:txBody>
          <a:bodyPr anchor="b"/>
          <a:lstStyle>
            <a:lvl1pPr algn="ctr">
              <a:defRPr sz="6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7874" y="4082310"/>
            <a:ext cx="10307241" cy="1876530"/>
          </a:xfrm>
        </p:spPr>
        <p:txBody>
          <a:bodyPr/>
          <a:lstStyle>
            <a:lvl1pPr marL="0" indent="0" algn="ctr">
              <a:buNone/>
              <a:defRPr sz="2700"/>
            </a:lvl1pPr>
            <a:lvl2pPr marL="516362" indent="0" algn="ctr">
              <a:buNone/>
              <a:defRPr sz="2300"/>
            </a:lvl2pPr>
            <a:lvl3pPr marL="1032723" indent="0" algn="ctr">
              <a:buNone/>
              <a:defRPr sz="2000"/>
            </a:lvl3pPr>
            <a:lvl4pPr marL="1549085" indent="0" algn="ctr">
              <a:buNone/>
              <a:defRPr sz="1800"/>
            </a:lvl4pPr>
            <a:lvl5pPr marL="2065447" indent="0" algn="ctr">
              <a:buNone/>
              <a:defRPr sz="1800"/>
            </a:lvl5pPr>
            <a:lvl6pPr marL="2581808" indent="0" algn="ctr">
              <a:buNone/>
              <a:defRPr sz="1800"/>
            </a:lvl6pPr>
            <a:lvl7pPr marL="3098170" indent="0" algn="ctr">
              <a:buNone/>
              <a:defRPr sz="1800"/>
            </a:lvl7pPr>
            <a:lvl8pPr marL="3614532" indent="0" algn="ctr">
              <a:buNone/>
              <a:defRPr sz="1800"/>
            </a:lvl8pPr>
            <a:lvl9pPr marL="4130893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4D702-1722-574D-A82D-3DD8BB6D6EBF}" type="datetime1">
              <a:rPr lang="en-US" smtClean="0"/>
              <a:t>12/6/18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91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2460E-8A08-C84F-9309-AF8C46A25EF9}" type="datetime1">
              <a:rPr lang="en-US" smtClean="0"/>
              <a:t>12/6/18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25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34826" y="413808"/>
            <a:ext cx="2963332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4830" y="413808"/>
            <a:ext cx="8718208" cy="658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6E208-BCBD-7F49-BF25-9845556B12FF}" type="datetime1">
              <a:rPr lang="en-US" smtClean="0"/>
              <a:t>12/6/18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6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236C-68B7-E546-BEF1-C992E1147C1E}" type="datetime1">
              <a:rPr lang="en-US" smtClean="0"/>
              <a:t>12/6/18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94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7673" y="1937704"/>
            <a:ext cx="11853327" cy="3233102"/>
          </a:xfrm>
        </p:spPr>
        <p:txBody>
          <a:bodyPr anchor="b"/>
          <a:lstStyle>
            <a:lvl1pPr>
              <a:defRPr sz="6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7673" y="5201392"/>
            <a:ext cx="11853327" cy="1700212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51636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03272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54908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6544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8180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9817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145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3089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C845-7637-7F40-8BF9-35C7CFDEBEA9}" type="datetime1">
              <a:rPr lang="en-US" smtClean="0"/>
              <a:t>12/6/18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857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4830" y="2069042"/>
            <a:ext cx="584077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57388" y="2069042"/>
            <a:ext cx="584077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B9F2-072F-FE44-BD01-CB0F62580685}" type="datetime1">
              <a:rPr lang="en-US" smtClean="0"/>
              <a:t>12/6/18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85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621" y="413809"/>
            <a:ext cx="11853327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621" y="1905318"/>
            <a:ext cx="5813928" cy="9337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6362" indent="0">
              <a:buNone/>
              <a:defRPr sz="2300" b="1"/>
            </a:lvl2pPr>
            <a:lvl3pPr marL="1032723" indent="0">
              <a:buNone/>
              <a:defRPr sz="2000" b="1"/>
            </a:lvl3pPr>
            <a:lvl4pPr marL="1549085" indent="0">
              <a:buNone/>
              <a:defRPr sz="1800" b="1"/>
            </a:lvl4pPr>
            <a:lvl5pPr marL="2065447" indent="0">
              <a:buNone/>
              <a:defRPr sz="1800" b="1"/>
            </a:lvl5pPr>
            <a:lvl6pPr marL="2581808" indent="0">
              <a:buNone/>
              <a:defRPr sz="1800" b="1"/>
            </a:lvl6pPr>
            <a:lvl7pPr marL="3098170" indent="0">
              <a:buNone/>
              <a:defRPr sz="1800" b="1"/>
            </a:lvl7pPr>
            <a:lvl8pPr marL="3614532" indent="0">
              <a:buNone/>
              <a:defRPr sz="1800" b="1"/>
            </a:lvl8pPr>
            <a:lvl9pPr marL="4130893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621" y="2839085"/>
            <a:ext cx="5813928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57388" y="1905318"/>
            <a:ext cx="5842560" cy="9337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6362" indent="0">
              <a:buNone/>
              <a:defRPr sz="2300" b="1"/>
            </a:lvl2pPr>
            <a:lvl3pPr marL="1032723" indent="0">
              <a:buNone/>
              <a:defRPr sz="2000" b="1"/>
            </a:lvl3pPr>
            <a:lvl4pPr marL="1549085" indent="0">
              <a:buNone/>
              <a:defRPr sz="1800" b="1"/>
            </a:lvl4pPr>
            <a:lvl5pPr marL="2065447" indent="0">
              <a:buNone/>
              <a:defRPr sz="1800" b="1"/>
            </a:lvl5pPr>
            <a:lvl6pPr marL="2581808" indent="0">
              <a:buNone/>
              <a:defRPr sz="1800" b="1"/>
            </a:lvl6pPr>
            <a:lvl7pPr marL="3098170" indent="0">
              <a:buNone/>
              <a:defRPr sz="1800" b="1"/>
            </a:lvl7pPr>
            <a:lvl8pPr marL="3614532" indent="0">
              <a:buNone/>
              <a:defRPr sz="1800" b="1"/>
            </a:lvl8pPr>
            <a:lvl9pPr marL="4130893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57388" y="2839085"/>
            <a:ext cx="5842560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35F0-CDF6-8945-A858-E8523C5B1115}" type="datetime1">
              <a:rPr lang="en-US" smtClean="0"/>
              <a:t>12/6/18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32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7A86-4B2C-1840-A5A1-D7DA278EC5EA}" type="datetime1">
              <a:rPr lang="en-US" smtClean="0"/>
              <a:t>12/6/18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70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E7A1A-4A58-F54F-823F-8E02AD41ADED}" type="datetime1">
              <a:rPr lang="en-US" smtClean="0"/>
              <a:t>12/6/18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69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621" y="518160"/>
            <a:ext cx="4432471" cy="181356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2560" y="1119082"/>
            <a:ext cx="6957388" cy="5523442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6621" y="2331720"/>
            <a:ext cx="4432471" cy="4319800"/>
          </a:xfrm>
        </p:spPr>
        <p:txBody>
          <a:bodyPr/>
          <a:lstStyle>
            <a:lvl1pPr marL="0" indent="0">
              <a:buNone/>
              <a:defRPr sz="1800"/>
            </a:lvl1pPr>
            <a:lvl2pPr marL="516362" indent="0">
              <a:buNone/>
              <a:defRPr sz="1600"/>
            </a:lvl2pPr>
            <a:lvl3pPr marL="1032723" indent="0">
              <a:buNone/>
              <a:defRPr sz="1400"/>
            </a:lvl3pPr>
            <a:lvl4pPr marL="1549085" indent="0">
              <a:buNone/>
              <a:defRPr sz="1100"/>
            </a:lvl4pPr>
            <a:lvl5pPr marL="2065447" indent="0">
              <a:buNone/>
              <a:defRPr sz="1100"/>
            </a:lvl5pPr>
            <a:lvl6pPr marL="2581808" indent="0">
              <a:buNone/>
              <a:defRPr sz="1100"/>
            </a:lvl6pPr>
            <a:lvl7pPr marL="3098170" indent="0">
              <a:buNone/>
              <a:defRPr sz="1100"/>
            </a:lvl7pPr>
            <a:lvl8pPr marL="3614532" indent="0">
              <a:buNone/>
              <a:defRPr sz="1100"/>
            </a:lvl8pPr>
            <a:lvl9pPr marL="4130893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4FABF-95D3-DA41-9AE7-56E95371326F}" type="datetime1">
              <a:rPr lang="en-US" smtClean="0"/>
              <a:t>12/6/18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10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621" y="518160"/>
            <a:ext cx="4432471" cy="181356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42560" y="1119082"/>
            <a:ext cx="6957388" cy="5523442"/>
          </a:xfrm>
        </p:spPr>
        <p:txBody>
          <a:bodyPr/>
          <a:lstStyle>
            <a:lvl1pPr marL="0" indent="0">
              <a:buNone/>
              <a:defRPr sz="3600"/>
            </a:lvl1pPr>
            <a:lvl2pPr marL="516362" indent="0">
              <a:buNone/>
              <a:defRPr sz="3200"/>
            </a:lvl2pPr>
            <a:lvl3pPr marL="1032723" indent="0">
              <a:buNone/>
              <a:defRPr sz="2700"/>
            </a:lvl3pPr>
            <a:lvl4pPr marL="1549085" indent="0">
              <a:buNone/>
              <a:defRPr sz="2300"/>
            </a:lvl4pPr>
            <a:lvl5pPr marL="2065447" indent="0">
              <a:buNone/>
              <a:defRPr sz="2300"/>
            </a:lvl5pPr>
            <a:lvl6pPr marL="2581808" indent="0">
              <a:buNone/>
              <a:defRPr sz="2300"/>
            </a:lvl6pPr>
            <a:lvl7pPr marL="3098170" indent="0">
              <a:buNone/>
              <a:defRPr sz="2300"/>
            </a:lvl7pPr>
            <a:lvl8pPr marL="3614532" indent="0">
              <a:buNone/>
              <a:defRPr sz="2300"/>
            </a:lvl8pPr>
            <a:lvl9pPr marL="4130893" indent="0">
              <a:buNone/>
              <a:defRPr sz="2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6621" y="2331720"/>
            <a:ext cx="4432471" cy="4319800"/>
          </a:xfrm>
        </p:spPr>
        <p:txBody>
          <a:bodyPr/>
          <a:lstStyle>
            <a:lvl1pPr marL="0" indent="0">
              <a:buNone/>
              <a:defRPr sz="1800"/>
            </a:lvl1pPr>
            <a:lvl2pPr marL="516362" indent="0">
              <a:buNone/>
              <a:defRPr sz="1600"/>
            </a:lvl2pPr>
            <a:lvl3pPr marL="1032723" indent="0">
              <a:buNone/>
              <a:defRPr sz="1400"/>
            </a:lvl3pPr>
            <a:lvl4pPr marL="1549085" indent="0">
              <a:buNone/>
              <a:defRPr sz="1100"/>
            </a:lvl4pPr>
            <a:lvl5pPr marL="2065447" indent="0">
              <a:buNone/>
              <a:defRPr sz="1100"/>
            </a:lvl5pPr>
            <a:lvl6pPr marL="2581808" indent="0">
              <a:buNone/>
              <a:defRPr sz="1100"/>
            </a:lvl6pPr>
            <a:lvl7pPr marL="3098170" indent="0">
              <a:buNone/>
              <a:defRPr sz="1100"/>
            </a:lvl7pPr>
            <a:lvl8pPr marL="3614532" indent="0">
              <a:buNone/>
              <a:defRPr sz="1100"/>
            </a:lvl8pPr>
            <a:lvl9pPr marL="4130893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4CF8C-2AD4-8440-A6FB-09772298A8BB}" type="datetime1">
              <a:rPr lang="en-US" smtClean="0"/>
              <a:t>12/6/18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15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4831" y="413809"/>
            <a:ext cx="11853327" cy="1502305"/>
          </a:xfrm>
          <a:prstGeom prst="rect">
            <a:avLst/>
          </a:prstGeom>
        </p:spPr>
        <p:txBody>
          <a:bodyPr vert="horz" lIns="103272" tIns="51636" rIns="103272" bIns="5163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831" y="2069042"/>
            <a:ext cx="11853327" cy="4931516"/>
          </a:xfrm>
          <a:prstGeom prst="rect">
            <a:avLst/>
          </a:prstGeom>
        </p:spPr>
        <p:txBody>
          <a:bodyPr vert="horz" lIns="103272" tIns="51636" rIns="103272" bIns="5163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4831" y="7203864"/>
            <a:ext cx="3092172" cy="413808"/>
          </a:xfrm>
          <a:prstGeom prst="rect">
            <a:avLst/>
          </a:prstGeom>
        </p:spPr>
        <p:txBody>
          <a:bodyPr vert="horz" lIns="103272" tIns="51636" rIns="103272" bIns="51636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CA0E3-5F5E-C248-B5F9-6D56E3A79FBC}" type="datetime1">
              <a:rPr lang="en-US" smtClean="0"/>
              <a:t>12/6/18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52365" y="7203864"/>
            <a:ext cx="4638258" cy="413808"/>
          </a:xfrm>
          <a:prstGeom prst="rect">
            <a:avLst/>
          </a:prstGeom>
        </p:spPr>
        <p:txBody>
          <a:bodyPr vert="horz" lIns="103272" tIns="51636" rIns="103272" bIns="51636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705985" y="7203864"/>
            <a:ext cx="3092172" cy="413808"/>
          </a:xfrm>
          <a:prstGeom prst="rect">
            <a:avLst/>
          </a:prstGeom>
        </p:spPr>
        <p:txBody>
          <a:bodyPr vert="horz" lIns="103272" tIns="51636" rIns="103272" bIns="51636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0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1032723" rtl="0" eaLnBrk="1" latinLnBrk="0" hangingPunct="1">
        <a:lnSpc>
          <a:spcPct val="90000"/>
        </a:lnSpc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8181" indent="-258181" algn="l" defTabSz="1032723" rtl="0" eaLnBrk="1" latinLnBrk="0" hangingPunct="1">
        <a:lnSpc>
          <a:spcPct val="90000"/>
        </a:lnSpc>
        <a:spcBef>
          <a:spcPts val="112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74543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90904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807266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323628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839989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356351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872713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389074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6362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2723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9085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5447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81808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98170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14532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30893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830" y="413810"/>
            <a:ext cx="11873563" cy="932119"/>
          </a:xfrm>
        </p:spPr>
        <p:txBody>
          <a:bodyPr/>
          <a:lstStyle/>
          <a:p>
            <a:pPr algn="ctr"/>
            <a:r>
              <a:rPr lang="en-US" dirty="0" smtClean="0"/>
              <a:t>Obtaining the Regression Line in R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1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05557" y="1368903"/>
            <a:ext cx="12273343" cy="563231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data.health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=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read.csv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("HealthExam.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csv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",header=T)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head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data.health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)</a:t>
            </a:r>
          </a:p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Gender </a:t>
            </a:r>
            <a:r>
              <a:rPr lang="en-US" sz="1600" dirty="0">
                <a:latin typeface="Courier"/>
                <a:cs typeface="Courier"/>
              </a:rPr>
              <a:t>Age Height Weight Waist Pulse </a:t>
            </a:r>
            <a:r>
              <a:rPr lang="en-US" sz="1600" dirty="0" err="1">
                <a:latin typeface="Courier"/>
                <a:cs typeface="Courier"/>
              </a:rPr>
              <a:t>SysBP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DiasBP</a:t>
            </a:r>
            <a:r>
              <a:rPr lang="en-US" sz="1600" dirty="0">
                <a:latin typeface="Courier"/>
                <a:cs typeface="Courier"/>
              </a:rPr>
              <a:t> Cholesterol </a:t>
            </a:r>
            <a:r>
              <a:rPr lang="en-US" sz="1600" dirty="0" err="1">
                <a:latin typeface="Courier"/>
                <a:cs typeface="Courier"/>
              </a:rPr>
              <a:t>BodyMass</a:t>
            </a:r>
            <a:r>
              <a:rPr lang="en-US" sz="1600" dirty="0">
                <a:latin typeface="Courier"/>
                <a:cs typeface="Courier"/>
              </a:rPr>
              <a:t>  Leg Elbow Wrist  Arm </a:t>
            </a:r>
          </a:p>
          <a:p>
            <a:r>
              <a:rPr lang="en-US" sz="1600" dirty="0">
                <a:latin typeface="Courier"/>
                <a:cs typeface="Courier"/>
              </a:rPr>
              <a:t>1      F   </a:t>
            </a:r>
            <a:r>
              <a:rPr lang="en-US" sz="1600" dirty="0" smtClean="0">
                <a:latin typeface="Courier"/>
                <a:cs typeface="Courier"/>
              </a:rPr>
              <a:t>12  63.3   156.3  </a:t>
            </a:r>
            <a:r>
              <a:rPr lang="en-US" sz="1600" dirty="0">
                <a:latin typeface="Courier"/>
                <a:cs typeface="Courier"/>
              </a:rPr>
              <a:t>81.4    64   104     41          89     27.5 41.0   6.8   5.5 33.0           </a:t>
            </a:r>
          </a:p>
          <a:p>
            <a:r>
              <a:rPr lang="en-US" sz="1600" dirty="0">
                <a:latin typeface="Courier"/>
                <a:cs typeface="Courier"/>
              </a:rPr>
              <a:t>2      F  </a:t>
            </a:r>
            <a:r>
              <a:rPr lang="en-US" sz="1600" dirty="0" smtClean="0">
                <a:latin typeface="Courier"/>
                <a:cs typeface="Courier"/>
              </a:rPr>
              <a:t> 16  57.0   100.7  </a:t>
            </a:r>
            <a:r>
              <a:rPr lang="en-US" sz="1600" dirty="0">
                <a:latin typeface="Courier"/>
                <a:cs typeface="Courier"/>
              </a:rPr>
              <a:t>68.7    64   106     64           2     21.9 33.8   5.6   4.6 26.4           </a:t>
            </a:r>
          </a:p>
          <a:p>
            <a:r>
              <a:rPr lang="en-US" sz="1600" dirty="0" smtClean="0">
                <a:latin typeface="Courier"/>
                <a:cs typeface="Courier"/>
              </a:rPr>
              <a:t>3      M   17  63.0   156.3  </a:t>
            </a:r>
            <a:r>
              <a:rPr lang="en-US" sz="1600" dirty="0">
                <a:latin typeface="Courier"/>
                <a:cs typeface="Courier"/>
              </a:rPr>
              <a:t>86.7    96   109     65          78     27.8 44.2   7.1   5.3 31.7           </a:t>
            </a:r>
          </a:p>
          <a:p>
            <a:endParaRPr lang="en-US" sz="1600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attach(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health.exam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)</a:t>
            </a:r>
          </a:p>
          <a:p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plot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(Waist,Weight,pch=19,main="Scatterplot"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)</a:t>
            </a:r>
          </a:p>
          <a:p>
            <a:endParaRPr lang="fi-FI" sz="1600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fi-FI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result=lm(Weight~Waist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)</a:t>
            </a:r>
          </a:p>
          <a:p>
            <a:r>
              <a:rPr lang="fi-FI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coef</a:t>
            </a:r>
            <a:r>
              <a:rPr lang="fi-FI" sz="1600" dirty="0" err="1">
                <a:solidFill>
                  <a:srgbClr val="0000FF"/>
                </a:solidFill>
                <a:latin typeface="Courier"/>
                <a:cs typeface="Courier"/>
              </a:rPr>
              <a:t>(result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)</a:t>
            </a:r>
          </a:p>
          <a:p>
            <a:r>
              <a:rPr lang="fi-FI" sz="1600" dirty="0">
                <a:latin typeface="Courier"/>
                <a:cs typeface="Courier"/>
              </a:rPr>
              <a:t>(</a:t>
            </a:r>
            <a:r>
              <a:rPr lang="fi-FI" sz="1600" dirty="0" err="1">
                <a:latin typeface="Courier"/>
                <a:cs typeface="Courier"/>
              </a:rPr>
              <a:t>Intercept</a:t>
            </a:r>
            <a:r>
              <a:rPr lang="fi-FI" sz="1600" dirty="0">
                <a:latin typeface="Courier"/>
                <a:cs typeface="Courier"/>
              </a:rPr>
              <a:t>)       </a:t>
            </a:r>
            <a:r>
              <a:rPr lang="fi-FI" sz="1600" dirty="0" err="1">
                <a:latin typeface="Courier"/>
                <a:cs typeface="Courier"/>
              </a:rPr>
              <a:t>Waist</a:t>
            </a:r>
            <a:r>
              <a:rPr lang="fi-FI" sz="1600" dirty="0">
                <a:latin typeface="Courier"/>
                <a:cs typeface="Courier"/>
              </a:rPr>
              <a:t> </a:t>
            </a:r>
          </a:p>
          <a:p>
            <a:r>
              <a:rPr lang="fi-FI" sz="1600" dirty="0">
                <a:latin typeface="Courier"/>
                <a:cs typeface="Courier"/>
              </a:rPr>
              <a:t>  -51.72790     2.39469 </a:t>
            </a:r>
            <a:endParaRPr lang="fi-FI" sz="1600" dirty="0" smtClean="0">
              <a:latin typeface="Courier"/>
              <a:cs typeface="Courier"/>
            </a:endParaRPr>
          </a:p>
          <a:p>
            <a:endParaRPr lang="fi-FI" sz="1600" dirty="0" smtClean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abline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(a=-51.7279,b=2.39469,lwd=2,col="blue"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)</a:t>
            </a:r>
          </a:p>
          <a:p>
            <a:endParaRPr lang="fi-FI" sz="1600" dirty="0" smtClean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fi-FI" i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So</a:t>
            </a:r>
            <a:r>
              <a:rPr lang="fi-FI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, for the </a:t>
            </a:r>
            <a:r>
              <a:rPr lang="fi-FI" i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first</a:t>
            </a:r>
            <a:r>
              <a:rPr lang="fi-FI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person, </a:t>
            </a:r>
            <a:r>
              <a:rPr lang="fi-FI" i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her</a:t>
            </a:r>
            <a:r>
              <a:rPr lang="fi-FI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fi-FI" i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predicted</a:t>
            </a:r>
            <a:r>
              <a:rPr lang="fi-FI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fi-FI" i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weight</a:t>
            </a:r>
            <a:r>
              <a:rPr lang="fi-FI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is 143.2 </a:t>
            </a:r>
            <a:r>
              <a:rPr lang="fi-FI" i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pounds</a:t>
            </a:r>
            <a:r>
              <a:rPr lang="fi-FI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Predicted.1=-51.728+2.395*81.4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	</a:t>
            </a:r>
            <a:r>
              <a:rPr lang="fi-FI" sz="1600" dirty="0" smtClean="0">
                <a:solidFill>
                  <a:srgbClr val="000000"/>
                </a:solidFill>
                <a:latin typeface="Courier"/>
                <a:cs typeface="Courier"/>
              </a:rPr>
              <a:t># 143.225 </a:t>
            </a:r>
            <a:r>
              <a:rPr lang="fi-FI" sz="1600" dirty="0" err="1" smtClean="0">
                <a:solidFill>
                  <a:srgbClr val="000000"/>
                </a:solidFill>
                <a:latin typeface="Courier"/>
                <a:cs typeface="Courier"/>
              </a:rPr>
              <a:t>pounds</a:t>
            </a:r>
            <a:endParaRPr lang="fi-FI" sz="1600" dirty="0">
              <a:solidFill>
                <a:srgbClr val="000000"/>
              </a:solidFill>
              <a:latin typeface="Courier"/>
              <a:cs typeface="Courier"/>
            </a:endParaRP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fi-FI" i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Since</a:t>
            </a:r>
            <a:r>
              <a:rPr lang="fi-FI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fi-FI" i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her</a:t>
            </a:r>
            <a:r>
              <a:rPr lang="fi-FI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fi-FI" i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actual</a:t>
            </a:r>
            <a:r>
              <a:rPr lang="fi-FI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fi-FI" i="1" dirty="0" err="1">
                <a:solidFill>
                  <a:srgbClr val="000000"/>
                </a:solidFill>
                <a:latin typeface="Times New Roman"/>
                <a:cs typeface="Times New Roman"/>
              </a:rPr>
              <a:t>weight</a:t>
            </a:r>
            <a:r>
              <a:rPr lang="fi-FI" i="1" dirty="0">
                <a:solidFill>
                  <a:srgbClr val="000000"/>
                </a:solidFill>
                <a:latin typeface="Times New Roman"/>
                <a:cs typeface="Times New Roman"/>
              </a:rPr>
              <a:t> is </a:t>
            </a:r>
            <a:r>
              <a:rPr lang="fi-FI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156.3 </a:t>
            </a:r>
            <a:r>
              <a:rPr lang="fi-FI" i="1" dirty="0" err="1">
                <a:solidFill>
                  <a:srgbClr val="000000"/>
                </a:solidFill>
                <a:latin typeface="Times New Roman"/>
                <a:cs typeface="Times New Roman"/>
              </a:rPr>
              <a:t>pounds</a:t>
            </a:r>
            <a:r>
              <a:rPr lang="fi-FI" i="1" dirty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Residual.1=156.3-143.2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	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# </a:t>
            </a:r>
            <a:r>
              <a:rPr lang="fi-FI" sz="1600" dirty="0" smtClean="0">
                <a:solidFill>
                  <a:srgbClr val="000000"/>
                </a:solidFill>
                <a:latin typeface="Courier"/>
                <a:cs typeface="Courier"/>
              </a:rPr>
              <a:t>13.1 </a:t>
            </a:r>
            <a:r>
              <a:rPr lang="fi-FI" sz="1600" dirty="0" err="1" smtClean="0">
                <a:solidFill>
                  <a:srgbClr val="000000"/>
                </a:solidFill>
                <a:latin typeface="Courier"/>
                <a:cs typeface="Courier"/>
              </a:rPr>
              <a:t>pounds</a:t>
            </a:r>
            <a:endParaRPr lang="fi-FI" sz="1600" dirty="0">
              <a:solidFill>
                <a:srgbClr val="000000"/>
              </a:solidFill>
              <a:latin typeface="Courier"/>
              <a:cs typeface="Courier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8740" y="3158066"/>
            <a:ext cx="4478627" cy="3373899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>
            <a:off x="6375155" y="3505200"/>
            <a:ext cx="1777931" cy="313267"/>
          </a:xfrm>
          <a:prstGeom prst="straightConnector1">
            <a:avLst/>
          </a:prstGeom>
          <a:ln w="190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8753" y="3162963"/>
            <a:ext cx="4487080" cy="3390238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 flipV="1">
            <a:off x="6459825" y="5088467"/>
            <a:ext cx="1938785" cy="127000"/>
          </a:xfrm>
          <a:prstGeom prst="straightConnector1">
            <a:avLst/>
          </a:prstGeom>
          <a:ln w="190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148507" y="3970867"/>
            <a:ext cx="3775988" cy="707886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/>
                <a:cs typeface="Times New Roman"/>
              </a:rPr>
              <a:t>As waist increases by 1 cm, weight goes up by about 2.4 pounds.</a:t>
            </a:r>
            <a:endParaRPr lang="en-US" i="1" dirty="0">
              <a:latin typeface="Times New Roman"/>
              <a:cs typeface="Times New Roman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92296" y="4377267"/>
            <a:ext cx="931298" cy="482600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3691325" y="4368800"/>
            <a:ext cx="364052" cy="160867"/>
          </a:xfrm>
          <a:prstGeom prst="straightConnector1">
            <a:avLst/>
          </a:prstGeom>
          <a:ln w="19050" cmpd="sng"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602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830" y="338668"/>
            <a:ext cx="11873563" cy="787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What else do we get </a:t>
            </a:r>
            <a:r>
              <a:rPr lang="en-US" smtClean="0"/>
              <a:t>from the </a:t>
            </a:r>
            <a:r>
              <a:rPr lang="en-US" dirty="0" smtClean="0"/>
              <a:t>‘lm’ function?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05557" y="1258837"/>
            <a:ext cx="12273343" cy="57554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data.health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=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read.csv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("HealthExam.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csv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",header=T)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attach(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health.exam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)</a:t>
            </a:r>
          </a:p>
          <a:p>
            <a:r>
              <a:rPr lang="fi-FI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result=lm(Weight~Waist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)</a:t>
            </a:r>
          </a:p>
          <a:p>
            <a:r>
              <a:rPr lang="fi-FI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attributes(</a:t>
            </a:r>
            <a:r>
              <a:rPr lang="fi-FI" sz="1600" dirty="0" err="1">
                <a:solidFill>
                  <a:srgbClr val="0000FF"/>
                </a:solidFill>
                <a:latin typeface="Courier"/>
                <a:cs typeface="Courier"/>
              </a:rPr>
              <a:t>result</a:t>
            </a:r>
            <a:r>
              <a:rPr lang="fi-FI" sz="1600" dirty="0">
                <a:solidFill>
                  <a:srgbClr val="0000FF"/>
                </a:solidFill>
                <a:latin typeface="Courier"/>
                <a:cs typeface="Courier"/>
              </a:rPr>
              <a:t>)</a:t>
            </a:r>
          </a:p>
          <a:p>
            <a:r>
              <a:rPr lang="en-US" sz="1600" dirty="0">
                <a:latin typeface="Courier"/>
                <a:cs typeface="Courier"/>
              </a:rPr>
              <a:t>$names</a:t>
            </a:r>
          </a:p>
          <a:p>
            <a:r>
              <a:rPr lang="en-US" sz="1600" dirty="0" smtClean="0">
                <a:latin typeface="Courier"/>
                <a:cs typeface="Courier"/>
              </a:rPr>
              <a:t>"</a:t>
            </a:r>
            <a:r>
              <a:rPr lang="en-US" sz="1600" dirty="0">
                <a:latin typeface="Courier"/>
                <a:cs typeface="Courier"/>
              </a:rPr>
              <a:t>coefficients"  "residuals"     "effects"       "rank"          "</a:t>
            </a:r>
            <a:r>
              <a:rPr lang="en-US" sz="1600" dirty="0" err="1">
                <a:latin typeface="Courier"/>
                <a:cs typeface="Courier"/>
              </a:rPr>
              <a:t>fitted.values</a:t>
            </a:r>
            <a:r>
              <a:rPr lang="en-US" sz="1600" dirty="0">
                <a:latin typeface="Courier"/>
                <a:cs typeface="Courier"/>
              </a:rPr>
              <a:t>" "assign"        "</a:t>
            </a:r>
            <a:r>
              <a:rPr lang="en-US" sz="1600" dirty="0" err="1">
                <a:latin typeface="Courier"/>
                <a:cs typeface="Courier"/>
              </a:rPr>
              <a:t>qr</a:t>
            </a:r>
            <a:r>
              <a:rPr lang="en-US" sz="1600" dirty="0">
                <a:latin typeface="Courier"/>
                <a:cs typeface="Courier"/>
              </a:rPr>
              <a:t>"            "</a:t>
            </a:r>
            <a:r>
              <a:rPr lang="en-US" sz="1600" dirty="0" err="1">
                <a:latin typeface="Courier"/>
                <a:cs typeface="Courier"/>
              </a:rPr>
              <a:t>df.residual</a:t>
            </a:r>
            <a:r>
              <a:rPr lang="en-US" sz="1600" dirty="0">
                <a:latin typeface="Courier"/>
                <a:cs typeface="Courier"/>
              </a:rPr>
              <a:t>"  </a:t>
            </a:r>
            <a:r>
              <a:rPr lang="en-US" sz="1600" dirty="0" smtClean="0">
                <a:latin typeface="Courier"/>
                <a:cs typeface="Courier"/>
              </a:rPr>
              <a:t>"</a:t>
            </a:r>
            <a:r>
              <a:rPr lang="en-US" sz="1600" dirty="0" err="1">
                <a:latin typeface="Courier"/>
                <a:cs typeface="Courier"/>
              </a:rPr>
              <a:t>xlevels</a:t>
            </a:r>
            <a:r>
              <a:rPr lang="en-US" sz="1600" dirty="0">
                <a:latin typeface="Courier"/>
                <a:cs typeface="Courier"/>
              </a:rPr>
              <a:t>"       "call"          "terms"         "model" </a:t>
            </a:r>
            <a:endParaRPr lang="fi-FI" sz="1600" dirty="0" smtClean="0">
              <a:solidFill>
                <a:srgbClr val="0000FF"/>
              </a:solidFill>
              <a:latin typeface="Courier"/>
              <a:cs typeface="Courier"/>
            </a:endParaRPr>
          </a:p>
          <a:p>
            <a:endParaRPr lang="en-US" sz="1600" dirty="0" smtClean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result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$fit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[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1]	</a:t>
            </a:r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# 143.1999 </a:t>
            </a:r>
          </a:p>
          <a:p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result$res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[1]	</a:t>
            </a:r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# 13.10011 </a:t>
            </a:r>
            <a:endParaRPr lang="en-US" sz="1600" dirty="0" smtClean="0">
              <a:solidFill>
                <a:srgbClr val="0000FF"/>
              </a:solidFill>
              <a:latin typeface="Courier"/>
              <a:cs typeface="Courier"/>
            </a:endParaRPr>
          </a:p>
          <a:p>
            <a:endParaRPr lang="en-US" sz="1600" dirty="0" smtClean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summary(result)</a:t>
            </a:r>
          </a:p>
          <a:p>
            <a:r>
              <a:rPr lang="fi-FI" sz="1600" dirty="0" err="1" smtClean="0">
                <a:solidFill>
                  <a:srgbClr val="000000"/>
                </a:solidFill>
                <a:latin typeface="Courier"/>
                <a:cs typeface="Courier"/>
              </a:rPr>
              <a:t>lm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(formula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Weight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~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Waist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)</a:t>
            </a:r>
          </a:p>
          <a:p>
            <a:r>
              <a:rPr lang="fi-FI" sz="1600" dirty="0" err="1" smtClean="0">
                <a:solidFill>
                  <a:srgbClr val="000000"/>
                </a:solidFill>
                <a:latin typeface="Courier"/>
                <a:cs typeface="Courier"/>
              </a:rPr>
              <a:t>Coefficients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:</a:t>
            </a:r>
          </a:p>
          <a:p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          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Estimate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Std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.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Error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t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value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Pr(&gt;|t|)    </a:t>
            </a:r>
          </a:p>
          <a:p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(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Intercept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) -51.7279    11.1288  -4.648 1.34e-05 ***</a:t>
            </a:r>
          </a:p>
          <a:p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Waist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        2.3947     0.1249  19.180  &lt; 2e-16 ***</a:t>
            </a:r>
          </a:p>
          <a:p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---</a:t>
            </a:r>
          </a:p>
          <a:p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Signif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.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codes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:  0 ‘***’ 0.001 ‘**’ 0.01 ‘*’ 0.05 ‘.’ 0.1 ‘ ’ 1</a:t>
            </a:r>
          </a:p>
          <a:p>
            <a:endParaRPr lang="fi-FI" sz="1600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Residual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standard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error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: 14.68 on 78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degrees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of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freedom</a:t>
            </a:r>
            <a:endParaRPr lang="fi-FI" sz="1600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Multiple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R-squared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:  0.8251,	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Adjusted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R-squared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:  0.8228 </a:t>
            </a:r>
          </a:p>
          <a:p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F-statistic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: 367.9 on 1 and 78 DF, 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p-value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: &lt; 2.2e-</a:t>
            </a:r>
            <a:r>
              <a:rPr lang="fi-FI" sz="1600" dirty="0" smtClean="0">
                <a:solidFill>
                  <a:srgbClr val="000000"/>
                </a:solidFill>
                <a:latin typeface="Courier"/>
                <a:cs typeface="Courier"/>
              </a:rPr>
              <a:t>16</a:t>
            </a:r>
            <a:endParaRPr lang="fi-FI" sz="1600" dirty="0">
              <a:solidFill>
                <a:srgbClr val="000000"/>
              </a:solidFill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3481" y="3251199"/>
            <a:ext cx="8551006" cy="1323439"/>
          </a:xfrm>
          <a:prstGeom prst="rect">
            <a:avLst/>
          </a:prstGeom>
          <a:noFill/>
          <a:ln w="12700" cmpd="sng"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/>
                <a:cs typeface="Times New Roman"/>
              </a:rPr>
              <a:t>Coefficient of Determination (R</a:t>
            </a:r>
            <a:r>
              <a:rPr lang="en-US" i="1" baseline="30000" dirty="0" smtClean="0">
                <a:latin typeface="Times New Roman"/>
                <a:cs typeface="Times New Roman"/>
              </a:rPr>
              <a:t>2</a:t>
            </a:r>
            <a:r>
              <a:rPr lang="en-US" i="1" dirty="0" smtClean="0">
                <a:latin typeface="Times New Roman"/>
                <a:cs typeface="Times New Roman"/>
              </a:rPr>
              <a:t>) : This index measures the amount of variability in the dependent variable (y) that can be explained by the regression line. Hence, about 82.51% of the variability of weight can be explained by the regression line involving the waist size.</a:t>
            </a:r>
            <a:endParaRPr lang="en-US" i="1" dirty="0">
              <a:latin typeface="Times New Roman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6572" y="6460067"/>
            <a:ext cx="3378070" cy="254000"/>
          </a:xfrm>
          <a:prstGeom prst="rect">
            <a:avLst/>
          </a:prstGeom>
          <a:noFill/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708257" y="4656666"/>
            <a:ext cx="1117557" cy="1752600"/>
          </a:xfrm>
          <a:prstGeom prst="straightConnector1">
            <a:avLst/>
          </a:prstGeom>
          <a:ln w="190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661067" y="4783662"/>
            <a:ext cx="4741151" cy="1938992"/>
          </a:xfrm>
          <a:prstGeom prst="rect">
            <a:avLst/>
          </a:prstGeom>
          <a:noFill/>
          <a:ln w="12700" cmpd="sng"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/>
                <a:cs typeface="Times New Roman"/>
              </a:rPr>
              <a:t>Testing H</a:t>
            </a:r>
            <a:r>
              <a:rPr lang="en-US" i="1" baseline="-25000" dirty="0" smtClean="0">
                <a:latin typeface="Times New Roman"/>
                <a:cs typeface="Times New Roman"/>
              </a:rPr>
              <a:t>0</a:t>
            </a:r>
            <a:r>
              <a:rPr lang="en-US" i="1" dirty="0" smtClean="0">
                <a:latin typeface="Times New Roman"/>
                <a:cs typeface="Times New Roman"/>
              </a:rPr>
              <a:t>: β</a:t>
            </a:r>
            <a:r>
              <a:rPr lang="en-US" i="1" baseline="-25000" dirty="0" smtClean="0">
                <a:latin typeface="Times New Roman"/>
                <a:cs typeface="Times New Roman"/>
              </a:rPr>
              <a:t>1</a:t>
            </a:r>
            <a:r>
              <a:rPr lang="en-US" i="1" dirty="0" smtClean="0">
                <a:latin typeface="Times New Roman"/>
                <a:cs typeface="Times New Roman"/>
              </a:rPr>
              <a:t> = 0 vs. H</a:t>
            </a:r>
            <a:r>
              <a:rPr lang="en-US" i="1" baseline="-25000" dirty="0" smtClean="0">
                <a:latin typeface="Times New Roman"/>
                <a:cs typeface="Times New Roman"/>
              </a:rPr>
              <a:t>1</a:t>
            </a:r>
            <a:r>
              <a:rPr lang="en-US" i="1" dirty="0" smtClean="0">
                <a:latin typeface="Times New Roman"/>
                <a:cs typeface="Times New Roman"/>
              </a:rPr>
              <a:t>: β</a:t>
            </a:r>
            <a:r>
              <a:rPr lang="en-US" i="1" baseline="-25000" dirty="0" smtClean="0">
                <a:latin typeface="Times New Roman"/>
                <a:cs typeface="Times New Roman"/>
              </a:rPr>
              <a:t>1</a:t>
            </a:r>
            <a:r>
              <a:rPr lang="en-US" i="1" dirty="0" smtClean="0">
                <a:latin typeface="Times New Roman"/>
                <a:cs typeface="Times New Roman"/>
              </a:rPr>
              <a:t> ≠ 0.</a:t>
            </a:r>
          </a:p>
          <a:p>
            <a:endParaRPr lang="en-US" i="1" dirty="0">
              <a:latin typeface="Times New Roman"/>
              <a:cs typeface="Times New Roman"/>
            </a:endParaRPr>
          </a:p>
          <a:p>
            <a:r>
              <a:rPr lang="en-US" i="1" dirty="0" smtClean="0">
                <a:latin typeface="Times New Roman"/>
                <a:cs typeface="Times New Roman"/>
              </a:rPr>
              <a:t>Since the p-</a:t>
            </a:r>
            <a:r>
              <a:rPr lang="en-US" i="1" dirty="0" err="1" smtClean="0">
                <a:latin typeface="Times New Roman"/>
                <a:cs typeface="Times New Roman"/>
              </a:rPr>
              <a:t>vlaue</a:t>
            </a:r>
            <a:r>
              <a:rPr lang="en-US" i="1" dirty="0" smtClean="0">
                <a:latin typeface="Times New Roman"/>
                <a:cs typeface="Times New Roman"/>
              </a:rPr>
              <a:t> is extremely small (&lt;0.05), we can reject the null hypothesis and conclude that waist has a significant effect on weight.</a:t>
            </a:r>
            <a:endParaRPr lang="en-US" i="1" dirty="0">
              <a:latin typeface="Times New Roman"/>
              <a:cs typeface="Times New Roman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77312" y="5249333"/>
            <a:ext cx="6578341" cy="254000"/>
          </a:xfrm>
          <a:prstGeom prst="rect">
            <a:avLst/>
          </a:prstGeom>
          <a:noFill/>
          <a:ln w="12700" cmpd="sng"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7458847" y="4978400"/>
            <a:ext cx="1058301" cy="321734"/>
          </a:xfrm>
          <a:prstGeom prst="straightConnector1">
            <a:avLst/>
          </a:prstGeom>
          <a:ln w="19050" cmpd="sng"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431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77" y="275605"/>
            <a:ext cx="8756550" cy="969671"/>
          </a:xfrm>
        </p:spPr>
        <p:txBody>
          <a:bodyPr>
            <a:normAutofit/>
          </a:bodyPr>
          <a:lstStyle/>
          <a:p>
            <a:r>
              <a:rPr lang="en-US" dirty="0" smtClean="0"/>
              <a:t>Model Assumptions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532799" y="3729003"/>
            <a:ext cx="4660527" cy="2181772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sz="2700" i="1" dirty="0">
                <a:latin typeface="Times New Roman"/>
                <a:cs typeface="Times New Roman"/>
              </a:rPr>
              <a:t>    Since the underlying (green) line is unknown to us, we can’t calculate the values of the error terms (</a:t>
            </a:r>
            <a:r>
              <a:rPr lang="en-US" sz="2700" i="1" dirty="0" err="1">
                <a:latin typeface="Times New Roman"/>
                <a:cs typeface="Times New Roman"/>
              </a:rPr>
              <a:t>ε</a:t>
            </a:r>
            <a:r>
              <a:rPr lang="en-US" sz="2700" i="1" baseline="-25000" dirty="0" err="1">
                <a:latin typeface="Times New Roman"/>
                <a:cs typeface="Times New Roman"/>
              </a:rPr>
              <a:t>i</a:t>
            </a:r>
            <a:r>
              <a:rPr lang="en-US" sz="2700" i="1" dirty="0">
                <a:latin typeface="Times New Roman"/>
                <a:cs typeface="Times New Roman"/>
              </a:rPr>
              <a:t>). The best that we can do is study the residuals (</a:t>
            </a:r>
            <a:r>
              <a:rPr lang="en-US" sz="2700" i="1" dirty="0" err="1">
                <a:latin typeface="Times New Roman"/>
                <a:cs typeface="Times New Roman"/>
              </a:rPr>
              <a:t>e</a:t>
            </a:r>
            <a:r>
              <a:rPr lang="en-US" sz="2700" i="1" baseline="-25000" dirty="0" err="1">
                <a:latin typeface="Times New Roman"/>
                <a:cs typeface="Times New Roman"/>
              </a:rPr>
              <a:t>i</a:t>
            </a:r>
            <a:r>
              <a:rPr lang="en-US" sz="2700" i="1" dirty="0">
                <a:latin typeface="Times New Roman"/>
                <a:cs typeface="Times New Roman"/>
              </a:rPr>
              <a:t>)</a:t>
            </a:r>
            <a:r>
              <a:rPr lang="en-US" sz="2700" i="1" dirty="0" smtClean="0"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350286" y="1469886"/>
            <a:ext cx="9092189" cy="1929223"/>
          </a:xfrm>
          <a:prstGeom prst="rect">
            <a:avLst/>
          </a:prstGeom>
        </p:spPr>
        <p:txBody>
          <a:bodyPr vert="horz" lIns="103272" tIns="51636" rIns="103272" bIns="51636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dirty="0"/>
              <a:t>Model: </a:t>
            </a:r>
            <a:r>
              <a:rPr lang="en-US" sz="2300" dirty="0">
                <a:latin typeface="Times New Roman"/>
                <a:cs typeface="Times New Roman"/>
              </a:rPr>
              <a:t>Y</a:t>
            </a:r>
            <a:r>
              <a:rPr lang="en-US" sz="2300" i="1" baseline="-25000" dirty="0">
                <a:latin typeface="Times New Roman"/>
                <a:cs typeface="Times New Roman"/>
              </a:rPr>
              <a:t>i</a:t>
            </a:r>
            <a:r>
              <a:rPr lang="en-US" sz="2300" dirty="0"/>
              <a:t>=(β</a:t>
            </a:r>
            <a:r>
              <a:rPr lang="en-US" sz="2300" baseline="-25000" dirty="0"/>
              <a:t>0</a:t>
            </a:r>
            <a:r>
              <a:rPr lang="en-US" sz="2300" dirty="0"/>
              <a:t>+β</a:t>
            </a:r>
            <a:r>
              <a:rPr lang="en-US" sz="2300" baseline="-25000" dirty="0"/>
              <a:t>1</a:t>
            </a:r>
            <a:r>
              <a:rPr lang="en-US" sz="2300" i="1" dirty="0">
                <a:latin typeface="Times New Roman"/>
                <a:cs typeface="Times New Roman"/>
              </a:rPr>
              <a:t>x</a:t>
            </a:r>
            <a:r>
              <a:rPr lang="en-US" sz="2300" i="1" baseline="-25000" dirty="0">
                <a:latin typeface="Times New Roman"/>
                <a:cs typeface="Times New Roman"/>
              </a:rPr>
              <a:t>i</a:t>
            </a:r>
            <a:r>
              <a:rPr lang="en-US" sz="2300" dirty="0"/>
              <a:t>) + </a:t>
            </a:r>
            <a:r>
              <a:rPr lang="en-US" sz="2300" dirty="0" err="1"/>
              <a:t>ε</a:t>
            </a:r>
            <a:r>
              <a:rPr lang="en-US" sz="2300" i="1" baseline="-25000" dirty="0" err="1">
                <a:latin typeface="Times New Roman"/>
                <a:cs typeface="Times New Roman"/>
              </a:rPr>
              <a:t>i</a:t>
            </a:r>
            <a:r>
              <a:rPr lang="en-US" sz="2300" i="1" baseline="-25000" dirty="0">
                <a:latin typeface="Times New Roman"/>
                <a:cs typeface="Times New Roman"/>
              </a:rPr>
              <a:t>		</a:t>
            </a:r>
            <a:r>
              <a:rPr lang="en-US" sz="2300" i="1" dirty="0">
                <a:latin typeface="Times New Roman"/>
                <a:cs typeface="Times New Roman"/>
              </a:rPr>
              <a:t>     </a:t>
            </a:r>
          </a:p>
          <a:p>
            <a:pPr marL="0" indent="0">
              <a:buNone/>
            </a:pPr>
            <a:r>
              <a:rPr lang="en-US" sz="2300" i="1" dirty="0">
                <a:latin typeface="Times New Roman"/>
                <a:cs typeface="Times New Roman"/>
              </a:rPr>
              <a:t>   where</a:t>
            </a:r>
            <a:r>
              <a:rPr lang="en-US" sz="2300" dirty="0"/>
              <a:t>, </a:t>
            </a:r>
          </a:p>
          <a:p>
            <a:pPr lvl="1"/>
            <a:r>
              <a:rPr lang="en-US" sz="2300" dirty="0" err="1"/>
              <a:t>ε</a:t>
            </a:r>
            <a:r>
              <a:rPr lang="en-US" sz="2300" i="1" baseline="-25000" dirty="0" err="1">
                <a:latin typeface="Times New Roman"/>
                <a:cs typeface="Times New Roman"/>
              </a:rPr>
              <a:t>i</a:t>
            </a:r>
            <a:r>
              <a:rPr lang="en-US" sz="2300" dirty="0" err="1"/>
              <a:t>’s</a:t>
            </a:r>
            <a:r>
              <a:rPr lang="en-US" sz="2300" dirty="0"/>
              <a:t> are uncorrelated with a mean of 0 and constant variance </a:t>
            </a:r>
            <a:r>
              <a:rPr lang="en-US" sz="2300" dirty="0" smtClean="0"/>
              <a:t>σ</a:t>
            </a:r>
            <a:r>
              <a:rPr lang="en-US" sz="2300" baseline="30000" dirty="0" smtClean="0"/>
              <a:t>2</a:t>
            </a:r>
            <a:r>
              <a:rPr lang="en-US" sz="2300" baseline="-25000" dirty="0"/>
              <a:t>ε</a:t>
            </a:r>
            <a:r>
              <a:rPr lang="en-US" sz="2300" dirty="0"/>
              <a:t>.</a:t>
            </a:r>
          </a:p>
          <a:p>
            <a:pPr lvl="1"/>
            <a:r>
              <a:rPr lang="en-US" sz="2300" dirty="0" err="1"/>
              <a:t>ε</a:t>
            </a:r>
            <a:r>
              <a:rPr lang="en-US" sz="2300" i="1" baseline="-25000" dirty="0" err="1">
                <a:latin typeface="Times New Roman"/>
                <a:cs typeface="Times New Roman"/>
              </a:rPr>
              <a:t>i</a:t>
            </a:r>
            <a:r>
              <a:rPr lang="en-US" sz="2300" dirty="0" err="1"/>
              <a:t>’s</a:t>
            </a:r>
            <a:r>
              <a:rPr lang="en-US" sz="2300" dirty="0"/>
              <a:t> are normally distributed. (</a:t>
            </a:r>
            <a:r>
              <a:rPr lang="en-US" sz="2300" i="1" dirty="0">
                <a:latin typeface="Times New Roman"/>
                <a:cs typeface="Times New Roman"/>
              </a:rPr>
              <a:t>This is needed in the test for the slope.</a:t>
            </a:r>
            <a:r>
              <a:rPr lang="en-US" sz="2300" dirty="0"/>
              <a:t>)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133184" y="7116445"/>
            <a:ext cx="440093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2304970" y="3998157"/>
            <a:ext cx="539" cy="32910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844814" y="7156429"/>
            <a:ext cx="424186" cy="458224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sz="2300" i="1" dirty="0">
                <a:latin typeface="Times New Roman"/>
                <a:cs typeface="Times New Roman"/>
              </a:rPr>
              <a:t>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41021" y="4170883"/>
            <a:ext cx="424186" cy="458224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sz="2300" i="1" dirty="0">
                <a:latin typeface="Times New Roman"/>
                <a:cs typeface="Times New Roman"/>
              </a:rPr>
              <a:t>y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123190" y="3211922"/>
            <a:ext cx="1471398" cy="418576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Y=</a:t>
            </a:r>
            <a:r>
              <a:rPr lang="en-US" dirty="0">
                <a:solidFill>
                  <a:srgbClr val="008000"/>
                </a:solidFill>
              </a:rPr>
              <a:t>β</a:t>
            </a:r>
            <a:r>
              <a:rPr lang="en-US" baseline="-25000" dirty="0">
                <a:solidFill>
                  <a:srgbClr val="008000"/>
                </a:solidFill>
              </a:rPr>
              <a:t>0</a:t>
            </a:r>
            <a:r>
              <a:rPr lang="en-US" dirty="0">
                <a:solidFill>
                  <a:srgbClr val="008000"/>
                </a:solidFill>
              </a:rPr>
              <a:t>+</a:t>
            </a:r>
            <a:r>
              <a:rPr lang="en-US" dirty="0" smtClean="0">
                <a:solidFill>
                  <a:srgbClr val="008000"/>
                </a:solidFill>
              </a:rPr>
              <a:t>β</a:t>
            </a:r>
            <a:r>
              <a:rPr lang="en-US" baseline="-25000" dirty="0" smtClean="0">
                <a:solidFill>
                  <a:srgbClr val="008000"/>
                </a:solidFill>
              </a:rPr>
              <a:t>1</a:t>
            </a:r>
            <a:r>
              <a:rPr lang="en-US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x</a:t>
            </a:r>
            <a:endParaRPr lang="en-US" i="1" dirty="0">
              <a:solidFill>
                <a:srgbClr val="008000"/>
              </a:solidFill>
              <a:latin typeface="Times New Roman"/>
              <a:cs typeface="Times New Roman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647434" y="4917357"/>
            <a:ext cx="437443" cy="418576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i="1" dirty="0">
                <a:solidFill>
                  <a:srgbClr val="800000"/>
                </a:solidFill>
              </a:rPr>
              <a:t>e</a:t>
            </a:r>
            <a:r>
              <a:rPr lang="en-US" i="1" baseline="-25000" dirty="0" smtClean="0">
                <a:solidFill>
                  <a:srgbClr val="800000"/>
                </a:solidFill>
                <a:latin typeface="Times New Roman"/>
                <a:cs typeface="Times New Roman"/>
              </a:rPr>
              <a:t>1</a:t>
            </a:r>
            <a:endParaRPr lang="en-US" dirty="0">
              <a:solidFill>
                <a:srgbClr val="800000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1705737" y="4057495"/>
            <a:ext cx="5147672" cy="2771347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1708997" y="3718310"/>
            <a:ext cx="4917915" cy="3038333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7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7067" y="4692512"/>
            <a:ext cx="1746505" cy="431800"/>
          </a:xfrm>
          <a:prstGeom prst="rect">
            <a:avLst/>
          </a:prstGeom>
          <a:ln>
            <a:solidFill>
              <a:srgbClr val="800000"/>
            </a:solidFill>
          </a:ln>
        </p:spPr>
      </p:pic>
      <p:sp>
        <p:nvSpPr>
          <p:cNvPr id="39" name="TextBox 38"/>
          <p:cNvSpPr txBox="1"/>
          <p:nvPr/>
        </p:nvSpPr>
        <p:spPr>
          <a:xfrm>
            <a:off x="3414686" y="4617720"/>
            <a:ext cx="318140" cy="418576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8" name="Left Bracket 7"/>
          <p:cNvSpPr/>
          <p:nvPr/>
        </p:nvSpPr>
        <p:spPr>
          <a:xfrm>
            <a:off x="3518084" y="4807750"/>
            <a:ext cx="51535" cy="796187"/>
          </a:xfrm>
          <a:prstGeom prst="leftBracket">
            <a:avLst/>
          </a:prstGeom>
          <a:ln w="28575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03272" tIns="51636" rIns="103272" bIns="51636" spcCol="0"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3118651" y="4967586"/>
            <a:ext cx="437443" cy="418576"/>
          </a:xfrm>
          <a:prstGeom prst="rect">
            <a:avLst/>
          </a:prstGeom>
          <a:noFill/>
          <a:ln>
            <a:noFill/>
          </a:ln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ε</a:t>
            </a:r>
            <a:r>
              <a:rPr lang="en-US" i="1" baseline="-250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1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9" name="Right Bracket 8"/>
          <p:cNvSpPr/>
          <p:nvPr/>
        </p:nvSpPr>
        <p:spPr>
          <a:xfrm>
            <a:off x="3588387" y="4807750"/>
            <a:ext cx="51535" cy="995234"/>
          </a:xfrm>
          <a:prstGeom prst="rightBracket">
            <a:avLst/>
          </a:prstGeom>
          <a:ln w="19050" cmpd="sng"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03272" tIns="51636" rIns="103272" bIns="51636" spcCol="0"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3454546" y="7024065"/>
            <a:ext cx="517523" cy="458224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sz="2300" i="1" dirty="0">
                <a:latin typeface="Times New Roman"/>
                <a:cs typeface="Times New Roman"/>
              </a:rPr>
              <a:t>x</a:t>
            </a:r>
            <a:r>
              <a:rPr lang="en-US" sz="2300" i="1" baseline="-25000" dirty="0">
                <a:latin typeface="Times New Roman"/>
                <a:cs typeface="Times New Roman"/>
              </a:rPr>
              <a:t>1</a:t>
            </a:r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3587650" y="5584524"/>
            <a:ext cx="0" cy="1479188"/>
          </a:xfrm>
          <a:prstGeom prst="line">
            <a:avLst/>
          </a:prstGeom>
          <a:ln w="28575" cmpd="sng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588198" y="7055065"/>
            <a:ext cx="0" cy="1041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559943" y="5568284"/>
            <a:ext cx="51535" cy="51815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3272" tIns="51636" rIns="103272" bIns="51636" spcCol="0"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172104" y="5662986"/>
            <a:ext cx="1836480" cy="41857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dirty="0" smtClean="0"/>
              <a:t>Expected point</a:t>
            </a:r>
            <a:endParaRPr lang="en-US" i="1" baseline="-25000" dirty="0">
              <a:latin typeface="Times New Roman"/>
              <a:cs typeface="Times New Roman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 flipH="1" flipV="1">
            <a:off x="3654123" y="5634576"/>
            <a:ext cx="404967" cy="151519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592172" y="4017490"/>
            <a:ext cx="1881304" cy="4185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dirty="0" smtClean="0"/>
              <a:t>Observed point</a:t>
            </a:r>
            <a:endParaRPr lang="en-US" i="1" baseline="-25000" dirty="0">
              <a:latin typeface="Times New Roman"/>
              <a:cs typeface="Times New Roman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3390424" y="4498191"/>
            <a:ext cx="122431" cy="2367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3562209" y="5797824"/>
            <a:ext cx="51535" cy="51815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3272" tIns="51636" rIns="103272" bIns="51636" spcCol="0"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3948341" y="6167160"/>
            <a:ext cx="1836480" cy="418576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dirty="0" smtClean="0"/>
              <a:t>Predicted point</a:t>
            </a:r>
            <a:endParaRPr lang="en-US" i="1" baseline="-25000" dirty="0">
              <a:latin typeface="Times New Roman"/>
              <a:cs typeface="Times New Roman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flipH="1" flipV="1">
            <a:off x="3656389" y="5864117"/>
            <a:ext cx="233180" cy="348121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Slide Number Placeholder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90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6" grpId="0"/>
      <p:bldP spid="29" grpId="0"/>
      <p:bldP spid="32" grpId="0"/>
      <p:bldP spid="33" grpId="0"/>
      <p:bldP spid="39" grpId="0"/>
      <p:bldP spid="8" grpId="0" animBg="1"/>
      <p:bldP spid="40" grpId="0"/>
      <p:bldP spid="9" grpId="0" animBg="1"/>
      <p:bldP spid="41" grpId="0"/>
      <p:bldP spid="14" grpId="0" animBg="1"/>
      <p:bldP spid="15" grpId="0" animBg="1"/>
      <p:bldP spid="44" grpId="0" animBg="1"/>
      <p:bldP spid="47" grpId="0" animBg="1"/>
      <p:bldP spid="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830" y="413810"/>
            <a:ext cx="11873563" cy="932119"/>
          </a:xfrm>
        </p:spPr>
        <p:txBody>
          <a:bodyPr/>
          <a:lstStyle/>
          <a:p>
            <a:pPr algn="ctr"/>
            <a:r>
              <a:rPr lang="en-US" dirty="0" smtClean="0"/>
              <a:t>Estimating the Variance of the Error Terms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05557" y="1302592"/>
            <a:ext cx="8508761" cy="63094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  <a:latin typeface="Garamond"/>
                <a:cs typeface="Garamond"/>
              </a:rPr>
              <a:t>The unbiased estimator for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Lucida Grande"/>
                <a:cs typeface="Times New Roman"/>
              </a:rPr>
              <a:t>σ</a:t>
            </a:r>
            <a:r>
              <a:rPr lang="en-US" baseline="-25000" dirty="0" smtClean="0">
                <a:solidFill>
                  <a:srgbClr val="000000"/>
                </a:solidFill>
                <a:latin typeface="Times New Roman"/>
                <a:ea typeface="Lucida Grande"/>
                <a:cs typeface="Times New Roman"/>
              </a:rPr>
              <a:t>ε</a:t>
            </a:r>
            <a:r>
              <a:rPr lang="en-US" baseline="30000" dirty="0" smtClean="0">
                <a:solidFill>
                  <a:srgbClr val="000000"/>
                </a:solidFill>
                <a:latin typeface="Times New Roman"/>
                <a:ea typeface="Lucida Grande"/>
                <a:cs typeface="Times New Roman"/>
              </a:rPr>
              <a:t>2</a:t>
            </a:r>
            <a:r>
              <a:rPr lang="en-US" dirty="0" smtClean="0">
                <a:solidFill>
                  <a:srgbClr val="000000"/>
                </a:solidFill>
                <a:latin typeface="Garamond"/>
                <a:ea typeface="Lucida Grande"/>
                <a:cs typeface="Garamond"/>
              </a:rPr>
              <a:t> is </a:t>
            </a:r>
            <a:r>
              <a:rPr lang="en-US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</a:t>
            </a:r>
            <a:endParaRPr lang="en-US" baseline="30000" dirty="0" smtClean="0">
              <a:solidFill>
                <a:srgbClr val="000000"/>
              </a:solidFill>
              <a:latin typeface="Garamond"/>
              <a:cs typeface="Garamond"/>
            </a:endParaRPr>
          </a:p>
          <a:p>
            <a:endParaRPr lang="en-US" sz="16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endParaRPr lang="en-US" sz="1600" dirty="0">
              <a:solidFill>
                <a:srgbClr val="000000"/>
              </a:solidFill>
              <a:latin typeface="Courier"/>
              <a:cs typeface="Courier"/>
            </a:endParaRPr>
          </a:p>
          <a:p>
            <a:endParaRPr lang="en-US" sz="16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sse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=sum(result$residuals^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2)	</a:t>
            </a:r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# </a:t>
            </a:r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16811.16</a:t>
            </a:r>
            <a:endParaRPr lang="en-US" sz="1600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mse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=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sse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/(80-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2)		</a:t>
            </a:r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	# 215.5277</a:t>
            </a:r>
          </a:p>
          <a:p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sigma.hat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=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sqrt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(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mse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)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		</a:t>
            </a:r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# </a:t>
            </a:r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14.68086</a:t>
            </a:r>
            <a:endParaRPr lang="en-US" sz="1600" dirty="0">
              <a:solidFill>
                <a:srgbClr val="000000"/>
              </a:solidFill>
              <a:latin typeface="Courier"/>
              <a:cs typeface="Courier"/>
            </a:endParaRPr>
          </a:p>
          <a:p>
            <a:endParaRPr lang="en-US" sz="16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anova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(result)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		</a:t>
            </a:r>
            <a:endParaRPr lang="en-US" sz="1600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Response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: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Weight</a:t>
            </a:r>
            <a:endParaRPr lang="fi-FI" sz="1600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        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Df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Sum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Sq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Mean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Sq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F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value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   Pr(&gt;F)    </a:t>
            </a:r>
          </a:p>
          <a:p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Waist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     1  79284   79284  367.86 &lt; 2.2e-16 ***</a:t>
            </a:r>
          </a:p>
          <a:p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Residuals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78  16811     216 </a:t>
            </a:r>
            <a:endParaRPr lang="en-US" sz="16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Total	 </a:t>
            </a:r>
            <a:r>
              <a:rPr lang="en-US" sz="1600" baseline="-25000" dirty="0" smtClean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79  96095</a:t>
            </a: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summary(result)</a:t>
            </a:r>
          </a:p>
          <a:p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lm(formula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Weight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~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Waist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)</a:t>
            </a:r>
          </a:p>
          <a:p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Coefficients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:</a:t>
            </a:r>
          </a:p>
          <a:p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          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Estimate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Std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.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Error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t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value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Pr(&gt;|t|)    </a:t>
            </a:r>
          </a:p>
          <a:p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(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Intercept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) -51.7279    11.1288  -4.648 1.34e-05 ***</a:t>
            </a:r>
          </a:p>
          <a:p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Waist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        2.3947     0.1249  19.180  &lt; 2e-16 ***</a:t>
            </a:r>
          </a:p>
          <a:p>
            <a:endParaRPr lang="fi-FI" sz="1600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Residual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standard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error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: 14.68 on 78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degrees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of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freedom</a:t>
            </a:r>
            <a:endParaRPr lang="fi-FI" sz="1600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Multiple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R-squared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:  0.8251,	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Adjusted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R-squared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:  0.8228 </a:t>
            </a:r>
          </a:p>
          <a:p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F-statistic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: 367.9 on 1 and 78 DF, 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p-value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: &lt; 2.2e-16</a:t>
            </a:r>
          </a:p>
          <a:p>
            <a:endParaRPr lang="en-US" sz="1600" dirty="0">
              <a:solidFill>
                <a:srgbClr val="000000"/>
              </a:solidFill>
              <a:latin typeface="Courier"/>
              <a:cs typeface="Courier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4357" y="1718255"/>
            <a:ext cx="3123992" cy="5960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441160" y="4367290"/>
            <a:ext cx="733759" cy="218717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147606" y="2417182"/>
            <a:ext cx="1047013" cy="218717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224306" y="2532887"/>
            <a:ext cx="1897896" cy="1749739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647629" y="4364471"/>
            <a:ext cx="491058" cy="21871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152444" y="2659884"/>
            <a:ext cx="1042175" cy="213079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4159854" y="2793937"/>
            <a:ext cx="962348" cy="1507036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785918" y="6558699"/>
            <a:ext cx="733759" cy="218717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144788" y="2901185"/>
            <a:ext cx="1047013" cy="218717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4261446" y="3167873"/>
            <a:ext cx="1319355" cy="3344257"/>
          </a:xfrm>
          <a:prstGeom prst="straightConnector1">
            <a:avLst/>
          </a:prstGeom>
          <a:ln>
            <a:solidFill>
              <a:srgbClr val="8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247338" y="4042745"/>
            <a:ext cx="903088" cy="345715"/>
          </a:xfrm>
          <a:prstGeom prst="ellipse">
            <a:avLst/>
          </a:prstGeom>
          <a:noFill/>
          <a:ln w="127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198461" y="6982026"/>
            <a:ext cx="903088" cy="345715"/>
          </a:xfrm>
          <a:prstGeom prst="ellipse">
            <a:avLst/>
          </a:prstGeom>
          <a:noFill/>
          <a:ln w="127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2981605" y="4402567"/>
            <a:ext cx="1555001" cy="2572402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713985" y="5260876"/>
            <a:ext cx="440093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7885771" y="1425190"/>
            <a:ext cx="9193" cy="400840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1703991" y="1356353"/>
            <a:ext cx="1471398" cy="418576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Y=</a:t>
            </a:r>
            <a:r>
              <a:rPr lang="en-US" dirty="0">
                <a:solidFill>
                  <a:srgbClr val="008000"/>
                </a:solidFill>
              </a:rPr>
              <a:t>β</a:t>
            </a:r>
            <a:r>
              <a:rPr lang="en-US" baseline="-25000" dirty="0">
                <a:solidFill>
                  <a:srgbClr val="008000"/>
                </a:solidFill>
              </a:rPr>
              <a:t>0</a:t>
            </a:r>
            <a:r>
              <a:rPr lang="en-US" dirty="0">
                <a:solidFill>
                  <a:srgbClr val="008000"/>
                </a:solidFill>
              </a:rPr>
              <a:t>+</a:t>
            </a:r>
            <a:r>
              <a:rPr lang="en-US" dirty="0" smtClean="0">
                <a:solidFill>
                  <a:srgbClr val="008000"/>
                </a:solidFill>
              </a:rPr>
              <a:t>β</a:t>
            </a:r>
            <a:r>
              <a:rPr lang="en-US" baseline="-25000" dirty="0" smtClean="0">
                <a:solidFill>
                  <a:srgbClr val="008000"/>
                </a:solidFill>
              </a:rPr>
              <a:t>1</a:t>
            </a:r>
            <a:r>
              <a:rPr lang="en-US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x</a:t>
            </a:r>
            <a:endParaRPr lang="en-US" i="1" dirty="0">
              <a:solidFill>
                <a:srgbClr val="008000"/>
              </a:solidFill>
              <a:latin typeface="Times New Roman"/>
              <a:cs typeface="Times New Roman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7286538" y="2201926"/>
            <a:ext cx="5147672" cy="2771347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7289798" y="1862741"/>
            <a:ext cx="4917915" cy="3038333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1549" y="4240966"/>
            <a:ext cx="1746505" cy="431800"/>
          </a:xfrm>
          <a:prstGeom prst="rect">
            <a:avLst/>
          </a:prstGeom>
          <a:ln>
            <a:solidFill>
              <a:srgbClr val="800000"/>
            </a:solidFill>
          </a:ln>
        </p:spPr>
      </p:pic>
      <p:sp>
        <p:nvSpPr>
          <p:cNvPr id="30" name="TextBox 29"/>
          <p:cNvSpPr txBox="1"/>
          <p:nvPr/>
        </p:nvSpPr>
        <p:spPr>
          <a:xfrm>
            <a:off x="8099456" y="3869846"/>
            <a:ext cx="318140" cy="418576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0072141" y="3083879"/>
            <a:ext cx="318140" cy="418576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9116848" y="3342110"/>
            <a:ext cx="318140" cy="418576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8436714" y="4341156"/>
            <a:ext cx="318140" cy="418576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0367068" y="2546268"/>
            <a:ext cx="318140" cy="418576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9863318" y="3651146"/>
            <a:ext cx="318140" cy="418576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11384461" y="1722205"/>
            <a:ext cx="318140" cy="418576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10986541" y="3229241"/>
            <a:ext cx="318140" cy="418576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789135" y="4529564"/>
            <a:ext cx="1904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807483" y="1895082"/>
            <a:ext cx="1904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797609" y="2724801"/>
            <a:ext cx="1904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794791" y="3244081"/>
            <a:ext cx="1904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799028" y="3389426"/>
            <a:ext cx="1904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796210" y="3541826"/>
            <a:ext cx="1904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793391" y="3835334"/>
            <a:ext cx="1904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629" y="4051232"/>
            <a:ext cx="1904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577472" y="3344257"/>
            <a:ext cx="4974039" cy="0"/>
          </a:xfrm>
          <a:prstGeom prst="line">
            <a:avLst/>
          </a:prstGeom>
          <a:ln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499857" y="1665078"/>
            <a:ext cx="373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err="1" smtClean="0">
                <a:latin typeface="Times New Roman"/>
                <a:cs typeface="Times New Roman"/>
              </a:rPr>
              <a:t>y</a:t>
            </a:r>
            <a:r>
              <a:rPr lang="en-US" sz="1600" i="1" baseline="-25000" dirty="0" err="1" smtClean="0">
                <a:latin typeface="Times New Roman"/>
                <a:cs typeface="Times New Roman"/>
              </a:rPr>
              <a:t>i</a:t>
            </a:r>
            <a:endParaRPr lang="en-US" sz="1600" i="1" baseline="-25000" dirty="0">
              <a:latin typeface="Times New Roman"/>
              <a:cs typeface="Times New Roman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1204291" y="1501602"/>
            <a:ext cx="295969" cy="3469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0301559" y="1317874"/>
            <a:ext cx="860044" cy="3812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sz="1800" dirty="0" smtClean="0"/>
              <a:t>P</a:t>
            </a:r>
            <a:r>
              <a:rPr lang="en-US" sz="1800" i="1" baseline="-25000" dirty="0">
                <a:latin typeface="Times New Roman"/>
                <a:cs typeface="Times New Roman"/>
              </a:rPr>
              <a:t>i</a:t>
            </a:r>
            <a:r>
              <a:rPr lang="en-US" sz="1800" dirty="0" smtClean="0"/>
              <a:t>(</a:t>
            </a:r>
            <a:r>
              <a:rPr lang="en-US" sz="1800" i="1" dirty="0" err="1" smtClean="0">
                <a:latin typeface="Times New Roman"/>
                <a:cs typeface="Times New Roman"/>
              </a:rPr>
              <a:t>x</a:t>
            </a:r>
            <a:r>
              <a:rPr lang="en-US" sz="1800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sz="1800" i="1" dirty="0" err="1" smtClean="0">
                <a:latin typeface="Times New Roman"/>
                <a:cs typeface="Times New Roman"/>
              </a:rPr>
              <a:t>,y</a:t>
            </a:r>
            <a:r>
              <a:rPr lang="en-US" sz="1800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sz="1800" dirty="0" smtClean="0"/>
              <a:t>)</a:t>
            </a:r>
            <a:endParaRPr lang="en-US" sz="1800" dirty="0"/>
          </a:p>
        </p:txBody>
      </p:sp>
      <p:cxnSp>
        <p:nvCxnSpPr>
          <p:cNvPr id="48" name="Straight Connector 47"/>
          <p:cNvCxnSpPr/>
          <p:nvPr/>
        </p:nvCxnSpPr>
        <p:spPr>
          <a:xfrm>
            <a:off x="8043127" y="1890846"/>
            <a:ext cx="3392544" cy="9955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2633352" y="3165059"/>
            <a:ext cx="373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latin typeface="Times New Roman"/>
                <a:cs typeface="Times New Roman"/>
              </a:rPr>
              <a:t>y</a:t>
            </a:r>
            <a:endParaRPr lang="en-US" sz="1600" i="1" baseline="-25000" dirty="0">
              <a:latin typeface="Times New Roman"/>
              <a:cs typeface="Times New Roman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12699673" y="3259593"/>
            <a:ext cx="148163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8995602" y="1940234"/>
            <a:ext cx="7056" cy="136874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9" name="Picture 5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49387" y="2318996"/>
            <a:ext cx="821084" cy="283132"/>
          </a:xfrm>
          <a:prstGeom prst="rect">
            <a:avLst/>
          </a:prstGeom>
        </p:spPr>
      </p:pic>
      <p:cxnSp>
        <p:nvCxnSpPr>
          <p:cNvPr id="60" name="Straight Connector 59"/>
          <p:cNvCxnSpPr/>
          <p:nvPr/>
        </p:nvCxnSpPr>
        <p:spPr>
          <a:xfrm flipH="1" flipV="1">
            <a:off x="11552796" y="1989707"/>
            <a:ext cx="10963" cy="3231286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1434175" y="5175546"/>
            <a:ext cx="517523" cy="458224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sz="2300" i="1" dirty="0" smtClean="0">
                <a:latin typeface="Times New Roman"/>
                <a:cs typeface="Times New Roman"/>
              </a:rPr>
              <a:t>x</a:t>
            </a:r>
            <a:r>
              <a:rPr lang="en-US" sz="2300" i="1" baseline="-25000" dirty="0" smtClean="0">
                <a:latin typeface="Times New Roman"/>
                <a:cs typeface="Times New Roman"/>
              </a:rPr>
              <a:t>i</a:t>
            </a:r>
            <a:endParaRPr lang="en-US" sz="2300" i="1" baseline="-25000" dirty="0">
              <a:latin typeface="Times New Roman"/>
              <a:cs typeface="Times New Roman"/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11567827" y="5206546"/>
            <a:ext cx="0" cy="1041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ight Bracket 64"/>
          <p:cNvSpPr/>
          <p:nvPr/>
        </p:nvSpPr>
        <p:spPr>
          <a:xfrm>
            <a:off x="11617404" y="2698187"/>
            <a:ext cx="45719" cy="631960"/>
          </a:xfrm>
          <a:prstGeom prst="rightBracket">
            <a:avLst/>
          </a:prstGeom>
          <a:ln w="19050" cmpd="sng"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03272" tIns="51636" rIns="103272" bIns="51636" spcCol="0"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 flipV="1">
            <a:off x="11528462" y="2638718"/>
            <a:ext cx="49387" cy="56443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3272" tIns="51636" rIns="103272" bIns="51636" spcCol="0" rtlCol="0" anchor="ctr"/>
          <a:lstStyle/>
          <a:p>
            <a:pPr algn="ctr"/>
            <a:endParaRPr lang="en-US"/>
          </a:p>
        </p:txBody>
      </p:sp>
      <p:cxnSp>
        <p:nvCxnSpPr>
          <p:cNvPr id="67" name="Straight Connector 66"/>
          <p:cNvCxnSpPr/>
          <p:nvPr/>
        </p:nvCxnSpPr>
        <p:spPr>
          <a:xfrm>
            <a:off x="8068537" y="2649976"/>
            <a:ext cx="3392544" cy="9955"/>
          </a:xfrm>
          <a:prstGeom prst="line">
            <a:avLst/>
          </a:prstGeom>
          <a:ln>
            <a:solidFill>
              <a:srgbClr val="8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7790555" y="2647181"/>
            <a:ext cx="1904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9" name="Picture 6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0643" y="2457730"/>
            <a:ext cx="324376" cy="293965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714911" y="2809911"/>
            <a:ext cx="815439" cy="312901"/>
          </a:xfrm>
          <a:prstGeom prst="rect">
            <a:avLst/>
          </a:prstGeom>
        </p:spPr>
      </p:pic>
      <p:sp>
        <p:nvSpPr>
          <p:cNvPr id="71" name="Left Bracket 70"/>
          <p:cNvSpPr/>
          <p:nvPr/>
        </p:nvSpPr>
        <p:spPr>
          <a:xfrm>
            <a:off x="11441269" y="1900928"/>
            <a:ext cx="45719" cy="773068"/>
          </a:xfrm>
          <a:prstGeom prst="leftBracket">
            <a:avLst/>
          </a:prstGeom>
          <a:ln w="19050" cmpd="sng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03272" tIns="51636" rIns="103272" bIns="51636" spcCol="0" rtlCol="0" anchor="ctr"/>
          <a:lstStyle/>
          <a:p>
            <a:pPr algn="ctr"/>
            <a:endParaRPr lang="en-US"/>
          </a:p>
        </p:txBody>
      </p:sp>
      <p:pic>
        <p:nvPicPr>
          <p:cNvPr id="72" name="Picture 7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542040" y="2060178"/>
            <a:ext cx="846924" cy="282308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78594" y="5705225"/>
            <a:ext cx="3828133" cy="317358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52895" y="6012435"/>
            <a:ext cx="5536978" cy="653606"/>
          </a:xfrm>
          <a:prstGeom prst="rect">
            <a:avLst/>
          </a:prstGeom>
        </p:spPr>
      </p:pic>
      <p:sp>
        <p:nvSpPr>
          <p:cNvPr id="77" name="Rectangle 76"/>
          <p:cNvSpPr/>
          <p:nvPr/>
        </p:nvSpPr>
        <p:spPr>
          <a:xfrm>
            <a:off x="2442579" y="4615647"/>
            <a:ext cx="733759" cy="218717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9262308" y="6066238"/>
            <a:ext cx="1214923" cy="530557"/>
          </a:xfrm>
          <a:prstGeom prst="rect">
            <a:avLst/>
          </a:prstGeom>
          <a:noFill/>
          <a:ln w="12700" cmpd="sng"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3196085" y="4741226"/>
            <a:ext cx="5961791" cy="1333469"/>
          </a:xfrm>
          <a:prstGeom prst="straightConnector1">
            <a:avLst/>
          </a:prstGeom>
          <a:ln>
            <a:solidFill>
              <a:srgbClr val="8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2445405" y="4371535"/>
            <a:ext cx="733759" cy="218717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10739700" y="6069058"/>
            <a:ext cx="1268547" cy="534792"/>
          </a:xfrm>
          <a:prstGeom prst="rect">
            <a:avLst/>
          </a:prstGeom>
          <a:noFill/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3224306" y="4480176"/>
            <a:ext cx="7429309" cy="1629796"/>
          </a:xfrm>
          <a:prstGeom prst="straightConnector1">
            <a:avLst/>
          </a:prstGeom>
          <a:ln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2445397" y="4121769"/>
            <a:ext cx="729522" cy="21871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12254388" y="6064821"/>
            <a:ext cx="1242543" cy="560195"/>
          </a:xfrm>
          <a:prstGeom prst="rect">
            <a:avLst/>
          </a:prstGeom>
          <a:noFill/>
          <a:ln w="1270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3203140" y="4219126"/>
            <a:ext cx="8995602" cy="1862625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9870470" y="6526246"/>
            <a:ext cx="23212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SSTO = SSE + SSR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8544058" y="6801401"/>
            <a:ext cx="50093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latin typeface="Times New Roman"/>
                <a:cs typeface="Times New Roman"/>
              </a:rPr>
              <a:t> </a:t>
            </a:r>
            <a:r>
              <a:rPr lang="en-US" sz="1800" i="1" dirty="0" smtClean="0">
                <a:latin typeface="Times New Roman"/>
                <a:cs typeface="Times New Roman"/>
              </a:rPr>
              <a:t>    Since the p-</a:t>
            </a:r>
            <a:r>
              <a:rPr lang="en-US" sz="1800" i="1" dirty="0" err="1" smtClean="0">
                <a:latin typeface="Times New Roman"/>
                <a:cs typeface="Times New Roman"/>
              </a:rPr>
              <a:t>vlaue</a:t>
            </a:r>
            <a:r>
              <a:rPr lang="en-US" sz="1800" i="1" dirty="0" smtClean="0">
                <a:latin typeface="Times New Roman"/>
                <a:cs typeface="Times New Roman"/>
              </a:rPr>
              <a:t> is less than 0.05, we conclude the the regression model account for a significant amount of the variability in weight. </a:t>
            </a:r>
            <a:endParaRPr lang="en-US" sz="1800" i="1" dirty="0">
              <a:latin typeface="Times New Roman"/>
              <a:cs typeface="Times New Roman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5129257" y="3859301"/>
            <a:ext cx="1178248" cy="500933"/>
          </a:xfrm>
          <a:prstGeom prst="rect">
            <a:avLst/>
          </a:prstGeom>
          <a:noFill/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6356892" y="4444899"/>
            <a:ext cx="2419994" cy="2539942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3299097" y="6791528"/>
            <a:ext cx="828297" cy="263868"/>
          </a:xfrm>
          <a:prstGeom prst="rect">
            <a:avLst/>
          </a:prstGeom>
          <a:noFill/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Arrow Connector 97"/>
          <p:cNvCxnSpPr/>
          <p:nvPr/>
        </p:nvCxnSpPr>
        <p:spPr>
          <a:xfrm>
            <a:off x="4176782" y="6977786"/>
            <a:ext cx="493876" cy="465656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4762379" y="7299520"/>
            <a:ext cx="1728567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 = SSR/SSTO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480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1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8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0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1" grpId="0" animBg="1"/>
      <p:bldP spid="12" grpId="0" animBg="1"/>
      <p:bldP spid="16" grpId="0" animBg="1"/>
      <p:bldP spid="17" grpId="0" animBg="1"/>
      <p:bldP spid="22" grpId="0" animBg="1"/>
      <p:bldP spid="25" grpId="0" animBg="1"/>
      <p:bldP spid="21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45" grpId="0"/>
      <p:bldP spid="47" grpId="0" animBg="1"/>
      <p:bldP spid="52" grpId="0"/>
      <p:bldP spid="63" grpId="0"/>
      <p:bldP spid="65" grpId="0" animBg="1"/>
      <p:bldP spid="66" grpId="0" animBg="1"/>
      <p:bldP spid="71" grpId="0" animBg="1"/>
      <p:bldP spid="77" grpId="0" animBg="1"/>
      <p:bldP spid="78" grpId="0" animBg="1"/>
      <p:bldP spid="82" grpId="0" animBg="1"/>
      <p:bldP spid="83" grpId="0" animBg="1"/>
      <p:bldP spid="87" grpId="0" animBg="1"/>
      <p:bldP spid="88" grpId="0" animBg="1"/>
      <p:bldP spid="92" grpId="0"/>
      <p:bldP spid="93" grpId="0"/>
      <p:bldP spid="94" grpId="0" animBg="1"/>
      <p:bldP spid="97" grpId="0" animBg="1"/>
      <p:bldP spid="10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830" y="304800"/>
            <a:ext cx="11873563" cy="872067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Model Diagnostics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5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1881" y="1232819"/>
            <a:ext cx="13043465" cy="6294048"/>
          </a:xfrm>
          <a:prstGeom prst="rect">
            <a:avLst/>
          </a:prstGeom>
        </p:spPr>
        <p:txBody>
          <a:bodyPr vert="horz" lIns="103272" tIns="51636" rIns="103272" bIns="51636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Model: </a:t>
            </a:r>
            <a:r>
              <a:rPr lang="en-US" sz="2000" dirty="0">
                <a:latin typeface="Times New Roman"/>
                <a:cs typeface="Times New Roman"/>
              </a:rPr>
              <a:t>Y</a:t>
            </a:r>
            <a:r>
              <a:rPr lang="en-US" sz="2000" i="1" baseline="-25000" dirty="0">
                <a:latin typeface="Times New Roman"/>
                <a:cs typeface="Times New Roman"/>
              </a:rPr>
              <a:t>i</a:t>
            </a:r>
            <a:r>
              <a:rPr lang="en-US" sz="2000" dirty="0"/>
              <a:t>=(β</a:t>
            </a:r>
            <a:r>
              <a:rPr lang="en-US" sz="2000" baseline="-25000" dirty="0"/>
              <a:t>0</a:t>
            </a:r>
            <a:r>
              <a:rPr lang="en-US" sz="2000" dirty="0"/>
              <a:t>+β</a:t>
            </a:r>
            <a:r>
              <a:rPr lang="en-US" sz="2000" baseline="-25000" dirty="0"/>
              <a:t>1</a:t>
            </a:r>
            <a:r>
              <a:rPr lang="en-US" sz="2000" i="1" dirty="0">
                <a:latin typeface="Times New Roman"/>
                <a:cs typeface="Times New Roman"/>
              </a:rPr>
              <a:t>x</a:t>
            </a:r>
            <a:r>
              <a:rPr lang="en-US" sz="2000" i="1" baseline="-25000" dirty="0">
                <a:latin typeface="Times New Roman"/>
                <a:cs typeface="Times New Roman"/>
              </a:rPr>
              <a:t>i</a:t>
            </a:r>
            <a:r>
              <a:rPr lang="en-US" sz="2000" dirty="0"/>
              <a:t>) + </a:t>
            </a:r>
            <a:r>
              <a:rPr lang="en-US" sz="2000" dirty="0" err="1"/>
              <a:t>ε</a:t>
            </a:r>
            <a:r>
              <a:rPr lang="en-US" sz="2000" i="1" baseline="-25000" dirty="0" err="1">
                <a:latin typeface="Times New Roman"/>
                <a:cs typeface="Times New Roman"/>
              </a:rPr>
              <a:t>i</a:t>
            </a:r>
            <a:r>
              <a:rPr lang="en-US" sz="2000" i="1" baseline="-25000" dirty="0">
                <a:latin typeface="Times New Roman"/>
                <a:cs typeface="Times New Roman"/>
              </a:rPr>
              <a:t>		</a:t>
            </a:r>
            <a:r>
              <a:rPr lang="en-US" sz="2000" i="1" dirty="0">
                <a:latin typeface="Times New Roman"/>
                <a:cs typeface="Times New Roman"/>
              </a:rPr>
              <a:t>     </a:t>
            </a:r>
          </a:p>
          <a:p>
            <a:pPr marL="0" indent="0">
              <a:buNone/>
            </a:pPr>
            <a:r>
              <a:rPr lang="en-US" sz="2000" i="1" dirty="0">
                <a:latin typeface="Times New Roman"/>
                <a:cs typeface="Times New Roman"/>
              </a:rPr>
              <a:t>   where</a:t>
            </a:r>
            <a:r>
              <a:rPr lang="en-US" sz="2000" dirty="0"/>
              <a:t>, </a:t>
            </a:r>
          </a:p>
          <a:p>
            <a:pPr lvl="1"/>
            <a:r>
              <a:rPr lang="en-US" sz="2000" i="1" dirty="0" err="1">
                <a:latin typeface="Times New Roman"/>
                <a:cs typeface="Times New Roman"/>
              </a:rPr>
              <a:t>ε</a:t>
            </a:r>
            <a:r>
              <a:rPr lang="en-US" sz="2000" i="1" baseline="-25000" dirty="0" err="1">
                <a:latin typeface="Times New Roman"/>
                <a:cs typeface="Times New Roman"/>
              </a:rPr>
              <a:t>i</a:t>
            </a:r>
            <a:r>
              <a:rPr lang="en-US" sz="2000" i="1" dirty="0" err="1">
                <a:latin typeface="Times New Roman"/>
                <a:cs typeface="Times New Roman"/>
              </a:rPr>
              <a:t>’s</a:t>
            </a:r>
            <a:r>
              <a:rPr lang="en-US" sz="2000" i="1" dirty="0">
                <a:latin typeface="Times New Roman"/>
                <a:cs typeface="Times New Roman"/>
              </a:rPr>
              <a:t> are uncorrelated with a mean of 0 and constant variance σ</a:t>
            </a:r>
            <a:r>
              <a:rPr lang="en-US" sz="2000" i="1" baseline="30000" dirty="0">
                <a:latin typeface="Times New Roman"/>
                <a:cs typeface="Times New Roman"/>
              </a:rPr>
              <a:t>2</a:t>
            </a:r>
            <a:r>
              <a:rPr lang="en-US" sz="2000" i="1" baseline="-25000" dirty="0">
                <a:latin typeface="Times New Roman"/>
                <a:cs typeface="Times New Roman"/>
              </a:rPr>
              <a:t>ε</a:t>
            </a:r>
            <a:r>
              <a:rPr lang="en-US" sz="2000" dirty="0"/>
              <a:t>.</a:t>
            </a:r>
          </a:p>
          <a:p>
            <a:pPr lvl="1"/>
            <a:r>
              <a:rPr lang="en-US" sz="2000" i="1" dirty="0" err="1">
                <a:latin typeface="Times New Roman"/>
                <a:cs typeface="Times New Roman"/>
              </a:rPr>
              <a:t>ε</a:t>
            </a:r>
            <a:r>
              <a:rPr lang="en-US" sz="2000" i="1" baseline="-25000" dirty="0" err="1">
                <a:latin typeface="Times New Roman"/>
                <a:cs typeface="Times New Roman"/>
              </a:rPr>
              <a:t>i</a:t>
            </a:r>
            <a:r>
              <a:rPr lang="en-US" sz="2000" i="1" dirty="0" err="1">
                <a:latin typeface="Times New Roman"/>
                <a:cs typeface="Times New Roman"/>
              </a:rPr>
              <a:t>’s</a:t>
            </a:r>
            <a:r>
              <a:rPr lang="en-US" sz="2000" i="1" dirty="0">
                <a:latin typeface="Times New Roman"/>
                <a:cs typeface="Times New Roman"/>
              </a:rPr>
              <a:t> are normally distributed</a:t>
            </a:r>
            <a:r>
              <a:rPr lang="en-US" sz="2000" dirty="0"/>
              <a:t>. (</a:t>
            </a:r>
            <a:r>
              <a:rPr lang="en-US" sz="2000" i="1" dirty="0">
                <a:latin typeface="Times New Roman"/>
                <a:cs typeface="Times New Roman"/>
              </a:rPr>
              <a:t>This is needed in the test for the slope.</a:t>
            </a:r>
            <a:r>
              <a:rPr lang="en-US" sz="2000" dirty="0"/>
              <a:t>)</a:t>
            </a:r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sz="2200" dirty="0" smtClean="0">
                <a:latin typeface="Garamond"/>
                <a:cs typeface="Garamond"/>
              </a:rPr>
              <a:t>Assessing </a:t>
            </a:r>
            <a:r>
              <a:rPr lang="en-US" sz="2200" dirty="0" err="1" smtClean="0">
                <a:latin typeface="Garamond"/>
                <a:cs typeface="Garamond"/>
              </a:rPr>
              <a:t>uncorrelatedness</a:t>
            </a:r>
            <a:r>
              <a:rPr lang="en-US" sz="2200" dirty="0" smtClean="0">
                <a:latin typeface="Garamond"/>
                <a:cs typeface="Garamond"/>
              </a:rPr>
              <a:t> of the error terms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plot(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result$residuals,type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='b'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200" dirty="0" smtClean="0">
                <a:latin typeface="Garamond"/>
                <a:cs typeface="Garamond"/>
              </a:rPr>
              <a:t>Assessing Normality</a:t>
            </a:r>
          </a:p>
          <a:p>
            <a:pPr marL="0" indent="0">
              <a:buNone/>
            </a:pPr>
            <a:r>
              <a:rPr lang="fi-FI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qqnorm(result$residuals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); </a:t>
            </a:r>
            <a:r>
              <a:rPr lang="fi-FI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qqline(</a:t>
            </a:r>
            <a:r>
              <a:rPr lang="fi-FI" sz="1600" dirty="0" err="1">
                <a:solidFill>
                  <a:srgbClr val="0000FF"/>
                </a:solidFill>
                <a:latin typeface="Courier"/>
                <a:cs typeface="Courier"/>
              </a:rPr>
              <a:t>result$residuals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) </a:t>
            </a:r>
            <a:endParaRPr lang="en-US" sz="1600" dirty="0"/>
          </a:p>
          <a:p>
            <a:pPr marL="0" indent="0">
              <a:buNone/>
            </a:pP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shapiro.test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result$residuals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W </a:t>
            </a:r>
            <a:r>
              <a:rPr lang="en-US" sz="1600" dirty="0">
                <a:latin typeface="Courier"/>
                <a:cs typeface="Courier"/>
              </a:rPr>
              <a:t>= 0.9884, p-value = 0.6937</a:t>
            </a:r>
          </a:p>
          <a:p>
            <a:endParaRPr lang="en-US" sz="800" dirty="0" smtClean="0"/>
          </a:p>
          <a:p>
            <a:r>
              <a:rPr lang="en-US" sz="2200" dirty="0" smtClean="0">
                <a:latin typeface="Garamond"/>
                <a:cs typeface="Garamond"/>
              </a:rPr>
              <a:t>Assessing Constant Variance </a:t>
            </a:r>
          </a:p>
          <a:p>
            <a:pPr marL="0" indent="0">
              <a:buNone/>
            </a:pPr>
            <a:r>
              <a:rPr lang="fi-FI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plot(</a:t>
            </a:r>
            <a:r>
              <a:rPr lang="fi-FI" sz="1600" dirty="0" err="1">
                <a:solidFill>
                  <a:srgbClr val="0000FF"/>
                </a:solidFill>
                <a:latin typeface="Courier"/>
                <a:cs typeface="Courier"/>
              </a:rPr>
              <a:t>result</a:t>
            </a:r>
            <a:r>
              <a:rPr lang="fi-FI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$fitted,result$residuals</a:t>
            </a:r>
            <a:r>
              <a:rPr lang="fi-FI" sz="1600" dirty="0" smtClean="0">
                <a:solidFill>
                  <a:srgbClr val="0000FF"/>
                </a:solidFill>
                <a:latin typeface="Courier"/>
                <a:cs typeface="Courier"/>
              </a:rPr>
              <a:t>) </a:t>
            </a:r>
            <a:endParaRPr lang="en-US" sz="1600" dirty="0"/>
          </a:p>
          <a:p>
            <a:pPr marL="0" indent="0">
              <a:buNone/>
            </a:pP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levene.test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result$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residuals,Waist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)</a:t>
            </a:r>
            <a:endParaRPr lang="en-US" sz="1600" dirty="0">
              <a:solidFill>
                <a:srgbClr val="0000FF"/>
              </a:solidFill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Test Statistic = 2.1156, p-value = 0.06764</a:t>
            </a:r>
            <a:endParaRPr lang="en-US" sz="23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3473" y="3582973"/>
            <a:ext cx="3445065" cy="25553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8325" y="4892294"/>
            <a:ext cx="4042630" cy="2803904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V="1">
            <a:off x="4537959" y="2667000"/>
            <a:ext cx="4664953" cy="863601"/>
          </a:xfrm>
          <a:prstGeom prst="straightConnector1">
            <a:avLst/>
          </a:prstGeom>
          <a:ln w="190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012079" y="6121399"/>
            <a:ext cx="601105" cy="93135"/>
          </a:xfrm>
          <a:prstGeom prst="straightConnector1">
            <a:avLst/>
          </a:prstGeom>
          <a:ln w="19050" cmpd="sng"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17256" y="1075267"/>
            <a:ext cx="3452758" cy="2370665"/>
          </a:xfrm>
          <a:prstGeom prst="rect">
            <a:avLst/>
          </a:prstGeom>
        </p:spPr>
      </p:pic>
      <p:cxnSp>
        <p:nvCxnSpPr>
          <p:cNvPr id="18" name="Straight Arrow Connector 17"/>
          <p:cNvCxnSpPr/>
          <p:nvPr/>
        </p:nvCxnSpPr>
        <p:spPr>
          <a:xfrm flipV="1">
            <a:off x="6739217" y="4538133"/>
            <a:ext cx="3276468" cy="1"/>
          </a:xfrm>
          <a:prstGeom prst="straightConnector1">
            <a:avLst/>
          </a:prstGeom>
          <a:ln w="190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008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19514</TotalTime>
  <Words>424</Words>
  <Application>Microsoft Macintosh PowerPoint</Application>
  <PresentationFormat>Custom</PresentationFormat>
  <Paragraphs>130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Calibri</vt:lpstr>
      <vt:lpstr>Calibri Light</vt:lpstr>
      <vt:lpstr>Courier</vt:lpstr>
      <vt:lpstr>Garamond</vt:lpstr>
      <vt:lpstr>Lucida Grande</vt:lpstr>
      <vt:lpstr>Times New Roman</vt:lpstr>
      <vt:lpstr>Arial</vt:lpstr>
      <vt:lpstr>Office Theme</vt:lpstr>
      <vt:lpstr>Obtaining the Regression Line in R</vt:lpstr>
      <vt:lpstr>What else do we get from the ‘lm’ function?</vt:lpstr>
      <vt:lpstr>Model Assumptions</vt:lpstr>
      <vt:lpstr>Estimating the Variance of the Error Terms</vt:lpstr>
      <vt:lpstr>Model Diagnostics</vt:lpstr>
    </vt:vector>
  </TitlesOfParts>
  <Company>University of Wisconsin-La Crosse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Statistical Analysis Training and Workshop</dc:title>
  <dc:creator>Toribio Sherwin G</dc:creator>
  <cp:lastModifiedBy>Microsoft Office User</cp:lastModifiedBy>
  <cp:revision>350</cp:revision>
  <cp:lastPrinted>2016-03-10T18:25:45Z</cp:lastPrinted>
  <dcterms:created xsi:type="dcterms:W3CDTF">2015-08-14T15:17:40Z</dcterms:created>
  <dcterms:modified xsi:type="dcterms:W3CDTF">2018-12-06T16:44:24Z</dcterms:modified>
</cp:coreProperties>
</file>