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72" r:id="rId3"/>
    <p:sldId id="340" r:id="rId4"/>
    <p:sldId id="341" r:id="rId5"/>
    <p:sldId id="342" r:id="rId6"/>
    <p:sldId id="343" r:id="rId7"/>
    <p:sldId id="35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6" r:id="rId16"/>
    <p:sldId id="355" r:id="rId17"/>
    <p:sldId id="352" r:id="rId18"/>
    <p:sldId id="353" r:id="rId19"/>
    <p:sldId id="357" r:id="rId2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2424" autoAdjust="0"/>
  </p:normalViewPr>
  <p:slideViewPr>
    <p:cSldViewPr snapToGrid="0">
      <p:cViewPr varScale="1">
        <p:scale>
          <a:sx n="136" d="100"/>
          <a:sy n="136" d="100"/>
        </p:scale>
        <p:origin x="12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laurie_santos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rusekronicle.typepad.com/kruse_kronicle/2008/03/mec-measuring-i.html#.UiUpWDash8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AB586-4C19-4611-BEEA-0424FB406E5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9229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http://www.ted.com/talks/laurie_santos.html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13C7D-4D4C-44F3-9C57-BB91B19EDF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5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AB586-4C19-4611-BEEA-0424FB406E5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095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 unemployment rate, a measure of joblessness, rises sharply during recessions and usually falls during expansions.</a:t>
            </a:r>
          </a:p>
          <a:p>
            <a:pPr eaLnBrk="1" hangingPunct="1">
              <a:spcBef>
                <a:spcPct val="0"/>
              </a:spcBef>
            </a:pPr>
            <a:r>
              <a:rPr lang="en-US" i="1" dirty="0" smtClean="0"/>
              <a:t>Source: Bureau of Labor Statistics.</a:t>
            </a: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DFCF1C-E234-4C24-843C-C20605B233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564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77D7DC-0C1E-4284-AF5C-BAFF06280F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953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i="1" u="sng" smtClean="0"/>
              <a:t>Figure Caption:</a:t>
            </a:r>
            <a:r>
              <a:rPr lang="en-US" b="1" smtClean="0"/>
              <a:t> Figure 2.2: Growth, the Long View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Over the long run, growth in real GDP per capita has dwarfed the ups and downs of the business cycle. Except for the recession that began the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Great Depression, recessions are almost invisible.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i="1" smtClean="0"/>
              <a:t>Source: Angus Maddison, Statistics on World Population, GDP, and Per Capita GDP, 1–2006AD, http://www.ggdc.net/maddison; </a:t>
            </a:r>
            <a:r>
              <a:rPr lang="en-US" smtClean="0"/>
              <a:t>Bureau of Economic Analysis.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2DAB0-7A39-41C0-A237-EA096448D0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757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hlinkClick r:id="rId3"/>
              </a:rPr>
              <a:t>http://krusekronicle.typepad.com/kruse_kronicle/2008/03/mec-measuring-i.html#.UiUpWDash8E</a:t>
            </a: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2DAB0-7A39-41C0-A237-EA096448D0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65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“British data for 1300-1870 come from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Broadberry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(2010) and are ratio-linked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Maddison’s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U.K. data through 1906. U.S. data are based on NIPA Table 1.1.6 back to 1929 and are ratio-linked to annual GDP from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Balke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-Gordon (1989)”</a:t>
            </a: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2DAB0-7A39-41C0-A237-EA096448D0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2848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i="1" u="sng" smtClean="0"/>
              <a:t>Note to the instructor</a:t>
            </a:r>
            <a:r>
              <a:rPr lang="en-US" i="1" u="sng" smtClean="0"/>
              <a:t>:</a:t>
            </a:r>
            <a:r>
              <a:rPr lang="en-US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Mentioning “Ceteris Paribus,” the Latin word for “other things equal” might be interesting for some students.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BBEC51-E168-4C9A-9E94-5CD913B2A0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1821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i="1" u="sng" smtClean="0"/>
              <a:t>Note to the instructor</a:t>
            </a:r>
            <a:r>
              <a:rPr lang="en-US" i="1" u="sng" smtClean="0"/>
              <a:t>:</a:t>
            </a:r>
            <a:r>
              <a:rPr lang="en-US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Mentioning “Ceteris Paribus”, the Latin word for “other things equal” might be interesting for some students.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A9A97-EBA5-4580-9B4A-921AC9623E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718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laurie_santo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er.org/cycle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ECO 120 - Global Macroeconomics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Taggert J. Brooks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07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Aggregate Output and</a:t>
            </a:r>
            <a:br>
              <a:rPr lang="en-US" smtClean="0"/>
            </a:br>
            <a:r>
              <a:rPr lang="en-US" smtClean="0"/>
              <a:t>the Business Cycle</a:t>
            </a:r>
            <a:endParaRPr lang="id-ID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5913" indent="-315913" eaLnBrk="1" hangingPunct="1"/>
            <a:r>
              <a:rPr lang="en-US" sz="2600" dirty="0" smtClean="0"/>
              <a:t>During a recession, the quantity of goods and services declines.</a:t>
            </a:r>
          </a:p>
          <a:p>
            <a:pPr marL="315913" indent="-315913" eaLnBrk="1" hangingPunct="1"/>
            <a:r>
              <a:rPr lang="en-US" sz="2600" dirty="0" smtClean="0"/>
              <a:t>To measure the rise and fall of an economy’s output, we look at </a:t>
            </a:r>
            <a:r>
              <a:rPr lang="en-US" sz="2600" b="1" dirty="0" smtClean="0"/>
              <a:t>aggregate</a:t>
            </a:r>
            <a:r>
              <a:rPr lang="en-US" sz="2600" dirty="0" smtClean="0"/>
              <a:t> </a:t>
            </a:r>
            <a:r>
              <a:rPr lang="en-US" sz="2600" b="1" dirty="0" smtClean="0"/>
              <a:t>output</a:t>
            </a:r>
            <a:r>
              <a:rPr lang="en-US" sz="2600" dirty="0" smtClean="0"/>
              <a:t>.</a:t>
            </a:r>
          </a:p>
          <a:p>
            <a:pPr marL="315913" indent="-315913" eaLnBrk="1" hangingPunct="1"/>
            <a:r>
              <a:rPr lang="en-US" sz="2600" dirty="0" smtClean="0"/>
              <a:t>Aggregate output is the economy’s total production of goods and services for a given time period.</a:t>
            </a:r>
          </a:p>
          <a:p>
            <a:pPr marL="315913" indent="-315913" eaLnBrk="1" hangingPunct="1"/>
            <a:r>
              <a:rPr lang="en-US" sz="2600" dirty="0" smtClean="0"/>
              <a:t>Aggregate output normally falls during a recession and rises during an expansion.</a:t>
            </a:r>
          </a:p>
        </p:txBody>
      </p:sp>
    </p:spTree>
    <p:extLst>
      <p:ext uri="{BB962C8B-B14F-4D97-AF65-F5344CB8AC3E}">
        <p14:creationId xmlns:p14="http://schemas.microsoft.com/office/powerpoint/2010/main" val="34827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Inflation, Deflation, and </a:t>
            </a:r>
            <a:br>
              <a:rPr lang="en-US" dirty="0" smtClean="0"/>
            </a:br>
            <a:r>
              <a:rPr lang="en-US" dirty="0" smtClean="0"/>
              <a:t>Price Stability</a:t>
            </a:r>
            <a:endParaRPr lang="id-ID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5913" indent="-315913"/>
            <a:r>
              <a:rPr lang="en-US" sz="2600" dirty="0"/>
              <a:t>A rising aggregate price level is inflation. </a:t>
            </a:r>
          </a:p>
          <a:p>
            <a:pPr marL="315913" indent="-315913"/>
            <a:r>
              <a:rPr lang="en-US" sz="2600" dirty="0"/>
              <a:t>A falling aggregate price level is deflation.</a:t>
            </a:r>
          </a:p>
          <a:p>
            <a:pPr marL="315913" indent="-315913"/>
            <a:r>
              <a:rPr lang="en-US" sz="2600" dirty="0"/>
              <a:t>The inflation rate is the annual percent change in the aggregate price level.</a:t>
            </a:r>
          </a:p>
          <a:p>
            <a:pPr marL="315913" indent="-315913"/>
            <a:r>
              <a:rPr lang="en-US" sz="2600" dirty="0"/>
              <a:t>The economy has price stability when the aggregate price level is changing only slowly. </a:t>
            </a:r>
          </a:p>
          <a:p>
            <a:pPr marL="315913" indent="-315913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785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Economic Growth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15913" indent="-315913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Americans have become able to afford many more material goods over time thanks to long-run economic growth.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315913" indent="-315913" eaLnBrk="1" fontAlgn="auto" hangingPunct="1">
              <a:spcAft>
                <a:spcPts val="0"/>
              </a:spcAft>
              <a:defRPr/>
            </a:pPr>
            <a:r>
              <a:rPr lang="en-US" sz="2600" b="1" dirty="0" smtClean="0"/>
              <a:t>Economic</a:t>
            </a:r>
            <a:r>
              <a:rPr lang="en-US" sz="2600" dirty="0" smtClean="0"/>
              <a:t> </a:t>
            </a:r>
            <a:r>
              <a:rPr lang="en-US" sz="2600" b="1" dirty="0" smtClean="0"/>
              <a:t>growth</a:t>
            </a:r>
            <a:r>
              <a:rPr lang="en-US" sz="2600" dirty="0" smtClean="0"/>
              <a:t> is an increase in the maximum possible output of an economy.</a:t>
            </a:r>
          </a:p>
        </p:txBody>
      </p:sp>
    </p:spTree>
    <p:extLst>
      <p:ext uri="{BB962C8B-B14F-4D97-AF65-F5344CB8AC3E}">
        <p14:creationId xmlns:p14="http://schemas.microsoft.com/office/powerpoint/2010/main" val="28130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Growth, the Long View</a:t>
            </a:r>
            <a:endParaRPr lang="id-ID" smtClean="0"/>
          </a:p>
        </p:txBody>
      </p:sp>
      <p:pic>
        <p:nvPicPr>
          <p:cNvPr id="2662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17" y="2217738"/>
            <a:ext cx="8072569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9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Growth, the Longer View</a:t>
            </a:r>
            <a:endParaRPr lang="id-ID" dirty="0" smtClean="0"/>
          </a:p>
        </p:txBody>
      </p:sp>
      <p:pic>
        <p:nvPicPr>
          <p:cNvPr id="4098" name="Picture 2" descr="Worldgdp1600_20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4" y="1476374"/>
            <a:ext cx="7148419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1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Growth Rate, the Really Long View</a:t>
            </a:r>
            <a:endParaRPr lang="id-ID" dirty="0" smtClean="0"/>
          </a:p>
        </p:txBody>
      </p:sp>
      <p:pic>
        <p:nvPicPr>
          <p:cNvPr id="2050" name="Picture 2" descr="http://babelniche.files.wordpress.com/2012/08/gordon_growth_in_real_gdp_per_capita.jpg?w=405&amp;h=2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7" y="1814512"/>
            <a:ext cx="6462713" cy="470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Models in Economics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15913" indent="-315913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A </a:t>
            </a:r>
            <a:r>
              <a:rPr lang="en-US" sz="2600" b="1" dirty="0" smtClean="0"/>
              <a:t>model </a:t>
            </a:r>
            <a:r>
              <a:rPr lang="en-US" sz="2600" dirty="0" smtClean="0"/>
              <a:t>is a simplified representation of a real situation that is used to better understand real-life situations.</a:t>
            </a:r>
          </a:p>
          <a:p>
            <a:pPr marL="841376" lvl="1" indent="-3159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Create a real but simplified economy</a:t>
            </a:r>
          </a:p>
          <a:p>
            <a:pPr marL="1160462" lvl="2" indent="-293688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Ex.: Cigarettes in World War II prison camps</a:t>
            </a:r>
          </a:p>
          <a:p>
            <a:pPr marL="838200" lvl="1" indent="-293688" eaLnBrk="1" fontAlgn="auto" hangingPunct="1">
              <a:spcAft>
                <a:spcPts val="0"/>
              </a:spcAft>
              <a:defRPr/>
            </a:pPr>
            <a:r>
              <a:rPr lang="en-US" dirty="0" smtClean="0"/>
              <a:t>Simulate an economy on a computer</a:t>
            </a:r>
          </a:p>
          <a:p>
            <a:pPr marL="1160462" lvl="2" indent="-293688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Ex.: Tax models, money models…</a:t>
            </a:r>
          </a:p>
        </p:txBody>
      </p:sp>
    </p:spTree>
    <p:extLst>
      <p:ext uri="{BB962C8B-B14F-4D97-AF65-F5344CB8AC3E}">
        <p14:creationId xmlns:p14="http://schemas.microsoft.com/office/powerpoint/2010/main" val="39572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Models in Economics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15913" indent="-315913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The </a:t>
            </a:r>
            <a:r>
              <a:rPr lang="en-US" sz="2600" b="1" dirty="0" smtClean="0"/>
              <a:t>“other things equal” assumption </a:t>
            </a:r>
            <a:r>
              <a:rPr lang="en-US" sz="2600" dirty="0" smtClean="0"/>
              <a:t>means that all other relevant factors remain unchanged.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596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Irrational Monkeys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http://www.ted.com/talks/laurie_santos.html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3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Module 02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Introduction to Macroeconomics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05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Business Cycle</a:t>
            </a:r>
            <a:endParaRPr lang="id-ID" smtClean="0"/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5913" indent="-315913" eaLnBrk="1" hangingPunct="1"/>
            <a:r>
              <a:rPr lang="en-US" sz="2600" dirty="0" smtClean="0"/>
              <a:t>The </a:t>
            </a:r>
            <a:r>
              <a:rPr lang="en-US" sz="2600" b="1" dirty="0" smtClean="0"/>
              <a:t>business cycle</a:t>
            </a:r>
            <a:r>
              <a:rPr lang="en-US" sz="2600" dirty="0" smtClean="0"/>
              <a:t> is the short-run alternation between economic downturns and economic upturns. </a:t>
            </a:r>
          </a:p>
          <a:p>
            <a:pPr marL="315913" indent="-315913"/>
            <a:endParaRPr lang="en-US" sz="2800" dirty="0" smtClean="0">
              <a:hlinkClick r:id="rId2"/>
            </a:endParaRPr>
          </a:p>
          <a:p>
            <a:pPr marL="315913" indent="-315913"/>
            <a:r>
              <a:rPr lang="en-US" sz="2800" dirty="0" smtClean="0"/>
              <a:t>US Business cycle dates from the NBER</a:t>
            </a:r>
            <a:endParaRPr lang="en-US" sz="2800" dirty="0">
              <a:hlinkClick r:id="rId2"/>
            </a:endParaRPr>
          </a:p>
          <a:p>
            <a:pPr marL="715963" lvl="1" indent="-315913"/>
            <a:r>
              <a:rPr lang="en-US" sz="2600" dirty="0" smtClean="0">
                <a:hlinkClick r:id="rId2"/>
              </a:rPr>
              <a:t>http</a:t>
            </a:r>
            <a:r>
              <a:rPr lang="en-US" sz="2600" dirty="0">
                <a:hlinkClick r:id="rId2"/>
              </a:rPr>
              <a:t>://www.nber.org/cycles.html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083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Business Cycle</a:t>
            </a:r>
            <a:endParaRPr lang="id-ID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15913" indent="-315913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A </a:t>
            </a:r>
            <a:r>
              <a:rPr lang="en-US" sz="2600" b="1" dirty="0" smtClean="0"/>
              <a:t>depression</a:t>
            </a:r>
            <a:r>
              <a:rPr lang="en-US" sz="2600" dirty="0" smtClean="0"/>
              <a:t> is a very deep and prolonged downturn.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b="1" dirty="0" smtClean="0"/>
          </a:p>
          <a:p>
            <a:pPr marL="315913" indent="-315913" eaLnBrk="1" fontAlgn="auto" hangingPunct="1">
              <a:spcAft>
                <a:spcPts val="0"/>
              </a:spcAft>
              <a:defRPr/>
            </a:pPr>
            <a:r>
              <a:rPr lang="en-US" sz="2600" b="1" dirty="0" smtClean="0"/>
              <a:t>Recessions</a:t>
            </a:r>
            <a:r>
              <a:rPr lang="en-US" sz="2600" dirty="0" smtClean="0"/>
              <a:t> are periods of economic downturns when output and employment are falling.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b="1" dirty="0" smtClean="0"/>
          </a:p>
          <a:p>
            <a:pPr marL="315913" indent="-315913" eaLnBrk="1" fontAlgn="auto" hangingPunct="1">
              <a:spcAft>
                <a:spcPts val="0"/>
              </a:spcAft>
              <a:defRPr/>
            </a:pPr>
            <a:r>
              <a:rPr lang="en-US" sz="2600" b="1" dirty="0" smtClean="0"/>
              <a:t>Expansions</a:t>
            </a:r>
            <a:r>
              <a:rPr lang="en-US" sz="2600" dirty="0" smtClean="0"/>
              <a:t>, sometimes called </a:t>
            </a:r>
            <a:r>
              <a:rPr lang="en-US" sz="2600" i="1" dirty="0" smtClean="0"/>
              <a:t>recoveries</a:t>
            </a:r>
            <a:r>
              <a:rPr lang="en-US" sz="2600" dirty="0" smtClean="0"/>
              <a:t>, are periods of economic upturns when output and employment are rising. </a:t>
            </a:r>
          </a:p>
        </p:txBody>
      </p:sp>
    </p:spTree>
    <p:extLst>
      <p:ext uri="{BB962C8B-B14F-4D97-AF65-F5344CB8AC3E}">
        <p14:creationId xmlns:p14="http://schemas.microsoft.com/office/powerpoint/2010/main" val="1908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Business Cycle</a:t>
            </a:r>
            <a:endParaRPr lang="id-ID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15913" indent="-315913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The point at which the economy turns from expansion to recession is a </a:t>
            </a:r>
            <a:r>
              <a:rPr lang="en-US" sz="2600" b="1" dirty="0" smtClean="0"/>
              <a:t>business-cycle peak</a:t>
            </a:r>
            <a:r>
              <a:rPr lang="en-US" sz="2600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315913" indent="-315913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The point at which the economy turns from recession to expansion is a </a:t>
            </a:r>
            <a:r>
              <a:rPr lang="en-US" sz="2600" b="1" dirty="0" smtClean="0"/>
              <a:t>business-cycle trough</a:t>
            </a:r>
            <a:r>
              <a:rPr lang="en-US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2900" y="1536700"/>
            <a:ext cx="5626100" cy="49641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Business Cycle</a:t>
            </a:r>
            <a:endParaRPr lang="id-ID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1" y="2076769"/>
            <a:ext cx="5409406" cy="432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Employment, Unemployment, </a:t>
            </a:r>
            <a:br>
              <a:rPr lang="en-US" smtClean="0"/>
            </a:br>
            <a:r>
              <a:rPr lang="en-US" smtClean="0"/>
              <a:t>and the Business Cycle</a:t>
            </a:r>
            <a:endParaRPr lang="id-ID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15913" indent="-315913" eaLnBrk="1" fontAlgn="auto" hangingPunct="1">
              <a:spcAft>
                <a:spcPts val="0"/>
              </a:spcAft>
              <a:defRPr/>
            </a:pPr>
            <a:r>
              <a:rPr lang="en-US" sz="2600" b="1" dirty="0" smtClean="0"/>
              <a:t>Employment</a:t>
            </a:r>
            <a:r>
              <a:rPr lang="en-US" sz="2600" dirty="0" smtClean="0"/>
              <a:t> is the total number of people currently working for pay.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315913" indent="-315913" eaLnBrk="1" fontAlgn="auto" hangingPunct="1">
              <a:spcAft>
                <a:spcPts val="0"/>
              </a:spcAft>
              <a:defRPr/>
            </a:pPr>
            <a:r>
              <a:rPr lang="en-US" sz="2600" b="1" dirty="0" smtClean="0"/>
              <a:t>Unemployment</a:t>
            </a:r>
            <a:r>
              <a:rPr lang="en-US" sz="2600" dirty="0" smtClean="0"/>
              <a:t> is the total number of people who are actively looking for work but aren’t currently employed.</a:t>
            </a:r>
          </a:p>
        </p:txBody>
      </p:sp>
    </p:spTree>
    <p:extLst>
      <p:ext uri="{BB962C8B-B14F-4D97-AF65-F5344CB8AC3E}">
        <p14:creationId xmlns:p14="http://schemas.microsoft.com/office/powerpoint/2010/main" val="38220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Employment, Unemployment, </a:t>
            </a:r>
            <a:br>
              <a:rPr lang="en-US" smtClean="0"/>
            </a:br>
            <a:r>
              <a:rPr lang="en-US" smtClean="0"/>
              <a:t>and the Business Cycle</a:t>
            </a:r>
            <a:endParaRPr lang="id-ID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15913" indent="-315913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The </a:t>
            </a:r>
            <a:r>
              <a:rPr lang="en-US" sz="2600" b="1" dirty="0" smtClean="0"/>
              <a:t>labor</a:t>
            </a:r>
            <a:r>
              <a:rPr lang="en-US" sz="2600" dirty="0" smtClean="0"/>
              <a:t> </a:t>
            </a:r>
            <a:r>
              <a:rPr lang="en-US" sz="2600" b="1" dirty="0" smtClean="0"/>
              <a:t>force</a:t>
            </a:r>
            <a:r>
              <a:rPr lang="en-US" sz="2600" dirty="0" smtClean="0"/>
              <a:t> is the sum of employment and unemployment.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/>
          </a:p>
          <a:p>
            <a:pPr marL="315913" indent="-315913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The </a:t>
            </a:r>
            <a:r>
              <a:rPr lang="en-US" sz="2600" b="1" dirty="0" smtClean="0"/>
              <a:t>unemployment</a:t>
            </a:r>
            <a:r>
              <a:rPr lang="en-US" sz="2600" dirty="0" smtClean="0"/>
              <a:t> </a:t>
            </a:r>
            <a:r>
              <a:rPr lang="en-US" sz="2600" b="1" dirty="0" smtClean="0"/>
              <a:t>rate</a:t>
            </a:r>
            <a:r>
              <a:rPr lang="en-US" sz="2600" dirty="0" smtClean="0"/>
              <a:t> is the percentage of the labor force that is unemployed.</a:t>
            </a:r>
          </a:p>
        </p:txBody>
      </p:sp>
    </p:spTree>
    <p:extLst>
      <p:ext uri="{BB962C8B-B14F-4D97-AF65-F5344CB8AC3E}">
        <p14:creationId xmlns:p14="http://schemas.microsoft.com/office/powerpoint/2010/main" val="7550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U.S. Unemployment Rate and the Timing of Business Cycles, 1945-2013 </a:t>
            </a:r>
            <a:endParaRPr lang="id-ID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95" y="1919221"/>
            <a:ext cx="7188205" cy="4787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58300" y="2527300"/>
            <a:ext cx="2679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Monthly Unemployment Rate in percent, with grey bars representing recessions (from NBER).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67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Business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 Business</Template>
  <TotalTime>97</TotalTime>
  <Words>671</Words>
  <Application>Microsoft Office PowerPoint</Application>
  <PresentationFormat>Widescreen</PresentationFormat>
  <Paragraphs>81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Widescreen Business</vt:lpstr>
      <vt:lpstr>ECO 120 - Global Macroeconomics</vt:lpstr>
      <vt:lpstr>Module 02</vt:lpstr>
      <vt:lpstr>The Business Cycle</vt:lpstr>
      <vt:lpstr>The Business Cycle</vt:lpstr>
      <vt:lpstr>The Business Cycle</vt:lpstr>
      <vt:lpstr>The Business Cycle</vt:lpstr>
      <vt:lpstr>Employment, Unemployment,  and the Business Cycle</vt:lpstr>
      <vt:lpstr>Employment, Unemployment,  and the Business Cycle</vt:lpstr>
      <vt:lpstr>U.S. Unemployment Rate and the Timing of Business Cycles, 1945-2013 </vt:lpstr>
      <vt:lpstr>Aggregate Output and the Business Cycle</vt:lpstr>
      <vt:lpstr>Inflation, Deflation, and  Price Stability</vt:lpstr>
      <vt:lpstr>Economic Growth</vt:lpstr>
      <vt:lpstr>Growth, the Long View</vt:lpstr>
      <vt:lpstr>Growth, the Longer View</vt:lpstr>
      <vt:lpstr>Growth Rate, the Really Long View</vt:lpstr>
      <vt:lpstr>Models in Economics</vt:lpstr>
      <vt:lpstr>Models in Economics</vt:lpstr>
      <vt:lpstr>Irrational Monkeys</vt:lpstr>
    </vt:vector>
  </TitlesOfParts>
  <Company>University of Wisconsin-La Crosse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itsdeploy</dc:creator>
  <cp:lastModifiedBy>Brooks Taggert J</cp:lastModifiedBy>
  <cp:revision>18</cp:revision>
  <cp:lastPrinted>2012-08-15T21:38:02Z</cp:lastPrinted>
  <dcterms:created xsi:type="dcterms:W3CDTF">2013-09-01T03:59:40Z</dcterms:created>
  <dcterms:modified xsi:type="dcterms:W3CDTF">2014-09-02T04:31:45Z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