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2"/>
  </p:notesMasterIdLst>
  <p:handoutMasterIdLst>
    <p:handoutMasterId r:id="rId13"/>
  </p:handoutMasterIdLst>
  <p:sldIdLst>
    <p:sldId id="272" r:id="rId3"/>
    <p:sldId id="340" r:id="rId4"/>
    <p:sldId id="354" r:id="rId5"/>
    <p:sldId id="355" r:id="rId6"/>
    <p:sldId id="356" r:id="rId7"/>
    <p:sldId id="357" r:id="rId8"/>
    <p:sldId id="358" r:id="rId9"/>
    <p:sldId id="359" r:id="rId10"/>
    <p:sldId id="360"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424" autoAdjust="0"/>
  </p:normalViewPr>
  <p:slideViewPr>
    <p:cSldViewPr snapToGrid="0">
      <p:cViewPr varScale="1">
        <p:scale>
          <a:sx n="136" d="100"/>
          <a:sy n="136" d="100"/>
        </p:scale>
        <p:origin x="126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9/4/2014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9/4/2014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2133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50162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i="1" u="sng" smtClean="0"/>
              <a:t>Figure Caption:</a:t>
            </a:r>
          </a:p>
          <a:p>
            <a:pPr eaLnBrk="1" hangingPunct="1">
              <a:spcBef>
                <a:spcPct val="0"/>
              </a:spcBef>
            </a:pPr>
            <a:r>
              <a:rPr lang="en-US" b="1" smtClean="0"/>
              <a:t>Figure 3.1</a:t>
            </a:r>
            <a:r>
              <a:rPr lang="en-US" smtClean="0"/>
              <a:t> - </a:t>
            </a:r>
            <a:r>
              <a:rPr lang="en-US" b="1" smtClean="0"/>
              <a:t>The Production Possibility Frontier</a:t>
            </a:r>
          </a:p>
          <a:p>
            <a:pPr eaLnBrk="1" hangingPunct="1">
              <a:spcBef>
                <a:spcPct val="0"/>
              </a:spcBef>
            </a:pPr>
            <a:r>
              <a:rPr lang="en-US" smtClean="0"/>
              <a:t>The production possibility frontier illustrates the trade-offs facing an economy that produces two goods. It shows the maximum quantity of one good that can be produced given the quantity of the other good produced. Here, the maximum quantity of coconuts that Tom can gather depends on the quantity of fish he catches, and vice versa. His feasible production is shown by the area </a:t>
            </a:r>
            <a:r>
              <a:rPr lang="en-US" i="1" smtClean="0"/>
              <a:t>inside </a:t>
            </a:r>
            <a:r>
              <a:rPr lang="en-US" smtClean="0"/>
              <a:t>or </a:t>
            </a:r>
            <a:r>
              <a:rPr lang="en-US" i="1" smtClean="0"/>
              <a:t>on </a:t>
            </a:r>
            <a:r>
              <a:rPr lang="en-US" smtClean="0"/>
              <a:t>the curve. Production at point </a:t>
            </a:r>
            <a:r>
              <a:rPr lang="en-US" i="1" smtClean="0"/>
              <a:t>C </a:t>
            </a:r>
            <a:r>
              <a:rPr lang="en-US" smtClean="0"/>
              <a:t>is feasible but not efficient. Points </a:t>
            </a:r>
            <a:r>
              <a:rPr lang="en-US" i="1" smtClean="0"/>
              <a:t>A </a:t>
            </a:r>
            <a:r>
              <a:rPr lang="en-US" smtClean="0"/>
              <a:t>and </a:t>
            </a:r>
            <a:r>
              <a:rPr lang="en-US" i="1" smtClean="0"/>
              <a:t>B </a:t>
            </a:r>
            <a:r>
              <a:rPr lang="en-US" smtClean="0"/>
              <a:t>are feasible and efficient in production, but point </a:t>
            </a:r>
            <a:r>
              <a:rPr lang="en-US" i="1" smtClean="0"/>
              <a:t>D </a:t>
            </a:r>
            <a:r>
              <a:rPr lang="en-US" smtClean="0"/>
              <a:t>is not feasible.</a:t>
            </a:r>
          </a:p>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D4D17C-95D4-436D-A795-826C795B6DAE}" type="slidenum">
              <a:rPr lang="en-US" smtClean="0"/>
              <a:pPr fontAlgn="base">
                <a:spcBef>
                  <a:spcPct val="0"/>
                </a:spcBef>
                <a:spcAft>
                  <a:spcPct val="0"/>
                </a:spcAft>
                <a:defRPr/>
              </a:pPr>
              <a:t>4</a:t>
            </a:fld>
            <a:endParaRPr lang="en-US" dirty="0" smtClean="0"/>
          </a:p>
        </p:txBody>
      </p:sp>
    </p:spTree>
    <p:extLst>
      <p:ext uri="{BB962C8B-B14F-4D97-AF65-F5344CB8AC3E}">
        <p14:creationId xmlns:p14="http://schemas.microsoft.com/office/powerpoint/2010/main" val="171664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Allocative</a:t>
            </a:r>
            <a:r>
              <a:rPr lang="en-US" dirty="0" smtClean="0"/>
              <a:t> efficiency can not be determined</a:t>
            </a:r>
            <a:r>
              <a:rPr lang="en-US" baseline="0" dirty="0" smtClean="0"/>
              <a:t> without preferences, indifference curves and prices would be needed</a:t>
            </a:r>
            <a:endParaRPr lang="en-US" dirty="0"/>
          </a:p>
        </p:txBody>
      </p:sp>
      <p:sp>
        <p:nvSpPr>
          <p:cNvPr id="4" name="Slide Number Placeholder 3"/>
          <p:cNvSpPr>
            <a:spLocks noGrp="1"/>
          </p:cNvSpPr>
          <p:nvPr>
            <p:ph type="sldNum" sz="quarter" idx="10"/>
          </p:nvPr>
        </p:nvSpPr>
        <p:spPr/>
        <p:txBody>
          <a:bodyPr/>
          <a:lstStyle/>
          <a:p>
            <a:fld id="{333E963C-1534-4F8D-B2A7-66D81AA25953}" type="slidenum">
              <a:rPr lang="en-US" smtClean="0"/>
              <a:t>5</a:t>
            </a:fld>
            <a:endParaRPr lang="en-US"/>
          </a:p>
        </p:txBody>
      </p:sp>
    </p:spTree>
    <p:extLst>
      <p:ext uri="{BB962C8B-B14F-4D97-AF65-F5344CB8AC3E}">
        <p14:creationId xmlns:p14="http://schemas.microsoft.com/office/powerpoint/2010/main" val="3522241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i="1" u="sng" smtClean="0"/>
              <a:t>Figure Caption:</a:t>
            </a:r>
          </a:p>
          <a:p>
            <a:pPr eaLnBrk="1" hangingPunct="1">
              <a:spcBef>
                <a:spcPct val="0"/>
              </a:spcBef>
            </a:pPr>
            <a:r>
              <a:rPr lang="en-US" b="1" smtClean="0"/>
              <a:t>Figure 3.2</a:t>
            </a:r>
            <a:r>
              <a:rPr lang="en-US" smtClean="0"/>
              <a:t> - </a:t>
            </a:r>
            <a:r>
              <a:rPr lang="en-US" b="1" smtClean="0"/>
              <a:t>Increasing Opportunity Cost</a:t>
            </a:r>
          </a:p>
          <a:p>
            <a:pPr eaLnBrk="1" hangingPunct="1">
              <a:spcBef>
                <a:spcPct val="0"/>
              </a:spcBef>
            </a:pPr>
            <a:r>
              <a:rPr lang="en-US" smtClean="0"/>
              <a:t>The bowed-out shape of the production possibility frontier reflects increasing opportunity cost. In this example, to produce the first 20 fish, Tom must give up 5 coconuts. But to produce an additional 20 fish, he must give up 25 more coconuts.</a:t>
            </a:r>
          </a:p>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6BCACA-114D-4414-8731-6FD31FD7E67C}" type="slidenum">
              <a:rPr lang="en-US" smtClean="0"/>
              <a:pPr fontAlgn="base">
                <a:spcBef>
                  <a:spcPct val="0"/>
                </a:spcBef>
                <a:spcAft>
                  <a:spcPct val="0"/>
                </a:spcAft>
                <a:defRPr/>
              </a:pPr>
              <a:t>7</a:t>
            </a:fld>
            <a:endParaRPr lang="en-US" dirty="0" smtClean="0"/>
          </a:p>
        </p:txBody>
      </p:sp>
    </p:spTree>
    <p:extLst>
      <p:ext uri="{BB962C8B-B14F-4D97-AF65-F5344CB8AC3E}">
        <p14:creationId xmlns:p14="http://schemas.microsoft.com/office/powerpoint/2010/main" val="3842891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smtClean="0"/>
              <a:t>Figure 3.3</a:t>
            </a:r>
            <a:r>
              <a:rPr lang="en-US" smtClean="0"/>
              <a:t> - </a:t>
            </a:r>
            <a:r>
              <a:rPr lang="en-US" b="1" smtClean="0"/>
              <a:t>Economic Growth</a:t>
            </a:r>
          </a:p>
          <a:p>
            <a:pPr eaLnBrk="1" hangingPunct="1">
              <a:spcBef>
                <a:spcPct val="0"/>
              </a:spcBef>
            </a:pPr>
            <a:r>
              <a:rPr lang="en-US" smtClean="0"/>
              <a:t>Economic growth results in an </a:t>
            </a:r>
            <a:r>
              <a:rPr lang="en-US" i="1" smtClean="0"/>
              <a:t>outward shift </a:t>
            </a:r>
            <a:r>
              <a:rPr lang="en-US" smtClean="0"/>
              <a:t>of the production possibility frontier because production possibilities are expanded. The economy can now produce more of everything. For example, if production is initially at point </a:t>
            </a:r>
            <a:r>
              <a:rPr lang="en-US" i="1" smtClean="0"/>
              <a:t>A </a:t>
            </a:r>
            <a:r>
              <a:rPr lang="en-US" smtClean="0"/>
              <a:t>(20 fish and 25 coconuts), it could move to point </a:t>
            </a:r>
            <a:r>
              <a:rPr lang="en-US" i="1" smtClean="0"/>
              <a:t>E </a:t>
            </a:r>
            <a:r>
              <a:rPr lang="en-US" smtClean="0"/>
              <a:t>(25 fish and 30 coconuts).</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FCCB40-6FA0-4DB6-BCE0-61BBCE1935B8}"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1608584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9/4/2014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9/4/2014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ECO 120 - Global Macroeconomics</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Taggert J. </a:t>
            </a:r>
            <a:r>
              <a:rPr lang="en-US" smtClean="0"/>
              <a:t>Brooks</a:t>
            </a:r>
            <a:endParaRPr lang="en-US" dirty="0" smtClean="0"/>
          </a:p>
        </p:txBody>
      </p:sp>
    </p:spTree>
    <p:extLst>
      <p:ext uri="{BB962C8B-B14F-4D97-AF65-F5344CB8AC3E}">
        <p14:creationId xmlns:p14="http://schemas.microsoft.com/office/powerpoint/2010/main" val="94079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Module 03</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The production possibilities frontier</a:t>
            </a:r>
          </a:p>
          <a:p>
            <a:pPr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292055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pPr eaLnBrk="1" hangingPunct="1"/>
            <a:r>
              <a:rPr lang="en-US" smtClean="0"/>
              <a:t>Trade-offs: </a:t>
            </a:r>
            <a:r>
              <a:rPr lang="id-ID" smtClean="0"/>
              <a:t/>
            </a:r>
            <a:br>
              <a:rPr lang="id-ID" smtClean="0"/>
            </a:br>
            <a:r>
              <a:rPr lang="en-US" smtClean="0"/>
              <a:t>The Production Possibility Frontier</a:t>
            </a:r>
            <a:endParaRPr lang="id-ID" smtClean="0"/>
          </a:p>
        </p:txBody>
      </p:sp>
      <p:sp>
        <p:nvSpPr>
          <p:cNvPr id="9219" name="Content Placeholder 3"/>
          <p:cNvSpPr>
            <a:spLocks noGrp="1"/>
          </p:cNvSpPr>
          <p:nvPr>
            <p:ph idx="1"/>
          </p:nvPr>
        </p:nvSpPr>
        <p:spPr/>
        <p:txBody>
          <a:bodyPr/>
          <a:lstStyle/>
          <a:p>
            <a:pPr indent="-292100" eaLnBrk="1" hangingPunct="1">
              <a:spcBef>
                <a:spcPts val="1200"/>
              </a:spcBef>
            </a:pPr>
            <a:r>
              <a:rPr lang="en-US" sz="2600" smtClean="0"/>
              <a:t>Someone makes a </a:t>
            </a:r>
            <a:r>
              <a:rPr lang="en-US" sz="2600" b="1" smtClean="0"/>
              <a:t>trade-off</a:t>
            </a:r>
            <a:r>
              <a:rPr lang="en-US" sz="2600" smtClean="0"/>
              <a:t> when they give up something to get something else.</a:t>
            </a:r>
            <a:endParaRPr lang="en-US" sz="2600" b="1" smtClean="0"/>
          </a:p>
          <a:p>
            <a:pPr indent="-292100" eaLnBrk="1" hangingPunct="1">
              <a:spcBef>
                <a:spcPts val="1200"/>
              </a:spcBef>
            </a:pPr>
            <a:r>
              <a:rPr lang="en-US" sz="2600" smtClean="0"/>
              <a:t>The </a:t>
            </a:r>
            <a:r>
              <a:rPr lang="en-US" sz="2600" b="1" smtClean="0"/>
              <a:t>production possibility frontier (PPF) </a:t>
            </a:r>
          </a:p>
          <a:p>
            <a:pPr marL="825500" lvl="1" indent="-295275" eaLnBrk="1" hangingPunct="1">
              <a:spcBef>
                <a:spcPts val="1200"/>
              </a:spcBef>
            </a:pPr>
            <a:r>
              <a:rPr lang="en-US" smtClean="0"/>
              <a:t>Illustrates the trade-offs facing an economy that produces only two goods.</a:t>
            </a:r>
          </a:p>
          <a:p>
            <a:pPr marL="825500" lvl="1" indent="-295275" eaLnBrk="1" hangingPunct="1">
              <a:spcBef>
                <a:spcPts val="1200"/>
              </a:spcBef>
            </a:pPr>
            <a:r>
              <a:rPr lang="en-US" smtClean="0"/>
              <a:t>Shows the maximum quantity of one good that can be produced for any given production of the other.</a:t>
            </a:r>
          </a:p>
        </p:txBody>
      </p:sp>
    </p:spTree>
    <p:extLst>
      <p:ext uri="{BB962C8B-B14F-4D97-AF65-F5344CB8AC3E}">
        <p14:creationId xmlns:p14="http://schemas.microsoft.com/office/powerpoint/2010/main" val="40652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The Production Possibility Frontier</a:t>
            </a:r>
            <a:endParaRPr lang="id-ID" smtClean="0"/>
          </a:p>
        </p:txBody>
      </p:sp>
      <p:sp>
        <p:nvSpPr>
          <p:cNvPr id="10243" name="Freeform 5"/>
          <p:cNvSpPr>
            <a:spLocks/>
          </p:cNvSpPr>
          <p:nvPr/>
        </p:nvSpPr>
        <p:spPr bwMode="auto">
          <a:xfrm>
            <a:off x="2415118" y="3019425"/>
            <a:ext cx="5314949" cy="2941638"/>
          </a:xfrm>
          <a:custGeom>
            <a:avLst/>
            <a:gdLst>
              <a:gd name="T0" fmla="*/ 0 w 633"/>
              <a:gd name="T1" fmla="*/ 2147483647 h 488"/>
              <a:gd name="T2" fmla="*/ 0 w 633"/>
              <a:gd name="T3" fmla="*/ 0 h 488"/>
              <a:gd name="T4" fmla="*/ 2147483647 w 633"/>
              <a:gd name="T5" fmla="*/ 2147483647 h 488"/>
              <a:gd name="T6" fmla="*/ 0 w 633"/>
              <a:gd name="T7" fmla="*/ 2147483647 h 488"/>
              <a:gd name="T8" fmla="*/ 0 60000 65536"/>
              <a:gd name="T9" fmla="*/ 0 60000 65536"/>
              <a:gd name="T10" fmla="*/ 0 60000 65536"/>
              <a:gd name="T11" fmla="*/ 0 60000 65536"/>
              <a:gd name="T12" fmla="*/ 0 w 633"/>
              <a:gd name="T13" fmla="*/ 0 h 488"/>
              <a:gd name="T14" fmla="*/ 633 w 633"/>
              <a:gd name="T15" fmla="*/ 488 h 488"/>
            </a:gdLst>
            <a:ahLst/>
            <a:cxnLst>
              <a:cxn ang="T8">
                <a:pos x="T0" y="T1"/>
              </a:cxn>
              <a:cxn ang="T9">
                <a:pos x="T2" y="T3"/>
              </a:cxn>
              <a:cxn ang="T10">
                <a:pos x="T4" y="T5"/>
              </a:cxn>
              <a:cxn ang="T11">
                <a:pos x="T6" y="T7"/>
              </a:cxn>
            </a:cxnLst>
            <a:rect l="T12" t="T13" r="T14" b="T15"/>
            <a:pathLst>
              <a:path w="633" h="488">
                <a:moveTo>
                  <a:pt x="0" y="488"/>
                </a:moveTo>
                <a:cubicBezTo>
                  <a:pt x="0" y="485"/>
                  <a:pt x="0" y="0"/>
                  <a:pt x="0" y="0"/>
                </a:cubicBezTo>
                <a:cubicBezTo>
                  <a:pt x="633" y="488"/>
                  <a:pt x="633" y="488"/>
                  <a:pt x="633" y="488"/>
                </a:cubicBezTo>
                <a:lnTo>
                  <a:pt x="0" y="488"/>
                </a:lnTo>
                <a:close/>
              </a:path>
            </a:pathLst>
          </a:custGeom>
          <a:solidFill>
            <a:srgbClr val="C7D6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4" name="Line 6"/>
          <p:cNvSpPr>
            <a:spLocks noChangeShapeType="1"/>
          </p:cNvSpPr>
          <p:nvPr/>
        </p:nvSpPr>
        <p:spPr bwMode="auto">
          <a:xfrm>
            <a:off x="2415117" y="5143500"/>
            <a:ext cx="226483"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45" name="Line 7"/>
          <p:cNvSpPr>
            <a:spLocks noChangeShapeType="1"/>
          </p:cNvSpPr>
          <p:nvPr/>
        </p:nvSpPr>
        <p:spPr bwMode="auto">
          <a:xfrm flipV="1">
            <a:off x="6261100" y="5794375"/>
            <a:ext cx="0" cy="1666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46" name="Rectangle 8"/>
          <p:cNvSpPr>
            <a:spLocks noChangeArrowheads="1"/>
          </p:cNvSpPr>
          <p:nvPr/>
        </p:nvSpPr>
        <p:spPr bwMode="auto">
          <a:xfrm>
            <a:off x="6091767" y="5989639"/>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28</a:t>
            </a:r>
          </a:p>
        </p:txBody>
      </p:sp>
      <p:sp>
        <p:nvSpPr>
          <p:cNvPr id="10247" name="Rectangle 9"/>
          <p:cNvSpPr>
            <a:spLocks noChangeArrowheads="1"/>
          </p:cNvSpPr>
          <p:nvPr/>
        </p:nvSpPr>
        <p:spPr bwMode="auto">
          <a:xfrm>
            <a:off x="4921251" y="5989639"/>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20</a:t>
            </a:r>
          </a:p>
        </p:txBody>
      </p:sp>
      <p:sp>
        <p:nvSpPr>
          <p:cNvPr id="10248" name="Rectangle 10"/>
          <p:cNvSpPr>
            <a:spLocks noChangeArrowheads="1"/>
          </p:cNvSpPr>
          <p:nvPr/>
        </p:nvSpPr>
        <p:spPr bwMode="auto">
          <a:xfrm>
            <a:off x="7575551" y="5989639"/>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40</a:t>
            </a:r>
          </a:p>
        </p:txBody>
      </p:sp>
      <p:sp>
        <p:nvSpPr>
          <p:cNvPr id="10249" name="Rectangle 11"/>
          <p:cNvSpPr>
            <a:spLocks noChangeArrowheads="1"/>
          </p:cNvSpPr>
          <p:nvPr/>
        </p:nvSpPr>
        <p:spPr bwMode="auto">
          <a:xfrm>
            <a:off x="2110317" y="5989639"/>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0</a:t>
            </a:r>
          </a:p>
        </p:txBody>
      </p:sp>
      <p:sp>
        <p:nvSpPr>
          <p:cNvPr id="10250" name="Rectangle 12"/>
          <p:cNvSpPr>
            <a:spLocks noChangeArrowheads="1"/>
          </p:cNvSpPr>
          <p:nvPr/>
        </p:nvSpPr>
        <p:spPr bwMode="auto">
          <a:xfrm>
            <a:off x="1945217" y="2935288"/>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30</a:t>
            </a:r>
          </a:p>
        </p:txBody>
      </p:sp>
      <p:sp>
        <p:nvSpPr>
          <p:cNvPr id="10251" name="Rectangle 13"/>
          <p:cNvSpPr>
            <a:spLocks noChangeArrowheads="1"/>
          </p:cNvSpPr>
          <p:nvPr/>
        </p:nvSpPr>
        <p:spPr bwMode="auto">
          <a:xfrm>
            <a:off x="2110317" y="5006975"/>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9</a:t>
            </a:r>
          </a:p>
        </p:txBody>
      </p:sp>
      <p:sp>
        <p:nvSpPr>
          <p:cNvPr id="10252" name="Rectangle 14"/>
          <p:cNvSpPr>
            <a:spLocks noChangeArrowheads="1"/>
          </p:cNvSpPr>
          <p:nvPr/>
        </p:nvSpPr>
        <p:spPr bwMode="auto">
          <a:xfrm>
            <a:off x="1926168" y="4364039"/>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15</a:t>
            </a:r>
          </a:p>
        </p:txBody>
      </p:sp>
      <p:sp>
        <p:nvSpPr>
          <p:cNvPr id="10253" name="Rectangle 15"/>
          <p:cNvSpPr>
            <a:spLocks noChangeArrowheads="1"/>
          </p:cNvSpPr>
          <p:nvPr/>
        </p:nvSpPr>
        <p:spPr bwMode="auto">
          <a:xfrm>
            <a:off x="872067" y="1717675"/>
            <a:ext cx="25343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r>
              <a:rPr lang="en-US" sz="1600" b="1" dirty="0" smtClean="0">
                <a:cs typeface="Arial" pitchFamily="34" charset="0"/>
              </a:rPr>
              <a:t>capital goods</a:t>
            </a:r>
            <a:endParaRPr lang="en-US" sz="1600" b="1" dirty="0">
              <a:cs typeface="Arial" pitchFamily="34" charset="0"/>
            </a:endParaRPr>
          </a:p>
        </p:txBody>
      </p:sp>
      <p:sp>
        <p:nvSpPr>
          <p:cNvPr id="10254" name="Rectangle 17"/>
          <p:cNvSpPr>
            <a:spLocks noChangeArrowheads="1"/>
          </p:cNvSpPr>
          <p:nvPr/>
        </p:nvSpPr>
        <p:spPr bwMode="auto">
          <a:xfrm>
            <a:off x="7850718" y="5072064"/>
            <a:ext cx="30077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dirty="0">
                <a:cs typeface="Arial" pitchFamily="34" charset="0"/>
              </a:rPr>
              <a:t>Production possibility frontier</a:t>
            </a:r>
          </a:p>
        </p:txBody>
      </p:sp>
      <p:sp>
        <p:nvSpPr>
          <p:cNvPr id="10255" name="Rectangle 18"/>
          <p:cNvSpPr>
            <a:spLocks noChangeArrowheads="1"/>
          </p:cNvSpPr>
          <p:nvPr/>
        </p:nvSpPr>
        <p:spPr bwMode="auto">
          <a:xfrm>
            <a:off x="5158318" y="4289426"/>
            <a:ext cx="298449"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dirty="0">
                <a:latin typeface="Myriad Pro" pitchFamily="34" charset="0"/>
                <a:cs typeface="Arial" pitchFamily="34" charset="0"/>
              </a:rPr>
              <a:t>A</a:t>
            </a:r>
            <a:endParaRPr lang="en-US" sz="1600" b="1" dirty="0">
              <a:cs typeface="Arial" pitchFamily="34" charset="0"/>
            </a:endParaRPr>
          </a:p>
        </p:txBody>
      </p:sp>
      <p:sp>
        <p:nvSpPr>
          <p:cNvPr id="10256" name="Rectangle 19"/>
          <p:cNvSpPr>
            <a:spLocks noChangeArrowheads="1"/>
          </p:cNvSpPr>
          <p:nvPr/>
        </p:nvSpPr>
        <p:spPr bwMode="auto">
          <a:xfrm>
            <a:off x="6322484" y="4932363"/>
            <a:ext cx="26458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dirty="0">
                <a:latin typeface="Myriad Pro" pitchFamily="34" charset="0"/>
                <a:cs typeface="Arial" pitchFamily="34" charset="0"/>
              </a:rPr>
              <a:t>B</a:t>
            </a:r>
            <a:endParaRPr lang="en-US" sz="1600" b="1" dirty="0">
              <a:cs typeface="Arial" pitchFamily="34" charset="0"/>
            </a:endParaRPr>
          </a:p>
        </p:txBody>
      </p:sp>
      <p:sp>
        <p:nvSpPr>
          <p:cNvPr id="10257" name="Rectangle 20"/>
          <p:cNvSpPr>
            <a:spLocks noChangeArrowheads="1"/>
          </p:cNvSpPr>
          <p:nvPr/>
        </p:nvSpPr>
        <p:spPr bwMode="auto">
          <a:xfrm>
            <a:off x="7878233" y="2859088"/>
            <a:ext cx="349251"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dirty="0">
                <a:cs typeface="Arial" pitchFamily="34" charset="0"/>
              </a:rPr>
              <a:t>D</a:t>
            </a:r>
          </a:p>
        </p:txBody>
      </p:sp>
      <p:sp>
        <p:nvSpPr>
          <p:cNvPr id="10258" name="Rectangle 21"/>
          <p:cNvSpPr>
            <a:spLocks noChangeArrowheads="1"/>
          </p:cNvSpPr>
          <p:nvPr/>
        </p:nvSpPr>
        <p:spPr bwMode="auto">
          <a:xfrm>
            <a:off x="4667252" y="5160963"/>
            <a:ext cx="298449"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a:solidFill>
                  <a:srgbClr val="000000"/>
                </a:solidFill>
                <a:latin typeface="Myriad Pro" pitchFamily="34" charset="0"/>
                <a:cs typeface="Arial" pitchFamily="34" charset="0"/>
              </a:rPr>
              <a:t>C</a:t>
            </a:r>
            <a:endParaRPr lang="en-US" sz="1600" b="1">
              <a:cs typeface="Arial" pitchFamily="34" charset="0"/>
            </a:endParaRPr>
          </a:p>
        </p:txBody>
      </p:sp>
      <p:sp>
        <p:nvSpPr>
          <p:cNvPr id="10259" name="Line 22"/>
          <p:cNvSpPr>
            <a:spLocks noChangeShapeType="1"/>
          </p:cNvSpPr>
          <p:nvPr/>
        </p:nvSpPr>
        <p:spPr bwMode="auto">
          <a:xfrm>
            <a:off x="2364317" y="3009901"/>
            <a:ext cx="5425016" cy="2989263"/>
          </a:xfrm>
          <a:prstGeom prst="line">
            <a:avLst/>
          </a:prstGeom>
          <a:noFill/>
          <a:ln w="30163">
            <a:solidFill>
              <a:srgbClr val="0076A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60" name="Oval 23"/>
          <p:cNvSpPr>
            <a:spLocks noChangeArrowheads="1"/>
          </p:cNvSpPr>
          <p:nvPr/>
        </p:nvSpPr>
        <p:spPr bwMode="auto">
          <a:xfrm>
            <a:off x="7664451" y="2984500"/>
            <a:ext cx="169333" cy="1206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1" name="Freeform 24"/>
          <p:cNvSpPr>
            <a:spLocks noEditPoints="1"/>
          </p:cNvSpPr>
          <p:nvPr/>
        </p:nvSpPr>
        <p:spPr bwMode="auto">
          <a:xfrm>
            <a:off x="2715684" y="5130800"/>
            <a:ext cx="3376083" cy="25400"/>
          </a:xfrm>
          <a:custGeom>
            <a:avLst/>
            <a:gdLst>
              <a:gd name="T0" fmla="*/ 2147483647 w 402"/>
              <a:gd name="T1" fmla="*/ 2147483647 h 4"/>
              <a:gd name="T2" fmla="*/ 2147483647 w 402"/>
              <a:gd name="T3" fmla="*/ 2147483647 h 4"/>
              <a:gd name="T4" fmla="*/ 2147483647 w 402"/>
              <a:gd name="T5" fmla="*/ 2147483647 h 4"/>
              <a:gd name="T6" fmla="*/ 2147483647 w 402"/>
              <a:gd name="T7" fmla="*/ 2147483647 h 4"/>
              <a:gd name="T8" fmla="*/ 2147483647 w 402"/>
              <a:gd name="T9" fmla="*/ 2147483647 h 4"/>
              <a:gd name="T10" fmla="*/ 2147483647 w 402"/>
              <a:gd name="T11" fmla="*/ 2147483647 h 4"/>
              <a:gd name="T12" fmla="*/ 2147483647 w 402"/>
              <a:gd name="T13" fmla="*/ 2147483647 h 4"/>
              <a:gd name="T14" fmla="*/ 2147483647 w 402"/>
              <a:gd name="T15" fmla="*/ 2147483647 h 4"/>
              <a:gd name="T16" fmla="*/ 2147483647 w 402"/>
              <a:gd name="T17" fmla="*/ 2147483647 h 4"/>
              <a:gd name="T18" fmla="*/ 2147483647 w 402"/>
              <a:gd name="T19" fmla="*/ 2147483647 h 4"/>
              <a:gd name="T20" fmla="*/ 2147483647 w 402"/>
              <a:gd name="T21" fmla="*/ 2147483647 h 4"/>
              <a:gd name="T22" fmla="*/ 2147483647 w 402"/>
              <a:gd name="T23" fmla="*/ 2147483647 h 4"/>
              <a:gd name="T24" fmla="*/ 2147483647 w 402"/>
              <a:gd name="T25" fmla="*/ 2147483647 h 4"/>
              <a:gd name="T26" fmla="*/ 2147483647 w 402"/>
              <a:gd name="T27" fmla="*/ 2147483647 h 4"/>
              <a:gd name="T28" fmla="*/ 2147483647 w 402"/>
              <a:gd name="T29" fmla="*/ 2147483647 h 4"/>
              <a:gd name="T30" fmla="*/ 2147483647 w 402"/>
              <a:gd name="T31" fmla="*/ 2147483647 h 4"/>
              <a:gd name="T32" fmla="*/ 2147483647 w 402"/>
              <a:gd name="T33" fmla="*/ 2147483647 h 4"/>
              <a:gd name="T34" fmla="*/ 2147483647 w 402"/>
              <a:gd name="T35" fmla="*/ 2147483647 h 4"/>
              <a:gd name="T36" fmla="*/ 2147483647 w 402"/>
              <a:gd name="T37" fmla="*/ 2147483647 h 4"/>
              <a:gd name="T38" fmla="*/ 2147483647 w 402"/>
              <a:gd name="T39" fmla="*/ 2147483647 h 4"/>
              <a:gd name="T40" fmla="*/ 2147483647 w 402"/>
              <a:gd name="T41" fmla="*/ 2147483647 h 4"/>
              <a:gd name="T42" fmla="*/ 2147483647 w 402"/>
              <a:gd name="T43" fmla="*/ 2147483647 h 4"/>
              <a:gd name="T44" fmla="*/ 2147483647 w 402"/>
              <a:gd name="T45" fmla="*/ 2147483647 h 4"/>
              <a:gd name="T46" fmla="*/ 2147483647 w 402"/>
              <a:gd name="T47" fmla="*/ 2147483647 h 4"/>
              <a:gd name="T48" fmla="*/ 2147483647 w 402"/>
              <a:gd name="T49" fmla="*/ 2147483647 h 4"/>
              <a:gd name="T50" fmla="*/ 2147483647 w 402"/>
              <a:gd name="T51" fmla="*/ 2147483647 h 4"/>
              <a:gd name="T52" fmla="*/ 2147483647 w 402"/>
              <a:gd name="T53" fmla="*/ 2147483647 h 4"/>
              <a:gd name="T54" fmla="*/ 2147483647 w 402"/>
              <a:gd name="T55" fmla="*/ 2147483647 h 4"/>
              <a:gd name="T56" fmla="*/ 2147483647 w 402"/>
              <a:gd name="T57" fmla="*/ 2147483647 h 4"/>
              <a:gd name="T58" fmla="*/ 2147483647 w 402"/>
              <a:gd name="T59" fmla="*/ 2147483647 h 4"/>
              <a:gd name="T60" fmla="*/ 2147483647 w 402"/>
              <a:gd name="T61" fmla="*/ 2147483647 h 4"/>
              <a:gd name="T62" fmla="*/ 2147483647 w 402"/>
              <a:gd name="T63" fmla="*/ 2147483647 h 4"/>
              <a:gd name="T64" fmla="*/ 2147483647 w 402"/>
              <a:gd name="T65" fmla="*/ 2147483647 h 4"/>
              <a:gd name="T66" fmla="*/ 2147483647 w 402"/>
              <a:gd name="T67" fmla="*/ 2147483647 h 4"/>
              <a:gd name="T68" fmla="*/ 2147483647 w 402"/>
              <a:gd name="T69" fmla="*/ 2147483647 h 4"/>
              <a:gd name="T70" fmla="*/ 2147483647 w 402"/>
              <a:gd name="T71" fmla="*/ 2147483647 h 4"/>
              <a:gd name="T72" fmla="*/ 2147483647 w 402"/>
              <a:gd name="T73" fmla="*/ 2147483647 h 4"/>
              <a:gd name="T74" fmla="*/ 2147483647 w 402"/>
              <a:gd name="T75" fmla="*/ 2147483647 h 4"/>
              <a:gd name="T76" fmla="*/ 2147483647 w 402"/>
              <a:gd name="T77" fmla="*/ 2147483647 h 4"/>
              <a:gd name="T78" fmla="*/ 2147483647 w 402"/>
              <a:gd name="T79" fmla="*/ 2147483647 h 4"/>
              <a:gd name="T80" fmla="*/ 2147483647 w 402"/>
              <a:gd name="T81" fmla="*/ 2147483647 h 4"/>
              <a:gd name="T82" fmla="*/ 2147483647 w 402"/>
              <a:gd name="T83" fmla="*/ 2147483647 h 4"/>
              <a:gd name="T84" fmla="*/ 2147483647 w 402"/>
              <a:gd name="T85" fmla="*/ 2147483647 h 4"/>
              <a:gd name="T86" fmla="*/ 2147483647 w 402"/>
              <a:gd name="T87" fmla="*/ 2147483647 h 4"/>
              <a:gd name="T88" fmla="*/ 2147483647 w 402"/>
              <a:gd name="T89" fmla="*/ 2147483647 h 4"/>
              <a:gd name="T90" fmla="*/ 2147483647 w 402"/>
              <a:gd name="T91" fmla="*/ 2147483647 h 4"/>
              <a:gd name="T92" fmla="*/ 2147483647 w 402"/>
              <a:gd name="T93" fmla="*/ 2147483647 h 4"/>
              <a:gd name="T94" fmla="*/ 0 w 402"/>
              <a:gd name="T95" fmla="*/ 2147483647 h 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02"/>
              <a:gd name="T145" fmla="*/ 0 h 4"/>
              <a:gd name="T146" fmla="*/ 402 w 402"/>
              <a:gd name="T147" fmla="*/ 4 h 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02" h="4">
                <a:moveTo>
                  <a:pt x="398" y="2"/>
                </a:moveTo>
                <a:cubicBezTo>
                  <a:pt x="398" y="1"/>
                  <a:pt x="399" y="0"/>
                  <a:pt x="400" y="0"/>
                </a:cubicBezTo>
                <a:cubicBezTo>
                  <a:pt x="400" y="0"/>
                  <a:pt x="400" y="0"/>
                  <a:pt x="400" y="0"/>
                </a:cubicBezTo>
                <a:cubicBezTo>
                  <a:pt x="401" y="0"/>
                  <a:pt x="402" y="1"/>
                  <a:pt x="402" y="2"/>
                </a:cubicBezTo>
                <a:cubicBezTo>
                  <a:pt x="402" y="2"/>
                  <a:pt x="402" y="2"/>
                  <a:pt x="402" y="2"/>
                </a:cubicBezTo>
                <a:cubicBezTo>
                  <a:pt x="402" y="4"/>
                  <a:pt x="401" y="4"/>
                  <a:pt x="400" y="4"/>
                </a:cubicBezTo>
                <a:cubicBezTo>
                  <a:pt x="400" y="4"/>
                  <a:pt x="400" y="4"/>
                  <a:pt x="400" y="4"/>
                </a:cubicBezTo>
                <a:cubicBezTo>
                  <a:pt x="399" y="4"/>
                  <a:pt x="398" y="4"/>
                  <a:pt x="398" y="2"/>
                </a:cubicBezTo>
                <a:close/>
                <a:moveTo>
                  <a:pt x="381" y="2"/>
                </a:moveTo>
                <a:cubicBezTo>
                  <a:pt x="381" y="1"/>
                  <a:pt x="382" y="0"/>
                  <a:pt x="383" y="0"/>
                </a:cubicBezTo>
                <a:cubicBezTo>
                  <a:pt x="383" y="0"/>
                  <a:pt x="383" y="0"/>
                  <a:pt x="383" y="0"/>
                </a:cubicBezTo>
                <a:cubicBezTo>
                  <a:pt x="384" y="0"/>
                  <a:pt x="385" y="1"/>
                  <a:pt x="385" y="2"/>
                </a:cubicBezTo>
                <a:cubicBezTo>
                  <a:pt x="385" y="2"/>
                  <a:pt x="385" y="2"/>
                  <a:pt x="385" y="2"/>
                </a:cubicBezTo>
                <a:cubicBezTo>
                  <a:pt x="385" y="4"/>
                  <a:pt x="384" y="4"/>
                  <a:pt x="383" y="4"/>
                </a:cubicBezTo>
                <a:cubicBezTo>
                  <a:pt x="383" y="4"/>
                  <a:pt x="383" y="4"/>
                  <a:pt x="383" y="4"/>
                </a:cubicBezTo>
                <a:cubicBezTo>
                  <a:pt x="382" y="4"/>
                  <a:pt x="381" y="4"/>
                  <a:pt x="381" y="2"/>
                </a:cubicBezTo>
                <a:close/>
                <a:moveTo>
                  <a:pt x="364" y="2"/>
                </a:moveTo>
                <a:cubicBezTo>
                  <a:pt x="364" y="1"/>
                  <a:pt x="365" y="0"/>
                  <a:pt x="366" y="0"/>
                </a:cubicBezTo>
                <a:cubicBezTo>
                  <a:pt x="366" y="0"/>
                  <a:pt x="366" y="0"/>
                  <a:pt x="366" y="0"/>
                </a:cubicBezTo>
                <a:cubicBezTo>
                  <a:pt x="367" y="0"/>
                  <a:pt x="368" y="1"/>
                  <a:pt x="368" y="2"/>
                </a:cubicBezTo>
                <a:cubicBezTo>
                  <a:pt x="368" y="2"/>
                  <a:pt x="368" y="2"/>
                  <a:pt x="368" y="2"/>
                </a:cubicBezTo>
                <a:cubicBezTo>
                  <a:pt x="368" y="4"/>
                  <a:pt x="367" y="4"/>
                  <a:pt x="366" y="4"/>
                </a:cubicBezTo>
                <a:cubicBezTo>
                  <a:pt x="366" y="4"/>
                  <a:pt x="366" y="4"/>
                  <a:pt x="366" y="4"/>
                </a:cubicBezTo>
                <a:cubicBezTo>
                  <a:pt x="365" y="4"/>
                  <a:pt x="364" y="4"/>
                  <a:pt x="364" y="2"/>
                </a:cubicBezTo>
                <a:close/>
                <a:moveTo>
                  <a:pt x="346" y="2"/>
                </a:moveTo>
                <a:cubicBezTo>
                  <a:pt x="346" y="1"/>
                  <a:pt x="347" y="0"/>
                  <a:pt x="348" y="0"/>
                </a:cubicBezTo>
                <a:cubicBezTo>
                  <a:pt x="348" y="0"/>
                  <a:pt x="348" y="0"/>
                  <a:pt x="348" y="0"/>
                </a:cubicBezTo>
                <a:cubicBezTo>
                  <a:pt x="349" y="0"/>
                  <a:pt x="350" y="1"/>
                  <a:pt x="350" y="2"/>
                </a:cubicBezTo>
                <a:cubicBezTo>
                  <a:pt x="350" y="2"/>
                  <a:pt x="350" y="2"/>
                  <a:pt x="350" y="2"/>
                </a:cubicBezTo>
                <a:cubicBezTo>
                  <a:pt x="350" y="4"/>
                  <a:pt x="349" y="4"/>
                  <a:pt x="348" y="4"/>
                </a:cubicBezTo>
                <a:cubicBezTo>
                  <a:pt x="348" y="4"/>
                  <a:pt x="348" y="4"/>
                  <a:pt x="348" y="4"/>
                </a:cubicBezTo>
                <a:cubicBezTo>
                  <a:pt x="347" y="4"/>
                  <a:pt x="346" y="4"/>
                  <a:pt x="346" y="2"/>
                </a:cubicBezTo>
                <a:close/>
                <a:moveTo>
                  <a:pt x="329" y="2"/>
                </a:moveTo>
                <a:cubicBezTo>
                  <a:pt x="329" y="1"/>
                  <a:pt x="330" y="0"/>
                  <a:pt x="331" y="0"/>
                </a:cubicBezTo>
                <a:cubicBezTo>
                  <a:pt x="331" y="0"/>
                  <a:pt x="331" y="0"/>
                  <a:pt x="331" y="0"/>
                </a:cubicBezTo>
                <a:cubicBezTo>
                  <a:pt x="332" y="0"/>
                  <a:pt x="333" y="1"/>
                  <a:pt x="333" y="2"/>
                </a:cubicBezTo>
                <a:cubicBezTo>
                  <a:pt x="333" y="2"/>
                  <a:pt x="333" y="2"/>
                  <a:pt x="333" y="2"/>
                </a:cubicBezTo>
                <a:cubicBezTo>
                  <a:pt x="333" y="4"/>
                  <a:pt x="332" y="4"/>
                  <a:pt x="331" y="4"/>
                </a:cubicBezTo>
                <a:cubicBezTo>
                  <a:pt x="331" y="4"/>
                  <a:pt x="331" y="4"/>
                  <a:pt x="331" y="4"/>
                </a:cubicBezTo>
                <a:cubicBezTo>
                  <a:pt x="330" y="4"/>
                  <a:pt x="329" y="4"/>
                  <a:pt x="329" y="2"/>
                </a:cubicBezTo>
                <a:close/>
                <a:moveTo>
                  <a:pt x="312" y="2"/>
                </a:moveTo>
                <a:cubicBezTo>
                  <a:pt x="312" y="1"/>
                  <a:pt x="313" y="0"/>
                  <a:pt x="314" y="0"/>
                </a:cubicBezTo>
                <a:cubicBezTo>
                  <a:pt x="314" y="0"/>
                  <a:pt x="314" y="0"/>
                  <a:pt x="314" y="0"/>
                </a:cubicBezTo>
                <a:cubicBezTo>
                  <a:pt x="315" y="0"/>
                  <a:pt x="316" y="1"/>
                  <a:pt x="316" y="2"/>
                </a:cubicBezTo>
                <a:cubicBezTo>
                  <a:pt x="316" y="2"/>
                  <a:pt x="316" y="2"/>
                  <a:pt x="316" y="2"/>
                </a:cubicBezTo>
                <a:cubicBezTo>
                  <a:pt x="316" y="4"/>
                  <a:pt x="315" y="4"/>
                  <a:pt x="314" y="4"/>
                </a:cubicBezTo>
                <a:cubicBezTo>
                  <a:pt x="314" y="4"/>
                  <a:pt x="314" y="4"/>
                  <a:pt x="314" y="4"/>
                </a:cubicBezTo>
                <a:cubicBezTo>
                  <a:pt x="313" y="4"/>
                  <a:pt x="312" y="4"/>
                  <a:pt x="312" y="2"/>
                </a:cubicBezTo>
                <a:close/>
                <a:moveTo>
                  <a:pt x="294" y="2"/>
                </a:moveTo>
                <a:cubicBezTo>
                  <a:pt x="294" y="1"/>
                  <a:pt x="295" y="0"/>
                  <a:pt x="296" y="0"/>
                </a:cubicBezTo>
                <a:cubicBezTo>
                  <a:pt x="296" y="0"/>
                  <a:pt x="296" y="0"/>
                  <a:pt x="296" y="0"/>
                </a:cubicBezTo>
                <a:cubicBezTo>
                  <a:pt x="298" y="0"/>
                  <a:pt x="298" y="1"/>
                  <a:pt x="298" y="2"/>
                </a:cubicBezTo>
                <a:cubicBezTo>
                  <a:pt x="298" y="2"/>
                  <a:pt x="298" y="2"/>
                  <a:pt x="298" y="2"/>
                </a:cubicBezTo>
                <a:cubicBezTo>
                  <a:pt x="298" y="4"/>
                  <a:pt x="298" y="4"/>
                  <a:pt x="296" y="4"/>
                </a:cubicBezTo>
                <a:cubicBezTo>
                  <a:pt x="296" y="4"/>
                  <a:pt x="296" y="4"/>
                  <a:pt x="296" y="4"/>
                </a:cubicBezTo>
                <a:cubicBezTo>
                  <a:pt x="295" y="4"/>
                  <a:pt x="294" y="4"/>
                  <a:pt x="294" y="2"/>
                </a:cubicBezTo>
                <a:close/>
                <a:moveTo>
                  <a:pt x="277" y="2"/>
                </a:moveTo>
                <a:cubicBezTo>
                  <a:pt x="277" y="1"/>
                  <a:pt x="278" y="0"/>
                  <a:pt x="279" y="0"/>
                </a:cubicBezTo>
                <a:cubicBezTo>
                  <a:pt x="279" y="0"/>
                  <a:pt x="279" y="0"/>
                  <a:pt x="279" y="0"/>
                </a:cubicBezTo>
                <a:cubicBezTo>
                  <a:pt x="280" y="0"/>
                  <a:pt x="281" y="1"/>
                  <a:pt x="281" y="2"/>
                </a:cubicBezTo>
                <a:cubicBezTo>
                  <a:pt x="281" y="2"/>
                  <a:pt x="281" y="2"/>
                  <a:pt x="281" y="2"/>
                </a:cubicBezTo>
                <a:cubicBezTo>
                  <a:pt x="281" y="4"/>
                  <a:pt x="280" y="4"/>
                  <a:pt x="279" y="4"/>
                </a:cubicBezTo>
                <a:cubicBezTo>
                  <a:pt x="279" y="4"/>
                  <a:pt x="279" y="4"/>
                  <a:pt x="279" y="4"/>
                </a:cubicBezTo>
                <a:cubicBezTo>
                  <a:pt x="278" y="4"/>
                  <a:pt x="277" y="4"/>
                  <a:pt x="277" y="2"/>
                </a:cubicBezTo>
                <a:close/>
                <a:moveTo>
                  <a:pt x="260" y="2"/>
                </a:moveTo>
                <a:cubicBezTo>
                  <a:pt x="260" y="1"/>
                  <a:pt x="261" y="0"/>
                  <a:pt x="262" y="0"/>
                </a:cubicBezTo>
                <a:cubicBezTo>
                  <a:pt x="262" y="0"/>
                  <a:pt x="262" y="0"/>
                  <a:pt x="262" y="0"/>
                </a:cubicBezTo>
                <a:cubicBezTo>
                  <a:pt x="263" y="0"/>
                  <a:pt x="264" y="1"/>
                  <a:pt x="264" y="2"/>
                </a:cubicBezTo>
                <a:cubicBezTo>
                  <a:pt x="264" y="2"/>
                  <a:pt x="264" y="2"/>
                  <a:pt x="264" y="2"/>
                </a:cubicBezTo>
                <a:cubicBezTo>
                  <a:pt x="264" y="4"/>
                  <a:pt x="263" y="4"/>
                  <a:pt x="262" y="4"/>
                </a:cubicBezTo>
                <a:cubicBezTo>
                  <a:pt x="262" y="4"/>
                  <a:pt x="262" y="4"/>
                  <a:pt x="262" y="4"/>
                </a:cubicBezTo>
                <a:cubicBezTo>
                  <a:pt x="261" y="4"/>
                  <a:pt x="260" y="4"/>
                  <a:pt x="260" y="2"/>
                </a:cubicBezTo>
                <a:close/>
                <a:moveTo>
                  <a:pt x="242" y="2"/>
                </a:moveTo>
                <a:cubicBezTo>
                  <a:pt x="242" y="1"/>
                  <a:pt x="243" y="0"/>
                  <a:pt x="244" y="0"/>
                </a:cubicBezTo>
                <a:cubicBezTo>
                  <a:pt x="244" y="0"/>
                  <a:pt x="244" y="0"/>
                  <a:pt x="244" y="0"/>
                </a:cubicBezTo>
                <a:cubicBezTo>
                  <a:pt x="246" y="0"/>
                  <a:pt x="246" y="1"/>
                  <a:pt x="246" y="2"/>
                </a:cubicBezTo>
                <a:cubicBezTo>
                  <a:pt x="246" y="2"/>
                  <a:pt x="246" y="2"/>
                  <a:pt x="246" y="2"/>
                </a:cubicBezTo>
                <a:cubicBezTo>
                  <a:pt x="246" y="4"/>
                  <a:pt x="246" y="4"/>
                  <a:pt x="244" y="4"/>
                </a:cubicBezTo>
                <a:cubicBezTo>
                  <a:pt x="244" y="4"/>
                  <a:pt x="244" y="4"/>
                  <a:pt x="244" y="4"/>
                </a:cubicBezTo>
                <a:cubicBezTo>
                  <a:pt x="243" y="4"/>
                  <a:pt x="242" y="4"/>
                  <a:pt x="242" y="2"/>
                </a:cubicBezTo>
                <a:close/>
                <a:moveTo>
                  <a:pt x="225" y="2"/>
                </a:moveTo>
                <a:cubicBezTo>
                  <a:pt x="225" y="1"/>
                  <a:pt x="226" y="0"/>
                  <a:pt x="227" y="0"/>
                </a:cubicBezTo>
                <a:cubicBezTo>
                  <a:pt x="227" y="0"/>
                  <a:pt x="227" y="0"/>
                  <a:pt x="227" y="0"/>
                </a:cubicBezTo>
                <a:cubicBezTo>
                  <a:pt x="228" y="0"/>
                  <a:pt x="229" y="1"/>
                  <a:pt x="229" y="2"/>
                </a:cubicBezTo>
                <a:cubicBezTo>
                  <a:pt x="229" y="2"/>
                  <a:pt x="229" y="2"/>
                  <a:pt x="229" y="2"/>
                </a:cubicBezTo>
                <a:cubicBezTo>
                  <a:pt x="229" y="4"/>
                  <a:pt x="228" y="4"/>
                  <a:pt x="227" y="4"/>
                </a:cubicBezTo>
                <a:cubicBezTo>
                  <a:pt x="227" y="4"/>
                  <a:pt x="227" y="4"/>
                  <a:pt x="227" y="4"/>
                </a:cubicBezTo>
                <a:cubicBezTo>
                  <a:pt x="226" y="4"/>
                  <a:pt x="225" y="4"/>
                  <a:pt x="225" y="2"/>
                </a:cubicBezTo>
                <a:close/>
                <a:moveTo>
                  <a:pt x="208" y="2"/>
                </a:moveTo>
                <a:cubicBezTo>
                  <a:pt x="208" y="1"/>
                  <a:pt x="209" y="0"/>
                  <a:pt x="210" y="0"/>
                </a:cubicBezTo>
                <a:cubicBezTo>
                  <a:pt x="210" y="0"/>
                  <a:pt x="210" y="0"/>
                  <a:pt x="210" y="0"/>
                </a:cubicBezTo>
                <a:cubicBezTo>
                  <a:pt x="211" y="0"/>
                  <a:pt x="212" y="1"/>
                  <a:pt x="212" y="2"/>
                </a:cubicBezTo>
                <a:cubicBezTo>
                  <a:pt x="212" y="2"/>
                  <a:pt x="212" y="2"/>
                  <a:pt x="212" y="2"/>
                </a:cubicBezTo>
                <a:cubicBezTo>
                  <a:pt x="212" y="4"/>
                  <a:pt x="211" y="4"/>
                  <a:pt x="210" y="4"/>
                </a:cubicBezTo>
                <a:cubicBezTo>
                  <a:pt x="210" y="4"/>
                  <a:pt x="210" y="4"/>
                  <a:pt x="210" y="4"/>
                </a:cubicBezTo>
                <a:cubicBezTo>
                  <a:pt x="209" y="4"/>
                  <a:pt x="208" y="4"/>
                  <a:pt x="208" y="2"/>
                </a:cubicBezTo>
                <a:close/>
                <a:moveTo>
                  <a:pt x="191" y="2"/>
                </a:moveTo>
                <a:cubicBezTo>
                  <a:pt x="191" y="1"/>
                  <a:pt x="191" y="0"/>
                  <a:pt x="193" y="0"/>
                </a:cubicBezTo>
                <a:cubicBezTo>
                  <a:pt x="193" y="0"/>
                  <a:pt x="193" y="0"/>
                  <a:pt x="193" y="0"/>
                </a:cubicBezTo>
                <a:cubicBezTo>
                  <a:pt x="194" y="0"/>
                  <a:pt x="195" y="1"/>
                  <a:pt x="195" y="2"/>
                </a:cubicBezTo>
                <a:cubicBezTo>
                  <a:pt x="195" y="2"/>
                  <a:pt x="195" y="2"/>
                  <a:pt x="195" y="2"/>
                </a:cubicBezTo>
                <a:cubicBezTo>
                  <a:pt x="195" y="4"/>
                  <a:pt x="194" y="4"/>
                  <a:pt x="193" y="4"/>
                </a:cubicBezTo>
                <a:cubicBezTo>
                  <a:pt x="193" y="4"/>
                  <a:pt x="193" y="4"/>
                  <a:pt x="193" y="4"/>
                </a:cubicBezTo>
                <a:cubicBezTo>
                  <a:pt x="191" y="4"/>
                  <a:pt x="191" y="4"/>
                  <a:pt x="191" y="2"/>
                </a:cubicBezTo>
                <a:close/>
                <a:moveTo>
                  <a:pt x="173" y="2"/>
                </a:moveTo>
                <a:cubicBezTo>
                  <a:pt x="173" y="1"/>
                  <a:pt x="174" y="0"/>
                  <a:pt x="175" y="0"/>
                </a:cubicBezTo>
                <a:cubicBezTo>
                  <a:pt x="175" y="0"/>
                  <a:pt x="175" y="0"/>
                  <a:pt x="175" y="0"/>
                </a:cubicBezTo>
                <a:cubicBezTo>
                  <a:pt x="176" y="0"/>
                  <a:pt x="177" y="1"/>
                  <a:pt x="177" y="2"/>
                </a:cubicBezTo>
                <a:cubicBezTo>
                  <a:pt x="177" y="2"/>
                  <a:pt x="177" y="2"/>
                  <a:pt x="177" y="2"/>
                </a:cubicBezTo>
                <a:cubicBezTo>
                  <a:pt x="177" y="4"/>
                  <a:pt x="176" y="4"/>
                  <a:pt x="175" y="4"/>
                </a:cubicBezTo>
                <a:cubicBezTo>
                  <a:pt x="175" y="4"/>
                  <a:pt x="175" y="4"/>
                  <a:pt x="175" y="4"/>
                </a:cubicBezTo>
                <a:cubicBezTo>
                  <a:pt x="174" y="4"/>
                  <a:pt x="173" y="4"/>
                  <a:pt x="173" y="2"/>
                </a:cubicBezTo>
                <a:close/>
                <a:moveTo>
                  <a:pt x="156" y="2"/>
                </a:moveTo>
                <a:cubicBezTo>
                  <a:pt x="156" y="1"/>
                  <a:pt x="157" y="0"/>
                  <a:pt x="158" y="0"/>
                </a:cubicBezTo>
                <a:cubicBezTo>
                  <a:pt x="158" y="0"/>
                  <a:pt x="158" y="0"/>
                  <a:pt x="158" y="0"/>
                </a:cubicBezTo>
                <a:cubicBezTo>
                  <a:pt x="159" y="0"/>
                  <a:pt x="160" y="1"/>
                  <a:pt x="160" y="2"/>
                </a:cubicBezTo>
                <a:cubicBezTo>
                  <a:pt x="160" y="2"/>
                  <a:pt x="160" y="2"/>
                  <a:pt x="160" y="2"/>
                </a:cubicBezTo>
                <a:cubicBezTo>
                  <a:pt x="160" y="4"/>
                  <a:pt x="159" y="4"/>
                  <a:pt x="158" y="4"/>
                </a:cubicBezTo>
                <a:cubicBezTo>
                  <a:pt x="158" y="4"/>
                  <a:pt x="158" y="4"/>
                  <a:pt x="158" y="4"/>
                </a:cubicBezTo>
                <a:cubicBezTo>
                  <a:pt x="157" y="4"/>
                  <a:pt x="156" y="4"/>
                  <a:pt x="156" y="2"/>
                </a:cubicBezTo>
                <a:close/>
                <a:moveTo>
                  <a:pt x="139" y="2"/>
                </a:moveTo>
                <a:cubicBezTo>
                  <a:pt x="139" y="1"/>
                  <a:pt x="139" y="0"/>
                  <a:pt x="141" y="0"/>
                </a:cubicBezTo>
                <a:cubicBezTo>
                  <a:pt x="141" y="0"/>
                  <a:pt x="141" y="0"/>
                  <a:pt x="141" y="0"/>
                </a:cubicBezTo>
                <a:cubicBezTo>
                  <a:pt x="142" y="0"/>
                  <a:pt x="143" y="1"/>
                  <a:pt x="143" y="2"/>
                </a:cubicBezTo>
                <a:cubicBezTo>
                  <a:pt x="143" y="2"/>
                  <a:pt x="143" y="2"/>
                  <a:pt x="143" y="2"/>
                </a:cubicBezTo>
                <a:cubicBezTo>
                  <a:pt x="143" y="4"/>
                  <a:pt x="142" y="4"/>
                  <a:pt x="141" y="4"/>
                </a:cubicBezTo>
                <a:cubicBezTo>
                  <a:pt x="141" y="4"/>
                  <a:pt x="141" y="4"/>
                  <a:pt x="141" y="4"/>
                </a:cubicBezTo>
                <a:cubicBezTo>
                  <a:pt x="139" y="4"/>
                  <a:pt x="139" y="4"/>
                  <a:pt x="139" y="2"/>
                </a:cubicBezTo>
                <a:close/>
                <a:moveTo>
                  <a:pt x="121" y="2"/>
                </a:moveTo>
                <a:cubicBezTo>
                  <a:pt x="121" y="1"/>
                  <a:pt x="122" y="0"/>
                  <a:pt x="123" y="0"/>
                </a:cubicBezTo>
                <a:cubicBezTo>
                  <a:pt x="123" y="0"/>
                  <a:pt x="123" y="0"/>
                  <a:pt x="123" y="0"/>
                </a:cubicBezTo>
                <a:cubicBezTo>
                  <a:pt x="124" y="0"/>
                  <a:pt x="125" y="1"/>
                  <a:pt x="125" y="2"/>
                </a:cubicBezTo>
                <a:cubicBezTo>
                  <a:pt x="125" y="2"/>
                  <a:pt x="125" y="2"/>
                  <a:pt x="125" y="2"/>
                </a:cubicBezTo>
                <a:cubicBezTo>
                  <a:pt x="125" y="4"/>
                  <a:pt x="124" y="4"/>
                  <a:pt x="123" y="4"/>
                </a:cubicBezTo>
                <a:cubicBezTo>
                  <a:pt x="123" y="4"/>
                  <a:pt x="123" y="4"/>
                  <a:pt x="123" y="4"/>
                </a:cubicBezTo>
                <a:cubicBezTo>
                  <a:pt x="122" y="4"/>
                  <a:pt x="121" y="4"/>
                  <a:pt x="121" y="2"/>
                </a:cubicBezTo>
                <a:close/>
                <a:moveTo>
                  <a:pt x="104" y="2"/>
                </a:moveTo>
                <a:cubicBezTo>
                  <a:pt x="104" y="1"/>
                  <a:pt x="105" y="0"/>
                  <a:pt x="106" y="0"/>
                </a:cubicBezTo>
                <a:cubicBezTo>
                  <a:pt x="106" y="0"/>
                  <a:pt x="106" y="0"/>
                  <a:pt x="106" y="0"/>
                </a:cubicBezTo>
                <a:cubicBezTo>
                  <a:pt x="107" y="0"/>
                  <a:pt x="108" y="1"/>
                  <a:pt x="108" y="2"/>
                </a:cubicBezTo>
                <a:cubicBezTo>
                  <a:pt x="108" y="2"/>
                  <a:pt x="108" y="2"/>
                  <a:pt x="108" y="2"/>
                </a:cubicBezTo>
                <a:cubicBezTo>
                  <a:pt x="108" y="4"/>
                  <a:pt x="107" y="4"/>
                  <a:pt x="106" y="4"/>
                </a:cubicBezTo>
                <a:cubicBezTo>
                  <a:pt x="106" y="4"/>
                  <a:pt x="106" y="4"/>
                  <a:pt x="106" y="4"/>
                </a:cubicBezTo>
                <a:cubicBezTo>
                  <a:pt x="105" y="4"/>
                  <a:pt x="104" y="4"/>
                  <a:pt x="104" y="2"/>
                </a:cubicBezTo>
                <a:close/>
                <a:moveTo>
                  <a:pt x="87" y="2"/>
                </a:moveTo>
                <a:cubicBezTo>
                  <a:pt x="87" y="1"/>
                  <a:pt x="87" y="0"/>
                  <a:pt x="89" y="0"/>
                </a:cubicBezTo>
                <a:cubicBezTo>
                  <a:pt x="89" y="0"/>
                  <a:pt x="89" y="0"/>
                  <a:pt x="89" y="0"/>
                </a:cubicBezTo>
                <a:cubicBezTo>
                  <a:pt x="90" y="0"/>
                  <a:pt x="91" y="1"/>
                  <a:pt x="91" y="2"/>
                </a:cubicBezTo>
                <a:cubicBezTo>
                  <a:pt x="91" y="2"/>
                  <a:pt x="91" y="2"/>
                  <a:pt x="91" y="2"/>
                </a:cubicBezTo>
                <a:cubicBezTo>
                  <a:pt x="91" y="4"/>
                  <a:pt x="90" y="4"/>
                  <a:pt x="89" y="4"/>
                </a:cubicBezTo>
                <a:cubicBezTo>
                  <a:pt x="89" y="4"/>
                  <a:pt x="89" y="4"/>
                  <a:pt x="89" y="4"/>
                </a:cubicBezTo>
                <a:cubicBezTo>
                  <a:pt x="87" y="4"/>
                  <a:pt x="87" y="4"/>
                  <a:pt x="87" y="2"/>
                </a:cubicBezTo>
                <a:close/>
                <a:moveTo>
                  <a:pt x="69" y="2"/>
                </a:moveTo>
                <a:cubicBezTo>
                  <a:pt x="69" y="1"/>
                  <a:pt x="70" y="0"/>
                  <a:pt x="71" y="0"/>
                </a:cubicBezTo>
                <a:cubicBezTo>
                  <a:pt x="71" y="0"/>
                  <a:pt x="71" y="0"/>
                  <a:pt x="71" y="0"/>
                </a:cubicBezTo>
                <a:cubicBezTo>
                  <a:pt x="72" y="0"/>
                  <a:pt x="73" y="1"/>
                  <a:pt x="73" y="2"/>
                </a:cubicBezTo>
                <a:cubicBezTo>
                  <a:pt x="73" y="2"/>
                  <a:pt x="73" y="2"/>
                  <a:pt x="73" y="2"/>
                </a:cubicBezTo>
                <a:cubicBezTo>
                  <a:pt x="73" y="4"/>
                  <a:pt x="72" y="4"/>
                  <a:pt x="71" y="4"/>
                </a:cubicBezTo>
                <a:cubicBezTo>
                  <a:pt x="71" y="4"/>
                  <a:pt x="71" y="4"/>
                  <a:pt x="71" y="4"/>
                </a:cubicBezTo>
                <a:cubicBezTo>
                  <a:pt x="70" y="4"/>
                  <a:pt x="69" y="4"/>
                  <a:pt x="69" y="2"/>
                </a:cubicBezTo>
                <a:close/>
                <a:moveTo>
                  <a:pt x="52" y="2"/>
                </a:moveTo>
                <a:cubicBezTo>
                  <a:pt x="52" y="1"/>
                  <a:pt x="53" y="0"/>
                  <a:pt x="54" y="0"/>
                </a:cubicBezTo>
                <a:cubicBezTo>
                  <a:pt x="54" y="0"/>
                  <a:pt x="54" y="0"/>
                  <a:pt x="54" y="0"/>
                </a:cubicBezTo>
                <a:cubicBezTo>
                  <a:pt x="55" y="0"/>
                  <a:pt x="56" y="1"/>
                  <a:pt x="56" y="2"/>
                </a:cubicBezTo>
                <a:cubicBezTo>
                  <a:pt x="56" y="2"/>
                  <a:pt x="56" y="2"/>
                  <a:pt x="56" y="2"/>
                </a:cubicBezTo>
                <a:cubicBezTo>
                  <a:pt x="56" y="4"/>
                  <a:pt x="55" y="4"/>
                  <a:pt x="54" y="4"/>
                </a:cubicBezTo>
                <a:cubicBezTo>
                  <a:pt x="54" y="4"/>
                  <a:pt x="54" y="4"/>
                  <a:pt x="54" y="4"/>
                </a:cubicBezTo>
                <a:cubicBezTo>
                  <a:pt x="53" y="4"/>
                  <a:pt x="52" y="4"/>
                  <a:pt x="52" y="2"/>
                </a:cubicBezTo>
                <a:close/>
                <a:moveTo>
                  <a:pt x="35" y="2"/>
                </a:moveTo>
                <a:cubicBezTo>
                  <a:pt x="35" y="1"/>
                  <a:pt x="36" y="0"/>
                  <a:pt x="37" y="0"/>
                </a:cubicBezTo>
                <a:cubicBezTo>
                  <a:pt x="37" y="0"/>
                  <a:pt x="37" y="0"/>
                  <a:pt x="37" y="0"/>
                </a:cubicBezTo>
                <a:cubicBezTo>
                  <a:pt x="38" y="0"/>
                  <a:pt x="39" y="1"/>
                  <a:pt x="39" y="2"/>
                </a:cubicBezTo>
                <a:cubicBezTo>
                  <a:pt x="39" y="2"/>
                  <a:pt x="39" y="2"/>
                  <a:pt x="39" y="2"/>
                </a:cubicBezTo>
                <a:cubicBezTo>
                  <a:pt x="39" y="4"/>
                  <a:pt x="38" y="4"/>
                  <a:pt x="37" y="4"/>
                </a:cubicBezTo>
                <a:cubicBezTo>
                  <a:pt x="37" y="4"/>
                  <a:pt x="37" y="4"/>
                  <a:pt x="37" y="4"/>
                </a:cubicBezTo>
                <a:cubicBezTo>
                  <a:pt x="36" y="4"/>
                  <a:pt x="35" y="4"/>
                  <a:pt x="35" y="2"/>
                </a:cubicBezTo>
                <a:close/>
                <a:moveTo>
                  <a:pt x="17" y="2"/>
                </a:moveTo>
                <a:cubicBezTo>
                  <a:pt x="17" y="1"/>
                  <a:pt x="18" y="0"/>
                  <a:pt x="19" y="0"/>
                </a:cubicBezTo>
                <a:cubicBezTo>
                  <a:pt x="19" y="0"/>
                  <a:pt x="19" y="0"/>
                  <a:pt x="19" y="0"/>
                </a:cubicBezTo>
                <a:cubicBezTo>
                  <a:pt x="20" y="0"/>
                  <a:pt x="21" y="1"/>
                  <a:pt x="21" y="2"/>
                </a:cubicBezTo>
                <a:cubicBezTo>
                  <a:pt x="21" y="2"/>
                  <a:pt x="21" y="2"/>
                  <a:pt x="21" y="2"/>
                </a:cubicBezTo>
                <a:cubicBezTo>
                  <a:pt x="21" y="4"/>
                  <a:pt x="20" y="4"/>
                  <a:pt x="19" y="4"/>
                </a:cubicBezTo>
                <a:cubicBezTo>
                  <a:pt x="19" y="4"/>
                  <a:pt x="19" y="4"/>
                  <a:pt x="19" y="4"/>
                </a:cubicBezTo>
                <a:cubicBezTo>
                  <a:pt x="18" y="4"/>
                  <a:pt x="17" y="4"/>
                  <a:pt x="17" y="2"/>
                </a:cubicBezTo>
                <a:close/>
                <a:moveTo>
                  <a:pt x="0" y="2"/>
                </a:moveTo>
                <a:cubicBezTo>
                  <a:pt x="0" y="1"/>
                  <a:pt x="1" y="0"/>
                  <a:pt x="2" y="0"/>
                </a:cubicBezTo>
                <a:cubicBezTo>
                  <a:pt x="2" y="0"/>
                  <a:pt x="2" y="0"/>
                  <a:pt x="2" y="0"/>
                </a:cubicBezTo>
                <a:cubicBezTo>
                  <a:pt x="3" y="0"/>
                  <a:pt x="4" y="1"/>
                  <a:pt x="4" y="2"/>
                </a:cubicBezTo>
                <a:cubicBezTo>
                  <a:pt x="4" y="2"/>
                  <a:pt x="4" y="2"/>
                  <a:pt x="4" y="2"/>
                </a:cubicBezTo>
                <a:cubicBezTo>
                  <a:pt x="4" y="4"/>
                  <a:pt x="3" y="4"/>
                  <a:pt x="2" y="4"/>
                </a:cubicBezTo>
                <a:cubicBezTo>
                  <a:pt x="2" y="4"/>
                  <a:pt x="2" y="4"/>
                  <a:pt x="2" y="4"/>
                </a:cubicBezTo>
                <a:cubicBezTo>
                  <a:pt x="1" y="4"/>
                  <a:pt x="0" y="4"/>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2" name="Freeform 25"/>
          <p:cNvSpPr>
            <a:spLocks noEditPoints="1"/>
          </p:cNvSpPr>
          <p:nvPr/>
        </p:nvSpPr>
        <p:spPr bwMode="auto">
          <a:xfrm>
            <a:off x="2537885" y="3032125"/>
            <a:ext cx="5126567" cy="25400"/>
          </a:xfrm>
          <a:custGeom>
            <a:avLst/>
            <a:gdLst>
              <a:gd name="T0" fmla="*/ 2147483647 w 610"/>
              <a:gd name="T1" fmla="*/ 2147483647 h 4"/>
              <a:gd name="T2" fmla="*/ 2147483647 w 610"/>
              <a:gd name="T3" fmla="*/ 0 h 4"/>
              <a:gd name="T4" fmla="*/ 2147483647 w 610"/>
              <a:gd name="T5" fmla="*/ 2147483647 h 4"/>
              <a:gd name="T6" fmla="*/ 2147483647 w 610"/>
              <a:gd name="T7" fmla="*/ 2147483647 h 4"/>
              <a:gd name="T8" fmla="*/ 2147483647 w 610"/>
              <a:gd name="T9" fmla="*/ 2147483647 h 4"/>
              <a:gd name="T10" fmla="*/ 2147483647 w 610"/>
              <a:gd name="T11" fmla="*/ 2147483647 h 4"/>
              <a:gd name="T12" fmla="*/ 2147483647 w 610"/>
              <a:gd name="T13" fmla="*/ 0 h 4"/>
              <a:gd name="T14" fmla="*/ 2147483647 w 610"/>
              <a:gd name="T15" fmla="*/ 2147483647 h 4"/>
              <a:gd name="T16" fmla="*/ 2147483647 w 610"/>
              <a:gd name="T17" fmla="*/ 2147483647 h 4"/>
              <a:gd name="T18" fmla="*/ 2147483647 w 610"/>
              <a:gd name="T19" fmla="*/ 0 h 4"/>
              <a:gd name="T20" fmla="*/ 2147483647 w 610"/>
              <a:gd name="T21" fmla="*/ 2147483647 h 4"/>
              <a:gd name="T22" fmla="*/ 2147483647 w 610"/>
              <a:gd name="T23" fmla="*/ 2147483647 h 4"/>
              <a:gd name="T24" fmla="*/ 2147483647 w 610"/>
              <a:gd name="T25" fmla="*/ 2147483647 h 4"/>
              <a:gd name="T26" fmla="*/ 2147483647 w 610"/>
              <a:gd name="T27" fmla="*/ 2147483647 h 4"/>
              <a:gd name="T28" fmla="*/ 2147483647 w 610"/>
              <a:gd name="T29" fmla="*/ 0 h 4"/>
              <a:gd name="T30" fmla="*/ 2147483647 w 610"/>
              <a:gd name="T31" fmla="*/ 2147483647 h 4"/>
              <a:gd name="T32" fmla="*/ 2147483647 w 610"/>
              <a:gd name="T33" fmla="*/ 2147483647 h 4"/>
              <a:gd name="T34" fmla="*/ 2147483647 w 610"/>
              <a:gd name="T35" fmla="*/ 0 h 4"/>
              <a:gd name="T36" fmla="*/ 2147483647 w 610"/>
              <a:gd name="T37" fmla="*/ 2147483647 h 4"/>
              <a:gd name="T38" fmla="*/ 2147483647 w 610"/>
              <a:gd name="T39" fmla="*/ 2147483647 h 4"/>
              <a:gd name="T40" fmla="*/ 2147483647 w 610"/>
              <a:gd name="T41" fmla="*/ 2147483647 h 4"/>
              <a:gd name="T42" fmla="*/ 2147483647 w 610"/>
              <a:gd name="T43" fmla="*/ 2147483647 h 4"/>
              <a:gd name="T44" fmla="*/ 2147483647 w 610"/>
              <a:gd name="T45" fmla="*/ 0 h 4"/>
              <a:gd name="T46" fmla="*/ 2147483647 w 610"/>
              <a:gd name="T47" fmla="*/ 2147483647 h 4"/>
              <a:gd name="T48" fmla="*/ 2147483647 w 610"/>
              <a:gd name="T49" fmla="*/ 2147483647 h 4"/>
              <a:gd name="T50" fmla="*/ 2147483647 w 610"/>
              <a:gd name="T51" fmla="*/ 0 h 4"/>
              <a:gd name="T52" fmla="*/ 2147483647 w 610"/>
              <a:gd name="T53" fmla="*/ 2147483647 h 4"/>
              <a:gd name="T54" fmla="*/ 2147483647 w 610"/>
              <a:gd name="T55" fmla="*/ 2147483647 h 4"/>
              <a:gd name="T56" fmla="*/ 2147483647 w 610"/>
              <a:gd name="T57" fmla="*/ 2147483647 h 4"/>
              <a:gd name="T58" fmla="*/ 2147483647 w 610"/>
              <a:gd name="T59" fmla="*/ 2147483647 h 4"/>
              <a:gd name="T60" fmla="*/ 2147483647 w 610"/>
              <a:gd name="T61" fmla="*/ 0 h 4"/>
              <a:gd name="T62" fmla="*/ 2147483647 w 610"/>
              <a:gd name="T63" fmla="*/ 2147483647 h 4"/>
              <a:gd name="T64" fmla="*/ 2147483647 w 610"/>
              <a:gd name="T65" fmla="*/ 2147483647 h 4"/>
              <a:gd name="T66" fmla="*/ 2147483647 w 610"/>
              <a:gd name="T67" fmla="*/ 0 h 4"/>
              <a:gd name="T68" fmla="*/ 2147483647 w 610"/>
              <a:gd name="T69" fmla="*/ 2147483647 h 4"/>
              <a:gd name="T70" fmla="*/ 2147483647 w 610"/>
              <a:gd name="T71" fmla="*/ 2147483647 h 4"/>
              <a:gd name="T72" fmla="*/ 2147483647 w 610"/>
              <a:gd name="T73" fmla="*/ 2147483647 h 4"/>
              <a:gd name="T74" fmla="*/ 2147483647 w 610"/>
              <a:gd name="T75" fmla="*/ 2147483647 h 4"/>
              <a:gd name="T76" fmla="*/ 2147483647 w 610"/>
              <a:gd name="T77" fmla="*/ 0 h 4"/>
              <a:gd name="T78" fmla="*/ 2147483647 w 610"/>
              <a:gd name="T79" fmla="*/ 2147483647 h 4"/>
              <a:gd name="T80" fmla="*/ 2147483647 w 610"/>
              <a:gd name="T81" fmla="*/ 2147483647 h 4"/>
              <a:gd name="T82" fmla="*/ 2147483647 w 610"/>
              <a:gd name="T83" fmla="*/ 0 h 4"/>
              <a:gd name="T84" fmla="*/ 2147483647 w 610"/>
              <a:gd name="T85" fmla="*/ 2147483647 h 4"/>
              <a:gd name="T86" fmla="*/ 2147483647 w 610"/>
              <a:gd name="T87" fmla="*/ 2147483647 h 4"/>
              <a:gd name="T88" fmla="*/ 2147483647 w 610"/>
              <a:gd name="T89" fmla="*/ 2147483647 h 4"/>
              <a:gd name="T90" fmla="*/ 2147483647 w 610"/>
              <a:gd name="T91" fmla="*/ 2147483647 h 4"/>
              <a:gd name="T92" fmla="*/ 2147483647 w 610"/>
              <a:gd name="T93" fmla="*/ 0 h 4"/>
              <a:gd name="T94" fmla="*/ 2147483647 w 610"/>
              <a:gd name="T95" fmla="*/ 2147483647 h 4"/>
              <a:gd name="T96" fmla="*/ 2147483647 w 610"/>
              <a:gd name="T97" fmla="*/ 2147483647 h 4"/>
              <a:gd name="T98" fmla="*/ 2147483647 w 610"/>
              <a:gd name="T99" fmla="*/ 0 h 4"/>
              <a:gd name="T100" fmla="*/ 2147483647 w 610"/>
              <a:gd name="T101" fmla="*/ 2147483647 h 4"/>
              <a:gd name="T102" fmla="*/ 2147483647 w 610"/>
              <a:gd name="T103" fmla="*/ 2147483647 h 4"/>
              <a:gd name="T104" fmla="*/ 2147483647 w 610"/>
              <a:gd name="T105" fmla="*/ 2147483647 h 4"/>
              <a:gd name="T106" fmla="*/ 2147483647 w 610"/>
              <a:gd name="T107" fmla="*/ 2147483647 h 4"/>
              <a:gd name="T108" fmla="*/ 2147483647 w 610"/>
              <a:gd name="T109" fmla="*/ 0 h 4"/>
              <a:gd name="T110" fmla="*/ 2147483647 w 610"/>
              <a:gd name="T111" fmla="*/ 2147483647 h 4"/>
              <a:gd name="T112" fmla="*/ 2147483647 w 610"/>
              <a:gd name="T113" fmla="*/ 2147483647 h 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10"/>
              <a:gd name="T172" fmla="*/ 0 h 4"/>
              <a:gd name="T173" fmla="*/ 610 w 610"/>
              <a:gd name="T174" fmla="*/ 4 h 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10" h="4">
                <a:moveTo>
                  <a:pt x="606" y="2"/>
                </a:moveTo>
                <a:cubicBezTo>
                  <a:pt x="606" y="1"/>
                  <a:pt x="607" y="0"/>
                  <a:pt x="608" y="0"/>
                </a:cubicBezTo>
                <a:cubicBezTo>
                  <a:pt x="608" y="0"/>
                  <a:pt x="608" y="0"/>
                  <a:pt x="608" y="0"/>
                </a:cubicBezTo>
                <a:cubicBezTo>
                  <a:pt x="609" y="0"/>
                  <a:pt x="610" y="1"/>
                  <a:pt x="610" y="2"/>
                </a:cubicBezTo>
                <a:cubicBezTo>
                  <a:pt x="610" y="2"/>
                  <a:pt x="610" y="2"/>
                  <a:pt x="610" y="2"/>
                </a:cubicBezTo>
                <a:cubicBezTo>
                  <a:pt x="610" y="3"/>
                  <a:pt x="609" y="4"/>
                  <a:pt x="608" y="4"/>
                </a:cubicBezTo>
                <a:cubicBezTo>
                  <a:pt x="608" y="4"/>
                  <a:pt x="608" y="4"/>
                  <a:pt x="608" y="4"/>
                </a:cubicBezTo>
                <a:cubicBezTo>
                  <a:pt x="607" y="4"/>
                  <a:pt x="606" y="3"/>
                  <a:pt x="606" y="2"/>
                </a:cubicBezTo>
                <a:close/>
                <a:moveTo>
                  <a:pt x="589" y="2"/>
                </a:moveTo>
                <a:cubicBezTo>
                  <a:pt x="589" y="1"/>
                  <a:pt x="590" y="0"/>
                  <a:pt x="591" y="0"/>
                </a:cubicBezTo>
                <a:cubicBezTo>
                  <a:pt x="591" y="0"/>
                  <a:pt x="591" y="0"/>
                  <a:pt x="591" y="0"/>
                </a:cubicBezTo>
                <a:cubicBezTo>
                  <a:pt x="592" y="0"/>
                  <a:pt x="593" y="1"/>
                  <a:pt x="593" y="2"/>
                </a:cubicBezTo>
                <a:cubicBezTo>
                  <a:pt x="593" y="2"/>
                  <a:pt x="593" y="2"/>
                  <a:pt x="593" y="2"/>
                </a:cubicBezTo>
                <a:cubicBezTo>
                  <a:pt x="593" y="3"/>
                  <a:pt x="592" y="4"/>
                  <a:pt x="591" y="4"/>
                </a:cubicBezTo>
                <a:cubicBezTo>
                  <a:pt x="591" y="4"/>
                  <a:pt x="591" y="4"/>
                  <a:pt x="591" y="4"/>
                </a:cubicBezTo>
                <a:cubicBezTo>
                  <a:pt x="590" y="4"/>
                  <a:pt x="589" y="3"/>
                  <a:pt x="589" y="2"/>
                </a:cubicBezTo>
                <a:close/>
                <a:moveTo>
                  <a:pt x="571" y="2"/>
                </a:moveTo>
                <a:cubicBezTo>
                  <a:pt x="571" y="1"/>
                  <a:pt x="572" y="0"/>
                  <a:pt x="573" y="0"/>
                </a:cubicBezTo>
                <a:cubicBezTo>
                  <a:pt x="573" y="0"/>
                  <a:pt x="573" y="0"/>
                  <a:pt x="573" y="0"/>
                </a:cubicBezTo>
                <a:cubicBezTo>
                  <a:pt x="575" y="0"/>
                  <a:pt x="575" y="1"/>
                  <a:pt x="575" y="2"/>
                </a:cubicBezTo>
                <a:cubicBezTo>
                  <a:pt x="575" y="2"/>
                  <a:pt x="575" y="2"/>
                  <a:pt x="575" y="2"/>
                </a:cubicBezTo>
                <a:cubicBezTo>
                  <a:pt x="575" y="3"/>
                  <a:pt x="575" y="4"/>
                  <a:pt x="573" y="4"/>
                </a:cubicBezTo>
                <a:cubicBezTo>
                  <a:pt x="573" y="4"/>
                  <a:pt x="573" y="4"/>
                  <a:pt x="573" y="4"/>
                </a:cubicBezTo>
                <a:cubicBezTo>
                  <a:pt x="572" y="4"/>
                  <a:pt x="571" y="3"/>
                  <a:pt x="571" y="2"/>
                </a:cubicBezTo>
                <a:close/>
                <a:moveTo>
                  <a:pt x="554" y="2"/>
                </a:moveTo>
                <a:cubicBezTo>
                  <a:pt x="554" y="1"/>
                  <a:pt x="555" y="0"/>
                  <a:pt x="556" y="0"/>
                </a:cubicBezTo>
                <a:cubicBezTo>
                  <a:pt x="556" y="0"/>
                  <a:pt x="556" y="0"/>
                  <a:pt x="556" y="0"/>
                </a:cubicBezTo>
                <a:cubicBezTo>
                  <a:pt x="557" y="0"/>
                  <a:pt x="558" y="1"/>
                  <a:pt x="558" y="2"/>
                </a:cubicBezTo>
                <a:cubicBezTo>
                  <a:pt x="558" y="2"/>
                  <a:pt x="558" y="2"/>
                  <a:pt x="558" y="2"/>
                </a:cubicBezTo>
                <a:cubicBezTo>
                  <a:pt x="558" y="3"/>
                  <a:pt x="557" y="4"/>
                  <a:pt x="556" y="4"/>
                </a:cubicBezTo>
                <a:cubicBezTo>
                  <a:pt x="556" y="4"/>
                  <a:pt x="556" y="4"/>
                  <a:pt x="556" y="4"/>
                </a:cubicBezTo>
                <a:cubicBezTo>
                  <a:pt x="555" y="4"/>
                  <a:pt x="554" y="3"/>
                  <a:pt x="554" y="2"/>
                </a:cubicBezTo>
                <a:close/>
                <a:moveTo>
                  <a:pt x="537" y="2"/>
                </a:moveTo>
                <a:cubicBezTo>
                  <a:pt x="537" y="1"/>
                  <a:pt x="538" y="0"/>
                  <a:pt x="539" y="0"/>
                </a:cubicBezTo>
                <a:cubicBezTo>
                  <a:pt x="539" y="0"/>
                  <a:pt x="539" y="0"/>
                  <a:pt x="539" y="0"/>
                </a:cubicBezTo>
                <a:cubicBezTo>
                  <a:pt x="540" y="0"/>
                  <a:pt x="541" y="1"/>
                  <a:pt x="541" y="2"/>
                </a:cubicBezTo>
                <a:cubicBezTo>
                  <a:pt x="541" y="2"/>
                  <a:pt x="541" y="2"/>
                  <a:pt x="541" y="2"/>
                </a:cubicBezTo>
                <a:cubicBezTo>
                  <a:pt x="541" y="3"/>
                  <a:pt x="540" y="4"/>
                  <a:pt x="539" y="4"/>
                </a:cubicBezTo>
                <a:cubicBezTo>
                  <a:pt x="539" y="4"/>
                  <a:pt x="539" y="4"/>
                  <a:pt x="539" y="4"/>
                </a:cubicBezTo>
                <a:cubicBezTo>
                  <a:pt x="538" y="4"/>
                  <a:pt x="537" y="3"/>
                  <a:pt x="537" y="2"/>
                </a:cubicBezTo>
                <a:close/>
                <a:moveTo>
                  <a:pt x="520" y="2"/>
                </a:moveTo>
                <a:cubicBezTo>
                  <a:pt x="520" y="1"/>
                  <a:pt x="520" y="0"/>
                  <a:pt x="522" y="0"/>
                </a:cubicBezTo>
                <a:cubicBezTo>
                  <a:pt x="522" y="0"/>
                  <a:pt x="522" y="0"/>
                  <a:pt x="522" y="0"/>
                </a:cubicBezTo>
                <a:cubicBezTo>
                  <a:pt x="523" y="0"/>
                  <a:pt x="524" y="1"/>
                  <a:pt x="524" y="2"/>
                </a:cubicBezTo>
                <a:cubicBezTo>
                  <a:pt x="524" y="2"/>
                  <a:pt x="524" y="2"/>
                  <a:pt x="524" y="2"/>
                </a:cubicBezTo>
                <a:cubicBezTo>
                  <a:pt x="524" y="3"/>
                  <a:pt x="523" y="4"/>
                  <a:pt x="522" y="4"/>
                </a:cubicBezTo>
                <a:cubicBezTo>
                  <a:pt x="522" y="4"/>
                  <a:pt x="522" y="4"/>
                  <a:pt x="522" y="4"/>
                </a:cubicBezTo>
                <a:cubicBezTo>
                  <a:pt x="520" y="4"/>
                  <a:pt x="520" y="3"/>
                  <a:pt x="520" y="2"/>
                </a:cubicBezTo>
                <a:close/>
                <a:moveTo>
                  <a:pt x="502" y="2"/>
                </a:moveTo>
                <a:cubicBezTo>
                  <a:pt x="502" y="1"/>
                  <a:pt x="503" y="0"/>
                  <a:pt x="504" y="0"/>
                </a:cubicBezTo>
                <a:cubicBezTo>
                  <a:pt x="504" y="0"/>
                  <a:pt x="504" y="0"/>
                  <a:pt x="504" y="0"/>
                </a:cubicBezTo>
                <a:cubicBezTo>
                  <a:pt x="505" y="0"/>
                  <a:pt x="506" y="1"/>
                  <a:pt x="506" y="2"/>
                </a:cubicBezTo>
                <a:cubicBezTo>
                  <a:pt x="506" y="2"/>
                  <a:pt x="506" y="2"/>
                  <a:pt x="506" y="2"/>
                </a:cubicBezTo>
                <a:cubicBezTo>
                  <a:pt x="506" y="3"/>
                  <a:pt x="505" y="4"/>
                  <a:pt x="504" y="4"/>
                </a:cubicBezTo>
                <a:cubicBezTo>
                  <a:pt x="504" y="4"/>
                  <a:pt x="504" y="4"/>
                  <a:pt x="504" y="4"/>
                </a:cubicBezTo>
                <a:cubicBezTo>
                  <a:pt x="503" y="4"/>
                  <a:pt x="502" y="3"/>
                  <a:pt x="502" y="2"/>
                </a:cubicBezTo>
                <a:close/>
                <a:moveTo>
                  <a:pt x="485" y="2"/>
                </a:moveTo>
                <a:cubicBezTo>
                  <a:pt x="485" y="1"/>
                  <a:pt x="486" y="0"/>
                  <a:pt x="487" y="0"/>
                </a:cubicBezTo>
                <a:cubicBezTo>
                  <a:pt x="487" y="0"/>
                  <a:pt x="487" y="0"/>
                  <a:pt x="487" y="0"/>
                </a:cubicBezTo>
                <a:cubicBezTo>
                  <a:pt x="488" y="0"/>
                  <a:pt x="489" y="1"/>
                  <a:pt x="489" y="2"/>
                </a:cubicBezTo>
                <a:cubicBezTo>
                  <a:pt x="489" y="2"/>
                  <a:pt x="489" y="2"/>
                  <a:pt x="489" y="2"/>
                </a:cubicBezTo>
                <a:cubicBezTo>
                  <a:pt x="489" y="3"/>
                  <a:pt x="488" y="4"/>
                  <a:pt x="487" y="4"/>
                </a:cubicBezTo>
                <a:cubicBezTo>
                  <a:pt x="487" y="4"/>
                  <a:pt x="487" y="4"/>
                  <a:pt x="487" y="4"/>
                </a:cubicBezTo>
                <a:cubicBezTo>
                  <a:pt x="486" y="4"/>
                  <a:pt x="485" y="3"/>
                  <a:pt x="485" y="2"/>
                </a:cubicBezTo>
                <a:close/>
                <a:moveTo>
                  <a:pt x="468" y="2"/>
                </a:moveTo>
                <a:cubicBezTo>
                  <a:pt x="468" y="1"/>
                  <a:pt x="468" y="0"/>
                  <a:pt x="470" y="0"/>
                </a:cubicBezTo>
                <a:cubicBezTo>
                  <a:pt x="470" y="0"/>
                  <a:pt x="470" y="0"/>
                  <a:pt x="470" y="0"/>
                </a:cubicBezTo>
                <a:cubicBezTo>
                  <a:pt x="471" y="0"/>
                  <a:pt x="472" y="1"/>
                  <a:pt x="472" y="2"/>
                </a:cubicBezTo>
                <a:cubicBezTo>
                  <a:pt x="472" y="2"/>
                  <a:pt x="472" y="2"/>
                  <a:pt x="472" y="2"/>
                </a:cubicBezTo>
                <a:cubicBezTo>
                  <a:pt x="472" y="3"/>
                  <a:pt x="471" y="4"/>
                  <a:pt x="470" y="4"/>
                </a:cubicBezTo>
                <a:cubicBezTo>
                  <a:pt x="470" y="4"/>
                  <a:pt x="470" y="4"/>
                  <a:pt x="470" y="4"/>
                </a:cubicBezTo>
                <a:cubicBezTo>
                  <a:pt x="468" y="4"/>
                  <a:pt x="468" y="3"/>
                  <a:pt x="468" y="2"/>
                </a:cubicBezTo>
                <a:close/>
                <a:moveTo>
                  <a:pt x="450" y="2"/>
                </a:moveTo>
                <a:cubicBezTo>
                  <a:pt x="450" y="1"/>
                  <a:pt x="451" y="0"/>
                  <a:pt x="452" y="0"/>
                </a:cubicBezTo>
                <a:cubicBezTo>
                  <a:pt x="452" y="0"/>
                  <a:pt x="452" y="0"/>
                  <a:pt x="452" y="0"/>
                </a:cubicBezTo>
                <a:cubicBezTo>
                  <a:pt x="453" y="0"/>
                  <a:pt x="454" y="1"/>
                  <a:pt x="454" y="2"/>
                </a:cubicBezTo>
                <a:cubicBezTo>
                  <a:pt x="454" y="2"/>
                  <a:pt x="454" y="2"/>
                  <a:pt x="454" y="2"/>
                </a:cubicBezTo>
                <a:cubicBezTo>
                  <a:pt x="454" y="3"/>
                  <a:pt x="453" y="4"/>
                  <a:pt x="452" y="4"/>
                </a:cubicBezTo>
                <a:cubicBezTo>
                  <a:pt x="452" y="4"/>
                  <a:pt x="452" y="4"/>
                  <a:pt x="452" y="4"/>
                </a:cubicBezTo>
                <a:cubicBezTo>
                  <a:pt x="451" y="4"/>
                  <a:pt x="450" y="3"/>
                  <a:pt x="450" y="2"/>
                </a:cubicBezTo>
                <a:close/>
                <a:moveTo>
                  <a:pt x="433" y="2"/>
                </a:moveTo>
                <a:cubicBezTo>
                  <a:pt x="433" y="1"/>
                  <a:pt x="434" y="0"/>
                  <a:pt x="435" y="0"/>
                </a:cubicBezTo>
                <a:cubicBezTo>
                  <a:pt x="435" y="0"/>
                  <a:pt x="435" y="0"/>
                  <a:pt x="435" y="0"/>
                </a:cubicBezTo>
                <a:cubicBezTo>
                  <a:pt x="436" y="0"/>
                  <a:pt x="437" y="1"/>
                  <a:pt x="437" y="2"/>
                </a:cubicBezTo>
                <a:cubicBezTo>
                  <a:pt x="437" y="2"/>
                  <a:pt x="437" y="2"/>
                  <a:pt x="437" y="2"/>
                </a:cubicBezTo>
                <a:cubicBezTo>
                  <a:pt x="437" y="3"/>
                  <a:pt x="436" y="4"/>
                  <a:pt x="435" y="4"/>
                </a:cubicBezTo>
                <a:cubicBezTo>
                  <a:pt x="435" y="4"/>
                  <a:pt x="435" y="4"/>
                  <a:pt x="435" y="4"/>
                </a:cubicBezTo>
                <a:cubicBezTo>
                  <a:pt x="434" y="4"/>
                  <a:pt x="433" y="3"/>
                  <a:pt x="433" y="2"/>
                </a:cubicBezTo>
                <a:close/>
                <a:moveTo>
                  <a:pt x="416" y="2"/>
                </a:moveTo>
                <a:cubicBezTo>
                  <a:pt x="416" y="1"/>
                  <a:pt x="416" y="0"/>
                  <a:pt x="418" y="0"/>
                </a:cubicBezTo>
                <a:cubicBezTo>
                  <a:pt x="418" y="0"/>
                  <a:pt x="418" y="0"/>
                  <a:pt x="418" y="0"/>
                </a:cubicBezTo>
                <a:cubicBezTo>
                  <a:pt x="419" y="0"/>
                  <a:pt x="420" y="1"/>
                  <a:pt x="420" y="2"/>
                </a:cubicBezTo>
                <a:cubicBezTo>
                  <a:pt x="420" y="2"/>
                  <a:pt x="420" y="2"/>
                  <a:pt x="420" y="2"/>
                </a:cubicBezTo>
                <a:cubicBezTo>
                  <a:pt x="420" y="3"/>
                  <a:pt x="419" y="4"/>
                  <a:pt x="418" y="4"/>
                </a:cubicBezTo>
                <a:cubicBezTo>
                  <a:pt x="418" y="4"/>
                  <a:pt x="418" y="4"/>
                  <a:pt x="418" y="4"/>
                </a:cubicBezTo>
                <a:cubicBezTo>
                  <a:pt x="416" y="4"/>
                  <a:pt x="416" y="3"/>
                  <a:pt x="416" y="2"/>
                </a:cubicBezTo>
                <a:close/>
                <a:moveTo>
                  <a:pt x="398" y="2"/>
                </a:moveTo>
                <a:cubicBezTo>
                  <a:pt x="398" y="1"/>
                  <a:pt x="399" y="0"/>
                  <a:pt x="400" y="0"/>
                </a:cubicBezTo>
                <a:cubicBezTo>
                  <a:pt x="400" y="0"/>
                  <a:pt x="400" y="0"/>
                  <a:pt x="400" y="0"/>
                </a:cubicBezTo>
                <a:cubicBezTo>
                  <a:pt x="401" y="0"/>
                  <a:pt x="402" y="1"/>
                  <a:pt x="402" y="2"/>
                </a:cubicBezTo>
                <a:cubicBezTo>
                  <a:pt x="402" y="2"/>
                  <a:pt x="402" y="2"/>
                  <a:pt x="402" y="2"/>
                </a:cubicBezTo>
                <a:cubicBezTo>
                  <a:pt x="402" y="3"/>
                  <a:pt x="401" y="4"/>
                  <a:pt x="400" y="4"/>
                </a:cubicBezTo>
                <a:cubicBezTo>
                  <a:pt x="400" y="4"/>
                  <a:pt x="400" y="4"/>
                  <a:pt x="400" y="4"/>
                </a:cubicBezTo>
                <a:cubicBezTo>
                  <a:pt x="399" y="4"/>
                  <a:pt x="398" y="3"/>
                  <a:pt x="398" y="2"/>
                </a:cubicBezTo>
                <a:close/>
                <a:moveTo>
                  <a:pt x="381" y="2"/>
                </a:moveTo>
                <a:cubicBezTo>
                  <a:pt x="381" y="1"/>
                  <a:pt x="382" y="0"/>
                  <a:pt x="383" y="0"/>
                </a:cubicBezTo>
                <a:cubicBezTo>
                  <a:pt x="383" y="0"/>
                  <a:pt x="383" y="0"/>
                  <a:pt x="383" y="0"/>
                </a:cubicBezTo>
                <a:cubicBezTo>
                  <a:pt x="384" y="0"/>
                  <a:pt x="385" y="1"/>
                  <a:pt x="385" y="2"/>
                </a:cubicBezTo>
                <a:cubicBezTo>
                  <a:pt x="385" y="2"/>
                  <a:pt x="385" y="2"/>
                  <a:pt x="385" y="2"/>
                </a:cubicBezTo>
                <a:cubicBezTo>
                  <a:pt x="385" y="3"/>
                  <a:pt x="384" y="4"/>
                  <a:pt x="383" y="4"/>
                </a:cubicBezTo>
                <a:cubicBezTo>
                  <a:pt x="383" y="4"/>
                  <a:pt x="383" y="4"/>
                  <a:pt x="383" y="4"/>
                </a:cubicBezTo>
                <a:cubicBezTo>
                  <a:pt x="382" y="4"/>
                  <a:pt x="381" y="3"/>
                  <a:pt x="381" y="2"/>
                </a:cubicBezTo>
                <a:close/>
                <a:moveTo>
                  <a:pt x="364" y="2"/>
                </a:moveTo>
                <a:cubicBezTo>
                  <a:pt x="364" y="1"/>
                  <a:pt x="365" y="0"/>
                  <a:pt x="366" y="0"/>
                </a:cubicBezTo>
                <a:cubicBezTo>
                  <a:pt x="366" y="0"/>
                  <a:pt x="366" y="0"/>
                  <a:pt x="366" y="0"/>
                </a:cubicBezTo>
                <a:cubicBezTo>
                  <a:pt x="367" y="0"/>
                  <a:pt x="368" y="1"/>
                  <a:pt x="368" y="2"/>
                </a:cubicBezTo>
                <a:cubicBezTo>
                  <a:pt x="368" y="2"/>
                  <a:pt x="368" y="2"/>
                  <a:pt x="368" y="2"/>
                </a:cubicBezTo>
                <a:cubicBezTo>
                  <a:pt x="368" y="3"/>
                  <a:pt x="367" y="4"/>
                  <a:pt x="366" y="4"/>
                </a:cubicBezTo>
                <a:cubicBezTo>
                  <a:pt x="366" y="4"/>
                  <a:pt x="366" y="4"/>
                  <a:pt x="366" y="4"/>
                </a:cubicBezTo>
                <a:cubicBezTo>
                  <a:pt x="365" y="4"/>
                  <a:pt x="364" y="3"/>
                  <a:pt x="364" y="2"/>
                </a:cubicBezTo>
                <a:close/>
                <a:moveTo>
                  <a:pt x="346" y="2"/>
                </a:moveTo>
                <a:cubicBezTo>
                  <a:pt x="346" y="1"/>
                  <a:pt x="347" y="0"/>
                  <a:pt x="348" y="0"/>
                </a:cubicBezTo>
                <a:cubicBezTo>
                  <a:pt x="348" y="0"/>
                  <a:pt x="348" y="0"/>
                  <a:pt x="348" y="0"/>
                </a:cubicBezTo>
                <a:cubicBezTo>
                  <a:pt x="349" y="0"/>
                  <a:pt x="350" y="1"/>
                  <a:pt x="350" y="2"/>
                </a:cubicBezTo>
                <a:cubicBezTo>
                  <a:pt x="350" y="2"/>
                  <a:pt x="350" y="2"/>
                  <a:pt x="350" y="2"/>
                </a:cubicBezTo>
                <a:cubicBezTo>
                  <a:pt x="350" y="3"/>
                  <a:pt x="349" y="4"/>
                  <a:pt x="348" y="4"/>
                </a:cubicBezTo>
                <a:cubicBezTo>
                  <a:pt x="348" y="4"/>
                  <a:pt x="348" y="4"/>
                  <a:pt x="348" y="4"/>
                </a:cubicBezTo>
                <a:cubicBezTo>
                  <a:pt x="347" y="4"/>
                  <a:pt x="346" y="3"/>
                  <a:pt x="346" y="2"/>
                </a:cubicBezTo>
                <a:close/>
                <a:moveTo>
                  <a:pt x="329" y="2"/>
                </a:moveTo>
                <a:cubicBezTo>
                  <a:pt x="329" y="1"/>
                  <a:pt x="330" y="0"/>
                  <a:pt x="331" y="0"/>
                </a:cubicBezTo>
                <a:cubicBezTo>
                  <a:pt x="331" y="0"/>
                  <a:pt x="331" y="0"/>
                  <a:pt x="331" y="0"/>
                </a:cubicBezTo>
                <a:cubicBezTo>
                  <a:pt x="332" y="0"/>
                  <a:pt x="333" y="1"/>
                  <a:pt x="333" y="2"/>
                </a:cubicBezTo>
                <a:cubicBezTo>
                  <a:pt x="333" y="2"/>
                  <a:pt x="333" y="2"/>
                  <a:pt x="333" y="2"/>
                </a:cubicBezTo>
                <a:cubicBezTo>
                  <a:pt x="333" y="3"/>
                  <a:pt x="332" y="4"/>
                  <a:pt x="331" y="4"/>
                </a:cubicBezTo>
                <a:cubicBezTo>
                  <a:pt x="331" y="4"/>
                  <a:pt x="331" y="4"/>
                  <a:pt x="331" y="4"/>
                </a:cubicBezTo>
                <a:cubicBezTo>
                  <a:pt x="330" y="4"/>
                  <a:pt x="329" y="3"/>
                  <a:pt x="329" y="2"/>
                </a:cubicBezTo>
                <a:close/>
                <a:moveTo>
                  <a:pt x="312" y="2"/>
                </a:moveTo>
                <a:cubicBezTo>
                  <a:pt x="312" y="1"/>
                  <a:pt x="313" y="0"/>
                  <a:pt x="314" y="0"/>
                </a:cubicBezTo>
                <a:cubicBezTo>
                  <a:pt x="314" y="0"/>
                  <a:pt x="314" y="0"/>
                  <a:pt x="314" y="0"/>
                </a:cubicBezTo>
                <a:cubicBezTo>
                  <a:pt x="315" y="0"/>
                  <a:pt x="316" y="1"/>
                  <a:pt x="316" y="2"/>
                </a:cubicBezTo>
                <a:cubicBezTo>
                  <a:pt x="316" y="2"/>
                  <a:pt x="316" y="2"/>
                  <a:pt x="316" y="2"/>
                </a:cubicBezTo>
                <a:cubicBezTo>
                  <a:pt x="316" y="3"/>
                  <a:pt x="315" y="4"/>
                  <a:pt x="314" y="4"/>
                </a:cubicBezTo>
                <a:cubicBezTo>
                  <a:pt x="314" y="4"/>
                  <a:pt x="314" y="4"/>
                  <a:pt x="314" y="4"/>
                </a:cubicBezTo>
                <a:cubicBezTo>
                  <a:pt x="313" y="4"/>
                  <a:pt x="312" y="3"/>
                  <a:pt x="312" y="2"/>
                </a:cubicBezTo>
                <a:close/>
                <a:moveTo>
                  <a:pt x="294" y="2"/>
                </a:moveTo>
                <a:cubicBezTo>
                  <a:pt x="294" y="1"/>
                  <a:pt x="295" y="0"/>
                  <a:pt x="296" y="0"/>
                </a:cubicBezTo>
                <a:cubicBezTo>
                  <a:pt x="296" y="0"/>
                  <a:pt x="296" y="0"/>
                  <a:pt x="296" y="0"/>
                </a:cubicBezTo>
                <a:cubicBezTo>
                  <a:pt x="297" y="0"/>
                  <a:pt x="298" y="1"/>
                  <a:pt x="298" y="2"/>
                </a:cubicBezTo>
                <a:cubicBezTo>
                  <a:pt x="298" y="2"/>
                  <a:pt x="298" y="2"/>
                  <a:pt x="298" y="2"/>
                </a:cubicBezTo>
                <a:cubicBezTo>
                  <a:pt x="298" y="3"/>
                  <a:pt x="297" y="4"/>
                  <a:pt x="296" y="4"/>
                </a:cubicBezTo>
                <a:cubicBezTo>
                  <a:pt x="296" y="4"/>
                  <a:pt x="296" y="4"/>
                  <a:pt x="296" y="4"/>
                </a:cubicBezTo>
                <a:cubicBezTo>
                  <a:pt x="295" y="4"/>
                  <a:pt x="294" y="3"/>
                  <a:pt x="294" y="2"/>
                </a:cubicBezTo>
                <a:close/>
                <a:moveTo>
                  <a:pt x="277" y="2"/>
                </a:moveTo>
                <a:cubicBezTo>
                  <a:pt x="277" y="1"/>
                  <a:pt x="278" y="0"/>
                  <a:pt x="279" y="0"/>
                </a:cubicBezTo>
                <a:cubicBezTo>
                  <a:pt x="279" y="0"/>
                  <a:pt x="279" y="0"/>
                  <a:pt x="279" y="0"/>
                </a:cubicBezTo>
                <a:cubicBezTo>
                  <a:pt x="280" y="0"/>
                  <a:pt x="281" y="1"/>
                  <a:pt x="281" y="2"/>
                </a:cubicBezTo>
                <a:cubicBezTo>
                  <a:pt x="281" y="2"/>
                  <a:pt x="281" y="2"/>
                  <a:pt x="281" y="2"/>
                </a:cubicBezTo>
                <a:cubicBezTo>
                  <a:pt x="281" y="3"/>
                  <a:pt x="280" y="4"/>
                  <a:pt x="279" y="4"/>
                </a:cubicBezTo>
                <a:cubicBezTo>
                  <a:pt x="279" y="4"/>
                  <a:pt x="279" y="4"/>
                  <a:pt x="279" y="4"/>
                </a:cubicBezTo>
                <a:cubicBezTo>
                  <a:pt x="278" y="4"/>
                  <a:pt x="277" y="3"/>
                  <a:pt x="277" y="2"/>
                </a:cubicBezTo>
                <a:close/>
                <a:moveTo>
                  <a:pt x="260" y="2"/>
                </a:moveTo>
                <a:cubicBezTo>
                  <a:pt x="260" y="1"/>
                  <a:pt x="261" y="0"/>
                  <a:pt x="262" y="0"/>
                </a:cubicBezTo>
                <a:cubicBezTo>
                  <a:pt x="262" y="0"/>
                  <a:pt x="262" y="0"/>
                  <a:pt x="262" y="0"/>
                </a:cubicBezTo>
                <a:cubicBezTo>
                  <a:pt x="263" y="0"/>
                  <a:pt x="264" y="1"/>
                  <a:pt x="264" y="2"/>
                </a:cubicBezTo>
                <a:cubicBezTo>
                  <a:pt x="264" y="2"/>
                  <a:pt x="264" y="2"/>
                  <a:pt x="264" y="2"/>
                </a:cubicBezTo>
                <a:cubicBezTo>
                  <a:pt x="264" y="3"/>
                  <a:pt x="263" y="4"/>
                  <a:pt x="262" y="4"/>
                </a:cubicBezTo>
                <a:cubicBezTo>
                  <a:pt x="262" y="4"/>
                  <a:pt x="262" y="4"/>
                  <a:pt x="262" y="4"/>
                </a:cubicBezTo>
                <a:cubicBezTo>
                  <a:pt x="261" y="4"/>
                  <a:pt x="260" y="3"/>
                  <a:pt x="260" y="2"/>
                </a:cubicBezTo>
                <a:close/>
                <a:moveTo>
                  <a:pt x="242" y="2"/>
                </a:moveTo>
                <a:cubicBezTo>
                  <a:pt x="242" y="1"/>
                  <a:pt x="243" y="0"/>
                  <a:pt x="244" y="0"/>
                </a:cubicBezTo>
                <a:cubicBezTo>
                  <a:pt x="244" y="0"/>
                  <a:pt x="244" y="0"/>
                  <a:pt x="244" y="0"/>
                </a:cubicBezTo>
                <a:cubicBezTo>
                  <a:pt x="246" y="0"/>
                  <a:pt x="246" y="1"/>
                  <a:pt x="246" y="2"/>
                </a:cubicBezTo>
                <a:cubicBezTo>
                  <a:pt x="246" y="2"/>
                  <a:pt x="246" y="2"/>
                  <a:pt x="246" y="2"/>
                </a:cubicBezTo>
                <a:cubicBezTo>
                  <a:pt x="246" y="3"/>
                  <a:pt x="246" y="4"/>
                  <a:pt x="244" y="4"/>
                </a:cubicBezTo>
                <a:cubicBezTo>
                  <a:pt x="244" y="4"/>
                  <a:pt x="244" y="4"/>
                  <a:pt x="244" y="4"/>
                </a:cubicBezTo>
                <a:cubicBezTo>
                  <a:pt x="243" y="4"/>
                  <a:pt x="242" y="3"/>
                  <a:pt x="242" y="2"/>
                </a:cubicBezTo>
                <a:close/>
                <a:moveTo>
                  <a:pt x="225" y="2"/>
                </a:moveTo>
                <a:cubicBezTo>
                  <a:pt x="225" y="1"/>
                  <a:pt x="226" y="0"/>
                  <a:pt x="227" y="0"/>
                </a:cubicBezTo>
                <a:cubicBezTo>
                  <a:pt x="227" y="0"/>
                  <a:pt x="227" y="0"/>
                  <a:pt x="227" y="0"/>
                </a:cubicBezTo>
                <a:cubicBezTo>
                  <a:pt x="228" y="0"/>
                  <a:pt x="229" y="1"/>
                  <a:pt x="229" y="2"/>
                </a:cubicBezTo>
                <a:cubicBezTo>
                  <a:pt x="229" y="2"/>
                  <a:pt x="229" y="2"/>
                  <a:pt x="229" y="2"/>
                </a:cubicBezTo>
                <a:cubicBezTo>
                  <a:pt x="229" y="3"/>
                  <a:pt x="228" y="4"/>
                  <a:pt x="227" y="4"/>
                </a:cubicBezTo>
                <a:cubicBezTo>
                  <a:pt x="227" y="4"/>
                  <a:pt x="227" y="4"/>
                  <a:pt x="227" y="4"/>
                </a:cubicBezTo>
                <a:cubicBezTo>
                  <a:pt x="226" y="4"/>
                  <a:pt x="225" y="3"/>
                  <a:pt x="225" y="2"/>
                </a:cubicBezTo>
                <a:close/>
                <a:moveTo>
                  <a:pt x="208" y="2"/>
                </a:moveTo>
                <a:cubicBezTo>
                  <a:pt x="208" y="1"/>
                  <a:pt x="209" y="0"/>
                  <a:pt x="210" y="0"/>
                </a:cubicBezTo>
                <a:cubicBezTo>
                  <a:pt x="210" y="0"/>
                  <a:pt x="210" y="0"/>
                  <a:pt x="210" y="0"/>
                </a:cubicBezTo>
                <a:cubicBezTo>
                  <a:pt x="211" y="0"/>
                  <a:pt x="212" y="1"/>
                  <a:pt x="212" y="2"/>
                </a:cubicBezTo>
                <a:cubicBezTo>
                  <a:pt x="212" y="2"/>
                  <a:pt x="212" y="2"/>
                  <a:pt x="212" y="2"/>
                </a:cubicBezTo>
                <a:cubicBezTo>
                  <a:pt x="212" y="3"/>
                  <a:pt x="211" y="4"/>
                  <a:pt x="210" y="4"/>
                </a:cubicBezTo>
                <a:cubicBezTo>
                  <a:pt x="210" y="4"/>
                  <a:pt x="210" y="4"/>
                  <a:pt x="210" y="4"/>
                </a:cubicBezTo>
                <a:cubicBezTo>
                  <a:pt x="209" y="4"/>
                  <a:pt x="208" y="3"/>
                  <a:pt x="208" y="2"/>
                </a:cubicBezTo>
                <a:close/>
                <a:moveTo>
                  <a:pt x="190" y="2"/>
                </a:moveTo>
                <a:cubicBezTo>
                  <a:pt x="190" y="1"/>
                  <a:pt x="191" y="0"/>
                  <a:pt x="192" y="0"/>
                </a:cubicBezTo>
                <a:cubicBezTo>
                  <a:pt x="192" y="0"/>
                  <a:pt x="192" y="0"/>
                  <a:pt x="192" y="0"/>
                </a:cubicBezTo>
                <a:cubicBezTo>
                  <a:pt x="194" y="0"/>
                  <a:pt x="194" y="1"/>
                  <a:pt x="194" y="2"/>
                </a:cubicBezTo>
                <a:cubicBezTo>
                  <a:pt x="194" y="2"/>
                  <a:pt x="194" y="2"/>
                  <a:pt x="194" y="2"/>
                </a:cubicBezTo>
                <a:cubicBezTo>
                  <a:pt x="194" y="3"/>
                  <a:pt x="194" y="4"/>
                  <a:pt x="192" y="4"/>
                </a:cubicBezTo>
                <a:cubicBezTo>
                  <a:pt x="192" y="4"/>
                  <a:pt x="192" y="4"/>
                  <a:pt x="192" y="4"/>
                </a:cubicBezTo>
                <a:cubicBezTo>
                  <a:pt x="191" y="4"/>
                  <a:pt x="190" y="3"/>
                  <a:pt x="190" y="2"/>
                </a:cubicBezTo>
                <a:close/>
                <a:moveTo>
                  <a:pt x="173" y="2"/>
                </a:moveTo>
                <a:cubicBezTo>
                  <a:pt x="173" y="1"/>
                  <a:pt x="174" y="0"/>
                  <a:pt x="175" y="0"/>
                </a:cubicBezTo>
                <a:cubicBezTo>
                  <a:pt x="175" y="0"/>
                  <a:pt x="175" y="0"/>
                  <a:pt x="175" y="0"/>
                </a:cubicBezTo>
                <a:cubicBezTo>
                  <a:pt x="176" y="0"/>
                  <a:pt x="177" y="1"/>
                  <a:pt x="177" y="2"/>
                </a:cubicBezTo>
                <a:cubicBezTo>
                  <a:pt x="177" y="2"/>
                  <a:pt x="177" y="2"/>
                  <a:pt x="177" y="2"/>
                </a:cubicBezTo>
                <a:cubicBezTo>
                  <a:pt x="177" y="3"/>
                  <a:pt x="176" y="4"/>
                  <a:pt x="175" y="4"/>
                </a:cubicBezTo>
                <a:cubicBezTo>
                  <a:pt x="175" y="4"/>
                  <a:pt x="175" y="4"/>
                  <a:pt x="175" y="4"/>
                </a:cubicBezTo>
                <a:cubicBezTo>
                  <a:pt x="174" y="4"/>
                  <a:pt x="173" y="3"/>
                  <a:pt x="173" y="2"/>
                </a:cubicBezTo>
                <a:close/>
                <a:moveTo>
                  <a:pt x="156" y="2"/>
                </a:moveTo>
                <a:cubicBezTo>
                  <a:pt x="156" y="1"/>
                  <a:pt x="157" y="0"/>
                  <a:pt x="158" y="0"/>
                </a:cubicBezTo>
                <a:cubicBezTo>
                  <a:pt x="158" y="0"/>
                  <a:pt x="158" y="0"/>
                  <a:pt x="158" y="0"/>
                </a:cubicBezTo>
                <a:cubicBezTo>
                  <a:pt x="159" y="0"/>
                  <a:pt x="160" y="1"/>
                  <a:pt x="160" y="2"/>
                </a:cubicBezTo>
                <a:cubicBezTo>
                  <a:pt x="160" y="2"/>
                  <a:pt x="160" y="2"/>
                  <a:pt x="160" y="2"/>
                </a:cubicBezTo>
                <a:cubicBezTo>
                  <a:pt x="160" y="3"/>
                  <a:pt x="159" y="4"/>
                  <a:pt x="158" y="4"/>
                </a:cubicBezTo>
                <a:cubicBezTo>
                  <a:pt x="158" y="4"/>
                  <a:pt x="158" y="4"/>
                  <a:pt x="158" y="4"/>
                </a:cubicBezTo>
                <a:cubicBezTo>
                  <a:pt x="157" y="4"/>
                  <a:pt x="156" y="3"/>
                  <a:pt x="156" y="2"/>
                </a:cubicBezTo>
                <a:close/>
                <a:moveTo>
                  <a:pt x="138" y="2"/>
                </a:moveTo>
                <a:cubicBezTo>
                  <a:pt x="138" y="1"/>
                  <a:pt x="139" y="0"/>
                  <a:pt x="140" y="0"/>
                </a:cubicBezTo>
                <a:cubicBezTo>
                  <a:pt x="140" y="0"/>
                  <a:pt x="140" y="0"/>
                  <a:pt x="140" y="0"/>
                </a:cubicBezTo>
                <a:cubicBezTo>
                  <a:pt x="142" y="0"/>
                  <a:pt x="142" y="1"/>
                  <a:pt x="142" y="2"/>
                </a:cubicBezTo>
                <a:cubicBezTo>
                  <a:pt x="142" y="2"/>
                  <a:pt x="142" y="2"/>
                  <a:pt x="142" y="2"/>
                </a:cubicBezTo>
                <a:cubicBezTo>
                  <a:pt x="142" y="3"/>
                  <a:pt x="142" y="4"/>
                  <a:pt x="140" y="4"/>
                </a:cubicBezTo>
                <a:cubicBezTo>
                  <a:pt x="140" y="4"/>
                  <a:pt x="140" y="4"/>
                  <a:pt x="140" y="4"/>
                </a:cubicBezTo>
                <a:cubicBezTo>
                  <a:pt x="139" y="4"/>
                  <a:pt x="138" y="3"/>
                  <a:pt x="138" y="2"/>
                </a:cubicBezTo>
                <a:close/>
                <a:moveTo>
                  <a:pt x="121" y="2"/>
                </a:moveTo>
                <a:cubicBezTo>
                  <a:pt x="121" y="1"/>
                  <a:pt x="122" y="0"/>
                  <a:pt x="123" y="0"/>
                </a:cubicBezTo>
                <a:cubicBezTo>
                  <a:pt x="123" y="0"/>
                  <a:pt x="123" y="0"/>
                  <a:pt x="123" y="0"/>
                </a:cubicBezTo>
                <a:cubicBezTo>
                  <a:pt x="124" y="0"/>
                  <a:pt x="125" y="1"/>
                  <a:pt x="125" y="2"/>
                </a:cubicBezTo>
                <a:cubicBezTo>
                  <a:pt x="125" y="2"/>
                  <a:pt x="125" y="2"/>
                  <a:pt x="125" y="2"/>
                </a:cubicBezTo>
                <a:cubicBezTo>
                  <a:pt x="125" y="3"/>
                  <a:pt x="124" y="4"/>
                  <a:pt x="123" y="4"/>
                </a:cubicBezTo>
                <a:cubicBezTo>
                  <a:pt x="123" y="4"/>
                  <a:pt x="123" y="4"/>
                  <a:pt x="123" y="4"/>
                </a:cubicBezTo>
                <a:cubicBezTo>
                  <a:pt x="122" y="4"/>
                  <a:pt x="121" y="3"/>
                  <a:pt x="121" y="2"/>
                </a:cubicBezTo>
                <a:close/>
                <a:moveTo>
                  <a:pt x="104" y="2"/>
                </a:moveTo>
                <a:cubicBezTo>
                  <a:pt x="104" y="1"/>
                  <a:pt x="105" y="0"/>
                  <a:pt x="106" y="0"/>
                </a:cubicBezTo>
                <a:cubicBezTo>
                  <a:pt x="106" y="0"/>
                  <a:pt x="106" y="0"/>
                  <a:pt x="106" y="0"/>
                </a:cubicBezTo>
                <a:cubicBezTo>
                  <a:pt x="107" y="0"/>
                  <a:pt x="108" y="1"/>
                  <a:pt x="108" y="2"/>
                </a:cubicBezTo>
                <a:cubicBezTo>
                  <a:pt x="108" y="2"/>
                  <a:pt x="108" y="2"/>
                  <a:pt x="108" y="2"/>
                </a:cubicBezTo>
                <a:cubicBezTo>
                  <a:pt x="108" y="3"/>
                  <a:pt x="107" y="4"/>
                  <a:pt x="106" y="4"/>
                </a:cubicBezTo>
                <a:cubicBezTo>
                  <a:pt x="106" y="4"/>
                  <a:pt x="106" y="4"/>
                  <a:pt x="106" y="4"/>
                </a:cubicBezTo>
                <a:cubicBezTo>
                  <a:pt x="105" y="4"/>
                  <a:pt x="104" y="3"/>
                  <a:pt x="104" y="2"/>
                </a:cubicBezTo>
                <a:close/>
                <a:moveTo>
                  <a:pt x="87" y="2"/>
                </a:moveTo>
                <a:cubicBezTo>
                  <a:pt x="87" y="1"/>
                  <a:pt x="87" y="0"/>
                  <a:pt x="89" y="0"/>
                </a:cubicBezTo>
                <a:cubicBezTo>
                  <a:pt x="89" y="0"/>
                  <a:pt x="89" y="0"/>
                  <a:pt x="89" y="0"/>
                </a:cubicBezTo>
                <a:cubicBezTo>
                  <a:pt x="90" y="0"/>
                  <a:pt x="91" y="1"/>
                  <a:pt x="91" y="2"/>
                </a:cubicBezTo>
                <a:cubicBezTo>
                  <a:pt x="91" y="2"/>
                  <a:pt x="91" y="2"/>
                  <a:pt x="91" y="2"/>
                </a:cubicBezTo>
                <a:cubicBezTo>
                  <a:pt x="91" y="3"/>
                  <a:pt x="90" y="4"/>
                  <a:pt x="89" y="4"/>
                </a:cubicBezTo>
                <a:cubicBezTo>
                  <a:pt x="89" y="4"/>
                  <a:pt x="89" y="4"/>
                  <a:pt x="89" y="4"/>
                </a:cubicBezTo>
                <a:cubicBezTo>
                  <a:pt x="87" y="4"/>
                  <a:pt x="87" y="3"/>
                  <a:pt x="87" y="2"/>
                </a:cubicBezTo>
                <a:close/>
                <a:moveTo>
                  <a:pt x="69" y="2"/>
                </a:moveTo>
                <a:cubicBezTo>
                  <a:pt x="69" y="1"/>
                  <a:pt x="70" y="0"/>
                  <a:pt x="71" y="0"/>
                </a:cubicBezTo>
                <a:cubicBezTo>
                  <a:pt x="71" y="0"/>
                  <a:pt x="71" y="0"/>
                  <a:pt x="71" y="0"/>
                </a:cubicBezTo>
                <a:cubicBezTo>
                  <a:pt x="72" y="0"/>
                  <a:pt x="73" y="1"/>
                  <a:pt x="73" y="2"/>
                </a:cubicBezTo>
                <a:cubicBezTo>
                  <a:pt x="73" y="2"/>
                  <a:pt x="73" y="2"/>
                  <a:pt x="73" y="2"/>
                </a:cubicBezTo>
                <a:cubicBezTo>
                  <a:pt x="73" y="3"/>
                  <a:pt x="72" y="4"/>
                  <a:pt x="71" y="4"/>
                </a:cubicBezTo>
                <a:cubicBezTo>
                  <a:pt x="71" y="4"/>
                  <a:pt x="71" y="4"/>
                  <a:pt x="71" y="4"/>
                </a:cubicBezTo>
                <a:cubicBezTo>
                  <a:pt x="70" y="4"/>
                  <a:pt x="69" y="3"/>
                  <a:pt x="69" y="2"/>
                </a:cubicBezTo>
                <a:close/>
                <a:moveTo>
                  <a:pt x="52" y="2"/>
                </a:moveTo>
                <a:cubicBezTo>
                  <a:pt x="52" y="1"/>
                  <a:pt x="53" y="0"/>
                  <a:pt x="54" y="0"/>
                </a:cubicBezTo>
                <a:cubicBezTo>
                  <a:pt x="54" y="0"/>
                  <a:pt x="54" y="0"/>
                  <a:pt x="54" y="0"/>
                </a:cubicBezTo>
                <a:cubicBezTo>
                  <a:pt x="55" y="0"/>
                  <a:pt x="56" y="1"/>
                  <a:pt x="56" y="2"/>
                </a:cubicBezTo>
                <a:cubicBezTo>
                  <a:pt x="56" y="2"/>
                  <a:pt x="56" y="2"/>
                  <a:pt x="56" y="2"/>
                </a:cubicBezTo>
                <a:cubicBezTo>
                  <a:pt x="56" y="3"/>
                  <a:pt x="55" y="4"/>
                  <a:pt x="54" y="4"/>
                </a:cubicBezTo>
                <a:cubicBezTo>
                  <a:pt x="54" y="4"/>
                  <a:pt x="54" y="4"/>
                  <a:pt x="54" y="4"/>
                </a:cubicBezTo>
                <a:cubicBezTo>
                  <a:pt x="53" y="4"/>
                  <a:pt x="52" y="3"/>
                  <a:pt x="52" y="2"/>
                </a:cubicBezTo>
                <a:close/>
                <a:moveTo>
                  <a:pt x="35" y="2"/>
                </a:moveTo>
                <a:cubicBezTo>
                  <a:pt x="35" y="1"/>
                  <a:pt x="35" y="0"/>
                  <a:pt x="37" y="0"/>
                </a:cubicBezTo>
                <a:cubicBezTo>
                  <a:pt x="37" y="0"/>
                  <a:pt x="37" y="0"/>
                  <a:pt x="37" y="0"/>
                </a:cubicBezTo>
                <a:cubicBezTo>
                  <a:pt x="38" y="0"/>
                  <a:pt x="39" y="1"/>
                  <a:pt x="39" y="2"/>
                </a:cubicBezTo>
                <a:cubicBezTo>
                  <a:pt x="39" y="2"/>
                  <a:pt x="39" y="2"/>
                  <a:pt x="39" y="2"/>
                </a:cubicBezTo>
                <a:cubicBezTo>
                  <a:pt x="39" y="3"/>
                  <a:pt x="38" y="4"/>
                  <a:pt x="37" y="4"/>
                </a:cubicBezTo>
                <a:cubicBezTo>
                  <a:pt x="37" y="4"/>
                  <a:pt x="37" y="4"/>
                  <a:pt x="37" y="4"/>
                </a:cubicBezTo>
                <a:cubicBezTo>
                  <a:pt x="35" y="4"/>
                  <a:pt x="35" y="3"/>
                  <a:pt x="35" y="2"/>
                </a:cubicBezTo>
                <a:close/>
                <a:moveTo>
                  <a:pt x="17" y="2"/>
                </a:moveTo>
                <a:cubicBezTo>
                  <a:pt x="17" y="1"/>
                  <a:pt x="18" y="0"/>
                  <a:pt x="19" y="0"/>
                </a:cubicBezTo>
                <a:cubicBezTo>
                  <a:pt x="19" y="0"/>
                  <a:pt x="19" y="0"/>
                  <a:pt x="19" y="0"/>
                </a:cubicBezTo>
                <a:cubicBezTo>
                  <a:pt x="20" y="0"/>
                  <a:pt x="21" y="1"/>
                  <a:pt x="21" y="2"/>
                </a:cubicBezTo>
                <a:cubicBezTo>
                  <a:pt x="21" y="2"/>
                  <a:pt x="21" y="2"/>
                  <a:pt x="21" y="2"/>
                </a:cubicBezTo>
                <a:cubicBezTo>
                  <a:pt x="21" y="3"/>
                  <a:pt x="20" y="4"/>
                  <a:pt x="19" y="4"/>
                </a:cubicBezTo>
                <a:cubicBezTo>
                  <a:pt x="19" y="4"/>
                  <a:pt x="19" y="4"/>
                  <a:pt x="19" y="4"/>
                </a:cubicBezTo>
                <a:cubicBezTo>
                  <a:pt x="18" y="4"/>
                  <a:pt x="17" y="3"/>
                  <a:pt x="17" y="2"/>
                </a:cubicBezTo>
                <a:close/>
                <a:moveTo>
                  <a:pt x="0" y="2"/>
                </a:moveTo>
                <a:cubicBezTo>
                  <a:pt x="0" y="1"/>
                  <a:pt x="1" y="0"/>
                  <a:pt x="2" y="0"/>
                </a:cubicBezTo>
                <a:cubicBezTo>
                  <a:pt x="2" y="0"/>
                  <a:pt x="2" y="0"/>
                  <a:pt x="2" y="0"/>
                </a:cubicBezTo>
                <a:cubicBezTo>
                  <a:pt x="3" y="0"/>
                  <a:pt x="4" y="1"/>
                  <a:pt x="4" y="2"/>
                </a:cubicBezTo>
                <a:cubicBezTo>
                  <a:pt x="4" y="2"/>
                  <a:pt x="4" y="2"/>
                  <a:pt x="4" y="2"/>
                </a:cubicBezTo>
                <a:cubicBezTo>
                  <a:pt x="4" y="3"/>
                  <a:pt x="3" y="4"/>
                  <a:pt x="2" y="4"/>
                </a:cubicBezTo>
                <a:cubicBezTo>
                  <a:pt x="2" y="4"/>
                  <a:pt x="2" y="4"/>
                  <a:pt x="2" y="4"/>
                </a:cubicBezTo>
                <a:cubicBezTo>
                  <a:pt x="1" y="4"/>
                  <a:pt x="0" y="3"/>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3" name="Freeform 26"/>
          <p:cNvSpPr>
            <a:spLocks noEditPoints="1"/>
          </p:cNvSpPr>
          <p:nvPr/>
        </p:nvSpPr>
        <p:spPr bwMode="auto">
          <a:xfrm>
            <a:off x="2715684" y="4491038"/>
            <a:ext cx="2368549" cy="23812"/>
          </a:xfrm>
          <a:custGeom>
            <a:avLst/>
            <a:gdLst>
              <a:gd name="T0" fmla="*/ 2147483647 w 282"/>
              <a:gd name="T1" fmla="*/ 0 h 4"/>
              <a:gd name="T2" fmla="*/ 2147483647 w 282"/>
              <a:gd name="T3" fmla="*/ 2147483647 h 4"/>
              <a:gd name="T4" fmla="*/ 2147483647 w 282"/>
              <a:gd name="T5" fmla="*/ 2147483647 h 4"/>
              <a:gd name="T6" fmla="*/ 2147483647 w 282"/>
              <a:gd name="T7" fmla="*/ 2147483647 h 4"/>
              <a:gd name="T8" fmla="*/ 2147483647 w 282"/>
              <a:gd name="T9" fmla="*/ 2147483647 h 4"/>
              <a:gd name="T10" fmla="*/ 2147483647 w 282"/>
              <a:gd name="T11" fmla="*/ 0 h 4"/>
              <a:gd name="T12" fmla="*/ 2147483647 w 282"/>
              <a:gd name="T13" fmla="*/ 2147483647 h 4"/>
              <a:gd name="T14" fmla="*/ 2147483647 w 282"/>
              <a:gd name="T15" fmla="*/ 2147483647 h 4"/>
              <a:gd name="T16" fmla="*/ 2147483647 w 282"/>
              <a:gd name="T17" fmla="*/ 0 h 4"/>
              <a:gd name="T18" fmla="*/ 2147483647 w 282"/>
              <a:gd name="T19" fmla="*/ 2147483647 h 4"/>
              <a:gd name="T20" fmla="*/ 2147483647 w 282"/>
              <a:gd name="T21" fmla="*/ 2147483647 h 4"/>
              <a:gd name="T22" fmla="*/ 2147483647 w 282"/>
              <a:gd name="T23" fmla="*/ 2147483647 h 4"/>
              <a:gd name="T24" fmla="*/ 2147483647 w 282"/>
              <a:gd name="T25" fmla="*/ 2147483647 h 4"/>
              <a:gd name="T26" fmla="*/ 2147483647 w 282"/>
              <a:gd name="T27" fmla="*/ 0 h 4"/>
              <a:gd name="T28" fmla="*/ 2147483647 w 282"/>
              <a:gd name="T29" fmla="*/ 2147483647 h 4"/>
              <a:gd name="T30" fmla="*/ 2147483647 w 282"/>
              <a:gd name="T31" fmla="*/ 2147483647 h 4"/>
              <a:gd name="T32" fmla="*/ 2147483647 w 282"/>
              <a:gd name="T33" fmla="*/ 0 h 4"/>
              <a:gd name="T34" fmla="*/ 2147483647 w 282"/>
              <a:gd name="T35" fmla="*/ 2147483647 h 4"/>
              <a:gd name="T36" fmla="*/ 2147483647 w 282"/>
              <a:gd name="T37" fmla="*/ 2147483647 h 4"/>
              <a:gd name="T38" fmla="*/ 2147483647 w 282"/>
              <a:gd name="T39" fmla="*/ 2147483647 h 4"/>
              <a:gd name="T40" fmla="*/ 2147483647 w 282"/>
              <a:gd name="T41" fmla="*/ 2147483647 h 4"/>
              <a:gd name="T42" fmla="*/ 2147483647 w 282"/>
              <a:gd name="T43" fmla="*/ 0 h 4"/>
              <a:gd name="T44" fmla="*/ 2147483647 w 282"/>
              <a:gd name="T45" fmla="*/ 2147483647 h 4"/>
              <a:gd name="T46" fmla="*/ 2147483647 w 282"/>
              <a:gd name="T47" fmla="*/ 2147483647 h 4"/>
              <a:gd name="T48" fmla="*/ 2147483647 w 282"/>
              <a:gd name="T49" fmla="*/ 0 h 4"/>
              <a:gd name="T50" fmla="*/ 2147483647 w 282"/>
              <a:gd name="T51" fmla="*/ 2147483647 h 4"/>
              <a:gd name="T52" fmla="*/ 2147483647 w 282"/>
              <a:gd name="T53" fmla="*/ 2147483647 h 4"/>
              <a:gd name="T54" fmla="*/ 2147483647 w 282"/>
              <a:gd name="T55" fmla="*/ 2147483647 h 4"/>
              <a:gd name="T56" fmla="*/ 2147483647 w 282"/>
              <a:gd name="T57" fmla="*/ 2147483647 h 4"/>
              <a:gd name="T58" fmla="*/ 2147483647 w 282"/>
              <a:gd name="T59" fmla="*/ 0 h 4"/>
              <a:gd name="T60" fmla="*/ 2147483647 w 282"/>
              <a:gd name="T61" fmla="*/ 2147483647 h 4"/>
              <a:gd name="T62" fmla="*/ 2147483647 w 282"/>
              <a:gd name="T63" fmla="*/ 2147483647 h 4"/>
              <a:gd name="T64" fmla="*/ 2147483647 w 282"/>
              <a:gd name="T65" fmla="*/ 0 h 4"/>
              <a:gd name="T66" fmla="*/ 2147483647 w 282"/>
              <a:gd name="T67" fmla="*/ 2147483647 h 4"/>
              <a:gd name="T68" fmla="*/ 2147483647 w 282"/>
              <a:gd name="T69" fmla="*/ 2147483647 h 4"/>
              <a:gd name="T70" fmla="*/ 2147483647 w 282"/>
              <a:gd name="T71" fmla="*/ 2147483647 h 4"/>
              <a:gd name="T72" fmla="*/ 2147483647 w 282"/>
              <a:gd name="T73" fmla="*/ 2147483647 h 4"/>
              <a:gd name="T74" fmla="*/ 2147483647 w 282"/>
              <a:gd name="T75" fmla="*/ 0 h 4"/>
              <a:gd name="T76" fmla="*/ 2147483647 w 282"/>
              <a:gd name="T77" fmla="*/ 2147483647 h 4"/>
              <a:gd name="T78" fmla="*/ 2147483647 w 282"/>
              <a:gd name="T79" fmla="*/ 2147483647 h 4"/>
              <a:gd name="T80" fmla="*/ 2147483647 w 282"/>
              <a:gd name="T81" fmla="*/ 0 h 4"/>
              <a:gd name="T82" fmla="*/ 2147483647 w 282"/>
              <a:gd name="T83" fmla="*/ 2147483647 h 4"/>
              <a:gd name="T84" fmla="*/ 0 w 282"/>
              <a:gd name="T85" fmla="*/ 2147483647 h 4"/>
              <a:gd name="T86" fmla="*/ 2147483647 w 282"/>
              <a:gd name="T87" fmla="*/ 2147483647 h 4"/>
              <a:gd name="T88" fmla="*/ 2147483647 w 282"/>
              <a:gd name="T89" fmla="*/ 2147483647 h 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2"/>
              <a:gd name="T136" fmla="*/ 0 h 4"/>
              <a:gd name="T137" fmla="*/ 282 w 282"/>
              <a:gd name="T138" fmla="*/ 4 h 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2" h="4">
                <a:moveTo>
                  <a:pt x="277" y="2"/>
                </a:moveTo>
                <a:cubicBezTo>
                  <a:pt x="277" y="1"/>
                  <a:pt x="278" y="0"/>
                  <a:pt x="280" y="0"/>
                </a:cubicBezTo>
                <a:cubicBezTo>
                  <a:pt x="280" y="0"/>
                  <a:pt x="280" y="0"/>
                  <a:pt x="280" y="0"/>
                </a:cubicBezTo>
                <a:cubicBezTo>
                  <a:pt x="281" y="0"/>
                  <a:pt x="282" y="1"/>
                  <a:pt x="282" y="2"/>
                </a:cubicBezTo>
                <a:cubicBezTo>
                  <a:pt x="282" y="2"/>
                  <a:pt x="282" y="2"/>
                  <a:pt x="282" y="2"/>
                </a:cubicBezTo>
                <a:cubicBezTo>
                  <a:pt x="282" y="3"/>
                  <a:pt x="281" y="4"/>
                  <a:pt x="280" y="4"/>
                </a:cubicBezTo>
                <a:cubicBezTo>
                  <a:pt x="280" y="4"/>
                  <a:pt x="280" y="4"/>
                  <a:pt x="280" y="4"/>
                </a:cubicBezTo>
                <a:cubicBezTo>
                  <a:pt x="278" y="4"/>
                  <a:pt x="277" y="3"/>
                  <a:pt x="277" y="2"/>
                </a:cubicBezTo>
                <a:close/>
                <a:moveTo>
                  <a:pt x="260" y="2"/>
                </a:moveTo>
                <a:cubicBezTo>
                  <a:pt x="260" y="1"/>
                  <a:pt x="261" y="0"/>
                  <a:pt x="262" y="0"/>
                </a:cubicBezTo>
                <a:cubicBezTo>
                  <a:pt x="262" y="0"/>
                  <a:pt x="262" y="0"/>
                  <a:pt x="262" y="0"/>
                </a:cubicBezTo>
                <a:cubicBezTo>
                  <a:pt x="263" y="0"/>
                  <a:pt x="264" y="1"/>
                  <a:pt x="264" y="2"/>
                </a:cubicBezTo>
                <a:cubicBezTo>
                  <a:pt x="264" y="2"/>
                  <a:pt x="264" y="2"/>
                  <a:pt x="264" y="2"/>
                </a:cubicBezTo>
                <a:cubicBezTo>
                  <a:pt x="264" y="3"/>
                  <a:pt x="263" y="4"/>
                  <a:pt x="262" y="4"/>
                </a:cubicBezTo>
                <a:cubicBezTo>
                  <a:pt x="262" y="4"/>
                  <a:pt x="262" y="4"/>
                  <a:pt x="262" y="4"/>
                </a:cubicBezTo>
                <a:cubicBezTo>
                  <a:pt x="261" y="4"/>
                  <a:pt x="260" y="3"/>
                  <a:pt x="260" y="2"/>
                </a:cubicBezTo>
                <a:close/>
                <a:moveTo>
                  <a:pt x="243" y="2"/>
                </a:moveTo>
                <a:cubicBezTo>
                  <a:pt x="243" y="1"/>
                  <a:pt x="244" y="0"/>
                  <a:pt x="245" y="0"/>
                </a:cubicBezTo>
                <a:cubicBezTo>
                  <a:pt x="245" y="0"/>
                  <a:pt x="245" y="0"/>
                  <a:pt x="245" y="0"/>
                </a:cubicBezTo>
                <a:cubicBezTo>
                  <a:pt x="246" y="0"/>
                  <a:pt x="247" y="1"/>
                  <a:pt x="247" y="2"/>
                </a:cubicBezTo>
                <a:cubicBezTo>
                  <a:pt x="247" y="2"/>
                  <a:pt x="247" y="2"/>
                  <a:pt x="247" y="2"/>
                </a:cubicBezTo>
                <a:cubicBezTo>
                  <a:pt x="247" y="3"/>
                  <a:pt x="246" y="4"/>
                  <a:pt x="245" y="4"/>
                </a:cubicBezTo>
                <a:cubicBezTo>
                  <a:pt x="245" y="4"/>
                  <a:pt x="245" y="4"/>
                  <a:pt x="245" y="4"/>
                </a:cubicBezTo>
                <a:cubicBezTo>
                  <a:pt x="244" y="4"/>
                  <a:pt x="243" y="3"/>
                  <a:pt x="243" y="2"/>
                </a:cubicBezTo>
                <a:close/>
                <a:moveTo>
                  <a:pt x="226" y="2"/>
                </a:moveTo>
                <a:cubicBezTo>
                  <a:pt x="226" y="1"/>
                  <a:pt x="226" y="0"/>
                  <a:pt x="228" y="0"/>
                </a:cubicBezTo>
                <a:cubicBezTo>
                  <a:pt x="228" y="0"/>
                  <a:pt x="228" y="0"/>
                  <a:pt x="228" y="0"/>
                </a:cubicBezTo>
                <a:cubicBezTo>
                  <a:pt x="229" y="0"/>
                  <a:pt x="230" y="1"/>
                  <a:pt x="230" y="2"/>
                </a:cubicBezTo>
                <a:cubicBezTo>
                  <a:pt x="230" y="2"/>
                  <a:pt x="230" y="2"/>
                  <a:pt x="230" y="2"/>
                </a:cubicBezTo>
                <a:cubicBezTo>
                  <a:pt x="230" y="3"/>
                  <a:pt x="229" y="4"/>
                  <a:pt x="228" y="4"/>
                </a:cubicBezTo>
                <a:cubicBezTo>
                  <a:pt x="228" y="4"/>
                  <a:pt x="228" y="4"/>
                  <a:pt x="228" y="4"/>
                </a:cubicBezTo>
                <a:cubicBezTo>
                  <a:pt x="226" y="4"/>
                  <a:pt x="226" y="3"/>
                  <a:pt x="226" y="2"/>
                </a:cubicBezTo>
                <a:close/>
                <a:moveTo>
                  <a:pt x="208" y="2"/>
                </a:moveTo>
                <a:cubicBezTo>
                  <a:pt x="208" y="1"/>
                  <a:pt x="209" y="0"/>
                  <a:pt x="210" y="0"/>
                </a:cubicBezTo>
                <a:cubicBezTo>
                  <a:pt x="210" y="0"/>
                  <a:pt x="210" y="0"/>
                  <a:pt x="210" y="0"/>
                </a:cubicBezTo>
                <a:cubicBezTo>
                  <a:pt x="211" y="0"/>
                  <a:pt x="212" y="1"/>
                  <a:pt x="212" y="2"/>
                </a:cubicBezTo>
                <a:cubicBezTo>
                  <a:pt x="212" y="2"/>
                  <a:pt x="212" y="2"/>
                  <a:pt x="212" y="2"/>
                </a:cubicBezTo>
                <a:cubicBezTo>
                  <a:pt x="212" y="3"/>
                  <a:pt x="211" y="4"/>
                  <a:pt x="210" y="4"/>
                </a:cubicBezTo>
                <a:cubicBezTo>
                  <a:pt x="210" y="4"/>
                  <a:pt x="210" y="4"/>
                  <a:pt x="210" y="4"/>
                </a:cubicBezTo>
                <a:cubicBezTo>
                  <a:pt x="209" y="4"/>
                  <a:pt x="208" y="3"/>
                  <a:pt x="208" y="2"/>
                </a:cubicBezTo>
                <a:close/>
                <a:moveTo>
                  <a:pt x="191" y="2"/>
                </a:moveTo>
                <a:cubicBezTo>
                  <a:pt x="191" y="1"/>
                  <a:pt x="192" y="0"/>
                  <a:pt x="193" y="0"/>
                </a:cubicBezTo>
                <a:cubicBezTo>
                  <a:pt x="193" y="0"/>
                  <a:pt x="193" y="0"/>
                  <a:pt x="193" y="0"/>
                </a:cubicBezTo>
                <a:cubicBezTo>
                  <a:pt x="194" y="0"/>
                  <a:pt x="195" y="1"/>
                  <a:pt x="195" y="2"/>
                </a:cubicBezTo>
                <a:cubicBezTo>
                  <a:pt x="195" y="2"/>
                  <a:pt x="195" y="2"/>
                  <a:pt x="195" y="2"/>
                </a:cubicBezTo>
                <a:cubicBezTo>
                  <a:pt x="195" y="3"/>
                  <a:pt x="194" y="4"/>
                  <a:pt x="193" y="4"/>
                </a:cubicBezTo>
                <a:cubicBezTo>
                  <a:pt x="193" y="4"/>
                  <a:pt x="193" y="4"/>
                  <a:pt x="193" y="4"/>
                </a:cubicBezTo>
                <a:cubicBezTo>
                  <a:pt x="192" y="4"/>
                  <a:pt x="191" y="3"/>
                  <a:pt x="191" y="2"/>
                </a:cubicBezTo>
                <a:close/>
                <a:moveTo>
                  <a:pt x="174" y="2"/>
                </a:moveTo>
                <a:cubicBezTo>
                  <a:pt x="174" y="1"/>
                  <a:pt x="174" y="0"/>
                  <a:pt x="176" y="0"/>
                </a:cubicBezTo>
                <a:cubicBezTo>
                  <a:pt x="176" y="0"/>
                  <a:pt x="176" y="0"/>
                  <a:pt x="176" y="0"/>
                </a:cubicBezTo>
                <a:cubicBezTo>
                  <a:pt x="177" y="0"/>
                  <a:pt x="178" y="1"/>
                  <a:pt x="178" y="2"/>
                </a:cubicBezTo>
                <a:cubicBezTo>
                  <a:pt x="178" y="2"/>
                  <a:pt x="178" y="2"/>
                  <a:pt x="178" y="2"/>
                </a:cubicBezTo>
                <a:cubicBezTo>
                  <a:pt x="178" y="3"/>
                  <a:pt x="177" y="4"/>
                  <a:pt x="176" y="4"/>
                </a:cubicBezTo>
                <a:cubicBezTo>
                  <a:pt x="176" y="4"/>
                  <a:pt x="176" y="4"/>
                  <a:pt x="176" y="4"/>
                </a:cubicBezTo>
                <a:cubicBezTo>
                  <a:pt x="174" y="4"/>
                  <a:pt x="174" y="3"/>
                  <a:pt x="174" y="2"/>
                </a:cubicBezTo>
                <a:close/>
                <a:moveTo>
                  <a:pt x="156" y="2"/>
                </a:moveTo>
                <a:cubicBezTo>
                  <a:pt x="156" y="1"/>
                  <a:pt x="157" y="0"/>
                  <a:pt x="158" y="0"/>
                </a:cubicBezTo>
                <a:cubicBezTo>
                  <a:pt x="158" y="0"/>
                  <a:pt x="158" y="0"/>
                  <a:pt x="158" y="0"/>
                </a:cubicBezTo>
                <a:cubicBezTo>
                  <a:pt x="159" y="0"/>
                  <a:pt x="160" y="1"/>
                  <a:pt x="160" y="2"/>
                </a:cubicBezTo>
                <a:cubicBezTo>
                  <a:pt x="160" y="2"/>
                  <a:pt x="160" y="2"/>
                  <a:pt x="160" y="2"/>
                </a:cubicBezTo>
                <a:cubicBezTo>
                  <a:pt x="160" y="3"/>
                  <a:pt x="159" y="4"/>
                  <a:pt x="158" y="4"/>
                </a:cubicBezTo>
                <a:cubicBezTo>
                  <a:pt x="158" y="4"/>
                  <a:pt x="158" y="4"/>
                  <a:pt x="158" y="4"/>
                </a:cubicBezTo>
                <a:cubicBezTo>
                  <a:pt x="157" y="4"/>
                  <a:pt x="156" y="3"/>
                  <a:pt x="156" y="2"/>
                </a:cubicBezTo>
                <a:close/>
                <a:moveTo>
                  <a:pt x="139" y="2"/>
                </a:moveTo>
                <a:cubicBezTo>
                  <a:pt x="139" y="1"/>
                  <a:pt x="140" y="0"/>
                  <a:pt x="141" y="0"/>
                </a:cubicBezTo>
                <a:cubicBezTo>
                  <a:pt x="141" y="0"/>
                  <a:pt x="141" y="0"/>
                  <a:pt x="141" y="0"/>
                </a:cubicBezTo>
                <a:cubicBezTo>
                  <a:pt x="142" y="0"/>
                  <a:pt x="143" y="1"/>
                  <a:pt x="143" y="2"/>
                </a:cubicBezTo>
                <a:cubicBezTo>
                  <a:pt x="143" y="2"/>
                  <a:pt x="143" y="2"/>
                  <a:pt x="143" y="2"/>
                </a:cubicBezTo>
                <a:cubicBezTo>
                  <a:pt x="143" y="3"/>
                  <a:pt x="142" y="4"/>
                  <a:pt x="141" y="4"/>
                </a:cubicBezTo>
                <a:cubicBezTo>
                  <a:pt x="141" y="4"/>
                  <a:pt x="141" y="4"/>
                  <a:pt x="141" y="4"/>
                </a:cubicBezTo>
                <a:cubicBezTo>
                  <a:pt x="140" y="4"/>
                  <a:pt x="139" y="3"/>
                  <a:pt x="139" y="2"/>
                </a:cubicBezTo>
                <a:close/>
                <a:moveTo>
                  <a:pt x="122" y="2"/>
                </a:moveTo>
                <a:cubicBezTo>
                  <a:pt x="122" y="1"/>
                  <a:pt x="123" y="0"/>
                  <a:pt x="124" y="0"/>
                </a:cubicBezTo>
                <a:cubicBezTo>
                  <a:pt x="124" y="0"/>
                  <a:pt x="124" y="0"/>
                  <a:pt x="124" y="0"/>
                </a:cubicBezTo>
                <a:cubicBezTo>
                  <a:pt x="125" y="0"/>
                  <a:pt x="126" y="1"/>
                  <a:pt x="126" y="2"/>
                </a:cubicBezTo>
                <a:cubicBezTo>
                  <a:pt x="126" y="2"/>
                  <a:pt x="126" y="2"/>
                  <a:pt x="126" y="2"/>
                </a:cubicBezTo>
                <a:cubicBezTo>
                  <a:pt x="126" y="3"/>
                  <a:pt x="125" y="4"/>
                  <a:pt x="124" y="4"/>
                </a:cubicBezTo>
                <a:cubicBezTo>
                  <a:pt x="124" y="4"/>
                  <a:pt x="124" y="4"/>
                  <a:pt x="124" y="4"/>
                </a:cubicBezTo>
                <a:cubicBezTo>
                  <a:pt x="123" y="4"/>
                  <a:pt x="122" y="3"/>
                  <a:pt x="122" y="2"/>
                </a:cubicBezTo>
                <a:close/>
                <a:moveTo>
                  <a:pt x="104" y="2"/>
                </a:moveTo>
                <a:cubicBezTo>
                  <a:pt x="104" y="1"/>
                  <a:pt x="105" y="0"/>
                  <a:pt x="106" y="0"/>
                </a:cubicBezTo>
                <a:cubicBezTo>
                  <a:pt x="106" y="0"/>
                  <a:pt x="106" y="0"/>
                  <a:pt x="106" y="0"/>
                </a:cubicBezTo>
                <a:cubicBezTo>
                  <a:pt x="107" y="0"/>
                  <a:pt x="108" y="1"/>
                  <a:pt x="108" y="2"/>
                </a:cubicBezTo>
                <a:cubicBezTo>
                  <a:pt x="108" y="2"/>
                  <a:pt x="108" y="2"/>
                  <a:pt x="108" y="2"/>
                </a:cubicBezTo>
                <a:cubicBezTo>
                  <a:pt x="108" y="3"/>
                  <a:pt x="107" y="4"/>
                  <a:pt x="106" y="4"/>
                </a:cubicBezTo>
                <a:cubicBezTo>
                  <a:pt x="106" y="4"/>
                  <a:pt x="106" y="4"/>
                  <a:pt x="106" y="4"/>
                </a:cubicBezTo>
                <a:cubicBezTo>
                  <a:pt x="105" y="4"/>
                  <a:pt x="104" y="3"/>
                  <a:pt x="104" y="2"/>
                </a:cubicBezTo>
                <a:close/>
                <a:moveTo>
                  <a:pt x="87" y="2"/>
                </a:moveTo>
                <a:cubicBezTo>
                  <a:pt x="87" y="1"/>
                  <a:pt x="88" y="0"/>
                  <a:pt x="89" y="0"/>
                </a:cubicBezTo>
                <a:cubicBezTo>
                  <a:pt x="89" y="0"/>
                  <a:pt x="89" y="0"/>
                  <a:pt x="89" y="0"/>
                </a:cubicBezTo>
                <a:cubicBezTo>
                  <a:pt x="90" y="0"/>
                  <a:pt x="91" y="1"/>
                  <a:pt x="91" y="2"/>
                </a:cubicBezTo>
                <a:cubicBezTo>
                  <a:pt x="91" y="2"/>
                  <a:pt x="91" y="2"/>
                  <a:pt x="91" y="2"/>
                </a:cubicBezTo>
                <a:cubicBezTo>
                  <a:pt x="91" y="3"/>
                  <a:pt x="90" y="4"/>
                  <a:pt x="89" y="4"/>
                </a:cubicBezTo>
                <a:cubicBezTo>
                  <a:pt x="89" y="4"/>
                  <a:pt x="89" y="4"/>
                  <a:pt x="89" y="4"/>
                </a:cubicBezTo>
                <a:cubicBezTo>
                  <a:pt x="88" y="4"/>
                  <a:pt x="87" y="3"/>
                  <a:pt x="87" y="2"/>
                </a:cubicBezTo>
                <a:close/>
                <a:moveTo>
                  <a:pt x="70" y="2"/>
                </a:moveTo>
                <a:cubicBezTo>
                  <a:pt x="70" y="1"/>
                  <a:pt x="71" y="0"/>
                  <a:pt x="72" y="0"/>
                </a:cubicBezTo>
                <a:cubicBezTo>
                  <a:pt x="72" y="0"/>
                  <a:pt x="72" y="0"/>
                  <a:pt x="72" y="0"/>
                </a:cubicBezTo>
                <a:cubicBezTo>
                  <a:pt x="73" y="0"/>
                  <a:pt x="74" y="1"/>
                  <a:pt x="74" y="2"/>
                </a:cubicBezTo>
                <a:cubicBezTo>
                  <a:pt x="74" y="2"/>
                  <a:pt x="74" y="2"/>
                  <a:pt x="74" y="2"/>
                </a:cubicBezTo>
                <a:cubicBezTo>
                  <a:pt x="74" y="3"/>
                  <a:pt x="73" y="4"/>
                  <a:pt x="72" y="4"/>
                </a:cubicBezTo>
                <a:cubicBezTo>
                  <a:pt x="72" y="4"/>
                  <a:pt x="72" y="4"/>
                  <a:pt x="72" y="4"/>
                </a:cubicBezTo>
                <a:cubicBezTo>
                  <a:pt x="71" y="4"/>
                  <a:pt x="70" y="3"/>
                  <a:pt x="70" y="2"/>
                </a:cubicBezTo>
                <a:close/>
                <a:moveTo>
                  <a:pt x="52" y="2"/>
                </a:moveTo>
                <a:cubicBezTo>
                  <a:pt x="52" y="1"/>
                  <a:pt x="53" y="0"/>
                  <a:pt x="54" y="0"/>
                </a:cubicBezTo>
                <a:cubicBezTo>
                  <a:pt x="54" y="0"/>
                  <a:pt x="54" y="0"/>
                  <a:pt x="54" y="0"/>
                </a:cubicBezTo>
                <a:cubicBezTo>
                  <a:pt x="55" y="0"/>
                  <a:pt x="56" y="1"/>
                  <a:pt x="56" y="2"/>
                </a:cubicBezTo>
                <a:cubicBezTo>
                  <a:pt x="56" y="2"/>
                  <a:pt x="56" y="2"/>
                  <a:pt x="56" y="2"/>
                </a:cubicBezTo>
                <a:cubicBezTo>
                  <a:pt x="56" y="3"/>
                  <a:pt x="55" y="4"/>
                  <a:pt x="54" y="4"/>
                </a:cubicBezTo>
                <a:cubicBezTo>
                  <a:pt x="54" y="4"/>
                  <a:pt x="54" y="4"/>
                  <a:pt x="54" y="4"/>
                </a:cubicBezTo>
                <a:cubicBezTo>
                  <a:pt x="53" y="4"/>
                  <a:pt x="52" y="3"/>
                  <a:pt x="52" y="2"/>
                </a:cubicBezTo>
                <a:close/>
                <a:moveTo>
                  <a:pt x="35" y="2"/>
                </a:moveTo>
                <a:cubicBezTo>
                  <a:pt x="35" y="1"/>
                  <a:pt x="36" y="0"/>
                  <a:pt x="37" y="0"/>
                </a:cubicBezTo>
                <a:cubicBezTo>
                  <a:pt x="37" y="0"/>
                  <a:pt x="37" y="0"/>
                  <a:pt x="37" y="0"/>
                </a:cubicBezTo>
                <a:cubicBezTo>
                  <a:pt x="38" y="0"/>
                  <a:pt x="39" y="1"/>
                  <a:pt x="39" y="2"/>
                </a:cubicBezTo>
                <a:cubicBezTo>
                  <a:pt x="39" y="2"/>
                  <a:pt x="39" y="2"/>
                  <a:pt x="39" y="2"/>
                </a:cubicBezTo>
                <a:cubicBezTo>
                  <a:pt x="39" y="3"/>
                  <a:pt x="38" y="4"/>
                  <a:pt x="37" y="4"/>
                </a:cubicBezTo>
                <a:cubicBezTo>
                  <a:pt x="37" y="4"/>
                  <a:pt x="37" y="4"/>
                  <a:pt x="37" y="4"/>
                </a:cubicBezTo>
                <a:cubicBezTo>
                  <a:pt x="36" y="4"/>
                  <a:pt x="35" y="3"/>
                  <a:pt x="35" y="2"/>
                </a:cubicBezTo>
                <a:close/>
                <a:moveTo>
                  <a:pt x="18" y="2"/>
                </a:moveTo>
                <a:cubicBezTo>
                  <a:pt x="18" y="1"/>
                  <a:pt x="19" y="0"/>
                  <a:pt x="20" y="0"/>
                </a:cubicBezTo>
                <a:cubicBezTo>
                  <a:pt x="20" y="0"/>
                  <a:pt x="20" y="0"/>
                  <a:pt x="20" y="0"/>
                </a:cubicBezTo>
                <a:cubicBezTo>
                  <a:pt x="21" y="0"/>
                  <a:pt x="22" y="1"/>
                  <a:pt x="22" y="2"/>
                </a:cubicBezTo>
                <a:cubicBezTo>
                  <a:pt x="22" y="2"/>
                  <a:pt x="22" y="2"/>
                  <a:pt x="22" y="2"/>
                </a:cubicBezTo>
                <a:cubicBezTo>
                  <a:pt x="22" y="3"/>
                  <a:pt x="21" y="4"/>
                  <a:pt x="20" y="4"/>
                </a:cubicBezTo>
                <a:cubicBezTo>
                  <a:pt x="20" y="4"/>
                  <a:pt x="20" y="4"/>
                  <a:pt x="20" y="4"/>
                </a:cubicBezTo>
                <a:cubicBezTo>
                  <a:pt x="19" y="4"/>
                  <a:pt x="18" y="3"/>
                  <a:pt x="18" y="2"/>
                </a:cubicBezTo>
                <a:close/>
                <a:moveTo>
                  <a:pt x="0" y="2"/>
                </a:moveTo>
                <a:cubicBezTo>
                  <a:pt x="0" y="1"/>
                  <a:pt x="1" y="0"/>
                  <a:pt x="2" y="0"/>
                </a:cubicBezTo>
                <a:cubicBezTo>
                  <a:pt x="2" y="0"/>
                  <a:pt x="2" y="0"/>
                  <a:pt x="2" y="0"/>
                </a:cubicBezTo>
                <a:cubicBezTo>
                  <a:pt x="3" y="0"/>
                  <a:pt x="4" y="1"/>
                  <a:pt x="4" y="2"/>
                </a:cubicBezTo>
                <a:cubicBezTo>
                  <a:pt x="4" y="2"/>
                  <a:pt x="4" y="2"/>
                  <a:pt x="4" y="2"/>
                </a:cubicBezTo>
                <a:cubicBezTo>
                  <a:pt x="4" y="3"/>
                  <a:pt x="3" y="4"/>
                  <a:pt x="2" y="4"/>
                </a:cubicBezTo>
                <a:cubicBezTo>
                  <a:pt x="2" y="4"/>
                  <a:pt x="2" y="4"/>
                  <a:pt x="2" y="4"/>
                </a:cubicBezTo>
                <a:cubicBezTo>
                  <a:pt x="1" y="4"/>
                  <a:pt x="0" y="3"/>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4" name="Freeform 27"/>
          <p:cNvSpPr>
            <a:spLocks noEditPoints="1"/>
          </p:cNvSpPr>
          <p:nvPr/>
        </p:nvSpPr>
        <p:spPr bwMode="auto">
          <a:xfrm>
            <a:off x="6242051" y="5294314"/>
            <a:ext cx="35983" cy="441325"/>
          </a:xfrm>
          <a:custGeom>
            <a:avLst/>
            <a:gdLst>
              <a:gd name="T0" fmla="*/ 0 w 4"/>
              <a:gd name="T1" fmla="*/ 2147483647 h 73"/>
              <a:gd name="T2" fmla="*/ 2147483647 w 4"/>
              <a:gd name="T3" fmla="*/ 2147483647 h 73"/>
              <a:gd name="T4" fmla="*/ 2147483647 w 4"/>
              <a:gd name="T5" fmla="*/ 2147483647 h 73"/>
              <a:gd name="T6" fmla="*/ 2147483647 w 4"/>
              <a:gd name="T7" fmla="*/ 2147483647 h 73"/>
              <a:gd name="T8" fmla="*/ 2147483647 w 4"/>
              <a:gd name="T9" fmla="*/ 2147483647 h 73"/>
              <a:gd name="T10" fmla="*/ 2147483647 w 4"/>
              <a:gd name="T11" fmla="*/ 2147483647 h 73"/>
              <a:gd name="T12" fmla="*/ 2147483647 w 4"/>
              <a:gd name="T13" fmla="*/ 2147483647 h 73"/>
              <a:gd name="T14" fmla="*/ 0 w 4"/>
              <a:gd name="T15" fmla="*/ 2147483647 h 73"/>
              <a:gd name="T16" fmla="*/ 0 w 4"/>
              <a:gd name="T17" fmla="*/ 2147483647 h 73"/>
              <a:gd name="T18" fmla="*/ 2147483647 w 4"/>
              <a:gd name="T19" fmla="*/ 2147483647 h 73"/>
              <a:gd name="T20" fmla="*/ 2147483647 w 4"/>
              <a:gd name="T21" fmla="*/ 2147483647 h 73"/>
              <a:gd name="T22" fmla="*/ 2147483647 w 4"/>
              <a:gd name="T23" fmla="*/ 2147483647 h 73"/>
              <a:gd name="T24" fmla="*/ 2147483647 w 4"/>
              <a:gd name="T25" fmla="*/ 2147483647 h 73"/>
              <a:gd name="T26" fmla="*/ 2147483647 w 4"/>
              <a:gd name="T27" fmla="*/ 2147483647 h 73"/>
              <a:gd name="T28" fmla="*/ 2147483647 w 4"/>
              <a:gd name="T29" fmla="*/ 2147483647 h 73"/>
              <a:gd name="T30" fmla="*/ 0 w 4"/>
              <a:gd name="T31" fmla="*/ 2147483647 h 73"/>
              <a:gd name="T32" fmla="*/ 0 w 4"/>
              <a:gd name="T33" fmla="*/ 2147483647 h 73"/>
              <a:gd name="T34" fmla="*/ 2147483647 w 4"/>
              <a:gd name="T35" fmla="*/ 2147483647 h 73"/>
              <a:gd name="T36" fmla="*/ 2147483647 w 4"/>
              <a:gd name="T37" fmla="*/ 2147483647 h 73"/>
              <a:gd name="T38" fmla="*/ 2147483647 w 4"/>
              <a:gd name="T39" fmla="*/ 2147483647 h 73"/>
              <a:gd name="T40" fmla="*/ 2147483647 w 4"/>
              <a:gd name="T41" fmla="*/ 2147483647 h 73"/>
              <a:gd name="T42" fmla="*/ 2147483647 w 4"/>
              <a:gd name="T43" fmla="*/ 2147483647 h 73"/>
              <a:gd name="T44" fmla="*/ 2147483647 w 4"/>
              <a:gd name="T45" fmla="*/ 2147483647 h 73"/>
              <a:gd name="T46" fmla="*/ 0 w 4"/>
              <a:gd name="T47" fmla="*/ 2147483647 h 73"/>
              <a:gd name="T48" fmla="*/ 0 w 4"/>
              <a:gd name="T49" fmla="*/ 2147483647 h 73"/>
              <a:gd name="T50" fmla="*/ 2147483647 w 4"/>
              <a:gd name="T51" fmla="*/ 2147483647 h 73"/>
              <a:gd name="T52" fmla="*/ 2147483647 w 4"/>
              <a:gd name="T53" fmla="*/ 2147483647 h 73"/>
              <a:gd name="T54" fmla="*/ 2147483647 w 4"/>
              <a:gd name="T55" fmla="*/ 2147483647 h 73"/>
              <a:gd name="T56" fmla="*/ 2147483647 w 4"/>
              <a:gd name="T57" fmla="*/ 2147483647 h 73"/>
              <a:gd name="T58" fmla="*/ 2147483647 w 4"/>
              <a:gd name="T59" fmla="*/ 2147483647 h 73"/>
              <a:gd name="T60" fmla="*/ 2147483647 w 4"/>
              <a:gd name="T61" fmla="*/ 2147483647 h 73"/>
              <a:gd name="T62" fmla="*/ 0 w 4"/>
              <a:gd name="T63" fmla="*/ 2147483647 h 73"/>
              <a:gd name="T64" fmla="*/ 0 w 4"/>
              <a:gd name="T65" fmla="*/ 2147483647 h 73"/>
              <a:gd name="T66" fmla="*/ 2147483647 w 4"/>
              <a:gd name="T67" fmla="*/ 0 h 73"/>
              <a:gd name="T68" fmla="*/ 2147483647 w 4"/>
              <a:gd name="T69" fmla="*/ 0 h 73"/>
              <a:gd name="T70" fmla="*/ 2147483647 w 4"/>
              <a:gd name="T71" fmla="*/ 2147483647 h 73"/>
              <a:gd name="T72" fmla="*/ 2147483647 w 4"/>
              <a:gd name="T73" fmla="*/ 2147483647 h 73"/>
              <a:gd name="T74" fmla="*/ 2147483647 w 4"/>
              <a:gd name="T75" fmla="*/ 2147483647 h 73"/>
              <a:gd name="T76" fmla="*/ 2147483647 w 4"/>
              <a:gd name="T77" fmla="*/ 2147483647 h 73"/>
              <a:gd name="T78" fmla="*/ 0 w 4"/>
              <a:gd name="T79" fmla="*/ 2147483647 h 7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
              <a:gd name="T121" fmla="*/ 0 h 73"/>
              <a:gd name="T122" fmla="*/ 4 w 4"/>
              <a:gd name="T123" fmla="*/ 73 h 7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 h="73">
                <a:moveTo>
                  <a:pt x="0" y="71"/>
                </a:moveTo>
                <a:cubicBezTo>
                  <a:pt x="0" y="70"/>
                  <a:pt x="1" y="69"/>
                  <a:pt x="2" y="69"/>
                </a:cubicBezTo>
                <a:cubicBezTo>
                  <a:pt x="2" y="69"/>
                  <a:pt x="2" y="69"/>
                  <a:pt x="2" y="69"/>
                </a:cubicBezTo>
                <a:cubicBezTo>
                  <a:pt x="3" y="69"/>
                  <a:pt x="4" y="70"/>
                  <a:pt x="4" y="71"/>
                </a:cubicBezTo>
                <a:cubicBezTo>
                  <a:pt x="4" y="71"/>
                  <a:pt x="4" y="71"/>
                  <a:pt x="4" y="71"/>
                </a:cubicBezTo>
                <a:cubicBezTo>
                  <a:pt x="4" y="72"/>
                  <a:pt x="3" y="73"/>
                  <a:pt x="2" y="73"/>
                </a:cubicBezTo>
                <a:cubicBezTo>
                  <a:pt x="2" y="73"/>
                  <a:pt x="2" y="73"/>
                  <a:pt x="2" y="73"/>
                </a:cubicBezTo>
                <a:cubicBezTo>
                  <a:pt x="1" y="73"/>
                  <a:pt x="0" y="72"/>
                  <a:pt x="0" y="71"/>
                </a:cubicBezTo>
                <a:close/>
                <a:moveTo>
                  <a:pt x="0" y="54"/>
                </a:moveTo>
                <a:cubicBezTo>
                  <a:pt x="0" y="52"/>
                  <a:pt x="1" y="51"/>
                  <a:pt x="2" y="51"/>
                </a:cubicBezTo>
                <a:cubicBezTo>
                  <a:pt x="2" y="51"/>
                  <a:pt x="2" y="51"/>
                  <a:pt x="2" y="51"/>
                </a:cubicBezTo>
                <a:cubicBezTo>
                  <a:pt x="3" y="51"/>
                  <a:pt x="4" y="52"/>
                  <a:pt x="4" y="54"/>
                </a:cubicBezTo>
                <a:cubicBezTo>
                  <a:pt x="4" y="54"/>
                  <a:pt x="4" y="54"/>
                  <a:pt x="4" y="54"/>
                </a:cubicBezTo>
                <a:cubicBezTo>
                  <a:pt x="4" y="55"/>
                  <a:pt x="3" y="56"/>
                  <a:pt x="2" y="56"/>
                </a:cubicBezTo>
                <a:cubicBezTo>
                  <a:pt x="2" y="56"/>
                  <a:pt x="2" y="56"/>
                  <a:pt x="2" y="56"/>
                </a:cubicBezTo>
                <a:cubicBezTo>
                  <a:pt x="1" y="56"/>
                  <a:pt x="0" y="55"/>
                  <a:pt x="0" y="54"/>
                </a:cubicBezTo>
                <a:close/>
                <a:moveTo>
                  <a:pt x="0" y="36"/>
                </a:moveTo>
                <a:cubicBezTo>
                  <a:pt x="0" y="35"/>
                  <a:pt x="1" y="34"/>
                  <a:pt x="2" y="34"/>
                </a:cubicBezTo>
                <a:cubicBezTo>
                  <a:pt x="2" y="34"/>
                  <a:pt x="2" y="34"/>
                  <a:pt x="2" y="34"/>
                </a:cubicBezTo>
                <a:cubicBezTo>
                  <a:pt x="3" y="34"/>
                  <a:pt x="4" y="35"/>
                  <a:pt x="4" y="36"/>
                </a:cubicBezTo>
                <a:cubicBezTo>
                  <a:pt x="4" y="36"/>
                  <a:pt x="4" y="36"/>
                  <a:pt x="4" y="36"/>
                </a:cubicBezTo>
                <a:cubicBezTo>
                  <a:pt x="4" y="37"/>
                  <a:pt x="3" y="38"/>
                  <a:pt x="2" y="38"/>
                </a:cubicBezTo>
                <a:cubicBezTo>
                  <a:pt x="2" y="38"/>
                  <a:pt x="2" y="38"/>
                  <a:pt x="2" y="38"/>
                </a:cubicBezTo>
                <a:cubicBezTo>
                  <a:pt x="1" y="38"/>
                  <a:pt x="0" y="37"/>
                  <a:pt x="0" y="36"/>
                </a:cubicBezTo>
                <a:close/>
                <a:moveTo>
                  <a:pt x="0" y="19"/>
                </a:moveTo>
                <a:cubicBezTo>
                  <a:pt x="0" y="18"/>
                  <a:pt x="1" y="17"/>
                  <a:pt x="2" y="17"/>
                </a:cubicBezTo>
                <a:cubicBezTo>
                  <a:pt x="2" y="17"/>
                  <a:pt x="2" y="17"/>
                  <a:pt x="2" y="17"/>
                </a:cubicBezTo>
                <a:cubicBezTo>
                  <a:pt x="3" y="17"/>
                  <a:pt x="4" y="18"/>
                  <a:pt x="4" y="19"/>
                </a:cubicBezTo>
                <a:cubicBezTo>
                  <a:pt x="4" y="19"/>
                  <a:pt x="4" y="19"/>
                  <a:pt x="4" y="19"/>
                </a:cubicBezTo>
                <a:cubicBezTo>
                  <a:pt x="4" y="20"/>
                  <a:pt x="3" y="21"/>
                  <a:pt x="2" y="21"/>
                </a:cubicBezTo>
                <a:cubicBezTo>
                  <a:pt x="2" y="21"/>
                  <a:pt x="2" y="21"/>
                  <a:pt x="2" y="21"/>
                </a:cubicBezTo>
                <a:cubicBezTo>
                  <a:pt x="1" y="21"/>
                  <a:pt x="0" y="20"/>
                  <a:pt x="0" y="19"/>
                </a:cubicBezTo>
                <a:close/>
                <a:moveTo>
                  <a:pt x="0" y="2"/>
                </a:moveTo>
                <a:cubicBezTo>
                  <a:pt x="0" y="0"/>
                  <a:pt x="1" y="0"/>
                  <a:pt x="2" y="0"/>
                </a:cubicBezTo>
                <a:cubicBezTo>
                  <a:pt x="2" y="0"/>
                  <a:pt x="2" y="0"/>
                  <a:pt x="2" y="0"/>
                </a:cubicBezTo>
                <a:cubicBezTo>
                  <a:pt x="3" y="0"/>
                  <a:pt x="4" y="0"/>
                  <a:pt x="4" y="2"/>
                </a:cubicBezTo>
                <a:cubicBezTo>
                  <a:pt x="4" y="2"/>
                  <a:pt x="4" y="2"/>
                  <a:pt x="4" y="2"/>
                </a:cubicBezTo>
                <a:cubicBezTo>
                  <a:pt x="4" y="3"/>
                  <a:pt x="3" y="4"/>
                  <a:pt x="2" y="4"/>
                </a:cubicBezTo>
                <a:cubicBezTo>
                  <a:pt x="2" y="4"/>
                  <a:pt x="2" y="4"/>
                  <a:pt x="2" y="4"/>
                </a:cubicBezTo>
                <a:cubicBezTo>
                  <a:pt x="1" y="4"/>
                  <a:pt x="0" y="3"/>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5" name="Freeform 28"/>
          <p:cNvSpPr>
            <a:spLocks noEditPoints="1"/>
          </p:cNvSpPr>
          <p:nvPr/>
        </p:nvSpPr>
        <p:spPr bwMode="auto">
          <a:xfrm>
            <a:off x="7715251" y="3032125"/>
            <a:ext cx="31749" cy="2844800"/>
          </a:xfrm>
          <a:custGeom>
            <a:avLst/>
            <a:gdLst>
              <a:gd name="T0" fmla="*/ 2147483647 w 4"/>
              <a:gd name="T1" fmla="*/ 2147483647 h 472"/>
              <a:gd name="T2" fmla="*/ 0 w 4"/>
              <a:gd name="T3" fmla="*/ 2147483647 h 472"/>
              <a:gd name="T4" fmla="*/ 2147483647 w 4"/>
              <a:gd name="T5" fmla="*/ 2147483647 h 472"/>
              <a:gd name="T6" fmla="*/ 0 w 4"/>
              <a:gd name="T7" fmla="*/ 2147483647 h 472"/>
              <a:gd name="T8" fmla="*/ 2147483647 w 4"/>
              <a:gd name="T9" fmla="*/ 2147483647 h 472"/>
              <a:gd name="T10" fmla="*/ 0 w 4"/>
              <a:gd name="T11" fmla="*/ 2147483647 h 472"/>
              <a:gd name="T12" fmla="*/ 2147483647 w 4"/>
              <a:gd name="T13" fmla="*/ 2147483647 h 472"/>
              <a:gd name="T14" fmla="*/ 0 w 4"/>
              <a:gd name="T15" fmla="*/ 2147483647 h 472"/>
              <a:gd name="T16" fmla="*/ 2147483647 w 4"/>
              <a:gd name="T17" fmla="*/ 2147483647 h 472"/>
              <a:gd name="T18" fmla="*/ 0 w 4"/>
              <a:gd name="T19" fmla="*/ 2147483647 h 472"/>
              <a:gd name="T20" fmla="*/ 2147483647 w 4"/>
              <a:gd name="T21" fmla="*/ 2147483647 h 472"/>
              <a:gd name="T22" fmla="*/ 0 w 4"/>
              <a:gd name="T23" fmla="*/ 2147483647 h 472"/>
              <a:gd name="T24" fmla="*/ 2147483647 w 4"/>
              <a:gd name="T25" fmla="*/ 2147483647 h 472"/>
              <a:gd name="T26" fmla="*/ 0 w 4"/>
              <a:gd name="T27" fmla="*/ 2147483647 h 472"/>
              <a:gd name="T28" fmla="*/ 2147483647 w 4"/>
              <a:gd name="T29" fmla="*/ 2147483647 h 472"/>
              <a:gd name="T30" fmla="*/ 0 w 4"/>
              <a:gd name="T31" fmla="*/ 2147483647 h 472"/>
              <a:gd name="T32" fmla="*/ 2147483647 w 4"/>
              <a:gd name="T33" fmla="*/ 2147483647 h 472"/>
              <a:gd name="T34" fmla="*/ 0 w 4"/>
              <a:gd name="T35" fmla="*/ 2147483647 h 472"/>
              <a:gd name="T36" fmla="*/ 2147483647 w 4"/>
              <a:gd name="T37" fmla="*/ 2147483647 h 472"/>
              <a:gd name="T38" fmla="*/ 0 w 4"/>
              <a:gd name="T39" fmla="*/ 2147483647 h 472"/>
              <a:gd name="T40" fmla="*/ 2147483647 w 4"/>
              <a:gd name="T41" fmla="*/ 2147483647 h 472"/>
              <a:gd name="T42" fmla="*/ 0 w 4"/>
              <a:gd name="T43" fmla="*/ 2147483647 h 472"/>
              <a:gd name="T44" fmla="*/ 2147483647 w 4"/>
              <a:gd name="T45" fmla="*/ 2147483647 h 472"/>
              <a:gd name="T46" fmla="*/ 0 w 4"/>
              <a:gd name="T47" fmla="*/ 2147483647 h 472"/>
              <a:gd name="T48" fmla="*/ 2147483647 w 4"/>
              <a:gd name="T49" fmla="*/ 2147483647 h 472"/>
              <a:gd name="T50" fmla="*/ 0 w 4"/>
              <a:gd name="T51" fmla="*/ 2147483647 h 472"/>
              <a:gd name="T52" fmla="*/ 2147483647 w 4"/>
              <a:gd name="T53" fmla="*/ 2147483647 h 472"/>
              <a:gd name="T54" fmla="*/ 0 w 4"/>
              <a:gd name="T55" fmla="*/ 2147483647 h 472"/>
              <a:gd name="T56" fmla="*/ 2147483647 w 4"/>
              <a:gd name="T57" fmla="*/ 2147483647 h 472"/>
              <a:gd name="T58" fmla="*/ 0 w 4"/>
              <a:gd name="T59" fmla="*/ 2147483647 h 472"/>
              <a:gd name="T60" fmla="*/ 2147483647 w 4"/>
              <a:gd name="T61" fmla="*/ 2147483647 h 472"/>
              <a:gd name="T62" fmla="*/ 0 w 4"/>
              <a:gd name="T63" fmla="*/ 2147483647 h 472"/>
              <a:gd name="T64" fmla="*/ 2147483647 w 4"/>
              <a:gd name="T65" fmla="*/ 2147483647 h 472"/>
              <a:gd name="T66" fmla="*/ 0 w 4"/>
              <a:gd name="T67" fmla="*/ 2147483647 h 472"/>
              <a:gd name="T68" fmla="*/ 2147483647 w 4"/>
              <a:gd name="T69" fmla="*/ 2147483647 h 472"/>
              <a:gd name="T70" fmla="*/ 0 w 4"/>
              <a:gd name="T71" fmla="*/ 2147483647 h 472"/>
              <a:gd name="T72" fmla="*/ 2147483647 w 4"/>
              <a:gd name="T73" fmla="*/ 2147483647 h 472"/>
              <a:gd name="T74" fmla="*/ 0 w 4"/>
              <a:gd name="T75" fmla="*/ 2147483647 h 472"/>
              <a:gd name="T76" fmla="*/ 2147483647 w 4"/>
              <a:gd name="T77" fmla="*/ 2147483647 h 472"/>
              <a:gd name="T78" fmla="*/ 0 w 4"/>
              <a:gd name="T79" fmla="*/ 2147483647 h 472"/>
              <a:gd name="T80" fmla="*/ 2147483647 w 4"/>
              <a:gd name="T81" fmla="*/ 2147483647 h 472"/>
              <a:gd name="T82" fmla="*/ 0 w 4"/>
              <a:gd name="T83" fmla="*/ 2147483647 h 472"/>
              <a:gd name="T84" fmla="*/ 2147483647 w 4"/>
              <a:gd name="T85" fmla="*/ 2147483647 h 472"/>
              <a:gd name="T86" fmla="*/ 0 w 4"/>
              <a:gd name="T87" fmla="*/ 2147483647 h 472"/>
              <a:gd name="T88" fmla="*/ 2147483647 w 4"/>
              <a:gd name="T89" fmla="*/ 2147483647 h 472"/>
              <a:gd name="T90" fmla="*/ 0 w 4"/>
              <a:gd name="T91" fmla="*/ 2147483647 h 472"/>
              <a:gd name="T92" fmla="*/ 2147483647 w 4"/>
              <a:gd name="T93" fmla="*/ 2147483647 h 472"/>
              <a:gd name="T94" fmla="*/ 0 w 4"/>
              <a:gd name="T95" fmla="*/ 2147483647 h 472"/>
              <a:gd name="T96" fmla="*/ 2147483647 w 4"/>
              <a:gd name="T97" fmla="*/ 2147483647 h 472"/>
              <a:gd name="T98" fmla="*/ 0 w 4"/>
              <a:gd name="T99" fmla="*/ 2147483647 h 472"/>
              <a:gd name="T100" fmla="*/ 2147483647 w 4"/>
              <a:gd name="T101" fmla="*/ 2147483647 h 472"/>
              <a:gd name="T102" fmla="*/ 0 w 4"/>
              <a:gd name="T103" fmla="*/ 2147483647 h 472"/>
              <a:gd name="T104" fmla="*/ 2147483647 w 4"/>
              <a:gd name="T105" fmla="*/ 2147483647 h 472"/>
              <a:gd name="T106" fmla="*/ 0 w 4"/>
              <a:gd name="T107" fmla="*/ 2147483647 h 472"/>
              <a:gd name="T108" fmla="*/ 2147483647 w 4"/>
              <a:gd name="T109" fmla="*/ 2147483647 h 472"/>
              <a:gd name="T110" fmla="*/ 0 w 4"/>
              <a:gd name="T111" fmla="*/ 2147483647 h 4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
              <a:gd name="T169" fmla="*/ 0 h 472"/>
              <a:gd name="T170" fmla="*/ 4 w 4"/>
              <a:gd name="T171" fmla="*/ 472 h 4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 h="472">
                <a:moveTo>
                  <a:pt x="0" y="470"/>
                </a:moveTo>
                <a:cubicBezTo>
                  <a:pt x="0" y="469"/>
                  <a:pt x="1" y="468"/>
                  <a:pt x="2" y="468"/>
                </a:cubicBezTo>
                <a:cubicBezTo>
                  <a:pt x="2" y="468"/>
                  <a:pt x="2" y="468"/>
                  <a:pt x="2" y="468"/>
                </a:cubicBezTo>
                <a:cubicBezTo>
                  <a:pt x="4" y="468"/>
                  <a:pt x="4" y="469"/>
                  <a:pt x="4" y="470"/>
                </a:cubicBezTo>
                <a:cubicBezTo>
                  <a:pt x="4" y="470"/>
                  <a:pt x="4" y="470"/>
                  <a:pt x="4" y="470"/>
                </a:cubicBezTo>
                <a:cubicBezTo>
                  <a:pt x="4" y="471"/>
                  <a:pt x="4" y="472"/>
                  <a:pt x="2" y="472"/>
                </a:cubicBezTo>
                <a:cubicBezTo>
                  <a:pt x="2" y="472"/>
                  <a:pt x="2" y="472"/>
                  <a:pt x="2" y="472"/>
                </a:cubicBezTo>
                <a:cubicBezTo>
                  <a:pt x="1" y="472"/>
                  <a:pt x="0" y="471"/>
                  <a:pt x="0" y="470"/>
                </a:cubicBezTo>
                <a:close/>
                <a:moveTo>
                  <a:pt x="0" y="452"/>
                </a:moveTo>
                <a:cubicBezTo>
                  <a:pt x="0" y="451"/>
                  <a:pt x="1" y="450"/>
                  <a:pt x="2" y="450"/>
                </a:cubicBezTo>
                <a:cubicBezTo>
                  <a:pt x="2" y="450"/>
                  <a:pt x="2" y="450"/>
                  <a:pt x="2" y="450"/>
                </a:cubicBezTo>
                <a:cubicBezTo>
                  <a:pt x="4" y="450"/>
                  <a:pt x="4" y="451"/>
                  <a:pt x="4" y="452"/>
                </a:cubicBezTo>
                <a:cubicBezTo>
                  <a:pt x="4" y="452"/>
                  <a:pt x="4" y="452"/>
                  <a:pt x="4" y="452"/>
                </a:cubicBezTo>
                <a:cubicBezTo>
                  <a:pt x="4" y="453"/>
                  <a:pt x="4" y="454"/>
                  <a:pt x="2" y="454"/>
                </a:cubicBezTo>
                <a:cubicBezTo>
                  <a:pt x="2" y="454"/>
                  <a:pt x="2" y="454"/>
                  <a:pt x="2" y="454"/>
                </a:cubicBezTo>
                <a:cubicBezTo>
                  <a:pt x="1" y="454"/>
                  <a:pt x="0" y="453"/>
                  <a:pt x="0" y="452"/>
                </a:cubicBezTo>
                <a:close/>
                <a:moveTo>
                  <a:pt x="0" y="435"/>
                </a:moveTo>
                <a:cubicBezTo>
                  <a:pt x="0" y="434"/>
                  <a:pt x="1" y="433"/>
                  <a:pt x="2" y="433"/>
                </a:cubicBezTo>
                <a:cubicBezTo>
                  <a:pt x="2" y="433"/>
                  <a:pt x="2" y="433"/>
                  <a:pt x="2" y="433"/>
                </a:cubicBezTo>
                <a:cubicBezTo>
                  <a:pt x="4" y="433"/>
                  <a:pt x="4" y="434"/>
                  <a:pt x="4" y="435"/>
                </a:cubicBezTo>
                <a:cubicBezTo>
                  <a:pt x="4" y="435"/>
                  <a:pt x="4" y="435"/>
                  <a:pt x="4" y="435"/>
                </a:cubicBezTo>
                <a:cubicBezTo>
                  <a:pt x="4" y="436"/>
                  <a:pt x="4" y="437"/>
                  <a:pt x="2" y="437"/>
                </a:cubicBezTo>
                <a:cubicBezTo>
                  <a:pt x="2" y="437"/>
                  <a:pt x="2" y="437"/>
                  <a:pt x="2" y="437"/>
                </a:cubicBezTo>
                <a:cubicBezTo>
                  <a:pt x="1" y="437"/>
                  <a:pt x="0" y="436"/>
                  <a:pt x="0" y="435"/>
                </a:cubicBezTo>
                <a:close/>
                <a:moveTo>
                  <a:pt x="0" y="418"/>
                </a:moveTo>
                <a:cubicBezTo>
                  <a:pt x="0" y="417"/>
                  <a:pt x="1" y="416"/>
                  <a:pt x="2" y="416"/>
                </a:cubicBezTo>
                <a:cubicBezTo>
                  <a:pt x="2" y="416"/>
                  <a:pt x="2" y="416"/>
                  <a:pt x="2" y="416"/>
                </a:cubicBezTo>
                <a:cubicBezTo>
                  <a:pt x="4" y="416"/>
                  <a:pt x="4" y="417"/>
                  <a:pt x="4" y="418"/>
                </a:cubicBezTo>
                <a:cubicBezTo>
                  <a:pt x="4" y="418"/>
                  <a:pt x="4" y="418"/>
                  <a:pt x="4" y="418"/>
                </a:cubicBezTo>
                <a:cubicBezTo>
                  <a:pt x="4" y="419"/>
                  <a:pt x="4" y="420"/>
                  <a:pt x="2" y="420"/>
                </a:cubicBezTo>
                <a:cubicBezTo>
                  <a:pt x="2" y="420"/>
                  <a:pt x="2" y="420"/>
                  <a:pt x="2" y="420"/>
                </a:cubicBezTo>
                <a:cubicBezTo>
                  <a:pt x="1" y="420"/>
                  <a:pt x="0" y="419"/>
                  <a:pt x="0" y="418"/>
                </a:cubicBezTo>
                <a:close/>
                <a:moveTo>
                  <a:pt x="0" y="400"/>
                </a:moveTo>
                <a:cubicBezTo>
                  <a:pt x="0" y="399"/>
                  <a:pt x="1" y="398"/>
                  <a:pt x="2" y="398"/>
                </a:cubicBezTo>
                <a:cubicBezTo>
                  <a:pt x="2" y="398"/>
                  <a:pt x="2" y="398"/>
                  <a:pt x="2" y="398"/>
                </a:cubicBezTo>
                <a:cubicBezTo>
                  <a:pt x="4" y="398"/>
                  <a:pt x="4" y="399"/>
                  <a:pt x="4" y="400"/>
                </a:cubicBezTo>
                <a:cubicBezTo>
                  <a:pt x="4" y="400"/>
                  <a:pt x="4" y="400"/>
                  <a:pt x="4" y="400"/>
                </a:cubicBezTo>
                <a:cubicBezTo>
                  <a:pt x="4" y="401"/>
                  <a:pt x="4" y="402"/>
                  <a:pt x="2" y="402"/>
                </a:cubicBezTo>
                <a:cubicBezTo>
                  <a:pt x="2" y="402"/>
                  <a:pt x="2" y="402"/>
                  <a:pt x="2" y="402"/>
                </a:cubicBezTo>
                <a:cubicBezTo>
                  <a:pt x="1" y="402"/>
                  <a:pt x="0" y="401"/>
                  <a:pt x="0" y="400"/>
                </a:cubicBezTo>
                <a:close/>
                <a:moveTo>
                  <a:pt x="0" y="383"/>
                </a:moveTo>
                <a:cubicBezTo>
                  <a:pt x="0" y="382"/>
                  <a:pt x="1" y="381"/>
                  <a:pt x="2" y="381"/>
                </a:cubicBezTo>
                <a:cubicBezTo>
                  <a:pt x="2" y="381"/>
                  <a:pt x="2" y="381"/>
                  <a:pt x="2" y="381"/>
                </a:cubicBezTo>
                <a:cubicBezTo>
                  <a:pt x="4" y="381"/>
                  <a:pt x="4" y="382"/>
                  <a:pt x="4" y="383"/>
                </a:cubicBezTo>
                <a:cubicBezTo>
                  <a:pt x="4" y="383"/>
                  <a:pt x="4" y="383"/>
                  <a:pt x="4" y="383"/>
                </a:cubicBezTo>
                <a:cubicBezTo>
                  <a:pt x="4" y="384"/>
                  <a:pt x="4" y="385"/>
                  <a:pt x="2" y="385"/>
                </a:cubicBezTo>
                <a:cubicBezTo>
                  <a:pt x="2" y="385"/>
                  <a:pt x="2" y="385"/>
                  <a:pt x="2" y="385"/>
                </a:cubicBezTo>
                <a:cubicBezTo>
                  <a:pt x="1" y="385"/>
                  <a:pt x="0" y="384"/>
                  <a:pt x="0" y="383"/>
                </a:cubicBezTo>
                <a:close/>
                <a:moveTo>
                  <a:pt x="0" y="366"/>
                </a:moveTo>
                <a:cubicBezTo>
                  <a:pt x="0" y="365"/>
                  <a:pt x="1" y="364"/>
                  <a:pt x="2" y="364"/>
                </a:cubicBezTo>
                <a:cubicBezTo>
                  <a:pt x="2" y="364"/>
                  <a:pt x="2" y="364"/>
                  <a:pt x="2" y="364"/>
                </a:cubicBezTo>
                <a:cubicBezTo>
                  <a:pt x="4" y="364"/>
                  <a:pt x="4" y="365"/>
                  <a:pt x="4" y="366"/>
                </a:cubicBezTo>
                <a:cubicBezTo>
                  <a:pt x="4" y="366"/>
                  <a:pt x="4" y="366"/>
                  <a:pt x="4" y="366"/>
                </a:cubicBezTo>
                <a:cubicBezTo>
                  <a:pt x="4" y="367"/>
                  <a:pt x="4" y="368"/>
                  <a:pt x="2" y="368"/>
                </a:cubicBezTo>
                <a:cubicBezTo>
                  <a:pt x="2" y="368"/>
                  <a:pt x="2" y="368"/>
                  <a:pt x="2" y="368"/>
                </a:cubicBezTo>
                <a:cubicBezTo>
                  <a:pt x="1" y="368"/>
                  <a:pt x="0" y="367"/>
                  <a:pt x="0" y="366"/>
                </a:cubicBezTo>
                <a:close/>
                <a:moveTo>
                  <a:pt x="0" y="348"/>
                </a:moveTo>
                <a:cubicBezTo>
                  <a:pt x="0" y="347"/>
                  <a:pt x="1" y="346"/>
                  <a:pt x="2" y="346"/>
                </a:cubicBezTo>
                <a:cubicBezTo>
                  <a:pt x="2" y="346"/>
                  <a:pt x="2" y="346"/>
                  <a:pt x="2" y="346"/>
                </a:cubicBezTo>
                <a:cubicBezTo>
                  <a:pt x="4" y="346"/>
                  <a:pt x="4" y="347"/>
                  <a:pt x="4" y="348"/>
                </a:cubicBezTo>
                <a:cubicBezTo>
                  <a:pt x="4" y="348"/>
                  <a:pt x="4" y="348"/>
                  <a:pt x="4" y="348"/>
                </a:cubicBezTo>
                <a:cubicBezTo>
                  <a:pt x="4" y="350"/>
                  <a:pt x="4" y="350"/>
                  <a:pt x="2" y="350"/>
                </a:cubicBezTo>
                <a:cubicBezTo>
                  <a:pt x="2" y="350"/>
                  <a:pt x="2" y="350"/>
                  <a:pt x="2" y="350"/>
                </a:cubicBezTo>
                <a:cubicBezTo>
                  <a:pt x="1" y="350"/>
                  <a:pt x="0" y="350"/>
                  <a:pt x="0" y="348"/>
                </a:cubicBezTo>
                <a:close/>
                <a:moveTo>
                  <a:pt x="0" y="331"/>
                </a:moveTo>
                <a:cubicBezTo>
                  <a:pt x="0" y="330"/>
                  <a:pt x="1" y="329"/>
                  <a:pt x="2" y="329"/>
                </a:cubicBezTo>
                <a:cubicBezTo>
                  <a:pt x="2" y="329"/>
                  <a:pt x="2" y="329"/>
                  <a:pt x="2" y="329"/>
                </a:cubicBezTo>
                <a:cubicBezTo>
                  <a:pt x="4" y="329"/>
                  <a:pt x="4" y="330"/>
                  <a:pt x="4" y="331"/>
                </a:cubicBezTo>
                <a:cubicBezTo>
                  <a:pt x="4" y="331"/>
                  <a:pt x="4" y="331"/>
                  <a:pt x="4" y="331"/>
                </a:cubicBezTo>
                <a:cubicBezTo>
                  <a:pt x="4" y="332"/>
                  <a:pt x="4" y="333"/>
                  <a:pt x="2" y="333"/>
                </a:cubicBezTo>
                <a:cubicBezTo>
                  <a:pt x="2" y="333"/>
                  <a:pt x="2" y="333"/>
                  <a:pt x="2" y="333"/>
                </a:cubicBezTo>
                <a:cubicBezTo>
                  <a:pt x="1" y="333"/>
                  <a:pt x="0" y="332"/>
                  <a:pt x="0" y="331"/>
                </a:cubicBezTo>
                <a:close/>
                <a:moveTo>
                  <a:pt x="0" y="314"/>
                </a:moveTo>
                <a:cubicBezTo>
                  <a:pt x="0" y="313"/>
                  <a:pt x="1" y="312"/>
                  <a:pt x="2" y="312"/>
                </a:cubicBezTo>
                <a:cubicBezTo>
                  <a:pt x="2" y="312"/>
                  <a:pt x="2" y="312"/>
                  <a:pt x="2" y="312"/>
                </a:cubicBezTo>
                <a:cubicBezTo>
                  <a:pt x="4" y="312"/>
                  <a:pt x="4" y="313"/>
                  <a:pt x="4" y="314"/>
                </a:cubicBezTo>
                <a:cubicBezTo>
                  <a:pt x="4" y="314"/>
                  <a:pt x="4" y="314"/>
                  <a:pt x="4" y="314"/>
                </a:cubicBezTo>
                <a:cubicBezTo>
                  <a:pt x="4" y="315"/>
                  <a:pt x="4" y="316"/>
                  <a:pt x="2" y="316"/>
                </a:cubicBezTo>
                <a:cubicBezTo>
                  <a:pt x="2" y="316"/>
                  <a:pt x="2" y="316"/>
                  <a:pt x="2" y="316"/>
                </a:cubicBezTo>
                <a:cubicBezTo>
                  <a:pt x="1" y="316"/>
                  <a:pt x="0" y="315"/>
                  <a:pt x="0" y="314"/>
                </a:cubicBezTo>
                <a:close/>
                <a:moveTo>
                  <a:pt x="0" y="296"/>
                </a:moveTo>
                <a:cubicBezTo>
                  <a:pt x="0" y="295"/>
                  <a:pt x="1" y="294"/>
                  <a:pt x="2" y="294"/>
                </a:cubicBezTo>
                <a:cubicBezTo>
                  <a:pt x="2" y="294"/>
                  <a:pt x="2" y="294"/>
                  <a:pt x="2" y="294"/>
                </a:cubicBezTo>
                <a:cubicBezTo>
                  <a:pt x="4" y="294"/>
                  <a:pt x="4" y="295"/>
                  <a:pt x="4" y="296"/>
                </a:cubicBezTo>
                <a:cubicBezTo>
                  <a:pt x="4" y="296"/>
                  <a:pt x="4" y="296"/>
                  <a:pt x="4" y="296"/>
                </a:cubicBezTo>
                <a:cubicBezTo>
                  <a:pt x="4" y="298"/>
                  <a:pt x="4" y="298"/>
                  <a:pt x="2" y="298"/>
                </a:cubicBezTo>
                <a:cubicBezTo>
                  <a:pt x="2" y="298"/>
                  <a:pt x="2" y="298"/>
                  <a:pt x="2" y="298"/>
                </a:cubicBezTo>
                <a:cubicBezTo>
                  <a:pt x="1" y="298"/>
                  <a:pt x="0" y="298"/>
                  <a:pt x="0" y="296"/>
                </a:cubicBezTo>
                <a:close/>
                <a:moveTo>
                  <a:pt x="0" y="279"/>
                </a:moveTo>
                <a:cubicBezTo>
                  <a:pt x="0" y="278"/>
                  <a:pt x="1" y="277"/>
                  <a:pt x="2" y="277"/>
                </a:cubicBezTo>
                <a:cubicBezTo>
                  <a:pt x="2" y="277"/>
                  <a:pt x="2" y="277"/>
                  <a:pt x="2" y="277"/>
                </a:cubicBezTo>
                <a:cubicBezTo>
                  <a:pt x="4" y="277"/>
                  <a:pt x="4" y="278"/>
                  <a:pt x="4" y="279"/>
                </a:cubicBezTo>
                <a:cubicBezTo>
                  <a:pt x="4" y="279"/>
                  <a:pt x="4" y="279"/>
                  <a:pt x="4" y="279"/>
                </a:cubicBezTo>
                <a:cubicBezTo>
                  <a:pt x="4" y="280"/>
                  <a:pt x="4" y="281"/>
                  <a:pt x="2" y="281"/>
                </a:cubicBezTo>
                <a:cubicBezTo>
                  <a:pt x="2" y="281"/>
                  <a:pt x="2" y="281"/>
                  <a:pt x="2" y="281"/>
                </a:cubicBezTo>
                <a:cubicBezTo>
                  <a:pt x="1" y="281"/>
                  <a:pt x="0" y="280"/>
                  <a:pt x="0" y="279"/>
                </a:cubicBezTo>
                <a:close/>
                <a:moveTo>
                  <a:pt x="0" y="262"/>
                </a:moveTo>
                <a:cubicBezTo>
                  <a:pt x="0" y="261"/>
                  <a:pt x="1" y="260"/>
                  <a:pt x="2" y="260"/>
                </a:cubicBezTo>
                <a:cubicBezTo>
                  <a:pt x="2" y="260"/>
                  <a:pt x="2" y="260"/>
                  <a:pt x="2" y="260"/>
                </a:cubicBezTo>
                <a:cubicBezTo>
                  <a:pt x="4" y="260"/>
                  <a:pt x="4" y="261"/>
                  <a:pt x="4" y="262"/>
                </a:cubicBezTo>
                <a:cubicBezTo>
                  <a:pt x="4" y="262"/>
                  <a:pt x="4" y="262"/>
                  <a:pt x="4" y="262"/>
                </a:cubicBezTo>
                <a:cubicBezTo>
                  <a:pt x="4" y="263"/>
                  <a:pt x="4" y="264"/>
                  <a:pt x="2" y="264"/>
                </a:cubicBezTo>
                <a:cubicBezTo>
                  <a:pt x="2" y="264"/>
                  <a:pt x="2" y="264"/>
                  <a:pt x="2" y="264"/>
                </a:cubicBezTo>
                <a:cubicBezTo>
                  <a:pt x="1" y="264"/>
                  <a:pt x="0" y="263"/>
                  <a:pt x="0" y="262"/>
                </a:cubicBezTo>
                <a:close/>
                <a:moveTo>
                  <a:pt x="0" y="244"/>
                </a:moveTo>
                <a:cubicBezTo>
                  <a:pt x="0" y="243"/>
                  <a:pt x="1" y="242"/>
                  <a:pt x="2" y="242"/>
                </a:cubicBezTo>
                <a:cubicBezTo>
                  <a:pt x="2" y="242"/>
                  <a:pt x="2" y="242"/>
                  <a:pt x="2" y="242"/>
                </a:cubicBezTo>
                <a:cubicBezTo>
                  <a:pt x="4" y="242"/>
                  <a:pt x="4" y="243"/>
                  <a:pt x="4" y="244"/>
                </a:cubicBezTo>
                <a:cubicBezTo>
                  <a:pt x="4" y="244"/>
                  <a:pt x="4" y="244"/>
                  <a:pt x="4" y="244"/>
                </a:cubicBezTo>
                <a:cubicBezTo>
                  <a:pt x="4" y="246"/>
                  <a:pt x="4" y="246"/>
                  <a:pt x="2" y="246"/>
                </a:cubicBezTo>
                <a:cubicBezTo>
                  <a:pt x="2" y="246"/>
                  <a:pt x="2" y="246"/>
                  <a:pt x="2" y="246"/>
                </a:cubicBezTo>
                <a:cubicBezTo>
                  <a:pt x="1" y="246"/>
                  <a:pt x="0" y="246"/>
                  <a:pt x="0" y="244"/>
                </a:cubicBezTo>
                <a:close/>
                <a:moveTo>
                  <a:pt x="0" y="227"/>
                </a:moveTo>
                <a:cubicBezTo>
                  <a:pt x="0" y="226"/>
                  <a:pt x="1" y="225"/>
                  <a:pt x="2" y="225"/>
                </a:cubicBezTo>
                <a:cubicBezTo>
                  <a:pt x="2" y="225"/>
                  <a:pt x="2" y="225"/>
                  <a:pt x="2" y="225"/>
                </a:cubicBezTo>
                <a:cubicBezTo>
                  <a:pt x="4" y="225"/>
                  <a:pt x="4" y="226"/>
                  <a:pt x="4" y="227"/>
                </a:cubicBezTo>
                <a:cubicBezTo>
                  <a:pt x="4" y="227"/>
                  <a:pt x="4" y="227"/>
                  <a:pt x="4" y="227"/>
                </a:cubicBezTo>
                <a:cubicBezTo>
                  <a:pt x="4" y="228"/>
                  <a:pt x="4" y="229"/>
                  <a:pt x="2" y="229"/>
                </a:cubicBezTo>
                <a:cubicBezTo>
                  <a:pt x="2" y="229"/>
                  <a:pt x="2" y="229"/>
                  <a:pt x="2" y="229"/>
                </a:cubicBezTo>
                <a:cubicBezTo>
                  <a:pt x="1" y="229"/>
                  <a:pt x="0" y="228"/>
                  <a:pt x="0" y="227"/>
                </a:cubicBezTo>
                <a:close/>
                <a:moveTo>
                  <a:pt x="0" y="210"/>
                </a:moveTo>
                <a:cubicBezTo>
                  <a:pt x="0" y="209"/>
                  <a:pt x="1" y="208"/>
                  <a:pt x="2" y="208"/>
                </a:cubicBezTo>
                <a:cubicBezTo>
                  <a:pt x="2" y="208"/>
                  <a:pt x="2" y="208"/>
                  <a:pt x="2" y="208"/>
                </a:cubicBezTo>
                <a:cubicBezTo>
                  <a:pt x="4" y="208"/>
                  <a:pt x="4" y="209"/>
                  <a:pt x="4" y="210"/>
                </a:cubicBezTo>
                <a:cubicBezTo>
                  <a:pt x="4" y="210"/>
                  <a:pt x="4" y="210"/>
                  <a:pt x="4" y="210"/>
                </a:cubicBezTo>
                <a:cubicBezTo>
                  <a:pt x="4" y="211"/>
                  <a:pt x="4" y="212"/>
                  <a:pt x="2" y="212"/>
                </a:cubicBezTo>
                <a:cubicBezTo>
                  <a:pt x="2" y="212"/>
                  <a:pt x="2" y="212"/>
                  <a:pt x="2" y="212"/>
                </a:cubicBezTo>
                <a:cubicBezTo>
                  <a:pt x="1" y="212"/>
                  <a:pt x="0" y="211"/>
                  <a:pt x="0" y="210"/>
                </a:cubicBezTo>
                <a:close/>
                <a:moveTo>
                  <a:pt x="0" y="193"/>
                </a:moveTo>
                <a:cubicBezTo>
                  <a:pt x="0" y="191"/>
                  <a:pt x="1" y="191"/>
                  <a:pt x="2" y="191"/>
                </a:cubicBezTo>
                <a:cubicBezTo>
                  <a:pt x="2" y="191"/>
                  <a:pt x="2" y="191"/>
                  <a:pt x="2" y="191"/>
                </a:cubicBezTo>
                <a:cubicBezTo>
                  <a:pt x="4" y="191"/>
                  <a:pt x="4" y="191"/>
                  <a:pt x="4" y="193"/>
                </a:cubicBezTo>
                <a:cubicBezTo>
                  <a:pt x="4" y="193"/>
                  <a:pt x="4" y="193"/>
                  <a:pt x="4" y="193"/>
                </a:cubicBezTo>
                <a:cubicBezTo>
                  <a:pt x="4" y="194"/>
                  <a:pt x="4" y="195"/>
                  <a:pt x="2" y="195"/>
                </a:cubicBezTo>
                <a:cubicBezTo>
                  <a:pt x="2" y="195"/>
                  <a:pt x="2" y="195"/>
                  <a:pt x="2" y="195"/>
                </a:cubicBezTo>
                <a:cubicBezTo>
                  <a:pt x="1" y="195"/>
                  <a:pt x="0" y="194"/>
                  <a:pt x="0" y="193"/>
                </a:cubicBezTo>
                <a:close/>
                <a:moveTo>
                  <a:pt x="0" y="175"/>
                </a:moveTo>
                <a:cubicBezTo>
                  <a:pt x="0" y="174"/>
                  <a:pt x="1" y="173"/>
                  <a:pt x="2" y="173"/>
                </a:cubicBezTo>
                <a:cubicBezTo>
                  <a:pt x="2" y="173"/>
                  <a:pt x="2" y="173"/>
                  <a:pt x="2" y="173"/>
                </a:cubicBezTo>
                <a:cubicBezTo>
                  <a:pt x="4" y="173"/>
                  <a:pt x="4" y="174"/>
                  <a:pt x="4" y="175"/>
                </a:cubicBezTo>
                <a:cubicBezTo>
                  <a:pt x="4" y="175"/>
                  <a:pt x="4" y="175"/>
                  <a:pt x="4" y="175"/>
                </a:cubicBezTo>
                <a:cubicBezTo>
                  <a:pt x="4" y="176"/>
                  <a:pt x="4" y="177"/>
                  <a:pt x="2" y="177"/>
                </a:cubicBezTo>
                <a:cubicBezTo>
                  <a:pt x="2" y="177"/>
                  <a:pt x="2" y="177"/>
                  <a:pt x="2" y="177"/>
                </a:cubicBezTo>
                <a:cubicBezTo>
                  <a:pt x="1" y="177"/>
                  <a:pt x="0" y="176"/>
                  <a:pt x="0" y="175"/>
                </a:cubicBezTo>
                <a:close/>
                <a:moveTo>
                  <a:pt x="0" y="158"/>
                </a:moveTo>
                <a:cubicBezTo>
                  <a:pt x="0" y="157"/>
                  <a:pt x="1" y="156"/>
                  <a:pt x="2" y="156"/>
                </a:cubicBezTo>
                <a:cubicBezTo>
                  <a:pt x="2" y="156"/>
                  <a:pt x="2" y="156"/>
                  <a:pt x="2" y="156"/>
                </a:cubicBezTo>
                <a:cubicBezTo>
                  <a:pt x="4" y="156"/>
                  <a:pt x="4" y="157"/>
                  <a:pt x="4" y="158"/>
                </a:cubicBezTo>
                <a:cubicBezTo>
                  <a:pt x="4" y="158"/>
                  <a:pt x="4" y="158"/>
                  <a:pt x="4" y="158"/>
                </a:cubicBezTo>
                <a:cubicBezTo>
                  <a:pt x="4" y="159"/>
                  <a:pt x="4" y="160"/>
                  <a:pt x="2" y="160"/>
                </a:cubicBezTo>
                <a:cubicBezTo>
                  <a:pt x="2" y="160"/>
                  <a:pt x="2" y="160"/>
                  <a:pt x="2" y="160"/>
                </a:cubicBezTo>
                <a:cubicBezTo>
                  <a:pt x="1" y="160"/>
                  <a:pt x="0" y="159"/>
                  <a:pt x="0" y="158"/>
                </a:cubicBezTo>
                <a:close/>
                <a:moveTo>
                  <a:pt x="0" y="141"/>
                </a:moveTo>
                <a:cubicBezTo>
                  <a:pt x="0" y="139"/>
                  <a:pt x="1" y="139"/>
                  <a:pt x="2" y="139"/>
                </a:cubicBezTo>
                <a:cubicBezTo>
                  <a:pt x="2" y="139"/>
                  <a:pt x="2" y="139"/>
                  <a:pt x="2" y="139"/>
                </a:cubicBezTo>
                <a:cubicBezTo>
                  <a:pt x="4" y="139"/>
                  <a:pt x="4" y="139"/>
                  <a:pt x="4" y="141"/>
                </a:cubicBezTo>
                <a:cubicBezTo>
                  <a:pt x="4" y="141"/>
                  <a:pt x="4" y="141"/>
                  <a:pt x="4" y="141"/>
                </a:cubicBezTo>
                <a:cubicBezTo>
                  <a:pt x="4" y="142"/>
                  <a:pt x="4" y="143"/>
                  <a:pt x="2" y="143"/>
                </a:cubicBezTo>
                <a:cubicBezTo>
                  <a:pt x="2" y="143"/>
                  <a:pt x="2" y="143"/>
                  <a:pt x="2" y="143"/>
                </a:cubicBezTo>
                <a:cubicBezTo>
                  <a:pt x="1" y="143"/>
                  <a:pt x="0" y="142"/>
                  <a:pt x="0" y="141"/>
                </a:cubicBezTo>
                <a:close/>
                <a:moveTo>
                  <a:pt x="0" y="123"/>
                </a:moveTo>
                <a:cubicBezTo>
                  <a:pt x="0" y="122"/>
                  <a:pt x="1" y="121"/>
                  <a:pt x="2" y="121"/>
                </a:cubicBezTo>
                <a:cubicBezTo>
                  <a:pt x="2" y="121"/>
                  <a:pt x="2" y="121"/>
                  <a:pt x="2" y="121"/>
                </a:cubicBezTo>
                <a:cubicBezTo>
                  <a:pt x="4" y="121"/>
                  <a:pt x="4" y="122"/>
                  <a:pt x="4" y="123"/>
                </a:cubicBezTo>
                <a:cubicBezTo>
                  <a:pt x="4" y="123"/>
                  <a:pt x="4" y="123"/>
                  <a:pt x="4" y="123"/>
                </a:cubicBezTo>
                <a:cubicBezTo>
                  <a:pt x="4" y="124"/>
                  <a:pt x="4" y="125"/>
                  <a:pt x="2" y="125"/>
                </a:cubicBezTo>
                <a:cubicBezTo>
                  <a:pt x="2" y="125"/>
                  <a:pt x="2" y="125"/>
                  <a:pt x="2" y="125"/>
                </a:cubicBezTo>
                <a:cubicBezTo>
                  <a:pt x="1" y="125"/>
                  <a:pt x="0" y="124"/>
                  <a:pt x="0" y="123"/>
                </a:cubicBezTo>
                <a:close/>
                <a:moveTo>
                  <a:pt x="0" y="106"/>
                </a:moveTo>
                <a:cubicBezTo>
                  <a:pt x="0" y="105"/>
                  <a:pt x="1" y="104"/>
                  <a:pt x="2" y="104"/>
                </a:cubicBezTo>
                <a:cubicBezTo>
                  <a:pt x="2" y="104"/>
                  <a:pt x="2" y="104"/>
                  <a:pt x="2" y="104"/>
                </a:cubicBezTo>
                <a:cubicBezTo>
                  <a:pt x="4" y="104"/>
                  <a:pt x="4" y="105"/>
                  <a:pt x="4" y="106"/>
                </a:cubicBezTo>
                <a:cubicBezTo>
                  <a:pt x="4" y="106"/>
                  <a:pt x="4" y="106"/>
                  <a:pt x="4" y="106"/>
                </a:cubicBezTo>
                <a:cubicBezTo>
                  <a:pt x="4" y="107"/>
                  <a:pt x="4" y="108"/>
                  <a:pt x="2" y="108"/>
                </a:cubicBezTo>
                <a:cubicBezTo>
                  <a:pt x="2" y="108"/>
                  <a:pt x="2" y="108"/>
                  <a:pt x="2" y="108"/>
                </a:cubicBezTo>
                <a:cubicBezTo>
                  <a:pt x="1" y="108"/>
                  <a:pt x="0" y="107"/>
                  <a:pt x="0" y="106"/>
                </a:cubicBezTo>
                <a:close/>
                <a:moveTo>
                  <a:pt x="0" y="89"/>
                </a:moveTo>
                <a:cubicBezTo>
                  <a:pt x="0" y="87"/>
                  <a:pt x="1" y="87"/>
                  <a:pt x="2" y="87"/>
                </a:cubicBezTo>
                <a:cubicBezTo>
                  <a:pt x="2" y="87"/>
                  <a:pt x="2" y="87"/>
                  <a:pt x="2" y="87"/>
                </a:cubicBezTo>
                <a:cubicBezTo>
                  <a:pt x="4" y="87"/>
                  <a:pt x="4" y="87"/>
                  <a:pt x="4" y="89"/>
                </a:cubicBezTo>
                <a:cubicBezTo>
                  <a:pt x="4" y="89"/>
                  <a:pt x="4" y="89"/>
                  <a:pt x="4" y="89"/>
                </a:cubicBezTo>
                <a:cubicBezTo>
                  <a:pt x="4" y="90"/>
                  <a:pt x="4" y="91"/>
                  <a:pt x="2" y="91"/>
                </a:cubicBezTo>
                <a:cubicBezTo>
                  <a:pt x="2" y="91"/>
                  <a:pt x="2" y="91"/>
                  <a:pt x="2" y="91"/>
                </a:cubicBezTo>
                <a:cubicBezTo>
                  <a:pt x="1" y="91"/>
                  <a:pt x="0" y="90"/>
                  <a:pt x="0" y="89"/>
                </a:cubicBezTo>
                <a:close/>
                <a:moveTo>
                  <a:pt x="0" y="71"/>
                </a:moveTo>
                <a:cubicBezTo>
                  <a:pt x="0" y="70"/>
                  <a:pt x="1" y="69"/>
                  <a:pt x="2" y="69"/>
                </a:cubicBezTo>
                <a:cubicBezTo>
                  <a:pt x="2" y="69"/>
                  <a:pt x="2" y="69"/>
                  <a:pt x="2" y="69"/>
                </a:cubicBezTo>
                <a:cubicBezTo>
                  <a:pt x="4" y="69"/>
                  <a:pt x="4" y="70"/>
                  <a:pt x="4" y="71"/>
                </a:cubicBezTo>
                <a:cubicBezTo>
                  <a:pt x="4" y="71"/>
                  <a:pt x="4" y="71"/>
                  <a:pt x="4" y="71"/>
                </a:cubicBezTo>
                <a:cubicBezTo>
                  <a:pt x="4" y="72"/>
                  <a:pt x="4" y="73"/>
                  <a:pt x="2" y="73"/>
                </a:cubicBezTo>
                <a:cubicBezTo>
                  <a:pt x="2" y="73"/>
                  <a:pt x="2" y="73"/>
                  <a:pt x="2" y="73"/>
                </a:cubicBezTo>
                <a:cubicBezTo>
                  <a:pt x="1" y="73"/>
                  <a:pt x="0" y="72"/>
                  <a:pt x="0" y="71"/>
                </a:cubicBezTo>
                <a:close/>
                <a:moveTo>
                  <a:pt x="0" y="54"/>
                </a:moveTo>
                <a:cubicBezTo>
                  <a:pt x="0" y="53"/>
                  <a:pt x="1" y="52"/>
                  <a:pt x="2" y="52"/>
                </a:cubicBezTo>
                <a:cubicBezTo>
                  <a:pt x="2" y="52"/>
                  <a:pt x="2" y="52"/>
                  <a:pt x="2" y="52"/>
                </a:cubicBezTo>
                <a:cubicBezTo>
                  <a:pt x="4" y="52"/>
                  <a:pt x="4" y="53"/>
                  <a:pt x="4" y="54"/>
                </a:cubicBezTo>
                <a:cubicBezTo>
                  <a:pt x="4" y="54"/>
                  <a:pt x="4" y="54"/>
                  <a:pt x="4" y="54"/>
                </a:cubicBezTo>
                <a:cubicBezTo>
                  <a:pt x="4" y="55"/>
                  <a:pt x="4" y="56"/>
                  <a:pt x="2" y="56"/>
                </a:cubicBezTo>
                <a:cubicBezTo>
                  <a:pt x="2" y="56"/>
                  <a:pt x="2" y="56"/>
                  <a:pt x="2" y="56"/>
                </a:cubicBezTo>
                <a:cubicBezTo>
                  <a:pt x="1" y="56"/>
                  <a:pt x="0" y="55"/>
                  <a:pt x="0" y="54"/>
                </a:cubicBezTo>
                <a:close/>
                <a:moveTo>
                  <a:pt x="0" y="37"/>
                </a:moveTo>
                <a:cubicBezTo>
                  <a:pt x="0" y="36"/>
                  <a:pt x="1" y="35"/>
                  <a:pt x="2" y="35"/>
                </a:cubicBezTo>
                <a:cubicBezTo>
                  <a:pt x="2" y="35"/>
                  <a:pt x="2" y="35"/>
                  <a:pt x="2" y="35"/>
                </a:cubicBezTo>
                <a:cubicBezTo>
                  <a:pt x="4" y="35"/>
                  <a:pt x="4" y="36"/>
                  <a:pt x="4" y="37"/>
                </a:cubicBezTo>
                <a:cubicBezTo>
                  <a:pt x="4" y="37"/>
                  <a:pt x="4" y="37"/>
                  <a:pt x="4" y="37"/>
                </a:cubicBezTo>
                <a:cubicBezTo>
                  <a:pt x="4" y="38"/>
                  <a:pt x="4" y="39"/>
                  <a:pt x="2" y="39"/>
                </a:cubicBezTo>
                <a:cubicBezTo>
                  <a:pt x="2" y="39"/>
                  <a:pt x="2" y="39"/>
                  <a:pt x="2" y="39"/>
                </a:cubicBezTo>
                <a:cubicBezTo>
                  <a:pt x="1" y="39"/>
                  <a:pt x="0" y="38"/>
                  <a:pt x="0" y="37"/>
                </a:cubicBezTo>
                <a:close/>
                <a:moveTo>
                  <a:pt x="0" y="19"/>
                </a:moveTo>
                <a:cubicBezTo>
                  <a:pt x="0" y="18"/>
                  <a:pt x="1" y="17"/>
                  <a:pt x="2" y="17"/>
                </a:cubicBezTo>
                <a:cubicBezTo>
                  <a:pt x="2" y="17"/>
                  <a:pt x="2" y="17"/>
                  <a:pt x="2" y="17"/>
                </a:cubicBezTo>
                <a:cubicBezTo>
                  <a:pt x="4" y="17"/>
                  <a:pt x="4" y="18"/>
                  <a:pt x="4" y="19"/>
                </a:cubicBezTo>
                <a:cubicBezTo>
                  <a:pt x="4" y="19"/>
                  <a:pt x="4" y="19"/>
                  <a:pt x="4" y="19"/>
                </a:cubicBezTo>
                <a:cubicBezTo>
                  <a:pt x="4" y="20"/>
                  <a:pt x="4" y="21"/>
                  <a:pt x="2" y="21"/>
                </a:cubicBezTo>
                <a:cubicBezTo>
                  <a:pt x="2" y="21"/>
                  <a:pt x="2" y="21"/>
                  <a:pt x="2" y="21"/>
                </a:cubicBezTo>
                <a:cubicBezTo>
                  <a:pt x="1" y="21"/>
                  <a:pt x="0" y="20"/>
                  <a:pt x="0" y="19"/>
                </a:cubicBezTo>
                <a:close/>
                <a:moveTo>
                  <a:pt x="0" y="2"/>
                </a:moveTo>
                <a:cubicBezTo>
                  <a:pt x="0" y="1"/>
                  <a:pt x="1" y="0"/>
                  <a:pt x="2" y="0"/>
                </a:cubicBezTo>
                <a:cubicBezTo>
                  <a:pt x="2" y="0"/>
                  <a:pt x="2" y="0"/>
                  <a:pt x="2" y="0"/>
                </a:cubicBezTo>
                <a:cubicBezTo>
                  <a:pt x="4" y="0"/>
                  <a:pt x="4" y="1"/>
                  <a:pt x="4" y="2"/>
                </a:cubicBezTo>
                <a:cubicBezTo>
                  <a:pt x="4" y="2"/>
                  <a:pt x="4" y="2"/>
                  <a:pt x="4" y="2"/>
                </a:cubicBezTo>
                <a:cubicBezTo>
                  <a:pt x="4" y="3"/>
                  <a:pt x="4" y="4"/>
                  <a:pt x="2" y="4"/>
                </a:cubicBezTo>
                <a:cubicBezTo>
                  <a:pt x="2" y="4"/>
                  <a:pt x="2" y="4"/>
                  <a:pt x="2" y="4"/>
                </a:cubicBezTo>
                <a:cubicBezTo>
                  <a:pt x="1" y="4"/>
                  <a:pt x="0" y="3"/>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 name="Group 45"/>
          <p:cNvGrpSpPr>
            <a:grpSpLocks/>
          </p:cNvGrpSpPr>
          <p:nvPr/>
        </p:nvGrpSpPr>
        <p:grpSpPr bwMode="auto">
          <a:xfrm>
            <a:off x="3924301" y="3251657"/>
            <a:ext cx="2212586" cy="738664"/>
            <a:chOff x="2943839" y="3252359"/>
            <a:chExt cx="1658928" cy="738155"/>
          </a:xfrm>
        </p:grpSpPr>
        <p:sp>
          <p:nvSpPr>
            <p:cNvPr id="10283" name="Line 16"/>
            <p:cNvSpPr>
              <a:spLocks noChangeShapeType="1"/>
            </p:cNvSpPr>
            <p:nvPr/>
          </p:nvSpPr>
          <p:spPr bwMode="auto">
            <a:xfrm flipV="1">
              <a:off x="2943839" y="3599150"/>
              <a:ext cx="669616" cy="273486"/>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5" name="Rectangle 31"/>
            <p:cNvSpPr>
              <a:spLocks noChangeArrowheads="1"/>
            </p:cNvSpPr>
            <p:nvPr/>
          </p:nvSpPr>
          <p:spPr bwMode="auto">
            <a:xfrm>
              <a:off x="3606407" y="3252359"/>
              <a:ext cx="996360" cy="73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cs typeface="Arial" pitchFamily="34" charset="0"/>
                </a:rPr>
                <a:t>Feasible and </a:t>
              </a:r>
            </a:p>
            <a:p>
              <a:r>
                <a:rPr lang="en-US" sz="1600" dirty="0">
                  <a:cs typeface="Arial" pitchFamily="34" charset="0"/>
                </a:rPr>
                <a:t>efficient</a:t>
              </a:r>
            </a:p>
            <a:p>
              <a:r>
                <a:rPr lang="en-US" sz="1600" dirty="0">
                  <a:cs typeface="Arial" pitchFamily="34" charset="0"/>
                </a:rPr>
                <a:t>in production</a:t>
              </a:r>
            </a:p>
          </p:txBody>
        </p:sp>
      </p:grpSp>
      <p:sp>
        <p:nvSpPr>
          <p:cNvPr id="32" name="Line 33"/>
          <p:cNvSpPr>
            <a:spLocks noChangeShapeType="1"/>
          </p:cNvSpPr>
          <p:nvPr/>
        </p:nvSpPr>
        <p:spPr bwMode="auto">
          <a:xfrm>
            <a:off x="8047567" y="3117851"/>
            <a:ext cx="0" cy="1635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 name="Rectangle 34"/>
          <p:cNvSpPr>
            <a:spLocks noChangeArrowheads="1"/>
          </p:cNvSpPr>
          <p:nvPr/>
        </p:nvSpPr>
        <p:spPr bwMode="auto">
          <a:xfrm>
            <a:off x="8047567" y="3352465"/>
            <a:ext cx="1043516" cy="492443"/>
          </a:xfrm>
          <a:prstGeom prst="rect">
            <a:avLst/>
          </a:prstGeom>
          <a:noFill/>
          <a:ln>
            <a:headEnd/>
            <a:tailEnd/>
          </a:ln>
        </p:spPr>
        <p:style>
          <a:lnRef idx="1">
            <a:schemeClr val="accent5"/>
          </a:lnRef>
          <a:fillRef idx="2">
            <a:schemeClr val="accent5"/>
          </a:fillRef>
          <a:effectRef idx="1">
            <a:schemeClr val="accent5"/>
          </a:effectRef>
          <a:fontRef idx="minor">
            <a:schemeClr val="dk1"/>
          </a:fontRef>
        </p:style>
        <p:txBody>
          <a:bodyPr lIns="0" tIns="0" rIns="0" bIns="0">
            <a:spAutoFit/>
          </a:bodyPr>
          <a:lstStyle/>
          <a:p>
            <a:pPr fontAlgn="auto">
              <a:spcAft>
                <a:spcPts val="0"/>
              </a:spcAft>
              <a:defRPr/>
            </a:pPr>
            <a:r>
              <a:rPr lang="en-US" sz="1600" dirty="0">
                <a:solidFill>
                  <a:schemeClr val="tx1"/>
                </a:solidFill>
                <a:cs typeface="Arial" charset="0"/>
              </a:rPr>
              <a:t>Not </a:t>
            </a:r>
            <a:r>
              <a:rPr lang="en-US" sz="1600" dirty="0" smtClean="0">
                <a:solidFill>
                  <a:schemeClr val="tx1"/>
                </a:solidFill>
              </a:rPr>
              <a:t>feasible</a:t>
            </a:r>
            <a:endParaRPr lang="en-US" sz="1600" dirty="0">
              <a:solidFill>
                <a:schemeClr val="tx1"/>
              </a:solidFill>
              <a:cs typeface="Arial" charset="0"/>
            </a:endParaRPr>
          </a:p>
        </p:txBody>
      </p:sp>
      <p:sp>
        <p:nvSpPr>
          <p:cNvPr id="10269" name="Freeform 36"/>
          <p:cNvSpPr>
            <a:spLocks noEditPoints="1"/>
          </p:cNvSpPr>
          <p:nvPr/>
        </p:nvSpPr>
        <p:spPr bwMode="auto">
          <a:xfrm>
            <a:off x="5060951" y="4559300"/>
            <a:ext cx="33867" cy="1176338"/>
          </a:xfrm>
          <a:custGeom>
            <a:avLst/>
            <a:gdLst>
              <a:gd name="T0" fmla="*/ 2147483647 w 4"/>
              <a:gd name="T1" fmla="*/ 2147483647 h 195"/>
              <a:gd name="T2" fmla="*/ 2147483647 w 4"/>
              <a:gd name="T3" fmla="*/ 2147483647 h 195"/>
              <a:gd name="T4" fmla="*/ 2147483647 w 4"/>
              <a:gd name="T5" fmla="*/ 2147483647 h 195"/>
              <a:gd name="T6" fmla="*/ 0 w 4"/>
              <a:gd name="T7" fmla="*/ 2147483647 h 195"/>
              <a:gd name="T8" fmla="*/ 2147483647 w 4"/>
              <a:gd name="T9" fmla="*/ 2147483647 h 195"/>
              <a:gd name="T10" fmla="*/ 2147483647 w 4"/>
              <a:gd name="T11" fmla="*/ 2147483647 h 195"/>
              <a:gd name="T12" fmla="*/ 2147483647 w 4"/>
              <a:gd name="T13" fmla="*/ 2147483647 h 195"/>
              <a:gd name="T14" fmla="*/ 0 w 4"/>
              <a:gd name="T15" fmla="*/ 2147483647 h 195"/>
              <a:gd name="T16" fmla="*/ 2147483647 w 4"/>
              <a:gd name="T17" fmla="*/ 2147483647 h 195"/>
              <a:gd name="T18" fmla="*/ 2147483647 w 4"/>
              <a:gd name="T19" fmla="*/ 2147483647 h 195"/>
              <a:gd name="T20" fmla="*/ 2147483647 w 4"/>
              <a:gd name="T21" fmla="*/ 2147483647 h 195"/>
              <a:gd name="T22" fmla="*/ 0 w 4"/>
              <a:gd name="T23" fmla="*/ 2147483647 h 195"/>
              <a:gd name="T24" fmla="*/ 2147483647 w 4"/>
              <a:gd name="T25" fmla="*/ 2147483647 h 195"/>
              <a:gd name="T26" fmla="*/ 2147483647 w 4"/>
              <a:gd name="T27" fmla="*/ 2147483647 h 195"/>
              <a:gd name="T28" fmla="*/ 2147483647 w 4"/>
              <a:gd name="T29" fmla="*/ 2147483647 h 195"/>
              <a:gd name="T30" fmla="*/ 0 w 4"/>
              <a:gd name="T31" fmla="*/ 2147483647 h 195"/>
              <a:gd name="T32" fmla="*/ 2147483647 w 4"/>
              <a:gd name="T33" fmla="*/ 2147483647 h 195"/>
              <a:gd name="T34" fmla="*/ 2147483647 w 4"/>
              <a:gd name="T35" fmla="*/ 2147483647 h 195"/>
              <a:gd name="T36" fmla="*/ 2147483647 w 4"/>
              <a:gd name="T37" fmla="*/ 2147483647 h 195"/>
              <a:gd name="T38" fmla="*/ 0 w 4"/>
              <a:gd name="T39" fmla="*/ 2147483647 h 195"/>
              <a:gd name="T40" fmla="*/ 2147483647 w 4"/>
              <a:gd name="T41" fmla="*/ 2147483647 h 195"/>
              <a:gd name="T42" fmla="*/ 2147483647 w 4"/>
              <a:gd name="T43" fmla="*/ 2147483647 h 195"/>
              <a:gd name="T44" fmla="*/ 2147483647 w 4"/>
              <a:gd name="T45" fmla="*/ 2147483647 h 195"/>
              <a:gd name="T46" fmla="*/ 0 w 4"/>
              <a:gd name="T47" fmla="*/ 2147483647 h 195"/>
              <a:gd name="T48" fmla="*/ 2147483647 w 4"/>
              <a:gd name="T49" fmla="*/ 2147483647 h 195"/>
              <a:gd name="T50" fmla="*/ 2147483647 w 4"/>
              <a:gd name="T51" fmla="*/ 2147483647 h 195"/>
              <a:gd name="T52" fmla="*/ 2147483647 w 4"/>
              <a:gd name="T53" fmla="*/ 2147483647 h 195"/>
              <a:gd name="T54" fmla="*/ 0 w 4"/>
              <a:gd name="T55" fmla="*/ 2147483647 h 195"/>
              <a:gd name="T56" fmla="*/ 2147483647 w 4"/>
              <a:gd name="T57" fmla="*/ 2147483647 h 195"/>
              <a:gd name="T58" fmla="*/ 2147483647 w 4"/>
              <a:gd name="T59" fmla="*/ 2147483647 h 195"/>
              <a:gd name="T60" fmla="*/ 2147483647 w 4"/>
              <a:gd name="T61" fmla="*/ 2147483647 h 195"/>
              <a:gd name="T62" fmla="*/ 0 w 4"/>
              <a:gd name="T63" fmla="*/ 2147483647 h 195"/>
              <a:gd name="T64" fmla="*/ 2147483647 w 4"/>
              <a:gd name="T65" fmla="*/ 2147483647 h 195"/>
              <a:gd name="T66" fmla="*/ 2147483647 w 4"/>
              <a:gd name="T67" fmla="*/ 2147483647 h 195"/>
              <a:gd name="T68" fmla="*/ 2147483647 w 4"/>
              <a:gd name="T69" fmla="*/ 2147483647 h 195"/>
              <a:gd name="T70" fmla="*/ 0 w 4"/>
              <a:gd name="T71" fmla="*/ 2147483647 h 195"/>
              <a:gd name="T72" fmla="*/ 2147483647 w 4"/>
              <a:gd name="T73" fmla="*/ 2147483647 h 195"/>
              <a:gd name="T74" fmla="*/ 2147483647 w 4"/>
              <a:gd name="T75" fmla="*/ 2147483647 h 195"/>
              <a:gd name="T76" fmla="*/ 2147483647 w 4"/>
              <a:gd name="T77" fmla="*/ 2147483647 h 195"/>
              <a:gd name="T78" fmla="*/ 0 w 4"/>
              <a:gd name="T79" fmla="*/ 2147483647 h 195"/>
              <a:gd name="T80" fmla="*/ 2147483647 w 4"/>
              <a:gd name="T81" fmla="*/ 2147483647 h 195"/>
              <a:gd name="T82" fmla="*/ 2147483647 w 4"/>
              <a:gd name="T83" fmla="*/ 2147483647 h 195"/>
              <a:gd name="T84" fmla="*/ 2147483647 w 4"/>
              <a:gd name="T85" fmla="*/ 2147483647 h 195"/>
              <a:gd name="T86" fmla="*/ 0 w 4"/>
              <a:gd name="T87" fmla="*/ 2147483647 h 195"/>
              <a:gd name="T88" fmla="*/ 2147483647 w 4"/>
              <a:gd name="T89" fmla="*/ 0 h 195"/>
              <a:gd name="T90" fmla="*/ 2147483647 w 4"/>
              <a:gd name="T91" fmla="*/ 2147483647 h 195"/>
              <a:gd name="T92" fmla="*/ 2147483647 w 4"/>
              <a:gd name="T93" fmla="*/ 2147483647 h 195"/>
              <a:gd name="T94" fmla="*/ 0 w 4"/>
              <a:gd name="T95" fmla="*/ 2147483647 h 19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
              <a:gd name="T145" fmla="*/ 0 h 195"/>
              <a:gd name="T146" fmla="*/ 4 w 4"/>
              <a:gd name="T147" fmla="*/ 195 h 19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 h="195">
                <a:moveTo>
                  <a:pt x="0" y="193"/>
                </a:moveTo>
                <a:cubicBezTo>
                  <a:pt x="0" y="192"/>
                  <a:pt x="1" y="191"/>
                  <a:pt x="2" y="191"/>
                </a:cubicBezTo>
                <a:cubicBezTo>
                  <a:pt x="2" y="191"/>
                  <a:pt x="2" y="191"/>
                  <a:pt x="2" y="191"/>
                </a:cubicBezTo>
                <a:cubicBezTo>
                  <a:pt x="3" y="191"/>
                  <a:pt x="4" y="192"/>
                  <a:pt x="4" y="193"/>
                </a:cubicBezTo>
                <a:cubicBezTo>
                  <a:pt x="4" y="193"/>
                  <a:pt x="4" y="193"/>
                  <a:pt x="4" y="193"/>
                </a:cubicBezTo>
                <a:cubicBezTo>
                  <a:pt x="4" y="194"/>
                  <a:pt x="3" y="195"/>
                  <a:pt x="2" y="195"/>
                </a:cubicBezTo>
                <a:cubicBezTo>
                  <a:pt x="2" y="195"/>
                  <a:pt x="2" y="195"/>
                  <a:pt x="2" y="195"/>
                </a:cubicBezTo>
                <a:cubicBezTo>
                  <a:pt x="1" y="195"/>
                  <a:pt x="0" y="194"/>
                  <a:pt x="0" y="193"/>
                </a:cubicBezTo>
                <a:close/>
                <a:moveTo>
                  <a:pt x="0" y="176"/>
                </a:moveTo>
                <a:cubicBezTo>
                  <a:pt x="0" y="174"/>
                  <a:pt x="1" y="174"/>
                  <a:pt x="2" y="174"/>
                </a:cubicBezTo>
                <a:cubicBezTo>
                  <a:pt x="2" y="174"/>
                  <a:pt x="2" y="174"/>
                  <a:pt x="2" y="174"/>
                </a:cubicBezTo>
                <a:cubicBezTo>
                  <a:pt x="3" y="174"/>
                  <a:pt x="4" y="174"/>
                  <a:pt x="4" y="176"/>
                </a:cubicBezTo>
                <a:cubicBezTo>
                  <a:pt x="4" y="176"/>
                  <a:pt x="4" y="176"/>
                  <a:pt x="4" y="176"/>
                </a:cubicBezTo>
                <a:cubicBezTo>
                  <a:pt x="4" y="177"/>
                  <a:pt x="3" y="178"/>
                  <a:pt x="2" y="178"/>
                </a:cubicBezTo>
                <a:cubicBezTo>
                  <a:pt x="2" y="178"/>
                  <a:pt x="2" y="178"/>
                  <a:pt x="2" y="178"/>
                </a:cubicBezTo>
                <a:cubicBezTo>
                  <a:pt x="1" y="178"/>
                  <a:pt x="0" y="177"/>
                  <a:pt x="0" y="176"/>
                </a:cubicBezTo>
                <a:close/>
                <a:moveTo>
                  <a:pt x="0" y="158"/>
                </a:moveTo>
                <a:cubicBezTo>
                  <a:pt x="0" y="157"/>
                  <a:pt x="1" y="156"/>
                  <a:pt x="2" y="156"/>
                </a:cubicBezTo>
                <a:cubicBezTo>
                  <a:pt x="2" y="156"/>
                  <a:pt x="2" y="156"/>
                  <a:pt x="2" y="156"/>
                </a:cubicBezTo>
                <a:cubicBezTo>
                  <a:pt x="3" y="156"/>
                  <a:pt x="4" y="157"/>
                  <a:pt x="4" y="158"/>
                </a:cubicBezTo>
                <a:cubicBezTo>
                  <a:pt x="4" y="158"/>
                  <a:pt x="4" y="158"/>
                  <a:pt x="4" y="158"/>
                </a:cubicBezTo>
                <a:cubicBezTo>
                  <a:pt x="4" y="159"/>
                  <a:pt x="3" y="160"/>
                  <a:pt x="2" y="160"/>
                </a:cubicBezTo>
                <a:cubicBezTo>
                  <a:pt x="2" y="160"/>
                  <a:pt x="2" y="160"/>
                  <a:pt x="2" y="160"/>
                </a:cubicBezTo>
                <a:cubicBezTo>
                  <a:pt x="1" y="160"/>
                  <a:pt x="0" y="159"/>
                  <a:pt x="0" y="158"/>
                </a:cubicBezTo>
                <a:close/>
                <a:moveTo>
                  <a:pt x="0" y="141"/>
                </a:moveTo>
                <a:cubicBezTo>
                  <a:pt x="0" y="140"/>
                  <a:pt x="1" y="139"/>
                  <a:pt x="2" y="139"/>
                </a:cubicBezTo>
                <a:cubicBezTo>
                  <a:pt x="2" y="139"/>
                  <a:pt x="2" y="139"/>
                  <a:pt x="2" y="139"/>
                </a:cubicBezTo>
                <a:cubicBezTo>
                  <a:pt x="3" y="139"/>
                  <a:pt x="4" y="140"/>
                  <a:pt x="4" y="141"/>
                </a:cubicBezTo>
                <a:cubicBezTo>
                  <a:pt x="4" y="141"/>
                  <a:pt x="4" y="141"/>
                  <a:pt x="4" y="141"/>
                </a:cubicBezTo>
                <a:cubicBezTo>
                  <a:pt x="4" y="142"/>
                  <a:pt x="3" y="143"/>
                  <a:pt x="2" y="143"/>
                </a:cubicBezTo>
                <a:cubicBezTo>
                  <a:pt x="2" y="143"/>
                  <a:pt x="2" y="143"/>
                  <a:pt x="2" y="143"/>
                </a:cubicBezTo>
                <a:cubicBezTo>
                  <a:pt x="1" y="143"/>
                  <a:pt x="0" y="142"/>
                  <a:pt x="0" y="141"/>
                </a:cubicBezTo>
                <a:close/>
                <a:moveTo>
                  <a:pt x="0" y="124"/>
                </a:moveTo>
                <a:cubicBezTo>
                  <a:pt x="0" y="122"/>
                  <a:pt x="1" y="122"/>
                  <a:pt x="2" y="122"/>
                </a:cubicBezTo>
                <a:cubicBezTo>
                  <a:pt x="2" y="122"/>
                  <a:pt x="2" y="122"/>
                  <a:pt x="2" y="122"/>
                </a:cubicBezTo>
                <a:cubicBezTo>
                  <a:pt x="3" y="122"/>
                  <a:pt x="4" y="122"/>
                  <a:pt x="4" y="124"/>
                </a:cubicBezTo>
                <a:cubicBezTo>
                  <a:pt x="4" y="124"/>
                  <a:pt x="4" y="124"/>
                  <a:pt x="4" y="124"/>
                </a:cubicBezTo>
                <a:cubicBezTo>
                  <a:pt x="4" y="125"/>
                  <a:pt x="3" y="126"/>
                  <a:pt x="2" y="126"/>
                </a:cubicBezTo>
                <a:cubicBezTo>
                  <a:pt x="2" y="126"/>
                  <a:pt x="2" y="126"/>
                  <a:pt x="2" y="126"/>
                </a:cubicBezTo>
                <a:cubicBezTo>
                  <a:pt x="1" y="126"/>
                  <a:pt x="0" y="125"/>
                  <a:pt x="0" y="124"/>
                </a:cubicBezTo>
                <a:close/>
                <a:moveTo>
                  <a:pt x="0" y="106"/>
                </a:moveTo>
                <a:cubicBezTo>
                  <a:pt x="0" y="105"/>
                  <a:pt x="1" y="104"/>
                  <a:pt x="2" y="104"/>
                </a:cubicBezTo>
                <a:cubicBezTo>
                  <a:pt x="2" y="104"/>
                  <a:pt x="2" y="104"/>
                  <a:pt x="2" y="104"/>
                </a:cubicBezTo>
                <a:cubicBezTo>
                  <a:pt x="3" y="104"/>
                  <a:pt x="4" y="105"/>
                  <a:pt x="4" y="106"/>
                </a:cubicBezTo>
                <a:cubicBezTo>
                  <a:pt x="4" y="106"/>
                  <a:pt x="4" y="106"/>
                  <a:pt x="4" y="106"/>
                </a:cubicBezTo>
                <a:cubicBezTo>
                  <a:pt x="4" y="107"/>
                  <a:pt x="3" y="108"/>
                  <a:pt x="2" y="108"/>
                </a:cubicBezTo>
                <a:cubicBezTo>
                  <a:pt x="2" y="108"/>
                  <a:pt x="2" y="108"/>
                  <a:pt x="2" y="108"/>
                </a:cubicBezTo>
                <a:cubicBezTo>
                  <a:pt x="1" y="108"/>
                  <a:pt x="0" y="107"/>
                  <a:pt x="0" y="106"/>
                </a:cubicBezTo>
                <a:close/>
                <a:moveTo>
                  <a:pt x="0" y="89"/>
                </a:moveTo>
                <a:cubicBezTo>
                  <a:pt x="0" y="88"/>
                  <a:pt x="1" y="87"/>
                  <a:pt x="2" y="87"/>
                </a:cubicBezTo>
                <a:cubicBezTo>
                  <a:pt x="2" y="87"/>
                  <a:pt x="2" y="87"/>
                  <a:pt x="2" y="87"/>
                </a:cubicBezTo>
                <a:cubicBezTo>
                  <a:pt x="3" y="87"/>
                  <a:pt x="4" y="88"/>
                  <a:pt x="4" y="89"/>
                </a:cubicBezTo>
                <a:cubicBezTo>
                  <a:pt x="4" y="89"/>
                  <a:pt x="4" y="89"/>
                  <a:pt x="4" y="89"/>
                </a:cubicBezTo>
                <a:cubicBezTo>
                  <a:pt x="4" y="90"/>
                  <a:pt x="3" y="91"/>
                  <a:pt x="2" y="91"/>
                </a:cubicBezTo>
                <a:cubicBezTo>
                  <a:pt x="2" y="91"/>
                  <a:pt x="2" y="91"/>
                  <a:pt x="2" y="91"/>
                </a:cubicBezTo>
                <a:cubicBezTo>
                  <a:pt x="1" y="91"/>
                  <a:pt x="0" y="90"/>
                  <a:pt x="0" y="89"/>
                </a:cubicBezTo>
                <a:close/>
                <a:moveTo>
                  <a:pt x="0" y="72"/>
                </a:moveTo>
                <a:cubicBezTo>
                  <a:pt x="0" y="70"/>
                  <a:pt x="1" y="70"/>
                  <a:pt x="2" y="70"/>
                </a:cubicBezTo>
                <a:cubicBezTo>
                  <a:pt x="2" y="70"/>
                  <a:pt x="2" y="70"/>
                  <a:pt x="2" y="70"/>
                </a:cubicBezTo>
                <a:cubicBezTo>
                  <a:pt x="3" y="70"/>
                  <a:pt x="4" y="70"/>
                  <a:pt x="4" y="72"/>
                </a:cubicBezTo>
                <a:cubicBezTo>
                  <a:pt x="4" y="72"/>
                  <a:pt x="4" y="72"/>
                  <a:pt x="4" y="72"/>
                </a:cubicBezTo>
                <a:cubicBezTo>
                  <a:pt x="4" y="73"/>
                  <a:pt x="3" y="74"/>
                  <a:pt x="2" y="74"/>
                </a:cubicBezTo>
                <a:cubicBezTo>
                  <a:pt x="2" y="74"/>
                  <a:pt x="2" y="74"/>
                  <a:pt x="2" y="74"/>
                </a:cubicBezTo>
                <a:cubicBezTo>
                  <a:pt x="1" y="74"/>
                  <a:pt x="0" y="73"/>
                  <a:pt x="0" y="72"/>
                </a:cubicBezTo>
                <a:close/>
                <a:moveTo>
                  <a:pt x="0" y="54"/>
                </a:moveTo>
                <a:cubicBezTo>
                  <a:pt x="0" y="53"/>
                  <a:pt x="1" y="52"/>
                  <a:pt x="2" y="52"/>
                </a:cubicBezTo>
                <a:cubicBezTo>
                  <a:pt x="2" y="52"/>
                  <a:pt x="2" y="52"/>
                  <a:pt x="2" y="52"/>
                </a:cubicBezTo>
                <a:cubicBezTo>
                  <a:pt x="3" y="52"/>
                  <a:pt x="4" y="53"/>
                  <a:pt x="4" y="54"/>
                </a:cubicBezTo>
                <a:cubicBezTo>
                  <a:pt x="4" y="54"/>
                  <a:pt x="4" y="54"/>
                  <a:pt x="4" y="54"/>
                </a:cubicBezTo>
                <a:cubicBezTo>
                  <a:pt x="4" y="55"/>
                  <a:pt x="3" y="56"/>
                  <a:pt x="2" y="56"/>
                </a:cubicBezTo>
                <a:cubicBezTo>
                  <a:pt x="2" y="56"/>
                  <a:pt x="2" y="56"/>
                  <a:pt x="2" y="56"/>
                </a:cubicBezTo>
                <a:cubicBezTo>
                  <a:pt x="1" y="56"/>
                  <a:pt x="0" y="55"/>
                  <a:pt x="0" y="54"/>
                </a:cubicBezTo>
                <a:close/>
                <a:moveTo>
                  <a:pt x="0" y="37"/>
                </a:moveTo>
                <a:cubicBezTo>
                  <a:pt x="0" y="36"/>
                  <a:pt x="1" y="35"/>
                  <a:pt x="2" y="35"/>
                </a:cubicBezTo>
                <a:cubicBezTo>
                  <a:pt x="2" y="35"/>
                  <a:pt x="2" y="35"/>
                  <a:pt x="2" y="35"/>
                </a:cubicBezTo>
                <a:cubicBezTo>
                  <a:pt x="3" y="35"/>
                  <a:pt x="4" y="36"/>
                  <a:pt x="4" y="37"/>
                </a:cubicBezTo>
                <a:cubicBezTo>
                  <a:pt x="4" y="37"/>
                  <a:pt x="4" y="37"/>
                  <a:pt x="4" y="37"/>
                </a:cubicBezTo>
                <a:cubicBezTo>
                  <a:pt x="4" y="38"/>
                  <a:pt x="3" y="39"/>
                  <a:pt x="2" y="39"/>
                </a:cubicBezTo>
                <a:cubicBezTo>
                  <a:pt x="2" y="39"/>
                  <a:pt x="2" y="39"/>
                  <a:pt x="2" y="39"/>
                </a:cubicBezTo>
                <a:cubicBezTo>
                  <a:pt x="1" y="39"/>
                  <a:pt x="0" y="38"/>
                  <a:pt x="0" y="37"/>
                </a:cubicBezTo>
                <a:close/>
                <a:moveTo>
                  <a:pt x="0" y="20"/>
                </a:moveTo>
                <a:cubicBezTo>
                  <a:pt x="0" y="19"/>
                  <a:pt x="1" y="18"/>
                  <a:pt x="2" y="18"/>
                </a:cubicBezTo>
                <a:cubicBezTo>
                  <a:pt x="2" y="18"/>
                  <a:pt x="2" y="18"/>
                  <a:pt x="2" y="18"/>
                </a:cubicBezTo>
                <a:cubicBezTo>
                  <a:pt x="3" y="18"/>
                  <a:pt x="4" y="19"/>
                  <a:pt x="4" y="20"/>
                </a:cubicBezTo>
                <a:cubicBezTo>
                  <a:pt x="4" y="20"/>
                  <a:pt x="4" y="20"/>
                  <a:pt x="4" y="20"/>
                </a:cubicBezTo>
                <a:cubicBezTo>
                  <a:pt x="4" y="21"/>
                  <a:pt x="3" y="22"/>
                  <a:pt x="2" y="22"/>
                </a:cubicBezTo>
                <a:cubicBezTo>
                  <a:pt x="2" y="22"/>
                  <a:pt x="2" y="22"/>
                  <a:pt x="2" y="22"/>
                </a:cubicBezTo>
                <a:cubicBezTo>
                  <a:pt x="1" y="22"/>
                  <a:pt x="0" y="21"/>
                  <a:pt x="0" y="20"/>
                </a:cubicBezTo>
                <a:close/>
                <a:moveTo>
                  <a:pt x="0" y="2"/>
                </a:moveTo>
                <a:cubicBezTo>
                  <a:pt x="0" y="1"/>
                  <a:pt x="1" y="0"/>
                  <a:pt x="2" y="0"/>
                </a:cubicBezTo>
                <a:cubicBezTo>
                  <a:pt x="2" y="0"/>
                  <a:pt x="2" y="0"/>
                  <a:pt x="2" y="0"/>
                </a:cubicBezTo>
                <a:cubicBezTo>
                  <a:pt x="3" y="0"/>
                  <a:pt x="4" y="1"/>
                  <a:pt x="4" y="2"/>
                </a:cubicBezTo>
                <a:cubicBezTo>
                  <a:pt x="4" y="2"/>
                  <a:pt x="4" y="2"/>
                  <a:pt x="4" y="2"/>
                </a:cubicBezTo>
                <a:cubicBezTo>
                  <a:pt x="4" y="3"/>
                  <a:pt x="3" y="4"/>
                  <a:pt x="2" y="4"/>
                </a:cubicBezTo>
                <a:cubicBezTo>
                  <a:pt x="2" y="4"/>
                  <a:pt x="2" y="4"/>
                  <a:pt x="2" y="4"/>
                </a:cubicBezTo>
                <a:cubicBezTo>
                  <a:pt x="1" y="4"/>
                  <a:pt x="0" y="3"/>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0" name="Line 37"/>
          <p:cNvSpPr>
            <a:spLocks noChangeShapeType="1"/>
          </p:cNvSpPr>
          <p:nvPr/>
        </p:nvSpPr>
        <p:spPr bwMode="auto">
          <a:xfrm flipV="1">
            <a:off x="5075767" y="5794375"/>
            <a:ext cx="0" cy="1666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71" name="Line 38"/>
          <p:cNvSpPr>
            <a:spLocks noChangeShapeType="1"/>
          </p:cNvSpPr>
          <p:nvPr/>
        </p:nvSpPr>
        <p:spPr bwMode="auto">
          <a:xfrm>
            <a:off x="2415117" y="4503738"/>
            <a:ext cx="226483"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72" name="Rectangle 39"/>
          <p:cNvSpPr>
            <a:spLocks noChangeArrowheads="1"/>
          </p:cNvSpPr>
          <p:nvPr/>
        </p:nvSpPr>
        <p:spPr bwMode="auto">
          <a:xfrm>
            <a:off x="7818967" y="5626101"/>
            <a:ext cx="3173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latin typeface="Myriad Pro" pitchFamily="34" charset="0"/>
                <a:cs typeface="Arial" pitchFamily="34" charset="0"/>
              </a:rPr>
              <a:t>PPF</a:t>
            </a:r>
            <a:endParaRPr lang="en-US" sz="1600" dirty="0">
              <a:cs typeface="Arial" pitchFamily="34" charset="0"/>
            </a:endParaRPr>
          </a:p>
        </p:txBody>
      </p:sp>
      <p:sp>
        <p:nvSpPr>
          <p:cNvPr id="10273" name="Oval 40"/>
          <p:cNvSpPr>
            <a:spLocks noChangeArrowheads="1"/>
          </p:cNvSpPr>
          <p:nvPr/>
        </p:nvSpPr>
        <p:spPr bwMode="auto">
          <a:xfrm>
            <a:off x="4991101" y="4443413"/>
            <a:ext cx="167217" cy="1206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4" name="Oval 41"/>
          <p:cNvSpPr>
            <a:spLocks noChangeArrowheads="1"/>
          </p:cNvSpPr>
          <p:nvPr/>
        </p:nvSpPr>
        <p:spPr bwMode="auto">
          <a:xfrm>
            <a:off x="4991101" y="5081589"/>
            <a:ext cx="167217" cy="1238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5" name="Oval 42"/>
          <p:cNvSpPr>
            <a:spLocks noChangeArrowheads="1"/>
          </p:cNvSpPr>
          <p:nvPr/>
        </p:nvSpPr>
        <p:spPr bwMode="auto">
          <a:xfrm>
            <a:off x="6176434" y="5081589"/>
            <a:ext cx="169333" cy="1238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6" name="Freeform 43"/>
          <p:cNvSpPr>
            <a:spLocks/>
          </p:cNvSpPr>
          <p:nvPr/>
        </p:nvSpPr>
        <p:spPr bwMode="auto">
          <a:xfrm>
            <a:off x="2415118" y="1978025"/>
            <a:ext cx="7080249" cy="3983038"/>
          </a:xfrm>
          <a:custGeom>
            <a:avLst/>
            <a:gdLst>
              <a:gd name="T0" fmla="*/ 2147483647 w 1992"/>
              <a:gd name="T1" fmla="*/ 2147483647 h 1561"/>
              <a:gd name="T2" fmla="*/ 0 w 1992"/>
              <a:gd name="T3" fmla="*/ 2147483647 h 1561"/>
              <a:gd name="T4" fmla="*/ 0 w 1992"/>
              <a:gd name="T5" fmla="*/ 0 h 1561"/>
              <a:gd name="T6" fmla="*/ 0 60000 65536"/>
              <a:gd name="T7" fmla="*/ 0 60000 65536"/>
              <a:gd name="T8" fmla="*/ 0 60000 65536"/>
              <a:gd name="T9" fmla="*/ 0 w 1992"/>
              <a:gd name="T10" fmla="*/ 0 h 1561"/>
              <a:gd name="T11" fmla="*/ 1992 w 1992"/>
              <a:gd name="T12" fmla="*/ 1561 h 1561"/>
            </a:gdLst>
            <a:ahLst/>
            <a:cxnLst>
              <a:cxn ang="T6">
                <a:pos x="T0" y="T1"/>
              </a:cxn>
              <a:cxn ang="T7">
                <a:pos x="T2" y="T3"/>
              </a:cxn>
              <a:cxn ang="T8">
                <a:pos x="T4" y="T5"/>
              </a:cxn>
            </a:cxnLst>
            <a:rect l="T9" t="T10" r="T11" b="T12"/>
            <a:pathLst>
              <a:path w="1992" h="1561">
                <a:moveTo>
                  <a:pt x="1992" y="1561"/>
                </a:moveTo>
                <a:lnTo>
                  <a:pt x="0" y="1561"/>
                </a:lnTo>
                <a:lnTo>
                  <a:pt x="0" y="0"/>
                </a:lnTo>
              </a:path>
            </a:pathLst>
          </a:cu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77" name="Rectangle 44"/>
          <p:cNvSpPr>
            <a:spLocks noChangeArrowheads="1"/>
          </p:cNvSpPr>
          <p:nvPr/>
        </p:nvSpPr>
        <p:spPr bwMode="auto">
          <a:xfrm>
            <a:off x="9237134" y="6072188"/>
            <a:ext cx="197650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endParaRPr lang="en-US" sz="1600" b="1" dirty="0" smtClean="0">
              <a:cs typeface="Arial" pitchFamily="34" charset="0"/>
            </a:endParaRPr>
          </a:p>
          <a:p>
            <a:r>
              <a:rPr lang="en-US" sz="1600" b="1" dirty="0" smtClean="0">
                <a:cs typeface="Arial" pitchFamily="34" charset="0"/>
              </a:rPr>
              <a:t>consumption goods</a:t>
            </a:r>
            <a:endParaRPr lang="en-US" sz="1600" b="1" dirty="0">
              <a:cs typeface="Arial" pitchFamily="34" charset="0"/>
            </a:endParaRPr>
          </a:p>
        </p:txBody>
      </p:sp>
      <p:grpSp>
        <p:nvGrpSpPr>
          <p:cNvPr id="3" name="Group 44"/>
          <p:cNvGrpSpPr>
            <a:grpSpLocks/>
          </p:cNvGrpSpPr>
          <p:nvPr/>
        </p:nvGrpSpPr>
        <p:grpSpPr bwMode="auto">
          <a:xfrm>
            <a:off x="2944284" y="4845051"/>
            <a:ext cx="1625600" cy="557213"/>
            <a:chOff x="2208940" y="4844690"/>
            <a:chExt cx="1217749" cy="557389"/>
          </a:xfrm>
        </p:grpSpPr>
        <p:sp>
          <p:nvSpPr>
            <p:cNvPr id="31" name="Freeform 32"/>
            <p:cNvSpPr>
              <a:spLocks/>
            </p:cNvSpPr>
            <p:nvPr/>
          </p:nvSpPr>
          <p:spPr bwMode="auto">
            <a:xfrm>
              <a:off x="2208940" y="4844690"/>
              <a:ext cx="1217749" cy="557389"/>
            </a:xfrm>
            <a:custGeom>
              <a:avLst/>
              <a:gdLst>
                <a:gd name="T0" fmla="*/ 2147483647 w 197"/>
                <a:gd name="T1" fmla="*/ 2147483647 h 95"/>
                <a:gd name="T2" fmla="*/ 2147483647 w 197"/>
                <a:gd name="T3" fmla="*/ 2147483647 h 95"/>
                <a:gd name="T4" fmla="*/ 907236348 w 197"/>
                <a:gd name="T5" fmla="*/ 2147483647 h 95"/>
                <a:gd name="T6" fmla="*/ 0 w 197"/>
                <a:gd name="T7" fmla="*/ 2147483647 h 95"/>
                <a:gd name="T8" fmla="*/ 0 w 197"/>
                <a:gd name="T9" fmla="*/ 646222925 h 95"/>
                <a:gd name="T10" fmla="*/ 907236348 w 197"/>
                <a:gd name="T11" fmla="*/ 0 h 95"/>
                <a:gd name="T12" fmla="*/ 2147483647 w 197"/>
                <a:gd name="T13" fmla="*/ 0 h 95"/>
                <a:gd name="T14" fmla="*/ 2147483647 w 197"/>
                <a:gd name="T15" fmla="*/ 646222925 h 95"/>
                <a:gd name="T16" fmla="*/ 2147483647 w 197"/>
                <a:gd name="T17" fmla="*/ 2147483647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7" h="95">
                  <a:moveTo>
                    <a:pt x="197" y="77"/>
                  </a:moveTo>
                  <a:cubicBezTo>
                    <a:pt x="197" y="87"/>
                    <a:pt x="189" y="95"/>
                    <a:pt x="179" y="95"/>
                  </a:cubicBezTo>
                  <a:cubicBezTo>
                    <a:pt x="18" y="95"/>
                    <a:pt x="18" y="95"/>
                    <a:pt x="18" y="95"/>
                  </a:cubicBezTo>
                  <a:cubicBezTo>
                    <a:pt x="8" y="95"/>
                    <a:pt x="0" y="87"/>
                    <a:pt x="0" y="77"/>
                  </a:cubicBezTo>
                  <a:cubicBezTo>
                    <a:pt x="0" y="19"/>
                    <a:pt x="0" y="19"/>
                    <a:pt x="0" y="19"/>
                  </a:cubicBezTo>
                  <a:cubicBezTo>
                    <a:pt x="0" y="8"/>
                    <a:pt x="8" y="0"/>
                    <a:pt x="18" y="0"/>
                  </a:cubicBezTo>
                  <a:cubicBezTo>
                    <a:pt x="179" y="0"/>
                    <a:pt x="179" y="0"/>
                    <a:pt x="179" y="0"/>
                  </a:cubicBezTo>
                  <a:cubicBezTo>
                    <a:pt x="189" y="0"/>
                    <a:pt x="197" y="8"/>
                    <a:pt x="197" y="19"/>
                  </a:cubicBezTo>
                  <a:lnTo>
                    <a:pt x="197" y="77"/>
                  </a:lnTo>
                  <a:close/>
                </a:path>
              </a:pathLst>
            </a:custGeom>
            <a:ln>
              <a:headEnd/>
              <a:tailEn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id-ID"/>
            </a:p>
          </p:txBody>
        </p:sp>
        <p:sp>
          <p:nvSpPr>
            <p:cNvPr id="10282" name="Rectangle 45"/>
            <p:cNvSpPr>
              <a:spLocks noChangeArrowheads="1"/>
            </p:cNvSpPr>
            <p:nvPr/>
          </p:nvSpPr>
          <p:spPr bwMode="auto">
            <a:xfrm>
              <a:off x="2285984" y="4874461"/>
              <a:ext cx="105704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a:solidFill>
                    <a:srgbClr val="000000"/>
                  </a:solidFill>
                  <a:cs typeface="Arial" pitchFamily="34" charset="0"/>
                </a:rPr>
                <a:t>Feasible  but</a:t>
              </a:r>
            </a:p>
            <a:p>
              <a:r>
                <a:rPr lang="en-US" sz="1600">
                  <a:solidFill>
                    <a:srgbClr val="000000"/>
                  </a:solidFill>
                  <a:cs typeface="Arial" pitchFamily="34" charset="0"/>
                </a:rPr>
                <a:t>not efficient</a:t>
              </a:r>
              <a:endParaRPr lang="en-US" sz="1600">
                <a:cs typeface="Arial" pitchFamily="34" charset="0"/>
              </a:endParaRPr>
            </a:p>
          </p:txBody>
        </p:sp>
      </p:grpSp>
    </p:spTree>
    <p:extLst>
      <p:ext uri="{BB962C8B-B14F-4D97-AF65-F5344CB8AC3E}">
        <p14:creationId xmlns:p14="http://schemas.microsoft.com/office/powerpoint/2010/main" val="4156117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1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Efficiency</a:t>
            </a:r>
            <a:endParaRPr lang="id-ID" smtClean="0"/>
          </a:p>
        </p:txBody>
      </p:sp>
      <p:sp>
        <p:nvSpPr>
          <p:cNvPr id="11267" name="Content Placeholder 2"/>
          <p:cNvSpPr>
            <a:spLocks noGrp="1"/>
          </p:cNvSpPr>
          <p:nvPr>
            <p:ph idx="1"/>
          </p:nvPr>
        </p:nvSpPr>
        <p:spPr/>
        <p:txBody>
          <a:bodyPr/>
          <a:lstStyle/>
          <a:p>
            <a:pPr eaLnBrk="1" hangingPunct="1"/>
            <a:r>
              <a:rPr lang="en-US" sz="2600" dirty="0" smtClean="0"/>
              <a:t>The PPF illustrates efficiency</a:t>
            </a:r>
            <a:r>
              <a:rPr lang="en-US" sz="2600" b="1" dirty="0" smtClean="0"/>
              <a:t>.</a:t>
            </a:r>
            <a:endParaRPr lang="en-US" sz="2600" dirty="0" smtClean="0"/>
          </a:p>
          <a:p>
            <a:pPr lvl="1" eaLnBrk="1" hangingPunct="1"/>
            <a:r>
              <a:rPr lang="en-US" dirty="0" smtClean="0"/>
              <a:t>An economy is </a:t>
            </a:r>
            <a:r>
              <a:rPr lang="en-US" b="1" dirty="0" smtClean="0"/>
              <a:t>efficient</a:t>
            </a:r>
            <a:r>
              <a:rPr lang="en-US" dirty="0" smtClean="0"/>
              <a:t> if there is no way to make anyone better off without making at least one person worse off.</a:t>
            </a:r>
          </a:p>
          <a:p>
            <a:pPr lvl="1" eaLnBrk="1" hangingPunct="1"/>
            <a:endParaRPr lang="en-US" dirty="0" smtClean="0"/>
          </a:p>
          <a:p>
            <a:pPr lvl="1" eaLnBrk="1" hangingPunct="1"/>
            <a:r>
              <a:rPr lang="en-US" dirty="0" smtClean="0"/>
              <a:t>An economy is </a:t>
            </a:r>
            <a:r>
              <a:rPr lang="en-US" i="1" dirty="0" smtClean="0"/>
              <a:t>efficient in production </a:t>
            </a:r>
            <a:r>
              <a:rPr lang="en-US" dirty="0" smtClean="0"/>
              <a:t>if it produces at a point on its PPF.</a:t>
            </a:r>
          </a:p>
          <a:p>
            <a:pPr lvl="1" eaLnBrk="1" hangingPunct="1"/>
            <a:endParaRPr lang="en-US" dirty="0" smtClean="0"/>
          </a:p>
          <a:p>
            <a:pPr lvl="1" eaLnBrk="1" hangingPunct="1"/>
            <a:r>
              <a:rPr lang="en-US" dirty="0" smtClean="0"/>
              <a:t>An economy is </a:t>
            </a:r>
            <a:r>
              <a:rPr lang="en-US" i="1" dirty="0" smtClean="0"/>
              <a:t>efficient in allocation </a:t>
            </a:r>
            <a:r>
              <a:rPr lang="en-US" dirty="0" smtClean="0"/>
              <a:t> if it allocates its resources so that consumers are as well off as possible.</a:t>
            </a:r>
          </a:p>
        </p:txBody>
      </p:sp>
    </p:spTree>
    <p:extLst>
      <p:ext uri="{BB962C8B-B14F-4D97-AF65-F5344CB8AC3E}">
        <p14:creationId xmlns:p14="http://schemas.microsoft.com/office/powerpoint/2010/main" val="3387966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Opportunity Cost</a:t>
            </a:r>
            <a:endParaRPr lang="id-ID" smtClean="0"/>
          </a:p>
        </p:txBody>
      </p:sp>
      <p:sp>
        <p:nvSpPr>
          <p:cNvPr id="12291" name="Content Placeholder 2"/>
          <p:cNvSpPr>
            <a:spLocks noGrp="1"/>
          </p:cNvSpPr>
          <p:nvPr>
            <p:ph idx="1"/>
          </p:nvPr>
        </p:nvSpPr>
        <p:spPr/>
        <p:txBody>
          <a:bodyPr/>
          <a:lstStyle/>
          <a:p>
            <a:pPr eaLnBrk="1" hangingPunct="1"/>
            <a:r>
              <a:rPr lang="en-US" sz="2600" smtClean="0"/>
              <a:t>The PPF is a reminder that the true cost of any good is everything, in addition to money, that must be given up to get that good – the </a:t>
            </a:r>
            <a:r>
              <a:rPr lang="en-US" sz="2600" i="1" smtClean="0"/>
              <a:t>opportunity cost.</a:t>
            </a:r>
            <a:endParaRPr lang="en-US" sz="2600" smtClean="0"/>
          </a:p>
        </p:txBody>
      </p:sp>
    </p:spTree>
    <p:extLst>
      <p:ext uri="{BB962C8B-B14F-4D97-AF65-F5344CB8AC3E}">
        <p14:creationId xmlns:p14="http://schemas.microsoft.com/office/powerpoint/2010/main" val="363735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Increasing Opportunity Cost</a:t>
            </a:r>
            <a:endParaRPr lang="id-ID" smtClean="0"/>
          </a:p>
        </p:txBody>
      </p:sp>
      <p:sp>
        <p:nvSpPr>
          <p:cNvPr id="13315" name="Rectangle 14"/>
          <p:cNvSpPr>
            <a:spLocks noChangeArrowheads="1"/>
          </p:cNvSpPr>
          <p:nvPr/>
        </p:nvSpPr>
        <p:spPr bwMode="auto">
          <a:xfrm>
            <a:off x="5124451" y="3370263"/>
            <a:ext cx="1330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A</a:t>
            </a:r>
          </a:p>
        </p:txBody>
      </p:sp>
      <p:sp>
        <p:nvSpPr>
          <p:cNvPr id="13316" name="Rectangle 15"/>
          <p:cNvSpPr>
            <a:spLocks noChangeArrowheads="1"/>
          </p:cNvSpPr>
          <p:nvPr/>
        </p:nvSpPr>
        <p:spPr bwMode="auto">
          <a:xfrm>
            <a:off x="7490884" y="5664200"/>
            <a:ext cx="2981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PPF</a:t>
            </a:r>
          </a:p>
        </p:txBody>
      </p:sp>
      <p:sp>
        <p:nvSpPr>
          <p:cNvPr id="13317" name="Line 16"/>
          <p:cNvSpPr>
            <a:spLocks noChangeShapeType="1"/>
          </p:cNvSpPr>
          <p:nvPr/>
        </p:nvSpPr>
        <p:spPr bwMode="auto">
          <a:xfrm>
            <a:off x="2688167" y="2725738"/>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17"/>
          <p:cNvSpPr>
            <a:spLocks noChangeShapeType="1"/>
          </p:cNvSpPr>
          <p:nvPr/>
        </p:nvSpPr>
        <p:spPr bwMode="auto">
          <a:xfrm>
            <a:off x="2688167" y="3657600"/>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18"/>
          <p:cNvSpPr>
            <a:spLocks noChangeShapeType="1"/>
          </p:cNvSpPr>
          <p:nvPr/>
        </p:nvSpPr>
        <p:spPr bwMode="auto">
          <a:xfrm>
            <a:off x="2688167" y="4121150"/>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19"/>
          <p:cNvSpPr>
            <a:spLocks noChangeShapeType="1"/>
          </p:cNvSpPr>
          <p:nvPr/>
        </p:nvSpPr>
        <p:spPr bwMode="auto">
          <a:xfrm>
            <a:off x="2688167" y="4587875"/>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20"/>
          <p:cNvSpPr>
            <a:spLocks noChangeShapeType="1"/>
          </p:cNvSpPr>
          <p:nvPr/>
        </p:nvSpPr>
        <p:spPr bwMode="auto">
          <a:xfrm>
            <a:off x="2688167" y="5057775"/>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21"/>
          <p:cNvSpPr>
            <a:spLocks noChangeShapeType="1"/>
          </p:cNvSpPr>
          <p:nvPr/>
        </p:nvSpPr>
        <p:spPr bwMode="auto">
          <a:xfrm>
            <a:off x="2688167" y="5521325"/>
            <a:ext cx="17991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22"/>
          <p:cNvSpPr>
            <a:spLocks noChangeShapeType="1"/>
          </p:cNvSpPr>
          <p:nvPr/>
        </p:nvSpPr>
        <p:spPr bwMode="auto">
          <a:xfrm flipV="1">
            <a:off x="3854451" y="5840413"/>
            <a:ext cx="0" cy="15081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23"/>
          <p:cNvSpPr>
            <a:spLocks noChangeShapeType="1"/>
          </p:cNvSpPr>
          <p:nvPr/>
        </p:nvSpPr>
        <p:spPr bwMode="auto">
          <a:xfrm flipV="1">
            <a:off x="5014384" y="5840413"/>
            <a:ext cx="0" cy="15081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24"/>
          <p:cNvSpPr>
            <a:spLocks noChangeShapeType="1"/>
          </p:cNvSpPr>
          <p:nvPr/>
        </p:nvSpPr>
        <p:spPr bwMode="auto">
          <a:xfrm flipV="1">
            <a:off x="6176433" y="5840413"/>
            <a:ext cx="0" cy="15081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25"/>
          <p:cNvSpPr>
            <a:spLocks noChangeShapeType="1"/>
          </p:cNvSpPr>
          <p:nvPr/>
        </p:nvSpPr>
        <p:spPr bwMode="auto">
          <a:xfrm flipV="1">
            <a:off x="7340600" y="5840413"/>
            <a:ext cx="0" cy="15081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26"/>
          <p:cNvSpPr>
            <a:spLocks noChangeShapeType="1"/>
          </p:cNvSpPr>
          <p:nvPr/>
        </p:nvSpPr>
        <p:spPr bwMode="auto">
          <a:xfrm flipV="1">
            <a:off x="8500533" y="5840413"/>
            <a:ext cx="0" cy="15081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8" name="Rectangle 27"/>
          <p:cNvSpPr>
            <a:spLocks noChangeArrowheads="1"/>
          </p:cNvSpPr>
          <p:nvPr/>
        </p:nvSpPr>
        <p:spPr bwMode="auto">
          <a:xfrm>
            <a:off x="3718984" y="601980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cs typeface="Arial" pitchFamily="34" charset="0"/>
              </a:rPr>
              <a:t>10</a:t>
            </a:r>
          </a:p>
        </p:txBody>
      </p:sp>
      <p:sp>
        <p:nvSpPr>
          <p:cNvPr id="13329" name="Rectangle 28"/>
          <p:cNvSpPr>
            <a:spLocks noChangeArrowheads="1"/>
          </p:cNvSpPr>
          <p:nvPr/>
        </p:nvSpPr>
        <p:spPr bwMode="auto">
          <a:xfrm>
            <a:off x="4883151" y="601980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20</a:t>
            </a:r>
          </a:p>
        </p:txBody>
      </p:sp>
      <p:sp>
        <p:nvSpPr>
          <p:cNvPr id="13330" name="Rectangle 29"/>
          <p:cNvSpPr>
            <a:spLocks noChangeArrowheads="1"/>
          </p:cNvSpPr>
          <p:nvPr/>
        </p:nvSpPr>
        <p:spPr bwMode="auto">
          <a:xfrm>
            <a:off x="6045201" y="601980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30</a:t>
            </a:r>
          </a:p>
        </p:txBody>
      </p:sp>
      <p:sp>
        <p:nvSpPr>
          <p:cNvPr id="13331" name="Rectangle 30"/>
          <p:cNvSpPr>
            <a:spLocks noChangeArrowheads="1"/>
          </p:cNvSpPr>
          <p:nvPr/>
        </p:nvSpPr>
        <p:spPr bwMode="auto">
          <a:xfrm>
            <a:off x="7209368" y="601980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40</a:t>
            </a:r>
          </a:p>
        </p:txBody>
      </p:sp>
      <p:sp>
        <p:nvSpPr>
          <p:cNvPr id="13332" name="Rectangle 31"/>
          <p:cNvSpPr>
            <a:spLocks noChangeArrowheads="1"/>
          </p:cNvSpPr>
          <p:nvPr/>
        </p:nvSpPr>
        <p:spPr bwMode="auto">
          <a:xfrm>
            <a:off x="8373534" y="601980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cs typeface="Arial" pitchFamily="34" charset="0"/>
              </a:rPr>
              <a:t>50</a:t>
            </a:r>
          </a:p>
        </p:txBody>
      </p:sp>
      <p:sp>
        <p:nvSpPr>
          <p:cNvPr id="13333" name="Rectangle 32"/>
          <p:cNvSpPr>
            <a:spLocks noChangeArrowheads="1"/>
          </p:cNvSpPr>
          <p:nvPr/>
        </p:nvSpPr>
        <p:spPr bwMode="auto">
          <a:xfrm>
            <a:off x="2442634" y="6019800"/>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0</a:t>
            </a:r>
          </a:p>
        </p:txBody>
      </p:sp>
      <p:sp>
        <p:nvSpPr>
          <p:cNvPr id="13334" name="Rectangle 33"/>
          <p:cNvSpPr>
            <a:spLocks noChangeArrowheads="1"/>
          </p:cNvSpPr>
          <p:nvPr/>
        </p:nvSpPr>
        <p:spPr bwMode="auto">
          <a:xfrm>
            <a:off x="2309284" y="260032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35</a:t>
            </a:r>
          </a:p>
        </p:txBody>
      </p:sp>
      <p:sp>
        <p:nvSpPr>
          <p:cNvPr id="13335" name="Rectangle 34"/>
          <p:cNvSpPr>
            <a:spLocks noChangeArrowheads="1"/>
          </p:cNvSpPr>
          <p:nvPr/>
        </p:nvSpPr>
        <p:spPr bwMode="auto">
          <a:xfrm>
            <a:off x="2309284" y="3068638"/>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30</a:t>
            </a:r>
          </a:p>
        </p:txBody>
      </p:sp>
      <p:sp>
        <p:nvSpPr>
          <p:cNvPr id="13336" name="Rectangle 35"/>
          <p:cNvSpPr>
            <a:spLocks noChangeArrowheads="1"/>
          </p:cNvSpPr>
          <p:nvPr/>
        </p:nvSpPr>
        <p:spPr bwMode="auto">
          <a:xfrm>
            <a:off x="2309284" y="353377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25</a:t>
            </a:r>
          </a:p>
        </p:txBody>
      </p:sp>
      <p:sp>
        <p:nvSpPr>
          <p:cNvPr id="13337" name="Rectangle 36"/>
          <p:cNvSpPr>
            <a:spLocks noChangeArrowheads="1"/>
          </p:cNvSpPr>
          <p:nvPr/>
        </p:nvSpPr>
        <p:spPr bwMode="auto">
          <a:xfrm>
            <a:off x="2309284" y="399732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20</a:t>
            </a:r>
          </a:p>
        </p:txBody>
      </p:sp>
      <p:sp>
        <p:nvSpPr>
          <p:cNvPr id="13338" name="Rectangle 37"/>
          <p:cNvSpPr>
            <a:spLocks noChangeArrowheads="1"/>
          </p:cNvSpPr>
          <p:nvPr/>
        </p:nvSpPr>
        <p:spPr bwMode="auto">
          <a:xfrm>
            <a:off x="2309284" y="446722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15</a:t>
            </a:r>
          </a:p>
        </p:txBody>
      </p:sp>
      <p:sp>
        <p:nvSpPr>
          <p:cNvPr id="13339" name="Rectangle 38"/>
          <p:cNvSpPr>
            <a:spLocks noChangeArrowheads="1"/>
          </p:cNvSpPr>
          <p:nvPr/>
        </p:nvSpPr>
        <p:spPr bwMode="auto">
          <a:xfrm>
            <a:off x="2309284" y="4933950"/>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10</a:t>
            </a:r>
          </a:p>
        </p:txBody>
      </p:sp>
      <p:sp>
        <p:nvSpPr>
          <p:cNvPr id="13340" name="Rectangle 39"/>
          <p:cNvSpPr>
            <a:spLocks noChangeArrowheads="1"/>
          </p:cNvSpPr>
          <p:nvPr/>
        </p:nvSpPr>
        <p:spPr bwMode="auto">
          <a:xfrm>
            <a:off x="2442634" y="5397500"/>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5</a:t>
            </a:r>
          </a:p>
        </p:txBody>
      </p:sp>
      <p:sp>
        <p:nvSpPr>
          <p:cNvPr id="13341" name="Freeform 40"/>
          <p:cNvSpPr>
            <a:spLocks/>
          </p:cNvSpPr>
          <p:nvPr/>
        </p:nvSpPr>
        <p:spPr bwMode="auto">
          <a:xfrm>
            <a:off x="2688168" y="3189289"/>
            <a:ext cx="4652433" cy="2801937"/>
          </a:xfrm>
          <a:custGeom>
            <a:avLst/>
            <a:gdLst>
              <a:gd name="T0" fmla="*/ 0 w 644"/>
              <a:gd name="T1" fmla="*/ 0 h 484"/>
              <a:gd name="T2" fmla="*/ 2147483647 w 644"/>
              <a:gd name="T3" fmla="*/ 2147483647 h 484"/>
              <a:gd name="T4" fmla="*/ 0 60000 65536"/>
              <a:gd name="T5" fmla="*/ 0 60000 65536"/>
              <a:gd name="T6" fmla="*/ 0 w 644"/>
              <a:gd name="T7" fmla="*/ 0 h 484"/>
              <a:gd name="T8" fmla="*/ 644 w 644"/>
              <a:gd name="T9" fmla="*/ 484 h 484"/>
            </a:gdLst>
            <a:ahLst/>
            <a:cxnLst>
              <a:cxn ang="T4">
                <a:pos x="T0" y="T1"/>
              </a:cxn>
              <a:cxn ang="T5">
                <a:pos x="T2" y="T3"/>
              </a:cxn>
            </a:cxnLst>
            <a:rect l="T6" t="T7" r="T8" b="T9"/>
            <a:pathLst>
              <a:path w="644" h="484">
                <a:moveTo>
                  <a:pt x="0" y="0"/>
                </a:moveTo>
                <a:cubicBezTo>
                  <a:pt x="226" y="52"/>
                  <a:pt x="644" y="97"/>
                  <a:pt x="644" y="484"/>
                </a:cubicBezTo>
              </a:path>
            </a:pathLst>
          </a:custGeom>
          <a:noFill/>
          <a:ln w="30163">
            <a:solidFill>
              <a:srgbClr val="0076A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2" name="Freeform 49"/>
          <p:cNvSpPr>
            <a:spLocks/>
          </p:cNvSpPr>
          <p:nvPr/>
        </p:nvSpPr>
        <p:spPr bwMode="auto">
          <a:xfrm>
            <a:off x="2688167" y="2000251"/>
            <a:ext cx="6762751" cy="3990975"/>
          </a:xfrm>
          <a:custGeom>
            <a:avLst/>
            <a:gdLst>
              <a:gd name="T0" fmla="*/ 2147483647 w 2212"/>
              <a:gd name="T1" fmla="*/ 2147483647 h 1628"/>
              <a:gd name="T2" fmla="*/ 0 w 2212"/>
              <a:gd name="T3" fmla="*/ 2147483647 h 1628"/>
              <a:gd name="T4" fmla="*/ 0 w 2212"/>
              <a:gd name="T5" fmla="*/ 0 h 1628"/>
              <a:gd name="T6" fmla="*/ 0 60000 65536"/>
              <a:gd name="T7" fmla="*/ 0 60000 65536"/>
              <a:gd name="T8" fmla="*/ 0 60000 65536"/>
              <a:gd name="T9" fmla="*/ 0 w 2212"/>
              <a:gd name="T10" fmla="*/ 0 h 1628"/>
              <a:gd name="T11" fmla="*/ 2212 w 2212"/>
              <a:gd name="T12" fmla="*/ 1628 h 1628"/>
            </a:gdLst>
            <a:ahLst/>
            <a:cxnLst>
              <a:cxn ang="T6">
                <a:pos x="T0" y="T1"/>
              </a:cxn>
              <a:cxn ang="T7">
                <a:pos x="T2" y="T3"/>
              </a:cxn>
              <a:cxn ang="T8">
                <a:pos x="T4" y="T5"/>
              </a:cxn>
            </a:cxnLst>
            <a:rect l="T9" t="T10" r="T11" b="T12"/>
            <a:pathLst>
              <a:path w="2212" h="1628">
                <a:moveTo>
                  <a:pt x="2212" y="1628"/>
                </a:moveTo>
                <a:lnTo>
                  <a:pt x="0" y="1628"/>
                </a:lnTo>
                <a:lnTo>
                  <a:pt x="0" y="0"/>
                </a:lnTo>
              </a:path>
            </a:pathLst>
          </a:custGeom>
          <a:noFill/>
          <a:ln w="7938">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Line 50"/>
          <p:cNvSpPr>
            <a:spLocks noChangeShapeType="1"/>
          </p:cNvSpPr>
          <p:nvPr/>
        </p:nvSpPr>
        <p:spPr bwMode="auto">
          <a:xfrm flipV="1">
            <a:off x="5029200" y="2824163"/>
            <a:ext cx="637117" cy="5016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 name="Line 51"/>
          <p:cNvSpPr>
            <a:spLocks noChangeShapeType="1"/>
          </p:cNvSpPr>
          <p:nvPr/>
        </p:nvSpPr>
        <p:spPr bwMode="auto">
          <a:xfrm flipV="1">
            <a:off x="6269567" y="3414714"/>
            <a:ext cx="313267" cy="2428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45" name="Oval 52"/>
          <p:cNvSpPr>
            <a:spLocks noChangeArrowheads="1"/>
          </p:cNvSpPr>
          <p:nvPr/>
        </p:nvSpPr>
        <p:spPr bwMode="auto">
          <a:xfrm>
            <a:off x="4936068" y="3594100"/>
            <a:ext cx="156633" cy="1270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Line 53"/>
          <p:cNvSpPr>
            <a:spLocks noChangeShapeType="1"/>
          </p:cNvSpPr>
          <p:nvPr/>
        </p:nvSpPr>
        <p:spPr bwMode="auto">
          <a:xfrm flipV="1">
            <a:off x="4053417" y="2852738"/>
            <a:ext cx="0" cy="3238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402" name="Rectangle 57"/>
          <p:cNvSpPr>
            <a:spLocks noChangeArrowheads="1"/>
          </p:cNvSpPr>
          <p:nvPr/>
        </p:nvSpPr>
        <p:spPr bwMode="auto">
          <a:xfrm>
            <a:off x="3188208" y="2360375"/>
            <a:ext cx="167834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Producing the first </a:t>
            </a:r>
          </a:p>
          <a:p>
            <a:r>
              <a:rPr lang="en-US" sz="1400" dirty="0"/>
              <a:t>20 </a:t>
            </a:r>
            <a:r>
              <a:rPr lang="en-US" sz="1400" dirty="0" smtClean="0"/>
              <a:t>consumption </a:t>
            </a:r>
            <a:r>
              <a:rPr lang="en-US" sz="1400" dirty="0"/>
              <a:t>. . .</a:t>
            </a:r>
            <a:endParaRPr lang="en-US" sz="1400" dirty="0">
              <a:cs typeface="Arial" pitchFamily="34" charset="0"/>
            </a:endParaRPr>
          </a:p>
        </p:txBody>
      </p:sp>
      <p:sp>
        <p:nvSpPr>
          <p:cNvPr id="48" name="Line 59"/>
          <p:cNvSpPr>
            <a:spLocks noChangeShapeType="1"/>
          </p:cNvSpPr>
          <p:nvPr/>
        </p:nvSpPr>
        <p:spPr bwMode="auto">
          <a:xfrm>
            <a:off x="7382934" y="4494213"/>
            <a:ext cx="296333"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400" name="Rectangle 62"/>
          <p:cNvSpPr>
            <a:spLocks noChangeArrowheads="1"/>
          </p:cNvSpPr>
          <p:nvPr/>
        </p:nvSpPr>
        <p:spPr bwMode="auto">
          <a:xfrm>
            <a:off x="7866717" y="4295910"/>
            <a:ext cx="17568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…requires </a:t>
            </a:r>
            <a:r>
              <a:rPr lang="en-US" sz="1400" dirty="0"/>
              <a:t>giving up </a:t>
            </a:r>
          </a:p>
          <a:p>
            <a:r>
              <a:rPr lang="en-US" sz="1400" dirty="0"/>
              <a:t>25 more </a:t>
            </a:r>
            <a:r>
              <a:rPr lang="en-US" sz="1400" dirty="0" smtClean="0"/>
              <a:t>capital…</a:t>
            </a:r>
            <a:endParaRPr lang="en-US" sz="1400" dirty="0"/>
          </a:p>
        </p:txBody>
      </p:sp>
      <p:sp>
        <p:nvSpPr>
          <p:cNvPr id="13398" name="Rectangle 66"/>
          <p:cNvSpPr>
            <a:spLocks noChangeArrowheads="1"/>
          </p:cNvSpPr>
          <p:nvPr/>
        </p:nvSpPr>
        <p:spPr bwMode="auto">
          <a:xfrm>
            <a:off x="5482228" y="2346217"/>
            <a:ext cx="2058587" cy="4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400" dirty="0">
                <a:cs typeface="Arial" pitchFamily="34" charset="0"/>
              </a:rPr>
              <a:t>…requires giving </a:t>
            </a:r>
            <a:r>
              <a:rPr lang="en-US" sz="1400" dirty="0"/>
              <a:t>up </a:t>
            </a:r>
          </a:p>
          <a:p>
            <a:r>
              <a:rPr lang="en-US" sz="1400" dirty="0"/>
              <a:t>5 </a:t>
            </a:r>
            <a:r>
              <a:rPr lang="en-US" sz="1400" dirty="0" smtClean="0"/>
              <a:t>capital…</a:t>
            </a:r>
            <a:endParaRPr lang="en-US" sz="1400" dirty="0">
              <a:cs typeface="Arial" pitchFamily="34" charset="0"/>
            </a:endParaRPr>
          </a:p>
        </p:txBody>
      </p:sp>
      <p:sp>
        <p:nvSpPr>
          <p:cNvPr id="13396" name="Rectangle 68"/>
          <p:cNvSpPr>
            <a:spLocks noChangeArrowheads="1"/>
          </p:cNvSpPr>
          <p:nvPr/>
        </p:nvSpPr>
        <p:spPr bwMode="auto">
          <a:xfrm>
            <a:off x="6631413" y="3023550"/>
            <a:ext cx="2135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But producing </a:t>
            </a:r>
          </a:p>
          <a:p>
            <a:r>
              <a:rPr lang="en-US" sz="1400" dirty="0">
                <a:cs typeface="Arial" pitchFamily="34" charset="0"/>
              </a:rPr>
              <a:t>20 </a:t>
            </a:r>
            <a:r>
              <a:rPr lang="en-US" sz="1400" dirty="0"/>
              <a:t>more </a:t>
            </a:r>
            <a:r>
              <a:rPr lang="en-US" sz="1400" dirty="0" smtClean="0"/>
              <a:t>consumption. </a:t>
            </a:r>
            <a:r>
              <a:rPr lang="en-US" sz="1400" dirty="0"/>
              <a:t>. .</a:t>
            </a:r>
            <a:endParaRPr lang="en-US" sz="1400" dirty="0">
              <a:cs typeface="Arial" pitchFamily="34" charset="0"/>
            </a:endParaRPr>
          </a:p>
        </p:txBody>
      </p:sp>
      <p:sp>
        <p:nvSpPr>
          <p:cNvPr id="13352" name="Oval 70"/>
          <p:cNvSpPr>
            <a:spLocks noChangeArrowheads="1"/>
          </p:cNvSpPr>
          <p:nvPr/>
        </p:nvSpPr>
        <p:spPr bwMode="auto">
          <a:xfrm>
            <a:off x="2948518" y="3644900"/>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3" name="Oval 71"/>
          <p:cNvSpPr>
            <a:spLocks noChangeArrowheads="1"/>
          </p:cNvSpPr>
          <p:nvPr/>
        </p:nvSpPr>
        <p:spPr bwMode="auto">
          <a:xfrm>
            <a:off x="3079751" y="3644900"/>
            <a:ext cx="27516"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4" name="Oval 72"/>
          <p:cNvSpPr>
            <a:spLocks noChangeArrowheads="1"/>
          </p:cNvSpPr>
          <p:nvPr/>
        </p:nvSpPr>
        <p:spPr bwMode="auto">
          <a:xfrm>
            <a:off x="3213100" y="3644900"/>
            <a:ext cx="2751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5" name="Oval 73"/>
          <p:cNvSpPr>
            <a:spLocks noChangeArrowheads="1"/>
          </p:cNvSpPr>
          <p:nvPr/>
        </p:nvSpPr>
        <p:spPr bwMode="auto">
          <a:xfrm>
            <a:off x="3346452" y="3644900"/>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6" name="Oval 74"/>
          <p:cNvSpPr>
            <a:spLocks noChangeArrowheads="1"/>
          </p:cNvSpPr>
          <p:nvPr/>
        </p:nvSpPr>
        <p:spPr bwMode="auto">
          <a:xfrm>
            <a:off x="3477685" y="3644900"/>
            <a:ext cx="27516"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7" name="Oval 75"/>
          <p:cNvSpPr>
            <a:spLocks noChangeArrowheads="1"/>
          </p:cNvSpPr>
          <p:nvPr/>
        </p:nvSpPr>
        <p:spPr bwMode="auto">
          <a:xfrm>
            <a:off x="3615267" y="3644900"/>
            <a:ext cx="2751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8" name="Oval 76"/>
          <p:cNvSpPr>
            <a:spLocks noChangeArrowheads="1"/>
          </p:cNvSpPr>
          <p:nvPr/>
        </p:nvSpPr>
        <p:spPr bwMode="auto">
          <a:xfrm>
            <a:off x="3744385" y="3644900"/>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9" name="Oval 77"/>
          <p:cNvSpPr>
            <a:spLocks noChangeArrowheads="1"/>
          </p:cNvSpPr>
          <p:nvPr/>
        </p:nvSpPr>
        <p:spPr bwMode="auto">
          <a:xfrm>
            <a:off x="3873500" y="3644900"/>
            <a:ext cx="2751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0" name="Oval 78"/>
          <p:cNvSpPr>
            <a:spLocks noChangeArrowheads="1"/>
          </p:cNvSpPr>
          <p:nvPr/>
        </p:nvSpPr>
        <p:spPr bwMode="auto">
          <a:xfrm>
            <a:off x="4013200" y="3644900"/>
            <a:ext cx="2751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1" name="Oval 79"/>
          <p:cNvSpPr>
            <a:spLocks noChangeArrowheads="1"/>
          </p:cNvSpPr>
          <p:nvPr/>
        </p:nvSpPr>
        <p:spPr bwMode="auto">
          <a:xfrm>
            <a:off x="4140201" y="3644900"/>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2" name="Oval 80"/>
          <p:cNvSpPr>
            <a:spLocks noChangeArrowheads="1"/>
          </p:cNvSpPr>
          <p:nvPr/>
        </p:nvSpPr>
        <p:spPr bwMode="auto">
          <a:xfrm>
            <a:off x="4277785" y="3644900"/>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3" name="Oval 81"/>
          <p:cNvSpPr>
            <a:spLocks noChangeArrowheads="1"/>
          </p:cNvSpPr>
          <p:nvPr/>
        </p:nvSpPr>
        <p:spPr bwMode="auto">
          <a:xfrm>
            <a:off x="4409018" y="3644900"/>
            <a:ext cx="27516"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4" name="Oval 82"/>
          <p:cNvSpPr>
            <a:spLocks noChangeArrowheads="1"/>
          </p:cNvSpPr>
          <p:nvPr/>
        </p:nvSpPr>
        <p:spPr bwMode="auto">
          <a:xfrm>
            <a:off x="4538134" y="3644900"/>
            <a:ext cx="31751"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5" name="Oval 83"/>
          <p:cNvSpPr>
            <a:spLocks noChangeArrowheads="1"/>
          </p:cNvSpPr>
          <p:nvPr/>
        </p:nvSpPr>
        <p:spPr bwMode="auto">
          <a:xfrm>
            <a:off x="4675718" y="3644900"/>
            <a:ext cx="27516"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6" name="Oval 84"/>
          <p:cNvSpPr>
            <a:spLocks noChangeArrowheads="1"/>
          </p:cNvSpPr>
          <p:nvPr/>
        </p:nvSpPr>
        <p:spPr bwMode="auto">
          <a:xfrm>
            <a:off x="4806951" y="3644900"/>
            <a:ext cx="27516"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7" name="Oval 85"/>
          <p:cNvSpPr>
            <a:spLocks noChangeArrowheads="1"/>
          </p:cNvSpPr>
          <p:nvPr/>
        </p:nvSpPr>
        <p:spPr bwMode="auto">
          <a:xfrm>
            <a:off x="4999568" y="5641975"/>
            <a:ext cx="29633"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8" name="Oval 86"/>
          <p:cNvSpPr>
            <a:spLocks noChangeArrowheads="1"/>
          </p:cNvSpPr>
          <p:nvPr/>
        </p:nvSpPr>
        <p:spPr bwMode="auto">
          <a:xfrm>
            <a:off x="4999568" y="5540375"/>
            <a:ext cx="2963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9" name="Oval 87"/>
          <p:cNvSpPr>
            <a:spLocks noChangeArrowheads="1"/>
          </p:cNvSpPr>
          <p:nvPr/>
        </p:nvSpPr>
        <p:spPr bwMode="auto">
          <a:xfrm>
            <a:off x="4999568" y="5748339"/>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0" name="Oval 88"/>
          <p:cNvSpPr>
            <a:spLocks noChangeArrowheads="1"/>
          </p:cNvSpPr>
          <p:nvPr/>
        </p:nvSpPr>
        <p:spPr bwMode="auto">
          <a:xfrm>
            <a:off x="4999568" y="5434013"/>
            <a:ext cx="2963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1" name="Oval 89"/>
          <p:cNvSpPr>
            <a:spLocks noChangeArrowheads="1"/>
          </p:cNvSpPr>
          <p:nvPr/>
        </p:nvSpPr>
        <p:spPr bwMode="auto">
          <a:xfrm>
            <a:off x="4999568" y="5330826"/>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2" name="Oval 90"/>
          <p:cNvSpPr>
            <a:spLocks noChangeArrowheads="1"/>
          </p:cNvSpPr>
          <p:nvPr/>
        </p:nvSpPr>
        <p:spPr bwMode="auto">
          <a:xfrm>
            <a:off x="4999568" y="5224463"/>
            <a:ext cx="29633"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3" name="Oval 91"/>
          <p:cNvSpPr>
            <a:spLocks noChangeArrowheads="1"/>
          </p:cNvSpPr>
          <p:nvPr/>
        </p:nvSpPr>
        <p:spPr bwMode="auto">
          <a:xfrm>
            <a:off x="4999568" y="5122864"/>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4" name="Oval 92"/>
          <p:cNvSpPr>
            <a:spLocks noChangeArrowheads="1"/>
          </p:cNvSpPr>
          <p:nvPr/>
        </p:nvSpPr>
        <p:spPr bwMode="auto">
          <a:xfrm>
            <a:off x="4999568" y="5016500"/>
            <a:ext cx="29633"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5" name="Oval 93"/>
          <p:cNvSpPr>
            <a:spLocks noChangeArrowheads="1"/>
          </p:cNvSpPr>
          <p:nvPr/>
        </p:nvSpPr>
        <p:spPr bwMode="auto">
          <a:xfrm>
            <a:off x="4999568" y="4914901"/>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6" name="Oval 94"/>
          <p:cNvSpPr>
            <a:spLocks noChangeArrowheads="1"/>
          </p:cNvSpPr>
          <p:nvPr/>
        </p:nvSpPr>
        <p:spPr bwMode="auto">
          <a:xfrm>
            <a:off x="4999568" y="4808538"/>
            <a:ext cx="29633"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7" name="Oval 95"/>
          <p:cNvSpPr>
            <a:spLocks noChangeArrowheads="1"/>
          </p:cNvSpPr>
          <p:nvPr/>
        </p:nvSpPr>
        <p:spPr bwMode="auto">
          <a:xfrm>
            <a:off x="4999568" y="4710113"/>
            <a:ext cx="29633"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8" name="Oval 96"/>
          <p:cNvSpPr>
            <a:spLocks noChangeArrowheads="1"/>
          </p:cNvSpPr>
          <p:nvPr/>
        </p:nvSpPr>
        <p:spPr bwMode="auto">
          <a:xfrm>
            <a:off x="4999568" y="4608514"/>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9" name="Oval 97"/>
          <p:cNvSpPr>
            <a:spLocks noChangeArrowheads="1"/>
          </p:cNvSpPr>
          <p:nvPr/>
        </p:nvSpPr>
        <p:spPr bwMode="auto">
          <a:xfrm>
            <a:off x="4999568" y="4502151"/>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0" name="Oval 98"/>
          <p:cNvSpPr>
            <a:spLocks noChangeArrowheads="1"/>
          </p:cNvSpPr>
          <p:nvPr/>
        </p:nvSpPr>
        <p:spPr bwMode="auto">
          <a:xfrm>
            <a:off x="4999568" y="4397376"/>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1" name="Oval 99"/>
          <p:cNvSpPr>
            <a:spLocks noChangeArrowheads="1"/>
          </p:cNvSpPr>
          <p:nvPr/>
        </p:nvSpPr>
        <p:spPr bwMode="auto">
          <a:xfrm>
            <a:off x="4999568" y="4294189"/>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2" name="Oval 100"/>
          <p:cNvSpPr>
            <a:spLocks noChangeArrowheads="1"/>
          </p:cNvSpPr>
          <p:nvPr/>
        </p:nvSpPr>
        <p:spPr bwMode="auto">
          <a:xfrm>
            <a:off x="4999568" y="4189413"/>
            <a:ext cx="2963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3" name="Oval 101"/>
          <p:cNvSpPr>
            <a:spLocks noChangeArrowheads="1"/>
          </p:cNvSpPr>
          <p:nvPr/>
        </p:nvSpPr>
        <p:spPr bwMode="auto">
          <a:xfrm>
            <a:off x="4999568" y="4086226"/>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4" name="Oval 102"/>
          <p:cNvSpPr>
            <a:spLocks noChangeArrowheads="1"/>
          </p:cNvSpPr>
          <p:nvPr/>
        </p:nvSpPr>
        <p:spPr bwMode="auto">
          <a:xfrm>
            <a:off x="4999568" y="3981451"/>
            <a:ext cx="2963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5" name="Oval 103"/>
          <p:cNvSpPr>
            <a:spLocks noChangeArrowheads="1"/>
          </p:cNvSpPr>
          <p:nvPr/>
        </p:nvSpPr>
        <p:spPr bwMode="auto">
          <a:xfrm>
            <a:off x="4999568" y="3878264"/>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6" name="Oval 104"/>
          <p:cNvSpPr>
            <a:spLocks noChangeArrowheads="1"/>
          </p:cNvSpPr>
          <p:nvPr/>
        </p:nvSpPr>
        <p:spPr bwMode="auto">
          <a:xfrm>
            <a:off x="4999568" y="3773488"/>
            <a:ext cx="2963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7" name="Rectangle 105"/>
          <p:cNvSpPr>
            <a:spLocks noChangeArrowheads="1"/>
          </p:cNvSpPr>
          <p:nvPr/>
        </p:nvSpPr>
        <p:spPr bwMode="auto">
          <a:xfrm>
            <a:off x="1126067" y="1712913"/>
            <a:ext cx="25343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r>
              <a:rPr lang="en-US" sz="1600" b="1" dirty="0" smtClean="0">
                <a:cs typeface="Arial" pitchFamily="34" charset="0"/>
              </a:rPr>
              <a:t>capital goods</a:t>
            </a:r>
            <a:endParaRPr lang="en-US" sz="1600" b="1" dirty="0">
              <a:cs typeface="Arial" pitchFamily="34" charset="0"/>
            </a:endParaRPr>
          </a:p>
        </p:txBody>
      </p:sp>
      <p:sp>
        <p:nvSpPr>
          <p:cNvPr id="13388" name="Rectangle 106"/>
          <p:cNvSpPr>
            <a:spLocks noChangeArrowheads="1"/>
          </p:cNvSpPr>
          <p:nvPr/>
        </p:nvSpPr>
        <p:spPr bwMode="auto">
          <a:xfrm>
            <a:off x="8750300" y="6281738"/>
            <a:ext cx="31274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r>
              <a:rPr lang="en-US" sz="1600" b="1" dirty="0" smtClean="0">
                <a:cs typeface="Arial" pitchFamily="34" charset="0"/>
              </a:rPr>
              <a:t>consumption goods</a:t>
            </a:r>
            <a:endParaRPr lang="en-US" sz="1600" b="1" dirty="0">
              <a:cs typeface="Arial" pitchFamily="34" charset="0"/>
            </a:endParaRPr>
          </a:p>
        </p:txBody>
      </p:sp>
      <p:cxnSp>
        <p:nvCxnSpPr>
          <p:cNvPr id="109" name="Straight Arrow Connector 108"/>
          <p:cNvCxnSpPr/>
          <p:nvPr/>
        </p:nvCxnSpPr>
        <p:spPr>
          <a:xfrm>
            <a:off x="2683933" y="3168650"/>
            <a:ext cx="2294467" cy="1588"/>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5084233" y="3643314"/>
            <a:ext cx="2294467" cy="1587"/>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a:off x="6288353" y="4741599"/>
            <a:ext cx="2195513" cy="2116"/>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4796102" y="3377407"/>
            <a:ext cx="423863"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693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1000"/>
                                        <p:tgtEl>
                                          <p:spTgt spid="109"/>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down)">
                                      <p:cBhvr>
                                        <p:cTn id="11" dur="1000"/>
                                        <p:tgtEl>
                                          <p:spTgt spid="43"/>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116"/>
                                        </p:tgtEl>
                                        <p:attrNameLst>
                                          <p:attrName>style.visibility</p:attrName>
                                        </p:attrNameLst>
                                      </p:cBhvr>
                                      <p:to>
                                        <p:strVal val="visible"/>
                                      </p:to>
                                    </p:set>
                                    <p:animEffect transition="in" filter="wipe(up)">
                                      <p:cBhvr>
                                        <p:cTn id="15" dur="1000"/>
                                        <p:tgtEl>
                                          <p:spTgt spid="116"/>
                                        </p:tgtEl>
                                      </p:cBhvr>
                                    </p:animEffect>
                                  </p:childTnLst>
                                </p:cTn>
                              </p:par>
                            </p:childTnLst>
                          </p:cTn>
                        </p:par>
                        <p:par>
                          <p:cTn id="16" fill="hold" nodeType="afterGroup">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down)">
                                      <p:cBhvr>
                                        <p:cTn id="19" dur="1000"/>
                                        <p:tgtEl>
                                          <p:spTgt spid="40"/>
                                        </p:tgtEl>
                                      </p:cBhvr>
                                    </p:animEffect>
                                  </p:childTnLst>
                                </p:cTn>
                              </p:par>
                            </p:childTnLst>
                          </p:cTn>
                        </p:par>
                        <p:par>
                          <p:cTn id="20" fill="hold" nodeType="afterGroup">
                            <p:stCondLst>
                              <p:cond delay="4000"/>
                            </p:stCondLst>
                            <p:childTnLst>
                              <p:par>
                                <p:cTn id="21" presetID="22" presetClass="entr" presetSubtype="8" fill="hold" nodeType="afterEffect">
                                  <p:stCondLst>
                                    <p:cond delay="0"/>
                                  </p:stCondLst>
                                  <p:childTnLst>
                                    <p:set>
                                      <p:cBhvr>
                                        <p:cTn id="22" dur="1" fill="hold">
                                          <p:stCondLst>
                                            <p:cond delay="0"/>
                                          </p:stCondLst>
                                        </p:cTn>
                                        <p:tgtEl>
                                          <p:spTgt spid="110"/>
                                        </p:tgtEl>
                                        <p:attrNameLst>
                                          <p:attrName>style.visibility</p:attrName>
                                        </p:attrNameLst>
                                      </p:cBhvr>
                                      <p:to>
                                        <p:strVal val="visible"/>
                                      </p:to>
                                    </p:set>
                                    <p:animEffect transition="in" filter="wipe(left)">
                                      <p:cBhvr>
                                        <p:cTn id="23" dur="1000"/>
                                        <p:tgtEl>
                                          <p:spTgt spid="110"/>
                                        </p:tgtEl>
                                      </p:cBhvr>
                                    </p:animEffect>
                                  </p:childTnLst>
                                </p:cTn>
                              </p:par>
                            </p:childTnLst>
                          </p:cTn>
                        </p:par>
                        <p:par>
                          <p:cTn id="24" fill="hold" nodeType="afterGroup">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down)">
                                      <p:cBhvr>
                                        <p:cTn id="27" dur="1000"/>
                                        <p:tgtEl>
                                          <p:spTgt spid="41"/>
                                        </p:tgtEl>
                                      </p:cBhvr>
                                    </p:animEffect>
                                  </p:childTnLst>
                                </p:cTn>
                              </p:par>
                            </p:childTnLst>
                          </p:cTn>
                        </p:par>
                        <p:par>
                          <p:cTn id="28" fill="hold" nodeType="afterGroup">
                            <p:stCondLst>
                              <p:cond delay="6000"/>
                            </p:stCondLst>
                            <p:childTnLst>
                              <p:par>
                                <p:cTn id="29" presetID="22" presetClass="entr" presetSubtype="1" fill="hold" nodeType="afterEffect">
                                  <p:stCondLst>
                                    <p:cond delay="0"/>
                                  </p:stCondLst>
                                  <p:childTnLst>
                                    <p:set>
                                      <p:cBhvr>
                                        <p:cTn id="30" dur="1" fill="hold">
                                          <p:stCondLst>
                                            <p:cond delay="0"/>
                                          </p:stCondLst>
                                        </p:cTn>
                                        <p:tgtEl>
                                          <p:spTgt spid="114"/>
                                        </p:tgtEl>
                                        <p:attrNameLst>
                                          <p:attrName>style.visibility</p:attrName>
                                        </p:attrNameLst>
                                      </p:cBhvr>
                                      <p:to>
                                        <p:strVal val="visible"/>
                                      </p:to>
                                    </p:set>
                                    <p:animEffect transition="in" filter="wipe(up)">
                                      <p:cBhvr>
                                        <p:cTn id="31" dur="1000"/>
                                        <p:tgtEl>
                                          <p:spTgt spid="114"/>
                                        </p:tgtEl>
                                      </p:cBhvr>
                                    </p:animEffect>
                                  </p:childTnLst>
                                </p:cTn>
                              </p:par>
                            </p:childTnLst>
                          </p:cTn>
                        </p:par>
                        <p:par>
                          <p:cTn id="32" fill="hold" nodeType="afterGroup">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3"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Economic Growth</a:t>
            </a:r>
            <a:endParaRPr lang="id-ID" smtClean="0"/>
          </a:p>
        </p:txBody>
      </p:sp>
      <p:sp>
        <p:nvSpPr>
          <p:cNvPr id="3" name="Content Placeholder 2"/>
          <p:cNvSpPr>
            <a:spLocks noGrp="1"/>
          </p:cNvSpPr>
          <p:nvPr>
            <p:ph idx="1"/>
          </p:nvPr>
        </p:nvSpPr>
        <p:spPr>
          <a:xfrm>
            <a:off x="609600" y="1416051"/>
            <a:ext cx="10972800" cy="4697413"/>
          </a:xfrm>
        </p:spPr>
        <p:txBody>
          <a:bodyPr rtlCol="0">
            <a:normAutofit/>
          </a:bodyPr>
          <a:lstStyle/>
          <a:p>
            <a:pPr eaLnBrk="1" fontAlgn="auto" hangingPunct="1">
              <a:spcAft>
                <a:spcPts val="0"/>
              </a:spcAft>
              <a:defRPr/>
            </a:pPr>
            <a:r>
              <a:rPr lang="en-US" sz="2600" dirty="0" smtClean="0"/>
              <a:t>Economic growth allows a sustained rise in aggregate output.</a:t>
            </a:r>
          </a:p>
          <a:p>
            <a:pPr lvl="1" eaLnBrk="1" fontAlgn="auto" hangingPunct="1">
              <a:spcAft>
                <a:spcPts val="0"/>
              </a:spcAft>
              <a:defRPr/>
            </a:pPr>
            <a:r>
              <a:rPr lang="en-US" dirty="0" smtClean="0"/>
              <a:t>Economic growth is shown as an outward shift of the PPF.</a:t>
            </a:r>
          </a:p>
          <a:p>
            <a:pPr marL="523875" lvl="1" indent="0" eaLnBrk="1" fontAlgn="auto" hangingPunct="1">
              <a:spcAft>
                <a:spcPts val="0"/>
              </a:spcAft>
              <a:buFont typeface="Arial" pitchFamily="34" charset="0"/>
              <a:buNone/>
              <a:defRPr/>
            </a:pPr>
            <a:endParaRPr lang="en-US" dirty="0" smtClean="0"/>
          </a:p>
          <a:p>
            <a:pPr eaLnBrk="1" fontAlgn="auto" hangingPunct="1">
              <a:spcAft>
                <a:spcPts val="0"/>
              </a:spcAft>
              <a:defRPr/>
            </a:pPr>
            <a:r>
              <a:rPr lang="en-US" sz="2600" dirty="0" smtClean="0"/>
              <a:t>There are two general sources of economic growth.</a:t>
            </a:r>
          </a:p>
          <a:p>
            <a:pPr lvl="1" eaLnBrk="1" fontAlgn="auto" hangingPunct="1">
              <a:spcAft>
                <a:spcPts val="0"/>
              </a:spcAft>
              <a:defRPr/>
            </a:pPr>
            <a:r>
              <a:rPr lang="en-US" dirty="0" smtClean="0"/>
              <a:t>An increase in an economy’s resources.</a:t>
            </a:r>
          </a:p>
          <a:p>
            <a:pPr lvl="1" eaLnBrk="1" fontAlgn="auto" hangingPunct="1">
              <a:spcAft>
                <a:spcPts val="0"/>
              </a:spcAft>
              <a:defRPr/>
            </a:pPr>
            <a:r>
              <a:rPr lang="en-US" dirty="0" smtClean="0"/>
              <a:t>Progress in </a:t>
            </a:r>
            <a:r>
              <a:rPr lang="en-US" b="1" dirty="0" smtClean="0"/>
              <a:t>technology</a:t>
            </a:r>
            <a:r>
              <a:rPr lang="en-US" dirty="0" smtClean="0"/>
              <a:t>.</a:t>
            </a:r>
          </a:p>
        </p:txBody>
      </p:sp>
    </p:spTree>
    <p:extLst>
      <p:ext uri="{BB962C8B-B14F-4D97-AF65-F5344CB8AC3E}">
        <p14:creationId xmlns:p14="http://schemas.microsoft.com/office/powerpoint/2010/main" val="1621311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Economic Growth</a:t>
            </a:r>
            <a:endParaRPr lang="id-ID" smtClean="0"/>
          </a:p>
        </p:txBody>
      </p:sp>
      <p:sp>
        <p:nvSpPr>
          <p:cNvPr id="7" name="Text Box 5"/>
          <p:cNvSpPr txBox="1">
            <a:spLocks noChangeArrowheads="1"/>
          </p:cNvSpPr>
          <p:nvPr/>
        </p:nvSpPr>
        <p:spPr bwMode="auto">
          <a:xfrm>
            <a:off x="6191252" y="1406516"/>
            <a:ext cx="5132133" cy="1357322"/>
          </a:xfrm>
          <a:prstGeom prst="rect">
            <a:avLst/>
          </a:prstGeom>
          <a:noFill/>
          <a:ln w="9525" algn="ctr">
            <a:noFill/>
            <a:miter lim="800000"/>
            <a:headEnd/>
            <a:tailEnd type="none" w="med" len="lg"/>
          </a:ln>
          <a:effectLst>
            <a:outerShdw blurRad="50800" dist="38100" dir="2700000" algn="tl" rotWithShape="0">
              <a:prstClr val="black">
                <a:alpha val="40000"/>
              </a:prstClr>
            </a:outerShdw>
          </a:effectLst>
          <a:scene3d>
            <a:camera prst="orthographicFront"/>
            <a:lightRig rig="threePt" dir="t"/>
          </a:scene3d>
          <a:sp3d>
            <a:bevelT/>
          </a:sp3d>
        </p:spPr>
        <p:txBody>
          <a:bodyPr/>
          <a:lstStyle/>
          <a:p>
            <a:pPr marL="1588" indent="-1588" fontAlgn="auto">
              <a:spcBef>
                <a:spcPts val="0"/>
              </a:spcBef>
              <a:spcAft>
                <a:spcPts val="0"/>
              </a:spcAft>
              <a:defRPr/>
            </a:pPr>
            <a:r>
              <a:rPr lang="en-US" sz="2000" dirty="0">
                <a:latin typeface="+mn-lt"/>
              </a:rPr>
              <a:t>Production is initially at point </a:t>
            </a:r>
            <a:r>
              <a:rPr lang="en-US" sz="2000" i="1" dirty="0">
                <a:latin typeface="+mn-lt"/>
              </a:rPr>
              <a:t>A </a:t>
            </a:r>
            <a:r>
              <a:rPr lang="en-US" sz="2000" dirty="0">
                <a:latin typeface="+mn-lt"/>
              </a:rPr>
              <a:t>(20 </a:t>
            </a:r>
            <a:r>
              <a:rPr lang="en-US" sz="2000" dirty="0" smtClean="0">
                <a:latin typeface="+mn-lt"/>
              </a:rPr>
              <a:t>consumption goods and </a:t>
            </a:r>
            <a:r>
              <a:rPr lang="en-US" sz="2000" dirty="0">
                <a:latin typeface="+mn-lt"/>
              </a:rPr>
              <a:t>25 </a:t>
            </a:r>
            <a:r>
              <a:rPr lang="en-US" sz="2000" dirty="0" smtClean="0">
                <a:latin typeface="+mn-lt"/>
              </a:rPr>
              <a:t>capital goods), </a:t>
            </a:r>
            <a:r>
              <a:rPr lang="en-US" sz="2000" dirty="0">
                <a:latin typeface="+mn-lt"/>
                <a:sym typeface="Wingdings" pitchFamily="2" charset="2"/>
              </a:rPr>
              <a:t> </a:t>
            </a:r>
            <a:r>
              <a:rPr lang="en-US" sz="2000" dirty="0">
                <a:latin typeface="+mn-lt"/>
              </a:rPr>
              <a:t>it can move to point </a:t>
            </a:r>
            <a:r>
              <a:rPr lang="en-US" sz="2000" i="1" dirty="0">
                <a:latin typeface="+mn-lt"/>
              </a:rPr>
              <a:t>E </a:t>
            </a:r>
            <a:r>
              <a:rPr lang="en-US" sz="2000" dirty="0">
                <a:latin typeface="+mn-lt"/>
              </a:rPr>
              <a:t>(25 </a:t>
            </a:r>
            <a:r>
              <a:rPr lang="en-US" sz="2000" dirty="0" smtClean="0">
                <a:latin typeface="+mn-lt"/>
              </a:rPr>
              <a:t>consumption </a:t>
            </a:r>
            <a:r>
              <a:rPr lang="en-US" sz="2000" dirty="0">
                <a:latin typeface="+mn-lt"/>
              </a:rPr>
              <a:t>and 30 </a:t>
            </a:r>
            <a:r>
              <a:rPr lang="en-US" sz="2000" dirty="0" smtClean="0">
                <a:latin typeface="+mn-lt"/>
              </a:rPr>
              <a:t>capital).</a:t>
            </a:r>
            <a:endParaRPr lang="en-US" sz="2000" dirty="0">
              <a:latin typeface="+mn-lt"/>
            </a:endParaRPr>
          </a:p>
        </p:txBody>
      </p:sp>
      <p:sp>
        <p:nvSpPr>
          <p:cNvPr id="37" name="Freeform 35"/>
          <p:cNvSpPr>
            <a:spLocks/>
          </p:cNvSpPr>
          <p:nvPr/>
        </p:nvSpPr>
        <p:spPr bwMode="auto">
          <a:xfrm>
            <a:off x="2317751" y="2763838"/>
            <a:ext cx="5604933" cy="3244850"/>
          </a:xfrm>
          <a:custGeom>
            <a:avLst/>
            <a:gdLst>
              <a:gd name="T0" fmla="*/ 0 w 752"/>
              <a:gd name="T1" fmla="*/ 0 h 509"/>
              <a:gd name="T2" fmla="*/ 2147483647 w 752"/>
              <a:gd name="T3" fmla="*/ 2147483647 h 509"/>
              <a:gd name="T4" fmla="*/ 0 60000 65536"/>
              <a:gd name="T5" fmla="*/ 0 60000 65536"/>
              <a:gd name="T6" fmla="*/ 0 w 752"/>
              <a:gd name="T7" fmla="*/ 0 h 509"/>
              <a:gd name="T8" fmla="*/ 752 w 752"/>
              <a:gd name="T9" fmla="*/ 509 h 509"/>
            </a:gdLst>
            <a:ahLst/>
            <a:cxnLst>
              <a:cxn ang="T4">
                <a:pos x="T0" y="T1"/>
              </a:cxn>
              <a:cxn ang="T5">
                <a:pos x="T2" y="T3"/>
              </a:cxn>
            </a:cxnLst>
            <a:rect l="T6" t="T7" r="T8" b="T9"/>
            <a:pathLst>
              <a:path w="752" h="509">
                <a:moveTo>
                  <a:pt x="0" y="0"/>
                </a:moveTo>
                <a:cubicBezTo>
                  <a:pt x="317" y="16"/>
                  <a:pt x="752" y="92"/>
                  <a:pt x="752" y="509"/>
                </a:cubicBezTo>
              </a:path>
            </a:pathLst>
          </a:custGeom>
          <a:noFill/>
          <a:ln w="28575">
            <a:solidFill>
              <a:srgbClr val="0076A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53"/>
          <p:cNvGrpSpPr>
            <a:grpSpLocks/>
          </p:cNvGrpSpPr>
          <p:nvPr/>
        </p:nvGrpSpPr>
        <p:grpSpPr bwMode="auto">
          <a:xfrm>
            <a:off x="2546351" y="2717800"/>
            <a:ext cx="5880379" cy="3259138"/>
            <a:chOff x="1909482" y="2717778"/>
            <a:chExt cx="4410794" cy="3259918"/>
          </a:xfrm>
        </p:grpSpPr>
        <p:sp>
          <p:nvSpPr>
            <p:cNvPr id="15414" name="Line 18"/>
            <p:cNvSpPr>
              <a:spLocks noChangeShapeType="1"/>
            </p:cNvSpPr>
            <p:nvPr/>
          </p:nvSpPr>
          <p:spPr bwMode="auto">
            <a:xfrm flipV="1">
              <a:off x="5938420"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415" name="Rectangle 33"/>
            <p:cNvSpPr>
              <a:spLocks noChangeArrowheads="1"/>
            </p:cNvSpPr>
            <p:nvPr/>
          </p:nvSpPr>
          <p:spPr bwMode="auto">
            <a:xfrm>
              <a:off x="3777968" y="2717778"/>
              <a:ext cx="72143" cy="2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E</a:t>
              </a:r>
            </a:p>
          </p:txBody>
        </p:sp>
        <p:sp>
          <p:nvSpPr>
            <p:cNvPr id="15416" name="Oval 38"/>
            <p:cNvSpPr>
              <a:spLocks noChangeArrowheads="1"/>
            </p:cNvSpPr>
            <p:nvPr/>
          </p:nvSpPr>
          <p:spPr bwMode="auto">
            <a:xfrm>
              <a:off x="3761667" y="3033875"/>
              <a:ext cx="134058" cy="1522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17" name="Rectangle 39"/>
            <p:cNvSpPr>
              <a:spLocks noChangeArrowheads="1"/>
            </p:cNvSpPr>
            <p:nvPr/>
          </p:nvSpPr>
          <p:spPr bwMode="auto">
            <a:xfrm>
              <a:off x="6020880" y="5448578"/>
              <a:ext cx="299396" cy="2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New</a:t>
              </a:r>
            </a:p>
          </p:txBody>
        </p:sp>
        <p:sp>
          <p:nvSpPr>
            <p:cNvPr id="15418" name="Rectangle 40"/>
            <p:cNvSpPr>
              <a:spLocks noChangeArrowheads="1"/>
            </p:cNvSpPr>
            <p:nvPr/>
          </p:nvSpPr>
          <p:spPr bwMode="auto">
            <a:xfrm>
              <a:off x="6020880" y="5662974"/>
              <a:ext cx="223645" cy="2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PPF</a:t>
              </a:r>
            </a:p>
          </p:txBody>
        </p:sp>
        <p:cxnSp>
          <p:nvCxnSpPr>
            <p:cNvPr id="136" name="Straight Connector 135"/>
            <p:cNvCxnSpPr/>
            <p:nvPr/>
          </p:nvCxnSpPr>
          <p:spPr>
            <a:xfrm flipV="1">
              <a:off x="1909482" y="3106809"/>
              <a:ext cx="1895694" cy="12703"/>
            </a:xfrm>
            <a:prstGeom prst="line">
              <a:avLst/>
            </a:prstGeom>
            <a:ln w="317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200000" flipV="1">
              <a:off x="2517403" y="4475562"/>
              <a:ext cx="2621589" cy="17465"/>
            </a:xfrm>
            <a:prstGeom prst="line">
              <a:avLst/>
            </a:prstGeom>
            <a:ln w="317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 54"/>
          <p:cNvGrpSpPr>
            <a:grpSpLocks/>
          </p:cNvGrpSpPr>
          <p:nvPr/>
        </p:nvGrpSpPr>
        <p:grpSpPr bwMode="auto">
          <a:xfrm>
            <a:off x="1262561" y="1643503"/>
            <a:ext cx="10164486" cy="4797039"/>
            <a:chOff x="946843" y="1643050"/>
            <a:chExt cx="7622885" cy="4798064"/>
          </a:xfrm>
        </p:grpSpPr>
        <p:sp>
          <p:nvSpPr>
            <p:cNvPr id="15377" name="Freeform 36"/>
            <p:cNvSpPr>
              <a:spLocks/>
            </p:cNvSpPr>
            <p:nvPr/>
          </p:nvSpPr>
          <p:spPr bwMode="auto">
            <a:xfrm>
              <a:off x="1734336" y="1880810"/>
              <a:ext cx="4951721" cy="4096886"/>
            </a:xfrm>
            <a:custGeom>
              <a:avLst/>
              <a:gdLst>
                <a:gd name="T0" fmla="*/ 2147483647 w 2093"/>
                <a:gd name="T1" fmla="*/ 2147483647 h 1518"/>
                <a:gd name="T2" fmla="*/ 0 w 2093"/>
                <a:gd name="T3" fmla="*/ 2147483647 h 1518"/>
                <a:gd name="T4" fmla="*/ 0 w 2093"/>
                <a:gd name="T5" fmla="*/ 0 h 1518"/>
                <a:gd name="T6" fmla="*/ 0 60000 65536"/>
                <a:gd name="T7" fmla="*/ 0 60000 65536"/>
                <a:gd name="T8" fmla="*/ 0 60000 65536"/>
                <a:gd name="T9" fmla="*/ 0 w 2093"/>
                <a:gd name="T10" fmla="*/ 0 h 1518"/>
                <a:gd name="T11" fmla="*/ 2093 w 2093"/>
                <a:gd name="T12" fmla="*/ 1518 h 1518"/>
              </a:gdLst>
              <a:ahLst/>
              <a:cxnLst>
                <a:cxn ang="T6">
                  <a:pos x="T0" y="T1"/>
                </a:cxn>
                <a:cxn ang="T7">
                  <a:pos x="T2" y="T3"/>
                </a:cxn>
                <a:cxn ang="T8">
                  <a:pos x="T4" y="T5"/>
                </a:cxn>
              </a:cxnLst>
              <a:rect l="T9" t="T10" r="T11" b="T12"/>
              <a:pathLst>
                <a:path w="2093" h="1518">
                  <a:moveTo>
                    <a:pt x="2093" y="1518"/>
                  </a:moveTo>
                  <a:lnTo>
                    <a:pt x="0" y="1518"/>
                  </a:lnTo>
                  <a:lnTo>
                    <a:pt x="0" y="0"/>
                  </a:lnTo>
                </a:path>
              </a:pathLst>
            </a:cu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5378" name="Group 52"/>
            <p:cNvGrpSpPr>
              <a:grpSpLocks/>
            </p:cNvGrpSpPr>
            <p:nvPr/>
          </p:nvGrpSpPr>
          <p:grpSpPr bwMode="auto">
            <a:xfrm>
              <a:off x="946843" y="1643050"/>
              <a:ext cx="7622885" cy="4798064"/>
              <a:chOff x="946843" y="1643050"/>
              <a:chExt cx="7622885" cy="4798064"/>
            </a:xfrm>
          </p:grpSpPr>
          <p:sp>
            <p:nvSpPr>
              <p:cNvPr id="15379" name="Line 7"/>
              <p:cNvSpPr>
                <a:spLocks noChangeShapeType="1"/>
              </p:cNvSpPr>
              <p:nvPr/>
            </p:nvSpPr>
            <p:spPr bwMode="auto">
              <a:xfrm>
                <a:off x="1734336" y="2620201"/>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9"/>
              <p:cNvSpPr>
                <a:spLocks noChangeShapeType="1"/>
              </p:cNvSpPr>
              <p:nvPr/>
            </p:nvSpPr>
            <p:spPr bwMode="auto">
              <a:xfrm>
                <a:off x="1734336" y="4059127"/>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10"/>
              <p:cNvSpPr>
                <a:spLocks noChangeShapeType="1"/>
              </p:cNvSpPr>
              <p:nvPr/>
            </p:nvSpPr>
            <p:spPr bwMode="auto">
              <a:xfrm>
                <a:off x="1734336" y="4540144"/>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2" name="Line 11"/>
              <p:cNvSpPr>
                <a:spLocks noChangeShapeType="1"/>
              </p:cNvSpPr>
              <p:nvPr/>
            </p:nvSpPr>
            <p:spPr bwMode="auto">
              <a:xfrm>
                <a:off x="1734336" y="5017038"/>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3" name="Line 12"/>
              <p:cNvSpPr>
                <a:spLocks noChangeShapeType="1"/>
              </p:cNvSpPr>
              <p:nvPr/>
            </p:nvSpPr>
            <p:spPr bwMode="auto">
              <a:xfrm>
                <a:off x="1734336" y="5495305"/>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4" name="Line 13"/>
              <p:cNvSpPr>
                <a:spLocks noChangeShapeType="1"/>
              </p:cNvSpPr>
              <p:nvPr/>
            </p:nvSpPr>
            <p:spPr bwMode="auto">
              <a:xfrm flipV="1">
                <a:off x="2574053"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5" name="Line 14"/>
              <p:cNvSpPr>
                <a:spLocks noChangeShapeType="1"/>
              </p:cNvSpPr>
              <p:nvPr/>
            </p:nvSpPr>
            <p:spPr bwMode="auto">
              <a:xfrm flipV="1">
                <a:off x="3411022"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15"/>
              <p:cNvSpPr>
                <a:spLocks noChangeShapeType="1"/>
              </p:cNvSpPr>
              <p:nvPr/>
            </p:nvSpPr>
            <p:spPr bwMode="auto">
              <a:xfrm flipV="1">
                <a:off x="3834317"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7" name="Line 16"/>
              <p:cNvSpPr>
                <a:spLocks noChangeShapeType="1"/>
              </p:cNvSpPr>
              <p:nvPr/>
            </p:nvSpPr>
            <p:spPr bwMode="auto">
              <a:xfrm flipV="1">
                <a:off x="4256236"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17"/>
              <p:cNvSpPr>
                <a:spLocks noChangeShapeType="1"/>
              </p:cNvSpPr>
              <p:nvPr/>
            </p:nvSpPr>
            <p:spPr bwMode="auto">
              <a:xfrm flipV="1">
                <a:off x="5093205" y="5826519"/>
                <a:ext cx="0" cy="15117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389" name="Rectangle 19"/>
              <p:cNvSpPr>
                <a:spLocks noChangeArrowheads="1"/>
              </p:cNvSpPr>
              <p:nvPr/>
            </p:nvSpPr>
            <p:spPr bwMode="auto">
              <a:xfrm>
                <a:off x="2469604"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10</a:t>
                </a:r>
              </a:p>
            </p:txBody>
          </p:sp>
          <p:sp>
            <p:nvSpPr>
              <p:cNvPr id="15390" name="Rectangle 20"/>
              <p:cNvSpPr>
                <a:spLocks noChangeArrowheads="1"/>
              </p:cNvSpPr>
              <p:nvPr/>
            </p:nvSpPr>
            <p:spPr bwMode="auto">
              <a:xfrm>
                <a:off x="3309321"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20</a:t>
                </a:r>
              </a:p>
            </p:txBody>
          </p:sp>
          <p:sp>
            <p:nvSpPr>
              <p:cNvPr id="15391" name="Rectangle 21"/>
              <p:cNvSpPr>
                <a:spLocks noChangeArrowheads="1"/>
              </p:cNvSpPr>
              <p:nvPr/>
            </p:nvSpPr>
            <p:spPr bwMode="auto">
              <a:xfrm>
                <a:off x="3732616"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25</a:t>
                </a:r>
              </a:p>
            </p:txBody>
          </p:sp>
          <p:sp>
            <p:nvSpPr>
              <p:cNvPr id="15392" name="Rectangle 22"/>
              <p:cNvSpPr>
                <a:spLocks noChangeArrowheads="1"/>
              </p:cNvSpPr>
              <p:nvPr/>
            </p:nvSpPr>
            <p:spPr bwMode="auto">
              <a:xfrm>
                <a:off x="4151787"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30</a:t>
                </a:r>
              </a:p>
            </p:txBody>
          </p:sp>
          <p:sp>
            <p:nvSpPr>
              <p:cNvPr id="15393" name="Rectangle 23"/>
              <p:cNvSpPr>
                <a:spLocks noChangeArrowheads="1"/>
              </p:cNvSpPr>
              <p:nvPr/>
            </p:nvSpPr>
            <p:spPr bwMode="auto">
              <a:xfrm>
                <a:off x="4991505"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40</a:t>
                </a:r>
              </a:p>
            </p:txBody>
          </p:sp>
          <p:sp>
            <p:nvSpPr>
              <p:cNvPr id="15394" name="Rectangle 24"/>
              <p:cNvSpPr>
                <a:spLocks noChangeArrowheads="1"/>
              </p:cNvSpPr>
              <p:nvPr/>
            </p:nvSpPr>
            <p:spPr bwMode="auto">
              <a:xfrm>
                <a:off x="5831222" y="60161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50</a:t>
                </a:r>
              </a:p>
            </p:txBody>
          </p:sp>
          <p:sp>
            <p:nvSpPr>
              <p:cNvPr id="15395" name="Rectangle 25"/>
              <p:cNvSpPr>
                <a:spLocks noChangeArrowheads="1"/>
              </p:cNvSpPr>
              <p:nvPr/>
            </p:nvSpPr>
            <p:spPr bwMode="auto">
              <a:xfrm>
                <a:off x="1528186" y="6016177"/>
                <a:ext cx="74535"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0</a:t>
                </a:r>
              </a:p>
            </p:txBody>
          </p:sp>
          <p:sp>
            <p:nvSpPr>
              <p:cNvPr id="15396" name="Rectangle 26"/>
              <p:cNvSpPr>
                <a:spLocks noChangeArrowheads="1"/>
              </p:cNvSpPr>
              <p:nvPr/>
            </p:nvSpPr>
            <p:spPr bwMode="auto">
              <a:xfrm>
                <a:off x="1426486" y="2477270"/>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35</a:t>
                </a:r>
              </a:p>
            </p:txBody>
          </p:sp>
          <p:sp>
            <p:nvSpPr>
              <p:cNvPr id="15397" name="Rectangle 27"/>
              <p:cNvSpPr>
                <a:spLocks noChangeArrowheads="1"/>
              </p:cNvSpPr>
              <p:nvPr/>
            </p:nvSpPr>
            <p:spPr bwMode="auto">
              <a:xfrm>
                <a:off x="1426486" y="2980086"/>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30</a:t>
                </a:r>
              </a:p>
            </p:txBody>
          </p:sp>
          <p:sp>
            <p:nvSpPr>
              <p:cNvPr id="15398" name="Rectangle 28"/>
              <p:cNvSpPr>
                <a:spLocks noChangeArrowheads="1"/>
              </p:cNvSpPr>
              <p:nvPr/>
            </p:nvSpPr>
            <p:spPr bwMode="auto">
              <a:xfrm>
                <a:off x="1426486" y="344067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25</a:t>
                </a:r>
              </a:p>
            </p:txBody>
          </p:sp>
          <p:sp>
            <p:nvSpPr>
              <p:cNvPr id="15399" name="Rectangle 29"/>
              <p:cNvSpPr>
                <a:spLocks noChangeArrowheads="1"/>
              </p:cNvSpPr>
              <p:nvPr/>
            </p:nvSpPr>
            <p:spPr bwMode="auto">
              <a:xfrm>
                <a:off x="1426486" y="3918945"/>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20</a:t>
                </a:r>
              </a:p>
            </p:txBody>
          </p:sp>
          <p:sp>
            <p:nvSpPr>
              <p:cNvPr id="15400" name="Rectangle 30"/>
              <p:cNvSpPr>
                <a:spLocks noChangeArrowheads="1"/>
              </p:cNvSpPr>
              <p:nvPr/>
            </p:nvSpPr>
            <p:spPr bwMode="auto">
              <a:xfrm>
                <a:off x="1426486" y="4399962"/>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15</a:t>
                </a:r>
              </a:p>
            </p:txBody>
          </p:sp>
          <p:sp>
            <p:nvSpPr>
              <p:cNvPr id="15401" name="Rectangle 31"/>
              <p:cNvSpPr>
                <a:spLocks noChangeArrowheads="1"/>
              </p:cNvSpPr>
              <p:nvPr/>
            </p:nvSpPr>
            <p:spPr bwMode="auto">
              <a:xfrm>
                <a:off x="1426486" y="4874107"/>
                <a:ext cx="149070"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10</a:t>
                </a:r>
              </a:p>
            </p:txBody>
          </p:sp>
          <p:sp>
            <p:nvSpPr>
              <p:cNvPr id="15402" name="Rectangle 32"/>
              <p:cNvSpPr>
                <a:spLocks noChangeArrowheads="1"/>
              </p:cNvSpPr>
              <p:nvPr/>
            </p:nvSpPr>
            <p:spPr bwMode="auto">
              <a:xfrm>
                <a:off x="1528186" y="5357872"/>
                <a:ext cx="74535"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5</a:t>
                </a:r>
              </a:p>
            </p:txBody>
          </p:sp>
          <p:sp>
            <p:nvSpPr>
              <p:cNvPr id="15403" name="Freeform 34"/>
              <p:cNvSpPr>
                <a:spLocks/>
              </p:cNvSpPr>
              <p:nvPr/>
            </p:nvSpPr>
            <p:spPr bwMode="auto">
              <a:xfrm>
                <a:off x="1738459" y="3094345"/>
                <a:ext cx="3358869" cy="2879228"/>
              </a:xfrm>
              <a:custGeom>
                <a:avLst/>
                <a:gdLst>
                  <a:gd name="T0" fmla="*/ 0 w 601"/>
                  <a:gd name="T1" fmla="*/ 0 h 452"/>
                  <a:gd name="T2" fmla="*/ 2147483647 w 601"/>
                  <a:gd name="T3" fmla="*/ 2147483647 h 452"/>
                  <a:gd name="T4" fmla="*/ 0 60000 65536"/>
                  <a:gd name="T5" fmla="*/ 0 60000 65536"/>
                  <a:gd name="T6" fmla="*/ 0 w 601"/>
                  <a:gd name="T7" fmla="*/ 0 h 452"/>
                  <a:gd name="T8" fmla="*/ 601 w 601"/>
                  <a:gd name="T9" fmla="*/ 452 h 452"/>
                </a:gdLst>
                <a:ahLst/>
                <a:cxnLst>
                  <a:cxn ang="T4">
                    <a:pos x="T0" y="T1"/>
                  </a:cxn>
                  <a:cxn ang="T5">
                    <a:pos x="T2" y="T3"/>
                  </a:cxn>
                </a:cxnLst>
                <a:rect l="T6" t="T7" r="T8" b="T9"/>
                <a:pathLst>
                  <a:path w="601" h="452">
                    <a:moveTo>
                      <a:pt x="0" y="0"/>
                    </a:moveTo>
                    <a:cubicBezTo>
                      <a:pt x="211" y="49"/>
                      <a:pt x="601" y="90"/>
                      <a:pt x="601" y="452"/>
                    </a:cubicBezTo>
                  </a:path>
                </a:pathLst>
              </a:custGeom>
              <a:noFill/>
              <a:ln w="28575">
                <a:solidFill>
                  <a:srgbClr val="C7D6EE"/>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4" name="Oval 37"/>
              <p:cNvSpPr>
                <a:spLocks noChangeArrowheads="1"/>
              </p:cNvSpPr>
              <p:nvPr/>
            </p:nvSpPr>
            <p:spPr bwMode="auto">
              <a:xfrm>
                <a:off x="3326099" y="3499965"/>
                <a:ext cx="145756" cy="12429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5" name="Rectangle 41"/>
              <p:cNvSpPr>
                <a:spLocks noChangeArrowheads="1"/>
              </p:cNvSpPr>
              <p:nvPr/>
            </p:nvSpPr>
            <p:spPr bwMode="auto">
              <a:xfrm>
                <a:off x="5102825" y="5403225"/>
                <a:ext cx="501308"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cs typeface="Arial" pitchFamily="34" charset="0"/>
                  </a:rPr>
                  <a:t>Original</a:t>
                </a:r>
              </a:p>
            </p:txBody>
          </p:sp>
          <p:sp>
            <p:nvSpPr>
              <p:cNvPr id="15406" name="Rectangle 42"/>
              <p:cNvSpPr>
                <a:spLocks noChangeArrowheads="1"/>
              </p:cNvSpPr>
              <p:nvPr/>
            </p:nvSpPr>
            <p:spPr bwMode="auto">
              <a:xfrm>
                <a:off x="5177039" y="5675343"/>
                <a:ext cx="223605" cy="2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cs typeface="Arial" pitchFamily="34" charset="0"/>
                  </a:rPr>
                  <a:t>PPF</a:t>
                </a:r>
              </a:p>
            </p:txBody>
          </p:sp>
          <p:sp>
            <p:nvSpPr>
              <p:cNvPr id="15407" name="Rectangle 121"/>
              <p:cNvSpPr>
                <a:spLocks noChangeArrowheads="1"/>
              </p:cNvSpPr>
              <p:nvPr/>
            </p:nvSpPr>
            <p:spPr bwMode="auto">
              <a:xfrm>
                <a:off x="946843" y="1643050"/>
                <a:ext cx="1388515" cy="246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r>
                  <a:rPr lang="en-US" sz="1600" b="1" dirty="0" smtClean="0">
                    <a:cs typeface="Arial" pitchFamily="34" charset="0"/>
                  </a:rPr>
                  <a:t>capital</a:t>
                </a:r>
                <a:endParaRPr lang="en-US" sz="1600" b="1" dirty="0">
                  <a:cs typeface="Arial" pitchFamily="34" charset="0"/>
                </a:endParaRPr>
              </a:p>
            </p:txBody>
          </p:sp>
          <p:sp>
            <p:nvSpPr>
              <p:cNvPr id="15408" name="Rectangle 122"/>
              <p:cNvSpPr>
                <a:spLocks noChangeArrowheads="1"/>
              </p:cNvSpPr>
              <p:nvPr/>
            </p:nvSpPr>
            <p:spPr bwMode="auto">
              <a:xfrm>
                <a:off x="6224281" y="6194840"/>
                <a:ext cx="2345447" cy="246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cs typeface="Arial" pitchFamily="34" charset="0"/>
                  </a:rPr>
                  <a:t>Quantity of </a:t>
                </a:r>
                <a:r>
                  <a:rPr lang="en-US" sz="1600" b="1" dirty="0" smtClean="0">
                    <a:cs typeface="Arial" pitchFamily="34" charset="0"/>
                  </a:rPr>
                  <a:t>consumption goods</a:t>
                </a:r>
                <a:endParaRPr lang="en-US" sz="1600" b="1" dirty="0">
                  <a:cs typeface="Arial" pitchFamily="34" charset="0"/>
                </a:endParaRPr>
              </a:p>
            </p:txBody>
          </p:sp>
          <p:cxnSp>
            <p:nvCxnSpPr>
              <p:cNvPr id="134" name="Straight Connector 133"/>
              <p:cNvCxnSpPr/>
              <p:nvPr/>
            </p:nvCxnSpPr>
            <p:spPr>
              <a:xfrm flipV="1">
                <a:off x="1909626" y="3543254"/>
                <a:ext cx="1481044" cy="3176"/>
              </a:xfrm>
              <a:prstGeom prst="line">
                <a:avLst/>
              </a:prstGeom>
              <a:ln w="317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16200000" flipV="1">
                <a:off x="2327608" y="4711113"/>
                <a:ext cx="2153110" cy="17461"/>
              </a:xfrm>
              <a:prstGeom prst="line">
                <a:avLst/>
              </a:prstGeom>
              <a:ln w="317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412" name="Line 9"/>
              <p:cNvSpPr>
                <a:spLocks noChangeShapeType="1"/>
              </p:cNvSpPr>
              <p:nvPr/>
            </p:nvSpPr>
            <p:spPr bwMode="auto">
              <a:xfrm>
                <a:off x="1734336" y="3549535"/>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413" name="Line 9"/>
              <p:cNvSpPr>
                <a:spLocks noChangeShapeType="1"/>
              </p:cNvSpPr>
              <p:nvPr/>
            </p:nvSpPr>
            <p:spPr bwMode="auto">
              <a:xfrm>
                <a:off x="1734336" y="3111385"/>
                <a:ext cx="134685"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cxnSp>
        <p:nvCxnSpPr>
          <p:cNvPr id="57" name="Straight Arrow Connector 56"/>
          <p:cNvCxnSpPr/>
          <p:nvPr/>
        </p:nvCxnSpPr>
        <p:spPr>
          <a:xfrm>
            <a:off x="6191252" y="4214814"/>
            <a:ext cx="740833"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33"/>
          <p:cNvSpPr>
            <a:spLocks noChangeArrowheads="1"/>
          </p:cNvSpPr>
          <p:nvPr/>
        </p:nvSpPr>
        <p:spPr bwMode="auto">
          <a:xfrm>
            <a:off x="4634966" y="3333024"/>
            <a:ext cx="1330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smtClean="0">
                <a:cs typeface="Arial" pitchFamily="34" charset="0"/>
              </a:rPr>
              <a:t>A</a:t>
            </a:r>
            <a:endParaRPr lang="en-US" sz="1400" dirty="0">
              <a:cs typeface="Arial" pitchFamily="34" charset="0"/>
            </a:endParaRPr>
          </a:p>
        </p:txBody>
      </p:sp>
    </p:spTree>
    <p:extLst>
      <p:ext uri="{BB962C8B-B14F-4D97-AF65-F5344CB8AC3E}">
        <p14:creationId xmlns:p14="http://schemas.microsoft.com/office/powerpoint/2010/main" val="534620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22" presetClass="entr" presetSubtype="8"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wipe(left)">
                                      <p:cBhvr>
                                        <p:cTn id="13" dur="1000"/>
                                        <p:tgtEl>
                                          <p:spTgt spid="5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up)">
                                      <p:cBhvr>
                                        <p:cTn id="16" dur="1000"/>
                                        <p:tgtEl>
                                          <p:spTgt spid="37"/>
                                        </p:tgtEl>
                                      </p:cBhvr>
                                    </p:animEffect>
                                  </p:childTnLst>
                                </p:cTn>
                              </p:par>
                              <p:par>
                                <p:cTn id="17" presetID="22" presetClass="entr" presetSubtype="8"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Business">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Business</Template>
  <TotalTime>68</TotalTime>
  <Words>620</Words>
  <Application>Microsoft Office PowerPoint</Application>
  <PresentationFormat>Widescreen</PresentationFormat>
  <Paragraphs>113</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Myriad Pro</vt:lpstr>
      <vt:lpstr>Wingdings</vt:lpstr>
      <vt:lpstr>Wingdings 3</vt:lpstr>
      <vt:lpstr>Widescreen Business</vt:lpstr>
      <vt:lpstr>ECO 120 - Global Macroeconomics</vt:lpstr>
      <vt:lpstr>Module 03</vt:lpstr>
      <vt:lpstr>Trade-offs:  The Production Possibility Frontier</vt:lpstr>
      <vt:lpstr>The Production Possibility Frontier</vt:lpstr>
      <vt:lpstr>Efficiency</vt:lpstr>
      <vt:lpstr>Opportunity Cost</vt:lpstr>
      <vt:lpstr>Increasing Opportunity Cost</vt:lpstr>
      <vt:lpstr>Economic Growth</vt:lpstr>
      <vt:lpstr>Economic Growth</vt:lpstr>
    </vt:vector>
  </TitlesOfParts>
  <Company>University of Wisconsin-La Crosse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itsdeploy</dc:creator>
  <cp:lastModifiedBy>Brooks Taggert J</cp:lastModifiedBy>
  <cp:revision>24</cp:revision>
  <cp:lastPrinted>2012-08-15T21:38:02Z</cp:lastPrinted>
  <dcterms:created xsi:type="dcterms:W3CDTF">2013-09-01T03:59:40Z</dcterms:created>
  <dcterms:modified xsi:type="dcterms:W3CDTF">2014-09-04T11:41:55Z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