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14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Research\Current%20Research\asia\ER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Asian Currencies vs. U.S. Dollar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08173636971497"/>
          <c:y val="8.3102605477684555E-2"/>
          <c:w val="0.74453672903186541"/>
          <c:h val="0.81121745171879089"/>
        </c:manualLayout>
      </c:layout>
      <c:lineChart>
        <c:grouping val="standard"/>
        <c:varyColors val="0"/>
        <c:ser>
          <c:idx val="5"/>
          <c:order val="0"/>
          <c:tx>
            <c:strRef>
              <c:f>data!$S$2</c:f>
              <c:strCache>
                <c:ptCount val="1"/>
                <c:pt idx="0">
                  <c:v>THB/USD</c:v>
                </c:pt>
              </c:strCache>
            </c:strRef>
          </c:tx>
          <c:spPr>
            <a:ln w="3175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data!$S$3:$S$59</c:f>
              <c:numCache>
                <c:formatCode>General</c:formatCode>
                <c:ptCount val="57"/>
                <c:pt idx="0">
                  <c:v>98.929091696523457</c:v>
                </c:pt>
                <c:pt idx="1">
                  <c:v>98.488129453915519</c:v>
                </c:pt>
                <c:pt idx="2">
                  <c:v>97.460529942123728</c:v>
                </c:pt>
                <c:pt idx="3">
                  <c:v>96.696720343320578</c:v>
                </c:pt>
                <c:pt idx="4">
                  <c:v>97.086499468482998</c:v>
                </c:pt>
                <c:pt idx="5">
                  <c:v>97.114059608646016</c:v>
                </c:pt>
                <c:pt idx="6">
                  <c:v>97.440844127721547</c:v>
                </c:pt>
                <c:pt idx="7">
                  <c:v>98.259774006850634</c:v>
                </c:pt>
                <c:pt idx="8">
                  <c:v>98.921217370762633</c:v>
                </c:pt>
                <c:pt idx="9">
                  <c:v>98.858222764675773</c:v>
                </c:pt>
                <c:pt idx="10">
                  <c:v>99.059018071577611</c:v>
                </c:pt>
                <c:pt idx="11">
                  <c:v>99.059018071577611</c:v>
                </c:pt>
                <c:pt idx="12">
                  <c:v>99.586597897554995</c:v>
                </c:pt>
                <c:pt idx="13">
                  <c:v>99.393676916414009</c:v>
                </c:pt>
                <c:pt idx="14">
                  <c:v>99.39761407929447</c:v>
                </c:pt>
                <c:pt idx="15">
                  <c:v>99.559037757391991</c:v>
                </c:pt>
                <c:pt idx="16">
                  <c:v>99.645655340761451</c:v>
                </c:pt>
                <c:pt idx="17">
                  <c:v>99.862199299185022</c:v>
                </c:pt>
                <c:pt idx="18">
                  <c:v>99.885822276467565</c:v>
                </c:pt>
                <c:pt idx="19">
                  <c:v>99.559037757391991</c:v>
                </c:pt>
                <c:pt idx="20">
                  <c:v>100</c:v>
                </c:pt>
                <c:pt idx="21">
                  <c:v>100.28347572739085</c:v>
                </c:pt>
                <c:pt idx="22">
                  <c:v>100.192920981141</c:v>
                </c:pt>
                <c:pt idx="23">
                  <c:v>100.66538052679236</c:v>
                </c:pt>
                <c:pt idx="24">
                  <c:v>101.23626914445451</c:v>
                </c:pt>
                <c:pt idx="25">
                  <c:v>102.14575376983346</c:v>
                </c:pt>
                <c:pt idx="26">
                  <c:v>102.10638214102916</c:v>
                </c:pt>
                <c:pt idx="27">
                  <c:v>102.65758494428914</c:v>
                </c:pt>
                <c:pt idx="28">
                  <c:v>101.25595495885665</c:v>
                </c:pt>
                <c:pt idx="29">
                  <c:v>95.680932320170058</c:v>
                </c:pt>
                <c:pt idx="30">
                  <c:v>118.26449860230719</c:v>
                </c:pt>
                <c:pt idx="31">
                  <c:v>126.85145084452139</c:v>
                </c:pt>
                <c:pt idx="32">
                  <c:v>138.07630221662271</c:v>
                </c:pt>
                <c:pt idx="33">
                  <c:v>146.43883617465258</c:v>
                </c:pt>
                <c:pt idx="34">
                  <c:v>153.0532698137722</c:v>
                </c:pt>
                <c:pt idx="35">
                  <c:v>172.46741997716447</c:v>
                </c:pt>
                <c:pt idx="36">
                  <c:v>206.70498838536955</c:v>
                </c:pt>
                <c:pt idx="37">
                  <c:v>179.51100437025082</c:v>
                </c:pt>
                <c:pt idx="38">
                  <c:v>161.06539627544393</c:v>
                </c:pt>
                <c:pt idx="39">
                  <c:v>155.34469861018152</c:v>
                </c:pt>
                <c:pt idx="40">
                  <c:v>153.52179219654315</c:v>
                </c:pt>
                <c:pt idx="41">
                  <c:v>165.90810661837085</c:v>
                </c:pt>
                <c:pt idx="42">
                  <c:v>161.85676601441006</c:v>
                </c:pt>
                <c:pt idx="43">
                  <c:v>163.85290759478721</c:v>
                </c:pt>
                <c:pt idx="44">
                  <c:v>158.48655458876334</c:v>
                </c:pt>
                <c:pt idx="45">
                  <c:v>149.67912122524507</c:v>
                </c:pt>
                <c:pt idx="46">
                  <c:v>143.43478089688566</c:v>
                </c:pt>
                <c:pt idx="47">
                  <c:v>142.50954761998503</c:v>
                </c:pt>
                <c:pt idx="48">
                  <c:v>144.00173235166741</c:v>
                </c:pt>
                <c:pt idx="49">
                  <c:v>145.94275365171853</c:v>
                </c:pt>
                <c:pt idx="50">
                  <c:v>147.58061340997676</c:v>
                </c:pt>
                <c:pt idx="51">
                  <c:v>148.06488444426944</c:v>
                </c:pt>
                <c:pt idx="52">
                  <c:v>145.64352927280595</c:v>
                </c:pt>
                <c:pt idx="53">
                  <c:v>145.3049332650892</c:v>
                </c:pt>
                <c:pt idx="54">
                  <c:v>146.10024016693569</c:v>
                </c:pt>
                <c:pt idx="55">
                  <c:v>149.84841922910351</c:v>
                </c:pt>
                <c:pt idx="56">
                  <c:v>155.45100200795309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MYR/USD</c:v>
                </c:pt>
              </c:strCache>
            </c:strRef>
          </c:tx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data!$N$3:$N$59</c:f>
              <c:numCache>
                <c:formatCode>General</c:formatCode>
                <c:ptCount val="57"/>
                <c:pt idx="0">
                  <c:v>102.19582433405326</c:v>
                </c:pt>
                <c:pt idx="1">
                  <c:v>102.07983361331094</c:v>
                </c:pt>
                <c:pt idx="2">
                  <c:v>101.82385409167264</c:v>
                </c:pt>
                <c:pt idx="3">
                  <c:v>99.084073274138092</c:v>
                </c:pt>
                <c:pt idx="4">
                  <c:v>98.712103031757465</c:v>
                </c:pt>
                <c:pt idx="5">
                  <c:v>97.548196144308463</c:v>
                </c:pt>
                <c:pt idx="6">
                  <c:v>97.972162227021826</c:v>
                </c:pt>
                <c:pt idx="7">
                  <c:v>99.228061755059585</c:v>
                </c:pt>
                <c:pt idx="8">
                  <c:v>100.47196224302056</c:v>
                </c:pt>
                <c:pt idx="9">
                  <c:v>101.26389888808895</c:v>
                </c:pt>
                <c:pt idx="10">
                  <c:v>101.52387808975281</c:v>
                </c:pt>
                <c:pt idx="11">
                  <c:v>101.56787457003441</c:v>
                </c:pt>
                <c:pt idx="12">
                  <c:v>102.23982081433485</c:v>
                </c:pt>
                <c:pt idx="13">
                  <c:v>101.93184545236382</c:v>
                </c:pt>
                <c:pt idx="14">
                  <c:v>101.65586753059753</c:v>
                </c:pt>
                <c:pt idx="15">
                  <c:v>100.45996320294377</c:v>
                </c:pt>
                <c:pt idx="16">
                  <c:v>99.716022718182572</c:v>
                </c:pt>
                <c:pt idx="17">
                  <c:v>99.824014078873702</c:v>
                </c:pt>
                <c:pt idx="18">
                  <c:v>99.628029757619373</c:v>
                </c:pt>
                <c:pt idx="19">
                  <c:v>99.692024638028968</c:v>
                </c:pt>
                <c:pt idx="20">
                  <c:v>100</c:v>
                </c:pt>
                <c:pt idx="21">
                  <c:v>100.26397888168945</c:v>
                </c:pt>
                <c:pt idx="22">
                  <c:v>100.90792736581076</c:v>
                </c:pt>
                <c:pt idx="23">
                  <c:v>100.93992480601551</c:v>
                </c:pt>
                <c:pt idx="24">
                  <c:v>99.548036157107418</c:v>
                </c:pt>
                <c:pt idx="25">
                  <c:v>99.428045756339472</c:v>
                </c:pt>
                <c:pt idx="26">
                  <c:v>99.052075833933273</c:v>
                </c:pt>
                <c:pt idx="27">
                  <c:v>100.07999360051197</c:v>
                </c:pt>
                <c:pt idx="28">
                  <c:v>100.21598272138229</c:v>
                </c:pt>
                <c:pt idx="29">
                  <c:v>100.61995040396769</c:v>
                </c:pt>
                <c:pt idx="30">
                  <c:v>103.08775297976162</c:v>
                </c:pt>
                <c:pt idx="31">
                  <c:v>110.34317254619629</c:v>
                </c:pt>
                <c:pt idx="32">
                  <c:v>120.65434765218782</c:v>
                </c:pt>
                <c:pt idx="33">
                  <c:v>131.41748660107191</c:v>
                </c:pt>
                <c:pt idx="34">
                  <c:v>134.9612031037517</c:v>
                </c:pt>
                <c:pt idx="35">
                  <c:v>150.41596672266218</c:v>
                </c:pt>
                <c:pt idx="36">
                  <c:v>174.71402287816971</c:v>
                </c:pt>
                <c:pt idx="37">
                  <c:v>152.16782657387409</c:v>
                </c:pt>
                <c:pt idx="38">
                  <c:v>149.05607551395886</c:v>
                </c:pt>
                <c:pt idx="39">
                  <c:v>148.98808095352376</c:v>
                </c:pt>
                <c:pt idx="40">
                  <c:v>151.83985281177505</c:v>
                </c:pt>
                <c:pt idx="41">
                  <c:v>159.46724262059038</c:v>
                </c:pt>
                <c:pt idx="42">
                  <c:v>165.97472202223818</c:v>
                </c:pt>
                <c:pt idx="43">
                  <c:v>167.74258059355245</c:v>
                </c:pt>
                <c:pt idx="44">
                  <c:v>152.31981441484675</c:v>
                </c:pt>
                <c:pt idx="45">
                  <c:v>151.97584193264541</c:v>
                </c:pt>
                <c:pt idx="46">
                  <c:v>151.87984961203105</c:v>
                </c:pt>
                <c:pt idx="47">
                  <c:v>151.96784257259424</c:v>
                </c:pt>
                <c:pt idx="48">
                  <c:v>151.93584513238943</c:v>
                </c:pt>
                <c:pt idx="49">
                  <c:v>151.92384609231263</c:v>
                </c:pt>
                <c:pt idx="50">
                  <c:v>151.91184705223588</c:v>
                </c:pt>
                <c:pt idx="51">
                  <c:v>151.94384449244058</c:v>
                </c:pt>
                <c:pt idx="52">
                  <c:v>151.96784257259424</c:v>
                </c:pt>
                <c:pt idx="53">
                  <c:v>151.96384289256858</c:v>
                </c:pt>
                <c:pt idx="54">
                  <c:v>151.95584353251741</c:v>
                </c:pt>
                <c:pt idx="55">
                  <c:v>151.95984321254301</c:v>
                </c:pt>
                <c:pt idx="56">
                  <c:v>151.95984321254301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data!$O$2</c:f>
              <c:strCache>
                <c:ptCount val="1"/>
                <c:pt idx="0">
                  <c:v>PHP/USD</c:v>
                </c:pt>
              </c:strCache>
            </c:strRef>
          </c:tx>
          <c:spPr>
            <a:ln w="31750">
              <a:solidFill>
                <a:srgbClr val="CC0000"/>
              </a:solidFill>
            </a:ln>
          </c:spPr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data!$O$3:$O$59</c:f>
              <c:numCache>
                <c:formatCode>General</c:formatCode>
                <c:ptCount val="57"/>
                <c:pt idx="10">
                  <c:v>100.07636210912143</c:v>
                </c:pt>
                <c:pt idx="11">
                  <c:v>100.08018021457751</c:v>
                </c:pt>
                <c:pt idx="12">
                  <c:v>100.09163453094575</c:v>
                </c:pt>
                <c:pt idx="13">
                  <c:v>99.858730098125292</c:v>
                </c:pt>
                <c:pt idx="14">
                  <c:v>100.02290863273643</c:v>
                </c:pt>
                <c:pt idx="15">
                  <c:v>99.988545683631784</c:v>
                </c:pt>
                <c:pt idx="16">
                  <c:v>99.946546523614984</c:v>
                </c:pt>
                <c:pt idx="17">
                  <c:v>99.870184414493508</c:v>
                </c:pt>
                <c:pt idx="18">
                  <c:v>99.881638730861738</c:v>
                </c:pt>
                <c:pt idx="19">
                  <c:v>99.885456836317815</c:v>
                </c:pt>
                <c:pt idx="20">
                  <c:v>100</c:v>
                </c:pt>
                <c:pt idx="21">
                  <c:v>100.13363369096257</c:v>
                </c:pt>
                <c:pt idx="22">
                  <c:v>100.1679966400672</c:v>
                </c:pt>
                <c:pt idx="23">
                  <c:v>100.25581306555685</c:v>
                </c:pt>
                <c:pt idx="24">
                  <c:v>100.38181054560728</c:v>
                </c:pt>
                <c:pt idx="25">
                  <c:v>100.47344507655299</c:v>
                </c:pt>
                <c:pt idx="26">
                  <c:v>100.46962697109696</c:v>
                </c:pt>
                <c:pt idx="27">
                  <c:v>100.58035202932305</c:v>
                </c:pt>
                <c:pt idx="28">
                  <c:v>100.61089687297159</c:v>
                </c:pt>
                <c:pt idx="29">
                  <c:v>100.62616929479593</c:v>
                </c:pt>
                <c:pt idx="30">
                  <c:v>105.20025963117104</c:v>
                </c:pt>
                <c:pt idx="31">
                  <c:v>111.67576648467031</c:v>
                </c:pt>
                <c:pt idx="32">
                  <c:v>124.03497384597763</c:v>
                </c:pt>
                <c:pt idx="33">
                  <c:v>130.94192661601321</c:v>
                </c:pt>
                <c:pt idx="34">
                  <c:v>130.86556450689162</c:v>
                </c:pt>
                <c:pt idx="35">
                  <c:v>143.28586155549618</c:v>
                </c:pt>
                <c:pt idx="36">
                  <c:v>162.7276545378183</c:v>
                </c:pt>
                <c:pt idx="37">
                  <c:v>152.61731129013782</c:v>
                </c:pt>
                <c:pt idx="38">
                  <c:v>147.74922683364514</c:v>
                </c:pt>
                <c:pt idx="39">
                  <c:v>146.58852277499906</c:v>
                </c:pt>
                <c:pt idx="40">
                  <c:v>149.08938184872667</c:v>
                </c:pt>
                <c:pt idx="41">
                  <c:v>154.07964567981361</c:v>
                </c:pt>
                <c:pt idx="42">
                  <c:v>159.1004543545493</c:v>
                </c:pt>
                <c:pt idx="43">
                  <c:v>164.59089000038182</c:v>
                </c:pt>
                <c:pt idx="44">
                  <c:v>166.67557557939745</c:v>
                </c:pt>
                <c:pt idx="45">
                  <c:v>162.23893703944103</c:v>
                </c:pt>
                <c:pt idx="46">
                  <c:v>151.74678324615323</c:v>
                </c:pt>
                <c:pt idx="47">
                  <c:v>149.09319995418272</c:v>
                </c:pt>
                <c:pt idx="48">
                  <c:v>146.374708869459</c:v>
                </c:pt>
                <c:pt idx="49">
                  <c:v>148.16540032835704</c:v>
                </c:pt>
                <c:pt idx="50">
                  <c:v>148.51284792485964</c:v>
                </c:pt>
                <c:pt idx="51">
                  <c:v>145.99671642930778</c:v>
                </c:pt>
                <c:pt idx="52">
                  <c:v>144.45038371959834</c:v>
                </c:pt>
                <c:pt idx="53">
                  <c:v>144.63365278148979</c:v>
                </c:pt>
                <c:pt idx="54">
                  <c:v>146.28307433851325</c:v>
                </c:pt>
                <c:pt idx="55">
                  <c:v>150.36462907105494</c:v>
                </c:pt>
                <c:pt idx="56">
                  <c:v>152.62876560650605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data!$Q$2</c:f>
              <c:strCache>
                <c:ptCount val="1"/>
                <c:pt idx="0">
                  <c:v>KRW/USD</c:v>
                </c:pt>
              </c:strCache>
            </c:strRef>
          </c:tx>
          <c:spPr>
            <a:ln w="3175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data!$Q$3:$Q$59</c:f>
              <c:numCache>
                <c:formatCode>General</c:formatCode>
                <c:ptCount val="57"/>
                <c:pt idx="0">
                  <c:v>96.443471386000112</c:v>
                </c:pt>
                <c:pt idx="1">
                  <c:v>96.461716231831176</c:v>
                </c:pt>
                <c:pt idx="2">
                  <c:v>95.062944718117123</c:v>
                </c:pt>
                <c:pt idx="3">
                  <c:v>93.682418050234133</c:v>
                </c:pt>
                <c:pt idx="4">
                  <c:v>92.966003770601475</c:v>
                </c:pt>
                <c:pt idx="5">
                  <c:v>92.891808064221848</c:v>
                </c:pt>
                <c:pt idx="6">
                  <c:v>92.42717265705771</c:v>
                </c:pt>
                <c:pt idx="7">
                  <c:v>93.49753694581284</c:v>
                </c:pt>
                <c:pt idx="8">
                  <c:v>93.88919296965274</c:v>
                </c:pt>
                <c:pt idx="9">
                  <c:v>93.293194672505024</c:v>
                </c:pt>
                <c:pt idx="10">
                  <c:v>93.599708082466677</c:v>
                </c:pt>
                <c:pt idx="11">
                  <c:v>93.799185063552883</c:v>
                </c:pt>
                <c:pt idx="12">
                  <c:v>95.750167244420112</c:v>
                </c:pt>
                <c:pt idx="13">
                  <c:v>94.897524782582266</c:v>
                </c:pt>
                <c:pt idx="14">
                  <c:v>94.975369458128085</c:v>
                </c:pt>
                <c:pt idx="15">
                  <c:v>94.651827525390743</c:v>
                </c:pt>
                <c:pt idx="16">
                  <c:v>94.934014474244378</c:v>
                </c:pt>
                <c:pt idx="17">
                  <c:v>97.077175697865357</c:v>
                </c:pt>
                <c:pt idx="18">
                  <c:v>98.846925743477485</c:v>
                </c:pt>
                <c:pt idx="19">
                  <c:v>99.436842425348189</c:v>
                </c:pt>
                <c:pt idx="20">
                  <c:v>100</c:v>
                </c:pt>
                <c:pt idx="21">
                  <c:v>100.54248008270994</c:v>
                </c:pt>
                <c:pt idx="22">
                  <c:v>100.47071702244114</c:v>
                </c:pt>
                <c:pt idx="23">
                  <c:v>101.82934987532688</c:v>
                </c:pt>
                <c:pt idx="24">
                  <c:v>103.34367207930426</c:v>
                </c:pt>
                <c:pt idx="25">
                  <c:v>105.21680958462566</c:v>
                </c:pt>
                <c:pt idx="26">
                  <c:v>106.75667457276653</c:v>
                </c:pt>
                <c:pt idx="27">
                  <c:v>108.4315514200572</c:v>
                </c:pt>
                <c:pt idx="28">
                  <c:v>108.28072736118716</c:v>
                </c:pt>
                <c:pt idx="29">
                  <c:v>107.89150398345802</c:v>
                </c:pt>
                <c:pt idx="30">
                  <c:v>108.13598491759407</c:v>
                </c:pt>
                <c:pt idx="31">
                  <c:v>108.8657787508362</c:v>
                </c:pt>
                <c:pt idx="32">
                  <c:v>110.4944353220215</c:v>
                </c:pt>
                <c:pt idx="33">
                  <c:v>112.34203004317945</c:v>
                </c:pt>
                <c:pt idx="34">
                  <c:v>125.11707109408259</c:v>
                </c:pt>
                <c:pt idx="35">
                  <c:v>178.75205254515598</c:v>
                </c:pt>
                <c:pt idx="36">
                  <c:v>205.5963023779116</c:v>
                </c:pt>
                <c:pt idx="37">
                  <c:v>197.02852277564921</c:v>
                </c:pt>
                <c:pt idx="38">
                  <c:v>180.29191753329684</c:v>
                </c:pt>
                <c:pt idx="39">
                  <c:v>168.66630176975002</c:v>
                </c:pt>
                <c:pt idx="40">
                  <c:v>169.15039834580068</c:v>
                </c:pt>
                <c:pt idx="41">
                  <c:v>169.51529526242172</c:v>
                </c:pt>
                <c:pt idx="42">
                  <c:v>156.48725901599471</c:v>
                </c:pt>
                <c:pt idx="43">
                  <c:v>159.5098218086724</c:v>
                </c:pt>
                <c:pt idx="44">
                  <c:v>166.90993127774738</c:v>
                </c:pt>
                <c:pt idx="45">
                  <c:v>163.02864440795477</c:v>
                </c:pt>
                <c:pt idx="46">
                  <c:v>156.44590403211095</c:v>
                </c:pt>
                <c:pt idx="47">
                  <c:v>147.35388919296966</c:v>
                </c:pt>
                <c:pt idx="48">
                  <c:v>142.74889010521196</c:v>
                </c:pt>
                <c:pt idx="49">
                  <c:v>144.34592227695674</c:v>
                </c:pt>
                <c:pt idx="50">
                  <c:v>149.34865900383139</c:v>
                </c:pt>
                <c:pt idx="51">
                  <c:v>146.51949157696279</c:v>
                </c:pt>
                <c:pt idx="52">
                  <c:v>145.58657179346835</c:v>
                </c:pt>
                <c:pt idx="53">
                  <c:v>142.08599404001706</c:v>
                </c:pt>
                <c:pt idx="54">
                  <c:v>144.52472176610104</c:v>
                </c:pt>
                <c:pt idx="55">
                  <c:v>145.63157574651822</c:v>
                </c:pt>
                <c:pt idx="56">
                  <c:v>145.22410752295812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data!$R$2</c:f>
              <c:strCache>
                <c:ptCount val="1"/>
                <c:pt idx="0">
                  <c:v>TWD/USD</c:v>
                </c:pt>
              </c:strCache>
            </c:strRef>
          </c:tx>
          <c:spPr>
            <a:ln w="3175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data!$R$3:$R$59</c:f>
              <c:numCache>
                <c:formatCode>General</c:formatCode>
                <c:ptCount val="57"/>
                <c:pt idx="0">
                  <c:v>95.684133915574947</c:v>
                </c:pt>
                <c:pt idx="1">
                  <c:v>95.833333333333329</c:v>
                </c:pt>
                <c:pt idx="2">
                  <c:v>94.959970887918473</c:v>
                </c:pt>
                <c:pt idx="3">
                  <c:v>92.707423580786028</c:v>
                </c:pt>
                <c:pt idx="4">
                  <c:v>92.911208151382823</c:v>
                </c:pt>
                <c:pt idx="5">
                  <c:v>93.806404657933044</c:v>
                </c:pt>
                <c:pt idx="6">
                  <c:v>95.596797671033471</c:v>
                </c:pt>
                <c:pt idx="7">
                  <c:v>99.075691411935949</c:v>
                </c:pt>
                <c:pt idx="8">
                  <c:v>99.807132459970887</c:v>
                </c:pt>
                <c:pt idx="9">
                  <c:v>97.958515283842814</c:v>
                </c:pt>
                <c:pt idx="10">
                  <c:v>99.133915574963609</c:v>
                </c:pt>
                <c:pt idx="11">
                  <c:v>99.381368267831121</c:v>
                </c:pt>
                <c:pt idx="12">
                  <c:v>99.672489082969406</c:v>
                </c:pt>
                <c:pt idx="13">
                  <c:v>99.297671033478878</c:v>
                </c:pt>
                <c:pt idx="14">
                  <c:v>98.915574963609885</c:v>
                </c:pt>
                <c:pt idx="15">
                  <c:v>98.249636098981071</c:v>
                </c:pt>
                <c:pt idx="16">
                  <c:v>98.755458515283834</c:v>
                </c:pt>
                <c:pt idx="17">
                  <c:v>100.49854439592431</c:v>
                </c:pt>
                <c:pt idx="18">
                  <c:v>100.20378457059678</c:v>
                </c:pt>
                <c:pt idx="19">
                  <c:v>99.985443959243099</c:v>
                </c:pt>
                <c:pt idx="20">
                  <c:v>100</c:v>
                </c:pt>
                <c:pt idx="21">
                  <c:v>100.06186317321689</c:v>
                </c:pt>
                <c:pt idx="22">
                  <c:v>100.03639010189227</c:v>
                </c:pt>
                <c:pt idx="23">
                  <c:v>99.96360989810772</c:v>
                </c:pt>
                <c:pt idx="24">
                  <c:v>99.828966521106253</c:v>
                </c:pt>
                <c:pt idx="25">
                  <c:v>100.12736535662296</c:v>
                </c:pt>
                <c:pt idx="26">
                  <c:v>100.12372634643373</c:v>
                </c:pt>
                <c:pt idx="27">
                  <c:v>100.39301310043668</c:v>
                </c:pt>
                <c:pt idx="28">
                  <c:v>100.98981077147016</c:v>
                </c:pt>
                <c:pt idx="29">
                  <c:v>101.37554585152836</c:v>
                </c:pt>
                <c:pt idx="30">
                  <c:v>101.73216885007277</c:v>
                </c:pt>
                <c:pt idx="31">
                  <c:v>104.13755458515286</c:v>
                </c:pt>
                <c:pt idx="32">
                  <c:v>103.91193595342068</c:v>
                </c:pt>
                <c:pt idx="33">
                  <c:v>106.71397379912663</c:v>
                </c:pt>
                <c:pt idx="34">
                  <c:v>114.40320232896653</c:v>
                </c:pt>
                <c:pt idx="35">
                  <c:v>117.1943231441048</c:v>
                </c:pt>
                <c:pt idx="36">
                  <c:v>122.78020378457062</c:v>
                </c:pt>
                <c:pt idx="37">
                  <c:v>119.10480349344977</c:v>
                </c:pt>
                <c:pt idx="38">
                  <c:v>117.99490538573509</c:v>
                </c:pt>
                <c:pt idx="39">
                  <c:v>119.91994177583697</c:v>
                </c:pt>
                <c:pt idx="40">
                  <c:v>121.67394468704515</c:v>
                </c:pt>
                <c:pt idx="41">
                  <c:v>125.38937409024746</c:v>
                </c:pt>
                <c:pt idx="42">
                  <c:v>124.98908296943232</c:v>
                </c:pt>
                <c:pt idx="43">
                  <c:v>126.19359534206694</c:v>
                </c:pt>
                <c:pt idx="44">
                  <c:v>125.70232896652107</c:v>
                </c:pt>
                <c:pt idx="45">
                  <c:v>120.03639010189227</c:v>
                </c:pt>
                <c:pt idx="46">
                  <c:v>118.22052401746726</c:v>
                </c:pt>
                <c:pt idx="47">
                  <c:v>117.49272197962154</c:v>
                </c:pt>
                <c:pt idx="48">
                  <c:v>117.3326055312955</c:v>
                </c:pt>
                <c:pt idx="49">
                  <c:v>118.27147016011644</c:v>
                </c:pt>
                <c:pt idx="50">
                  <c:v>120.54949053857351</c:v>
                </c:pt>
                <c:pt idx="51">
                  <c:v>119.47962154294032</c:v>
                </c:pt>
                <c:pt idx="52">
                  <c:v>119.19213973799124</c:v>
                </c:pt>
                <c:pt idx="53">
                  <c:v>118.15502183406113</c:v>
                </c:pt>
                <c:pt idx="54">
                  <c:v>117.51455604075691</c:v>
                </c:pt>
                <c:pt idx="55">
                  <c:v>116.38646288209605</c:v>
                </c:pt>
                <c:pt idx="56">
                  <c:v>115.52401746724891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data!$P$2</c:f>
              <c:strCache>
                <c:ptCount val="1"/>
                <c:pt idx="0">
                  <c:v>SGD/USD</c:v>
                </c:pt>
              </c:strCache>
            </c:strRef>
          </c:tx>
          <c:spPr>
            <a:ln>
              <a:solidFill>
                <a:srgbClr val="C0C0C0"/>
              </a:solidFill>
            </a:ln>
          </c:spPr>
          <c:marker>
            <c:symbol val="none"/>
          </c:marker>
          <c:cat>
            <c:numRef>
              <c:f>data!$K$3:$K$59</c:f>
              <c:numCache>
                <c:formatCode>mmm\-yy</c:formatCode>
                <c:ptCount val="57"/>
                <c:pt idx="0">
                  <c:v>34700</c:v>
                </c:pt>
                <c:pt idx="1">
                  <c:v>34731</c:v>
                </c:pt>
                <c:pt idx="2">
                  <c:v>34759</c:v>
                </c:pt>
                <c:pt idx="3">
                  <c:v>34790</c:v>
                </c:pt>
                <c:pt idx="4">
                  <c:v>34820</c:v>
                </c:pt>
                <c:pt idx="5">
                  <c:v>34851</c:v>
                </c:pt>
                <c:pt idx="6">
                  <c:v>34881</c:v>
                </c:pt>
                <c:pt idx="7">
                  <c:v>34912</c:v>
                </c:pt>
                <c:pt idx="8">
                  <c:v>34943</c:v>
                </c:pt>
                <c:pt idx="9">
                  <c:v>34973</c:v>
                </c:pt>
                <c:pt idx="10">
                  <c:v>35004</c:v>
                </c:pt>
                <c:pt idx="11">
                  <c:v>35034</c:v>
                </c:pt>
                <c:pt idx="12">
                  <c:v>35065</c:v>
                </c:pt>
                <c:pt idx="13">
                  <c:v>35096</c:v>
                </c:pt>
                <c:pt idx="14">
                  <c:v>35125</c:v>
                </c:pt>
                <c:pt idx="15">
                  <c:v>35156</c:v>
                </c:pt>
                <c:pt idx="16">
                  <c:v>35186</c:v>
                </c:pt>
                <c:pt idx="17">
                  <c:v>35217</c:v>
                </c:pt>
                <c:pt idx="18">
                  <c:v>35247</c:v>
                </c:pt>
                <c:pt idx="19">
                  <c:v>35278</c:v>
                </c:pt>
                <c:pt idx="20">
                  <c:v>35309</c:v>
                </c:pt>
                <c:pt idx="21">
                  <c:v>35339</c:v>
                </c:pt>
                <c:pt idx="22">
                  <c:v>35370</c:v>
                </c:pt>
                <c:pt idx="23">
                  <c:v>35400</c:v>
                </c:pt>
                <c:pt idx="24">
                  <c:v>35431</c:v>
                </c:pt>
                <c:pt idx="25">
                  <c:v>35462</c:v>
                </c:pt>
                <c:pt idx="26">
                  <c:v>35490</c:v>
                </c:pt>
                <c:pt idx="27">
                  <c:v>35521</c:v>
                </c:pt>
                <c:pt idx="28">
                  <c:v>35551</c:v>
                </c:pt>
                <c:pt idx="29">
                  <c:v>35582</c:v>
                </c:pt>
                <c:pt idx="30">
                  <c:v>35612</c:v>
                </c:pt>
                <c:pt idx="31">
                  <c:v>35643</c:v>
                </c:pt>
                <c:pt idx="32">
                  <c:v>35674</c:v>
                </c:pt>
                <c:pt idx="33">
                  <c:v>35704</c:v>
                </c:pt>
                <c:pt idx="34">
                  <c:v>35735</c:v>
                </c:pt>
                <c:pt idx="35">
                  <c:v>35765</c:v>
                </c:pt>
                <c:pt idx="36">
                  <c:v>35796</c:v>
                </c:pt>
                <c:pt idx="37">
                  <c:v>35827</c:v>
                </c:pt>
                <c:pt idx="38">
                  <c:v>35855</c:v>
                </c:pt>
                <c:pt idx="39">
                  <c:v>35886</c:v>
                </c:pt>
                <c:pt idx="40">
                  <c:v>35916</c:v>
                </c:pt>
                <c:pt idx="41">
                  <c:v>35947</c:v>
                </c:pt>
                <c:pt idx="42">
                  <c:v>35977</c:v>
                </c:pt>
                <c:pt idx="43">
                  <c:v>36008</c:v>
                </c:pt>
                <c:pt idx="44">
                  <c:v>36039</c:v>
                </c:pt>
                <c:pt idx="45">
                  <c:v>36069</c:v>
                </c:pt>
                <c:pt idx="46">
                  <c:v>36100</c:v>
                </c:pt>
                <c:pt idx="47">
                  <c:v>36130</c:v>
                </c:pt>
                <c:pt idx="48">
                  <c:v>36161</c:v>
                </c:pt>
                <c:pt idx="49">
                  <c:v>36192</c:v>
                </c:pt>
                <c:pt idx="50">
                  <c:v>36220</c:v>
                </c:pt>
                <c:pt idx="51">
                  <c:v>36251</c:v>
                </c:pt>
                <c:pt idx="52">
                  <c:v>36281</c:v>
                </c:pt>
                <c:pt idx="53">
                  <c:v>36312</c:v>
                </c:pt>
                <c:pt idx="54">
                  <c:v>36342</c:v>
                </c:pt>
                <c:pt idx="55">
                  <c:v>36373</c:v>
                </c:pt>
                <c:pt idx="56">
                  <c:v>36404</c:v>
                </c:pt>
              </c:numCache>
            </c:numRef>
          </c:cat>
          <c:val>
            <c:numRef>
              <c:f>data!$P$3:$P$59</c:f>
              <c:numCache>
                <c:formatCode>General</c:formatCode>
                <c:ptCount val="57"/>
                <c:pt idx="0">
                  <c:v>103.07550252148589</c:v>
                </c:pt>
                <c:pt idx="1">
                  <c:v>103.16073584771644</c:v>
                </c:pt>
                <c:pt idx="2">
                  <c:v>101.01569713758076</c:v>
                </c:pt>
                <c:pt idx="3">
                  <c:v>99.211591732367367</c:v>
                </c:pt>
                <c:pt idx="4">
                  <c:v>98.970097308047443</c:v>
                </c:pt>
                <c:pt idx="5">
                  <c:v>99.090844520207426</c:v>
                </c:pt>
                <c:pt idx="6">
                  <c:v>99.311030612969688</c:v>
                </c:pt>
                <c:pt idx="7">
                  <c:v>100.3125221961787</c:v>
                </c:pt>
                <c:pt idx="8">
                  <c:v>101.69046097023937</c:v>
                </c:pt>
                <c:pt idx="9">
                  <c:v>101.00149158320903</c:v>
                </c:pt>
                <c:pt idx="10">
                  <c:v>100.27700831024929</c:v>
                </c:pt>
                <c:pt idx="11">
                  <c:v>100.4616805170822</c:v>
                </c:pt>
                <c:pt idx="12">
                  <c:v>100.95887492009375</c:v>
                </c:pt>
                <c:pt idx="13">
                  <c:v>100.22018609276228</c:v>
                </c:pt>
                <c:pt idx="14">
                  <c:v>100.06392499467293</c:v>
                </c:pt>
                <c:pt idx="15">
                  <c:v>99.992897222814108</c:v>
                </c:pt>
                <c:pt idx="16">
                  <c:v>99.971588891256459</c:v>
                </c:pt>
                <c:pt idx="17">
                  <c:v>100.07813054904467</c:v>
                </c:pt>
                <c:pt idx="18">
                  <c:v>100.5185027345692</c:v>
                </c:pt>
                <c:pt idx="19">
                  <c:v>100.22728886994817</c:v>
                </c:pt>
                <c:pt idx="20">
                  <c:v>100</c:v>
                </c:pt>
                <c:pt idx="21">
                  <c:v>100.28411108743519</c:v>
                </c:pt>
                <c:pt idx="22">
                  <c:v>99.580936146033068</c:v>
                </c:pt>
                <c:pt idx="23">
                  <c:v>99.410469493571995</c:v>
                </c:pt>
                <c:pt idx="24">
                  <c:v>99.822430570352992</c:v>
                </c:pt>
                <c:pt idx="25">
                  <c:v>100.75289438170326</c:v>
                </c:pt>
                <c:pt idx="26">
                  <c:v>102.03849705234748</c:v>
                </c:pt>
                <c:pt idx="27">
                  <c:v>102.34391647134034</c:v>
                </c:pt>
                <c:pt idx="28">
                  <c:v>101.96036650330282</c:v>
                </c:pt>
                <c:pt idx="29">
                  <c:v>101.31401377938776</c:v>
                </c:pt>
                <c:pt idx="30">
                  <c:v>103.08970807585766</c:v>
                </c:pt>
                <c:pt idx="31">
                  <c:v>106.34988280417645</c:v>
                </c:pt>
                <c:pt idx="32">
                  <c:v>107.64258825200653</c:v>
                </c:pt>
                <c:pt idx="33">
                  <c:v>110.59734356133251</c:v>
                </c:pt>
                <c:pt idx="34">
                  <c:v>112.26649620001422</c:v>
                </c:pt>
                <c:pt idx="35">
                  <c:v>117.03956246892537</c:v>
                </c:pt>
                <c:pt idx="36">
                  <c:v>123.9008452304851</c:v>
                </c:pt>
                <c:pt idx="37">
                  <c:v>117.28105689324526</c:v>
                </c:pt>
                <c:pt idx="38">
                  <c:v>114.75957099225798</c:v>
                </c:pt>
                <c:pt idx="39">
                  <c:v>113.55920164784432</c:v>
                </c:pt>
                <c:pt idx="40">
                  <c:v>116.13750976631866</c:v>
                </c:pt>
                <c:pt idx="41">
                  <c:v>120.13637332196888</c:v>
                </c:pt>
                <c:pt idx="42">
                  <c:v>121.30122878045316</c:v>
                </c:pt>
                <c:pt idx="43">
                  <c:v>124.76028126997657</c:v>
                </c:pt>
                <c:pt idx="44">
                  <c:v>122.19617870587399</c:v>
                </c:pt>
                <c:pt idx="45">
                  <c:v>116.16592087506214</c:v>
                </c:pt>
                <c:pt idx="46">
                  <c:v>116.32218197315147</c:v>
                </c:pt>
                <c:pt idx="47">
                  <c:v>117.23844023013</c:v>
                </c:pt>
                <c:pt idx="48">
                  <c:v>119.26273172810571</c:v>
                </c:pt>
                <c:pt idx="49">
                  <c:v>120.72590382839691</c:v>
                </c:pt>
                <c:pt idx="50">
                  <c:v>122.82122309823144</c:v>
                </c:pt>
                <c:pt idx="51">
                  <c:v>121.61375097663186</c:v>
                </c:pt>
                <c:pt idx="52">
                  <c:v>121.59244264507423</c:v>
                </c:pt>
                <c:pt idx="53">
                  <c:v>121.52141487321543</c:v>
                </c:pt>
                <c:pt idx="54">
                  <c:v>120.44179274096172</c:v>
                </c:pt>
                <c:pt idx="55">
                  <c:v>119.21301228780452</c:v>
                </c:pt>
                <c:pt idx="56">
                  <c:v>120.06534555011011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848960"/>
        <c:axId val="217038848"/>
      </c:lineChart>
      <c:dateAx>
        <c:axId val="21584896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217038848"/>
        <c:crosses val="autoZero"/>
        <c:auto val="1"/>
        <c:lblOffset val="100"/>
        <c:baseTimeUnit val="months"/>
        <c:majorUnit val="6"/>
        <c:majorTimeUnit val="months"/>
        <c:minorUnit val="1"/>
      </c:dateAx>
      <c:valAx>
        <c:axId val="217038848"/>
        <c:scaling>
          <c:orientation val="minMax"/>
          <c:min val="5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215848960"/>
        <c:crosses val="autoZero"/>
        <c:crossBetween val="between"/>
        <c:majorUnit val="25"/>
        <c:minorUnit val="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621932619385155"/>
          <c:y val="0.35003346456692913"/>
          <c:w val="0.14229780435199615"/>
          <c:h val="0.2975334645669291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D7E0-632A-48DA-AE61-52DB809FC8D9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5BA19-0753-4705-9A60-9FFE8C63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1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Show Big Mac PPP Index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85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059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7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87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08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4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9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2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F3A639-1AEF-47AB-BDFE-1CA94D803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6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7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BFBD-D99C-414F-8110-6C2D8ADB4E5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B0676-EC70-450C-ABF6-3046F6173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6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 Rate Demonstration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57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457199"/>
          <a:ext cx="8534401" cy="6019802"/>
        </p:xfrm>
        <a:graphic>
          <a:graphicData uri="http://schemas.openxmlformats.org/drawingml/2006/table">
            <a:tbl>
              <a:tblPr/>
              <a:tblGrid>
                <a:gridCol w="457200"/>
                <a:gridCol w="1600200"/>
                <a:gridCol w="1371600"/>
                <a:gridCol w="1143000"/>
                <a:gridCol w="1143000"/>
                <a:gridCol w="1371600"/>
                <a:gridCol w="1447801"/>
              </a:tblGrid>
              <a:tr h="5334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local currency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US dollars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implied PPP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exchange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under (-) valued against dollar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68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Argentina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68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formulas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b3/e3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b3/c2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(d3-e3)/e3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67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does PPP Fail?	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Non-Traded goods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Tariffs and Quotas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Productivity differentials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People demand foreign currency for reasons other then to buy traded goods</a:t>
            </a:r>
          </a:p>
        </p:txBody>
      </p:sp>
    </p:spTree>
    <p:extLst>
      <p:ext uri="{BB962C8B-B14F-4D97-AF65-F5344CB8AC3E}">
        <p14:creationId xmlns:p14="http://schemas.microsoft.com/office/powerpoint/2010/main" val="41508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Exchange Rate Regimes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mtClean="0"/>
              <a:t>Flexible (Floating) exchange rates.</a:t>
            </a:r>
          </a:p>
          <a:p>
            <a:endParaRPr lang="en-US" smtClean="0"/>
          </a:p>
          <a:p>
            <a:r>
              <a:rPr lang="en-US" smtClean="0"/>
              <a:t>Fixed exchange rates.</a:t>
            </a:r>
          </a:p>
          <a:p>
            <a:pPr lvl="1"/>
            <a:r>
              <a:rPr lang="en-US" smtClean="0"/>
              <a:t>Currency Board</a:t>
            </a:r>
          </a:p>
          <a:p>
            <a:pPr lvl="1"/>
            <a:r>
              <a:rPr lang="en-US" smtClean="0"/>
              <a:t>Monetary Union</a:t>
            </a:r>
          </a:p>
          <a:p>
            <a:pPr lvl="1"/>
            <a:endParaRPr lang="en-US" smtClean="0"/>
          </a:p>
          <a:p>
            <a:r>
              <a:rPr lang="en-US" smtClean="0"/>
              <a:t>Managed Float (Dirty Float) exchange rates.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475824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z="2800" smtClean="0"/>
              <a:t>The Central Bank Can Intervene to Maintain Exchange Rates</a:t>
            </a:r>
            <a:endParaRPr lang="en-US" smtClean="0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1790700" y="56388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284663" y="5973763"/>
            <a:ext cx="3127375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Times New Roman" pitchFamily="18" charset="0"/>
              </a:rPr>
              <a:t>Foreign exchange (pounds)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1746250" y="3765550"/>
            <a:ext cx="572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1728788" y="2476500"/>
            <a:ext cx="0" cy="3154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28638" y="1839913"/>
            <a:ext cx="17526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Exchange rate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$/pound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V="1">
            <a:off x="2171700" y="2781300"/>
            <a:ext cx="3962400" cy="2286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305550" y="2636838"/>
            <a:ext cx="419100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4305300" y="2781300"/>
            <a:ext cx="2971800" cy="2066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3321050" y="2289175"/>
            <a:ext cx="1119188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D’’</a:t>
            </a:r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4349750" y="366395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 flipV="1">
            <a:off x="2338388" y="3162300"/>
            <a:ext cx="3414712" cy="23717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1882775" y="2670175"/>
            <a:ext cx="803275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D’</a:t>
            </a: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3756025" y="4283075"/>
            <a:ext cx="0" cy="13557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3635375" y="403225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5041900" y="3273425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4464050" y="3879850"/>
            <a:ext cx="0" cy="175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V="1">
            <a:off x="5149850" y="3509963"/>
            <a:ext cx="0" cy="21288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816350" y="5334000"/>
            <a:ext cx="5969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4533900" y="5334000"/>
            <a:ext cx="596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007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z="2800" smtClean="0"/>
              <a:t>Currency Crisis</a:t>
            </a:r>
            <a:endParaRPr lang="en-US" smtClean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790700" y="56388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960938" y="5973763"/>
            <a:ext cx="2451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Times New Roman" pitchFamily="18" charset="0"/>
              </a:rPr>
              <a:t>Foreign exchange ($)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1746250" y="3765550"/>
            <a:ext cx="572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1728788" y="2476500"/>
            <a:ext cx="0" cy="3154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34988" y="1839913"/>
            <a:ext cx="17399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Exchange rate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Baht/$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2171700" y="2781300"/>
            <a:ext cx="3962400" cy="2286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6305550" y="2636838"/>
            <a:ext cx="419100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 flipV="1">
            <a:off x="4800600" y="2209800"/>
            <a:ext cx="2971800" cy="2066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167188" y="1828800"/>
            <a:ext cx="6096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D’</a:t>
            </a:r>
          </a:p>
        </p:txBody>
      </p:sp>
      <p:sp>
        <p:nvSpPr>
          <p:cNvPr id="51214" name="Rectangle 16"/>
          <p:cNvSpPr>
            <a:spLocks noChangeArrowheads="1"/>
          </p:cNvSpPr>
          <p:nvPr/>
        </p:nvSpPr>
        <p:spPr bwMode="auto">
          <a:xfrm>
            <a:off x="2362200" y="2286000"/>
            <a:ext cx="4746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1215" name="Oval 19"/>
          <p:cNvSpPr>
            <a:spLocks noChangeArrowheads="1"/>
          </p:cNvSpPr>
          <p:nvPr/>
        </p:nvSpPr>
        <p:spPr bwMode="auto">
          <a:xfrm>
            <a:off x="5715000" y="281940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20"/>
          <p:cNvSpPr>
            <a:spLocks noChangeShapeType="1"/>
          </p:cNvSpPr>
          <p:nvPr/>
        </p:nvSpPr>
        <p:spPr bwMode="auto">
          <a:xfrm flipV="1">
            <a:off x="4464050" y="3879850"/>
            <a:ext cx="0" cy="175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24"/>
          <p:cNvSpPr>
            <a:spLocks noChangeShapeType="1"/>
          </p:cNvSpPr>
          <p:nvPr/>
        </p:nvSpPr>
        <p:spPr bwMode="auto">
          <a:xfrm flipH="1" flipV="1">
            <a:off x="2895600" y="2667000"/>
            <a:ext cx="3414713" cy="23717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4"/>
          <p:cNvSpPr>
            <a:spLocks noChangeArrowheads="1"/>
          </p:cNvSpPr>
          <p:nvPr/>
        </p:nvSpPr>
        <p:spPr bwMode="auto">
          <a:xfrm>
            <a:off x="4343400" y="365760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Text Box 25"/>
          <p:cNvSpPr txBox="1">
            <a:spLocks noChangeArrowheads="1"/>
          </p:cNvSpPr>
          <p:nvPr/>
        </p:nvSpPr>
        <p:spPr bwMode="auto">
          <a:xfrm>
            <a:off x="990600" y="35052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25</a:t>
            </a:r>
          </a:p>
        </p:txBody>
      </p:sp>
      <p:sp>
        <p:nvSpPr>
          <p:cNvPr id="51220" name="Line 26"/>
          <p:cNvSpPr>
            <a:spLocks noChangeShapeType="1"/>
          </p:cNvSpPr>
          <p:nvPr/>
        </p:nvSpPr>
        <p:spPr bwMode="auto">
          <a:xfrm>
            <a:off x="5791200" y="30480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7"/>
          <p:cNvSpPr>
            <a:spLocks noChangeShapeType="1"/>
          </p:cNvSpPr>
          <p:nvPr/>
        </p:nvSpPr>
        <p:spPr bwMode="auto">
          <a:xfrm flipH="1">
            <a:off x="1752600" y="28956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28"/>
          <p:cNvSpPr txBox="1">
            <a:spLocks noChangeArrowheads="1"/>
          </p:cNvSpPr>
          <p:nvPr/>
        </p:nvSpPr>
        <p:spPr bwMode="auto">
          <a:xfrm>
            <a:off x="990600" y="26670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208788547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89560" y="381000"/>
          <a:ext cx="854964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3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</a:t>
            </a:r>
          </a:p>
        </p:txBody>
      </p:sp>
      <p:sp>
        <p:nvSpPr>
          <p:cNvPr id="52227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Foreigners can’t make their dollar denominated debt payments</a:t>
            </a:r>
          </a:p>
          <a:p>
            <a:endParaRPr lang="en-US" smtClean="0"/>
          </a:p>
          <a:p>
            <a:r>
              <a:rPr lang="en-US" smtClean="0"/>
              <a:t>Can’t afford foreign goods</a:t>
            </a:r>
          </a:p>
          <a:p>
            <a:endParaRPr lang="en-US" smtClean="0"/>
          </a:p>
          <a:p>
            <a:r>
              <a:rPr lang="en-US" smtClean="0"/>
              <a:t>Shopping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649266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Currency Unions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Currency Unions are the adoptions of a single currency among several countries</a:t>
            </a:r>
          </a:p>
          <a:p>
            <a:endParaRPr lang="en-US" smtClean="0"/>
          </a:p>
          <a:p>
            <a:pPr lvl="1"/>
            <a:r>
              <a:rPr lang="en-US" smtClean="0"/>
              <a:t>European Union - currency (Euro)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 United States - currency (Dollar)</a:t>
            </a:r>
          </a:p>
        </p:txBody>
      </p:sp>
    </p:spTree>
    <p:extLst>
      <p:ext uri="{BB962C8B-B14F-4D97-AF65-F5344CB8AC3E}">
        <p14:creationId xmlns:p14="http://schemas.microsoft.com/office/powerpoint/2010/main" val="22666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Actors in the Foreign Exchange Market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100" smtClean="0"/>
              <a:t>Hedgers (Traders)-A person who is buying a product or services from another country and is required to pay for it in that country’s currency </a:t>
            </a:r>
          </a:p>
          <a:p>
            <a:r>
              <a:rPr lang="en-US" sz="2100" smtClean="0"/>
              <a:t>Arbitrageur—A person who takes advantage of temporary geographic differences in the exchange rate by simultaneously purchasing a currency in one market and selling it in another market</a:t>
            </a:r>
          </a:p>
          <a:p>
            <a:r>
              <a:rPr lang="en-US" sz="2100" smtClean="0"/>
              <a:t>Speculators—A person who buys or sells foreign exchange in hopes of profiting from fluctuations in the exchange rate over time</a:t>
            </a:r>
          </a:p>
          <a:p>
            <a:r>
              <a:rPr lang="en-US" sz="2100" smtClean="0"/>
              <a:t>Central Bankers- A government institution which can influence the exchange rate</a:t>
            </a:r>
          </a:p>
        </p:txBody>
      </p:sp>
    </p:spTree>
    <p:extLst>
      <p:ext uri="{BB962C8B-B14F-4D97-AF65-F5344CB8AC3E}">
        <p14:creationId xmlns:p14="http://schemas.microsoft.com/office/powerpoint/2010/main" val="52837130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Exchange Rates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100" smtClean="0"/>
              <a:t>Spot Market- The market for currency, where the contract negotiated is carried out immediately.</a:t>
            </a:r>
          </a:p>
          <a:p>
            <a:endParaRPr lang="en-US" sz="2100" smtClean="0"/>
          </a:p>
          <a:p>
            <a:r>
              <a:rPr lang="en-US" sz="2100" smtClean="0"/>
              <a:t>Forward Market-  A contract is negotiated for the exchange of currency 3, 6, 9 months or more in the future.  That is to say the rate is negotiated today for a transaction that will take place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35335752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8150225" cy="11430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Exchange Rate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1" y="1827213"/>
            <a:ext cx="7162800" cy="4114800"/>
          </a:xfrm>
          <a:noFill/>
        </p:spPr>
        <p:txBody>
          <a:bodyPr lIns="90488" tIns="44450" rIns="90488" bIns="44450"/>
          <a:lstStyle/>
          <a:p>
            <a:r>
              <a:rPr lang="en-US" sz="2500" dirty="0" smtClean="0"/>
              <a:t>The price of one country’s currency measured in terms of another country’s currency</a:t>
            </a:r>
          </a:p>
          <a:p>
            <a:endParaRPr lang="en-US" sz="2500" dirty="0" smtClean="0"/>
          </a:p>
          <a:p>
            <a:r>
              <a:rPr lang="en-US" sz="2500" dirty="0" smtClean="0"/>
              <a:t>ex. $/Pound or Pound/$</a:t>
            </a:r>
          </a:p>
        </p:txBody>
      </p:sp>
    </p:spTree>
    <p:extLst>
      <p:ext uri="{BB962C8B-B14F-4D97-AF65-F5344CB8AC3E}">
        <p14:creationId xmlns:p14="http://schemas.microsoft.com/office/powerpoint/2010/main" val="112827162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Exchange Rate Regimes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100" smtClean="0"/>
              <a:t>Flexible (floating) exchange rates are determined solely by the forces of supply and demand without government intervention</a:t>
            </a:r>
          </a:p>
          <a:p>
            <a:endParaRPr lang="en-US" sz="2100" smtClean="0"/>
          </a:p>
          <a:p>
            <a:r>
              <a:rPr lang="en-US" sz="2100" smtClean="0"/>
              <a:t>Fixed exchange rates are pegged by a central banks and it conducts ongoing purchases and sales of currencies to defend the peg.</a:t>
            </a:r>
          </a:p>
          <a:p>
            <a:endParaRPr lang="en-US" sz="2100" smtClean="0"/>
          </a:p>
          <a:p>
            <a:r>
              <a:rPr lang="en-US" sz="2100" smtClean="0"/>
              <a:t>Managed Float (Dirty), there is an implicit or explicit target range for the exchange rate and the central bank defends it.</a:t>
            </a:r>
          </a:p>
        </p:txBody>
      </p:sp>
    </p:spTree>
    <p:extLst>
      <p:ext uri="{BB962C8B-B14F-4D97-AF65-F5344CB8AC3E}">
        <p14:creationId xmlns:p14="http://schemas.microsoft.com/office/powerpoint/2010/main" val="2085283782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1143000"/>
          </a:xfrm>
        </p:spPr>
        <p:txBody>
          <a:bodyPr lIns="90488" tIns="44450" rIns="90488" bIns="44450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Changing the Value of Currency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7213"/>
            <a:ext cx="8229599" cy="4114800"/>
          </a:xfrm>
          <a:noFill/>
        </p:spPr>
        <p:txBody>
          <a:bodyPr lIns="90488" tIns="44450" rIns="90488" bIns="44450"/>
          <a:lstStyle/>
          <a:p>
            <a:r>
              <a:rPr lang="en-US" sz="2800" dirty="0" smtClean="0"/>
              <a:t>Currency devaluation is an increase in the official pegged price of foreign exchange in terms of the domestic currency</a:t>
            </a:r>
          </a:p>
          <a:p>
            <a:endParaRPr lang="en-US" sz="2800" dirty="0" smtClean="0"/>
          </a:p>
          <a:p>
            <a:r>
              <a:rPr lang="en-US" sz="2800" dirty="0" smtClean="0"/>
              <a:t>Currency revaluation is a reduction in the official pegged price of foreign exchange in terms of the domestic currency</a:t>
            </a:r>
          </a:p>
        </p:txBody>
      </p:sp>
    </p:spTree>
    <p:extLst>
      <p:ext uri="{BB962C8B-B14F-4D97-AF65-F5344CB8AC3E}">
        <p14:creationId xmlns:p14="http://schemas.microsoft.com/office/powerpoint/2010/main" val="38987160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do people want </a:t>
            </a:r>
            <a:br>
              <a:rPr lang="en-US" dirty="0" smtClean="0"/>
            </a:br>
            <a:r>
              <a:rPr lang="en-US" dirty="0" smtClean="0"/>
              <a:t>Foreign Currency?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want to buy foreign goods</a:t>
            </a:r>
          </a:p>
          <a:p>
            <a:endParaRPr lang="en-US" dirty="0" smtClean="0"/>
          </a:p>
          <a:p>
            <a:r>
              <a:rPr lang="en-US" dirty="0" smtClean="0"/>
              <a:t>They want to buy foreign financial assets</a:t>
            </a:r>
          </a:p>
          <a:p>
            <a:endParaRPr lang="en-US" dirty="0" smtClean="0"/>
          </a:p>
          <a:p>
            <a:r>
              <a:rPr lang="en-US" dirty="0" smtClean="0"/>
              <a:t>The want to speculate</a:t>
            </a:r>
          </a:p>
        </p:txBody>
      </p:sp>
    </p:spTree>
    <p:extLst>
      <p:ext uri="{BB962C8B-B14F-4D97-AF65-F5344CB8AC3E}">
        <p14:creationId xmlns:p14="http://schemas.microsoft.com/office/powerpoint/2010/main" val="347732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Actors in the Foreign Exchange Market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100" smtClean="0"/>
              <a:t>Hedgers (Traders)</a:t>
            </a:r>
          </a:p>
          <a:p>
            <a:endParaRPr lang="en-US" sz="2100" smtClean="0"/>
          </a:p>
          <a:p>
            <a:r>
              <a:rPr lang="en-US" sz="2100" smtClean="0"/>
              <a:t>Arbitrageur</a:t>
            </a:r>
          </a:p>
          <a:p>
            <a:endParaRPr lang="en-US" sz="2100" smtClean="0"/>
          </a:p>
          <a:p>
            <a:r>
              <a:rPr lang="en-US" sz="2100" smtClean="0"/>
              <a:t>Speculators </a:t>
            </a:r>
          </a:p>
          <a:p>
            <a:endParaRPr lang="en-US" sz="2100" smtClean="0"/>
          </a:p>
          <a:p>
            <a:r>
              <a:rPr lang="en-US" sz="2100" smtClean="0"/>
              <a:t>Central Bankers</a:t>
            </a:r>
          </a:p>
        </p:txBody>
      </p:sp>
    </p:spTree>
    <p:extLst>
      <p:ext uri="{BB962C8B-B14F-4D97-AF65-F5344CB8AC3E}">
        <p14:creationId xmlns:p14="http://schemas.microsoft.com/office/powerpoint/2010/main" val="16481693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The Foreign Exchange Market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790700" y="56388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341813" y="5973763"/>
            <a:ext cx="3070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Times New Roman" pitchFamily="18" charset="0"/>
              </a:rPr>
              <a:t>Foreign exchange (dollars)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1746250" y="3765550"/>
            <a:ext cx="572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1728788" y="2476500"/>
            <a:ext cx="0" cy="3154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4988" y="1839913"/>
            <a:ext cx="17399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Exchange rate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Peso/$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2171700" y="2781300"/>
            <a:ext cx="3962400" cy="2286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261100" y="2438400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 flipV="1">
            <a:off x="3124200" y="2819400"/>
            <a:ext cx="2971800" cy="2066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4"/>
          <p:cNvSpPr>
            <a:spLocks noChangeArrowheads="1"/>
          </p:cNvSpPr>
          <p:nvPr/>
        </p:nvSpPr>
        <p:spPr bwMode="auto">
          <a:xfrm>
            <a:off x="4349750" y="366395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20"/>
          <p:cNvSpPr>
            <a:spLocks noChangeShapeType="1"/>
          </p:cNvSpPr>
          <p:nvPr/>
        </p:nvSpPr>
        <p:spPr bwMode="auto">
          <a:xfrm flipV="1">
            <a:off x="4464050" y="3879850"/>
            <a:ext cx="0" cy="175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24"/>
          <p:cNvSpPr txBox="1">
            <a:spLocks noChangeArrowheads="1"/>
          </p:cNvSpPr>
          <p:nvPr/>
        </p:nvSpPr>
        <p:spPr bwMode="auto">
          <a:xfrm>
            <a:off x="2590800" y="2286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4048" name="Text Box 25"/>
          <p:cNvSpPr txBox="1">
            <a:spLocks noChangeArrowheads="1"/>
          </p:cNvSpPr>
          <p:nvPr/>
        </p:nvSpPr>
        <p:spPr bwMode="auto">
          <a:xfrm>
            <a:off x="6124575" y="2895600"/>
            <a:ext cx="30194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Supply of Dollars by </a:t>
            </a:r>
          </a:p>
          <a:p>
            <a:r>
              <a:rPr lang="en-US" sz="2400">
                <a:latin typeface="Times New Roman" pitchFamily="18" charset="0"/>
              </a:rPr>
              <a:t>people who want pesos</a:t>
            </a:r>
          </a:p>
        </p:txBody>
      </p:sp>
      <p:sp>
        <p:nvSpPr>
          <p:cNvPr id="44049" name="Text Box 26"/>
          <p:cNvSpPr txBox="1">
            <a:spLocks noChangeArrowheads="1"/>
          </p:cNvSpPr>
          <p:nvPr/>
        </p:nvSpPr>
        <p:spPr bwMode="auto">
          <a:xfrm>
            <a:off x="6080125" y="4384675"/>
            <a:ext cx="307816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Demand for Dollars by </a:t>
            </a:r>
          </a:p>
          <a:p>
            <a:r>
              <a:rPr lang="en-US" sz="2400">
                <a:latin typeface="Times New Roman" pitchFamily="18" charset="0"/>
              </a:rPr>
              <a:t>people who have pesos</a:t>
            </a:r>
          </a:p>
        </p:txBody>
      </p:sp>
    </p:spTree>
    <p:extLst>
      <p:ext uri="{BB962C8B-B14F-4D97-AF65-F5344CB8AC3E}">
        <p14:creationId xmlns:p14="http://schemas.microsoft.com/office/powerpoint/2010/main" val="28054204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Currency Depreciation and Appreciation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500" smtClean="0"/>
              <a:t>Currency depreciation is an increase in the number of units of a particular currency needed to purchase one unit of foreign exchange</a:t>
            </a:r>
          </a:p>
          <a:p>
            <a:endParaRPr lang="en-US" sz="2500" smtClean="0"/>
          </a:p>
          <a:p>
            <a:r>
              <a:rPr lang="en-US" sz="2500" smtClean="0"/>
              <a:t>Currency appreciation is a decrease in the number of units of a particular currency needed to purchase one unit of foreign exchange</a:t>
            </a:r>
          </a:p>
          <a:p>
            <a:endParaRPr lang="en-US" sz="2500" smtClean="0"/>
          </a:p>
        </p:txBody>
      </p:sp>
    </p:spTree>
    <p:extLst>
      <p:ext uri="{BB962C8B-B14F-4D97-AF65-F5344CB8AC3E}">
        <p14:creationId xmlns:p14="http://schemas.microsoft.com/office/powerpoint/2010/main" val="196878073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Rectangle 102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Changes in the Equilibrium Exchange Rate</a:t>
            </a:r>
          </a:p>
        </p:txBody>
      </p:sp>
      <p:sp>
        <p:nvSpPr>
          <p:cNvPr id="46085" name="Line 1029"/>
          <p:cNvSpPr>
            <a:spLocks noChangeShapeType="1"/>
          </p:cNvSpPr>
          <p:nvPr/>
        </p:nvSpPr>
        <p:spPr bwMode="auto">
          <a:xfrm>
            <a:off x="1790700" y="56388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1030"/>
          <p:cNvSpPr>
            <a:spLocks noChangeArrowheads="1"/>
          </p:cNvSpPr>
          <p:nvPr/>
        </p:nvSpPr>
        <p:spPr bwMode="auto">
          <a:xfrm>
            <a:off x="4341813" y="5973763"/>
            <a:ext cx="3070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Times New Roman" pitchFamily="18" charset="0"/>
              </a:rPr>
              <a:t>Foreign exchange (dollars)</a:t>
            </a:r>
          </a:p>
        </p:txBody>
      </p:sp>
      <p:sp>
        <p:nvSpPr>
          <p:cNvPr id="46087" name="Line 1031"/>
          <p:cNvSpPr>
            <a:spLocks noChangeShapeType="1"/>
          </p:cNvSpPr>
          <p:nvPr/>
        </p:nvSpPr>
        <p:spPr bwMode="auto">
          <a:xfrm flipH="1">
            <a:off x="1746250" y="3765550"/>
            <a:ext cx="572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1032"/>
          <p:cNvSpPr>
            <a:spLocks noChangeShapeType="1"/>
          </p:cNvSpPr>
          <p:nvPr/>
        </p:nvSpPr>
        <p:spPr bwMode="auto">
          <a:xfrm flipV="1">
            <a:off x="1728788" y="2476500"/>
            <a:ext cx="0" cy="3154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1033"/>
          <p:cNvSpPr>
            <a:spLocks noChangeArrowheads="1"/>
          </p:cNvSpPr>
          <p:nvPr/>
        </p:nvSpPr>
        <p:spPr bwMode="auto">
          <a:xfrm>
            <a:off x="534988" y="1839913"/>
            <a:ext cx="17399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Exchange rate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Peso/$</a:t>
            </a:r>
          </a:p>
        </p:txBody>
      </p:sp>
      <p:sp>
        <p:nvSpPr>
          <p:cNvPr id="46090" name="Line 1034"/>
          <p:cNvSpPr>
            <a:spLocks noChangeShapeType="1"/>
          </p:cNvSpPr>
          <p:nvPr/>
        </p:nvSpPr>
        <p:spPr bwMode="auto">
          <a:xfrm flipV="1">
            <a:off x="2171700" y="2781300"/>
            <a:ext cx="3962400" cy="2286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035"/>
          <p:cNvSpPr>
            <a:spLocks noChangeArrowheads="1"/>
          </p:cNvSpPr>
          <p:nvPr/>
        </p:nvSpPr>
        <p:spPr bwMode="auto">
          <a:xfrm>
            <a:off x="6261100" y="2438400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6092" name="Line 1036"/>
          <p:cNvSpPr>
            <a:spLocks noChangeShapeType="1"/>
          </p:cNvSpPr>
          <p:nvPr/>
        </p:nvSpPr>
        <p:spPr bwMode="auto">
          <a:xfrm flipH="1" flipV="1">
            <a:off x="3124200" y="2819400"/>
            <a:ext cx="2971800" cy="2066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037"/>
          <p:cNvSpPr>
            <a:spLocks noChangeArrowheads="1"/>
          </p:cNvSpPr>
          <p:nvPr/>
        </p:nvSpPr>
        <p:spPr bwMode="auto">
          <a:xfrm>
            <a:off x="4349750" y="366395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038"/>
          <p:cNvSpPr>
            <a:spLocks noChangeShapeType="1"/>
          </p:cNvSpPr>
          <p:nvPr/>
        </p:nvSpPr>
        <p:spPr bwMode="auto">
          <a:xfrm flipV="1">
            <a:off x="4464050" y="3879850"/>
            <a:ext cx="0" cy="175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1039"/>
          <p:cNvSpPr txBox="1">
            <a:spLocks noChangeArrowheads="1"/>
          </p:cNvSpPr>
          <p:nvPr/>
        </p:nvSpPr>
        <p:spPr bwMode="auto">
          <a:xfrm>
            <a:off x="2590800" y="2286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6096" name="Text Box 1040"/>
          <p:cNvSpPr txBox="1">
            <a:spLocks noChangeArrowheads="1"/>
          </p:cNvSpPr>
          <p:nvPr/>
        </p:nvSpPr>
        <p:spPr bwMode="auto">
          <a:xfrm>
            <a:off x="6124575" y="1676400"/>
            <a:ext cx="30194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Supply of Dollars by </a:t>
            </a:r>
          </a:p>
          <a:p>
            <a:r>
              <a:rPr lang="en-US" sz="2400">
                <a:latin typeface="Times New Roman" pitchFamily="18" charset="0"/>
              </a:rPr>
              <a:t>people who want pesos</a:t>
            </a:r>
          </a:p>
        </p:txBody>
      </p:sp>
      <p:sp>
        <p:nvSpPr>
          <p:cNvPr id="46097" name="Text Box 1041"/>
          <p:cNvSpPr txBox="1">
            <a:spLocks noChangeArrowheads="1"/>
          </p:cNvSpPr>
          <p:nvPr/>
        </p:nvSpPr>
        <p:spPr bwMode="auto">
          <a:xfrm>
            <a:off x="6080125" y="4384675"/>
            <a:ext cx="307816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Demand for Dollars by </a:t>
            </a:r>
          </a:p>
          <a:p>
            <a:r>
              <a:rPr lang="en-US" sz="2400">
                <a:latin typeface="Times New Roman" pitchFamily="18" charset="0"/>
              </a:rPr>
              <a:t>people who have pesos</a:t>
            </a:r>
          </a:p>
        </p:txBody>
      </p:sp>
      <p:sp>
        <p:nvSpPr>
          <p:cNvPr id="46098" name="Line 1043"/>
          <p:cNvSpPr>
            <a:spLocks noChangeShapeType="1"/>
          </p:cNvSpPr>
          <p:nvPr/>
        </p:nvSpPr>
        <p:spPr bwMode="auto">
          <a:xfrm flipV="1">
            <a:off x="2514600" y="3352800"/>
            <a:ext cx="3962400" cy="2286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044"/>
          <p:cNvSpPr>
            <a:spLocks noChangeArrowheads="1"/>
          </p:cNvSpPr>
          <p:nvPr/>
        </p:nvSpPr>
        <p:spPr bwMode="auto">
          <a:xfrm>
            <a:off x="6418263" y="2895600"/>
            <a:ext cx="541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200" b="1">
                <a:solidFill>
                  <a:schemeClr val="accent1"/>
                </a:solidFill>
                <a:latin typeface="Times New Roman" pitchFamily="18" charset="0"/>
              </a:rPr>
              <a:t>S’</a:t>
            </a:r>
          </a:p>
        </p:txBody>
      </p:sp>
      <p:sp>
        <p:nvSpPr>
          <p:cNvPr id="46100" name="Oval 1046"/>
          <p:cNvSpPr>
            <a:spLocks noChangeArrowheads="1"/>
          </p:cNvSpPr>
          <p:nvPr/>
        </p:nvSpPr>
        <p:spPr bwMode="auto">
          <a:xfrm>
            <a:off x="4953000" y="4038600"/>
            <a:ext cx="215900" cy="215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047"/>
          <p:cNvSpPr>
            <a:spLocks noChangeShapeType="1"/>
          </p:cNvSpPr>
          <p:nvPr/>
        </p:nvSpPr>
        <p:spPr bwMode="auto">
          <a:xfrm flipH="1">
            <a:off x="17526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1048"/>
          <p:cNvSpPr>
            <a:spLocks noChangeShapeType="1"/>
          </p:cNvSpPr>
          <p:nvPr/>
        </p:nvSpPr>
        <p:spPr bwMode="auto">
          <a:xfrm>
            <a:off x="1219200" y="2895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1049"/>
          <p:cNvSpPr txBox="1">
            <a:spLocks noChangeArrowheads="1"/>
          </p:cNvSpPr>
          <p:nvPr/>
        </p:nvSpPr>
        <p:spPr bwMode="auto">
          <a:xfrm>
            <a:off x="0" y="3886200"/>
            <a:ext cx="169545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$ -depreciation</a:t>
            </a:r>
          </a:p>
          <a:p>
            <a:r>
              <a:rPr lang="en-US" sz="1600">
                <a:latin typeface="Times New Roman" pitchFamily="18" charset="0"/>
              </a:rPr>
              <a:t>Peso- appreciation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4" name="Line 1050"/>
          <p:cNvSpPr>
            <a:spLocks noChangeShapeType="1"/>
          </p:cNvSpPr>
          <p:nvPr/>
        </p:nvSpPr>
        <p:spPr bwMode="auto">
          <a:xfrm>
            <a:off x="5029200" y="4267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34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Purchasing Power Parity	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500" smtClean="0"/>
              <a:t>The purchasing power parity theory predicts that exchange rates between two national currencies will adjust in the long run to reflect price-level differences in the two countries</a:t>
            </a:r>
          </a:p>
          <a:p>
            <a:endParaRPr lang="en-US" sz="2500" smtClean="0"/>
          </a:p>
          <a:p>
            <a:r>
              <a:rPr lang="en-US" sz="2500" smtClean="0"/>
              <a:t>example: If a bike cost $100 in US, and 300pesos in Mexico, PPP predicts that the Peso/$ exchange = 3.  If not arbitrage would be profitable (buy bikes in Mexico and sell in US)</a:t>
            </a:r>
          </a:p>
        </p:txBody>
      </p:sp>
    </p:spTree>
    <p:extLst>
      <p:ext uri="{BB962C8B-B14F-4D97-AF65-F5344CB8AC3E}">
        <p14:creationId xmlns:p14="http://schemas.microsoft.com/office/powerpoint/2010/main" val="316884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76600" cy="685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599" y="0"/>
            <a:ext cx="44115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23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705</Words>
  <Application>Microsoft Office PowerPoint</Application>
  <PresentationFormat>On-screen Show (4:3)</PresentationFormat>
  <Paragraphs>145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Exchange Rate Demonstration</vt:lpstr>
      <vt:lpstr>Exchange Rate</vt:lpstr>
      <vt:lpstr>Why do people want  Foreign Currency?</vt:lpstr>
      <vt:lpstr>Actors in the Foreign Exchange Market</vt:lpstr>
      <vt:lpstr>The Foreign Exchange Market</vt:lpstr>
      <vt:lpstr>Currency Depreciation and Appreciation</vt:lpstr>
      <vt:lpstr>Changes in the Equilibrium Exchange Rate</vt:lpstr>
      <vt:lpstr>Purchasing Power Parity </vt:lpstr>
      <vt:lpstr>PowerPoint Presentation</vt:lpstr>
      <vt:lpstr>PowerPoint Presentation</vt:lpstr>
      <vt:lpstr>Why does PPP Fail? </vt:lpstr>
      <vt:lpstr>Exchange Rate Regimes</vt:lpstr>
      <vt:lpstr>The Central Bank Can Intervene to Maintain Exchange Rates</vt:lpstr>
      <vt:lpstr>Currency Crisis</vt:lpstr>
      <vt:lpstr>PowerPoint Presentation</vt:lpstr>
      <vt:lpstr>Problems</vt:lpstr>
      <vt:lpstr>Currency Unions</vt:lpstr>
      <vt:lpstr>Actors in the Foreign Exchange Market</vt:lpstr>
      <vt:lpstr>Exchange Rates</vt:lpstr>
      <vt:lpstr>Exchange Rate Regimes</vt:lpstr>
      <vt:lpstr>Changing the Value of Currency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itsdeploy</dc:creator>
  <cp:lastModifiedBy>itsdeploy</cp:lastModifiedBy>
  <cp:revision>3</cp:revision>
  <dcterms:created xsi:type="dcterms:W3CDTF">2013-09-24T12:33:30Z</dcterms:created>
  <dcterms:modified xsi:type="dcterms:W3CDTF">2013-10-08T09:49:32Z</dcterms:modified>
</cp:coreProperties>
</file>