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72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5" r:id="rId13"/>
    <p:sldId id="349" r:id="rId14"/>
    <p:sldId id="350" r:id="rId15"/>
    <p:sldId id="351" r:id="rId16"/>
    <p:sldId id="356" r:id="rId17"/>
    <p:sldId id="353" r:id="rId18"/>
    <p:sldId id="354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424" autoAdjust="0"/>
  </p:normalViewPr>
  <p:slideViewPr>
    <p:cSldViewPr snapToGrid="0">
      <p:cViewPr varScale="1">
        <p:scale>
          <a:sx n="119" d="100"/>
          <a:sy n="119" d="100"/>
        </p:scale>
        <p:origin x="15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22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B586-4C19-4611-BEEA-0424FB406E5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187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Binding price controls </a:t>
            </a:r>
            <a:r>
              <a:rPr lang="en-US" smtClean="0"/>
              <a:t>versus non-binding.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i="1" u="sng" smtClean="0">
                <a:latin typeface="Arial" pitchFamily="34" charset="0"/>
              </a:rPr>
              <a:t>Figure Caption:</a:t>
            </a:r>
            <a:r>
              <a:rPr lang="en-US" b="1" i="1" smtClean="0">
                <a:latin typeface="Arial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smtClean="0">
                <a:latin typeface="Arial" pitchFamily="34" charset="0"/>
              </a:rPr>
              <a:t>Figure 8.1: The Market for Apartments in the Absence of Government Controls</a:t>
            </a: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Without government intervention, the market for apartments reaches equilibrium at point E with a market rent of $1,000 per month and 2 million apartments rented.</a:t>
            </a: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0BDD8F-9F14-473A-B83C-E5423518F4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1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i="1" u="sng" smtClean="0">
                <a:latin typeface="Arial" pitchFamily="34" charset="0"/>
              </a:rPr>
              <a:t>Figure Caption:</a:t>
            </a:r>
            <a:r>
              <a:rPr lang="en-US" b="1" i="1" smtClean="0">
                <a:latin typeface="Arial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smtClean="0">
                <a:latin typeface="Arial" pitchFamily="34" charset="0"/>
              </a:rPr>
              <a:t>Figure 8.2: The Effects of a Price Ceiling</a:t>
            </a: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The black horizontal line represents the government-imposed price ceiling on rents of $800 per month. This price ceiling reduces the quantity of apartments supplied to 1.8 million, point A, and increases the quantity demanded to 2.2 million, point B. This creates a persistent shortage of 400,000 units: 400,000 people who want apartments at the legal rent of $800 but cannot get them.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A6A73C-090C-420F-85D8-FC960D4037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6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i="1" u="sng" smtClean="0">
                <a:latin typeface="Arial" pitchFamily="34" charset="0"/>
              </a:rPr>
              <a:t>Figure Caption:</a:t>
            </a:r>
            <a:r>
              <a:rPr lang="en-US" b="1" i="1" smtClean="0">
                <a:latin typeface="Arial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smtClean="0">
                <a:latin typeface="Arial" pitchFamily="34" charset="0"/>
              </a:rPr>
              <a:t>Figure 8.3: The Market for Butter in the Absence of Government Controls</a:t>
            </a: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Without government intervention, the market for butter reaches equilibrium at a price of $1 per pound with 10 million pounds of butter bought and sold. </a:t>
            </a: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DA4E32-2F72-4ED0-88AC-E23CB77A41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19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i="1" u="sng" smtClean="0">
                <a:latin typeface="Arial" pitchFamily="34" charset="0"/>
              </a:rPr>
              <a:t>Figure Caption:</a:t>
            </a:r>
            <a:r>
              <a:rPr lang="en-US" b="1" i="1" smtClean="0">
                <a:latin typeface="Arial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smtClean="0">
                <a:latin typeface="Arial" pitchFamily="34" charset="0"/>
              </a:rPr>
              <a:t>Figure 8.4: The Effects of a Price Floor</a:t>
            </a:r>
            <a:endParaRPr lang="en-US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The dark horizontal line represents the government-imposed price floor of $1.20 per pound of butter. The quantity of butter demanded falls to 9 million pounds, and the quantity supplied rises to 12 million pounds, generating a persistent surplus of 3 million pounds of butter.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080635-4BBE-47E9-8E62-DE07B461B7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 120 - Global Macroeconomics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Taggert J. Brooks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7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Why Are There Price Ceilings?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33363" indent="-233363" fontAlgn="auto">
              <a:spcAft>
                <a:spcPts val="0"/>
              </a:spcAft>
              <a:buClr>
                <a:srgbClr val="CC0066"/>
              </a:buClr>
              <a:buFont typeface="Arial" pitchFamily="34" charset="0"/>
              <a:buNone/>
              <a:defRPr/>
            </a:pPr>
            <a:r>
              <a:rPr lang="en-US" sz="2600" b="1" u="sng" dirty="0" smtClean="0"/>
              <a:t>Case</a:t>
            </a:r>
            <a:r>
              <a:rPr lang="en-US" sz="2600" b="1" dirty="0" smtClean="0"/>
              <a:t>: Rent Control in New York</a:t>
            </a:r>
          </a:p>
          <a:p>
            <a:pPr marL="288925" indent="-192088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Price ceilings hurt most residents but give a small minority of renters much cheaper housing than they would get in an unregulated market.</a:t>
            </a:r>
          </a:p>
          <a:p>
            <a:pPr marL="288925" indent="-192088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When price ceilings have been in effect for a long time, buyers may not have a realistic idea of what would happen without them.</a:t>
            </a:r>
          </a:p>
          <a:p>
            <a:pPr marL="288925" indent="-192088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/>
              <a:t>Government officials often do not understand supply and demand analysis!</a:t>
            </a:r>
          </a:p>
        </p:txBody>
      </p:sp>
    </p:spTree>
    <p:extLst>
      <p:ext uri="{BB962C8B-B14F-4D97-AF65-F5344CB8AC3E}">
        <p14:creationId xmlns:p14="http://schemas.microsoft.com/office/powerpoint/2010/main" val="347443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Floors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>
              <a:buClr>
                <a:schemeClr val="tx1"/>
              </a:buClr>
            </a:pPr>
            <a:r>
              <a:rPr lang="en-US" sz="2600" smtClean="0"/>
              <a:t>Sometimes governments intervene to push market prices up instead of down.</a:t>
            </a:r>
          </a:p>
          <a:p>
            <a:pPr marL="287338" indent="-287338">
              <a:buClr>
                <a:schemeClr val="tx1"/>
              </a:buClr>
            </a:pPr>
            <a:r>
              <a:rPr lang="en-US" sz="2600" smtClean="0"/>
              <a:t>The </a:t>
            </a:r>
            <a:r>
              <a:rPr lang="en-US" sz="2600" b="1" smtClean="0"/>
              <a:t>minimum wage </a:t>
            </a:r>
            <a:r>
              <a:rPr lang="en-US" sz="2600" smtClean="0"/>
              <a:t>is a legal floor on the wage rate, which is the market price of labor.</a:t>
            </a:r>
          </a:p>
          <a:p>
            <a:pPr marL="287338" indent="-287338">
              <a:buClr>
                <a:schemeClr val="tx1"/>
              </a:buClr>
            </a:pPr>
            <a:r>
              <a:rPr lang="en-US" sz="2600" smtClean="0"/>
              <a:t>Just like price ceilings, price floors are intended to help some people but generate predictable and undesirable side effects.</a:t>
            </a:r>
          </a:p>
        </p:txBody>
      </p:sp>
    </p:spTree>
    <p:extLst>
      <p:ext uri="{BB962C8B-B14F-4D97-AF65-F5344CB8AC3E}">
        <p14:creationId xmlns:p14="http://schemas.microsoft.com/office/powerpoint/2010/main" val="32420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78205" y="165101"/>
            <a:ext cx="9404723" cy="1400530"/>
          </a:xfrm>
        </p:spPr>
        <p:txBody>
          <a:bodyPr/>
          <a:lstStyle/>
          <a:p>
            <a:r>
              <a:rPr lang="en-US" sz="4000" dirty="0" smtClean="0"/>
              <a:t>The Market for Butter in the Absence of Government Controls</a:t>
            </a:r>
          </a:p>
        </p:txBody>
      </p:sp>
      <p:sp>
        <p:nvSpPr>
          <p:cNvPr id="4" name="AutoShape 136"/>
          <p:cNvSpPr>
            <a:spLocks noChangeAspect="1" noChangeArrowheads="1" noTextEdit="1"/>
          </p:cNvSpPr>
          <p:nvPr/>
        </p:nvSpPr>
        <p:spPr bwMode="auto">
          <a:xfrm>
            <a:off x="7560733" y="2014538"/>
            <a:ext cx="477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37"/>
          <p:cNvSpPr>
            <a:spLocks noChangeArrowheads="1"/>
          </p:cNvSpPr>
          <p:nvPr/>
        </p:nvSpPr>
        <p:spPr bwMode="auto">
          <a:xfrm>
            <a:off x="9245600" y="4117976"/>
            <a:ext cx="2305051" cy="252413"/>
          </a:xfrm>
          <a:prstGeom prst="rect">
            <a:avLst/>
          </a:prstGeom>
          <a:solidFill>
            <a:srgbClr val="C7C4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38"/>
          <p:cNvSpPr>
            <a:spLocks noChangeArrowheads="1"/>
          </p:cNvSpPr>
          <p:nvPr/>
        </p:nvSpPr>
        <p:spPr bwMode="auto">
          <a:xfrm>
            <a:off x="8151285" y="3132138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$1.40</a:t>
            </a:r>
            <a:endParaRPr lang="en-US" sz="1400"/>
          </a:p>
        </p:txBody>
      </p:sp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8151285" y="33845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8" name="Rectangle 140"/>
          <p:cNvSpPr>
            <a:spLocks noChangeArrowheads="1"/>
          </p:cNvSpPr>
          <p:nvPr/>
        </p:nvSpPr>
        <p:spPr bwMode="auto">
          <a:xfrm>
            <a:off x="8274052" y="338455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1.30</a:t>
            </a:r>
            <a:endParaRPr lang="en-US" sz="1400"/>
          </a:p>
        </p:txBody>
      </p:sp>
      <p:sp>
        <p:nvSpPr>
          <p:cNvPr id="9" name="Rectangle 141"/>
          <p:cNvSpPr>
            <a:spLocks noChangeArrowheads="1"/>
          </p:cNvSpPr>
          <p:nvPr/>
        </p:nvSpPr>
        <p:spPr bwMode="auto">
          <a:xfrm>
            <a:off x="8151285" y="363378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10" name="Rectangle 142"/>
          <p:cNvSpPr>
            <a:spLocks noChangeArrowheads="1"/>
          </p:cNvSpPr>
          <p:nvPr/>
        </p:nvSpPr>
        <p:spPr bwMode="auto">
          <a:xfrm>
            <a:off x="8274052" y="363378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1.20</a:t>
            </a:r>
            <a:endParaRPr lang="en-US" sz="1400"/>
          </a:p>
        </p:txBody>
      </p:sp>
      <p:sp>
        <p:nvSpPr>
          <p:cNvPr id="11" name="Rectangle 143"/>
          <p:cNvSpPr>
            <a:spLocks noChangeArrowheads="1"/>
          </p:cNvSpPr>
          <p:nvPr/>
        </p:nvSpPr>
        <p:spPr bwMode="auto">
          <a:xfrm>
            <a:off x="8151285" y="388302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12" name="Rectangle 144"/>
          <p:cNvSpPr>
            <a:spLocks noChangeArrowheads="1"/>
          </p:cNvSpPr>
          <p:nvPr/>
        </p:nvSpPr>
        <p:spPr bwMode="auto">
          <a:xfrm>
            <a:off x="8274052" y="388302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1.10</a:t>
            </a:r>
            <a:endParaRPr lang="en-US" sz="1400"/>
          </a:p>
        </p:txBody>
      </p:sp>
      <p:sp>
        <p:nvSpPr>
          <p:cNvPr id="13" name="Rectangle 145"/>
          <p:cNvSpPr>
            <a:spLocks noChangeArrowheads="1"/>
          </p:cNvSpPr>
          <p:nvPr/>
        </p:nvSpPr>
        <p:spPr bwMode="auto">
          <a:xfrm>
            <a:off x="8151285" y="41354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14" name="Rectangle 146"/>
          <p:cNvSpPr>
            <a:spLocks noChangeArrowheads="1"/>
          </p:cNvSpPr>
          <p:nvPr/>
        </p:nvSpPr>
        <p:spPr bwMode="auto">
          <a:xfrm>
            <a:off x="8274052" y="41354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1.00</a:t>
            </a:r>
            <a:endParaRPr lang="en-US" sz="1400"/>
          </a:p>
        </p:txBody>
      </p:sp>
      <p:sp>
        <p:nvSpPr>
          <p:cNvPr id="15" name="Rectangle 147"/>
          <p:cNvSpPr>
            <a:spLocks noChangeArrowheads="1"/>
          </p:cNvSpPr>
          <p:nvPr/>
        </p:nvSpPr>
        <p:spPr bwMode="auto">
          <a:xfrm>
            <a:off x="8151285" y="43846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16" name="Rectangle 148"/>
          <p:cNvSpPr>
            <a:spLocks noChangeArrowheads="1"/>
          </p:cNvSpPr>
          <p:nvPr/>
        </p:nvSpPr>
        <p:spPr bwMode="auto">
          <a:xfrm>
            <a:off x="8274052" y="43846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0.90</a:t>
            </a:r>
            <a:endParaRPr lang="en-US" sz="1400"/>
          </a:p>
        </p:txBody>
      </p:sp>
      <p:sp>
        <p:nvSpPr>
          <p:cNvPr id="17" name="Rectangle 149"/>
          <p:cNvSpPr>
            <a:spLocks noChangeArrowheads="1"/>
          </p:cNvSpPr>
          <p:nvPr/>
        </p:nvSpPr>
        <p:spPr bwMode="auto">
          <a:xfrm>
            <a:off x="8151285" y="463708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8274052" y="463708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0.80</a:t>
            </a:r>
            <a:endParaRPr lang="en-US" sz="1400"/>
          </a:p>
        </p:txBody>
      </p:sp>
      <p:sp>
        <p:nvSpPr>
          <p:cNvPr id="19" name="Rectangle 151"/>
          <p:cNvSpPr>
            <a:spLocks noChangeArrowheads="1"/>
          </p:cNvSpPr>
          <p:nvPr/>
        </p:nvSpPr>
        <p:spPr bwMode="auto">
          <a:xfrm>
            <a:off x="8151285" y="488632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20" name="Rectangle 152"/>
          <p:cNvSpPr>
            <a:spLocks noChangeArrowheads="1"/>
          </p:cNvSpPr>
          <p:nvPr/>
        </p:nvSpPr>
        <p:spPr bwMode="auto">
          <a:xfrm>
            <a:off x="8274052" y="488632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0.70</a:t>
            </a:r>
            <a:endParaRPr lang="en-US" sz="1400"/>
          </a:p>
        </p:txBody>
      </p:sp>
      <p:sp>
        <p:nvSpPr>
          <p:cNvPr id="21" name="Rectangle 153"/>
          <p:cNvSpPr>
            <a:spLocks noChangeArrowheads="1"/>
          </p:cNvSpPr>
          <p:nvPr/>
        </p:nvSpPr>
        <p:spPr bwMode="auto">
          <a:xfrm>
            <a:off x="8151285" y="51371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FFFFFF"/>
                </a:solidFill>
              </a:rPr>
              <a:t>$</a:t>
            </a:r>
            <a:endParaRPr lang="en-US" sz="1400"/>
          </a:p>
        </p:txBody>
      </p:sp>
      <p:sp>
        <p:nvSpPr>
          <p:cNvPr id="22" name="Rectangle 154"/>
          <p:cNvSpPr>
            <a:spLocks noChangeArrowheads="1"/>
          </p:cNvSpPr>
          <p:nvPr/>
        </p:nvSpPr>
        <p:spPr bwMode="auto">
          <a:xfrm>
            <a:off x="8274052" y="513715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0.60</a:t>
            </a:r>
            <a:endParaRPr lang="en-US" sz="1400"/>
          </a:p>
        </p:txBody>
      </p:sp>
      <p:sp>
        <p:nvSpPr>
          <p:cNvPr id="23" name="Rectangle 155"/>
          <p:cNvSpPr>
            <a:spLocks noChangeArrowheads="1"/>
          </p:cNvSpPr>
          <p:nvPr/>
        </p:nvSpPr>
        <p:spPr bwMode="auto">
          <a:xfrm>
            <a:off x="10668000" y="31321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14.0</a:t>
            </a:r>
            <a:endParaRPr lang="en-US" sz="1400"/>
          </a:p>
        </p:txBody>
      </p:sp>
      <p:sp>
        <p:nvSpPr>
          <p:cNvPr id="24" name="Rectangle 156"/>
          <p:cNvSpPr>
            <a:spLocks noChangeArrowheads="1"/>
          </p:cNvSpPr>
          <p:nvPr/>
        </p:nvSpPr>
        <p:spPr bwMode="auto">
          <a:xfrm>
            <a:off x="10668000" y="338455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13.0</a:t>
            </a:r>
            <a:endParaRPr lang="en-US" sz="1400"/>
          </a:p>
        </p:txBody>
      </p:sp>
      <p:sp>
        <p:nvSpPr>
          <p:cNvPr id="25" name="Rectangle 157"/>
          <p:cNvSpPr>
            <a:spLocks noChangeArrowheads="1"/>
          </p:cNvSpPr>
          <p:nvPr/>
        </p:nvSpPr>
        <p:spPr bwMode="auto">
          <a:xfrm>
            <a:off x="10668000" y="363378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12.0</a:t>
            </a:r>
            <a:endParaRPr lang="en-US" sz="1400"/>
          </a:p>
        </p:txBody>
      </p:sp>
      <p:sp>
        <p:nvSpPr>
          <p:cNvPr id="26" name="Rectangle 158"/>
          <p:cNvSpPr>
            <a:spLocks noChangeArrowheads="1"/>
          </p:cNvSpPr>
          <p:nvPr/>
        </p:nvSpPr>
        <p:spPr bwMode="auto">
          <a:xfrm>
            <a:off x="10668000" y="388620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11.0</a:t>
            </a:r>
            <a:endParaRPr lang="en-US" sz="1400"/>
          </a:p>
        </p:txBody>
      </p:sp>
      <p:sp>
        <p:nvSpPr>
          <p:cNvPr id="27" name="Rectangle 159"/>
          <p:cNvSpPr>
            <a:spLocks noChangeArrowheads="1"/>
          </p:cNvSpPr>
          <p:nvPr/>
        </p:nvSpPr>
        <p:spPr bwMode="auto">
          <a:xfrm>
            <a:off x="10668000" y="41354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10.0</a:t>
            </a:r>
            <a:endParaRPr lang="en-US" sz="1400"/>
          </a:p>
        </p:txBody>
      </p:sp>
      <p:sp>
        <p:nvSpPr>
          <p:cNvPr id="28" name="Rectangle 160"/>
          <p:cNvSpPr>
            <a:spLocks noChangeArrowheads="1"/>
          </p:cNvSpPr>
          <p:nvPr/>
        </p:nvSpPr>
        <p:spPr bwMode="auto">
          <a:xfrm>
            <a:off x="10788651" y="43846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9.0</a:t>
            </a:r>
            <a:endParaRPr lang="en-US" sz="1400"/>
          </a:p>
        </p:txBody>
      </p:sp>
      <p:sp>
        <p:nvSpPr>
          <p:cNvPr id="29" name="Rectangle 161"/>
          <p:cNvSpPr>
            <a:spLocks noChangeArrowheads="1"/>
          </p:cNvSpPr>
          <p:nvPr/>
        </p:nvSpPr>
        <p:spPr bwMode="auto">
          <a:xfrm>
            <a:off x="10788651" y="463708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8.0</a:t>
            </a:r>
            <a:endParaRPr lang="en-US" sz="1400"/>
          </a:p>
        </p:txBody>
      </p:sp>
      <p:sp>
        <p:nvSpPr>
          <p:cNvPr id="30" name="Rectangle 162"/>
          <p:cNvSpPr>
            <a:spLocks noChangeArrowheads="1"/>
          </p:cNvSpPr>
          <p:nvPr/>
        </p:nvSpPr>
        <p:spPr bwMode="auto">
          <a:xfrm>
            <a:off x="10788651" y="488632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7.0</a:t>
            </a:r>
            <a:endParaRPr lang="en-US" sz="1400"/>
          </a:p>
        </p:txBody>
      </p:sp>
      <p:sp>
        <p:nvSpPr>
          <p:cNvPr id="31" name="Rectangle 163"/>
          <p:cNvSpPr>
            <a:spLocks noChangeArrowheads="1"/>
          </p:cNvSpPr>
          <p:nvPr/>
        </p:nvSpPr>
        <p:spPr bwMode="auto">
          <a:xfrm>
            <a:off x="10788651" y="51387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6.0</a:t>
            </a:r>
            <a:endParaRPr lang="en-US" sz="1400"/>
          </a:p>
        </p:txBody>
      </p:sp>
      <p:sp>
        <p:nvSpPr>
          <p:cNvPr id="32" name="Rectangle 164"/>
          <p:cNvSpPr>
            <a:spLocks noChangeArrowheads="1"/>
          </p:cNvSpPr>
          <p:nvPr/>
        </p:nvSpPr>
        <p:spPr bwMode="auto">
          <a:xfrm>
            <a:off x="9584267" y="31321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8.0</a:t>
            </a:r>
            <a:endParaRPr lang="en-US" sz="1400"/>
          </a:p>
        </p:txBody>
      </p:sp>
      <p:sp>
        <p:nvSpPr>
          <p:cNvPr id="33" name="Rectangle 165"/>
          <p:cNvSpPr>
            <a:spLocks noChangeArrowheads="1"/>
          </p:cNvSpPr>
          <p:nvPr/>
        </p:nvSpPr>
        <p:spPr bwMode="auto">
          <a:xfrm>
            <a:off x="9584267" y="3384550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8.5</a:t>
            </a:r>
            <a:endParaRPr lang="en-US" sz="1400"/>
          </a:p>
        </p:txBody>
      </p:sp>
      <p:sp>
        <p:nvSpPr>
          <p:cNvPr id="34" name="Rectangle 166"/>
          <p:cNvSpPr>
            <a:spLocks noChangeArrowheads="1"/>
          </p:cNvSpPr>
          <p:nvPr/>
        </p:nvSpPr>
        <p:spPr bwMode="auto">
          <a:xfrm>
            <a:off x="9584267" y="363378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9.0</a:t>
            </a:r>
            <a:endParaRPr lang="en-US" sz="1400"/>
          </a:p>
        </p:txBody>
      </p:sp>
      <p:sp>
        <p:nvSpPr>
          <p:cNvPr id="35" name="Rectangle 167"/>
          <p:cNvSpPr>
            <a:spLocks noChangeArrowheads="1"/>
          </p:cNvSpPr>
          <p:nvPr/>
        </p:nvSpPr>
        <p:spPr bwMode="auto">
          <a:xfrm>
            <a:off x="9584267" y="3886200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9.5</a:t>
            </a:r>
            <a:endParaRPr lang="en-US" sz="1400"/>
          </a:p>
        </p:txBody>
      </p:sp>
      <p:sp>
        <p:nvSpPr>
          <p:cNvPr id="36" name="Rectangle 168"/>
          <p:cNvSpPr>
            <a:spLocks noChangeArrowheads="1"/>
          </p:cNvSpPr>
          <p:nvPr/>
        </p:nvSpPr>
        <p:spPr bwMode="auto">
          <a:xfrm>
            <a:off x="9465733" y="41354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10.0</a:t>
            </a:r>
            <a:endParaRPr lang="en-US" sz="1400"/>
          </a:p>
        </p:txBody>
      </p:sp>
      <p:sp>
        <p:nvSpPr>
          <p:cNvPr id="37" name="Rectangle 169"/>
          <p:cNvSpPr>
            <a:spLocks noChangeArrowheads="1"/>
          </p:cNvSpPr>
          <p:nvPr/>
        </p:nvSpPr>
        <p:spPr bwMode="auto">
          <a:xfrm>
            <a:off x="9465733" y="43846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10.5</a:t>
            </a:r>
            <a:endParaRPr lang="en-US" sz="1400"/>
          </a:p>
        </p:txBody>
      </p:sp>
      <p:sp>
        <p:nvSpPr>
          <p:cNvPr id="38" name="Rectangle 170"/>
          <p:cNvSpPr>
            <a:spLocks noChangeArrowheads="1"/>
          </p:cNvSpPr>
          <p:nvPr/>
        </p:nvSpPr>
        <p:spPr bwMode="auto">
          <a:xfrm>
            <a:off x="9465733" y="463708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11.0</a:t>
            </a:r>
            <a:endParaRPr lang="en-US" sz="1400"/>
          </a:p>
        </p:txBody>
      </p:sp>
      <p:sp>
        <p:nvSpPr>
          <p:cNvPr id="39" name="Rectangle 171"/>
          <p:cNvSpPr>
            <a:spLocks noChangeArrowheads="1"/>
          </p:cNvSpPr>
          <p:nvPr/>
        </p:nvSpPr>
        <p:spPr bwMode="auto">
          <a:xfrm>
            <a:off x="9465733" y="488632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11.5</a:t>
            </a:r>
            <a:endParaRPr lang="en-US" sz="1400"/>
          </a:p>
        </p:txBody>
      </p:sp>
      <p:sp>
        <p:nvSpPr>
          <p:cNvPr id="40" name="Rectangle 172"/>
          <p:cNvSpPr>
            <a:spLocks noChangeArrowheads="1"/>
          </p:cNvSpPr>
          <p:nvPr/>
        </p:nvSpPr>
        <p:spPr bwMode="auto">
          <a:xfrm>
            <a:off x="9465733" y="51387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12.0</a:t>
            </a:r>
            <a:endParaRPr lang="en-US" sz="1400"/>
          </a:p>
        </p:txBody>
      </p:sp>
      <p:sp>
        <p:nvSpPr>
          <p:cNvPr id="41" name="Freeform 173"/>
          <p:cNvSpPr>
            <a:spLocks/>
          </p:cNvSpPr>
          <p:nvPr/>
        </p:nvSpPr>
        <p:spPr bwMode="auto">
          <a:xfrm>
            <a:off x="7586134" y="2044700"/>
            <a:ext cx="3926417" cy="1035050"/>
          </a:xfrm>
          <a:custGeom>
            <a:avLst/>
            <a:gdLst>
              <a:gd name="T0" fmla="*/ 2147483647 w 1713"/>
              <a:gd name="T1" fmla="*/ 2147483647 h 468"/>
              <a:gd name="T2" fmla="*/ 0 w 1713"/>
              <a:gd name="T3" fmla="*/ 2147483647 h 468"/>
              <a:gd name="T4" fmla="*/ 0 w 1713"/>
              <a:gd name="T5" fmla="*/ 0 h 468"/>
              <a:gd name="T6" fmla="*/ 2147483647 w 1713"/>
              <a:gd name="T7" fmla="*/ 0 h 468"/>
              <a:gd name="T8" fmla="*/ 2147483647 w 1713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3" h="468">
                <a:moveTo>
                  <a:pt x="1711" y="468"/>
                </a:moveTo>
                <a:lnTo>
                  <a:pt x="0" y="468"/>
                </a:lnTo>
                <a:lnTo>
                  <a:pt x="0" y="0"/>
                </a:lnTo>
                <a:lnTo>
                  <a:pt x="1713" y="0"/>
                </a:lnTo>
                <a:lnTo>
                  <a:pt x="1711" y="468"/>
                </a:lnTo>
                <a:close/>
              </a:path>
            </a:pathLst>
          </a:custGeom>
          <a:solidFill>
            <a:srgbClr val="EBD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74"/>
          <p:cNvSpPr>
            <a:spLocks noChangeArrowheads="1"/>
          </p:cNvSpPr>
          <p:nvPr/>
        </p:nvSpPr>
        <p:spPr bwMode="auto">
          <a:xfrm>
            <a:off x="9328151" y="2089151"/>
            <a:ext cx="17296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Quantity of butter</a:t>
            </a:r>
            <a:endParaRPr lang="en-US" sz="1600" b="1"/>
          </a:p>
        </p:txBody>
      </p:sp>
      <p:sp>
        <p:nvSpPr>
          <p:cNvPr id="43" name="Rectangle 175"/>
          <p:cNvSpPr>
            <a:spLocks noChangeArrowheads="1"/>
          </p:cNvSpPr>
          <p:nvPr/>
        </p:nvSpPr>
        <p:spPr bwMode="auto">
          <a:xfrm>
            <a:off x="9326034" y="2335213"/>
            <a:ext cx="16575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(millions of pounds)</a:t>
            </a:r>
            <a:endParaRPr lang="en-US" sz="1400"/>
          </a:p>
        </p:txBody>
      </p:sp>
      <p:sp>
        <p:nvSpPr>
          <p:cNvPr id="44" name="Rectangle 176"/>
          <p:cNvSpPr>
            <a:spLocks noChangeArrowheads="1"/>
          </p:cNvSpPr>
          <p:nvPr/>
        </p:nvSpPr>
        <p:spPr bwMode="auto">
          <a:xfrm>
            <a:off x="7658101" y="2070101"/>
            <a:ext cx="1426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 b="1">
                <a:solidFill>
                  <a:srgbClr val="000000"/>
                </a:solidFill>
              </a:rPr>
              <a:t>Price of butter</a:t>
            </a:r>
            <a:endParaRPr lang="en-US" sz="1600" b="1"/>
          </a:p>
        </p:txBody>
      </p:sp>
      <p:sp>
        <p:nvSpPr>
          <p:cNvPr id="45" name="Rectangle 177"/>
          <p:cNvSpPr>
            <a:spLocks noChangeArrowheads="1"/>
          </p:cNvSpPr>
          <p:nvPr/>
        </p:nvSpPr>
        <p:spPr bwMode="auto">
          <a:xfrm>
            <a:off x="7842971" y="2592388"/>
            <a:ext cx="10547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 algn="ctr"/>
            <a:r>
              <a:rPr lang="en-US" sz="1400">
                <a:solidFill>
                  <a:srgbClr val="000000"/>
                </a:solidFill>
              </a:rPr>
              <a:t>(per pound)</a:t>
            </a:r>
            <a:endParaRPr lang="en-US" sz="1400"/>
          </a:p>
        </p:txBody>
      </p:sp>
      <p:sp>
        <p:nvSpPr>
          <p:cNvPr id="46" name="Line 178"/>
          <p:cNvSpPr>
            <a:spLocks noChangeShapeType="1"/>
          </p:cNvSpPr>
          <p:nvPr/>
        </p:nvSpPr>
        <p:spPr bwMode="auto">
          <a:xfrm>
            <a:off x="7586134" y="3367088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79"/>
          <p:cNvSpPr>
            <a:spLocks noChangeShapeType="1"/>
          </p:cNvSpPr>
          <p:nvPr/>
        </p:nvSpPr>
        <p:spPr bwMode="auto">
          <a:xfrm>
            <a:off x="7586134" y="3616325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80"/>
          <p:cNvSpPr>
            <a:spLocks noChangeShapeType="1"/>
          </p:cNvSpPr>
          <p:nvPr/>
        </p:nvSpPr>
        <p:spPr bwMode="auto">
          <a:xfrm>
            <a:off x="7586134" y="3868738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81"/>
          <p:cNvSpPr>
            <a:spLocks noChangeShapeType="1"/>
          </p:cNvSpPr>
          <p:nvPr/>
        </p:nvSpPr>
        <p:spPr bwMode="auto">
          <a:xfrm>
            <a:off x="7586134" y="4117975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82"/>
          <p:cNvSpPr>
            <a:spLocks noChangeShapeType="1"/>
          </p:cNvSpPr>
          <p:nvPr/>
        </p:nvSpPr>
        <p:spPr bwMode="auto">
          <a:xfrm>
            <a:off x="7586134" y="4367213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83"/>
          <p:cNvSpPr>
            <a:spLocks noChangeShapeType="1"/>
          </p:cNvSpPr>
          <p:nvPr/>
        </p:nvSpPr>
        <p:spPr bwMode="auto">
          <a:xfrm>
            <a:off x="7586134" y="4619625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4"/>
          <p:cNvSpPr>
            <a:spLocks noChangeShapeType="1"/>
          </p:cNvSpPr>
          <p:nvPr/>
        </p:nvSpPr>
        <p:spPr bwMode="auto">
          <a:xfrm>
            <a:off x="7586134" y="4868863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85"/>
          <p:cNvSpPr>
            <a:spLocks noChangeShapeType="1"/>
          </p:cNvSpPr>
          <p:nvPr/>
        </p:nvSpPr>
        <p:spPr bwMode="auto">
          <a:xfrm>
            <a:off x="7586134" y="5121275"/>
            <a:ext cx="3934884" cy="0"/>
          </a:xfrm>
          <a:prstGeom prst="line">
            <a:avLst/>
          </a:prstGeom>
          <a:noFill/>
          <a:ln w="1111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86"/>
          <p:cNvSpPr>
            <a:spLocks noChangeShapeType="1"/>
          </p:cNvSpPr>
          <p:nvPr/>
        </p:nvSpPr>
        <p:spPr bwMode="auto">
          <a:xfrm>
            <a:off x="7586134" y="3073400"/>
            <a:ext cx="3934884" cy="0"/>
          </a:xfrm>
          <a:prstGeom prst="line">
            <a:avLst/>
          </a:prstGeom>
          <a:noFill/>
          <a:ln w="14288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87"/>
          <p:cNvSpPr>
            <a:spLocks noChangeShapeType="1"/>
          </p:cNvSpPr>
          <p:nvPr/>
        </p:nvSpPr>
        <p:spPr bwMode="auto">
          <a:xfrm>
            <a:off x="10422467" y="3073401"/>
            <a:ext cx="0" cy="2335213"/>
          </a:xfrm>
          <a:prstGeom prst="line">
            <a:avLst/>
          </a:prstGeom>
          <a:noFill/>
          <a:ln w="14288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88"/>
          <p:cNvSpPr>
            <a:spLocks noChangeShapeType="1"/>
          </p:cNvSpPr>
          <p:nvPr/>
        </p:nvSpPr>
        <p:spPr bwMode="auto">
          <a:xfrm>
            <a:off x="9163051" y="2041525"/>
            <a:ext cx="0" cy="3371850"/>
          </a:xfrm>
          <a:prstGeom prst="line">
            <a:avLst/>
          </a:prstGeom>
          <a:noFill/>
          <a:ln w="14288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189"/>
          <p:cNvSpPr>
            <a:spLocks noChangeArrowheads="1"/>
          </p:cNvSpPr>
          <p:nvPr/>
        </p:nvSpPr>
        <p:spPr bwMode="auto">
          <a:xfrm>
            <a:off x="7586134" y="2041526"/>
            <a:ext cx="3939117" cy="3381375"/>
          </a:xfrm>
          <a:prstGeom prst="rect">
            <a:avLst/>
          </a:prstGeom>
          <a:noFill/>
          <a:ln w="28575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90"/>
          <p:cNvSpPr>
            <a:spLocks noChangeArrowheads="1"/>
          </p:cNvSpPr>
          <p:nvPr/>
        </p:nvSpPr>
        <p:spPr bwMode="auto">
          <a:xfrm>
            <a:off x="10502900" y="2643188"/>
            <a:ext cx="92498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400">
                <a:solidFill>
                  <a:srgbClr val="000000"/>
                </a:solidFill>
              </a:rPr>
              <a:t>Quantity supplied</a:t>
            </a:r>
            <a:endParaRPr lang="en-US" sz="1400"/>
          </a:p>
        </p:txBody>
      </p:sp>
      <p:sp>
        <p:nvSpPr>
          <p:cNvPr id="59" name="Rectangle 191"/>
          <p:cNvSpPr>
            <a:spLocks noChangeArrowheads="1"/>
          </p:cNvSpPr>
          <p:nvPr/>
        </p:nvSpPr>
        <p:spPr bwMode="auto">
          <a:xfrm>
            <a:off x="9173634" y="2632076"/>
            <a:ext cx="118956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400">
                <a:solidFill>
                  <a:srgbClr val="000000"/>
                </a:solidFill>
              </a:rPr>
              <a:t>Quantity demanded</a:t>
            </a:r>
            <a:endParaRPr lang="en-US" sz="1400"/>
          </a:p>
        </p:txBody>
      </p:sp>
      <p:sp>
        <p:nvSpPr>
          <p:cNvPr id="19515" name="Freeform 192"/>
          <p:cNvSpPr>
            <a:spLocks/>
          </p:cNvSpPr>
          <p:nvPr/>
        </p:nvSpPr>
        <p:spPr bwMode="auto">
          <a:xfrm>
            <a:off x="9626600" y="2611438"/>
            <a:ext cx="2328333" cy="0"/>
          </a:xfrm>
          <a:custGeom>
            <a:avLst/>
            <a:gdLst>
              <a:gd name="T0" fmla="*/ 0 w 843"/>
              <a:gd name="T1" fmla="*/ 2147483647 w 843"/>
              <a:gd name="T2" fmla="*/ 0 w 843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843">
                <a:moveTo>
                  <a:pt x="0" y="0"/>
                </a:moveTo>
                <a:lnTo>
                  <a:pt x="8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93"/>
          <p:cNvSpPr>
            <a:spLocks noChangeShapeType="1"/>
          </p:cNvSpPr>
          <p:nvPr/>
        </p:nvSpPr>
        <p:spPr bwMode="auto">
          <a:xfrm>
            <a:off x="9220200" y="2611438"/>
            <a:ext cx="22542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194"/>
          <p:cNvSpPr>
            <a:spLocks noChangeArrowheads="1"/>
          </p:cNvSpPr>
          <p:nvPr/>
        </p:nvSpPr>
        <p:spPr bwMode="auto">
          <a:xfrm>
            <a:off x="5118100" y="6402388"/>
            <a:ext cx="32380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Quantity of butter (millions of pounds</a:t>
            </a:r>
            <a:r>
              <a:rPr lang="en-US" sz="1100" b="1">
                <a:solidFill>
                  <a:srgbClr val="000000"/>
                </a:solidFill>
              </a:rPr>
              <a:t>)</a:t>
            </a:r>
            <a:endParaRPr lang="en-US" b="1"/>
          </a:p>
        </p:txBody>
      </p:sp>
      <p:cxnSp>
        <p:nvCxnSpPr>
          <p:cNvPr id="63" name="Straight Connector 86"/>
          <p:cNvCxnSpPr>
            <a:cxnSpLocks noChangeShapeType="1"/>
          </p:cNvCxnSpPr>
          <p:nvPr/>
        </p:nvCxnSpPr>
        <p:spPr bwMode="auto">
          <a:xfrm>
            <a:off x="1976967" y="3887788"/>
            <a:ext cx="2901951" cy="0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86"/>
          <p:cNvCxnSpPr>
            <a:cxnSpLocks noChangeShapeType="1"/>
          </p:cNvCxnSpPr>
          <p:nvPr/>
        </p:nvCxnSpPr>
        <p:spPr bwMode="auto">
          <a:xfrm>
            <a:off x="5018618" y="3925889"/>
            <a:ext cx="4233" cy="1989137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Line 197"/>
          <p:cNvSpPr>
            <a:spLocks noChangeShapeType="1"/>
          </p:cNvSpPr>
          <p:nvPr/>
        </p:nvSpPr>
        <p:spPr bwMode="auto">
          <a:xfrm>
            <a:off x="1773767" y="2419350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98"/>
          <p:cNvSpPr>
            <a:spLocks noChangeShapeType="1"/>
          </p:cNvSpPr>
          <p:nvPr/>
        </p:nvSpPr>
        <p:spPr bwMode="auto">
          <a:xfrm>
            <a:off x="1773767" y="2779713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199"/>
          <p:cNvSpPr>
            <a:spLocks noChangeShapeType="1"/>
          </p:cNvSpPr>
          <p:nvPr/>
        </p:nvSpPr>
        <p:spPr bwMode="auto">
          <a:xfrm>
            <a:off x="1773767" y="3143250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200"/>
          <p:cNvSpPr>
            <a:spLocks noChangeShapeType="1"/>
          </p:cNvSpPr>
          <p:nvPr/>
        </p:nvSpPr>
        <p:spPr bwMode="auto">
          <a:xfrm>
            <a:off x="1773767" y="3509963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201"/>
          <p:cNvSpPr>
            <a:spLocks noChangeShapeType="1"/>
          </p:cNvSpPr>
          <p:nvPr/>
        </p:nvSpPr>
        <p:spPr bwMode="auto">
          <a:xfrm>
            <a:off x="1773767" y="3876675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202"/>
          <p:cNvSpPr>
            <a:spLocks noChangeShapeType="1"/>
          </p:cNvSpPr>
          <p:nvPr/>
        </p:nvSpPr>
        <p:spPr bwMode="auto">
          <a:xfrm>
            <a:off x="1773767" y="4241800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203"/>
          <p:cNvSpPr>
            <a:spLocks noChangeShapeType="1"/>
          </p:cNvSpPr>
          <p:nvPr/>
        </p:nvSpPr>
        <p:spPr bwMode="auto">
          <a:xfrm>
            <a:off x="1773767" y="4603750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204"/>
          <p:cNvSpPr>
            <a:spLocks noChangeShapeType="1"/>
          </p:cNvSpPr>
          <p:nvPr/>
        </p:nvSpPr>
        <p:spPr bwMode="auto">
          <a:xfrm>
            <a:off x="1773767" y="4970463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205"/>
          <p:cNvSpPr>
            <a:spLocks noChangeShapeType="1"/>
          </p:cNvSpPr>
          <p:nvPr/>
        </p:nvSpPr>
        <p:spPr bwMode="auto">
          <a:xfrm>
            <a:off x="1773767" y="5334000"/>
            <a:ext cx="1714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06"/>
          <p:cNvSpPr>
            <a:spLocks noChangeShapeType="1"/>
          </p:cNvSpPr>
          <p:nvPr/>
        </p:nvSpPr>
        <p:spPr bwMode="auto">
          <a:xfrm>
            <a:off x="2861733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07"/>
          <p:cNvSpPr>
            <a:spLocks noChangeShapeType="1"/>
          </p:cNvSpPr>
          <p:nvPr/>
        </p:nvSpPr>
        <p:spPr bwMode="auto">
          <a:xfrm>
            <a:off x="3405717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208"/>
          <p:cNvSpPr>
            <a:spLocks noChangeShapeType="1"/>
          </p:cNvSpPr>
          <p:nvPr/>
        </p:nvSpPr>
        <p:spPr bwMode="auto">
          <a:xfrm>
            <a:off x="3947584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09"/>
          <p:cNvSpPr>
            <a:spLocks noChangeShapeType="1"/>
          </p:cNvSpPr>
          <p:nvPr/>
        </p:nvSpPr>
        <p:spPr bwMode="auto">
          <a:xfrm>
            <a:off x="4493684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10"/>
          <p:cNvSpPr>
            <a:spLocks noChangeShapeType="1"/>
          </p:cNvSpPr>
          <p:nvPr/>
        </p:nvSpPr>
        <p:spPr bwMode="auto">
          <a:xfrm>
            <a:off x="5039784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211"/>
          <p:cNvSpPr>
            <a:spLocks noChangeShapeType="1"/>
          </p:cNvSpPr>
          <p:nvPr/>
        </p:nvSpPr>
        <p:spPr bwMode="auto">
          <a:xfrm>
            <a:off x="5581651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212"/>
          <p:cNvSpPr>
            <a:spLocks noChangeShapeType="1"/>
          </p:cNvSpPr>
          <p:nvPr/>
        </p:nvSpPr>
        <p:spPr bwMode="auto">
          <a:xfrm>
            <a:off x="6125633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213"/>
          <p:cNvSpPr>
            <a:spLocks noChangeShapeType="1"/>
          </p:cNvSpPr>
          <p:nvPr/>
        </p:nvSpPr>
        <p:spPr bwMode="auto">
          <a:xfrm>
            <a:off x="6669617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214"/>
          <p:cNvSpPr>
            <a:spLocks noChangeShapeType="1"/>
          </p:cNvSpPr>
          <p:nvPr/>
        </p:nvSpPr>
        <p:spPr bwMode="auto">
          <a:xfrm>
            <a:off x="7213600" y="5934076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15"/>
          <p:cNvSpPr>
            <a:spLocks noChangeShapeType="1"/>
          </p:cNvSpPr>
          <p:nvPr/>
        </p:nvSpPr>
        <p:spPr bwMode="auto">
          <a:xfrm flipV="1">
            <a:off x="1773767" y="1438275"/>
            <a:ext cx="0" cy="42291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216"/>
          <p:cNvSpPr>
            <a:spLocks/>
          </p:cNvSpPr>
          <p:nvPr/>
        </p:nvSpPr>
        <p:spPr bwMode="auto">
          <a:xfrm>
            <a:off x="1773768" y="5756276"/>
            <a:ext cx="472017" cy="309563"/>
          </a:xfrm>
          <a:custGeom>
            <a:avLst/>
            <a:gdLst>
              <a:gd name="T0" fmla="*/ 2147483647 w 156"/>
              <a:gd name="T1" fmla="*/ 2147483647 h 132"/>
              <a:gd name="T2" fmla="*/ 0 w 156"/>
              <a:gd name="T3" fmla="*/ 2147483647 h 132"/>
              <a:gd name="T4" fmla="*/ 0 w 156"/>
              <a:gd name="T5" fmla="*/ 0 h 1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6" h="132">
                <a:moveTo>
                  <a:pt x="156" y="132"/>
                </a:moveTo>
                <a:lnTo>
                  <a:pt x="0" y="132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17"/>
          <p:cNvSpPr>
            <a:spLocks noChangeShapeType="1"/>
          </p:cNvSpPr>
          <p:nvPr/>
        </p:nvSpPr>
        <p:spPr bwMode="auto">
          <a:xfrm flipH="1">
            <a:off x="2360084" y="6065838"/>
            <a:ext cx="5196416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18"/>
          <p:cNvSpPr>
            <a:spLocks noChangeShapeType="1"/>
          </p:cNvSpPr>
          <p:nvPr/>
        </p:nvSpPr>
        <p:spPr bwMode="auto">
          <a:xfrm flipV="1">
            <a:off x="1703917" y="5634039"/>
            <a:ext cx="141816" cy="650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19"/>
          <p:cNvSpPr>
            <a:spLocks noChangeShapeType="1"/>
          </p:cNvSpPr>
          <p:nvPr/>
        </p:nvSpPr>
        <p:spPr bwMode="auto">
          <a:xfrm flipV="1">
            <a:off x="1703917" y="5722939"/>
            <a:ext cx="141816" cy="650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20"/>
          <p:cNvSpPr>
            <a:spLocks noChangeShapeType="1"/>
          </p:cNvSpPr>
          <p:nvPr/>
        </p:nvSpPr>
        <p:spPr bwMode="auto">
          <a:xfrm flipH="1">
            <a:off x="2203451" y="6003926"/>
            <a:ext cx="84667" cy="1174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21"/>
          <p:cNvSpPr>
            <a:spLocks noChangeShapeType="1"/>
          </p:cNvSpPr>
          <p:nvPr/>
        </p:nvSpPr>
        <p:spPr bwMode="auto">
          <a:xfrm flipH="1">
            <a:off x="2317751" y="6003926"/>
            <a:ext cx="84667" cy="1174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22"/>
          <p:cNvSpPr>
            <a:spLocks noChangeShapeType="1"/>
          </p:cNvSpPr>
          <p:nvPr/>
        </p:nvSpPr>
        <p:spPr bwMode="auto">
          <a:xfrm>
            <a:off x="3947585" y="2419350"/>
            <a:ext cx="2178049" cy="2914650"/>
          </a:xfrm>
          <a:prstGeom prst="line">
            <a:avLst/>
          </a:prstGeom>
          <a:noFill/>
          <a:ln w="30163">
            <a:solidFill>
              <a:srgbClr val="3C5DA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23"/>
          <p:cNvSpPr>
            <a:spLocks noChangeShapeType="1"/>
          </p:cNvSpPr>
          <p:nvPr/>
        </p:nvSpPr>
        <p:spPr bwMode="auto">
          <a:xfrm flipH="1">
            <a:off x="2861733" y="2419350"/>
            <a:ext cx="4351867" cy="2914650"/>
          </a:xfrm>
          <a:prstGeom prst="line">
            <a:avLst/>
          </a:prstGeom>
          <a:noFill/>
          <a:ln w="30163">
            <a:solidFill>
              <a:srgbClr val="EE313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Rectangle 224"/>
          <p:cNvSpPr>
            <a:spLocks noChangeArrowheads="1"/>
          </p:cNvSpPr>
          <p:nvPr/>
        </p:nvSpPr>
        <p:spPr bwMode="auto">
          <a:xfrm>
            <a:off x="2794001" y="61039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6</a:t>
            </a:r>
            <a:endParaRPr lang="en-US" sz="1400"/>
          </a:p>
        </p:txBody>
      </p:sp>
      <p:sp>
        <p:nvSpPr>
          <p:cNvPr id="93" name="Rectangle 225"/>
          <p:cNvSpPr>
            <a:spLocks noChangeArrowheads="1"/>
          </p:cNvSpPr>
          <p:nvPr/>
        </p:nvSpPr>
        <p:spPr bwMode="auto">
          <a:xfrm>
            <a:off x="3340101" y="61039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7</a:t>
            </a:r>
            <a:endParaRPr lang="en-US" sz="1400"/>
          </a:p>
        </p:txBody>
      </p:sp>
      <p:sp>
        <p:nvSpPr>
          <p:cNvPr id="94" name="Rectangle 226"/>
          <p:cNvSpPr>
            <a:spLocks noChangeArrowheads="1"/>
          </p:cNvSpPr>
          <p:nvPr/>
        </p:nvSpPr>
        <p:spPr bwMode="auto">
          <a:xfrm>
            <a:off x="1513418" y="61039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</a:t>
            </a:r>
            <a:endParaRPr lang="en-US" sz="1400"/>
          </a:p>
        </p:txBody>
      </p:sp>
      <p:sp>
        <p:nvSpPr>
          <p:cNvPr id="95" name="Rectangle 227"/>
          <p:cNvSpPr>
            <a:spLocks noChangeArrowheads="1"/>
          </p:cNvSpPr>
          <p:nvPr/>
        </p:nvSpPr>
        <p:spPr bwMode="auto">
          <a:xfrm>
            <a:off x="3881967" y="61039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</a:t>
            </a:r>
            <a:endParaRPr lang="en-US" sz="1400"/>
          </a:p>
        </p:txBody>
      </p:sp>
      <p:sp>
        <p:nvSpPr>
          <p:cNvPr id="96" name="Rectangle 228"/>
          <p:cNvSpPr>
            <a:spLocks noChangeArrowheads="1"/>
          </p:cNvSpPr>
          <p:nvPr/>
        </p:nvSpPr>
        <p:spPr bwMode="auto">
          <a:xfrm>
            <a:off x="4425951" y="61039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</a:t>
            </a:r>
            <a:endParaRPr lang="en-US" sz="1400"/>
          </a:p>
        </p:txBody>
      </p:sp>
      <p:sp>
        <p:nvSpPr>
          <p:cNvPr id="97" name="Rectangle 229"/>
          <p:cNvSpPr>
            <a:spLocks noChangeArrowheads="1"/>
          </p:cNvSpPr>
          <p:nvPr/>
        </p:nvSpPr>
        <p:spPr bwMode="auto">
          <a:xfrm>
            <a:off x="4906434" y="610393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10</a:t>
            </a:r>
            <a:endParaRPr lang="en-US" sz="1400"/>
          </a:p>
        </p:txBody>
      </p:sp>
      <p:sp>
        <p:nvSpPr>
          <p:cNvPr id="98" name="Rectangle 230"/>
          <p:cNvSpPr>
            <a:spLocks noChangeArrowheads="1"/>
          </p:cNvSpPr>
          <p:nvPr/>
        </p:nvSpPr>
        <p:spPr bwMode="auto">
          <a:xfrm>
            <a:off x="5450417" y="610393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11</a:t>
            </a:r>
            <a:endParaRPr lang="en-US" sz="1400"/>
          </a:p>
        </p:txBody>
      </p:sp>
      <p:sp>
        <p:nvSpPr>
          <p:cNvPr id="99" name="Rectangle 231"/>
          <p:cNvSpPr>
            <a:spLocks noChangeArrowheads="1"/>
          </p:cNvSpPr>
          <p:nvPr/>
        </p:nvSpPr>
        <p:spPr bwMode="auto">
          <a:xfrm>
            <a:off x="6538384" y="610393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13</a:t>
            </a:r>
            <a:endParaRPr lang="en-US" sz="1400"/>
          </a:p>
        </p:txBody>
      </p:sp>
      <p:sp>
        <p:nvSpPr>
          <p:cNvPr id="100" name="Rectangle 232"/>
          <p:cNvSpPr>
            <a:spLocks noChangeArrowheads="1"/>
          </p:cNvSpPr>
          <p:nvPr/>
        </p:nvSpPr>
        <p:spPr bwMode="auto">
          <a:xfrm>
            <a:off x="5992284" y="610393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12</a:t>
            </a:r>
            <a:endParaRPr lang="en-US" sz="1400"/>
          </a:p>
        </p:txBody>
      </p:sp>
      <p:sp>
        <p:nvSpPr>
          <p:cNvPr id="101" name="Rectangle 233"/>
          <p:cNvSpPr>
            <a:spLocks noChangeArrowheads="1"/>
          </p:cNvSpPr>
          <p:nvPr/>
        </p:nvSpPr>
        <p:spPr bwMode="auto">
          <a:xfrm>
            <a:off x="7080251" y="610393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14</a:t>
            </a:r>
            <a:endParaRPr lang="en-US" sz="1400"/>
          </a:p>
        </p:txBody>
      </p:sp>
      <p:sp>
        <p:nvSpPr>
          <p:cNvPr id="102" name="Rectangle 234"/>
          <p:cNvSpPr>
            <a:spLocks noChangeArrowheads="1"/>
          </p:cNvSpPr>
          <p:nvPr/>
        </p:nvSpPr>
        <p:spPr bwMode="auto">
          <a:xfrm>
            <a:off x="1064684" y="229870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$1.40</a:t>
            </a:r>
            <a:endParaRPr lang="en-US" sz="1400"/>
          </a:p>
        </p:txBody>
      </p:sp>
      <p:sp>
        <p:nvSpPr>
          <p:cNvPr id="103" name="Rectangle 235"/>
          <p:cNvSpPr>
            <a:spLocks noChangeArrowheads="1"/>
          </p:cNvSpPr>
          <p:nvPr/>
        </p:nvSpPr>
        <p:spPr bwMode="auto">
          <a:xfrm>
            <a:off x="1193800" y="2665413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1.30</a:t>
            </a:r>
            <a:endParaRPr lang="en-US" sz="1400"/>
          </a:p>
        </p:txBody>
      </p:sp>
      <p:sp>
        <p:nvSpPr>
          <p:cNvPr id="104" name="Rectangle 236"/>
          <p:cNvSpPr>
            <a:spLocks noChangeArrowheads="1"/>
          </p:cNvSpPr>
          <p:nvPr/>
        </p:nvSpPr>
        <p:spPr bwMode="auto">
          <a:xfrm>
            <a:off x="1193800" y="302895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1.20</a:t>
            </a:r>
            <a:endParaRPr lang="en-US" sz="1400"/>
          </a:p>
        </p:txBody>
      </p:sp>
      <p:sp>
        <p:nvSpPr>
          <p:cNvPr id="105" name="Rectangle 237"/>
          <p:cNvSpPr>
            <a:spLocks noChangeArrowheads="1"/>
          </p:cNvSpPr>
          <p:nvPr/>
        </p:nvSpPr>
        <p:spPr bwMode="auto">
          <a:xfrm>
            <a:off x="1193800" y="339725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1.10</a:t>
            </a:r>
            <a:endParaRPr lang="en-US" sz="1400"/>
          </a:p>
        </p:txBody>
      </p:sp>
      <p:sp>
        <p:nvSpPr>
          <p:cNvPr id="106" name="Rectangle 238"/>
          <p:cNvSpPr>
            <a:spLocks noChangeArrowheads="1"/>
          </p:cNvSpPr>
          <p:nvPr/>
        </p:nvSpPr>
        <p:spPr bwMode="auto">
          <a:xfrm>
            <a:off x="1193800" y="3759200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1.00</a:t>
            </a:r>
            <a:endParaRPr lang="en-US" sz="1400"/>
          </a:p>
        </p:txBody>
      </p:sp>
      <p:sp>
        <p:nvSpPr>
          <p:cNvPr id="107" name="Rectangle 239"/>
          <p:cNvSpPr>
            <a:spLocks noChangeArrowheads="1"/>
          </p:cNvSpPr>
          <p:nvPr/>
        </p:nvSpPr>
        <p:spPr bwMode="auto">
          <a:xfrm>
            <a:off x="1193800" y="4119563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0.90</a:t>
            </a:r>
            <a:endParaRPr lang="en-US" sz="1400"/>
          </a:p>
        </p:txBody>
      </p:sp>
      <p:sp>
        <p:nvSpPr>
          <p:cNvPr id="108" name="Rectangle 240"/>
          <p:cNvSpPr>
            <a:spLocks noChangeArrowheads="1"/>
          </p:cNvSpPr>
          <p:nvPr/>
        </p:nvSpPr>
        <p:spPr bwMode="auto">
          <a:xfrm>
            <a:off x="1193800" y="4487863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0.80</a:t>
            </a:r>
            <a:endParaRPr lang="en-US" sz="1400"/>
          </a:p>
        </p:txBody>
      </p:sp>
      <p:sp>
        <p:nvSpPr>
          <p:cNvPr id="109" name="Rectangle 241"/>
          <p:cNvSpPr>
            <a:spLocks noChangeArrowheads="1"/>
          </p:cNvSpPr>
          <p:nvPr/>
        </p:nvSpPr>
        <p:spPr bwMode="auto">
          <a:xfrm>
            <a:off x="1193800" y="485298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0.70</a:t>
            </a:r>
            <a:endParaRPr lang="en-US" sz="1400"/>
          </a:p>
        </p:txBody>
      </p:sp>
      <p:sp>
        <p:nvSpPr>
          <p:cNvPr id="110" name="Rectangle 242"/>
          <p:cNvSpPr>
            <a:spLocks noChangeArrowheads="1"/>
          </p:cNvSpPr>
          <p:nvPr/>
        </p:nvSpPr>
        <p:spPr bwMode="auto">
          <a:xfrm>
            <a:off x="1193800" y="5218113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0.60</a:t>
            </a:r>
            <a:endParaRPr lang="en-US" sz="1400"/>
          </a:p>
        </p:txBody>
      </p:sp>
      <p:sp>
        <p:nvSpPr>
          <p:cNvPr id="111" name="Oval 243"/>
          <p:cNvSpPr>
            <a:spLocks noChangeArrowheads="1"/>
          </p:cNvSpPr>
          <p:nvPr/>
        </p:nvSpPr>
        <p:spPr bwMode="auto">
          <a:xfrm>
            <a:off x="3877734" y="2362201"/>
            <a:ext cx="143933" cy="1127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Oval 244"/>
          <p:cNvSpPr>
            <a:spLocks noChangeArrowheads="1"/>
          </p:cNvSpPr>
          <p:nvPr/>
        </p:nvSpPr>
        <p:spPr bwMode="auto">
          <a:xfrm>
            <a:off x="4150784" y="2724150"/>
            <a:ext cx="143933" cy="1095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245"/>
          <p:cNvSpPr>
            <a:spLocks noChangeArrowheads="1"/>
          </p:cNvSpPr>
          <p:nvPr/>
        </p:nvSpPr>
        <p:spPr bwMode="auto">
          <a:xfrm>
            <a:off x="4421718" y="3089276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Oval 246"/>
          <p:cNvSpPr>
            <a:spLocks noChangeArrowheads="1"/>
          </p:cNvSpPr>
          <p:nvPr/>
        </p:nvSpPr>
        <p:spPr bwMode="auto">
          <a:xfrm>
            <a:off x="4692651" y="3455989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Oval 247"/>
          <p:cNvSpPr>
            <a:spLocks noChangeArrowheads="1"/>
          </p:cNvSpPr>
          <p:nvPr/>
        </p:nvSpPr>
        <p:spPr bwMode="auto">
          <a:xfrm>
            <a:off x="5507567" y="3455989"/>
            <a:ext cx="146051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Oval 248"/>
          <p:cNvSpPr>
            <a:spLocks noChangeArrowheads="1"/>
          </p:cNvSpPr>
          <p:nvPr/>
        </p:nvSpPr>
        <p:spPr bwMode="auto">
          <a:xfrm>
            <a:off x="6053668" y="3089276"/>
            <a:ext cx="141817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Oval 249"/>
          <p:cNvSpPr>
            <a:spLocks noChangeArrowheads="1"/>
          </p:cNvSpPr>
          <p:nvPr/>
        </p:nvSpPr>
        <p:spPr bwMode="auto">
          <a:xfrm>
            <a:off x="6595533" y="2724150"/>
            <a:ext cx="146051" cy="1095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Oval 251"/>
          <p:cNvSpPr>
            <a:spLocks noChangeArrowheads="1"/>
          </p:cNvSpPr>
          <p:nvPr/>
        </p:nvSpPr>
        <p:spPr bwMode="auto">
          <a:xfrm>
            <a:off x="4965700" y="3822700"/>
            <a:ext cx="143933" cy="1095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Oval 252"/>
          <p:cNvSpPr>
            <a:spLocks noChangeArrowheads="1"/>
          </p:cNvSpPr>
          <p:nvPr/>
        </p:nvSpPr>
        <p:spPr bwMode="auto">
          <a:xfrm>
            <a:off x="5238751" y="4187826"/>
            <a:ext cx="141816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Oval 253"/>
          <p:cNvSpPr>
            <a:spLocks noChangeArrowheads="1"/>
          </p:cNvSpPr>
          <p:nvPr/>
        </p:nvSpPr>
        <p:spPr bwMode="auto">
          <a:xfrm>
            <a:off x="5507567" y="4546601"/>
            <a:ext cx="146051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Oval 254"/>
          <p:cNvSpPr>
            <a:spLocks noChangeArrowheads="1"/>
          </p:cNvSpPr>
          <p:nvPr/>
        </p:nvSpPr>
        <p:spPr bwMode="auto">
          <a:xfrm>
            <a:off x="5780618" y="4913314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Oval 255"/>
          <p:cNvSpPr>
            <a:spLocks noChangeArrowheads="1"/>
          </p:cNvSpPr>
          <p:nvPr/>
        </p:nvSpPr>
        <p:spPr bwMode="auto">
          <a:xfrm>
            <a:off x="6053668" y="5280025"/>
            <a:ext cx="141817" cy="1095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Oval 256"/>
          <p:cNvSpPr>
            <a:spLocks noChangeArrowheads="1"/>
          </p:cNvSpPr>
          <p:nvPr/>
        </p:nvSpPr>
        <p:spPr bwMode="auto">
          <a:xfrm>
            <a:off x="4421718" y="4187826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Oval 257"/>
          <p:cNvSpPr>
            <a:spLocks noChangeArrowheads="1"/>
          </p:cNvSpPr>
          <p:nvPr/>
        </p:nvSpPr>
        <p:spPr bwMode="auto">
          <a:xfrm>
            <a:off x="3877734" y="4546601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Oval 258"/>
          <p:cNvSpPr>
            <a:spLocks noChangeArrowheads="1"/>
          </p:cNvSpPr>
          <p:nvPr/>
        </p:nvSpPr>
        <p:spPr bwMode="auto">
          <a:xfrm>
            <a:off x="3333751" y="4913314"/>
            <a:ext cx="143933" cy="1111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Oval 259"/>
          <p:cNvSpPr>
            <a:spLocks noChangeArrowheads="1"/>
          </p:cNvSpPr>
          <p:nvPr/>
        </p:nvSpPr>
        <p:spPr bwMode="auto">
          <a:xfrm>
            <a:off x="2791884" y="5280025"/>
            <a:ext cx="141816" cy="1095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Rectangle 260"/>
          <p:cNvSpPr>
            <a:spLocks noChangeArrowheads="1"/>
          </p:cNvSpPr>
          <p:nvPr/>
        </p:nvSpPr>
        <p:spPr bwMode="auto">
          <a:xfrm>
            <a:off x="428627" y="1624309"/>
            <a:ext cx="12721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588" indent="-1588" algn="r"/>
            <a:r>
              <a:rPr lang="en-US" sz="1400" b="1" dirty="0">
                <a:solidFill>
                  <a:srgbClr val="000000"/>
                </a:solidFill>
              </a:rPr>
              <a:t>Price of butter </a:t>
            </a:r>
          </a:p>
          <a:p>
            <a:pPr marL="1588" indent="-1588" algn="r"/>
            <a:r>
              <a:rPr lang="en-US" sz="1400" b="1" dirty="0">
                <a:solidFill>
                  <a:srgbClr val="000000"/>
                </a:solidFill>
              </a:rPr>
              <a:t>(per pound)</a:t>
            </a:r>
            <a:endParaRPr lang="en-US" sz="1400" b="1" dirty="0"/>
          </a:p>
        </p:txBody>
      </p:sp>
      <p:sp>
        <p:nvSpPr>
          <p:cNvPr id="129" name="Rectangle 261"/>
          <p:cNvSpPr>
            <a:spLocks noChangeArrowheads="1"/>
          </p:cNvSpPr>
          <p:nvPr/>
        </p:nvSpPr>
        <p:spPr bwMode="auto">
          <a:xfrm>
            <a:off x="6142567" y="5397500"/>
            <a:ext cx="13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D</a:t>
            </a:r>
            <a:endParaRPr lang="en-US" sz="1400"/>
          </a:p>
        </p:txBody>
      </p:sp>
      <p:sp>
        <p:nvSpPr>
          <p:cNvPr id="130" name="Rectangle 262"/>
          <p:cNvSpPr>
            <a:spLocks noChangeArrowheads="1"/>
          </p:cNvSpPr>
          <p:nvPr/>
        </p:nvSpPr>
        <p:spPr bwMode="auto">
          <a:xfrm>
            <a:off x="7300384" y="22288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S</a:t>
            </a:r>
            <a:endParaRPr lang="en-US" sz="1400"/>
          </a:p>
        </p:txBody>
      </p:sp>
      <p:sp>
        <p:nvSpPr>
          <p:cNvPr id="131" name="Rectangle 263"/>
          <p:cNvSpPr>
            <a:spLocks noChangeArrowheads="1"/>
          </p:cNvSpPr>
          <p:nvPr/>
        </p:nvSpPr>
        <p:spPr bwMode="auto">
          <a:xfrm>
            <a:off x="5001684" y="3521075"/>
            <a:ext cx="961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358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1" grpId="0" animBg="1"/>
      <p:bldP spid="62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/>
      <p:bldP spid="129" grpId="0"/>
      <p:bldP spid="130" grpId="0"/>
      <p:bldP spid="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Effects of a Price Floor</a:t>
            </a:r>
          </a:p>
        </p:txBody>
      </p:sp>
      <p:sp>
        <p:nvSpPr>
          <p:cNvPr id="4" name="Line 57"/>
          <p:cNvSpPr>
            <a:spLocks noChangeShapeType="1"/>
          </p:cNvSpPr>
          <p:nvPr/>
        </p:nvSpPr>
        <p:spPr bwMode="auto">
          <a:xfrm>
            <a:off x="2751667" y="2282825"/>
            <a:ext cx="2095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8"/>
          <p:cNvSpPr>
            <a:spLocks noChangeShapeType="1"/>
          </p:cNvSpPr>
          <p:nvPr/>
        </p:nvSpPr>
        <p:spPr bwMode="auto">
          <a:xfrm>
            <a:off x="2751667" y="3806825"/>
            <a:ext cx="2095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9"/>
          <p:cNvSpPr>
            <a:spLocks noChangeShapeType="1"/>
          </p:cNvSpPr>
          <p:nvPr/>
        </p:nvSpPr>
        <p:spPr bwMode="auto">
          <a:xfrm>
            <a:off x="2751667" y="4565650"/>
            <a:ext cx="2095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0"/>
          <p:cNvSpPr>
            <a:spLocks noChangeShapeType="1"/>
          </p:cNvSpPr>
          <p:nvPr/>
        </p:nvSpPr>
        <p:spPr bwMode="auto">
          <a:xfrm>
            <a:off x="2751667" y="5330825"/>
            <a:ext cx="209551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1"/>
          <p:cNvSpPr>
            <a:spLocks noChangeShapeType="1"/>
          </p:cNvSpPr>
          <p:nvPr/>
        </p:nvSpPr>
        <p:spPr bwMode="auto">
          <a:xfrm>
            <a:off x="4078817" y="5953126"/>
            <a:ext cx="0" cy="1365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5403851" y="5953126"/>
            <a:ext cx="0" cy="1365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3"/>
          <p:cNvSpPr>
            <a:spLocks noChangeShapeType="1"/>
          </p:cNvSpPr>
          <p:nvPr/>
        </p:nvSpPr>
        <p:spPr bwMode="auto">
          <a:xfrm>
            <a:off x="6775451" y="5945188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4"/>
          <p:cNvSpPr>
            <a:spLocks noChangeShapeType="1"/>
          </p:cNvSpPr>
          <p:nvPr/>
        </p:nvSpPr>
        <p:spPr bwMode="auto">
          <a:xfrm>
            <a:off x="6070600" y="5953126"/>
            <a:ext cx="0" cy="1365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5"/>
          <p:cNvSpPr>
            <a:spLocks noChangeShapeType="1"/>
          </p:cNvSpPr>
          <p:nvPr/>
        </p:nvSpPr>
        <p:spPr bwMode="auto">
          <a:xfrm>
            <a:off x="8049684" y="5953126"/>
            <a:ext cx="0" cy="1365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66"/>
          <p:cNvSpPr>
            <a:spLocks noChangeShapeType="1"/>
          </p:cNvSpPr>
          <p:nvPr/>
        </p:nvSpPr>
        <p:spPr bwMode="auto">
          <a:xfrm>
            <a:off x="9376833" y="5953126"/>
            <a:ext cx="0" cy="1365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7"/>
          <p:cNvSpPr>
            <a:spLocks noChangeShapeType="1"/>
          </p:cNvSpPr>
          <p:nvPr/>
        </p:nvSpPr>
        <p:spPr bwMode="auto">
          <a:xfrm>
            <a:off x="9908117" y="3052764"/>
            <a:ext cx="0" cy="2381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68"/>
          <p:cNvSpPr>
            <a:spLocks/>
          </p:cNvSpPr>
          <p:nvPr/>
        </p:nvSpPr>
        <p:spPr bwMode="auto">
          <a:xfrm>
            <a:off x="2751667" y="5753100"/>
            <a:ext cx="601133" cy="336550"/>
          </a:xfrm>
          <a:custGeom>
            <a:avLst/>
            <a:gdLst>
              <a:gd name="T0" fmla="*/ 2147483647 w 163"/>
              <a:gd name="T1" fmla="*/ 2147483647 h 137"/>
              <a:gd name="T2" fmla="*/ 0 w 163"/>
              <a:gd name="T3" fmla="*/ 2147483647 h 137"/>
              <a:gd name="T4" fmla="*/ 0 w 163"/>
              <a:gd name="T5" fmla="*/ 0 h 1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" h="137">
                <a:moveTo>
                  <a:pt x="163" y="137"/>
                </a:moveTo>
                <a:lnTo>
                  <a:pt x="0" y="137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69"/>
          <p:cNvSpPr>
            <a:spLocks noChangeShapeType="1"/>
          </p:cNvSpPr>
          <p:nvPr/>
        </p:nvSpPr>
        <p:spPr bwMode="auto">
          <a:xfrm flipH="1">
            <a:off x="3494617" y="6089650"/>
            <a:ext cx="695748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70"/>
          <p:cNvSpPr>
            <a:spLocks noChangeShapeType="1"/>
          </p:cNvSpPr>
          <p:nvPr/>
        </p:nvSpPr>
        <p:spPr bwMode="auto">
          <a:xfrm flipV="1">
            <a:off x="2667000" y="5627688"/>
            <a:ext cx="179917" cy="698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1"/>
          <p:cNvSpPr>
            <a:spLocks noChangeShapeType="1"/>
          </p:cNvSpPr>
          <p:nvPr/>
        </p:nvSpPr>
        <p:spPr bwMode="auto">
          <a:xfrm flipV="1">
            <a:off x="2667000" y="5719764"/>
            <a:ext cx="179917" cy="7143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72"/>
          <p:cNvSpPr>
            <a:spLocks noChangeShapeType="1"/>
          </p:cNvSpPr>
          <p:nvPr/>
        </p:nvSpPr>
        <p:spPr bwMode="auto">
          <a:xfrm flipH="1">
            <a:off x="3302001" y="6034088"/>
            <a:ext cx="107951" cy="1190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73"/>
          <p:cNvSpPr>
            <a:spLocks noChangeShapeType="1"/>
          </p:cNvSpPr>
          <p:nvPr/>
        </p:nvSpPr>
        <p:spPr bwMode="auto">
          <a:xfrm flipH="1">
            <a:off x="3441700" y="6034088"/>
            <a:ext cx="103717" cy="1190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74"/>
          <p:cNvSpPr>
            <a:spLocks noChangeArrowheads="1"/>
          </p:cNvSpPr>
          <p:nvPr/>
        </p:nvSpPr>
        <p:spPr bwMode="auto">
          <a:xfrm>
            <a:off x="4000500" y="612457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6</a:t>
            </a:r>
            <a:endParaRPr lang="en-US" sz="1400"/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2436285" y="612457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</a:t>
            </a:r>
            <a:endParaRPr lang="en-US" sz="1400"/>
          </a:p>
        </p:txBody>
      </p:sp>
      <p:sp>
        <p:nvSpPr>
          <p:cNvPr id="23" name="Rectangle 76"/>
          <p:cNvSpPr>
            <a:spLocks noChangeArrowheads="1"/>
          </p:cNvSpPr>
          <p:nvPr/>
        </p:nvSpPr>
        <p:spPr bwMode="auto">
          <a:xfrm>
            <a:off x="5323418" y="612457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</a:t>
            </a:r>
            <a:endParaRPr lang="en-US" sz="1400"/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5983818" y="612457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</a:t>
            </a:r>
            <a:endParaRPr lang="en-US" sz="1400"/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auto">
          <a:xfrm>
            <a:off x="6601884" y="6124576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10</a:t>
            </a:r>
            <a:endParaRPr lang="en-US" sz="1400"/>
          </a:p>
        </p:txBody>
      </p:sp>
      <p:sp>
        <p:nvSpPr>
          <p:cNvPr id="26" name="Rectangle 79"/>
          <p:cNvSpPr>
            <a:spLocks noChangeArrowheads="1"/>
          </p:cNvSpPr>
          <p:nvPr/>
        </p:nvSpPr>
        <p:spPr bwMode="auto">
          <a:xfrm>
            <a:off x="7890934" y="6124576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12</a:t>
            </a:r>
            <a:endParaRPr lang="en-US" sz="1400"/>
          </a:p>
        </p:txBody>
      </p:sp>
      <p:sp>
        <p:nvSpPr>
          <p:cNvPr id="27" name="Rectangle 80"/>
          <p:cNvSpPr>
            <a:spLocks noChangeArrowheads="1"/>
          </p:cNvSpPr>
          <p:nvPr/>
        </p:nvSpPr>
        <p:spPr bwMode="auto">
          <a:xfrm>
            <a:off x="9213851" y="6124576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14</a:t>
            </a:r>
            <a:endParaRPr lang="en-US" sz="1400"/>
          </a:p>
        </p:txBody>
      </p:sp>
      <p:sp>
        <p:nvSpPr>
          <p:cNvPr id="28" name="Rectangle 81"/>
          <p:cNvSpPr>
            <a:spLocks noChangeArrowheads="1"/>
          </p:cNvSpPr>
          <p:nvPr/>
        </p:nvSpPr>
        <p:spPr bwMode="auto">
          <a:xfrm>
            <a:off x="1890185" y="2154238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$1.40</a:t>
            </a:r>
            <a:endParaRPr lang="en-US" sz="1400"/>
          </a:p>
        </p:txBody>
      </p:sp>
      <p:sp>
        <p:nvSpPr>
          <p:cNvPr id="29" name="Rectangle 82"/>
          <p:cNvSpPr>
            <a:spLocks noChangeArrowheads="1"/>
          </p:cNvSpPr>
          <p:nvPr/>
        </p:nvSpPr>
        <p:spPr bwMode="auto">
          <a:xfrm>
            <a:off x="2048934" y="29162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1.20</a:t>
            </a:r>
            <a:endParaRPr lang="en-US" sz="1400"/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2048934" y="367982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1.00</a:t>
            </a:r>
            <a:endParaRPr lang="en-US" sz="1400"/>
          </a:p>
        </p:txBody>
      </p:sp>
      <p:sp>
        <p:nvSpPr>
          <p:cNvPr id="31" name="Rectangle 84"/>
          <p:cNvSpPr>
            <a:spLocks noChangeArrowheads="1"/>
          </p:cNvSpPr>
          <p:nvPr/>
        </p:nvSpPr>
        <p:spPr bwMode="auto">
          <a:xfrm>
            <a:off x="2048934" y="4440238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0.80</a:t>
            </a:r>
            <a:endParaRPr lang="en-US" sz="1400"/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2048934" y="5203826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0.60</a:t>
            </a:r>
            <a:endParaRPr lang="en-US" sz="1400"/>
          </a:p>
        </p:txBody>
      </p:sp>
      <p:sp>
        <p:nvSpPr>
          <p:cNvPr id="33" name="Rectangle 86"/>
          <p:cNvSpPr>
            <a:spLocks noChangeArrowheads="1"/>
          </p:cNvSpPr>
          <p:nvPr/>
        </p:nvSpPr>
        <p:spPr bwMode="auto">
          <a:xfrm>
            <a:off x="8104717" y="5254626"/>
            <a:ext cx="1250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D</a:t>
            </a:r>
            <a:endParaRPr lang="en-US" sz="1400" b="1"/>
          </a:p>
        </p:txBody>
      </p:sp>
      <p:sp>
        <p:nvSpPr>
          <p:cNvPr id="34" name="Rectangle 87"/>
          <p:cNvSpPr>
            <a:spLocks noChangeArrowheads="1"/>
          </p:cNvSpPr>
          <p:nvPr/>
        </p:nvSpPr>
        <p:spPr bwMode="auto">
          <a:xfrm>
            <a:off x="9446685" y="2032001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S</a:t>
            </a:r>
            <a:endParaRPr lang="en-US" sz="1400" b="1"/>
          </a:p>
        </p:txBody>
      </p:sp>
      <p:sp>
        <p:nvSpPr>
          <p:cNvPr id="35" name="Rectangle 88"/>
          <p:cNvSpPr>
            <a:spLocks noChangeArrowheads="1"/>
          </p:cNvSpPr>
          <p:nvPr/>
        </p:nvSpPr>
        <p:spPr bwMode="auto">
          <a:xfrm>
            <a:off x="6697134" y="3446463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E</a:t>
            </a:r>
            <a:endParaRPr lang="en-US" sz="1400" b="1"/>
          </a:p>
        </p:txBody>
      </p:sp>
      <p:sp>
        <p:nvSpPr>
          <p:cNvPr id="36" name="Line 89"/>
          <p:cNvSpPr>
            <a:spLocks noChangeShapeType="1"/>
          </p:cNvSpPr>
          <p:nvPr/>
        </p:nvSpPr>
        <p:spPr bwMode="auto">
          <a:xfrm>
            <a:off x="2751666" y="3040063"/>
            <a:ext cx="7715251" cy="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90"/>
          <p:cNvSpPr>
            <a:spLocks noChangeArrowheads="1"/>
          </p:cNvSpPr>
          <p:nvPr/>
        </p:nvSpPr>
        <p:spPr bwMode="auto">
          <a:xfrm>
            <a:off x="8178800" y="3078163"/>
            <a:ext cx="1041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B</a:t>
            </a:r>
            <a:endParaRPr lang="en-US" sz="1400" b="1"/>
          </a:p>
        </p:txBody>
      </p:sp>
      <p:sp>
        <p:nvSpPr>
          <p:cNvPr id="38" name="Rectangle 91"/>
          <p:cNvSpPr>
            <a:spLocks noChangeArrowheads="1"/>
          </p:cNvSpPr>
          <p:nvPr/>
        </p:nvSpPr>
        <p:spPr bwMode="auto">
          <a:xfrm>
            <a:off x="5725585" y="3078163"/>
            <a:ext cx="13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A</a:t>
            </a:r>
            <a:endParaRPr lang="en-US" sz="1400" b="1"/>
          </a:p>
        </p:txBody>
      </p:sp>
      <p:sp>
        <p:nvSpPr>
          <p:cNvPr id="39" name="Line 92"/>
          <p:cNvSpPr>
            <a:spLocks noChangeShapeType="1"/>
          </p:cNvSpPr>
          <p:nvPr/>
        </p:nvSpPr>
        <p:spPr bwMode="auto">
          <a:xfrm flipV="1">
            <a:off x="2751667" y="1389063"/>
            <a:ext cx="0" cy="4273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93"/>
          <p:cNvSpPr>
            <a:spLocks noChangeShapeType="1"/>
          </p:cNvSpPr>
          <p:nvPr/>
        </p:nvSpPr>
        <p:spPr bwMode="auto">
          <a:xfrm flipH="1">
            <a:off x="4078817" y="2282825"/>
            <a:ext cx="5298016" cy="3048000"/>
          </a:xfrm>
          <a:prstGeom prst="line">
            <a:avLst/>
          </a:prstGeom>
          <a:noFill/>
          <a:ln w="30163">
            <a:solidFill>
              <a:srgbClr val="EE313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Oval 94"/>
          <p:cNvSpPr>
            <a:spLocks noChangeArrowheads="1"/>
          </p:cNvSpPr>
          <p:nvPr/>
        </p:nvSpPr>
        <p:spPr bwMode="auto">
          <a:xfrm>
            <a:off x="7960784" y="2984500"/>
            <a:ext cx="177800" cy="11588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95"/>
          <p:cNvSpPr>
            <a:spLocks/>
          </p:cNvSpPr>
          <p:nvPr/>
        </p:nvSpPr>
        <p:spPr bwMode="auto">
          <a:xfrm>
            <a:off x="5715001" y="1789113"/>
            <a:ext cx="3376084" cy="493712"/>
          </a:xfrm>
          <a:custGeom>
            <a:avLst/>
            <a:gdLst>
              <a:gd name="T0" fmla="*/ 2147483647 w 309"/>
              <a:gd name="T1" fmla="*/ 2147483647 h 134"/>
              <a:gd name="T2" fmla="*/ 2147483647 w 309"/>
              <a:gd name="T3" fmla="*/ 2147483647 h 134"/>
              <a:gd name="T4" fmla="*/ 685442304 w 309"/>
              <a:gd name="T5" fmla="*/ 2147483647 h 134"/>
              <a:gd name="T6" fmla="*/ 0 w 309"/>
              <a:gd name="T7" fmla="*/ 2147483647 h 134"/>
              <a:gd name="T8" fmla="*/ 0 w 309"/>
              <a:gd name="T9" fmla="*/ 319168291 h 134"/>
              <a:gd name="T10" fmla="*/ 685442304 w 309"/>
              <a:gd name="T11" fmla="*/ 0 h 134"/>
              <a:gd name="T12" fmla="*/ 2147483647 w 309"/>
              <a:gd name="T13" fmla="*/ 0 h 134"/>
              <a:gd name="T14" fmla="*/ 2147483647 w 309"/>
              <a:gd name="T15" fmla="*/ 319168291 h 134"/>
              <a:gd name="T16" fmla="*/ 2147483647 w 309"/>
              <a:gd name="T17" fmla="*/ 2147483647 h 1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9" h="134">
                <a:moveTo>
                  <a:pt x="309" y="118"/>
                </a:moveTo>
                <a:cubicBezTo>
                  <a:pt x="309" y="127"/>
                  <a:pt x="302" y="134"/>
                  <a:pt x="293" y="134"/>
                </a:cubicBezTo>
                <a:cubicBezTo>
                  <a:pt x="16" y="134"/>
                  <a:pt x="16" y="134"/>
                  <a:pt x="16" y="134"/>
                </a:cubicBezTo>
                <a:cubicBezTo>
                  <a:pt x="7" y="134"/>
                  <a:pt x="0" y="127"/>
                  <a:pt x="0" y="11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02" y="0"/>
                  <a:pt x="309" y="7"/>
                  <a:pt x="309" y="16"/>
                </a:cubicBezTo>
                <a:lnTo>
                  <a:pt x="309" y="118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3" name="Freeform 96"/>
          <p:cNvSpPr>
            <a:spLocks/>
          </p:cNvSpPr>
          <p:nvPr/>
        </p:nvSpPr>
        <p:spPr bwMode="auto">
          <a:xfrm>
            <a:off x="9465734" y="3286125"/>
            <a:ext cx="1335617" cy="401638"/>
          </a:xfrm>
          <a:custGeom>
            <a:avLst/>
            <a:gdLst>
              <a:gd name="T0" fmla="*/ 2147483647 w 100"/>
              <a:gd name="T1" fmla="*/ 786750376 h 99"/>
              <a:gd name="T2" fmla="*/ 2147483647 w 100"/>
              <a:gd name="T3" fmla="*/ 938414545 h 99"/>
              <a:gd name="T4" fmla="*/ 1605483891 w 100"/>
              <a:gd name="T5" fmla="*/ 938414545 h 99"/>
              <a:gd name="T6" fmla="*/ 0 w 100"/>
              <a:gd name="T7" fmla="*/ 786750376 h 99"/>
              <a:gd name="T8" fmla="*/ 0 w 100"/>
              <a:gd name="T9" fmla="*/ 151664170 h 99"/>
              <a:gd name="T10" fmla="*/ 1605483891 w 100"/>
              <a:gd name="T11" fmla="*/ 0 h 99"/>
              <a:gd name="T12" fmla="*/ 2147483647 w 100"/>
              <a:gd name="T13" fmla="*/ 0 h 99"/>
              <a:gd name="T14" fmla="*/ 2147483647 w 100"/>
              <a:gd name="T15" fmla="*/ 151664170 h 99"/>
              <a:gd name="T16" fmla="*/ 2147483647 w 100"/>
              <a:gd name="T17" fmla="*/ 786750376 h 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" h="99">
                <a:moveTo>
                  <a:pt x="100" y="83"/>
                </a:moveTo>
                <a:cubicBezTo>
                  <a:pt x="100" y="92"/>
                  <a:pt x="93" y="99"/>
                  <a:pt x="84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8" y="99"/>
                  <a:pt x="0" y="92"/>
                  <a:pt x="0" y="8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8" y="0"/>
                  <a:pt x="16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93" y="0"/>
                  <a:pt x="100" y="7"/>
                  <a:pt x="100" y="16"/>
                </a:cubicBezTo>
                <a:lnTo>
                  <a:pt x="100" y="8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4" name="Rectangle 97"/>
          <p:cNvSpPr>
            <a:spLocks noChangeArrowheads="1"/>
          </p:cNvSpPr>
          <p:nvPr/>
        </p:nvSpPr>
        <p:spPr bwMode="auto">
          <a:xfrm>
            <a:off x="5750985" y="1789113"/>
            <a:ext cx="33401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/>
            <a:r>
              <a:rPr lang="en-US" sz="1600">
                <a:solidFill>
                  <a:srgbClr val="000000"/>
                </a:solidFill>
              </a:rPr>
              <a:t>Butter surplus of 3 million pounds caused by  price floor</a:t>
            </a:r>
            <a:endParaRPr lang="en-US" sz="1600"/>
          </a:p>
        </p:txBody>
      </p:sp>
      <p:sp>
        <p:nvSpPr>
          <p:cNvPr id="45" name="Freeform 98"/>
          <p:cNvSpPr>
            <a:spLocks/>
          </p:cNvSpPr>
          <p:nvPr/>
        </p:nvSpPr>
        <p:spPr bwMode="auto">
          <a:xfrm>
            <a:off x="6051550" y="2368550"/>
            <a:ext cx="1979083" cy="615950"/>
          </a:xfrm>
          <a:custGeom>
            <a:avLst/>
            <a:gdLst>
              <a:gd name="T0" fmla="*/ 2147483647 w 227"/>
              <a:gd name="T1" fmla="*/ 2147483647 h 25"/>
              <a:gd name="T2" fmla="*/ 2147483647 w 227"/>
              <a:gd name="T3" fmla="*/ 2147483647 h 25"/>
              <a:gd name="T4" fmla="*/ 2147483647 w 227"/>
              <a:gd name="T5" fmla="*/ 2147483647 h 25"/>
              <a:gd name="T6" fmla="*/ 2147483647 w 227"/>
              <a:gd name="T7" fmla="*/ 0 h 25"/>
              <a:gd name="T8" fmla="*/ 2147483647 w 227"/>
              <a:gd name="T9" fmla="*/ 2147483647 h 25"/>
              <a:gd name="T10" fmla="*/ 2147483647 w 227"/>
              <a:gd name="T11" fmla="*/ 2147483647 h 25"/>
              <a:gd name="T12" fmla="*/ 0 w 227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" h="25">
                <a:moveTo>
                  <a:pt x="227" y="25"/>
                </a:moveTo>
                <a:cubicBezTo>
                  <a:pt x="227" y="15"/>
                  <a:pt x="224" y="10"/>
                  <a:pt x="211" y="10"/>
                </a:cubicBezTo>
                <a:cubicBezTo>
                  <a:pt x="208" y="10"/>
                  <a:pt x="126" y="10"/>
                  <a:pt x="124" y="10"/>
                </a:cubicBezTo>
                <a:cubicBezTo>
                  <a:pt x="120" y="10"/>
                  <a:pt x="113" y="8"/>
                  <a:pt x="113" y="0"/>
                </a:cubicBezTo>
                <a:cubicBezTo>
                  <a:pt x="113" y="8"/>
                  <a:pt x="106" y="10"/>
                  <a:pt x="103" y="10"/>
                </a:cubicBezTo>
                <a:cubicBezTo>
                  <a:pt x="101" y="10"/>
                  <a:pt x="18" y="10"/>
                  <a:pt x="16" y="10"/>
                </a:cubicBezTo>
                <a:cubicBezTo>
                  <a:pt x="2" y="10"/>
                  <a:pt x="0" y="15"/>
                  <a:pt x="0" y="25"/>
                </a:cubicBezTo>
              </a:path>
            </a:pathLst>
          </a:custGeom>
          <a:noFill/>
          <a:ln w="22225" cap="flat">
            <a:solidFill>
              <a:srgbClr val="6D6F7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9463617" y="3359151"/>
            <a:ext cx="1310216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>
                <a:solidFill>
                  <a:srgbClr val="000000"/>
                </a:solidFill>
              </a:rPr>
              <a:t>Price floor</a:t>
            </a:r>
            <a:endParaRPr lang="en-US" sz="1600"/>
          </a:p>
        </p:txBody>
      </p:sp>
      <p:sp>
        <p:nvSpPr>
          <p:cNvPr id="47" name="Line 100"/>
          <p:cNvSpPr>
            <a:spLocks noChangeShapeType="1"/>
          </p:cNvSpPr>
          <p:nvPr/>
        </p:nvSpPr>
        <p:spPr bwMode="auto">
          <a:xfrm>
            <a:off x="5403851" y="2282825"/>
            <a:ext cx="2664883" cy="3060700"/>
          </a:xfrm>
          <a:prstGeom prst="line">
            <a:avLst/>
          </a:prstGeom>
          <a:noFill/>
          <a:ln w="30163">
            <a:solidFill>
              <a:srgbClr val="3C5DA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101"/>
          <p:cNvSpPr>
            <a:spLocks noChangeArrowheads="1"/>
          </p:cNvSpPr>
          <p:nvPr/>
        </p:nvSpPr>
        <p:spPr bwMode="auto">
          <a:xfrm>
            <a:off x="5981701" y="2984500"/>
            <a:ext cx="175684" cy="11588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102"/>
          <p:cNvSpPr>
            <a:spLocks noChangeArrowheads="1"/>
          </p:cNvSpPr>
          <p:nvPr/>
        </p:nvSpPr>
        <p:spPr bwMode="auto">
          <a:xfrm>
            <a:off x="6635751" y="3748089"/>
            <a:ext cx="175683" cy="1174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03"/>
          <p:cNvSpPr>
            <a:spLocks noChangeArrowheads="1"/>
          </p:cNvSpPr>
          <p:nvPr/>
        </p:nvSpPr>
        <p:spPr bwMode="auto">
          <a:xfrm>
            <a:off x="6381751" y="6299201"/>
            <a:ext cx="4857749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Quantity of butter (millions of pounds)</a:t>
            </a:r>
            <a:endParaRPr lang="en-US" sz="1600" b="1"/>
          </a:p>
        </p:txBody>
      </p:sp>
      <p:sp>
        <p:nvSpPr>
          <p:cNvPr id="51" name="Rectangle 104"/>
          <p:cNvSpPr>
            <a:spLocks noChangeArrowheads="1"/>
          </p:cNvSpPr>
          <p:nvPr/>
        </p:nvSpPr>
        <p:spPr bwMode="auto">
          <a:xfrm>
            <a:off x="1047751" y="1381126"/>
            <a:ext cx="1625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r"/>
            <a:r>
              <a:rPr lang="en-US" sz="1600" b="1">
                <a:solidFill>
                  <a:srgbClr val="000000"/>
                </a:solidFill>
              </a:rPr>
              <a:t>Price of butter (per pound)</a:t>
            </a:r>
            <a:endParaRPr lang="en-US" sz="1600" b="1"/>
          </a:p>
        </p:txBody>
      </p:sp>
      <p:cxnSp>
        <p:nvCxnSpPr>
          <p:cNvPr id="52" name="Straight Connector 86"/>
          <p:cNvCxnSpPr>
            <a:cxnSpLocks noChangeShapeType="1"/>
          </p:cNvCxnSpPr>
          <p:nvPr/>
        </p:nvCxnSpPr>
        <p:spPr bwMode="auto">
          <a:xfrm>
            <a:off x="6047318" y="3073400"/>
            <a:ext cx="10583" cy="2827338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86"/>
          <p:cNvCxnSpPr>
            <a:cxnSpLocks noChangeShapeType="1"/>
          </p:cNvCxnSpPr>
          <p:nvPr/>
        </p:nvCxnSpPr>
        <p:spPr bwMode="auto">
          <a:xfrm>
            <a:off x="8039100" y="3073400"/>
            <a:ext cx="10584" cy="2827338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042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  <p:bldP spid="40" grpId="0" animBg="1"/>
      <p:bldP spid="41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 Price Floor Causes Inefficiency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74650" indent="-293688"/>
            <a:r>
              <a:rPr lang="en-US" sz="2600" smtClean="0"/>
              <a:t>The persistent surplus that results from a price floor creates missed opportunities</a:t>
            </a:r>
            <a:r>
              <a:rPr lang="en-US" sz="2600" smtClean="0">
                <a:cs typeface="Arial" pitchFamily="34" charset="0"/>
              </a:rPr>
              <a:t>—</a:t>
            </a:r>
            <a:r>
              <a:rPr lang="en-US" sz="2600" smtClean="0"/>
              <a:t>inefficiencies</a:t>
            </a:r>
            <a:r>
              <a:rPr lang="en-US" sz="2600" smtClean="0">
                <a:cs typeface="Arial" pitchFamily="34" charset="0"/>
              </a:rPr>
              <a:t>—</a:t>
            </a:r>
            <a:r>
              <a:rPr lang="en-US" sz="2600" smtClean="0"/>
              <a:t>that resemble those created by the shortage that results from a price ceiling. </a:t>
            </a:r>
          </a:p>
          <a:p>
            <a:pPr marL="374650" indent="-293688"/>
            <a:r>
              <a:rPr lang="en-US" sz="2600" smtClean="0"/>
              <a:t>These include:</a:t>
            </a:r>
          </a:p>
          <a:p>
            <a:pPr marL="914400" lvl="1" indent="-300038"/>
            <a:r>
              <a:rPr lang="en-US" smtClean="0"/>
              <a:t>Inefficiently low quantity</a:t>
            </a:r>
          </a:p>
          <a:p>
            <a:pPr marL="914400" lvl="1" indent="-300038"/>
            <a:r>
              <a:rPr lang="en-US" smtClean="0"/>
              <a:t>Inefficient allocation of sales among sellers</a:t>
            </a:r>
          </a:p>
          <a:p>
            <a:pPr marL="914400" lvl="1" indent="-300038"/>
            <a:r>
              <a:rPr lang="en-US" smtClean="0"/>
              <a:t>Wasted resources</a:t>
            </a:r>
          </a:p>
          <a:p>
            <a:pPr marL="914400" lvl="1" indent="-300038"/>
            <a:r>
              <a:rPr lang="en-US" smtClean="0"/>
              <a:t>Inefficiently high quality</a:t>
            </a:r>
          </a:p>
          <a:p>
            <a:pPr marL="914400" lvl="1" indent="-300038"/>
            <a:r>
              <a:rPr lang="en-US" smtClean="0"/>
              <a:t>Temptation to break the law by selling below the legal price</a:t>
            </a:r>
          </a:p>
        </p:txBody>
      </p:sp>
    </p:spTree>
    <p:extLst>
      <p:ext uri="{BB962C8B-B14F-4D97-AF65-F5344CB8AC3E}">
        <p14:creationId xmlns:p14="http://schemas.microsoft.com/office/powerpoint/2010/main" val="19564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 Price Floor Causes Inefficiency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4650" indent="-293688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Price floors lead to </a:t>
            </a:r>
            <a:r>
              <a:rPr lang="en-US" sz="2600" b="1" dirty="0" smtClean="0"/>
              <a:t>inefficient allocation of sales among sellers</a:t>
            </a:r>
            <a:r>
              <a:rPr lang="en-US" sz="2600" dirty="0" smtClean="0"/>
              <a:t>: those who would be willing to sell the good at the lowest price are not always those who actually manage to sell it.</a:t>
            </a:r>
          </a:p>
          <a:p>
            <a:pPr marL="80962" indent="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endParaRPr lang="en-US" sz="2600" dirty="0" smtClean="0"/>
          </a:p>
          <a:p>
            <a:pPr marL="374650" indent="-293688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Price floors often lead to inefficiency in that goods of </a:t>
            </a:r>
            <a:r>
              <a:rPr lang="en-US" sz="2600" b="1" dirty="0" smtClean="0"/>
              <a:t>inefficiently high quality </a:t>
            </a:r>
            <a:r>
              <a:rPr lang="en-US" sz="2600" dirty="0" smtClean="0"/>
              <a:t>are offered: sellers offer high-quality goods at a high price, even though buyers would prefer a lower quality at a lower price.</a:t>
            </a:r>
          </a:p>
        </p:txBody>
      </p:sp>
    </p:spTree>
    <p:extLst>
      <p:ext uri="{BB962C8B-B14F-4D97-AF65-F5344CB8AC3E}">
        <p14:creationId xmlns:p14="http://schemas.microsoft.com/office/powerpoint/2010/main" val="4423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Module 08</a:t>
            </a:r>
            <a:endParaRPr lang="en-US" dirty="0" smtClean="0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Supply and demand: </a:t>
            </a:r>
            <a:r>
              <a:rPr lang="en-US" smtClean="0"/>
              <a:t>Price Controls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5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Governments Control Prices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Clr>
                <a:schemeClr val="tx1"/>
              </a:buClr>
            </a:pPr>
            <a:r>
              <a:rPr lang="en-US" dirty="0" smtClean="0"/>
              <a:t>The market price moves to the level at which the quantity supplied equals the quantity demanded.</a:t>
            </a:r>
          </a:p>
          <a:p>
            <a:pPr marL="288925" indent="-288925">
              <a:buClr>
                <a:schemeClr val="tx1"/>
              </a:buClr>
            </a:pPr>
            <a:endParaRPr lang="en-US" dirty="0" smtClean="0"/>
          </a:p>
          <a:p>
            <a:pPr marL="288925" indent="-288925">
              <a:buClr>
                <a:schemeClr val="tx1"/>
              </a:buClr>
            </a:pPr>
            <a:r>
              <a:rPr lang="en-US" dirty="0" smtClean="0"/>
              <a:t>BUT </a:t>
            </a:r>
            <a:r>
              <a:rPr lang="en-US" dirty="0" smtClean="0"/>
              <a:t>this equilibrium price does not necessarily please either buyers or sellers.</a:t>
            </a:r>
          </a:p>
          <a:p>
            <a:pPr marL="288925" indent="-288925">
              <a:buClr>
                <a:schemeClr val="tx1"/>
              </a:buClr>
            </a:pPr>
            <a:endParaRPr lang="en-US" dirty="0" smtClean="0"/>
          </a:p>
          <a:p>
            <a:pPr marL="288925" indent="-288925">
              <a:buClr>
                <a:schemeClr val="tx1"/>
              </a:buClr>
            </a:pPr>
            <a:r>
              <a:rPr lang="en-US" dirty="0" smtClean="0"/>
              <a:t>Therefore</a:t>
            </a:r>
            <a:r>
              <a:rPr lang="en-US" dirty="0" smtClean="0"/>
              <a:t>, the government intervenes to regulate prices by imposing </a:t>
            </a:r>
            <a:r>
              <a:rPr lang="en-US" b="1" dirty="0" smtClean="0"/>
              <a:t>price controls</a:t>
            </a:r>
            <a:r>
              <a:rPr lang="en-US" dirty="0" smtClean="0"/>
              <a:t>, which are legal restrictions on how high or low a market price may go.</a:t>
            </a:r>
          </a:p>
        </p:txBody>
      </p:sp>
    </p:spTree>
    <p:extLst>
      <p:ext uri="{BB962C8B-B14F-4D97-AF65-F5344CB8AC3E}">
        <p14:creationId xmlns:p14="http://schemas.microsoft.com/office/powerpoint/2010/main" val="62335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Governments Control Prices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8925" indent="-28892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/>
              <a:t>Price ceiling</a:t>
            </a:r>
            <a:r>
              <a:rPr lang="en-US" dirty="0" smtClean="0"/>
              <a:t> is the maximum price sellers are allowed to charge for a good or service.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88925" indent="-288925"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dirty="0" smtClean="0"/>
              <a:t>Price floor</a:t>
            </a:r>
            <a:r>
              <a:rPr lang="en-US" dirty="0" smtClean="0"/>
              <a:t> is the minimum price buyers are required to pay for a good or service.</a:t>
            </a:r>
          </a:p>
        </p:txBody>
      </p:sp>
    </p:spTree>
    <p:extLst>
      <p:ext uri="{BB962C8B-B14F-4D97-AF65-F5344CB8AC3E}">
        <p14:creationId xmlns:p14="http://schemas.microsoft.com/office/powerpoint/2010/main" val="46587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ceilings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Clr>
                <a:schemeClr val="tx1"/>
              </a:buClr>
            </a:pPr>
            <a:r>
              <a:rPr lang="en-US" smtClean="0"/>
              <a:t>Price ceilings are typically imposed during crises</a:t>
            </a:r>
            <a:r>
              <a:rPr lang="en-US" smtClean="0">
                <a:cs typeface="Arial" pitchFamily="34" charset="0"/>
              </a:rPr>
              <a:t>—</a:t>
            </a:r>
            <a:r>
              <a:rPr lang="en-US" smtClean="0"/>
              <a:t>wars, harvest failures, natural disasters</a:t>
            </a:r>
            <a:r>
              <a:rPr lang="en-US" smtClean="0">
                <a:cs typeface="Arial" pitchFamily="34" charset="0"/>
              </a:rPr>
              <a:t>—</a:t>
            </a:r>
            <a:r>
              <a:rPr lang="en-US" smtClean="0"/>
              <a:t>because these events often lead to sudden price increases that hurt many people but produce big gains for a lucky few.</a:t>
            </a:r>
          </a:p>
        </p:txBody>
      </p:sp>
    </p:spTree>
    <p:extLst>
      <p:ext uri="{BB962C8B-B14F-4D97-AF65-F5344CB8AC3E}">
        <p14:creationId xmlns:p14="http://schemas.microsoft.com/office/powerpoint/2010/main" val="25142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ceilings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Clr>
                <a:schemeClr val="tx1"/>
              </a:buClr>
            </a:pPr>
            <a:r>
              <a:rPr lang="en-US" dirty="0" smtClean="0"/>
              <a:t>Examples:</a:t>
            </a:r>
          </a:p>
          <a:p>
            <a:pPr marL="690563" lvl="1" indent="-290513"/>
            <a:r>
              <a:rPr lang="en-US" dirty="0" smtClean="0"/>
              <a:t>The U.S. Government imposed ceilings on aluminum and steel during World War II.</a:t>
            </a:r>
          </a:p>
          <a:p>
            <a:pPr marL="690563" lvl="1" indent="-290513"/>
            <a:endParaRPr lang="en-US" dirty="0" smtClean="0"/>
          </a:p>
          <a:p>
            <a:pPr marL="690563" lvl="1" indent="-290513"/>
            <a:r>
              <a:rPr lang="en-US" dirty="0" smtClean="0"/>
              <a:t>Rent </a:t>
            </a:r>
            <a:r>
              <a:rPr lang="en-US" dirty="0" smtClean="0"/>
              <a:t>control in New York</a:t>
            </a:r>
            <a:r>
              <a:rPr lang="en-US" dirty="0" smtClean="0"/>
              <a:t>.</a:t>
            </a:r>
          </a:p>
          <a:p>
            <a:pPr marL="690563" lvl="1" indent="-290513"/>
            <a:endParaRPr lang="en-US" dirty="0"/>
          </a:p>
          <a:p>
            <a:pPr marL="690563" lvl="1" indent="-290513"/>
            <a:r>
              <a:rPr lang="en-US" dirty="0" smtClean="0"/>
              <a:t>“Gouging” Laws.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88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22" y="300299"/>
            <a:ext cx="9404723" cy="140053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The Market for Apartments in the Absence of Government Controls</a:t>
            </a:r>
            <a:endParaRPr lang="en-US" sz="3600" dirty="0">
              <a:latin typeface="+mn-lt"/>
            </a:endParaRPr>
          </a:p>
        </p:txBody>
      </p:sp>
      <p:sp>
        <p:nvSpPr>
          <p:cNvPr id="4" name="Line 133"/>
          <p:cNvSpPr>
            <a:spLocks noChangeShapeType="1"/>
          </p:cNvSpPr>
          <p:nvPr/>
        </p:nvSpPr>
        <p:spPr bwMode="auto">
          <a:xfrm>
            <a:off x="2067985" y="2811463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34"/>
          <p:cNvSpPr>
            <a:spLocks noChangeShapeType="1"/>
          </p:cNvSpPr>
          <p:nvPr/>
        </p:nvSpPr>
        <p:spPr bwMode="auto">
          <a:xfrm>
            <a:off x="2067985" y="3436938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35"/>
          <p:cNvSpPr>
            <a:spLocks noChangeShapeType="1"/>
          </p:cNvSpPr>
          <p:nvPr/>
        </p:nvSpPr>
        <p:spPr bwMode="auto">
          <a:xfrm>
            <a:off x="2067985" y="4686300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36"/>
          <p:cNvSpPr>
            <a:spLocks noChangeShapeType="1"/>
          </p:cNvSpPr>
          <p:nvPr/>
        </p:nvSpPr>
        <p:spPr bwMode="auto">
          <a:xfrm>
            <a:off x="2067985" y="5311775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37"/>
          <p:cNvSpPr>
            <a:spLocks noChangeShapeType="1"/>
          </p:cNvSpPr>
          <p:nvPr/>
        </p:nvSpPr>
        <p:spPr bwMode="auto">
          <a:xfrm>
            <a:off x="2067985" y="3122613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8"/>
          <p:cNvSpPr>
            <a:spLocks noChangeShapeType="1"/>
          </p:cNvSpPr>
          <p:nvPr/>
        </p:nvSpPr>
        <p:spPr bwMode="auto">
          <a:xfrm>
            <a:off x="2067985" y="3749675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9"/>
          <p:cNvSpPr>
            <a:spLocks noChangeShapeType="1"/>
          </p:cNvSpPr>
          <p:nvPr/>
        </p:nvSpPr>
        <p:spPr bwMode="auto">
          <a:xfrm>
            <a:off x="2067985" y="4064000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0"/>
          <p:cNvSpPr>
            <a:spLocks noChangeShapeType="1"/>
          </p:cNvSpPr>
          <p:nvPr/>
        </p:nvSpPr>
        <p:spPr bwMode="auto">
          <a:xfrm>
            <a:off x="2067985" y="4373563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1"/>
          <p:cNvSpPr>
            <a:spLocks noChangeShapeType="1"/>
          </p:cNvSpPr>
          <p:nvPr/>
        </p:nvSpPr>
        <p:spPr bwMode="auto">
          <a:xfrm>
            <a:off x="2067985" y="4999038"/>
            <a:ext cx="131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>
            <a:off x="6294967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3"/>
          <p:cNvSpPr>
            <a:spLocks noChangeShapeType="1"/>
          </p:cNvSpPr>
          <p:nvPr/>
        </p:nvSpPr>
        <p:spPr bwMode="auto">
          <a:xfrm>
            <a:off x="5873751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4"/>
          <p:cNvSpPr>
            <a:spLocks noChangeShapeType="1"/>
          </p:cNvSpPr>
          <p:nvPr/>
        </p:nvSpPr>
        <p:spPr bwMode="auto">
          <a:xfrm>
            <a:off x="5450417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5"/>
          <p:cNvSpPr>
            <a:spLocks noChangeShapeType="1"/>
          </p:cNvSpPr>
          <p:nvPr/>
        </p:nvSpPr>
        <p:spPr bwMode="auto">
          <a:xfrm>
            <a:off x="5027084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6"/>
          <p:cNvSpPr>
            <a:spLocks noChangeShapeType="1"/>
          </p:cNvSpPr>
          <p:nvPr/>
        </p:nvSpPr>
        <p:spPr bwMode="auto">
          <a:xfrm>
            <a:off x="4182533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7"/>
          <p:cNvSpPr>
            <a:spLocks noChangeShapeType="1"/>
          </p:cNvSpPr>
          <p:nvPr/>
        </p:nvSpPr>
        <p:spPr bwMode="auto">
          <a:xfrm>
            <a:off x="4603751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48"/>
          <p:cNvSpPr>
            <a:spLocks noChangeShapeType="1"/>
          </p:cNvSpPr>
          <p:nvPr/>
        </p:nvSpPr>
        <p:spPr bwMode="auto">
          <a:xfrm>
            <a:off x="3759200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49"/>
          <p:cNvSpPr>
            <a:spLocks noChangeShapeType="1"/>
          </p:cNvSpPr>
          <p:nvPr/>
        </p:nvSpPr>
        <p:spPr bwMode="auto">
          <a:xfrm>
            <a:off x="3335867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2912533" y="5819775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51"/>
          <p:cNvSpPr>
            <a:spLocks noChangeShapeType="1"/>
          </p:cNvSpPr>
          <p:nvPr/>
        </p:nvSpPr>
        <p:spPr bwMode="auto">
          <a:xfrm flipV="1">
            <a:off x="2067984" y="2136775"/>
            <a:ext cx="0" cy="34559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52"/>
          <p:cNvSpPr>
            <a:spLocks/>
          </p:cNvSpPr>
          <p:nvPr/>
        </p:nvSpPr>
        <p:spPr bwMode="auto">
          <a:xfrm>
            <a:off x="2067985" y="5668963"/>
            <a:ext cx="368300" cy="265112"/>
          </a:xfrm>
          <a:custGeom>
            <a:avLst/>
            <a:gdLst>
              <a:gd name="T0" fmla="*/ 2147483647 w 156"/>
              <a:gd name="T1" fmla="*/ 2147483647 h 132"/>
              <a:gd name="T2" fmla="*/ 0 w 156"/>
              <a:gd name="T3" fmla="*/ 2147483647 h 132"/>
              <a:gd name="T4" fmla="*/ 0 w 156"/>
              <a:gd name="T5" fmla="*/ 0 h 1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6" h="132">
                <a:moveTo>
                  <a:pt x="156" y="132"/>
                </a:moveTo>
                <a:lnTo>
                  <a:pt x="0" y="132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53"/>
          <p:cNvSpPr>
            <a:spLocks noChangeShapeType="1"/>
          </p:cNvSpPr>
          <p:nvPr/>
        </p:nvSpPr>
        <p:spPr bwMode="auto">
          <a:xfrm flipH="1">
            <a:off x="2525184" y="5934075"/>
            <a:ext cx="4038600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54"/>
          <p:cNvSpPr>
            <a:spLocks noChangeShapeType="1"/>
          </p:cNvSpPr>
          <p:nvPr/>
        </p:nvSpPr>
        <p:spPr bwMode="auto">
          <a:xfrm flipV="1">
            <a:off x="2010834" y="5564188"/>
            <a:ext cx="118533" cy="571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55"/>
          <p:cNvSpPr>
            <a:spLocks noChangeShapeType="1"/>
          </p:cNvSpPr>
          <p:nvPr/>
        </p:nvSpPr>
        <p:spPr bwMode="auto">
          <a:xfrm flipV="1">
            <a:off x="2010834" y="5638800"/>
            <a:ext cx="118533" cy="5873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56"/>
          <p:cNvSpPr>
            <a:spLocks noChangeShapeType="1"/>
          </p:cNvSpPr>
          <p:nvPr/>
        </p:nvSpPr>
        <p:spPr bwMode="auto">
          <a:xfrm flipH="1">
            <a:off x="2402417" y="5886451"/>
            <a:ext cx="65616" cy="10001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57"/>
          <p:cNvSpPr>
            <a:spLocks noChangeShapeType="1"/>
          </p:cNvSpPr>
          <p:nvPr/>
        </p:nvSpPr>
        <p:spPr bwMode="auto">
          <a:xfrm flipH="1">
            <a:off x="2489200" y="5886451"/>
            <a:ext cx="67733" cy="100013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58"/>
          <p:cNvSpPr>
            <a:spLocks noChangeShapeType="1"/>
          </p:cNvSpPr>
          <p:nvPr/>
        </p:nvSpPr>
        <p:spPr bwMode="auto">
          <a:xfrm>
            <a:off x="2912534" y="2811463"/>
            <a:ext cx="3382433" cy="2500312"/>
          </a:xfrm>
          <a:prstGeom prst="line">
            <a:avLst/>
          </a:prstGeom>
          <a:noFill/>
          <a:ln w="30163">
            <a:solidFill>
              <a:srgbClr val="3C5DA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59"/>
          <p:cNvSpPr>
            <a:spLocks noChangeShapeType="1"/>
          </p:cNvSpPr>
          <p:nvPr/>
        </p:nvSpPr>
        <p:spPr bwMode="auto">
          <a:xfrm flipH="1">
            <a:off x="2912534" y="2811463"/>
            <a:ext cx="3382433" cy="2500312"/>
          </a:xfrm>
          <a:prstGeom prst="line">
            <a:avLst/>
          </a:prstGeom>
          <a:noFill/>
          <a:ln w="30163">
            <a:solidFill>
              <a:srgbClr val="EE313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160"/>
          <p:cNvSpPr>
            <a:spLocks noChangeArrowheads="1"/>
          </p:cNvSpPr>
          <p:nvPr/>
        </p:nvSpPr>
        <p:spPr bwMode="auto">
          <a:xfrm>
            <a:off x="2791884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1.6</a:t>
            </a:r>
            <a:endParaRPr lang="en-US" b="1"/>
          </a:p>
        </p:txBody>
      </p:sp>
      <p:sp>
        <p:nvSpPr>
          <p:cNvPr id="32" name="Rectangle 161"/>
          <p:cNvSpPr>
            <a:spLocks noChangeArrowheads="1"/>
          </p:cNvSpPr>
          <p:nvPr/>
        </p:nvSpPr>
        <p:spPr bwMode="auto">
          <a:xfrm>
            <a:off x="3213101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1.7</a:t>
            </a:r>
            <a:endParaRPr lang="en-US" b="1"/>
          </a:p>
        </p:txBody>
      </p:sp>
      <p:sp>
        <p:nvSpPr>
          <p:cNvPr id="33" name="Rectangle 162"/>
          <p:cNvSpPr>
            <a:spLocks noChangeArrowheads="1"/>
          </p:cNvSpPr>
          <p:nvPr/>
        </p:nvSpPr>
        <p:spPr bwMode="auto">
          <a:xfrm>
            <a:off x="1864785" y="5967413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0</a:t>
            </a:r>
            <a:endParaRPr lang="en-US" b="1"/>
          </a:p>
        </p:txBody>
      </p:sp>
      <p:sp>
        <p:nvSpPr>
          <p:cNvPr id="34" name="Rectangle 163"/>
          <p:cNvSpPr>
            <a:spLocks noChangeArrowheads="1"/>
          </p:cNvSpPr>
          <p:nvPr/>
        </p:nvSpPr>
        <p:spPr bwMode="auto">
          <a:xfrm>
            <a:off x="3636434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1.8</a:t>
            </a:r>
            <a:endParaRPr lang="en-US" b="1"/>
          </a:p>
        </p:txBody>
      </p:sp>
      <p:sp>
        <p:nvSpPr>
          <p:cNvPr id="35" name="Rectangle 164"/>
          <p:cNvSpPr>
            <a:spLocks noChangeArrowheads="1"/>
          </p:cNvSpPr>
          <p:nvPr/>
        </p:nvSpPr>
        <p:spPr bwMode="auto">
          <a:xfrm>
            <a:off x="4057651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1.9</a:t>
            </a:r>
            <a:endParaRPr lang="en-US" b="1"/>
          </a:p>
        </p:txBody>
      </p:sp>
      <p:sp>
        <p:nvSpPr>
          <p:cNvPr id="36" name="Rectangle 165"/>
          <p:cNvSpPr>
            <a:spLocks noChangeArrowheads="1"/>
          </p:cNvSpPr>
          <p:nvPr/>
        </p:nvSpPr>
        <p:spPr bwMode="auto">
          <a:xfrm>
            <a:off x="4478868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2.0</a:t>
            </a:r>
            <a:endParaRPr lang="en-US" b="1"/>
          </a:p>
        </p:txBody>
      </p:sp>
      <p:sp>
        <p:nvSpPr>
          <p:cNvPr id="37" name="Rectangle 166"/>
          <p:cNvSpPr>
            <a:spLocks noChangeArrowheads="1"/>
          </p:cNvSpPr>
          <p:nvPr/>
        </p:nvSpPr>
        <p:spPr bwMode="auto">
          <a:xfrm>
            <a:off x="5325534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2.2</a:t>
            </a:r>
            <a:endParaRPr lang="en-US" b="1"/>
          </a:p>
        </p:txBody>
      </p:sp>
      <p:sp>
        <p:nvSpPr>
          <p:cNvPr id="38" name="Rectangle 167"/>
          <p:cNvSpPr>
            <a:spLocks noChangeArrowheads="1"/>
          </p:cNvSpPr>
          <p:nvPr/>
        </p:nvSpPr>
        <p:spPr bwMode="auto">
          <a:xfrm>
            <a:off x="4902201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2.1</a:t>
            </a:r>
            <a:endParaRPr lang="en-US" b="1"/>
          </a:p>
        </p:txBody>
      </p:sp>
      <p:sp>
        <p:nvSpPr>
          <p:cNvPr id="39" name="Rectangle 168"/>
          <p:cNvSpPr>
            <a:spLocks noChangeArrowheads="1"/>
          </p:cNvSpPr>
          <p:nvPr/>
        </p:nvSpPr>
        <p:spPr bwMode="auto">
          <a:xfrm>
            <a:off x="5748868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2.3</a:t>
            </a:r>
            <a:endParaRPr lang="en-US" b="1"/>
          </a:p>
        </p:txBody>
      </p:sp>
      <p:sp>
        <p:nvSpPr>
          <p:cNvPr id="40" name="Rectangle 169"/>
          <p:cNvSpPr>
            <a:spLocks noChangeArrowheads="1"/>
          </p:cNvSpPr>
          <p:nvPr/>
        </p:nvSpPr>
        <p:spPr bwMode="auto">
          <a:xfrm>
            <a:off x="6170084" y="5967413"/>
            <a:ext cx="1971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2.4</a:t>
            </a:r>
            <a:endParaRPr lang="en-US" b="1"/>
          </a:p>
        </p:txBody>
      </p:sp>
      <p:sp>
        <p:nvSpPr>
          <p:cNvPr id="41" name="Rectangle 170"/>
          <p:cNvSpPr>
            <a:spLocks noChangeArrowheads="1"/>
          </p:cNvSpPr>
          <p:nvPr/>
        </p:nvSpPr>
        <p:spPr bwMode="auto">
          <a:xfrm>
            <a:off x="1413933" y="2714626"/>
            <a:ext cx="4328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$1,400</a:t>
            </a:r>
            <a:endParaRPr lang="en-US" b="1"/>
          </a:p>
        </p:txBody>
      </p:sp>
      <p:sp>
        <p:nvSpPr>
          <p:cNvPr id="42" name="Rectangle 171"/>
          <p:cNvSpPr>
            <a:spLocks noChangeArrowheads="1"/>
          </p:cNvSpPr>
          <p:nvPr/>
        </p:nvSpPr>
        <p:spPr bwMode="auto">
          <a:xfrm>
            <a:off x="1517651" y="3024188"/>
            <a:ext cx="3542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1,300</a:t>
            </a:r>
            <a:endParaRPr lang="en-US" b="1"/>
          </a:p>
        </p:txBody>
      </p:sp>
      <p:sp>
        <p:nvSpPr>
          <p:cNvPr id="43" name="Rectangle 172"/>
          <p:cNvSpPr>
            <a:spLocks noChangeArrowheads="1"/>
          </p:cNvSpPr>
          <p:nvPr/>
        </p:nvSpPr>
        <p:spPr bwMode="auto">
          <a:xfrm>
            <a:off x="1517651" y="3336926"/>
            <a:ext cx="3542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1,200</a:t>
            </a:r>
            <a:endParaRPr lang="en-US" b="1"/>
          </a:p>
        </p:txBody>
      </p:sp>
      <p:sp>
        <p:nvSpPr>
          <p:cNvPr id="44" name="Rectangle 173"/>
          <p:cNvSpPr>
            <a:spLocks noChangeArrowheads="1"/>
          </p:cNvSpPr>
          <p:nvPr/>
        </p:nvSpPr>
        <p:spPr bwMode="auto">
          <a:xfrm>
            <a:off x="1517651" y="3649663"/>
            <a:ext cx="3542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1,100</a:t>
            </a:r>
            <a:endParaRPr lang="en-US" b="1"/>
          </a:p>
        </p:txBody>
      </p:sp>
      <p:sp>
        <p:nvSpPr>
          <p:cNvPr id="45" name="Rectangle 174"/>
          <p:cNvSpPr>
            <a:spLocks noChangeArrowheads="1"/>
          </p:cNvSpPr>
          <p:nvPr/>
        </p:nvSpPr>
        <p:spPr bwMode="auto">
          <a:xfrm>
            <a:off x="1517651" y="3960813"/>
            <a:ext cx="3542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1,000</a:t>
            </a:r>
            <a:endParaRPr lang="en-US" b="1"/>
          </a:p>
        </p:txBody>
      </p:sp>
      <p:sp>
        <p:nvSpPr>
          <p:cNvPr id="46" name="Rectangle 175"/>
          <p:cNvSpPr>
            <a:spLocks noChangeArrowheads="1"/>
          </p:cNvSpPr>
          <p:nvPr/>
        </p:nvSpPr>
        <p:spPr bwMode="auto">
          <a:xfrm>
            <a:off x="1661584" y="4275138"/>
            <a:ext cx="2356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900</a:t>
            </a:r>
            <a:endParaRPr lang="en-US" b="1"/>
          </a:p>
        </p:txBody>
      </p:sp>
      <p:sp>
        <p:nvSpPr>
          <p:cNvPr id="47" name="Rectangle 176"/>
          <p:cNvSpPr>
            <a:spLocks noChangeArrowheads="1"/>
          </p:cNvSpPr>
          <p:nvPr/>
        </p:nvSpPr>
        <p:spPr bwMode="auto">
          <a:xfrm>
            <a:off x="1661584" y="4586288"/>
            <a:ext cx="2356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800</a:t>
            </a:r>
            <a:endParaRPr lang="en-US" b="1"/>
          </a:p>
        </p:txBody>
      </p:sp>
      <p:sp>
        <p:nvSpPr>
          <p:cNvPr id="48" name="Rectangle 177"/>
          <p:cNvSpPr>
            <a:spLocks noChangeArrowheads="1"/>
          </p:cNvSpPr>
          <p:nvPr/>
        </p:nvSpPr>
        <p:spPr bwMode="auto">
          <a:xfrm>
            <a:off x="1661584" y="4899026"/>
            <a:ext cx="2356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700</a:t>
            </a:r>
            <a:endParaRPr lang="en-US" b="1"/>
          </a:p>
        </p:txBody>
      </p:sp>
      <p:sp>
        <p:nvSpPr>
          <p:cNvPr id="49" name="Rectangle 178"/>
          <p:cNvSpPr>
            <a:spLocks noChangeArrowheads="1"/>
          </p:cNvSpPr>
          <p:nvPr/>
        </p:nvSpPr>
        <p:spPr bwMode="auto">
          <a:xfrm>
            <a:off x="1661584" y="5210176"/>
            <a:ext cx="2356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100" b="1">
                <a:solidFill>
                  <a:srgbClr val="000000"/>
                </a:solidFill>
              </a:rPr>
              <a:t>600</a:t>
            </a:r>
            <a:endParaRPr lang="en-US" b="1"/>
          </a:p>
        </p:txBody>
      </p:sp>
      <p:sp>
        <p:nvSpPr>
          <p:cNvPr id="50" name="Rectangle 179"/>
          <p:cNvSpPr>
            <a:spLocks noChangeArrowheads="1"/>
          </p:cNvSpPr>
          <p:nvPr/>
        </p:nvSpPr>
        <p:spPr bwMode="auto">
          <a:xfrm>
            <a:off x="4650317" y="6186488"/>
            <a:ext cx="3234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Quantity of apartments (millions)</a:t>
            </a:r>
            <a:endParaRPr lang="en-US" sz="1600" b="1"/>
          </a:p>
        </p:txBody>
      </p:sp>
      <p:sp>
        <p:nvSpPr>
          <p:cNvPr id="51" name="Oval 180"/>
          <p:cNvSpPr>
            <a:spLocks noChangeArrowheads="1"/>
          </p:cNvSpPr>
          <p:nvPr/>
        </p:nvSpPr>
        <p:spPr bwMode="auto">
          <a:xfrm>
            <a:off x="2857500" y="2763838"/>
            <a:ext cx="112184" cy="936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2" name="Oval 181"/>
          <p:cNvSpPr>
            <a:spLocks noChangeArrowheads="1"/>
          </p:cNvSpPr>
          <p:nvPr/>
        </p:nvSpPr>
        <p:spPr bwMode="auto">
          <a:xfrm>
            <a:off x="3280833" y="3076575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3" name="Oval 182"/>
          <p:cNvSpPr>
            <a:spLocks noChangeArrowheads="1"/>
          </p:cNvSpPr>
          <p:nvPr/>
        </p:nvSpPr>
        <p:spPr bwMode="auto">
          <a:xfrm>
            <a:off x="3702051" y="3390900"/>
            <a:ext cx="114300" cy="936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4" name="Oval 183"/>
          <p:cNvSpPr>
            <a:spLocks noChangeArrowheads="1"/>
          </p:cNvSpPr>
          <p:nvPr/>
        </p:nvSpPr>
        <p:spPr bwMode="auto">
          <a:xfrm>
            <a:off x="4125385" y="3703638"/>
            <a:ext cx="112183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5" name="Oval 184"/>
          <p:cNvSpPr>
            <a:spLocks noChangeArrowheads="1"/>
          </p:cNvSpPr>
          <p:nvPr/>
        </p:nvSpPr>
        <p:spPr bwMode="auto">
          <a:xfrm>
            <a:off x="4546601" y="4017963"/>
            <a:ext cx="114300" cy="936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6" name="Oval 185"/>
          <p:cNvSpPr>
            <a:spLocks noChangeArrowheads="1"/>
          </p:cNvSpPr>
          <p:nvPr/>
        </p:nvSpPr>
        <p:spPr bwMode="auto">
          <a:xfrm>
            <a:off x="4972051" y="3703638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7" name="Oval 186"/>
          <p:cNvSpPr>
            <a:spLocks noChangeArrowheads="1"/>
          </p:cNvSpPr>
          <p:nvPr/>
        </p:nvSpPr>
        <p:spPr bwMode="auto">
          <a:xfrm>
            <a:off x="5395384" y="3390900"/>
            <a:ext cx="110067" cy="936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8" name="Oval 187"/>
          <p:cNvSpPr>
            <a:spLocks noChangeArrowheads="1"/>
          </p:cNvSpPr>
          <p:nvPr/>
        </p:nvSpPr>
        <p:spPr bwMode="auto">
          <a:xfrm>
            <a:off x="5816600" y="3076575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59" name="Oval 188"/>
          <p:cNvSpPr>
            <a:spLocks noChangeArrowheads="1"/>
          </p:cNvSpPr>
          <p:nvPr/>
        </p:nvSpPr>
        <p:spPr bwMode="auto">
          <a:xfrm>
            <a:off x="6239933" y="2763838"/>
            <a:ext cx="112184" cy="936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0" name="Oval 189"/>
          <p:cNvSpPr>
            <a:spLocks noChangeArrowheads="1"/>
          </p:cNvSpPr>
          <p:nvPr/>
        </p:nvSpPr>
        <p:spPr bwMode="auto">
          <a:xfrm>
            <a:off x="4972051" y="4324350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1" name="Oval 190"/>
          <p:cNvSpPr>
            <a:spLocks noChangeArrowheads="1"/>
          </p:cNvSpPr>
          <p:nvPr/>
        </p:nvSpPr>
        <p:spPr bwMode="auto">
          <a:xfrm>
            <a:off x="5395384" y="4638676"/>
            <a:ext cx="110067" cy="936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2" name="Oval 191"/>
          <p:cNvSpPr>
            <a:spLocks noChangeArrowheads="1"/>
          </p:cNvSpPr>
          <p:nvPr/>
        </p:nvSpPr>
        <p:spPr bwMode="auto">
          <a:xfrm>
            <a:off x="5816600" y="4951413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3" name="Oval 192"/>
          <p:cNvSpPr>
            <a:spLocks noChangeArrowheads="1"/>
          </p:cNvSpPr>
          <p:nvPr/>
        </p:nvSpPr>
        <p:spPr bwMode="auto">
          <a:xfrm>
            <a:off x="6239933" y="5265738"/>
            <a:ext cx="112184" cy="936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4" name="Oval 193"/>
          <p:cNvSpPr>
            <a:spLocks noChangeArrowheads="1"/>
          </p:cNvSpPr>
          <p:nvPr/>
        </p:nvSpPr>
        <p:spPr bwMode="auto">
          <a:xfrm>
            <a:off x="4125385" y="4324350"/>
            <a:ext cx="112183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5" name="Oval 194"/>
          <p:cNvSpPr>
            <a:spLocks noChangeArrowheads="1"/>
          </p:cNvSpPr>
          <p:nvPr/>
        </p:nvSpPr>
        <p:spPr bwMode="auto">
          <a:xfrm>
            <a:off x="3702051" y="4638676"/>
            <a:ext cx="114300" cy="936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6" name="Oval 195"/>
          <p:cNvSpPr>
            <a:spLocks noChangeArrowheads="1"/>
          </p:cNvSpPr>
          <p:nvPr/>
        </p:nvSpPr>
        <p:spPr bwMode="auto">
          <a:xfrm>
            <a:off x="3280833" y="4951413"/>
            <a:ext cx="110067" cy="952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7" name="Oval 196"/>
          <p:cNvSpPr>
            <a:spLocks noChangeArrowheads="1"/>
          </p:cNvSpPr>
          <p:nvPr/>
        </p:nvSpPr>
        <p:spPr bwMode="auto">
          <a:xfrm>
            <a:off x="2857500" y="5265738"/>
            <a:ext cx="112184" cy="9366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8" name="Rectangle 197"/>
          <p:cNvSpPr>
            <a:spLocks noChangeArrowheads="1"/>
          </p:cNvSpPr>
          <p:nvPr/>
        </p:nvSpPr>
        <p:spPr bwMode="auto">
          <a:xfrm>
            <a:off x="607484" y="1571625"/>
            <a:ext cx="13631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r"/>
            <a:r>
              <a:rPr lang="en-US" sz="1600" b="1">
                <a:solidFill>
                  <a:srgbClr val="000000"/>
                </a:solidFill>
              </a:rPr>
              <a:t>Monthly rent </a:t>
            </a:r>
          </a:p>
          <a:p>
            <a:pPr marL="1588" indent="-1588" algn="r"/>
            <a:r>
              <a:rPr lang="en-US" sz="1600" b="1">
                <a:solidFill>
                  <a:srgbClr val="000000"/>
                </a:solidFill>
              </a:rPr>
              <a:t>(per apartment)</a:t>
            </a:r>
            <a:endParaRPr lang="en-US" sz="1600" b="1"/>
          </a:p>
        </p:txBody>
      </p:sp>
      <p:sp>
        <p:nvSpPr>
          <p:cNvPr id="69" name="Rectangle 198"/>
          <p:cNvSpPr>
            <a:spLocks noChangeArrowheads="1"/>
          </p:cNvSpPr>
          <p:nvPr/>
        </p:nvSpPr>
        <p:spPr bwMode="auto">
          <a:xfrm>
            <a:off x="6373284" y="5295900"/>
            <a:ext cx="1250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D</a:t>
            </a:r>
            <a:endParaRPr lang="en-US" sz="1400" b="1"/>
          </a:p>
        </p:txBody>
      </p:sp>
      <p:sp>
        <p:nvSpPr>
          <p:cNvPr id="70" name="Rectangle 199"/>
          <p:cNvSpPr>
            <a:spLocks noChangeArrowheads="1"/>
          </p:cNvSpPr>
          <p:nvPr/>
        </p:nvSpPr>
        <p:spPr bwMode="auto">
          <a:xfrm>
            <a:off x="4550834" y="3792538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>
                <a:solidFill>
                  <a:srgbClr val="000000"/>
                </a:solidFill>
              </a:rPr>
              <a:t>E</a:t>
            </a:r>
            <a:endParaRPr lang="en-US" sz="1400" b="1"/>
          </a:p>
        </p:txBody>
      </p:sp>
      <p:sp>
        <p:nvSpPr>
          <p:cNvPr id="71" name="Rectangle 200"/>
          <p:cNvSpPr>
            <a:spLocks noChangeArrowheads="1"/>
          </p:cNvSpPr>
          <p:nvPr/>
        </p:nvSpPr>
        <p:spPr bwMode="auto">
          <a:xfrm>
            <a:off x="6388100" y="2581275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 b="1" dirty="0">
                <a:solidFill>
                  <a:srgbClr val="000000"/>
                </a:solidFill>
              </a:rPr>
              <a:t>S</a:t>
            </a:r>
            <a:endParaRPr lang="en-US" sz="1400" b="1" dirty="0"/>
          </a:p>
        </p:txBody>
      </p:sp>
      <p:cxnSp>
        <p:nvCxnSpPr>
          <p:cNvPr id="72" name="Straight Connector 86"/>
          <p:cNvCxnSpPr>
            <a:cxnSpLocks noChangeShapeType="1"/>
          </p:cNvCxnSpPr>
          <p:nvPr/>
        </p:nvCxnSpPr>
        <p:spPr bwMode="auto">
          <a:xfrm>
            <a:off x="2277534" y="4065588"/>
            <a:ext cx="2256367" cy="0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86"/>
          <p:cNvCxnSpPr>
            <a:cxnSpLocks noChangeShapeType="1"/>
          </p:cNvCxnSpPr>
          <p:nvPr/>
        </p:nvCxnSpPr>
        <p:spPr bwMode="auto">
          <a:xfrm>
            <a:off x="4603752" y="4097339"/>
            <a:ext cx="4233" cy="1703387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09" name="AutoShape 203"/>
          <p:cNvSpPr>
            <a:spLocks noChangeAspect="1" noChangeArrowheads="1" noTextEdit="1"/>
          </p:cNvSpPr>
          <p:nvPr/>
        </p:nvSpPr>
        <p:spPr bwMode="auto">
          <a:xfrm>
            <a:off x="7048500" y="1600200"/>
            <a:ext cx="4978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204"/>
          <p:cNvSpPr>
            <a:spLocks noChangeArrowheads="1"/>
          </p:cNvSpPr>
          <p:nvPr/>
        </p:nvSpPr>
        <p:spPr bwMode="auto">
          <a:xfrm>
            <a:off x="8667751" y="4070351"/>
            <a:ext cx="2495549" cy="252413"/>
          </a:xfrm>
          <a:prstGeom prst="rect">
            <a:avLst/>
          </a:prstGeom>
          <a:solidFill>
            <a:srgbClr val="C7C4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6" name="Line 205"/>
          <p:cNvSpPr>
            <a:spLocks noChangeShapeType="1"/>
          </p:cNvSpPr>
          <p:nvPr/>
        </p:nvSpPr>
        <p:spPr bwMode="auto">
          <a:xfrm>
            <a:off x="6563784" y="3322638"/>
            <a:ext cx="4578349" cy="17462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06"/>
          <p:cNvSpPr>
            <a:spLocks noChangeShapeType="1"/>
          </p:cNvSpPr>
          <p:nvPr/>
        </p:nvSpPr>
        <p:spPr bwMode="auto">
          <a:xfrm>
            <a:off x="6523567" y="3573464"/>
            <a:ext cx="4618567" cy="14287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07"/>
          <p:cNvSpPr>
            <a:spLocks noChangeShapeType="1"/>
          </p:cNvSpPr>
          <p:nvPr/>
        </p:nvSpPr>
        <p:spPr bwMode="auto">
          <a:xfrm>
            <a:off x="6548967" y="3798888"/>
            <a:ext cx="4593167" cy="38100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208"/>
          <p:cNvSpPr>
            <a:spLocks noChangeShapeType="1"/>
          </p:cNvSpPr>
          <p:nvPr/>
        </p:nvSpPr>
        <p:spPr bwMode="auto">
          <a:xfrm>
            <a:off x="6563784" y="4087813"/>
            <a:ext cx="4578349" cy="0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209"/>
          <p:cNvSpPr>
            <a:spLocks noChangeShapeType="1"/>
          </p:cNvSpPr>
          <p:nvPr/>
        </p:nvSpPr>
        <p:spPr bwMode="auto">
          <a:xfrm>
            <a:off x="6563785" y="4287838"/>
            <a:ext cx="4599516" cy="11112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210"/>
          <p:cNvSpPr>
            <a:spLocks noChangeShapeType="1"/>
          </p:cNvSpPr>
          <p:nvPr/>
        </p:nvSpPr>
        <p:spPr bwMode="auto">
          <a:xfrm>
            <a:off x="6523567" y="4570414"/>
            <a:ext cx="4618567" cy="15875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211"/>
          <p:cNvSpPr>
            <a:spLocks noChangeShapeType="1"/>
          </p:cNvSpPr>
          <p:nvPr/>
        </p:nvSpPr>
        <p:spPr bwMode="auto">
          <a:xfrm>
            <a:off x="6563784" y="4835525"/>
            <a:ext cx="4578349" cy="0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12"/>
          <p:cNvSpPr>
            <a:spLocks noChangeShapeType="1"/>
          </p:cNvSpPr>
          <p:nvPr/>
        </p:nvSpPr>
        <p:spPr bwMode="auto">
          <a:xfrm>
            <a:off x="6563784" y="5084763"/>
            <a:ext cx="4578349" cy="0"/>
          </a:xfrm>
          <a:prstGeom prst="line">
            <a:avLst/>
          </a:prstGeom>
          <a:noFill/>
          <a:ln w="11113">
            <a:solidFill>
              <a:srgbClr val="EBDF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13"/>
          <p:cNvSpPr>
            <a:spLocks noChangeShapeType="1"/>
          </p:cNvSpPr>
          <p:nvPr/>
        </p:nvSpPr>
        <p:spPr bwMode="auto">
          <a:xfrm>
            <a:off x="9965267" y="3055938"/>
            <a:ext cx="0" cy="2266950"/>
          </a:xfrm>
          <a:prstGeom prst="line">
            <a:avLst/>
          </a:prstGeom>
          <a:noFill/>
          <a:ln w="15875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214"/>
          <p:cNvSpPr>
            <a:spLocks noChangeArrowheads="1"/>
          </p:cNvSpPr>
          <p:nvPr/>
        </p:nvSpPr>
        <p:spPr bwMode="auto">
          <a:xfrm>
            <a:off x="7272866" y="3106738"/>
            <a:ext cx="546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$1,400</a:t>
            </a:r>
            <a:endParaRPr lang="en-US" sz="1400"/>
          </a:p>
        </p:txBody>
      </p:sp>
      <p:sp>
        <p:nvSpPr>
          <p:cNvPr id="86" name="Rectangle 215"/>
          <p:cNvSpPr>
            <a:spLocks noChangeArrowheads="1"/>
          </p:cNvSpPr>
          <p:nvPr/>
        </p:nvSpPr>
        <p:spPr bwMode="auto">
          <a:xfrm>
            <a:off x="7361768" y="3354388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1,300</a:t>
            </a:r>
            <a:endParaRPr lang="en-US" sz="1400"/>
          </a:p>
        </p:txBody>
      </p:sp>
      <p:sp>
        <p:nvSpPr>
          <p:cNvPr id="87" name="Rectangle 216"/>
          <p:cNvSpPr>
            <a:spLocks noChangeArrowheads="1"/>
          </p:cNvSpPr>
          <p:nvPr/>
        </p:nvSpPr>
        <p:spPr bwMode="auto">
          <a:xfrm>
            <a:off x="7361768" y="3605213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1,200</a:t>
            </a:r>
            <a:endParaRPr lang="en-US" sz="1400"/>
          </a:p>
        </p:txBody>
      </p:sp>
      <p:sp>
        <p:nvSpPr>
          <p:cNvPr id="88" name="Rectangle 217"/>
          <p:cNvSpPr>
            <a:spLocks noChangeArrowheads="1"/>
          </p:cNvSpPr>
          <p:nvPr/>
        </p:nvSpPr>
        <p:spPr bwMode="auto">
          <a:xfrm>
            <a:off x="7361768" y="38544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1,100</a:t>
            </a:r>
            <a:endParaRPr lang="en-US" sz="1400"/>
          </a:p>
        </p:txBody>
      </p:sp>
      <p:sp>
        <p:nvSpPr>
          <p:cNvPr id="89" name="Rectangle 218"/>
          <p:cNvSpPr>
            <a:spLocks noChangeArrowheads="1"/>
          </p:cNvSpPr>
          <p:nvPr/>
        </p:nvSpPr>
        <p:spPr bwMode="auto">
          <a:xfrm>
            <a:off x="7361768" y="4105275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1,000</a:t>
            </a:r>
            <a:endParaRPr lang="en-US" sz="1400"/>
          </a:p>
        </p:txBody>
      </p:sp>
      <p:sp>
        <p:nvSpPr>
          <p:cNvPr id="90" name="Rectangle 219"/>
          <p:cNvSpPr>
            <a:spLocks noChangeArrowheads="1"/>
          </p:cNvSpPr>
          <p:nvPr/>
        </p:nvSpPr>
        <p:spPr bwMode="auto">
          <a:xfrm>
            <a:off x="7524751" y="4354513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900</a:t>
            </a:r>
            <a:endParaRPr lang="en-US" sz="1400"/>
          </a:p>
        </p:txBody>
      </p:sp>
      <p:sp>
        <p:nvSpPr>
          <p:cNvPr id="91" name="Rectangle 220"/>
          <p:cNvSpPr>
            <a:spLocks noChangeArrowheads="1"/>
          </p:cNvSpPr>
          <p:nvPr/>
        </p:nvSpPr>
        <p:spPr bwMode="auto">
          <a:xfrm>
            <a:off x="7524751" y="4602163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800</a:t>
            </a:r>
            <a:endParaRPr lang="en-US" sz="1400"/>
          </a:p>
        </p:txBody>
      </p:sp>
      <p:sp>
        <p:nvSpPr>
          <p:cNvPr id="92" name="Rectangle 221"/>
          <p:cNvSpPr>
            <a:spLocks noChangeArrowheads="1"/>
          </p:cNvSpPr>
          <p:nvPr/>
        </p:nvSpPr>
        <p:spPr bwMode="auto">
          <a:xfrm>
            <a:off x="7524751" y="4852988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700</a:t>
            </a:r>
            <a:endParaRPr lang="en-US" sz="1400"/>
          </a:p>
        </p:txBody>
      </p:sp>
      <p:sp>
        <p:nvSpPr>
          <p:cNvPr id="93" name="Rectangle 222"/>
          <p:cNvSpPr>
            <a:spLocks noChangeArrowheads="1"/>
          </p:cNvSpPr>
          <p:nvPr/>
        </p:nvSpPr>
        <p:spPr bwMode="auto">
          <a:xfrm>
            <a:off x="7524751" y="5102225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600</a:t>
            </a:r>
            <a:endParaRPr lang="en-US" sz="1400"/>
          </a:p>
        </p:txBody>
      </p:sp>
      <p:sp>
        <p:nvSpPr>
          <p:cNvPr id="94" name="Rectangle 223"/>
          <p:cNvSpPr>
            <a:spLocks noChangeArrowheads="1"/>
          </p:cNvSpPr>
          <p:nvPr/>
        </p:nvSpPr>
        <p:spPr bwMode="auto">
          <a:xfrm>
            <a:off x="10327217" y="31067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2.4</a:t>
            </a:r>
            <a:endParaRPr lang="en-US" sz="1400"/>
          </a:p>
        </p:txBody>
      </p:sp>
      <p:sp>
        <p:nvSpPr>
          <p:cNvPr id="95" name="Rectangle 224"/>
          <p:cNvSpPr>
            <a:spLocks noChangeArrowheads="1"/>
          </p:cNvSpPr>
          <p:nvPr/>
        </p:nvSpPr>
        <p:spPr bwMode="auto">
          <a:xfrm>
            <a:off x="10327217" y="335756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2.3</a:t>
            </a:r>
            <a:endParaRPr lang="en-US" sz="1400"/>
          </a:p>
        </p:txBody>
      </p:sp>
      <p:sp>
        <p:nvSpPr>
          <p:cNvPr id="96" name="Rectangle 225"/>
          <p:cNvSpPr>
            <a:spLocks noChangeArrowheads="1"/>
          </p:cNvSpPr>
          <p:nvPr/>
        </p:nvSpPr>
        <p:spPr bwMode="auto">
          <a:xfrm>
            <a:off x="10327217" y="36052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2.2</a:t>
            </a:r>
            <a:endParaRPr lang="en-US" sz="1400"/>
          </a:p>
        </p:txBody>
      </p:sp>
      <p:sp>
        <p:nvSpPr>
          <p:cNvPr id="97" name="Rectangle 226"/>
          <p:cNvSpPr>
            <a:spLocks noChangeArrowheads="1"/>
          </p:cNvSpPr>
          <p:nvPr/>
        </p:nvSpPr>
        <p:spPr bwMode="auto">
          <a:xfrm>
            <a:off x="10327217" y="3854450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2.1</a:t>
            </a:r>
            <a:endParaRPr lang="en-US" sz="1400"/>
          </a:p>
        </p:txBody>
      </p:sp>
      <p:sp>
        <p:nvSpPr>
          <p:cNvPr id="98" name="Rectangle 227"/>
          <p:cNvSpPr>
            <a:spLocks noChangeArrowheads="1"/>
          </p:cNvSpPr>
          <p:nvPr/>
        </p:nvSpPr>
        <p:spPr bwMode="auto">
          <a:xfrm>
            <a:off x="10327217" y="4105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2.0</a:t>
            </a:r>
            <a:endParaRPr lang="en-US" sz="1400"/>
          </a:p>
        </p:txBody>
      </p:sp>
      <p:sp>
        <p:nvSpPr>
          <p:cNvPr id="99" name="Rectangle 228"/>
          <p:cNvSpPr>
            <a:spLocks noChangeArrowheads="1"/>
          </p:cNvSpPr>
          <p:nvPr/>
        </p:nvSpPr>
        <p:spPr bwMode="auto">
          <a:xfrm>
            <a:off x="10327217" y="43545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1.9</a:t>
            </a:r>
            <a:endParaRPr lang="en-US" sz="1400"/>
          </a:p>
        </p:txBody>
      </p:sp>
      <p:sp>
        <p:nvSpPr>
          <p:cNvPr id="100" name="Rectangle 229"/>
          <p:cNvSpPr>
            <a:spLocks noChangeArrowheads="1"/>
          </p:cNvSpPr>
          <p:nvPr/>
        </p:nvSpPr>
        <p:spPr bwMode="auto">
          <a:xfrm>
            <a:off x="10327217" y="46053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1.8</a:t>
            </a:r>
            <a:endParaRPr lang="en-US" sz="1400"/>
          </a:p>
        </p:txBody>
      </p:sp>
      <p:sp>
        <p:nvSpPr>
          <p:cNvPr id="101" name="Rectangle 230"/>
          <p:cNvSpPr>
            <a:spLocks noChangeArrowheads="1"/>
          </p:cNvSpPr>
          <p:nvPr/>
        </p:nvSpPr>
        <p:spPr bwMode="auto">
          <a:xfrm>
            <a:off x="10327217" y="485298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1.7</a:t>
            </a:r>
            <a:endParaRPr lang="en-US" sz="1400"/>
          </a:p>
        </p:txBody>
      </p:sp>
      <p:sp>
        <p:nvSpPr>
          <p:cNvPr id="102" name="Rectangle 231"/>
          <p:cNvSpPr>
            <a:spLocks noChangeArrowheads="1"/>
          </p:cNvSpPr>
          <p:nvPr/>
        </p:nvSpPr>
        <p:spPr bwMode="auto">
          <a:xfrm>
            <a:off x="10327217" y="510222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1.6</a:t>
            </a:r>
            <a:endParaRPr lang="en-US" sz="1400"/>
          </a:p>
        </p:txBody>
      </p:sp>
      <p:sp>
        <p:nvSpPr>
          <p:cNvPr id="103" name="Rectangle 232"/>
          <p:cNvSpPr>
            <a:spLocks noChangeArrowheads="1"/>
          </p:cNvSpPr>
          <p:nvPr/>
        </p:nvSpPr>
        <p:spPr bwMode="auto">
          <a:xfrm>
            <a:off x="9163051" y="31067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1.6</a:t>
            </a:r>
            <a:endParaRPr lang="en-US" sz="1400"/>
          </a:p>
        </p:txBody>
      </p:sp>
      <p:sp>
        <p:nvSpPr>
          <p:cNvPr id="104" name="Rectangle 233"/>
          <p:cNvSpPr>
            <a:spLocks noChangeArrowheads="1"/>
          </p:cNvSpPr>
          <p:nvPr/>
        </p:nvSpPr>
        <p:spPr bwMode="auto">
          <a:xfrm>
            <a:off x="9163051" y="335756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1.7</a:t>
            </a:r>
            <a:endParaRPr lang="en-US" sz="1400"/>
          </a:p>
        </p:txBody>
      </p:sp>
      <p:sp>
        <p:nvSpPr>
          <p:cNvPr id="105" name="Rectangle 234"/>
          <p:cNvSpPr>
            <a:spLocks noChangeArrowheads="1"/>
          </p:cNvSpPr>
          <p:nvPr/>
        </p:nvSpPr>
        <p:spPr bwMode="auto">
          <a:xfrm>
            <a:off x="9163051" y="36052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1.8</a:t>
            </a:r>
            <a:endParaRPr lang="en-US" sz="1400"/>
          </a:p>
        </p:txBody>
      </p:sp>
      <p:sp>
        <p:nvSpPr>
          <p:cNvPr id="106" name="Rectangle 235"/>
          <p:cNvSpPr>
            <a:spLocks noChangeArrowheads="1"/>
          </p:cNvSpPr>
          <p:nvPr/>
        </p:nvSpPr>
        <p:spPr bwMode="auto">
          <a:xfrm>
            <a:off x="9163051" y="3854450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1.9</a:t>
            </a:r>
            <a:endParaRPr lang="en-US" sz="1400"/>
          </a:p>
        </p:txBody>
      </p:sp>
      <p:sp>
        <p:nvSpPr>
          <p:cNvPr id="107" name="Rectangle 236"/>
          <p:cNvSpPr>
            <a:spLocks noChangeArrowheads="1"/>
          </p:cNvSpPr>
          <p:nvPr/>
        </p:nvSpPr>
        <p:spPr bwMode="auto">
          <a:xfrm>
            <a:off x="9163051" y="4105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2.0</a:t>
            </a:r>
            <a:endParaRPr lang="en-US" sz="1400"/>
          </a:p>
        </p:txBody>
      </p:sp>
      <p:sp>
        <p:nvSpPr>
          <p:cNvPr id="108" name="Rectangle 237"/>
          <p:cNvSpPr>
            <a:spLocks noChangeArrowheads="1"/>
          </p:cNvSpPr>
          <p:nvPr/>
        </p:nvSpPr>
        <p:spPr bwMode="auto">
          <a:xfrm>
            <a:off x="9163051" y="4354513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2.1</a:t>
            </a:r>
            <a:endParaRPr lang="en-US" sz="1400"/>
          </a:p>
        </p:txBody>
      </p:sp>
      <p:sp>
        <p:nvSpPr>
          <p:cNvPr id="109" name="Rectangle 238"/>
          <p:cNvSpPr>
            <a:spLocks noChangeArrowheads="1"/>
          </p:cNvSpPr>
          <p:nvPr/>
        </p:nvSpPr>
        <p:spPr bwMode="auto">
          <a:xfrm>
            <a:off x="9163051" y="460533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2.2</a:t>
            </a:r>
            <a:endParaRPr lang="en-US" sz="1400"/>
          </a:p>
        </p:txBody>
      </p:sp>
      <p:sp>
        <p:nvSpPr>
          <p:cNvPr id="110" name="Rectangle 239"/>
          <p:cNvSpPr>
            <a:spLocks noChangeArrowheads="1"/>
          </p:cNvSpPr>
          <p:nvPr/>
        </p:nvSpPr>
        <p:spPr bwMode="auto">
          <a:xfrm>
            <a:off x="9163051" y="4852988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2.3</a:t>
            </a:r>
            <a:endParaRPr lang="en-US" sz="1400"/>
          </a:p>
        </p:txBody>
      </p:sp>
      <p:sp>
        <p:nvSpPr>
          <p:cNvPr id="111" name="Rectangle 240"/>
          <p:cNvSpPr>
            <a:spLocks noChangeArrowheads="1"/>
          </p:cNvSpPr>
          <p:nvPr/>
        </p:nvSpPr>
        <p:spPr bwMode="auto">
          <a:xfrm>
            <a:off x="9163051" y="510222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400">
                <a:solidFill>
                  <a:srgbClr val="000000"/>
                </a:solidFill>
              </a:rPr>
              <a:t>2.4</a:t>
            </a:r>
            <a:endParaRPr lang="en-US" sz="1400"/>
          </a:p>
        </p:txBody>
      </p:sp>
      <p:sp>
        <p:nvSpPr>
          <p:cNvPr id="112" name="Freeform 241"/>
          <p:cNvSpPr>
            <a:spLocks/>
          </p:cNvSpPr>
          <p:nvPr/>
        </p:nvSpPr>
        <p:spPr bwMode="auto">
          <a:xfrm>
            <a:off x="6563785" y="1773238"/>
            <a:ext cx="4607983" cy="1295400"/>
          </a:xfrm>
          <a:custGeom>
            <a:avLst/>
            <a:gdLst>
              <a:gd name="T0" fmla="*/ 2147483647 w 1656"/>
              <a:gd name="T1" fmla="*/ 2147483647 h 468"/>
              <a:gd name="T2" fmla="*/ 14954365 w 1656"/>
              <a:gd name="T3" fmla="*/ 2147483647 h 468"/>
              <a:gd name="T4" fmla="*/ 0 w 1656"/>
              <a:gd name="T5" fmla="*/ 0 h 468"/>
              <a:gd name="T6" fmla="*/ 2147483647 w 1656"/>
              <a:gd name="T7" fmla="*/ 0 h 468"/>
              <a:gd name="T8" fmla="*/ 2147483647 w 1656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468">
                <a:moveTo>
                  <a:pt x="1656" y="468"/>
                </a:moveTo>
                <a:lnTo>
                  <a:pt x="3" y="468"/>
                </a:lnTo>
                <a:lnTo>
                  <a:pt x="0" y="0"/>
                </a:lnTo>
                <a:lnTo>
                  <a:pt x="1654" y="0"/>
                </a:lnTo>
                <a:lnTo>
                  <a:pt x="1656" y="46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113" name="Rectangle 242"/>
          <p:cNvSpPr>
            <a:spLocks noChangeArrowheads="1"/>
          </p:cNvSpPr>
          <p:nvPr/>
        </p:nvSpPr>
        <p:spPr bwMode="auto">
          <a:xfrm>
            <a:off x="10073218" y="2570163"/>
            <a:ext cx="996949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 b="1">
                <a:solidFill>
                  <a:srgbClr val="000000"/>
                </a:solidFill>
              </a:rPr>
              <a:t>Quantity supplied</a:t>
            </a:r>
            <a:endParaRPr lang="en-US" sz="1600" b="1"/>
          </a:p>
        </p:txBody>
      </p:sp>
      <p:sp>
        <p:nvSpPr>
          <p:cNvPr id="114" name="Rectangle 243"/>
          <p:cNvSpPr>
            <a:spLocks noChangeArrowheads="1"/>
          </p:cNvSpPr>
          <p:nvPr/>
        </p:nvSpPr>
        <p:spPr bwMode="auto">
          <a:xfrm>
            <a:off x="8627534" y="2589214"/>
            <a:ext cx="129751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 b="1">
                <a:solidFill>
                  <a:srgbClr val="000000"/>
                </a:solidFill>
              </a:rPr>
              <a:t>Quantity demanded</a:t>
            </a:r>
            <a:endParaRPr lang="en-US" sz="1600" b="1"/>
          </a:p>
        </p:txBody>
      </p:sp>
      <p:sp>
        <p:nvSpPr>
          <p:cNvPr id="115" name="Rectangle 244"/>
          <p:cNvSpPr>
            <a:spLocks noChangeArrowheads="1"/>
          </p:cNvSpPr>
          <p:nvPr/>
        </p:nvSpPr>
        <p:spPr bwMode="auto">
          <a:xfrm>
            <a:off x="6523567" y="2176463"/>
            <a:ext cx="2156884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 b="1" dirty="0">
                <a:solidFill>
                  <a:srgbClr val="000000"/>
                </a:solidFill>
              </a:rPr>
              <a:t>Monthly rent</a:t>
            </a:r>
            <a:r>
              <a:rPr lang="en-US" sz="1600" dirty="0">
                <a:solidFill>
                  <a:srgbClr val="000000"/>
                </a:solidFill>
              </a:rPr>
              <a:t>       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588" indent="-1588" algn="ctr"/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per apartment)</a:t>
            </a:r>
            <a:endParaRPr lang="en-US" sz="1600" dirty="0"/>
          </a:p>
        </p:txBody>
      </p:sp>
      <p:sp>
        <p:nvSpPr>
          <p:cNvPr id="116" name="Rectangle 245"/>
          <p:cNvSpPr>
            <a:spLocks noChangeArrowheads="1"/>
          </p:cNvSpPr>
          <p:nvPr/>
        </p:nvSpPr>
        <p:spPr bwMode="auto">
          <a:xfrm>
            <a:off x="8820151" y="1776414"/>
            <a:ext cx="22119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 b="1">
                <a:solidFill>
                  <a:srgbClr val="000000"/>
                </a:solidFill>
              </a:rPr>
              <a:t>Quantity of apartments </a:t>
            </a:r>
            <a:r>
              <a:rPr lang="en-US" sz="1600">
                <a:solidFill>
                  <a:srgbClr val="000000"/>
                </a:solidFill>
              </a:rPr>
              <a:t>(millions)</a:t>
            </a:r>
            <a:endParaRPr lang="en-US" sz="1600"/>
          </a:p>
        </p:txBody>
      </p:sp>
      <p:sp>
        <p:nvSpPr>
          <p:cNvPr id="14452" name="Freeform 247"/>
          <p:cNvSpPr>
            <a:spLocks/>
          </p:cNvSpPr>
          <p:nvPr/>
        </p:nvSpPr>
        <p:spPr bwMode="auto">
          <a:xfrm>
            <a:off x="9129185" y="2146300"/>
            <a:ext cx="2510367" cy="0"/>
          </a:xfrm>
          <a:custGeom>
            <a:avLst/>
            <a:gdLst>
              <a:gd name="T0" fmla="*/ 0 w 843"/>
              <a:gd name="T1" fmla="*/ 2147483647 w 843"/>
              <a:gd name="T2" fmla="*/ 0 w 843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843">
                <a:moveTo>
                  <a:pt x="0" y="0"/>
                </a:moveTo>
                <a:lnTo>
                  <a:pt x="8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248"/>
          <p:cNvSpPr>
            <a:spLocks noChangeShapeType="1"/>
          </p:cNvSpPr>
          <p:nvPr/>
        </p:nvSpPr>
        <p:spPr bwMode="auto">
          <a:xfrm flipV="1">
            <a:off x="8680451" y="2546350"/>
            <a:ext cx="244898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249"/>
          <p:cNvSpPr>
            <a:spLocks noChangeShapeType="1"/>
          </p:cNvSpPr>
          <p:nvPr/>
        </p:nvSpPr>
        <p:spPr bwMode="auto">
          <a:xfrm>
            <a:off x="6563785" y="3055938"/>
            <a:ext cx="4584700" cy="12700"/>
          </a:xfrm>
          <a:prstGeom prst="line">
            <a:avLst/>
          </a:prstGeom>
          <a:noFill/>
          <a:ln w="15875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50"/>
          <p:cNvSpPr>
            <a:spLocks noChangeArrowheads="1"/>
          </p:cNvSpPr>
          <p:nvPr/>
        </p:nvSpPr>
        <p:spPr bwMode="auto">
          <a:xfrm>
            <a:off x="6563785" y="1773239"/>
            <a:ext cx="4599516" cy="3576637"/>
          </a:xfrm>
          <a:prstGeom prst="rect">
            <a:avLst/>
          </a:prstGeom>
          <a:noFill/>
          <a:ln w="30163">
            <a:solidFill>
              <a:srgbClr val="E6D3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122" name="Line 251"/>
          <p:cNvSpPr>
            <a:spLocks noChangeShapeType="1"/>
          </p:cNvSpPr>
          <p:nvPr/>
        </p:nvSpPr>
        <p:spPr bwMode="auto">
          <a:xfrm>
            <a:off x="8627534" y="2058988"/>
            <a:ext cx="14817" cy="3268662"/>
          </a:xfrm>
          <a:prstGeom prst="line">
            <a:avLst/>
          </a:prstGeom>
          <a:noFill/>
          <a:ln w="15875">
            <a:solidFill>
              <a:srgbClr val="BCBE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  <p:bldP spid="115" grpId="0"/>
      <p:bldP spid="116" grpId="0"/>
      <p:bldP spid="119" grpId="0" animBg="1"/>
      <p:bldP spid="120" grpId="0" animBg="1"/>
      <p:bldP spid="120" grpId="1" animBg="1"/>
      <p:bldP spid="121" grpId="0" animBg="1"/>
      <p:bldP spid="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86"/>
          <p:cNvCxnSpPr>
            <a:cxnSpLocks noChangeShapeType="1"/>
          </p:cNvCxnSpPr>
          <p:nvPr/>
        </p:nvCxnSpPr>
        <p:spPr bwMode="auto">
          <a:xfrm>
            <a:off x="7734300" y="4481514"/>
            <a:ext cx="8467" cy="1296987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86"/>
          <p:cNvCxnSpPr>
            <a:cxnSpLocks noChangeShapeType="1"/>
          </p:cNvCxnSpPr>
          <p:nvPr/>
        </p:nvCxnSpPr>
        <p:spPr bwMode="auto">
          <a:xfrm>
            <a:off x="5448301" y="4481514"/>
            <a:ext cx="6351" cy="1296987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Effects of a Price Ceiling</a:t>
            </a:r>
          </a:p>
        </p:txBody>
      </p:sp>
      <p:sp>
        <p:nvSpPr>
          <p:cNvPr id="4" name="Line 55"/>
          <p:cNvSpPr>
            <a:spLocks noChangeShapeType="1"/>
          </p:cNvSpPr>
          <p:nvPr/>
        </p:nvSpPr>
        <p:spPr bwMode="auto">
          <a:xfrm>
            <a:off x="3155951" y="2155825"/>
            <a:ext cx="184149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6"/>
          <p:cNvSpPr>
            <a:spLocks noChangeShapeType="1"/>
          </p:cNvSpPr>
          <p:nvPr/>
        </p:nvSpPr>
        <p:spPr bwMode="auto">
          <a:xfrm>
            <a:off x="3155951" y="2919413"/>
            <a:ext cx="184149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7"/>
          <p:cNvSpPr>
            <a:spLocks noChangeShapeType="1"/>
          </p:cNvSpPr>
          <p:nvPr/>
        </p:nvSpPr>
        <p:spPr bwMode="auto">
          <a:xfrm>
            <a:off x="3155951" y="3679825"/>
            <a:ext cx="184149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8"/>
          <p:cNvSpPr>
            <a:spLocks noChangeShapeType="1"/>
          </p:cNvSpPr>
          <p:nvPr/>
        </p:nvSpPr>
        <p:spPr bwMode="auto">
          <a:xfrm>
            <a:off x="3155951" y="5208588"/>
            <a:ext cx="184149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9"/>
          <p:cNvSpPr>
            <a:spLocks noChangeShapeType="1"/>
          </p:cNvSpPr>
          <p:nvPr/>
        </p:nvSpPr>
        <p:spPr bwMode="auto">
          <a:xfrm>
            <a:off x="8902700" y="5829300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0"/>
          <p:cNvSpPr>
            <a:spLocks noChangeShapeType="1"/>
          </p:cNvSpPr>
          <p:nvPr/>
        </p:nvSpPr>
        <p:spPr bwMode="auto">
          <a:xfrm>
            <a:off x="8849784" y="4287838"/>
            <a:ext cx="0" cy="13811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1"/>
          <p:cNvSpPr>
            <a:spLocks noChangeShapeType="1"/>
          </p:cNvSpPr>
          <p:nvPr/>
        </p:nvSpPr>
        <p:spPr bwMode="auto">
          <a:xfrm>
            <a:off x="7751233" y="5829300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2"/>
          <p:cNvSpPr>
            <a:spLocks noChangeShapeType="1"/>
          </p:cNvSpPr>
          <p:nvPr/>
        </p:nvSpPr>
        <p:spPr bwMode="auto">
          <a:xfrm>
            <a:off x="5450417" y="5829300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3"/>
          <p:cNvSpPr>
            <a:spLocks noChangeShapeType="1"/>
          </p:cNvSpPr>
          <p:nvPr/>
        </p:nvSpPr>
        <p:spPr bwMode="auto">
          <a:xfrm>
            <a:off x="6601884" y="5829300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64"/>
          <p:cNvSpPr>
            <a:spLocks noChangeShapeType="1"/>
          </p:cNvSpPr>
          <p:nvPr/>
        </p:nvSpPr>
        <p:spPr bwMode="auto">
          <a:xfrm>
            <a:off x="4307417" y="5829300"/>
            <a:ext cx="0" cy="13970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65"/>
          <p:cNvSpPr>
            <a:spLocks/>
          </p:cNvSpPr>
          <p:nvPr/>
        </p:nvSpPr>
        <p:spPr bwMode="auto">
          <a:xfrm>
            <a:off x="3155951" y="5643564"/>
            <a:ext cx="499533" cy="325437"/>
          </a:xfrm>
          <a:custGeom>
            <a:avLst/>
            <a:gdLst>
              <a:gd name="T0" fmla="*/ 2147483647 w 156"/>
              <a:gd name="T1" fmla="*/ 2147483647 h 133"/>
              <a:gd name="T2" fmla="*/ 0 w 156"/>
              <a:gd name="T3" fmla="*/ 2147483647 h 133"/>
              <a:gd name="T4" fmla="*/ 0 w 156"/>
              <a:gd name="T5" fmla="*/ 0 h 1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6" h="133">
                <a:moveTo>
                  <a:pt x="156" y="133"/>
                </a:moveTo>
                <a:lnTo>
                  <a:pt x="0" y="133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66"/>
          <p:cNvSpPr>
            <a:spLocks noChangeShapeType="1"/>
          </p:cNvSpPr>
          <p:nvPr/>
        </p:nvSpPr>
        <p:spPr bwMode="auto">
          <a:xfrm flipH="1">
            <a:off x="3505201" y="5969000"/>
            <a:ext cx="5973233" cy="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67"/>
          <p:cNvSpPr>
            <a:spLocks noChangeShapeType="1"/>
          </p:cNvSpPr>
          <p:nvPr/>
        </p:nvSpPr>
        <p:spPr bwMode="auto">
          <a:xfrm flipV="1">
            <a:off x="3073400" y="5514975"/>
            <a:ext cx="160867" cy="7143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4135967" y="6008688"/>
            <a:ext cx="2885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1.6</a:t>
            </a:r>
            <a:endParaRPr lang="en-US" sz="1600" b="1"/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2878667" y="6008688"/>
            <a:ext cx="1154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0</a:t>
            </a:r>
            <a:endParaRPr lang="en-US" sz="1600" b="1"/>
          </a:p>
        </p:txBody>
      </p:sp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5287434" y="6008688"/>
            <a:ext cx="2885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1.8</a:t>
            </a:r>
            <a:endParaRPr lang="en-US" sz="1600" b="1"/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6436785" y="6008688"/>
            <a:ext cx="2885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2.0</a:t>
            </a:r>
            <a:endParaRPr lang="en-US" sz="1600" b="1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7588251" y="6008688"/>
            <a:ext cx="2885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2.2</a:t>
            </a:r>
            <a:endParaRPr lang="en-US" sz="1600" b="1"/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8735485" y="6008688"/>
            <a:ext cx="2885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2.4</a:t>
            </a:r>
            <a:endParaRPr lang="en-US" sz="1600" b="1"/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2262717" y="2033588"/>
            <a:ext cx="6347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$1,400</a:t>
            </a:r>
            <a:endParaRPr lang="en-US" sz="1600" b="1"/>
          </a:p>
        </p:txBody>
      </p:sp>
      <p:sp>
        <p:nvSpPr>
          <p:cNvPr id="24" name="Rectangle 75"/>
          <p:cNvSpPr>
            <a:spLocks noChangeArrowheads="1"/>
          </p:cNvSpPr>
          <p:nvPr/>
        </p:nvSpPr>
        <p:spPr bwMode="auto">
          <a:xfrm>
            <a:off x="2402417" y="2795588"/>
            <a:ext cx="5193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1,200</a:t>
            </a:r>
            <a:endParaRPr lang="en-US" sz="1600" b="1"/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2402417" y="3562351"/>
            <a:ext cx="5193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1,000</a:t>
            </a:r>
            <a:endParaRPr lang="en-US" sz="1600" b="1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2599267" y="4319588"/>
            <a:ext cx="3462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800</a:t>
            </a:r>
            <a:endParaRPr lang="en-US" sz="1600" b="1"/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2599267" y="5083176"/>
            <a:ext cx="3462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600</a:t>
            </a:r>
            <a:endParaRPr lang="en-US" sz="1600" b="1"/>
          </a:p>
        </p:txBody>
      </p:sp>
      <p:sp>
        <p:nvSpPr>
          <p:cNvPr id="28" name="Rectangle 79"/>
          <p:cNvSpPr>
            <a:spLocks noChangeArrowheads="1"/>
          </p:cNvSpPr>
          <p:nvPr/>
        </p:nvSpPr>
        <p:spPr bwMode="auto">
          <a:xfrm>
            <a:off x="7598834" y="6275388"/>
            <a:ext cx="32348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Quantity of apartments (millions)</a:t>
            </a:r>
            <a:endParaRPr lang="en-US" sz="1600" b="1"/>
          </a:p>
        </p:txBody>
      </p:sp>
      <p:sp>
        <p:nvSpPr>
          <p:cNvPr id="29" name="Rectangle 80"/>
          <p:cNvSpPr>
            <a:spLocks noChangeArrowheads="1"/>
          </p:cNvSpPr>
          <p:nvPr/>
        </p:nvSpPr>
        <p:spPr bwMode="auto">
          <a:xfrm>
            <a:off x="857251" y="1365251"/>
            <a:ext cx="2095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r"/>
            <a:r>
              <a:rPr lang="en-US" sz="1600" b="1">
                <a:solidFill>
                  <a:srgbClr val="000000"/>
                </a:solidFill>
              </a:rPr>
              <a:t>Monthly rent </a:t>
            </a:r>
          </a:p>
          <a:p>
            <a:pPr marL="1588" indent="-1588" algn="r"/>
            <a:r>
              <a:rPr lang="en-US" sz="1600" b="1">
                <a:solidFill>
                  <a:srgbClr val="000000"/>
                </a:solidFill>
              </a:rPr>
              <a:t>(per apartment)</a:t>
            </a:r>
            <a:endParaRPr lang="en-US" sz="1600" b="1"/>
          </a:p>
        </p:txBody>
      </p:sp>
      <p:sp>
        <p:nvSpPr>
          <p:cNvPr id="30" name="Rectangle 81"/>
          <p:cNvSpPr>
            <a:spLocks noChangeArrowheads="1"/>
          </p:cNvSpPr>
          <p:nvPr/>
        </p:nvSpPr>
        <p:spPr bwMode="auto">
          <a:xfrm>
            <a:off x="8947151" y="5149851"/>
            <a:ext cx="1442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D</a:t>
            </a:r>
            <a:endParaRPr lang="en-US" sz="1600" b="1"/>
          </a:p>
        </p:txBody>
      </p:sp>
      <p:sp>
        <p:nvSpPr>
          <p:cNvPr id="31" name="Rectangle 82"/>
          <p:cNvSpPr>
            <a:spLocks noChangeArrowheads="1"/>
          </p:cNvSpPr>
          <p:nvPr/>
        </p:nvSpPr>
        <p:spPr bwMode="auto">
          <a:xfrm>
            <a:off x="8928101" y="1900238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S</a:t>
            </a:r>
            <a:endParaRPr lang="en-US" sz="1600" b="1"/>
          </a:p>
        </p:txBody>
      </p:sp>
      <p:sp>
        <p:nvSpPr>
          <p:cNvPr id="32" name="Line 83"/>
          <p:cNvSpPr>
            <a:spLocks noChangeShapeType="1"/>
          </p:cNvSpPr>
          <p:nvPr/>
        </p:nvSpPr>
        <p:spPr bwMode="auto">
          <a:xfrm>
            <a:off x="3155951" y="4443413"/>
            <a:ext cx="6322483" cy="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84"/>
          <p:cNvSpPr>
            <a:spLocks noChangeShapeType="1"/>
          </p:cNvSpPr>
          <p:nvPr/>
        </p:nvSpPr>
        <p:spPr bwMode="auto">
          <a:xfrm flipV="1">
            <a:off x="3155951" y="1555751"/>
            <a:ext cx="10583" cy="39973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5"/>
          <p:cNvSpPr>
            <a:spLocks noChangeShapeType="1"/>
          </p:cNvSpPr>
          <p:nvPr/>
        </p:nvSpPr>
        <p:spPr bwMode="auto">
          <a:xfrm>
            <a:off x="4307417" y="2155826"/>
            <a:ext cx="4595283" cy="3052763"/>
          </a:xfrm>
          <a:prstGeom prst="line">
            <a:avLst/>
          </a:prstGeom>
          <a:noFill/>
          <a:ln w="30163">
            <a:solidFill>
              <a:srgbClr val="3C5DA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6"/>
          <p:cNvSpPr>
            <a:spLocks noChangeShapeType="1"/>
          </p:cNvSpPr>
          <p:nvPr/>
        </p:nvSpPr>
        <p:spPr bwMode="auto">
          <a:xfrm flipH="1">
            <a:off x="4307417" y="2155826"/>
            <a:ext cx="4595283" cy="3052763"/>
          </a:xfrm>
          <a:prstGeom prst="line">
            <a:avLst/>
          </a:prstGeom>
          <a:noFill/>
          <a:ln w="30163">
            <a:solidFill>
              <a:srgbClr val="EE313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87"/>
          <p:cNvSpPr>
            <a:spLocks noChangeArrowheads="1"/>
          </p:cNvSpPr>
          <p:nvPr/>
        </p:nvSpPr>
        <p:spPr bwMode="auto">
          <a:xfrm>
            <a:off x="6529917" y="3351213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E</a:t>
            </a:r>
            <a:endParaRPr lang="en-US" sz="1600" b="1"/>
          </a:p>
        </p:txBody>
      </p:sp>
      <p:sp>
        <p:nvSpPr>
          <p:cNvPr id="37" name="Rectangle 88"/>
          <p:cNvSpPr>
            <a:spLocks noChangeArrowheads="1"/>
          </p:cNvSpPr>
          <p:nvPr/>
        </p:nvSpPr>
        <p:spPr bwMode="auto">
          <a:xfrm>
            <a:off x="7694085" y="4114801"/>
            <a:ext cx="118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B</a:t>
            </a:r>
            <a:endParaRPr lang="en-US" sz="1600" b="1"/>
          </a:p>
        </p:txBody>
      </p:sp>
      <p:sp>
        <p:nvSpPr>
          <p:cNvPr id="38" name="Oval 89"/>
          <p:cNvSpPr>
            <a:spLocks noChangeArrowheads="1"/>
          </p:cNvSpPr>
          <p:nvPr/>
        </p:nvSpPr>
        <p:spPr bwMode="auto">
          <a:xfrm>
            <a:off x="6527801" y="3621088"/>
            <a:ext cx="150284" cy="1143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39" name="Oval 90"/>
          <p:cNvSpPr>
            <a:spLocks noChangeArrowheads="1"/>
          </p:cNvSpPr>
          <p:nvPr/>
        </p:nvSpPr>
        <p:spPr bwMode="auto">
          <a:xfrm>
            <a:off x="5376334" y="4386264"/>
            <a:ext cx="150284" cy="115887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40" name="Oval 91"/>
          <p:cNvSpPr>
            <a:spLocks noChangeArrowheads="1"/>
          </p:cNvSpPr>
          <p:nvPr/>
        </p:nvSpPr>
        <p:spPr bwMode="auto">
          <a:xfrm>
            <a:off x="7677150" y="4386264"/>
            <a:ext cx="150283" cy="115887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5325534" y="4114801"/>
            <a:ext cx="1522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588" indent="-1588"/>
            <a:r>
              <a:rPr lang="en-US" sz="1600" b="1">
                <a:solidFill>
                  <a:srgbClr val="000000"/>
                </a:solidFill>
              </a:rPr>
              <a:t>A</a:t>
            </a:r>
            <a:endParaRPr lang="en-US" sz="1600" b="1"/>
          </a:p>
        </p:txBody>
      </p:sp>
      <p:sp>
        <p:nvSpPr>
          <p:cNvPr id="42" name="Freeform 93"/>
          <p:cNvSpPr>
            <a:spLocks/>
          </p:cNvSpPr>
          <p:nvPr/>
        </p:nvSpPr>
        <p:spPr bwMode="auto">
          <a:xfrm>
            <a:off x="5450417" y="4502151"/>
            <a:ext cx="2300816" cy="144463"/>
          </a:xfrm>
          <a:custGeom>
            <a:avLst/>
            <a:gdLst>
              <a:gd name="T0" fmla="*/ 0 w 304"/>
              <a:gd name="T1" fmla="*/ 0 h 25"/>
              <a:gd name="T2" fmla="*/ 2147483647 w 304"/>
              <a:gd name="T3" fmla="*/ 2147483647 h 25"/>
              <a:gd name="T4" fmla="*/ 2147483647 w 304"/>
              <a:gd name="T5" fmla="*/ 2147483647 h 25"/>
              <a:gd name="T6" fmla="*/ 2147483647 w 304"/>
              <a:gd name="T7" fmla="*/ 2147483647 h 25"/>
              <a:gd name="T8" fmla="*/ 2147483647 w 304"/>
              <a:gd name="T9" fmla="*/ 2147483647 h 25"/>
              <a:gd name="T10" fmla="*/ 2147483647 w 304"/>
              <a:gd name="T11" fmla="*/ 2147483647 h 25"/>
              <a:gd name="T12" fmla="*/ 2147483647 w 304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4" h="25">
                <a:moveTo>
                  <a:pt x="0" y="0"/>
                </a:moveTo>
                <a:cubicBezTo>
                  <a:pt x="0" y="10"/>
                  <a:pt x="3" y="15"/>
                  <a:pt x="16" y="15"/>
                </a:cubicBezTo>
                <a:cubicBezTo>
                  <a:pt x="19" y="15"/>
                  <a:pt x="139" y="15"/>
                  <a:pt x="142" y="15"/>
                </a:cubicBezTo>
                <a:cubicBezTo>
                  <a:pt x="145" y="15"/>
                  <a:pt x="152" y="17"/>
                  <a:pt x="152" y="25"/>
                </a:cubicBezTo>
                <a:cubicBezTo>
                  <a:pt x="152" y="17"/>
                  <a:pt x="159" y="15"/>
                  <a:pt x="163" y="15"/>
                </a:cubicBezTo>
                <a:cubicBezTo>
                  <a:pt x="165" y="15"/>
                  <a:pt x="286" y="15"/>
                  <a:pt x="288" y="15"/>
                </a:cubicBezTo>
                <a:cubicBezTo>
                  <a:pt x="302" y="15"/>
                  <a:pt x="304" y="10"/>
                  <a:pt x="304" y="0"/>
                </a:cubicBezTo>
              </a:path>
            </a:pathLst>
          </a:custGeom>
          <a:noFill/>
          <a:ln w="22225" cap="flat">
            <a:solidFill>
              <a:srgbClr val="6D6F7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96"/>
          <p:cNvSpPr>
            <a:spLocks/>
          </p:cNvSpPr>
          <p:nvPr/>
        </p:nvSpPr>
        <p:spPr bwMode="auto">
          <a:xfrm>
            <a:off x="8373534" y="3765551"/>
            <a:ext cx="1246717" cy="549275"/>
          </a:xfrm>
          <a:custGeom>
            <a:avLst/>
            <a:gdLst>
              <a:gd name="T0" fmla="*/ 2147483647 w 121"/>
              <a:gd name="T1" fmla="*/ 2147483647 h 95"/>
              <a:gd name="T2" fmla="*/ 2147483647 w 121"/>
              <a:gd name="T3" fmla="*/ 2147483647 h 95"/>
              <a:gd name="T4" fmla="*/ 516359049 w 121"/>
              <a:gd name="T5" fmla="*/ 2147483647 h 95"/>
              <a:gd name="T6" fmla="*/ 0 w 121"/>
              <a:gd name="T7" fmla="*/ 2147483647 h 95"/>
              <a:gd name="T8" fmla="*/ 0 w 121"/>
              <a:gd name="T9" fmla="*/ 534872431 h 95"/>
              <a:gd name="T10" fmla="*/ 516359049 w 121"/>
              <a:gd name="T11" fmla="*/ 0 h 95"/>
              <a:gd name="T12" fmla="*/ 2147483647 w 121"/>
              <a:gd name="T13" fmla="*/ 0 h 95"/>
              <a:gd name="T14" fmla="*/ 2147483647 w 121"/>
              <a:gd name="T15" fmla="*/ 534872431 h 95"/>
              <a:gd name="T16" fmla="*/ 2147483647 w 121"/>
              <a:gd name="T17" fmla="*/ 2147483647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1" h="95">
                <a:moveTo>
                  <a:pt x="121" y="79"/>
                </a:moveTo>
                <a:cubicBezTo>
                  <a:pt x="121" y="88"/>
                  <a:pt x="113" y="95"/>
                  <a:pt x="105" y="95"/>
                </a:cubicBezTo>
                <a:cubicBezTo>
                  <a:pt x="16" y="95"/>
                  <a:pt x="16" y="95"/>
                  <a:pt x="16" y="95"/>
                </a:cubicBezTo>
                <a:cubicBezTo>
                  <a:pt x="7" y="95"/>
                  <a:pt x="0" y="88"/>
                  <a:pt x="0" y="7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113" y="0"/>
                  <a:pt x="121" y="7"/>
                  <a:pt x="121" y="16"/>
                </a:cubicBezTo>
                <a:lnTo>
                  <a:pt x="121" y="7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/>
          </a:p>
        </p:txBody>
      </p:sp>
      <p:sp>
        <p:nvSpPr>
          <p:cNvPr id="43" name="Freeform 94"/>
          <p:cNvSpPr>
            <a:spLocks/>
          </p:cNvSpPr>
          <p:nvPr/>
        </p:nvSpPr>
        <p:spPr bwMode="auto">
          <a:xfrm>
            <a:off x="5287434" y="4718050"/>
            <a:ext cx="2561167" cy="996950"/>
          </a:xfrm>
          <a:custGeom>
            <a:avLst/>
            <a:gdLst>
              <a:gd name="T0" fmla="*/ 2147483647 w 281"/>
              <a:gd name="T1" fmla="*/ 2147483647 h 173"/>
              <a:gd name="T2" fmla="*/ 2147483647 w 281"/>
              <a:gd name="T3" fmla="*/ 2147483647 h 173"/>
              <a:gd name="T4" fmla="*/ 513734307 w 281"/>
              <a:gd name="T5" fmla="*/ 2147483647 h 173"/>
              <a:gd name="T6" fmla="*/ 0 w 281"/>
              <a:gd name="T7" fmla="*/ 2147483647 h 173"/>
              <a:gd name="T8" fmla="*/ 0 w 281"/>
              <a:gd name="T9" fmla="*/ 264402121 h 173"/>
              <a:gd name="T10" fmla="*/ 513734307 w 281"/>
              <a:gd name="T11" fmla="*/ 0 h 173"/>
              <a:gd name="T12" fmla="*/ 2147483647 w 281"/>
              <a:gd name="T13" fmla="*/ 0 h 173"/>
              <a:gd name="T14" fmla="*/ 2147483647 w 281"/>
              <a:gd name="T15" fmla="*/ 264402121 h 173"/>
              <a:gd name="T16" fmla="*/ 2147483647 w 281"/>
              <a:gd name="T17" fmla="*/ 2147483647 h 17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1" h="173">
                <a:moveTo>
                  <a:pt x="281" y="157"/>
                </a:moveTo>
                <a:cubicBezTo>
                  <a:pt x="281" y="165"/>
                  <a:pt x="274" y="173"/>
                  <a:pt x="265" y="173"/>
                </a:cubicBezTo>
                <a:cubicBezTo>
                  <a:pt x="16" y="173"/>
                  <a:pt x="16" y="173"/>
                  <a:pt x="16" y="173"/>
                </a:cubicBezTo>
                <a:cubicBezTo>
                  <a:pt x="7" y="173"/>
                  <a:pt x="0" y="165"/>
                  <a:pt x="0" y="15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74" y="0"/>
                  <a:pt x="281" y="7"/>
                  <a:pt x="281" y="16"/>
                </a:cubicBezTo>
                <a:lnTo>
                  <a:pt x="281" y="157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/>
          </a:p>
        </p:txBody>
      </p:sp>
      <p:sp>
        <p:nvSpPr>
          <p:cNvPr id="46" name="Rectangle 97"/>
          <p:cNvSpPr>
            <a:spLocks noChangeArrowheads="1"/>
          </p:cNvSpPr>
          <p:nvPr/>
        </p:nvSpPr>
        <p:spPr bwMode="auto">
          <a:xfrm>
            <a:off x="8504768" y="3779839"/>
            <a:ext cx="96943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 algn="ctr"/>
            <a:r>
              <a:rPr lang="en-US" sz="1600">
                <a:solidFill>
                  <a:srgbClr val="000000"/>
                </a:solidFill>
              </a:rPr>
              <a:t>Price ceiling</a:t>
            </a:r>
            <a:endParaRPr lang="en-US" sz="1600"/>
          </a:p>
        </p:txBody>
      </p:sp>
      <p:sp>
        <p:nvSpPr>
          <p:cNvPr id="47" name="Line 98"/>
          <p:cNvSpPr>
            <a:spLocks noChangeShapeType="1"/>
          </p:cNvSpPr>
          <p:nvPr/>
        </p:nvSpPr>
        <p:spPr bwMode="auto">
          <a:xfrm flipV="1">
            <a:off x="3073400" y="5608639"/>
            <a:ext cx="154517" cy="7143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99"/>
          <p:cNvSpPr>
            <a:spLocks noChangeShapeType="1"/>
          </p:cNvSpPr>
          <p:nvPr/>
        </p:nvSpPr>
        <p:spPr bwMode="auto">
          <a:xfrm flipH="1">
            <a:off x="3604684" y="5910264"/>
            <a:ext cx="91016" cy="1238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00"/>
          <p:cNvSpPr>
            <a:spLocks noChangeShapeType="1"/>
          </p:cNvSpPr>
          <p:nvPr/>
        </p:nvSpPr>
        <p:spPr bwMode="auto">
          <a:xfrm flipH="1">
            <a:off x="3727451" y="5910264"/>
            <a:ext cx="88900" cy="12382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01"/>
          <p:cNvSpPr>
            <a:spLocks/>
          </p:cNvSpPr>
          <p:nvPr/>
        </p:nvSpPr>
        <p:spPr bwMode="auto">
          <a:xfrm>
            <a:off x="3649134" y="5953125"/>
            <a:ext cx="122767" cy="26988"/>
          </a:xfrm>
          <a:custGeom>
            <a:avLst/>
            <a:gdLst>
              <a:gd name="T0" fmla="*/ 0 w 38"/>
              <a:gd name="T1" fmla="*/ 2147483647 h 11"/>
              <a:gd name="T2" fmla="*/ 2147483647 w 38"/>
              <a:gd name="T3" fmla="*/ 0 h 11"/>
              <a:gd name="T4" fmla="*/ 2147483647 w 38"/>
              <a:gd name="T5" fmla="*/ 2147483647 h 11"/>
              <a:gd name="T6" fmla="*/ 2147483647 w 38"/>
              <a:gd name="T7" fmla="*/ 2147483647 h 11"/>
              <a:gd name="T8" fmla="*/ 0 w 38"/>
              <a:gd name="T9" fmla="*/ 214748364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" h="11">
                <a:moveTo>
                  <a:pt x="0" y="11"/>
                </a:moveTo>
                <a:lnTo>
                  <a:pt x="7" y="0"/>
                </a:lnTo>
                <a:lnTo>
                  <a:pt x="38" y="2"/>
                </a:lnTo>
                <a:lnTo>
                  <a:pt x="33" y="11"/>
                </a:ln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95"/>
          <p:cNvSpPr>
            <a:spLocks noChangeArrowheads="1"/>
          </p:cNvSpPr>
          <p:nvPr/>
        </p:nvSpPr>
        <p:spPr bwMode="auto">
          <a:xfrm>
            <a:off x="5431367" y="4749800"/>
            <a:ext cx="230716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588" indent="-1588"/>
            <a:r>
              <a:rPr lang="en-US" sz="1600">
                <a:solidFill>
                  <a:srgbClr val="000000"/>
                </a:solidFill>
              </a:rPr>
              <a:t>Housing shortage of 400,000 apartments caused by price ceiling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6341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/>
      <p:bldP spid="42" grpId="0" animBg="1"/>
      <p:bldP spid="46" grpId="0"/>
      <p:bldP spid="47" grpId="0" animBg="1"/>
      <p:bldP spid="48" grpId="0" animBg="1"/>
      <p:bldP spid="49" grpId="0" animBg="1"/>
      <p:bldP spid="50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Price Ceilings Cause Inefficiency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Clr>
                <a:schemeClr val="tx1"/>
              </a:buClr>
            </a:pPr>
            <a:r>
              <a:rPr lang="en-US" smtClean="0"/>
              <a:t>Inefficient Allocation to Customers</a:t>
            </a:r>
          </a:p>
          <a:p>
            <a:pPr marL="288925" indent="-288925">
              <a:buClr>
                <a:schemeClr val="tx1"/>
              </a:buClr>
            </a:pPr>
            <a:r>
              <a:rPr lang="en-US" smtClean="0"/>
              <a:t>Wasted Resources</a:t>
            </a:r>
            <a:endParaRPr lang="id-ID" smtClean="0"/>
          </a:p>
          <a:p>
            <a:pPr marL="288925" indent="-288925">
              <a:buClr>
                <a:schemeClr val="tx1"/>
              </a:buClr>
            </a:pPr>
            <a:r>
              <a:rPr lang="en-US" smtClean="0"/>
              <a:t>Inefficiently Low Quality</a:t>
            </a:r>
          </a:p>
          <a:p>
            <a:pPr marL="288925" indent="-288925">
              <a:buClr>
                <a:schemeClr val="tx1"/>
              </a:buClr>
            </a:pPr>
            <a:r>
              <a:rPr lang="en-US" smtClean="0"/>
              <a:t>Black Markets</a:t>
            </a:r>
          </a:p>
        </p:txBody>
      </p:sp>
    </p:spTree>
    <p:extLst>
      <p:ext uri="{BB962C8B-B14F-4D97-AF65-F5344CB8AC3E}">
        <p14:creationId xmlns:p14="http://schemas.microsoft.com/office/powerpoint/2010/main" val="15324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Business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Business</Template>
  <TotalTime>92</TotalTime>
  <Words>1002</Words>
  <Application>Microsoft Office PowerPoint</Application>
  <PresentationFormat>Widescreen</PresentationFormat>
  <Paragraphs>238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Widescreen Business</vt:lpstr>
      <vt:lpstr>ECO 120 - Global Macroeconomics</vt:lpstr>
      <vt:lpstr>Module 08</vt:lpstr>
      <vt:lpstr>Why Governments Control Prices</vt:lpstr>
      <vt:lpstr>Why Governments Control Prices</vt:lpstr>
      <vt:lpstr>Price ceilings</vt:lpstr>
      <vt:lpstr>Price ceilings</vt:lpstr>
      <vt:lpstr>The Market for Apartments in the Absence of Government Controls</vt:lpstr>
      <vt:lpstr>The Effects of a Price Ceiling</vt:lpstr>
      <vt:lpstr>How Price Ceilings Cause Inefficiency </vt:lpstr>
      <vt:lpstr>So Why Are There Price Ceilings?</vt:lpstr>
      <vt:lpstr>PowerPoint Presentation</vt:lpstr>
      <vt:lpstr>Price Floors </vt:lpstr>
      <vt:lpstr>The Market for Butter in the Absence of Government Controls</vt:lpstr>
      <vt:lpstr>The Effects of a Price Floor</vt:lpstr>
      <vt:lpstr>PowerPoint Presentation</vt:lpstr>
      <vt:lpstr>How a Price Floor Causes Inefficiency</vt:lpstr>
      <vt:lpstr>How a Price Floor Causes Inefficiency</vt:lpstr>
    </vt:vector>
  </TitlesOfParts>
  <Company>University of Wisconsin-La Crosse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itsdeploy</dc:creator>
  <cp:lastModifiedBy>Brooks Taggert J</cp:lastModifiedBy>
  <cp:revision>34</cp:revision>
  <cp:lastPrinted>2012-08-15T21:38:02Z</cp:lastPrinted>
  <dcterms:created xsi:type="dcterms:W3CDTF">2013-09-01T03:59:40Z</dcterms:created>
  <dcterms:modified xsi:type="dcterms:W3CDTF">2014-09-07T23:32:12Z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