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3"/>
  </p:notesMasterIdLst>
  <p:handoutMasterIdLst>
    <p:handoutMasterId r:id="rId14"/>
  </p:handoutMasterIdLst>
  <p:sldIdLst>
    <p:sldId id="272" r:id="rId3"/>
    <p:sldId id="340" r:id="rId4"/>
    <p:sldId id="341" r:id="rId5"/>
    <p:sldId id="342" r:id="rId6"/>
    <p:sldId id="343" r:id="rId7"/>
    <p:sldId id="345" r:id="rId8"/>
    <p:sldId id="349" r:id="rId9"/>
    <p:sldId id="350" r:id="rId10"/>
    <p:sldId id="347" r:id="rId11"/>
    <p:sldId id="348" r:id="rId1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83" d="100"/>
          <a:sy n="83" d="100"/>
        </p:scale>
        <p:origin x="834"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9/7/2014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9/7/2014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5088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3776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i="1" u="sng" smtClean="0"/>
              <a:t>Figure Caption</a:t>
            </a:r>
            <a:r>
              <a:rPr lang="en-US" b="1" smtClean="0"/>
              <a:t>: Figure 42.1: The Foreign Exchange Market</a:t>
            </a:r>
          </a:p>
          <a:p>
            <a:pPr>
              <a:spcBef>
                <a:spcPct val="0"/>
              </a:spcBef>
            </a:pPr>
            <a:r>
              <a:rPr lang="en-US" smtClean="0"/>
              <a:t>The foreign exchange market matches up the demand for a currency from foreigners who want to buy domestic goods, services, and assets with the supply of a currency from domestic residents who want to buy foreign goods, services, and assets. Here, the equilibrium in the market for dollars is at point </a:t>
            </a:r>
            <a:r>
              <a:rPr lang="en-US" i="1" smtClean="0"/>
              <a:t>E</a:t>
            </a:r>
            <a:r>
              <a:rPr lang="en-US" smtClean="0"/>
              <a:t>, corresponding to an equilibrium exchange rate of † 0.95 per $1.00. The </a:t>
            </a:r>
            <a:r>
              <a:rPr lang="en-US" b="1" smtClean="0"/>
              <a:t>equilibrium exchange rate </a:t>
            </a:r>
            <a:r>
              <a:rPr lang="en-US" smtClean="0"/>
              <a:t>is the exchange rate at which the quantity of a currency demanded in the foreign exchange market is equal to the quantity supplied.</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B8E3F0-E537-4634-B831-5A864FA0217D}"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11070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i="1" u="sng" smtClean="0"/>
              <a:t>Figure Caption</a:t>
            </a:r>
            <a:r>
              <a:rPr lang="en-US" b="1" smtClean="0"/>
              <a:t>: Figure 42.2: An Increase in the Demand for U.S. Dollars</a:t>
            </a:r>
          </a:p>
          <a:p>
            <a:pPr>
              <a:spcBef>
                <a:spcPct val="0"/>
              </a:spcBef>
            </a:pPr>
            <a:r>
              <a:rPr lang="en-US" smtClean="0"/>
              <a:t>An increase in the demand for U.S. dollars might result from a higher rate of return available in the United States. The demand curve for U.S. dollars shifts from </a:t>
            </a:r>
            <a:r>
              <a:rPr lang="en-US" i="1" smtClean="0"/>
              <a:t>D</a:t>
            </a:r>
            <a:r>
              <a:rPr lang="en-US" baseline="-25000" smtClean="0"/>
              <a:t>1</a:t>
            </a:r>
            <a:r>
              <a:rPr lang="en-US" smtClean="0"/>
              <a:t> to</a:t>
            </a:r>
            <a:r>
              <a:rPr lang="en-US" i="1" smtClean="0"/>
              <a:t> D</a:t>
            </a:r>
            <a:r>
              <a:rPr lang="en-US" baseline="-25000" smtClean="0"/>
              <a:t>2</a:t>
            </a:r>
            <a:r>
              <a:rPr lang="en-US" smtClean="0"/>
              <a:t>. So the equilibrium number of euros per U.S. dollar rises—the dollar appreciates. As a result, the balance of payments on current account falls as the balance of payments on financial account rises.</a:t>
            </a:r>
          </a:p>
          <a:p>
            <a:pPr>
              <a:spcBef>
                <a:spcPct val="0"/>
              </a:spcBef>
            </a:pPr>
            <a:endParaRPr 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78E39E9-6045-4C3E-9363-F27995C296C5}"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78447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b="1" i="1" u="sng" smtClean="0"/>
              <a:t>Figure Caption</a:t>
            </a:r>
            <a:r>
              <a:rPr lang="en-US" b="1" smtClean="0"/>
              <a:t>: Figure 42.4: Purchasing Power Parity versus the Nominal Exchange Rate, 1990–2008</a:t>
            </a:r>
          </a:p>
          <a:p>
            <a:pPr defTabSz="466618">
              <a:spcBef>
                <a:spcPct val="0"/>
              </a:spcBef>
            </a:pPr>
            <a:r>
              <a:rPr lang="en-US" smtClean="0"/>
              <a:t>The purchasing power parity between U.S. and Canada—the exchange rate at which a basket of goods and services would have cost the same amount in both countries—changed very little over the period shown, staying near C$1.20 per US$1. But the nominal exchange rate fluctuated widely.</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239D32A-F872-469E-AF83-DFEB52A63057}"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87438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6618">
              <a:spcBef>
                <a:spcPct val="0"/>
              </a:spcBef>
            </a:pPr>
            <a:r>
              <a:rPr lang="en-US" b="1" i="1" u="sng" smtClean="0"/>
              <a:t>Figure Caption</a:t>
            </a:r>
            <a:r>
              <a:rPr lang="en-US" b="1" smtClean="0"/>
              <a:t>: Figure 42.3: Real versus Nominal Exchange Rates, 1990-2009</a:t>
            </a:r>
          </a:p>
          <a:p>
            <a:pPr defTabSz="466618">
              <a:spcBef>
                <a:spcPct val="0"/>
              </a:spcBef>
            </a:pPr>
            <a:r>
              <a:rPr lang="en-US" smtClean="0"/>
              <a:t>Between 1990 and 2009, the price of a dollar in Mexican pesos increased dramatically. But because Mexico had higher inflation than the United States, the real exchange rate, which measures the relative price of Mexican goods and services, ended up roughly where it started.  </a:t>
            </a:r>
          </a:p>
          <a:p>
            <a:pPr defTabSz="466618">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B3C5BC4-7C76-43E7-9A69-5022B28B13E5}"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250484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9/7/2014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9/7/2014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9/7/2014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9/7/2014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Brooks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smtClean="0"/>
              <a:t>Real versus Nominal Exchange Rates</a:t>
            </a:r>
            <a:endParaRPr lang="id-ID" smtClean="0"/>
          </a:p>
        </p:txBody>
      </p:sp>
      <p:sp>
        <p:nvSpPr>
          <p:cNvPr id="2" name="Content Placeholder 1"/>
          <p:cNvSpPr>
            <a:spLocks noGrp="1"/>
          </p:cNvSpPr>
          <p:nvPr>
            <p:ph idx="1"/>
          </p:nvPr>
        </p:nvSpPr>
        <p:spPr/>
        <p:txBody>
          <a:bodyPr/>
          <a:lstStyle/>
          <a:p>
            <a:endParaRPr lang="en-US"/>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2327276"/>
            <a:ext cx="8216900" cy="337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8722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smtClean="0"/>
              <a:t>Module 42</a:t>
            </a:r>
            <a:endParaRPr lang="en-US" dirty="0" smtClean="0"/>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Supply and demand: Application exchange rates</a:t>
            </a:r>
          </a:p>
          <a:p>
            <a:pPr eaLnBrk="1" fontAlgn="auto" hangingPunct="1">
              <a:spcAft>
                <a:spcPts val="0"/>
              </a:spcAft>
              <a:buFont typeface="Arial" pitchFamily="34" charset="0"/>
              <a:buNone/>
              <a:defRPr/>
            </a:pP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smtClean="0"/>
              <a:t>The Role of The Exchange Rate</a:t>
            </a:r>
            <a:endParaRPr lang="id-ID" smtClean="0"/>
          </a:p>
        </p:txBody>
      </p:sp>
      <p:sp>
        <p:nvSpPr>
          <p:cNvPr id="4" name="Content Placeholder 3"/>
          <p:cNvSpPr>
            <a:spLocks noGrp="1"/>
          </p:cNvSpPr>
          <p:nvPr>
            <p:ph idx="1"/>
          </p:nvPr>
        </p:nvSpPr>
        <p:spPr/>
        <p:txBody>
          <a:bodyPr/>
          <a:lstStyle/>
          <a:p>
            <a:pPr indent="-206375"/>
            <a:r>
              <a:rPr lang="en-US" sz="2600" smtClean="0"/>
              <a:t>Currencies are traded in the </a:t>
            </a:r>
            <a:r>
              <a:rPr lang="en-US" sz="2600" b="1" smtClean="0"/>
              <a:t>foreign exchange market.</a:t>
            </a:r>
            <a:endParaRPr lang="en-US" sz="2600" smtClean="0"/>
          </a:p>
          <a:p>
            <a:pPr indent="-206375"/>
            <a:r>
              <a:rPr lang="en-US" sz="2600" smtClean="0"/>
              <a:t>The prices at which currencies trade are known as </a:t>
            </a:r>
            <a:r>
              <a:rPr lang="en-US" sz="2600" b="1" smtClean="0"/>
              <a:t>exchange rates.</a:t>
            </a:r>
          </a:p>
          <a:p>
            <a:pPr indent="-206375"/>
            <a:r>
              <a:rPr lang="en-US" sz="2600" smtClean="0"/>
              <a:t>When a currency becomes more valuable in terms of other currencies, it </a:t>
            </a:r>
            <a:r>
              <a:rPr lang="en-US" sz="2600" b="1" smtClean="0"/>
              <a:t>appreciates.</a:t>
            </a:r>
          </a:p>
          <a:p>
            <a:pPr indent="-206375"/>
            <a:r>
              <a:rPr lang="en-US" sz="2600" smtClean="0"/>
              <a:t>When a currency becomes less valuable in terms of other currencies, it </a:t>
            </a:r>
            <a:r>
              <a:rPr lang="en-US" sz="2600" b="1" smtClean="0"/>
              <a:t>depreciates.</a:t>
            </a:r>
          </a:p>
        </p:txBody>
      </p:sp>
    </p:spTree>
    <p:extLst>
      <p:ext uri="{BB962C8B-B14F-4D97-AF65-F5344CB8AC3E}">
        <p14:creationId xmlns:p14="http://schemas.microsoft.com/office/powerpoint/2010/main" val="25306004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smtClean="0"/>
              <a:t>The Foreign Exchange Market</a:t>
            </a:r>
            <a:endParaRPr lang="id-ID" smtClean="0"/>
          </a:p>
        </p:txBody>
      </p:sp>
      <p:pic>
        <p:nvPicPr>
          <p:cNvPr id="1024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6566" y="2052638"/>
            <a:ext cx="6300643" cy="4195762"/>
          </a:xfrm>
        </p:spPr>
      </p:pic>
    </p:spTree>
    <p:extLst>
      <p:ext uri="{BB962C8B-B14F-4D97-AF65-F5344CB8AC3E}">
        <p14:creationId xmlns:p14="http://schemas.microsoft.com/office/powerpoint/2010/main" val="4856939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smtClean="0"/>
              <a:t>Equilibrium Exchange Rate</a:t>
            </a:r>
            <a:endParaRPr lang="id-ID" smtClean="0"/>
          </a:p>
        </p:txBody>
      </p:sp>
      <p:sp>
        <p:nvSpPr>
          <p:cNvPr id="4" name="Content Placeholder 3"/>
          <p:cNvSpPr>
            <a:spLocks noGrp="1"/>
          </p:cNvSpPr>
          <p:nvPr>
            <p:ph idx="1"/>
          </p:nvPr>
        </p:nvSpPr>
        <p:spPr/>
        <p:txBody>
          <a:bodyPr/>
          <a:lstStyle/>
          <a:p>
            <a:r>
              <a:rPr lang="en-US" sz="2600" smtClean="0"/>
              <a:t>The </a:t>
            </a:r>
            <a:r>
              <a:rPr lang="en-US" sz="2600" b="1" smtClean="0"/>
              <a:t>equilibrium exchange rate </a:t>
            </a:r>
            <a:r>
              <a:rPr lang="en-US" sz="2600" smtClean="0"/>
              <a:t>is the exchange rate at which the quantity of a currency demanded in the foreign exchange market is equal to the quantity supplied.</a:t>
            </a:r>
          </a:p>
        </p:txBody>
      </p:sp>
    </p:spTree>
    <p:extLst>
      <p:ext uri="{BB962C8B-B14F-4D97-AF65-F5344CB8AC3E}">
        <p14:creationId xmlns:p14="http://schemas.microsoft.com/office/powerpoint/2010/main" val="74430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p:txBody>
          <a:bodyPr/>
          <a:lstStyle/>
          <a:p>
            <a:r>
              <a:rPr lang="en-US" smtClean="0"/>
              <a:t>An Increase in the Demand for U.S. Dollars</a:t>
            </a:r>
            <a:endParaRPr lang="id-ID" smtClean="0"/>
          </a:p>
        </p:txBody>
      </p:sp>
      <p:pic>
        <p:nvPicPr>
          <p:cNvPr id="1331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5151" y="2052638"/>
            <a:ext cx="6563474" cy="4195762"/>
          </a:xfrm>
        </p:spPr>
      </p:pic>
    </p:spTree>
    <p:extLst>
      <p:ext uri="{BB962C8B-B14F-4D97-AF65-F5344CB8AC3E}">
        <p14:creationId xmlns:p14="http://schemas.microsoft.com/office/powerpoint/2010/main" val="28728140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Purchasing Power Parity</a:t>
            </a:r>
            <a:endParaRPr lang="id-ID" smtClean="0"/>
          </a:p>
        </p:txBody>
      </p:sp>
      <p:sp>
        <p:nvSpPr>
          <p:cNvPr id="4" name="Content Placeholder 3"/>
          <p:cNvSpPr>
            <a:spLocks noGrp="1"/>
          </p:cNvSpPr>
          <p:nvPr>
            <p:ph idx="1"/>
          </p:nvPr>
        </p:nvSpPr>
        <p:spPr/>
        <p:txBody>
          <a:bodyPr/>
          <a:lstStyle/>
          <a:p>
            <a:r>
              <a:rPr lang="en-US" sz="2600" smtClean="0"/>
              <a:t>The </a:t>
            </a:r>
            <a:r>
              <a:rPr lang="en-US" sz="2600" b="1" smtClean="0"/>
              <a:t>purchasing power parity </a:t>
            </a:r>
            <a:r>
              <a:rPr lang="en-US" sz="2600" smtClean="0"/>
              <a:t>between two countries’ currencies is the nominal exchange rate at which a given basket of goods and services would cost the same amount in each country.</a:t>
            </a:r>
          </a:p>
        </p:txBody>
      </p:sp>
    </p:spTree>
    <p:extLst>
      <p:ext uri="{BB962C8B-B14F-4D97-AF65-F5344CB8AC3E}">
        <p14:creationId xmlns:p14="http://schemas.microsoft.com/office/powerpoint/2010/main" val="347846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US" smtClean="0"/>
              <a:t>Purchasing Power Parity</a:t>
            </a:r>
            <a:endParaRPr lang="id-ID" smtClean="0"/>
          </a:p>
        </p:txBody>
      </p:sp>
      <p:sp>
        <p:nvSpPr>
          <p:cNvPr id="2" name="Content Placeholder 1"/>
          <p:cNvSpPr>
            <a:spLocks noGrp="1"/>
          </p:cNvSpPr>
          <p:nvPr>
            <p:ph idx="1"/>
          </p:nvPr>
        </p:nvSpPr>
        <p:spPr/>
        <p:txBody>
          <a:bodyPr/>
          <a:lstStyle/>
          <a:p>
            <a:endParaRPr lang="en-US"/>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2725738"/>
            <a:ext cx="7937500" cy="298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7983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smtClean="0"/>
              <a:t>Inflation and Real Exchange Rates</a:t>
            </a:r>
            <a:endParaRPr lang="id-ID" smtClean="0"/>
          </a:p>
        </p:txBody>
      </p:sp>
      <p:sp>
        <p:nvSpPr>
          <p:cNvPr id="4" name="Content Placeholder 3"/>
          <p:cNvSpPr>
            <a:spLocks noGrp="1"/>
          </p:cNvSpPr>
          <p:nvPr>
            <p:ph idx="1"/>
          </p:nvPr>
        </p:nvSpPr>
        <p:spPr/>
        <p:txBody>
          <a:bodyPr rtlCol="0">
            <a:normAutofit/>
          </a:bodyPr>
          <a:lstStyle/>
          <a:p>
            <a:pPr fontAlgn="auto">
              <a:spcAft>
                <a:spcPts val="0"/>
              </a:spcAft>
              <a:defRPr/>
            </a:pPr>
            <a:r>
              <a:rPr lang="en-US" sz="2600" b="1" dirty="0" smtClean="0"/>
              <a:t>Real exchange rates</a:t>
            </a:r>
            <a:r>
              <a:rPr lang="en-US" sz="2600" dirty="0" smtClean="0"/>
              <a:t> are exchange rates adjusted for international differences in aggregate price levels.</a:t>
            </a:r>
          </a:p>
          <a:p>
            <a:pPr fontAlgn="auto">
              <a:spcAft>
                <a:spcPts val="0"/>
              </a:spcAft>
              <a:defRPr/>
            </a:pPr>
            <a:r>
              <a:rPr lang="en-US" sz="2600" b="1" dirty="0" smtClean="0"/>
              <a:t>Real exchange rate </a:t>
            </a:r>
            <a:r>
              <a:rPr lang="en-US" sz="2600" dirty="0" smtClean="0"/>
              <a:t>= </a:t>
            </a:r>
          </a:p>
          <a:p>
            <a:pPr marL="80962" indent="0" fontAlgn="auto">
              <a:spcAft>
                <a:spcPts val="0"/>
              </a:spcAft>
              <a:buFont typeface="Arial" pitchFamily="34" charset="0"/>
              <a:buNone/>
              <a:defRPr/>
            </a:pPr>
            <a:r>
              <a:rPr lang="en-US" sz="2600" dirty="0" smtClean="0"/>
              <a:t>   Mexican pesos per U.S. dollars × </a:t>
            </a:r>
            <a:r>
              <a:rPr lang="en-US" sz="2600" i="1" dirty="0" smtClean="0"/>
              <a:t>P</a:t>
            </a:r>
            <a:r>
              <a:rPr lang="en-US" sz="2600" i="1" baseline="-25000" dirty="0" smtClean="0"/>
              <a:t>US</a:t>
            </a:r>
            <a:r>
              <a:rPr lang="en-US" sz="2600" i="1" dirty="0" smtClean="0"/>
              <a:t> </a:t>
            </a:r>
            <a:r>
              <a:rPr lang="en-US" sz="2600" dirty="0" smtClean="0"/>
              <a:t>/</a:t>
            </a:r>
            <a:r>
              <a:rPr lang="en-US" sz="2600" i="1" dirty="0" smtClean="0"/>
              <a:t>P</a:t>
            </a:r>
            <a:r>
              <a:rPr lang="en-US" sz="2600" i="1" baseline="-25000" dirty="0" smtClean="0"/>
              <a:t>Mex</a:t>
            </a:r>
            <a:endParaRPr lang="en-US" sz="2600" dirty="0" smtClean="0"/>
          </a:p>
        </p:txBody>
      </p:sp>
    </p:spTree>
    <p:extLst>
      <p:ext uri="{BB962C8B-B14F-4D97-AF65-F5344CB8AC3E}">
        <p14:creationId xmlns:p14="http://schemas.microsoft.com/office/powerpoint/2010/main" val="15361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804</TotalTime>
  <Words>528</Words>
  <Application>Microsoft Office PowerPoint</Application>
  <PresentationFormat>Widescreen</PresentationFormat>
  <Paragraphs>35</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Widescreen Business</vt:lpstr>
      <vt:lpstr>ECO 120 - Global Macroeconomics</vt:lpstr>
      <vt:lpstr>Module 42</vt:lpstr>
      <vt:lpstr>The Role of The Exchange Rate</vt:lpstr>
      <vt:lpstr>The Foreign Exchange Market</vt:lpstr>
      <vt:lpstr>Equilibrium Exchange Rate</vt:lpstr>
      <vt:lpstr>An Increase in the Demand for U.S. Dollars</vt:lpstr>
      <vt:lpstr>Purchasing Power Parity</vt:lpstr>
      <vt:lpstr>Purchasing Power Parity</vt:lpstr>
      <vt:lpstr>Inflation and Real Exchange Rates</vt:lpstr>
      <vt:lpstr>Real versus Nominal Exchange Rates</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32</cp:revision>
  <cp:lastPrinted>2012-08-15T21:38:02Z</cp:lastPrinted>
  <dcterms:created xsi:type="dcterms:W3CDTF">2013-09-01T03:59:40Z</dcterms:created>
  <dcterms:modified xsi:type="dcterms:W3CDTF">2014-09-08T11:27:28Z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