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2"/>
  </p:sldMasterIdLst>
  <p:notesMasterIdLst>
    <p:notesMasterId r:id="rId18"/>
  </p:notesMasterIdLst>
  <p:handoutMasterIdLst>
    <p:handoutMasterId r:id="rId19"/>
  </p:handoutMasterIdLst>
  <p:sldIdLst>
    <p:sldId id="272" r:id="rId3"/>
    <p:sldId id="340" r:id="rId4"/>
    <p:sldId id="341" r:id="rId5"/>
    <p:sldId id="342" r:id="rId6"/>
    <p:sldId id="343" r:id="rId7"/>
    <p:sldId id="344" r:id="rId8"/>
    <p:sldId id="345" r:id="rId9"/>
    <p:sldId id="346" r:id="rId10"/>
    <p:sldId id="347" r:id="rId11"/>
    <p:sldId id="348" r:id="rId12"/>
    <p:sldId id="349" r:id="rId13"/>
    <p:sldId id="350" r:id="rId14"/>
    <p:sldId id="351" r:id="rId15"/>
    <p:sldId id="352" r:id="rId16"/>
    <p:sldId id="353" r:id="rId17"/>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2424" autoAdjust="0"/>
  </p:normalViewPr>
  <p:slideViewPr>
    <p:cSldViewPr snapToGrid="0">
      <p:cViewPr varScale="1">
        <p:scale>
          <a:sx n="112" d="100"/>
          <a:sy n="112" d="100"/>
        </p:scale>
        <p:origin x="306" y="10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2BCAFC7A-71DD-4C2C-B63D-60FDC7DD5449}" type="datetimeFigureOut">
              <a:rPr lang="en-US" smtClean="0"/>
              <a:t>9/17/2014</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DA6FC261-E491-4C42-A663-B95247CC46D9}" type="slidenum">
              <a:rPr lang="en-US" smtClean="0"/>
              <a:t>‹#›</a:t>
            </a:fld>
            <a:endParaRPr lang="en-US"/>
          </a:p>
        </p:txBody>
      </p:sp>
    </p:spTree>
    <p:extLst>
      <p:ext uri="{BB962C8B-B14F-4D97-AF65-F5344CB8AC3E}">
        <p14:creationId xmlns:p14="http://schemas.microsoft.com/office/powerpoint/2010/main" val="16220316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85ECAFD-F005-4163-B10D-85806DC43F93}" type="datetimeFigureOut">
              <a:rPr lang="en-US" smtClean="0"/>
              <a:t>9/17/2014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333E963C-1534-4F8D-B2A7-66D81AA25953}" type="slidenum">
              <a:rPr lang="en-US" smtClean="0"/>
              <a:t>‹#›</a:t>
            </a:fld>
            <a:endParaRPr lang="en-US"/>
          </a:p>
        </p:txBody>
      </p:sp>
    </p:spTree>
    <p:extLst>
      <p:ext uri="{BB962C8B-B14F-4D97-AF65-F5344CB8AC3E}">
        <p14:creationId xmlns:p14="http://schemas.microsoft.com/office/powerpoint/2010/main" val="2811850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DF6AB586-4C19-4611-BEEA-0424FB406E5F}" type="slidenum">
              <a:rPr lang="en-US" smtClean="0"/>
              <a:pPr/>
              <a:t>1</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249630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DF6AB586-4C19-4611-BEEA-0424FB406E5F}" type="slidenum">
              <a:rPr lang="en-US" smtClean="0"/>
              <a:pPr/>
              <a:t>2</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3305626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i="1" smtClean="0"/>
              <a:t>Figure Caption</a:t>
            </a:r>
            <a:r>
              <a:rPr lang="en-US" altLang="en-US" b="1" smtClean="0"/>
              <a:t>: Figure 10.1</a:t>
            </a:r>
            <a:r>
              <a:rPr lang="en-US" altLang="en-US" smtClean="0"/>
              <a:t>: This diagram represents the flows of money and goods and services in the economy.  In the markets for goods and services, households purchase goods and services from firms, generating a flow of money to the firms and a flow of goods are services to the households.  The money flows back to households as firms purchase factors of production from the households in factor markets.</a:t>
            </a:r>
          </a:p>
          <a:p>
            <a:pPr>
              <a:spcBef>
                <a:spcPct val="0"/>
              </a:spcBef>
            </a:pPr>
            <a:endParaRPr lang="en-US"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C23782F-A9D0-4365-BA0C-AAED9523C580}" type="slidenum">
              <a:rPr lang="en-US" altLang="en-US"/>
              <a:pPr fontAlgn="base">
                <a:spcBef>
                  <a:spcPct val="0"/>
                </a:spcBef>
                <a:spcAft>
                  <a:spcPct val="0"/>
                </a:spcAft>
              </a:pPr>
              <a:t>5</a:t>
            </a:fld>
            <a:endParaRPr lang="en-US" altLang="en-US"/>
          </a:p>
        </p:txBody>
      </p:sp>
    </p:spTree>
    <p:extLst>
      <p:ext uri="{BB962C8B-B14F-4D97-AF65-F5344CB8AC3E}">
        <p14:creationId xmlns:p14="http://schemas.microsoft.com/office/powerpoint/2010/main" val="3425670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100" b="1" i="1" u="sng" dirty="0"/>
              <a:t>Figure Caption:</a:t>
            </a:r>
            <a:r>
              <a:rPr lang="en-US" sz="1100" b="1" i="1" dirty="0"/>
              <a:t> </a:t>
            </a:r>
            <a:r>
              <a:rPr lang="en-US" b="1" dirty="0" smtClean="0"/>
              <a:t>Figure 10.2: </a:t>
            </a:r>
            <a:r>
              <a:rPr lang="en-US" sz="1100" b="1" dirty="0"/>
              <a:t>An Expanded Circular-Flow Diagram: The Flows of Money Through the Economy</a:t>
            </a:r>
            <a:endParaRPr lang="en-US" b="1" dirty="0" smtClean="0"/>
          </a:p>
          <a:p>
            <a:pPr>
              <a:defRPr/>
            </a:pPr>
            <a:r>
              <a:rPr lang="en-US" dirty="0" smtClean="0"/>
              <a:t>A circular flow of funds connects the four sectors of the economy—households, firms, government, and the rest of the world—via three types of markets: the factor markets, the markets for goods and services, and the </a:t>
            </a:r>
            <a:r>
              <a:rPr lang="en-US" i="1" dirty="0" smtClean="0"/>
              <a:t>financial markets. </a:t>
            </a:r>
            <a:r>
              <a:rPr lang="en-US" dirty="0" smtClean="0"/>
              <a:t>Funds flow from firms to households in the form of wages, profit, interest, and rent through the factor markets. After paying taxes to the government and receiving </a:t>
            </a:r>
            <a:r>
              <a:rPr lang="en-US" i="1" dirty="0" smtClean="0"/>
              <a:t>government transfers, households allocate the remaining income— disposable income—to private savings and consumer spending. </a:t>
            </a:r>
            <a:r>
              <a:rPr lang="en-US" dirty="0" smtClean="0"/>
              <a:t>Via the financial markets, </a:t>
            </a:r>
            <a:r>
              <a:rPr lang="en-US" i="1" dirty="0" smtClean="0"/>
              <a:t>private savings and funds from </a:t>
            </a:r>
            <a:r>
              <a:rPr lang="en-US" dirty="0" smtClean="0"/>
              <a:t>the rest of the world are channeled into investment spending by firms, government borrowing, foreign borrowing and lending, and foreign transactions of stocks. In turn, funds flow from the government and households to firms to pay for purchases of goods and services. Finally, exports to the rest of the world generate a flow of funds into the economy and imports lead to a flow of funds out of the economy. If we add up consumer spending on goods and services, investment spending by firms, government purchases of goods and services, and exports, then subtract the value of imports, the total flow of funds represented by this calculation is total spending on final goods and services produced in the United States. Equivalently, it’s the value of all the final goods and services produced in the United States—that is, the </a:t>
            </a:r>
            <a:r>
              <a:rPr lang="en-US" i="1" dirty="0" smtClean="0"/>
              <a:t>gross domestic product of the economy.</a:t>
            </a:r>
            <a:endParaRPr lang="en-US" dirty="0" smtClean="0"/>
          </a:p>
          <a:p>
            <a:pPr>
              <a:defRPr/>
            </a:pPr>
            <a:endParaRPr lang="en-US" dirty="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A0841D1-DCD0-477C-8246-C902AD734FF1}" type="slidenum">
              <a:rPr lang="en-US" altLang="en-US"/>
              <a:pPr fontAlgn="base">
                <a:spcBef>
                  <a:spcPct val="0"/>
                </a:spcBef>
                <a:spcAft>
                  <a:spcPct val="0"/>
                </a:spcAft>
              </a:pPr>
              <a:t>6</a:t>
            </a:fld>
            <a:endParaRPr lang="en-US" altLang="en-US"/>
          </a:p>
        </p:txBody>
      </p:sp>
    </p:spTree>
    <p:extLst>
      <p:ext uri="{BB962C8B-B14F-4D97-AF65-F5344CB8AC3E}">
        <p14:creationId xmlns:p14="http://schemas.microsoft.com/office/powerpoint/2010/main" val="1740808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i="1" u="sng" smtClean="0"/>
              <a:t>Figure Caption:</a:t>
            </a:r>
            <a:r>
              <a:rPr lang="en-US" altLang="en-US" b="1" i="1" smtClean="0"/>
              <a:t> </a:t>
            </a:r>
            <a:r>
              <a:rPr lang="en-US" altLang="en-US" b="1" smtClean="0"/>
              <a:t>Figure 10.3: Calculating GDP</a:t>
            </a:r>
          </a:p>
          <a:p>
            <a:pPr>
              <a:spcBef>
                <a:spcPct val="0"/>
              </a:spcBef>
            </a:pPr>
            <a:r>
              <a:rPr lang="en-US" altLang="en-US" smtClean="0"/>
              <a:t>In this hypothetical economy consisting of three firms, GDP can be calculated in three different ways: measuring GDP as the value of production of final goods and services, by summing each firm’s value added; measuring GDP as aggregate spending on domestically produced final goods and services; and measuring GDP as factor income earned by households from firms in the economy.</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2DB1831-0116-43AA-9438-4DD80F4C643A}" type="slidenum">
              <a:rPr lang="en-US" altLang="en-US"/>
              <a:pPr fontAlgn="base">
                <a:spcBef>
                  <a:spcPct val="0"/>
                </a:spcBef>
                <a:spcAft>
                  <a:spcPct val="0"/>
                </a:spcAft>
              </a:pPr>
              <a:t>14</a:t>
            </a:fld>
            <a:endParaRPr lang="en-US" altLang="en-US"/>
          </a:p>
        </p:txBody>
      </p:sp>
    </p:spTree>
    <p:extLst>
      <p:ext uri="{BB962C8B-B14F-4D97-AF65-F5344CB8AC3E}">
        <p14:creationId xmlns:p14="http://schemas.microsoft.com/office/powerpoint/2010/main" val="2570854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u="sng" smtClean="0"/>
              <a:t>Figure Caption:</a:t>
            </a:r>
            <a:r>
              <a:rPr lang="en-US" altLang="en-US" b="1" smtClean="0"/>
              <a:t> Figure 10.4:</a:t>
            </a:r>
            <a:r>
              <a:rPr lang="en-US" altLang="en-US" smtClean="0"/>
              <a:t> </a:t>
            </a:r>
            <a:r>
              <a:rPr lang="en-US" altLang="en-US" b="1" smtClean="0"/>
              <a:t>U.S. GDP in 2009: Two Methods of Calculating GDP</a:t>
            </a:r>
          </a:p>
          <a:p>
            <a:pPr>
              <a:spcBef>
                <a:spcPct val="0"/>
              </a:spcBef>
            </a:pPr>
            <a:r>
              <a:rPr lang="en-US" altLang="en-US" smtClean="0"/>
              <a:t>The two bars show two equivalent ways of calculating GDP. The height of each bar above the horizontal axis represents $14,259 billion, U.S. GDP in 2009. The left bar shows the breakdown of GDP according to the value added of each sector of the economy. The right bar shows the breakdown of GDP according to the four types of aggregate spending: </a:t>
            </a:r>
            <a:r>
              <a:rPr lang="en-US" altLang="en-US" i="1" smtClean="0"/>
              <a:t>C </a:t>
            </a:r>
            <a:r>
              <a:rPr lang="en-US" altLang="en-US" smtClean="0"/>
              <a:t>+ </a:t>
            </a:r>
            <a:r>
              <a:rPr lang="en-US" altLang="en-US" i="1" smtClean="0"/>
              <a:t>I + G + X − IM. The right bar has a </a:t>
            </a:r>
            <a:r>
              <a:rPr lang="en-US" altLang="en-US" smtClean="0"/>
              <a:t>total length of $14,259 billion + $390 billion = $14,649 billion. The $390 billion, shown as the area extending below the horizontal axis, is the amount of total spending absorbed by net imports (negative net exports) in 2009. (Numbers don’t add up to 100 due to rounding.)</a:t>
            </a:r>
          </a:p>
          <a:p>
            <a:pPr>
              <a:spcBef>
                <a:spcPct val="0"/>
              </a:spcBef>
            </a:pPr>
            <a:r>
              <a:rPr lang="en-US" altLang="en-US" i="1" smtClean="0"/>
              <a:t>Source: Bureau of Economic Analysis.</a:t>
            </a:r>
          </a:p>
          <a:p>
            <a:pPr>
              <a:spcBef>
                <a:spcPct val="0"/>
              </a:spcBef>
            </a:pPr>
            <a:endParaRPr lang="en-US" alt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D043138-4A4F-4C4D-A4A3-3064E536FFAF}" type="slidenum">
              <a:rPr lang="en-US" altLang="en-US"/>
              <a:pPr fontAlgn="base">
                <a:spcBef>
                  <a:spcPct val="0"/>
                </a:spcBef>
                <a:spcAft>
                  <a:spcPct val="0"/>
                </a:spcAft>
              </a:pPr>
              <a:t>15</a:t>
            </a:fld>
            <a:endParaRPr lang="en-US" altLang="en-US"/>
          </a:p>
        </p:txBody>
      </p:sp>
    </p:spTree>
    <p:extLst>
      <p:ext uri="{BB962C8B-B14F-4D97-AF65-F5344CB8AC3E}">
        <p14:creationId xmlns:p14="http://schemas.microsoft.com/office/powerpoint/2010/main" val="3173329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AD347D-5ACD-4C99-B74B-A9C85AD731AF}" type="datetimeFigureOut">
              <a:rPr lang="en-US" smtClean="0"/>
              <a:t>9/17/2014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9/17/2014</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4509A250-FF31-4206-8172-F9D3106AACB1}" type="datetimeFigureOut">
              <a:rPr lang="en-US" smtClean="0"/>
              <a:t>9/17/2014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9/17/2014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a:defRPr lang="en-US" sz="1400" cap="small" dirty="0" smtClean="0">
                <a:solidFill>
                  <a:schemeClr val="bg2">
                    <a:lumMod val="40000"/>
                    <a:lumOff val="60000"/>
                  </a:schemeClr>
                </a:solidFill>
                <a:latin typeface="+mj-lt"/>
                <a:ea typeface="+mj-ea"/>
                <a:cs typeface="+mj-cs"/>
              </a:defRPr>
            </a:lvl1pPr>
          </a:lstStyle>
          <a:p>
            <a:pPr marL="0" lvl="0" indent="0">
              <a:buNone/>
            </a:pPr>
            <a:r>
              <a:rPr lang="en-US" smtClean="0"/>
              <a:t>Click to edit Master text styles</a:t>
            </a: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smtClean="0"/>
              <a:t>“</a:t>
            </a:r>
            <a:endParaRPr lang="en-US" dirty="0"/>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smtClean="0"/>
              <a:t>”</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9/17/2014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3276600"/>
          </a:xfrm>
        </p:spPr>
        <p:txBody>
          <a:bodyPr/>
          <a:lstStyle>
            <a:lvl1pPr>
              <a:defRPr sz="4800"/>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4509A250-FF31-4206-8172-F9D3106AACB1}" type="datetimeFigureOut">
              <a:rPr lang="en-US" smtClean="0"/>
              <a:t>9/17/2014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
        <p:nvSpPr>
          <p:cNvPr id="8" name="Text Placeholder 3"/>
          <p:cNvSpPr>
            <a:spLocks noGrp="1"/>
          </p:cNvSpPr>
          <p:nvPr>
            <p:ph type="body" sz="half" idx="2"/>
          </p:nvPr>
        </p:nvSpPr>
        <p:spPr>
          <a:xfrm>
            <a:off x="1574801" y="4953000"/>
            <a:ext cx="7999315" cy="1074057"/>
          </a:xfrm>
        </p:spPr>
        <p:txBody>
          <a:bodyPr anchor="t">
            <a:normAutofit/>
          </a:bodyPr>
          <a:lstStyle>
            <a:lvl1pPr marL="0" indent="0">
              <a:buNone/>
              <a:defRPr lang="en-US" sz="1800" b="0" i="0" kern="1200" dirty="0" smtClean="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smtClean="0"/>
              <a:t>“</a:t>
            </a:r>
            <a:endParaRPr lang="en-US" dirty="0"/>
          </a:p>
        </p:txBody>
      </p:sp>
      <p:sp>
        <p:nvSpPr>
          <p:cNvPr id="15" name="TextBox 14"/>
          <p:cNvSpPr txBox="1"/>
          <p:nvPr/>
        </p:nvSpPr>
        <p:spPr>
          <a:xfrm>
            <a:off x="9334033" y="3316513"/>
            <a:ext cx="801912" cy="1969770"/>
          </a:xfrm>
          <a:prstGeom prst="rect">
            <a:avLst/>
          </a:prstGeom>
          <a:noFill/>
        </p:spPr>
        <p:txBody>
          <a:bodyPr wrap="square" rtlCol="0">
            <a:spAutoFit/>
          </a:bodyPr>
          <a:lstStyle>
            <a:defPPr>
              <a:defRPr lang="en-US"/>
            </a:defPPr>
            <a:lvl1pPr lvl="0" algn="r">
              <a:defRPr sz="12200" b="0" i="0">
                <a:solidFill>
                  <a:schemeClr val="bg2">
                    <a:lumMod val="40000"/>
                    <a:lumOff val="60000"/>
                  </a:schemeClr>
                </a:solidFill>
                <a:latin typeface="Arial"/>
                <a:ea typeface="+mj-ea"/>
                <a:cs typeface="+mj-cs"/>
              </a:defRPr>
            </a:lvl1pPr>
          </a:lstStyle>
          <a:p>
            <a:pPr lvl="0"/>
            <a:r>
              <a:rPr lang="en-US" dirty="0" smtClean="0"/>
              <a:t>”</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4509A250-FF31-4206-8172-F9D3106AACB1}" type="datetimeFigureOut">
              <a:rPr lang="en-US" smtClean="0"/>
              <a:t>9/17/2014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
        <p:nvSpPr>
          <p:cNvPr id="10" name="Text Placeholder 3"/>
          <p:cNvSpPr>
            <a:spLocks noGrp="1"/>
          </p:cNvSpPr>
          <p:nvPr>
            <p:ph type="body" sz="half" idx="2"/>
          </p:nvPr>
        </p:nvSpPr>
        <p:spPr>
          <a:xfrm>
            <a:off x="1154954" y="4350657"/>
            <a:ext cx="8825659" cy="16764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ext Placeholder 3"/>
          <p:cNvSpPr>
            <a:spLocks noGrp="1"/>
          </p:cNvSpPr>
          <p:nvPr>
            <p:ph type="body" sz="half" idx="13"/>
          </p:nvPr>
        </p:nvSpPr>
        <p:spPr>
          <a:xfrm>
            <a:off x="1154953" y="3848610"/>
            <a:ext cx="8825659" cy="588517"/>
          </a:xfrm>
        </p:spPr>
        <p:txBody>
          <a:bodyPr anchor="b">
            <a:normAutofit/>
          </a:bodyPr>
          <a:lstStyle>
            <a:lvl1pPr marL="0" indent="0" algn="l" defTabSz="457200" rtl="0" eaLnBrk="1" latinLnBrk="0" hangingPunct="1">
              <a:buNone/>
              <a:defRPr lang="en-US" sz="3600" b="0" i="0" kern="1200" cap="none" dirty="0" smtClean="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0"/>
          </p:nvPr>
        </p:nvSpPr>
        <p:spPr/>
        <p:txBody>
          <a:bodyPr/>
          <a:lstStyle/>
          <a:p>
            <a:fld id="{4509A250-FF31-4206-8172-F9D3106AACB1}" type="datetimeFigureOut">
              <a:rPr lang="en-US" smtClean="0"/>
              <a:t>9/17/2014</a:t>
            </a:fld>
            <a:endParaRPr lang="en-US" dirty="0"/>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9" name="Picture Placeholder 2"/>
          <p:cNvSpPr>
            <a:spLocks noGrp="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30" name="Picture Placeholder 2"/>
          <p:cNvSpPr>
            <a:spLocks noGrp="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31" name="Picture Placeholder 2"/>
          <p:cNvSpPr>
            <a:spLocks noGrp="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9/17/2014</a:t>
            </a:fld>
            <a:endParaRPr lang="en-US" dirty="0"/>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9/17/2014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a:p>
        </p:txBody>
      </p:sp>
      <p:sp>
        <p:nvSpPr>
          <p:cNvPr id="3" name="Vertical Text Placeholder 2"/>
          <p:cNvSpPr>
            <a:spLocks noGrp="1"/>
          </p:cNvSpPr>
          <p:nvPr>
            <p:ph type="body" orient="vert" idx="1"/>
          </p:nvPr>
        </p:nvSpPr>
        <p:spPr>
          <a:xfrm>
            <a:off x="652463" y="430213"/>
            <a:ext cx="7423149" cy="5826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9/17/2014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t>9/17/2014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9/17/2014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96027F-7875-4030-9381-8BD8C4F21935}" type="datetimeFigureOut">
              <a:rPr lang="en-US" smtClean="0"/>
              <a:t>9/17/2014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96027F-7875-4030-9381-8BD8C4F21935}" type="datetimeFigureOut">
              <a:rPr lang="en-US" smtClean="0"/>
              <a:t>9/17/2014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2"/>
          <p:cNvSpPr>
            <a:spLocks noGrp="1"/>
          </p:cNvSpPr>
          <p:nvPr>
            <p:ph type="dt" sz="half" idx="10"/>
          </p:nvPr>
        </p:nvSpPr>
        <p:spPr/>
        <p:txBody>
          <a:bodyPr/>
          <a:lstStyle/>
          <a:p>
            <a:fld id="{4509A250-FF31-4206-8172-F9D3106AACB1}" type="datetimeFigureOut">
              <a:rPr lang="en-US" smtClean="0"/>
              <a:t>9/17/2014</a:t>
            </a:fld>
            <a:endParaRPr lang="en-US" dirty="0"/>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9/17/2014</a:t>
            </a:fld>
            <a:endParaRPr lang="en-US" dirty="0"/>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9/17/2014</a:t>
            </a:fld>
            <a:endParaRPr lang="en-US" dirty="0"/>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9/17/2014</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9/17/2014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3" r:id="rId14"/>
    <p:sldLayoutId id="2147483665" r:id="rId15"/>
    <p:sldLayoutId id="2147483669" r:id="rId16"/>
    <p:sldLayoutId id="2147483670" r:id="rId17"/>
    <p:sldLayoutId id="2147483658" r:id="rId18"/>
    <p:sldLayoutId id="2147483659" r:id="rId19"/>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pPr eaLnBrk="1" hangingPunct="1"/>
            <a:r>
              <a:rPr lang="en-US" dirty="0" smtClean="0"/>
              <a:t>ECO 120 - Global Macroeconomics</a:t>
            </a:r>
          </a:p>
        </p:txBody>
      </p:sp>
      <p:sp>
        <p:nvSpPr>
          <p:cNvPr id="174085" name="Rectangle 5"/>
          <p:cNvSpPr>
            <a:spLocks noGrp="1" noChangeArrowheads="1"/>
          </p:cNvSpPr>
          <p:nvPr>
            <p:ph type="subTitle" idx="1"/>
          </p:nvPr>
        </p:nvSpPr>
        <p:spPr/>
        <p:txBody>
          <a:bodyPr rtlCol="0">
            <a:normAutofit/>
          </a:bodyPr>
          <a:lstStyle/>
          <a:p>
            <a:pPr eaLnBrk="1" fontAlgn="auto" hangingPunct="1">
              <a:spcAft>
                <a:spcPts val="0"/>
              </a:spcAft>
              <a:buFont typeface="Arial" pitchFamily="34" charset="0"/>
              <a:buNone/>
              <a:defRPr/>
            </a:pPr>
            <a:r>
              <a:rPr lang="en-US" dirty="0" smtClean="0"/>
              <a:t>Taggert J. Brooks</a:t>
            </a:r>
          </a:p>
          <a:p>
            <a:pPr eaLnBrk="1" fontAlgn="auto" hangingPunct="1">
              <a:spcAft>
                <a:spcPts val="0"/>
              </a:spcAft>
              <a:buFont typeface="Arial" pitchFamily="34" charset="0"/>
              <a:buNone/>
              <a:defRPr/>
            </a:pPr>
            <a:endParaRPr lang="en-US" dirty="0" smtClean="0"/>
          </a:p>
        </p:txBody>
      </p:sp>
    </p:spTree>
    <p:extLst>
      <p:ext uri="{BB962C8B-B14F-4D97-AF65-F5344CB8AC3E}">
        <p14:creationId xmlns:p14="http://schemas.microsoft.com/office/powerpoint/2010/main" val="9407936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t>The National Accounts</a:t>
            </a:r>
          </a:p>
        </p:txBody>
      </p:sp>
      <p:sp>
        <p:nvSpPr>
          <p:cNvPr id="3" name="Content Placeholder 2"/>
          <p:cNvSpPr>
            <a:spLocks noGrp="1"/>
          </p:cNvSpPr>
          <p:nvPr>
            <p:ph idx="1"/>
          </p:nvPr>
        </p:nvSpPr>
        <p:spPr/>
        <p:txBody>
          <a:bodyPr rtlCol="0">
            <a:normAutofit/>
          </a:bodyPr>
          <a:lstStyle/>
          <a:p>
            <a:pPr indent="-295275" fontAlgn="auto">
              <a:spcAft>
                <a:spcPts val="0"/>
              </a:spcAft>
              <a:defRPr/>
            </a:pPr>
            <a:r>
              <a:rPr lang="en-US" sz="2600" b="1" dirty="0" smtClean="0"/>
              <a:t>Inventories</a:t>
            </a:r>
            <a:r>
              <a:rPr lang="en-US" sz="2600" dirty="0" smtClean="0"/>
              <a:t> are stocks of goods and raw materials held to facilitate business operations.</a:t>
            </a:r>
          </a:p>
          <a:p>
            <a:pPr marL="0" indent="0" fontAlgn="auto">
              <a:spcAft>
                <a:spcPts val="0"/>
              </a:spcAft>
              <a:buFont typeface="Arial" pitchFamily="34" charset="0"/>
              <a:buNone/>
              <a:defRPr/>
            </a:pPr>
            <a:endParaRPr lang="en-US" sz="2600" dirty="0" smtClean="0"/>
          </a:p>
          <a:p>
            <a:pPr indent="-295275" fontAlgn="auto">
              <a:spcAft>
                <a:spcPts val="0"/>
              </a:spcAft>
              <a:defRPr/>
            </a:pPr>
            <a:r>
              <a:rPr lang="en-US" sz="2600" b="1" dirty="0" smtClean="0"/>
              <a:t>Investment spending </a:t>
            </a:r>
            <a:r>
              <a:rPr lang="en-US" sz="2600" dirty="0" smtClean="0"/>
              <a:t>is spending on productive physical capital, such as machinery and construction of structures, and on changes to inventories.</a:t>
            </a:r>
          </a:p>
        </p:txBody>
      </p:sp>
    </p:spTree>
    <p:extLst>
      <p:ext uri="{BB962C8B-B14F-4D97-AF65-F5344CB8AC3E}">
        <p14:creationId xmlns:p14="http://schemas.microsoft.com/office/powerpoint/2010/main" val="35636202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t>Gross Domestic Product</a:t>
            </a:r>
          </a:p>
        </p:txBody>
      </p:sp>
      <p:sp>
        <p:nvSpPr>
          <p:cNvPr id="3" name="Content Placeholder 2"/>
          <p:cNvSpPr>
            <a:spLocks noGrp="1"/>
          </p:cNvSpPr>
          <p:nvPr>
            <p:ph idx="1"/>
          </p:nvPr>
        </p:nvSpPr>
        <p:spPr/>
        <p:txBody>
          <a:bodyPr rtlCol="0">
            <a:normAutofit/>
          </a:bodyPr>
          <a:lstStyle/>
          <a:p>
            <a:pPr marL="300038" indent="-300038" fontAlgn="auto">
              <a:spcAft>
                <a:spcPts val="0"/>
              </a:spcAft>
              <a:defRPr/>
            </a:pPr>
            <a:r>
              <a:rPr lang="en-US" sz="2600" b="1" dirty="0" smtClean="0"/>
              <a:t>Final goods and services </a:t>
            </a:r>
            <a:r>
              <a:rPr lang="en-US" sz="2600" dirty="0" smtClean="0"/>
              <a:t>are goods and services sold to the final, or end, user.</a:t>
            </a:r>
          </a:p>
          <a:p>
            <a:pPr marL="0" indent="0" fontAlgn="auto">
              <a:spcAft>
                <a:spcPts val="0"/>
              </a:spcAft>
              <a:buFont typeface="Arial" pitchFamily="34" charset="0"/>
              <a:buNone/>
              <a:defRPr/>
            </a:pPr>
            <a:endParaRPr lang="en-US" sz="2600" dirty="0" smtClean="0"/>
          </a:p>
          <a:p>
            <a:pPr marL="300038" indent="-300038" fontAlgn="auto">
              <a:spcAft>
                <a:spcPts val="0"/>
              </a:spcAft>
              <a:defRPr/>
            </a:pPr>
            <a:r>
              <a:rPr lang="en-US" sz="2600" b="1" dirty="0" smtClean="0"/>
              <a:t>Intermediate goods and services </a:t>
            </a:r>
            <a:r>
              <a:rPr lang="en-US" sz="2600" dirty="0" smtClean="0"/>
              <a:t>are goods and services—bought from one firm by another firm—that are inputs for production of final goods and services.</a:t>
            </a:r>
            <a:endParaRPr lang="en-US" sz="2600" b="1" i="1" dirty="0" smtClean="0"/>
          </a:p>
        </p:txBody>
      </p:sp>
    </p:spTree>
    <p:extLst>
      <p:ext uri="{BB962C8B-B14F-4D97-AF65-F5344CB8AC3E}">
        <p14:creationId xmlns:p14="http://schemas.microsoft.com/office/powerpoint/2010/main" val="18737725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mtClean="0"/>
              <a:t>Gross Domestic Product</a:t>
            </a:r>
          </a:p>
        </p:txBody>
      </p:sp>
      <p:sp>
        <p:nvSpPr>
          <p:cNvPr id="3" name="Content Placeholder 2"/>
          <p:cNvSpPr>
            <a:spLocks noGrp="1"/>
          </p:cNvSpPr>
          <p:nvPr>
            <p:ph idx="1"/>
          </p:nvPr>
        </p:nvSpPr>
        <p:spPr/>
        <p:txBody>
          <a:bodyPr rtlCol="0">
            <a:normAutofit/>
          </a:bodyPr>
          <a:lstStyle/>
          <a:p>
            <a:pPr marL="300038" indent="-300038" fontAlgn="auto">
              <a:spcAft>
                <a:spcPts val="0"/>
              </a:spcAft>
              <a:defRPr/>
            </a:pPr>
            <a:r>
              <a:rPr lang="en-US" sz="2600" b="1" i="1" dirty="0" smtClean="0"/>
              <a:t>Gross domestic product</a:t>
            </a:r>
            <a:r>
              <a:rPr lang="en-US" sz="2600" dirty="0" smtClean="0"/>
              <a:t> or </a:t>
            </a:r>
            <a:r>
              <a:rPr lang="en-US" sz="2600" b="1" i="1" dirty="0" smtClean="0"/>
              <a:t>GDP</a:t>
            </a:r>
            <a:r>
              <a:rPr lang="en-US" sz="2600" dirty="0" smtClean="0"/>
              <a:t> measures the total value of all </a:t>
            </a:r>
            <a:r>
              <a:rPr lang="en-US" sz="2600" i="1" dirty="0" smtClean="0"/>
              <a:t>final goods and services</a:t>
            </a:r>
            <a:r>
              <a:rPr lang="en-US" sz="2600" dirty="0" smtClean="0"/>
              <a:t> produced in the economy during a given year. </a:t>
            </a:r>
          </a:p>
          <a:p>
            <a:pPr marL="0" indent="0" fontAlgn="auto">
              <a:spcAft>
                <a:spcPts val="0"/>
              </a:spcAft>
              <a:buFont typeface="Arial" pitchFamily="34" charset="0"/>
              <a:buNone/>
              <a:defRPr/>
            </a:pPr>
            <a:endParaRPr lang="en-US" sz="2600" dirty="0" smtClean="0"/>
          </a:p>
          <a:p>
            <a:pPr marL="300038" indent="-300038" fontAlgn="auto">
              <a:spcAft>
                <a:spcPts val="0"/>
              </a:spcAft>
              <a:defRPr/>
            </a:pPr>
            <a:r>
              <a:rPr lang="en-US" sz="2600" dirty="0" smtClean="0"/>
              <a:t>GDP does not include the value of </a:t>
            </a:r>
            <a:r>
              <a:rPr lang="en-US" sz="2600" i="1" dirty="0" smtClean="0"/>
              <a:t>intermediate goods.</a:t>
            </a:r>
            <a:r>
              <a:rPr lang="en-US" sz="2600" dirty="0" smtClean="0"/>
              <a:t> </a:t>
            </a:r>
          </a:p>
        </p:txBody>
      </p:sp>
    </p:spTree>
    <p:extLst>
      <p:ext uri="{BB962C8B-B14F-4D97-AF65-F5344CB8AC3E}">
        <p14:creationId xmlns:p14="http://schemas.microsoft.com/office/powerpoint/2010/main" val="29392162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mtClean="0"/>
              <a:t>Calculating Gross Domestic Product</a:t>
            </a:r>
          </a:p>
        </p:txBody>
      </p:sp>
      <p:sp>
        <p:nvSpPr>
          <p:cNvPr id="19459" name="Content Placeholder 2"/>
          <p:cNvSpPr>
            <a:spLocks noGrp="1"/>
          </p:cNvSpPr>
          <p:nvPr>
            <p:ph idx="1"/>
          </p:nvPr>
        </p:nvSpPr>
        <p:spPr/>
        <p:txBody>
          <a:bodyPr/>
          <a:lstStyle/>
          <a:p>
            <a:pPr indent="-295275">
              <a:spcAft>
                <a:spcPct val="20000"/>
              </a:spcAft>
            </a:pPr>
            <a:r>
              <a:rPr lang="en-US" altLang="en-US" sz="2600" smtClean="0"/>
              <a:t>GDP can be calculated three ways:</a:t>
            </a:r>
          </a:p>
          <a:p>
            <a:pPr marL="854075" lvl="1" indent="-314325">
              <a:spcAft>
                <a:spcPct val="20000"/>
              </a:spcAft>
            </a:pPr>
            <a:r>
              <a:rPr lang="en-US" altLang="en-US" smtClean="0"/>
              <a:t>Add up the </a:t>
            </a:r>
            <a:r>
              <a:rPr lang="en-US" altLang="en-US" b="1" i="1" smtClean="0"/>
              <a:t>value added</a:t>
            </a:r>
            <a:r>
              <a:rPr lang="en-US" altLang="en-US" smtClean="0"/>
              <a:t> of all producers</a:t>
            </a:r>
          </a:p>
          <a:p>
            <a:pPr marL="854075" lvl="1" indent="-314325">
              <a:spcAft>
                <a:spcPct val="20000"/>
              </a:spcAft>
            </a:pPr>
            <a:r>
              <a:rPr lang="en-US" altLang="en-US" smtClean="0"/>
              <a:t>Add up all </a:t>
            </a:r>
            <a:r>
              <a:rPr lang="en-US" altLang="en-US" b="1" smtClean="0"/>
              <a:t>aggregate spending </a:t>
            </a:r>
            <a:r>
              <a:rPr lang="en-US" altLang="en-US" smtClean="0"/>
              <a:t>on domestically-produced final goods and services.  This results in the equation:  </a:t>
            </a:r>
            <a:r>
              <a:rPr lang="en-US" altLang="en-US" b="1" smtClean="0"/>
              <a:t>GDP = C + I + G + X - IM</a:t>
            </a:r>
            <a:endParaRPr lang="en-US" altLang="en-US" smtClean="0"/>
          </a:p>
          <a:p>
            <a:pPr marL="854075" lvl="1" indent="-314325">
              <a:spcAft>
                <a:spcPct val="20000"/>
              </a:spcAft>
            </a:pPr>
            <a:r>
              <a:rPr lang="en-US" altLang="en-US" smtClean="0"/>
              <a:t>Add up all income paid to factors of production</a:t>
            </a:r>
          </a:p>
        </p:txBody>
      </p:sp>
    </p:spTree>
    <p:extLst>
      <p:ext uri="{BB962C8B-B14F-4D97-AF65-F5344CB8AC3E}">
        <p14:creationId xmlns:p14="http://schemas.microsoft.com/office/powerpoint/2010/main" val="14775958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z="4000" dirty="0" smtClean="0"/>
              <a:t>Calculating Gross Domestic Product</a:t>
            </a:r>
          </a:p>
        </p:txBody>
      </p:sp>
      <p:pic>
        <p:nvPicPr>
          <p:cNvPr id="20484"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488018" y="1484313"/>
            <a:ext cx="9290049" cy="4697412"/>
          </a:xfrm>
        </p:spPr>
      </p:pic>
    </p:spTree>
    <p:extLst>
      <p:ext uri="{BB962C8B-B14F-4D97-AF65-F5344CB8AC3E}">
        <p14:creationId xmlns:p14="http://schemas.microsoft.com/office/powerpoint/2010/main" val="22213023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z="4000" dirty="0" smtClean="0"/>
              <a:t>Calculating Gross Domestic Product</a:t>
            </a:r>
          </a:p>
        </p:txBody>
      </p:sp>
      <p:sp>
        <p:nvSpPr>
          <p:cNvPr id="21507" name="Line 8"/>
          <p:cNvSpPr>
            <a:spLocks noChangeShapeType="1"/>
          </p:cNvSpPr>
          <p:nvPr/>
        </p:nvSpPr>
        <p:spPr bwMode="auto">
          <a:xfrm>
            <a:off x="2032000" y="1673225"/>
            <a:ext cx="0" cy="4800600"/>
          </a:xfrm>
          <a:prstGeom prst="line">
            <a:avLst/>
          </a:prstGeom>
          <a:noFill/>
          <a:ln w="28575">
            <a:solidFill>
              <a:schemeClr val="tx1"/>
            </a:solidFill>
            <a:round/>
            <a:headEnd/>
            <a:tailEnd type="none" w="med" len="lg"/>
          </a:ln>
          <a:extLst>
            <a:ext uri="{909E8E84-426E-40DD-AFC4-6F175D3DCCD1}">
              <a14:hiddenFill xmlns:a14="http://schemas.microsoft.com/office/drawing/2010/main">
                <a:noFill/>
              </a14:hiddenFill>
            </a:ext>
          </a:extLst>
        </p:spPr>
        <p:txBody>
          <a:bodyPr/>
          <a:lstStyle/>
          <a:p>
            <a:endParaRPr lang="en-US"/>
          </a:p>
        </p:txBody>
      </p:sp>
      <p:sp>
        <p:nvSpPr>
          <p:cNvPr id="21508" name="Line 9"/>
          <p:cNvSpPr>
            <a:spLocks noChangeShapeType="1"/>
          </p:cNvSpPr>
          <p:nvPr/>
        </p:nvSpPr>
        <p:spPr bwMode="auto">
          <a:xfrm rot="5400000" flipH="1">
            <a:off x="6045200" y="1089025"/>
            <a:ext cx="0" cy="8026400"/>
          </a:xfrm>
          <a:prstGeom prst="line">
            <a:avLst/>
          </a:prstGeom>
          <a:noFill/>
          <a:ln w="28575">
            <a:solidFill>
              <a:schemeClr val="tx1"/>
            </a:solidFill>
            <a:round/>
            <a:headEnd/>
            <a:tailEnd type="none" w="med" len="lg"/>
          </a:ln>
          <a:extLst>
            <a:ext uri="{909E8E84-426E-40DD-AFC4-6F175D3DCCD1}">
              <a14:hiddenFill xmlns:a14="http://schemas.microsoft.com/office/drawing/2010/main">
                <a:noFill/>
              </a14:hiddenFill>
            </a:ext>
          </a:extLst>
        </p:spPr>
        <p:txBody>
          <a:bodyPr/>
          <a:lstStyle/>
          <a:p>
            <a:endParaRPr lang="en-US"/>
          </a:p>
        </p:txBody>
      </p:sp>
      <p:sp>
        <p:nvSpPr>
          <p:cNvPr id="21509" name="Rectangle 10"/>
          <p:cNvSpPr>
            <a:spLocks noChangeArrowheads="1"/>
          </p:cNvSpPr>
          <p:nvPr/>
        </p:nvSpPr>
        <p:spPr bwMode="auto">
          <a:xfrm>
            <a:off x="1297009" y="1749426"/>
            <a:ext cx="593176"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US" altLang="en-US" sz="1400" dirty="0">
                <a:cs typeface="Arial" pitchFamily="34" charset="0"/>
              </a:rPr>
              <a:t>$15,000</a:t>
            </a:r>
          </a:p>
          <a:p>
            <a:pPr algn="r"/>
            <a:endParaRPr lang="en-US" altLang="en-US" sz="1400" dirty="0">
              <a:solidFill>
                <a:srgbClr val="000000"/>
              </a:solidFill>
              <a:cs typeface="Arial" pitchFamily="34" charset="0"/>
            </a:endParaRPr>
          </a:p>
          <a:p>
            <a:pPr algn="r"/>
            <a:endParaRPr lang="en-US" altLang="en-US" sz="1400" dirty="0">
              <a:solidFill>
                <a:srgbClr val="000000"/>
              </a:solidFill>
              <a:cs typeface="Arial" pitchFamily="34" charset="0"/>
            </a:endParaRPr>
          </a:p>
          <a:p>
            <a:pPr algn="r"/>
            <a:endParaRPr lang="en-US" altLang="en-US" sz="1400" dirty="0">
              <a:solidFill>
                <a:srgbClr val="000000"/>
              </a:solidFill>
              <a:cs typeface="Arial" pitchFamily="34" charset="0"/>
            </a:endParaRPr>
          </a:p>
          <a:p>
            <a:pPr algn="r"/>
            <a:endParaRPr lang="en-US" altLang="en-US" sz="1400" dirty="0">
              <a:solidFill>
                <a:srgbClr val="000000"/>
              </a:solidFill>
              <a:cs typeface="Arial" pitchFamily="34" charset="0"/>
            </a:endParaRPr>
          </a:p>
          <a:p>
            <a:pPr algn="r"/>
            <a:r>
              <a:rPr lang="en-US" altLang="en-US" sz="1400" dirty="0">
                <a:cs typeface="Arial" pitchFamily="34" charset="0"/>
              </a:rPr>
              <a:t>10,000</a:t>
            </a:r>
          </a:p>
          <a:p>
            <a:pPr algn="r"/>
            <a:endParaRPr lang="en-US" altLang="en-US" sz="1400" dirty="0">
              <a:solidFill>
                <a:srgbClr val="000000"/>
              </a:solidFill>
              <a:cs typeface="Arial" pitchFamily="34" charset="0"/>
            </a:endParaRPr>
          </a:p>
          <a:p>
            <a:pPr algn="r"/>
            <a:endParaRPr lang="en-US" altLang="en-US" sz="1400" dirty="0">
              <a:solidFill>
                <a:srgbClr val="000000"/>
              </a:solidFill>
              <a:cs typeface="Arial" pitchFamily="34" charset="0"/>
            </a:endParaRPr>
          </a:p>
          <a:p>
            <a:pPr algn="r"/>
            <a:endParaRPr lang="en-US" altLang="en-US" sz="1400" dirty="0">
              <a:solidFill>
                <a:srgbClr val="000000"/>
              </a:solidFill>
              <a:cs typeface="Arial" pitchFamily="34" charset="0"/>
            </a:endParaRPr>
          </a:p>
          <a:p>
            <a:pPr algn="r"/>
            <a:endParaRPr lang="en-US" altLang="en-US" sz="1400" dirty="0">
              <a:solidFill>
                <a:srgbClr val="000000"/>
              </a:solidFill>
              <a:cs typeface="Arial" pitchFamily="34" charset="0"/>
            </a:endParaRPr>
          </a:p>
          <a:p>
            <a:pPr algn="r"/>
            <a:r>
              <a:rPr lang="en-US" altLang="en-US" sz="1400" dirty="0">
                <a:cs typeface="Arial" pitchFamily="34" charset="0"/>
              </a:rPr>
              <a:t>5,000</a:t>
            </a:r>
          </a:p>
          <a:p>
            <a:pPr algn="r"/>
            <a:endParaRPr lang="en-US" altLang="en-US" sz="1400" dirty="0">
              <a:solidFill>
                <a:srgbClr val="000000"/>
              </a:solidFill>
              <a:cs typeface="Arial" pitchFamily="34" charset="0"/>
            </a:endParaRPr>
          </a:p>
          <a:p>
            <a:pPr algn="r"/>
            <a:endParaRPr lang="en-US" altLang="en-US" sz="1400" dirty="0">
              <a:solidFill>
                <a:srgbClr val="000000"/>
              </a:solidFill>
              <a:cs typeface="Arial" pitchFamily="34" charset="0"/>
            </a:endParaRPr>
          </a:p>
          <a:p>
            <a:pPr algn="r"/>
            <a:endParaRPr lang="en-US" altLang="en-US" sz="1400" dirty="0">
              <a:solidFill>
                <a:srgbClr val="000000"/>
              </a:solidFill>
              <a:cs typeface="Arial" pitchFamily="34" charset="0"/>
            </a:endParaRPr>
          </a:p>
          <a:p>
            <a:pPr algn="r"/>
            <a:endParaRPr lang="en-US" altLang="en-US" sz="1400" dirty="0">
              <a:solidFill>
                <a:srgbClr val="000000"/>
              </a:solidFill>
              <a:cs typeface="Arial" pitchFamily="34" charset="0"/>
            </a:endParaRPr>
          </a:p>
          <a:p>
            <a:pPr algn="r"/>
            <a:r>
              <a:rPr lang="en-US" altLang="en-US" sz="1400" dirty="0">
                <a:cs typeface="Arial" pitchFamily="34" charset="0"/>
              </a:rPr>
              <a:t>0</a:t>
            </a:r>
          </a:p>
          <a:p>
            <a:pPr algn="r"/>
            <a:endParaRPr lang="en-US" altLang="en-US" sz="1400" dirty="0">
              <a:solidFill>
                <a:srgbClr val="000000"/>
              </a:solidFill>
              <a:cs typeface="Arial" pitchFamily="34" charset="0"/>
            </a:endParaRPr>
          </a:p>
          <a:p>
            <a:pPr algn="r"/>
            <a:endParaRPr lang="en-US" altLang="en-US" sz="1400" dirty="0">
              <a:solidFill>
                <a:srgbClr val="000000"/>
              </a:solidFill>
              <a:cs typeface="Arial" pitchFamily="34" charset="0"/>
            </a:endParaRPr>
          </a:p>
          <a:p>
            <a:pPr algn="r"/>
            <a:endParaRPr lang="en-US" altLang="en-US" sz="1400" dirty="0">
              <a:solidFill>
                <a:srgbClr val="000000"/>
              </a:solidFill>
              <a:cs typeface="Arial" pitchFamily="34" charset="0"/>
            </a:endParaRPr>
          </a:p>
          <a:p>
            <a:pPr algn="r"/>
            <a:endParaRPr lang="en-US" altLang="en-US" sz="1400" dirty="0">
              <a:solidFill>
                <a:srgbClr val="000000"/>
              </a:solidFill>
              <a:cs typeface="Arial" pitchFamily="34" charset="0"/>
            </a:endParaRPr>
          </a:p>
          <a:p>
            <a:pPr algn="r"/>
            <a:endParaRPr lang="en-US" altLang="en-US" sz="1400" dirty="0">
              <a:solidFill>
                <a:srgbClr val="000000"/>
              </a:solidFill>
              <a:cs typeface="Arial" pitchFamily="34" charset="0"/>
            </a:endParaRPr>
          </a:p>
          <a:p>
            <a:pPr algn="r"/>
            <a:r>
              <a:rPr lang="en-US" altLang="en-US" sz="1400" dirty="0">
                <a:solidFill>
                  <a:srgbClr val="000000"/>
                </a:solidFill>
                <a:cs typeface="Arial" pitchFamily="34" charset="0"/>
              </a:rPr>
              <a:t>-</a:t>
            </a:r>
            <a:r>
              <a:rPr lang="en-US" altLang="en-US" sz="1400" dirty="0">
                <a:cs typeface="Arial" pitchFamily="34" charset="0"/>
              </a:rPr>
              <a:t>5,000</a:t>
            </a:r>
          </a:p>
        </p:txBody>
      </p:sp>
      <p:sp>
        <p:nvSpPr>
          <p:cNvPr id="7" name="Rectangle 11"/>
          <p:cNvSpPr>
            <a:spLocks noChangeArrowheads="1"/>
          </p:cNvSpPr>
          <p:nvPr/>
        </p:nvSpPr>
        <p:spPr bwMode="auto">
          <a:xfrm>
            <a:off x="2540000" y="2816225"/>
            <a:ext cx="3149600" cy="2286000"/>
          </a:xfrm>
          <a:prstGeom prst="rect">
            <a:avLst/>
          </a:prstGeom>
          <a:solidFill>
            <a:srgbClr val="FF5050"/>
          </a:solidFill>
          <a:ln>
            <a:noFill/>
          </a:ln>
          <a:extLst>
            <a:ext uri="{91240B29-F687-4F45-9708-019B960494DF}">
              <a14:hiddenLine xmlns:a14="http://schemas.microsoft.com/office/drawing/2010/main" w="25400" algn="ctr">
                <a:solidFill>
                  <a:srgbClr val="000000"/>
                </a:solidFill>
                <a:prstDash val="sysDot"/>
                <a:miter lim="800000"/>
                <a:headEnd/>
                <a:tailEnd type="none" w="med" len="lg"/>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8" name="Rectangle 12"/>
          <p:cNvSpPr>
            <a:spLocks noChangeArrowheads="1"/>
          </p:cNvSpPr>
          <p:nvPr/>
        </p:nvSpPr>
        <p:spPr bwMode="auto">
          <a:xfrm>
            <a:off x="6705600" y="3044825"/>
            <a:ext cx="2946400" cy="2057400"/>
          </a:xfrm>
          <a:prstGeom prst="rect">
            <a:avLst/>
          </a:prstGeom>
          <a:solidFill>
            <a:srgbClr val="333399"/>
          </a:solidFill>
          <a:ln>
            <a:noFill/>
          </a:ln>
          <a:extLst>
            <a:ext uri="{91240B29-F687-4F45-9708-019B960494DF}">
              <a14:hiddenLine xmlns:a14="http://schemas.microsoft.com/office/drawing/2010/main" w="25400" algn="ctr">
                <a:solidFill>
                  <a:srgbClr val="000000"/>
                </a:solidFill>
                <a:prstDash val="sysDot"/>
                <a:miter lim="800000"/>
                <a:headEnd/>
                <a:tailEnd type="none" w="med" len="lg"/>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9" name="Rectangle 13"/>
          <p:cNvSpPr>
            <a:spLocks noChangeArrowheads="1"/>
          </p:cNvSpPr>
          <p:nvPr/>
        </p:nvSpPr>
        <p:spPr bwMode="auto">
          <a:xfrm>
            <a:off x="6705600" y="2663825"/>
            <a:ext cx="2946400" cy="533400"/>
          </a:xfrm>
          <a:prstGeom prst="rect">
            <a:avLst/>
          </a:prstGeom>
          <a:solidFill>
            <a:srgbClr val="FF6600"/>
          </a:solidFill>
          <a:ln>
            <a:noFill/>
          </a:ln>
          <a:extLst>
            <a:ext uri="{91240B29-F687-4F45-9708-019B960494DF}">
              <a14:hiddenLine xmlns:a14="http://schemas.microsoft.com/office/drawing/2010/main" w="25400" algn="ctr">
                <a:solidFill>
                  <a:srgbClr val="000000"/>
                </a:solidFill>
                <a:prstDash val="sysDot"/>
                <a:miter lim="800000"/>
                <a:headEnd/>
                <a:tailEnd type="none" w="med" len="lg"/>
              </a14:hiddenLine>
            </a:ext>
          </a:extLst>
        </p:spPr>
        <p:txBody>
          <a:bodyPr wrap="none" anchor="ctr"/>
          <a:lstStyle>
            <a:lvl1pPr marL="1588" indent="-1588">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endParaRPr lang="en-US" altLang="en-US"/>
          </a:p>
        </p:txBody>
      </p:sp>
      <p:sp>
        <p:nvSpPr>
          <p:cNvPr id="10" name="Rectangle 14"/>
          <p:cNvSpPr>
            <a:spLocks noChangeArrowheads="1"/>
          </p:cNvSpPr>
          <p:nvPr/>
        </p:nvSpPr>
        <p:spPr bwMode="auto">
          <a:xfrm>
            <a:off x="6705600" y="1978025"/>
            <a:ext cx="2946400" cy="685800"/>
          </a:xfrm>
          <a:prstGeom prst="rect">
            <a:avLst/>
          </a:prstGeom>
          <a:solidFill>
            <a:srgbClr val="00A6A2"/>
          </a:solidFill>
          <a:ln>
            <a:noFill/>
          </a:ln>
          <a:extLst>
            <a:ext uri="{91240B29-F687-4F45-9708-019B960494DF}">
              <a14:hiddenLine xmlns:a14="http://schemas.microsoft.com/office/drawing/2010/main" w="25400" algn="ctr">
                <a:solidFill>
                  <a:srgbClr val="000000"/>
                </a:solidFill>
                <a:prstDash val="sysDot"/>
                <a:miter lim="800000"/>
                <a:headEnd/>
                <a:tailEnd type="none" w="med" len="lg"/>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11" name="Rectangle 15"/>
          <p:cNvSpPr>
            <a:spLocks noChangeArrowheads="1"/>
          </p:cNvSpPr>
          <p:nvPr/>
        </p:nvSpPr>
        <p:spPr bwMode="auto">
          <a:xfrm>
            <a:off x="2540000" y="2435225"/>
            <a:ext cx="3149600" cy="381000"/>
          </a:xfrm>
          <a:prstGeom prst="rect">
            <a:avLst/>
          </a:prstGeom>
          <a:solidFill>
            <a:srgbClr val="9E009E"/>
          </a:solidFill>
          <a:ln>
            <a:noFill/>
          </a:ln>
          <a:extLst>
            <a:ext uri="{91240B29-F687-4F45-9708-019B960494DF}">
              <a14:hiddenLine xmlns:a14="http://schemas.microsoft.com/office/drawing/2010/main" w="25400" algn="ctr">
                <a:solidFill>
                  <a:srgbClr val="000000"/>
                </a:solidFill>
                <a:prstDash val="sysDot"/>
                <a:miter lim="800000"/>
                <a:headEnd/>
                <a:tailEnd type="none" w="med" len="lg"/>
              </a14:hiddenLine>
            </a:ext>
          </a:extLst>
        </p:spPr>
        <p:txBody>
          <a:bodyPr wrap="none" anchor="ctr"/>
          <a:lstStyle>
            <a:lvl1pPr marL="1588" indent="-1588">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endParaRPr lang="en-US" altLang="en-US"/>
          </a:p>
        </p:txBody>
      </p:sp>
      <p:sp>
        <p:nvSpPr>
          <p:cNvPr id="12" name="Rectangle 16"/>
          <p:cNvSpPr>
            <a:spLocks noChangeArrowheads="1"/>
          </p:cNvSpPr>
          <p:nvPr/>
        </p:nvSpPr>
        <p:spPr bwMode="auto">
          <a:xfrm>
            <a:off x="2540000" y="1978025"/>
            <a:ext cx="3149600" cy="457200"/>
          </a:xfrm>
          <a:prstGeom prst="rect">
            <a:avLst/>
          </a:prstGeom>
          <a:solidFill>
            <a:srgbClr val="00A6A2"/>
          </a:solidFill>
          <a:ln>
            <a:noFill/>
          </a:ln>
          <a:extLst>
            <a:ext uri="{91240B29-F687-4F45-9708-019B960494DF}">
              <a14:hiddenLine xmlns:a14="http://schemas.microsoft.com/office/drawing/2010/main" w="25400" algn="ctr">
                <a:solidFill>
                  <a:srgbClr val="000000"/>
                </a:solidFill>
                <a:prstDash val="sysDot"/>
                <a:miter lim="800000"/>
                <a:headEnd/>
                <a:tailEnd type="none" w="med" len="lg"/>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13" name="Rectangle 17"/>
          <p:cNvSpPr>
            <a:spLocks noChangeArrowheads="1"/>
          </p:cNvSpPr>
          <p:nvPr/>
        </p:nvSpPr>
        <p:spPr bwMode="auto">
          <a:xfrm>
            <a:off x="2493434" y="2008188"/>
            <a:ext cx="322156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400" b="1">
                <a:solidFill>
                  <a:srgbClr val="FFFFFF"/>
                </a:solidFill>
                <a:cs typeface="Arial" pitchFamily="34" charset="0"/>
              </a:rPr>
              <a:t>Value added by government </a:t>
            </a:r>
          </a:p>
          <a:p>
            <a:pPr algn="ctr"/>
            <a:r>
              <a:rPr lang="en-US" altLang="en-US" sz="1400" b="1">
                <a:solidFill>
                  <a:srgbClr val="FFFFFF"/>
                </a:solidFill>
                <a:cs typeface="Arial" pitchFamily="34" charset="0"/>
              </a:rPr>
              <a:t>= 12.3%</a:t>
            </a:r>
          </a:p>
        </p:txBody>
      </p:sp>
      <p:sp>
        <p:nvSpPr>
          <p:cNvPr id="14" name="Rectangle 18"/>
          <p:cNvSpPr>
            <a:spLocks noChangeArrowheads="1"/>
          </p:cNvSpPr>
          <p:nvPr/>
        </p:nvSpPr>
        <p:spPr bwMode="auto">
          <a:xfrm>
            <a:off x="2641600" y="2435225"/>
            <a:ext cx="29464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400" b="1">
                <a:solidFill>
                  <a:srgbClr val="FFFFFF"/>
                </a:solidFill>
                <a:cs typeface="Arial" pitchFamily="34" charset="0"/>
              </a:rPr>
              <a:t>Value added by households</a:t>
            </a:r>
          </a:p>
          <a:p>
            <a:pPr algn="ctr"/>
            <a:r>
              <a:rPr lang="en-US" altLang="en-US" sz="1400" b="1">
                <a:solidFill>
                  <a:srgbClr val="FFFFFF"/>
                </a:solidFill>
                <a:cs typeface="Arial" pitchFamily="34" charset="0"/>
              </a:rPr>
              <a:t>= 12.8%</a:t>
            </a:r>
          </a:p>
        </p:txBody>
      </p:sp>
      <p:sp>
        <p:nvSpPr>
          <p:cNvPr id="15" name="Rectangle 19"/>
          <p:cNvSpPr>
            <a:spLocks noChangeArrowheads="1"/>
          </p:cNvSpPr>
          <p:nvPr/>
        </p:nvSpPr>
        <p:spPr bwMode="auto">
          <a:xfrm>
            <a:off x="2641600" y="3578226"/>
            <a:ext cx="2946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600" b="1">
                <a:solidFill>
                  <a:schemeClr val="bg1"/>
                </a:solidFill>
                <a:cs typeface="Arial" pitchFamily="34" charset="0"/>
              </a:rPr>
              <a:t>Value added by business</a:t>
            </a:r>
          </a:p>
          <a:p>
            <a:pPr algn="ctr"/>
            <a:r>
              <a:rPr lang="en-US" altLang="en-US" sz="1600" b="1">
                <a:solidFill>
                  <a:schemeClr val="bg1"/>
                </a:solidFill>
                <a:cs typeface="Arial" pitchFamily="34" charset="0"/>
              </a:rPr>
              <a:t>= 74.8%</a:t>
            </a:r>
          </a:p>
        </p:txBody>
      </p:sp>
      <p:sp>
        <p:nvSpPr>
          <p:cNvPr id="16" name="Rectangle 20"/>
          <p:cNvSpPr>
            <a:spLocks noChangeArrowheads="1"/>
          </p:cNvSpPr>
          <p:nvPr/>
        </p:nvSpPr>
        <p:spPr bwMode="auto">
          <a:xfrm>
            <a:off x="6766985" y="3822700"/>
            <a:ext cx="2813049"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600" b="1">
                <a:solidFill>
                  <a:schemeClr val="bg1"/>
                </a:solidFill>
                <a:cs typeface="Arial" pitchFamily="34" charset="0"/>
              </a:rPr>
              <a:t>Consumer spending</a:t>
            </a:r>
          </a:p>
          <a:p>
            <a:pPr algn="ctr"/>
            <a:r>
              <a:rPr lang="en-US" altLang="en-US" sz="1600" b="1">
                <a:solidFill>
                  <a:schemeClr val="bg1"/>
                </a:solidFill>
                <a:cs typeface="Arial" pitchFamily="34" charset="0"/>
              </a:rPr>
              <a:t>= 70.8%</a:t>
            </a:r>
          </a:p>
        </p:txBody>
      </p:sp>
      <p:sp>
        <p:nvSpPr>
          <p:cNvPr id="17" name="Rectangle 21"/>
          <p:cNvSpPr>
            <a:spLocks noChangeArrowheads="1"/>
          </p:cNvSpPr>
          <p:nvPr/>
        </p:nvSpPr>
        <p:spPr bwMode="auto">
          <a:xfrm>
            <a:off x="6705600" y="2709863"/>
            <a:ext cx="29464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400" b="1">
                <a:solidFill>
                  <a:srgbClr val="FFFFFF"/>
                </a:solidFill>
                <a:cs typeface="Arial" pitchFamily="34" charset="0"/>
              </a:rPr>
              <a:t>Investment spending</a:t>
            </a:r>
          </a:p>
          <a:p>
            <a:pPr algn="ctr"/>
            <a:r>
              <a:rPr lang="en-US" altLang="en-US" sz="1400" b="1">
                <a:solidFill>
                  <a:srgbClr val="FFFFFF"/>
                </a:solidFill>
                <a:cs typeface="Arial" pitchFamily="34" charset="0"/>
              </a:rPr>
              <a:t>= 11.4%</a:t>
            </a:r>
          </a:p>
        </p:txBody>
      </p:sp>
      <p:sp>
        <p:nvSpPr>
          <p:cNvPr id="18" name="Rectangle 22"/>
          <p:cNvSpPr>
            <a:spLocks noChangeArrowheads="1"/>
          </p:cNvSpPr>
          <p:nvPr/>
        </p:nvSpPr>
        <p:spPr bwMode="auto">
          <a:xfrm>
            <a:off x="6989233" y="1993901"/>
            <a:ext cx="2381251"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400" b="1">
                <a:solidFill>
                  <a:srgbClr val="FFFFFF"/>
                </a:solidFill>
                <a:cs typeface="Arial" pitchFamily="34" charset="0"/>
              </a:rPr>
              <a:t>Government purchases of goods and services</a:t>
            </a:r>
          </a:p>
          <a:p>
            <a:pPr algn="ctr"/>
            <a:r>
              <a:rPr lang="en-US" altLang="en-US" sz="1400" b="1">
                <a:solidFill>
                  <a:srgbClr val="FFFFFF"/>
                </a:solidFill>
                <a:cs typeface="Arial" pitchFamily="34" charset="0"/>
              </a:rPr>
              <a:t>= 20.6%</a:t>
            </a:r>
          </a:p>
        </p:txBody>
      </p:sp>
      <p:sp>
        <p:nvSpPr>
          <p:cNvPr id="21522" name="Rectangle 23"/>
          <p:cNvSpPr>
            <a:spLocks noChangeArrowheads="1"/>
          </p:cNvSpPr>
          <p:nvPr/>
        </p:nvSpPr>
        <p:spPr bwMode="auto">
          <a:xfrm>
            <a:off x="3172884" y="1412876"/>
            <a:ext cx="5822949"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2000" b="1">
                <a:cs typeface="Arial" pitchFamily="34" charset="0"/>
              </a:rPr>
              <a:t>Components of GDP (billions of dollars) </a:t>
            </a:r>
          </a:p>
        </p:txBody>
      </p:sp>
      <p:sp>
        <p:nvSpPr>
          <p:cNvPr id="20" name="Rectangle 24"/>
          <p:cNvSpPr>
            <a:spLocks noChangeArrowheads="1"/>
          </p:cNvSpPr>
          <p:nvPr/>
        </p:nvSpPr>
        <p:spPr bwMode="auto">
          <a:xfrm>
            <a:off x="10191751" y="3429001"/>
            <a:ext cx="13335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600" b="1">
                <a:cs typeface="Arial" pitchFamily="34" charset="0"/>
              </a:rPr>
              <a:t>C + I + G </a:t>
            </a:r>
          </a:p>
          <a:p>
            <a:pPr algn="ctr"/>
            <a:r>
              <a:rPr lang="en-US" altLang="en-US" sz="1600" b="1">
                <a:cs typeface="Arial" pitchFamily="34" charset="0"/>
              </a:rPr>
              <a:t>= $14,649</a:t>
            </a:r>
            <a:endParaRPr lang="en-US" altLang="en-US" sz="2000" b="1">
              <a:cs typeface="Arial" pitchFamily="34" charset="0"/>
            </a:endParaRPr>
          </a:p>
        </p:txBody>
      </p:sp>
      <p:sp>
        <p:nvSpPr>
          <p:cNvPr id="21" name="AutoShape 25"/>
          <p:cNvSpPr>
            <a:spLocks/>
          </p:cNvSpPr>
          <p:nvPr/>
        </p:nvSpPr>
        <p:spPr bwMode="auto">
          <a:xfrm>
            <a:off x="9652000" y="1978025"/>
            <a:ext cx="508000" cy="3352800"/>
          </a:xfrm>
          <a:prstGeom prst="rightBrace">
            <a:avLst>
              <a:gd name="adj1" fmla="val 73333"/>
              <a:gd name="adj2" fmla="val 50000"/>
            </a:avLst>
          </a:prstGeom>
          <a:noFill/>
          <a:ln w="28575">
            <a:solidFill>
              <a:schemeClr val="tx1"/>
            </a:solidFill>
            <a:round/>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22" name="Rectangle 26" descr="Wide upward diagonal"/>
          <p:cNvSpPr>
            <a:spLocks noChangeArrowheads="1"/>
          </p:cNvSpPr>
          <p:nvPr/>
        </p:nvSpPr>
        <p:spPr bwMode="auto">
          <a:xfrm>
            <a:off x="6705600" y="5102225"/>
            <a:ext cx="2946400" cy="228600"/>
          </a:xfrm>
          <a:prstGeom prst="rect">
            <a:avLst/>
          </a:prstGeom>
          <a:pattFill prst="wdUpDiag">
            <a:fgClr>
              <a:srgbClr val="993366"/>
            </a:fgClr>
            <a:bgClr>
              <a:srgbClr val="000000"/>
            </a:bgClr>
          </a:pattFill>
          <a:ln>
            <a:noFill/>
          </a:ln>
          <a:extLst>
            <a:ext uri="{91240B29-F687-4F45-9708-019B960494DF}">
              <a14:hiddenLine xmlns:a14="http://schemas.microsoft.com/office/drawing/2010/main" w="25400" algn="ctr">
                <a:solidFill>
                  <a:srgbClr val="000000"/>
                </a:solidFill>
                <a:prstDash val="sysDot"/>
                <a:miter lim="800000"/>
                <a:headEnd/>
                <a:tailEnd type="none" w="med" len="lg"/>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23" name="Rectangle 27"/>
          <p:cNvSpPr>
            <a:spLocks noChangeArrowheads="1"/>
          </p:cNvSpPr>
          <p:nvPr/>
        </p:nvSpPr>
        <p:spPr bwMode="auto">
          <a:xfrm>
            <a:off x="6362701" y="5407025"/>
            <a:ext cx="4070351"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600" i="1"/>
              <a:t>Net exports X – IM = –$390 (–2.7%)</a:t>
            </a:r>
          </a:p>
          <a:p>
            <a:pPr algn="ctr"/>
            <a:r>
              <a:rPr lang="en-US" altLang="en-US" sz="1600"/>
              <a:t>Spending on domestically produced final goods and services</a:t>
            </a:r>
          </a:p>
        </p:txBody>
      </p:sp>
      <p:sp>
        <p:nvSpPr>
          <p:cNvPr id="24" name="Rectangle 28"/>
          <p:cNvSpPr>
            <a:spLocks noChangeArrowheads="1"/>
          </p:cNvSpPr>
          <p:nvPr/>
        </p:nvSpPr>
        <p:spPr bwMode="auto">
          <a:xfrm>
            <a:off x="2137833" y="5178426"/>
            <a:ext cx="386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600"/>
              <a:t>Value added by sector</a:t>
            </a:r>
          </a:p>
        </p:txBody>
      </p:sp>
      <p:sp>
        <p:nvSpPr>
          <p:cNvPr id="25" name="Line 29"/>
          <p:cNvSpPr>
            <a:spLocks noChangeShapeType="1"/>
          </p:cNvSpPr>
          <p:nvPr/>
        </p:nvSpPr>
        <p:spPr bwMode="auto">
          <a:xfrm>
            <a:off x="6197600" y="5254625"/>
            <a:ext cx="609600" cy="0"/>
          </a:xfrm>
          <a:prstGeom prst="line">
            <a:avLst/>
          </a:prstGeom>
          <a:noFill/>
          <a:ln w="25400">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26" name="Line 30"/>
          <p:cNvSpPr>
            <a:spLocks noChangeShapeType="1"/>
          </p:cNvSpPr>
          <p:nvPr/>
        </p:nvSpPr>
        <p:spPr bwMode="auto">
          <a:xfrm>
            <a:off x="6197600" y="5254625"/>
            <a:ext cx="0" cy="228600"/>
          </a:xfrm>
          <a:prstGeom prst="line">
            <a:avLst/>
          </a:prstGeom>
          <a:noFill/>
          <a:ln w="25400">
            <a:solidFill>
              <a:schemeClr val="tx1"/>
            </a:solidFill>
            <a:round/>
            <a:headEnd/>
            <a:tailEnd type="none" w="med" len="lg"/>
          </a:ln>
          <a:extLst>
            <a:ext uri="{909E8E84-426E-40DD-AFC4-6F175D3DCCD1}">
              <a14:hiddenFill xmlns:a14="http://schemas.microsoft.com/office/drawing/2010/main">
                <a:noFill/>
              </a14:hiddenFill>
            </a:ext>
          </a:extLst>
        </p:spPr>
        <p:txBody>
          <a:bodyPr/>
          <a:lstStyle/>
          <a:p>
            <a:endParaRPr lang="en-US"/>
          </a:p>
        </p:txBody>
      </p:sp>
      <p:sp>
        <p:nvSpPr>
          <p:cNvPr id="27" name="Line 31"/>
          <p:cNvSpPr>
            <a:spLocks noChangeShapeType="1"/>
          </p:cNvSpPr>
          <p:nvPr/>
        </p:nvSpPr>
        <p:spPr bwMode="auto">
          <a:xfrm rot="-5400000" flipH="1" flipV="1">
            <a:off x="6350000" y="5330825"/>
            <a:ext cx="0" cy="304800"/>
          </a:xfrm>
          <a:prstGeom prst="line">
            <a:avLst/>
          </a:prstGeom>
          <a:noFill/>
          <a:ln w="25400">
            <a:solidFill>
              <a:schemeClr val="tx1"/>
            </a:solidFill>
            <a:round/>
            <a:headEnd/>
            <a:tailEnd type="none" w="med" len="lg"/>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42910233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childTnLst>
                          </p:cTn>
                        </p:par>
                        <p:par>
                          <p:cTn id="11" fill="hold" nodeType="afterGroup">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par>
                          <p:cTn id="18" fill="hold" nodeType="afterGroup">
                            <p:stCondLst>
                              <p:cond delay="10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childTnLst>
                          </p:cTn>
                        </p:par>
                        <p:par>
                          <p:cTn id="25" fill="hold" nodeType="afterGroup">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left)">
                                      <p:cBhvr>
                                        <p:cTn id="28" dur="500"/>
                                        <p:tgtEl>
                                          <p:spTgt spid="24"/>
                                        </p:tgtEl>
                                      </p:cBhvr>
                                    </p:animEffect>
                                  </p:childTnLst>
                                </p:cTn>
                              </p:par>
                            </p:childTnLst>
                          </p:cTn>
                        </p:par>
                        <p:par>
                          <p:cTn id="29" fill="hold" nodeType="afterGroup">
                            <p:stCondLst>
                              <p:cond delay="2000"/>
                            </p:stCondLst>
                            <p:childTnLst>
                              <p:par>
                                <p:cTn id="30" presetID="22" presetClass="entr" presetSubtype="4"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par>
                          <p:cTn id="33" fill="hold" nodeType="afterGroup">
                            <p:stCondLst>
                              <p:cond delay="2500"/>
                            </p:stCondLst>
                            <p:childTnLst>
                              <p:par>
                                <p:cTn id="34" presetID="22" presetClass="entr" presetSubtype="4"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down)">
                                      <p:cBhvr>
                                        <p:cTn id="36" dur="500"/>
                                        <p:tgtEl>
                                          <p:spTgt spid="16"/>
                                        </p:tgtEl>
                                      </p:cBhvr>
                                    </p:animEffect>
                                  </p:childTnLst>
                                </p:cTn>
                              </p:par>
                            </p:childTnLst>
                          </p:cTn>
                        </p:par>
                        <p:par>
                          <p:cTn id="37" fill="hold" nodeType="afterGroup">
                            <p:stCondLst>
                              <p:cond delay="3000"/>
                            </p:stCondLst>
                            <p:childTnLst>
                              <p:par>
                                <p:cTn id="38" presetID="2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down)">
                                      <p:cBhvr>
                                        <p:cTn id="40" dur="500"/>
                                        <p:tgtEl>
                                          <p:spTgt spid="9"/>
                                        </p:tgtEl>
                                      </p:cBhvr>
                                    </p:animEffect>
                                  </p:childTnLst>
                                </p:cTn>
                              </p:par>
                            </p:childTnLst>
                          </p:cTn>
                        </p:par>
                        <p:par>
                          <p:cTn id="41" fill="hold" nodeType="afterGroup">
                            <p:stCondLst>
                              <p:cond delay="3500"/>
                            </p:stCondLst>
                            <p:childTnLst>
                              <p:par>
                                <p:cTn id="42" presetID="22" presetClass="entr" presetSubtype="4"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childTnLst>
                          </p:cTn>
                        </p:par>
                        <p:par>
                          <p:cTn id="45" fill="hold" nodeType="afterGroup">
                            <p:stCondLst>
                              <p:cond delay="4000"/>
                            </p:stCondLst>
                            <p:childTnLst>
                              <p:par>
                                <p:cTn id="46" presetID="22" presetClass="entr" presetSubtype="4"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down)">
                                      <p:cBhvr>
                                        <p:cTn id="48" dur="500"/>
                                        <p:tgtEl>
                                          <p:spTgt spid="10"/>
                                        </p:tgtEl>
                                      </p:cBhvr>
                                    </p:animEffect>
                                  </p:childTnLst>
                                </p:cTn>
                              </p:par>
                            </p:childTnLst>
                          </p:cTn>
                        </p:par>
                        <p:par>
                          <p:cTn id="49" fill="hold" nodeType="afterGroup">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down)">
                                      <p:cBhvr>
                                        <p:cTn id="52" dur="500"/>
                                        <p:tgtEl>
                                          <p:spTgt spid="1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6" presetClass="entr" presetSubtype="26"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barn(inHorizontal)">
                                      <p:cBhvr>
                                        <p:cTn id="57" dur="500"/>
                                        <p:tgtEl>
                                          <p:spTgt spid="21"/>
                                        </p:tgtEl>
                                      </p:cBhvr>
                                    </p:animEffect>
                                  </p:childTnLst>
                                </p:cTn>
                              </p:par>
                            </p:childTnLst>
                          </p:cTn>
                        </p:par>
                        <p:par>
                          <p:cTn id="58" fill="hold" nodeType="afterGroup">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wipe(left)">
                                      <p:cBhvr>
                                        <p:cTn id="61" dur="500"/>
                                        <p:tgtEl>
                                          <p:spTgt spid="20"/>
                                        </p:tgtEl>
                                      </p:cBhvr>
                                    </p:animEffect>
                                  </p:childTnLst>
                                </p:cTn>
                              </p:par>
                            </p:childTnLst>
                          </p:cTn>
                        </p:par>
                        <p:par>
                          <p:cTn id="62" fill="hold" nodeType="afterGroup">
                            <p:stCondLst>
                              <p:cond delay="1000"/>
                            </p:stCondLst>
                            <p:childTnLst>
                              <p:par>
                                <p:cTn id="63" presetID="22" presetClass="entr" presetSubtype="4"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down)">
                                      <p:cBhvr>
                                        <p:cTn id="65" dur="500"/>
                                        <p:tgtEl>
                                          <p:spTgt spid="22"/>
                                        </p:tgtEl>
                                      </p:cBhvr>
                                    </p:animEffect>
                                  </p:childTnLst>
                                </p:cTn>
                              </p:par>
                            </p:childTnLst>
                          </p:cTn>
                        </p:par>
                        <p:par>
                          <p:cTn id="66" fill="hold" nodeType="afterGroup">
                            <p:stCondLst>
                              <p:cond delay="1500"/>
                            </p:stCondLst>
                            <p:childTnLst>
                              <p:par>
                                <p:cTn id="67" presetID="1"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childTnLst>
                                </p:cTn>
                              </p:par>
                            </p:childTnLst>
                          </p:cTn>
                        </p:par>
                        <p:par>
                          <p:cTn id="69" fill="hold" nodeType="afterGroup">
                            <p:stCondLst>
                              <p:cond delay="1500"/>
                            </p:stCondLst>
                            <p:childTnLst>
                              <p:par>
                                <p:cTn id="70" presetID="1"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childTnLst>
                                </p:cTn>
                              </p:par>
                            </p:childTnLst>
                          </p:cTn>
                        </p:par>
                        <p:par>
                          <p:cTn id="72" fill="hold" nodeType="afterGroup">
                            <p:stCondLst>
                              <p:cond delay="1500"/>
                            </p:stCondLst>
                            <p:childTnLst>
                              <p:par>
                                <p:cTn id="73" presetID="22" presetClass="entr" presetSubtype="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wipe(left)">
                                      <p:cBhvr>
                                        <p:cTn id="75" dur="500"/>
                                        <p:tgtEl>
                                          <p:spTgt spid="25"/>
                                        </p:tgtEl>
                                      </p:cBhvr>
                                    </p:animEffect>
                                  </p:childTnLst>
                                </p:cTn>
                              </p:par>
                            </p:childTnLst>
                          </p:cTn>
                        </p:par>
                        <p:par>
                          <p:cTn id="76" fill="hold" nodeType="afterGroup">
                            <p:stCondLst>
                              <p:cond delay="2000"/>
                            </p:stCondLst>
                            <p:childTnLst>
                              <p:par>
                                <p:cTn id="77" presetID="22" presetClass="entr" presetSubtype="8" fill="hold" grpId="0" nodeType="after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wipe(left)">
                                      <p:cBhvr>
                                        <p:cTn id="7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p:bldP spid="14" grpId="0"/>
      <p:bldP spid="15" grpId="0"/>
      <p:bldP spid="16" grpId="0"/>
      <p:bldP spid="17" grpId="0"/>
      <p:bldP spid="18" grpId="0"/>
      <p:bldP spid="20" grpId="0"/>
      <p:bldP spid="21" grpId="0" animBg="1"/>
      <p:bldP spid="22" grpId="0" animBg="1"/>
      <p:bldP spid="23" grpId="0"/>
      <p:bldP spid="24" grpId="0"/>
      <p:bldP spid="25" grpId="0" animBg="1"/>
      <p:bldP spid="26" grpId="0" animBg="1"/>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pPr eaLnBrk="1" hangingPunct="1"/>
            <a:r>
              <a:rPr lang="en-US" dirty="0" smtClean="0"/>
              <a:t>Module 10</a:t>
            </a:r>
          </a:p>
        </p:txBody>
      </p:sp>
      <p:sp>
        <p:nvSpPr>
          <p:cNvPr id="174085" name="Rectangle 5"/>
          <p:cNvSpPr>
            <a:spLocks noGrp="1" noChangeArrowheads="1"/>
          </p:cNvSpPr>
          <p:nvPr>
            <p:ph type="subTitle" idx="1"/>
          </p:nvPr>
        </p:nvSpPr>
        <p:spPr/>
        <p:txBody>
          <a:bodyPr rtlCol="0">
            <a:normAutofit/>
          </a:bodyPr>
          <a:lstStyle/>
          <a:p>
            <a:pPr eaLnBrk="1" fontAlgn="auto" hangingPunct="1">
              <a:spcAft>
                <a:spcPts val="0"/>
              </a:spcAft>
              <a:buFont typeface="Arial" pitchFamily="34" charset="0"/>
              <a:buNone/>
              <a:defRPr/>
            </a:pPr>
            <a:r>
              <a:rPr lang="en-US" dirty="0" smtClean="0"/>
              <a:t>Circular flow and </a:t>
            </a:r>
            <a:r>
              <a:rPr lang="en-US" dirty="0" err="1" smtClean="0"/>
              <a:t>Gdp</a:t>
            </a:r>
            <a:endParaRPr lang="en-US" dirty="0" smtClean="0"/>
          </a:p>
          <a:p>
            <a:pPr eaLnBrk="1" fontAlgn="auto" hangingPunct="1">
              <a:spcAft>
                <a:spcPts val="0"/>
              </a:spcAft>
              <a:buFont typeface="Arial" pitchFamily="34" charset="0"/>
              <a:buNone/>
              <a:defRPr/>
            </a:pPr>
            <a:endParaRPr lang="en-US" dirty="0" smtClean="0"/>
          </a:p>
        </p:txBody>
      </p:sp>
    </p:spTree>
    <p:extLst>
      <p:ext uri="{BB962C8B-B14F-4D97-AF65-F5344CB8AC3E}">
        <p14:creationId xmlns:p14="http://schemas.microsoft.com/office/powerpoint/2010/main" val="29205532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
          <p:cNvSpPr>
            <a:spLocks noGrp="1"/>
          </p:cNvSpPr>
          <p:nvPr>
            <p:ph type="title"/>
          </p:nvPr>
        </p:nvSpPr>
        <p:spPr/>
        <p:txBody>
          <a:bodyPr/>
          <a:lstStyle/>
          <a:p>
            <a:r>
              <a:rPr lang="en-US" altLang="en-US" smtClean="0"/>
              <a:t>The National Accounts</a:t>
            </a:r>
          </a:p>
        </p:txBody>
      </p:sp>
      <p:sp>
        <p:nvSpPr>
          <p:cNvPr id="4" name="Content Placeholder 3"/>
          <p:cNvSpPr>
            <a:spLocks noGrp="1"/>
          </p:cNvSpPr>
          <p:nvPr>
            <p:ph idx="1"/>
          </p:nvPr>
        </p:nvSpPr>
        <p:spPr/>
        <p:txBody>
          <a:bodyPr rtlCol="0">
            <a:normAutofit/>
          </a:bodyPr>
          <a:lstStyle/>
          <a:p>
            <a:pPr marL="374650" indent="-293688" fontAlgn="auto">
              <a:spcAft>
                <a:spcPts val="0"/>
              </a:spcAft>
              <a:defRPr/>
            </a:pPr>
            <a:r>
              <a:rPr lang="en-GB" sz="2600" dirty="0" smtClean="0"/>
              <a:t>Almost all countries calculate a set of numbers known as the </a:t>
            </a:r>
            <a:r>
              <a:rPr lang="en-GB" sz="2600" b="1" i="1" dirty="0" smtClean="0"/>
              <a:t>national income</a:t>
            </a:r>
            <a:r>
              <a:rPr lang="en-GB" sz="2600" i="1" dirty="0" smtClean="0"/>
              <a:t> </a:t>
            </a:r>
            <a:r>
              <a:rPr lang="en-GB" sz="2600" dirty="0" smtClean="0"/>
              <a:t>and</a:t>
            </a:r>
            <a:r>
              <a:rPr lang="en-GB" sz="2600" i="1" dirty="0" smtClean="0"/>
              <a:t> </a:t>
            </a:r>
            <a:r>
              <a:rPr lang="en-GB" sz="2600" b="1" i="1" dirty="0" smtClean="0"/>
              <a:t>product accounts</a:t>
            </a:r>
            <a:r>
              <a:rPr lang="en-GB" sz="2600" dirty="0" smtClean="0"/>
              <a:t>.</a:t>
            </a:r>
            <a:r>
              <a:rPr lang="en-US" sz="2600" dirty="0" smtClean="0"/>
              <a:t> </a:t>
            </a:r>
          </a:p>
          <a:p>
            <a:pPr marL="80962" indent="0" fontAlgn="auto">
              <a:spcAft>
                <a:spcPts val="0"/>
              </a:spcAft>
              <a:buFont typeface="Arial" pitchFamily="34" charset="0"/>
              <a:buNone/>
              <a:defRPr/>
            </a:pPr>
            <a:endParaRPr lang="en-US" sz="2600" dirty="0" smtClean="0"/>
          </a:p>
          <a:p>
            <a:pPr marL="374650" indent="-293688" fontAlgn="auto">
              <a:spcAft>
                <a:spcPts val="0"/>
              </a:spcAft>
              <a:defRPr/>
            </a:pPr>
            <a:r>
              <a:rPr lang="en-GB" sz="2600" dirty="0" smtClean="0"/>
              <a:t>The national income and product accounts, or national accounts, keep track of the flows of money between different parts of the economy.</a:t>
            </a:r>
            <a:endParaRPr lang="en-US" sz="2600" dirty="0" smtClean="0"/>
          </a:p>
        </p:txBody>
      </p:sp>
    </p:spTree>
    <p:extLst>
      <p:ext uri="{BB962C8B-B14F-4D97-AF65-F5344CB8AC3E}">
        <p14:creationId xmlns:p14="http://schemas.microsoft.com/office/powerpoint/2010/main" val="33779299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mtClean="0"/>
              <a:t>The Simple Circular-Flow Diagram</a:t>
            </a:r>
          </a:p>
        </p:txBody>
      </p:sp>
      <p:sp>
        <p:nvSpPr>
          <p:cNvPr id="3" name="Content Placeholder 2"/>
          <p:cNvSpPr>
            <a:spLocks noGrp="1"/>
          </p:cNvSpPr>
          <p:nvPr>
            <p:ph idx="1"/>
          </p:nvPr>
        </p:nvSpPr>
        <p:spPr/>
        <p:txBody>
          <a:bodyPr rtlCol="0">
            <a:normAutofit lnSpcReduction="10000"/>
          </a:bodyPr>
          <a:lstStyle/>
          <a:p>
            <a:pPr marL="300038" indent="-300038" fontAlgn="auto">
              <a:spcAft>
                <a:spcPts val="0"/>
              </a:spcAft>
              <a:defRPr/>
            </a:pPr>
            <a:r>
              <a:rPr lang="en-US" sz="2600" dirty="0" smtClean="0"/>
              <a:t>The simplest circular-flow diagram illustrates an economy that contains only two inhabitants: households and firms.</a:t>
            </a:r>
          </a:p>
          <a:p>
            <a:pPr marL="0" indent="0" fontAlgn="auto">
              <a:spcAft>
                <a:spcPts val="0"/>
              </a:spcAft>
              <a:buFont typeface="Arial" pitchFamily="34" charset="0"/>
              <a:buNone/>
              <a:defRPr/>
            </a:pPr>
            <a:endParaRPr lang="en-US" sz="2600" dirty="0" smtClean="0"/>
          </a:p>
          <a:p>
            <a:pPr marL="300038" indent="-300038" fontAlgn="auto">
              <a:spcAft>
                <a:spcPts val="0"/>
              </a:spcAft>
              <a:defRPr/>
            </a:pPr>
            <a:r>
              <a:rPr lang="en-US" sz="2600" dirty="0" smtClean="0"/>
              <a:t>A </a:t>
            </a:r>
            <a:r>
              <a:rPr lang="en-US" sz="2600" b="1" dirty="0" smtClean="0"/>
              <a:t>household</a:t>
            </a:r>
            <a:r>
              <a:rPr lang="en-US" sz="2600" dirty="0" smtClean="0"/>
              <a:t> consists of either an individual or group of people who share their income.</a:t>
            </a:r>
          </a:p>
          <a:p>
            <a:pPr marL="0" indent="0" fontAlgn="auto">
              <a:spcAft>
                <a:spcPts val="0"/>
              </a:spcAft>
              <a:buFont typeface="Arial" pitchFamily="34" charset="0"/>
              <a:buNone/>
              <a:defRPr/>
            </a:pPr>
            <a:endParaRPr lang="en-US" sz="2600" dirty="0" smtClean="0"/>
          </a:p>
          <a:p>
            <a:pPr marL="300038" indent="-300038" fontAlgn="auto">
              <a:spcAft>
                <a:spcPts val="0"/>
              </a:spcAft>
              <a:defRPr/>
            </a:pPr>
            <a:r>
              <a:rPr lang="en-US" sz="2600" dirty="0" smtClean="0"/>
              <a:t>A </a:t>
            </a:r>
            <a:r>
              <a:rPr lang="en-US" sz="2600" b="1" dirty="0" smtClean="0"/>
              <a:t>firm</a:t>
            </a:r>
            <a:r>
              <a:rPr lang="en-US" sz="2600" dirty="0" smtClean="0"/>
              <a:t> is an organization that produces goods and services for sale—and that employs members of households.</a:t>
            </a:r>
          </a:p>
        </p:txBody>
      </p:sp>
    </p:spTree>
    <p:extLst>
      <p:ext uri="{BB962C8B-B14F-4D97-AF65-F5344CB8AC3E}">
        <p14:creationId xmlns:p14="http://schemas.microsoft.com/office/powerpoint/2010/main" val="32087443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t>The Circular-Flow Diagram</a:t>
            </a:r>
          </a:p>
        </p:txBody>
      </p:sp>
      <p:pic>
        <p:nvPicPr>
          <p:cNvPr id="11267"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678518" y="1557338"/>
            <a:ext cx="9027583" cy="4697412"/>
          </a:xfrm>
        </p:spPr>
      </p:pic>
    </p:spTree>
    <p:extLst>
      <p:ext uri="{BB962C8B-B14F-4D97-AF65-F5344CB8AC3E}">
        <p14:creationId xmlns:p14="http://schemas.microsoft.com/office/powerpoint/2010/main" val="41237316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z="4000" dirty="0" smtClean="0"/>
              <a:t>An Expanded Circular-Flow Diagram</a:t>
            </a:r>
          </a:p>
        </p:txBody>
      </p:sp>
      <p:sp>
        <p:nvSpPr>
          <p:cNvPr id="4" name="Freeform 3"/>
          <p:cNvSpPr>
            <a:spLocks/>
          </p:cNvSpPr>
          <p:nvPr/>
        </p:nvSpPr>
        <p:spPr bwMode="auto">
          <a:xfrm>
            <a:off x="7194551" y="1879600"/>
            <a:ext cx="3939116" cy="1633538"/>
          </a:xfrm>
          <a:custGeom>
            <a:avLst/>
            <a:gdLst>
              <a:gd name="T0" fmla="*/ 0 w 328"/>
              <a:gd name="T1" fmla="*/ 0 h 291"/>
              <a:gd name="T2" fmla="*/ 2147483647 w 328"/>
              <a:gd name="T3" fmla="*/ 0 h 291"/>
              <a:gd name="T4" fmla="*/ 2147483647 w 328"/>
              <a:gd name="T5" fmla="*/ 2147483647 h 291"/>
              <a:gd name="T6" fmla="*/ 2147483647 w 328"/>
              <a:gd name="T7" fmla="*/ 2147483647 h 2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8" h="291">
                <a:moveTo>
                  <a:pt x="0" y="0"/>
                </a:moveTo>
                <a:cubicBezTo>
                  <a:pt x="218" y="0"/>
                  <a:pt x="218" y="0"/>
                  <a:pt x="218" y="0"/>
                </a:cubicBezTo>
                <a:cubicBezTo>
                  <a:pt x="279" y="0"/>
                  <a:pt x="328" y="49"/>
                  <a:pt x="328" y="110"/>
                </a:cubicBezTo>
                <a:cubicBezTo>
                  <a:pt x="328" y="291"/>
                  <a:pt x="328" y="291"/>
                  <a:pt x="328" y="291"/>
                </a:cubicBezTo>
              </a:path>
            </a:pathLst>
          </a:custGeom>
          <a:noFill/>
          <a:ln w="90551" cap="flat">
            <a:solidFill>
              <a:srgbClr val="339966"/>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Freeform 4"/>
          <p:cNvSpPr>
            <a:spLocks/>
          </p:cNvSpPr>
          <p:nvPr/>
        </p:nvSpPr>
        <p:spPr bwMode="auto">
          <a:xfrm>
            <a:off x="6980767" y="1689100"/>
            <a:ext cx="332317" cy="406400"/>
          </a:xfrm>
          <a:custGeom>
            <a:avLst/>
            <a:gdLst>
              <a:gd name="T0" fmla="*/ 2147483647 w 41"/>
              <a:gd name="T1" fmla="*/ 2147483647 h 67"/>
              <a:gd name="T2" fmla="*/ 2147483647 w 41"/>
              <a:gd name="T3" fmla="*/ 2147483647 h 67"/>
              <a:gd name="T4" fmla="*/ 0 w 41"/>
              <a:gd name="T5" fmla="*/ 2147483647 h 67"/>
              <a:gd name="T6" fmla="*/ 2147483647 w 41"/>
              <a:gd name="T7" fmla="*/ 0 h 67"/>
              <a:gd name="T8" fmla="*/ 2147483647 w 41"/>
              <a:gd name="T9" fmla="*/ 2147483647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67">
                <a:moveTo>
                  <a:pt x="29" y="34"/>
                </a:moveTo>
                <a:cubicBezTo>
                  <a:pt x="37" y="41"/>
                  <a:pt x="40" y="57"/>
                  <a:pt x="41" y="67"/>
                </a:cubicBezTo>
                <a:cubicBezTo>
                  <a:pt x="30" y="53"/>
                  <a:pt x="16" y="41"/>
                  <a:pt x="0" y="34"/>
                </a:cubicBezTo>
                <a:cubicBezTo>
                  <a:pt x="16" y="27"/>
                  <a:pt x="30" y="14"/>
                  <a:pt x="41" y="0"/>
                </a:cubicBezTo>
                <a:cubicBezTo>
                  <a:pt x="40" y="11"/>
                  <a:pt x="37" y="25"/>
                  <a:pt x="29" y="34"/>
                </a:cubicBez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5"/>
          <p:cNvSpPr>
            <a:spLocks/>
          </p:cNvSpPr>
          <p:nvPr/>
        </p:nvSpPr>
        <p:spPr bwMode="auto">
          <a:xfrm>
            <a:off x="1119717" y="1879601"/>
            <a:ext cx="3596216" cy="1477963"/>
          </a:xfrm>
          <a:custGeom>
            <a:avLst/>
            <a:gdLst>
              <a:gd name="T0" fmla="*/ 0 w 375"/>
              <a:gd name="T1" fmla="*/ 2147483647 h 262"/>
              <a:gd name="T2" fmla="*/ 0 w 375"/>
              <a:gd name="T3" fmla="*/ 2147483647 h 262"/>
              <a:gd name="T4" fmla="*/ 2147483647 w 375"/>
              <a:gd name="T5" fmla="*/ 0 h 262"/>
              <a:gd name="T6" fmla="*/ 2147483647 w 375"/>
              <a:gd name="T7" fmla="*/ 0 h 26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5" h="262">
                <a:moveTo>
                  <a:pt x="0" y="262"/>
                </a:moveTo>
                <a:cubicBezTo>
                  <a:pt x="0" y="110"/>
                  <a:pt x="0" y="110"/>
                  <a:pt x="0" y="110"/>
                </a:cubicBezTo>
                <a:cubicBezTo>
                  <a:pt x="0" y="49"/>
                  <a:pt x="49" y="0"/>
                  <a:pt x="110" y="0"/>
                </a:cubicBezTo>
                <a:cubicBezTo>
                  <a:pt x="375" y="0"/>
                  <a:pt x="375" y="0"/>
                  <a:pt x="375" y="0"/>
                </a:cubicBezTo>
              </a:path>
            </a:pathLst>
          </a:custGeom>
          <a:noFill/>
          <a:ln w="90551" cap="flat">
            <a:solidFill>
              <a:srgbClr val="339966"/>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 name="Freeform 6"/>
          <p:cNvSpPr>
            <a:spLocks/>
          </p:cNvSpPr>
          <p:nvPr/>
        </p:nvSpPr>
        <p:spPr bwMode="auto">
          <a:xfrm>
            <a:off x="878417" y="3260725"/>
            <a:ext cx="431800" cy="198438"/>
          </a:xfrm>
          <a:custGeom>
            <a:avLst/>
            <a:gdLst>
              <a:gd name="T0" fmla="*/ 2147483647 w 67"/>
              <a:gd name="T1" fmla="*/ 2147483647 h 41"/>
              <a:gd name="T2" fmla="*/ 2147483647 w 67"/>
              <a:gd name="T3" fmla="*/ 0 h 41"/>
              <a:gd name="T4" fmla="*/ 2147483647 w 67"/>
              <a:gd name="T5" fmla="*/ 2147483647 h 41"/>
              <a:gd name="T6" fmla="*/ 0 w 67"/>
              <a:gd name="T7" fmla="*/ 0 h 41"/>
              <a:gd name="T8" fmla="*/ 2147483647 w 67"/>
              <a:gd name="T9" fmla="*/ 2147483647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41">
                <a:moveTo>
                  <a:pt x="34" y="12"/>
                </a:moveTo>
                <a:cubicBezTo>
                  <a:pt x="41" y="4"/>
                  <a:pt x="57" y="0"/>
                  <a:pt x="67" y="0"/>
                </a:cubicBezTo>
                <a:cubicBezTo>
                  <a:pt x="53" y="11"/>
                  <a:pt x="41" y="24"/>
                  <a:pt x="34" y="41"/>
                </a:cubicBezTo>
                <a:cubicBezTo>
                  <a:pt x="27" y="24"/>
                  <a:pt x="14" y="11"/>
                  <a:pt x="0" y="0"/>
                </a:cubicBezTo>
                <a:cubicBezTo>
                  <a:pt x="12" y="1"/>
                  <a:pt x="25" y="4"/>
                  <a:pt x="34" y="12"/>
                </a:cubicBez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7"/>
          <p:cNvSpPr>
            <a:spLocks/>
          </p:cNvSpPr>
          <p:nvPr/>
        </p:nvSpPr>
        <p:spPr bwMode="auto">
          <a:xfrm>
            <a:off x="6923618" y="2816226"/>
            <a:ext cx="2990849" cy="561975"/>
          </a:xfrm>
          <a:custGeom>
            <a:avLst/>
            <a:gdLst>
              <a:gd name="T0" fmla="*/ 2147483647 w 287"/>
              <a:gd name="T1" fmla="*/ 2147483647 h 166"/>
              <a:gd name="T2" fmla="*/ 2147483647 w 287"/>
              <a:gd name="T3" fmla="*/ 2147483647 h 166"/>
              <a:gd name="T4" fmla="*/ 2147483647 w 287"/>
              <a:gd name="T5" fmla="*/ 0 h 166"/>
              <a:gd name="T6" fmla="*/ 0 w 287"/>
              <a:gd name="T7" fmla="*/ 0 h 16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7" h="166">
                <a:moveTo>
                  <a:pt x="287" y="166"/>
                </a:moveTo>
                <a:cubicBezTo>
                  <a:pt x="287" y="110"/>
                  <a:pt x="287" y="110"/>
                  <a:pt x="287" y="110"/>
                </a:cubicBezTo>
                <a:cubicBezTo>
                  <a:pt x="287" y="49"/>
                  <a:pt x="237" y="0"/>
                  <a:pt x="177" y="0"/>
                </a:cubicBezTo>
                <a:cubicBezTo>
                  <a:pt x="0" y="0"/>
                  <a:pt x="0" y="0"/>
                  <a:pt x="0" y="0"/>
                </a:cubicBezTo>
              </a:path>
            </a:pathLst>
          </a:custGeom>
          <a:noFill/>
          <a:ln w="90551" cap="flat">
            <a:solidFill>
              <a:srgbClr val="80008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8"/>
          <p:cNvSpPr>
            <a:spLocks/>
          </p:cNvSpPr>
          <p:nvPr/>
        </p:nvSpPr>
        <p:spPr bwMode="auto">
          <a:xfrm>
            <a:off x="9635067" y="3284539"/>
            <a:ext cx="539751" cy="249237"/>
          </a:xfrm>
          <a:custGeom>
            <a:avLst/>
            <a:gdLst>
              <a:gd name="T0" fmla="*/ 2147483647 w 67"/>
              <a:gd name="T1" fmla="*/ 2147483647 h 41"/>
              <a:gd name="T2" fmla="*/ 0 w 67"/>
              <a:gd name="T3" fmla="*/ 0 h 41"/>
              <a:gd name="T4" fmla="*/ 2147483647 w 67"/>
              <a:gd name="T5" fmla="*/ 2147483647 h 41"/>
              <a:gd name="T6" fmla="*/ 2147483647 w 67"/>
              <a:gd name="T7" fmla="*/ 0 h 41"/>
              <a:gd name="T8" fmla="*/ 2147483647 w 67"/>
              <a:gd name="T9" fmla="*/ 2147483647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41">
                <a:moveTo>
                  <a:pt x="34" y="12"/>
                </a:moveTo>
                <a:cubicBezTo>
                  <a:pt x="26" y="4"/>
                  <a:pt x="11" y="0"/>
                  <a:pt x="0" y="0"/>
                </a:cubicBezTo>
                <a:cubicBezTo>
                  <a:pt x="15" y="11"/>
                  <a:pt x="27" y="24"/>
                  <a:pt x="34" y="41"/>
                </a:cubicBezTo>
                <a:cubicBezTo>
                  <a:pt x="41" y="24"/>
                  <a:pt x="54" y="11"/>
                  <a:pt x="67" y="0"/>
                </a:cubicBezTo>
                <a:cubicBezTo>
                  <a:pt x="56" y="1"/>
                  <a:pt x="42" y="4"/>
                  <a:pt x="34" y="12"/>
                </a:cubicBez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9"/>
          <p:cNvSpPr>
            <a:spLocks/>
          </p:cNvSpPr>
          <p:nvPr/>
        </p:nvSpPr>
        <p:spPr bwMode="auto">
          <a:xfrm>
            <a:off x="1938868" y="4278313"/>
            <a:ext cx="2798233" cy="823912"/>
          </a:xfrm>
          <a:custGeom>
            <a:avLst/>
            <a:gdLst>
              <a:gd name="T0" fmla="*/ 0 w 286"/>
              <a:gd name="T1" fmla="*/ 0 h 179"/>
              <a:gd name="T2" fmla="*/ 0 w 286"/>
              <a:gd name="T3" fmla="*/ 2147483647 h 179"/>
              <a:gd name="T4" fmla="*/ 2147483647 w 286"/>
              <a:gd name="T5" fmla="*/ 2147483647 h 179"/>
              <a:gd name="T6" fmla="*/ 2147483647 w 286"/>
              <a:gd name="T7" fmla="*/ 2147483647 h 1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6" h="179">
                <a:moveTo>
                  <a:pt x="0" y="0"/>
                </a:moveTo>
                <a:cubicBezTo>
                  <a:pt x="0" y="69"/>
                  <a:pt x="0" y="69"/>
                  <a:pt x="0" y="69"/>
                </a:cubicBezTo>
                <a:cubicBezTo>
                  <a:pt x="0" y="130"/>
                  <a:pt x="50" y="179"/>
                  <a:pt x="110" y="179"/>
                </a:cubicBezTo>
                <a:cubicBezTo>
                  <a:pt x="286" y="179"/>
                  <a:pt x="286" y="179"/>
                  <a:pt x="286" y="179"/>
                </a:cubicBezTo>
              </a:path>
            </a:pathLst>
          </a:custGeom>
          <a:noFill/>
          <a:ln w="90551"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Freeform 10"/>
          <p:cNvSpPr>
            <a:spLocks/>
          </p:cNvSpPr>
          <p:nvPr/>
        </p:nvSpPr>
        <p:spPr bwMode="auto">
          <a:xfrm>
            <a:off x="1703918" y="4133851"/>
            <a:ext cx="467783" cy="233363"/>
          </a:xfrm>
          <a:custGeom>
            <a:avLst/>
            <a:gdLst>
              <a:gd name="T0" fmla="*/ 2147483647 w 67"/>
              <a:gd name="T1" fmla="*/ 2147483647 h 41"/>
              <a:gd name="T2" fmla="*/ 2147483647 w 67"/>
              <a:gd name="T3" fmla="*/ 2147483647 h 41"/>
              <a:gd name="T4" fmla="*/ 2147483647 w 67"/>
              <a:gd name="T5" fmla="*/ 0 h 41"/>
              <a:gd name="T6" fmla="*/ 0 w 67"/>
              <a:gd name="T7" fmla="*/ 2147483647 h 41"/>
              <a:gd name="T8" fmla="*/ 2147483647 w 67"/>
              <a:gd name="T9" fmla="*/ 2147483647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41">
                <a:moveTo>
                  <a:pt x="33" y="29"/>
                </a:moveTo>
                <a:cubicBezTo>
                  <a:pt x="41" y="37"/>
                  <a:pt x="56" y="40"/>
                  <a:pt x="67" y="41"/>
                </a:cubicBezTo>
                <a:cubicBezTo>
                  <a:pt x="52" y="30"/>
                  <a:pt x="40" y="16"/>
                  <a:pt x="33" y="0"/>
                </a:cubicBezTo>
                <a:cubicBezTo>
                  <a:pt x="26" y="16"/>
                  <a:pt x="13" y="30"/>
                  <a:pt x="0" y="41"/>
                </a:cubicBezTo>
                <a:cubicBezTo>
                  <a:pt x="11" y="40"/>
                  <a:pt x="25" y="37"/>
                  <a:pt x="33" y="29"/>
                </a:cubicBez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1"/>
          <p:cNvSpPr>
            <a:spLocks/>
          </p:cNvSpPr>
          <p:nvPr/>
        </p:nvSpPr>
        <p:spPr bwMode="auto">
          <a:xfrm>
            <a:off x="1079501" y="4127500"/>
            <a:ext cx="3511551" cy="2084388"/>
          </a:xfrm>
          <a:custGeom>
            <a:avLst/>
            <a:gdLst>
              <a:gd name="T0" fmla="*/ 2147483647 w 329"/>
              <a:gd name="T1" fmla="*/ 2147483647 h 299"/>
              <a:gd name="T2" fmla="*/ 2147483647 w 329"/>
              <a:gd name="T3" fmla="*/ 2147483647 h 299"/>
              <a:gd name="T4" fmla="*/ 0 w 329"/>
              <a:gd name="T5" fmla="*/ 2147483647 h 299"/>
              <a:gd name="T6" fmla="*/ 0 w 329"/>
              <a:gd name="T7" fmla="*/ 0 h 29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9" h="299">
                <a:moveTo>
                  <a:pt x="329" y="299"/>
                </a:moveTo>
                <a:cubicBezTo>
                  <a:pt x="110" y="299"/>
                  <a:pt x="110" y="299"/>
                  <a:pt x="110" y="299"/>
                </a:cubicBezTo>
                <a:cubicBezTo>
                  <a:pt x="49" y="299"/>
                  <a:pt x="0" y="250"/>
                  <a:pt x="0" y="189"/>
                </a:cubicBezTo>
                <a:cubicBezTo>
                  <a:pt x="0" y="0"/>
                  <a:pt x="0" y="0"/>
                  <a:pt x="0" y="0"/>
                </a:cubicBezTo>
              </a:path>
            </a:pathLst>
          </a:custGeom>
          <a:noFill/>
          <a:ln w="90551" cap="flat">
            <a:solidFill>
              <a:srgbClr val="CC0066"/>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12"/>
          <p:cNvSpPr>
            <a:spLocks/>
          </p:cNvSpPr>
          <p:nvPr/>
        </p:nvSpPr>
        <p:spPr bwMode="auto">
          <a:xfrm>
            <a:off x="4421718" y="6032500"/>
            <a:ext cx="298449" cy="363538"/>
          </a:xfrm>
          <a:custGeom>
            <a:avLst/>
            <a:gdLst>
              <a:gd name="T0" fmla="*/ 2147483647 w 41"/>
              <a:gd name="T1" fmla="*/ 2147483647 h 67"/>
              <a:gd name="T2" fmla="*/ 0 w 41"/>
              <a:gd name="T3" fmla="*/ 0 h 67"/>
              <a:gd name="T4" fmla="*/ 2147483647 w 41"/>
              <a:gd name="T5" fmla="*/ 2147483647 h 67"/>
              <a:gd name="T6" fmla="*/ 0 w 41"/>
              <a:gd name="T7" fmla="*/ 2147483647 h 67"/>
              <a:gd name="T8" fmla="*/ 2147483647 w 41"/>
              <a:gd name="T9" fmla="*/ 2147483647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67">
                <a:moveTo>
                  <a:pt x="12" y="33"/>
                </a:moveTo>
                <a:cubicBezTo>
                  <a:pt x="4" y="26"/>
                  <a:pt x="1" y="10"/>
                  <a:pt x="0" y="0"/>
                </a:cubicBezTo>
                <a:cubicBezTo>
                  <a:pt x="11" y="14"/>
                  <a:pt x="25" y="26"/>
                  <a:pt x="41" y="33"/>
                </a:cubicBezTo>
                <a:cubicBezTo>
                  <a:pt x="25" y="40"/>
                  <a:pt x="11" y="53"/>
                  <a:pt x="0" y="67"/>
                </a:cubicBezTo>
                <a:cubicBezTo>
                  <a:pt x="1" y="55"/>
                  <a:pt x="4" y="42"/>
                  <a:pt x="12" y="33"/>
                </a:cubicBezTo>
                <a:close/>
              </a:path>
            </a:pathLst>
          </a:custGeom>
          <a:solidFill>
            <a:srgbClr val="CC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3"/>
          <p:cNvSpPr>
            <a:spLocks/>
          </p:cNvSpPr>
          <p:nvPr/>
        </p:nvSpPr>
        <p:spPr bwMode="auto">
          <a:xfrm>
            <a:off x="6936318" y="4232276"/>
            <a:ext cx="4235449" cy="1979613"/>
          </a:xfrm>
          <a:custGeom>
            <a:avLst/>
            <a:gdLst>
              <a:gd name="T0" fmla="*/ 2147483647 w 369"/>
              <a:gd name="T1" fmla="*/ 0 h 272"/>
              <a:gd name="T2" fmla="*/ 2147483647 w 369"/>
              <a:gd name="T3" fmla="*/ 2147483647 h 272"/>
              <a:gd name="T4" fmla="*/ 2147483647 w 369"/>
              <a:gd name="T5" fmla="*/ 2147483647 h 272"/>
              <a:gd name="T6" fmla="*/ 0 w 369"/>
              <a:gd name="T7" fmla="*/ 2147483647 h 2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9" h="272">
                <a:moveTo>
                  <a:pt x="369" y="0"/>
                </a:moveTo>
                <a:cubicBezTo>
                  <a:pt x="369" y="162"/>
                  <a:pt x="369" y="162"/>
                  <a:pt x="369" y="162"/>
                </a:cubicBezTo>
                <a:cubicBezTo>
                  <a:pt x="369" y="223"/>
                  <a:pt x="320" y="272"/>
                  <a:pt x="259" y="272"/>
                </a:cubicBezTo>
                <a:cubicBezTo>
                  <a:pt x="0" y="272"/>
                  <a:pt x="0" y="272"/>
                  <a:pt x="0" y="272"/>
                </a:cubicBezTo>
              </a:path>
            </a:pathLst>
          </a:custGeom>
          <a:noFill/>
          <a:ln w="90551" cap="flat">
            <a:solidFill>
              <a:srgbClr val="CC0066"/>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14"/>
          <p:cNvSpPr>
            <a:spLocks/>
          </p:cNvSpPr>
          <p:nvPr/>
        </p:nvSpPr>
        <p:spPr bwMode="auto">
          <a:xfrm>
            <a:off x="10915651" y="4090989"/>
            <a:ext cx="543983" cy="249237"/>
          </a:xfrm>
          <a:custGeom>
            <a:avLst/>
            <a:gdLst>
              <a:gd name="T0" fmla="*/ 2147483647 w 67"/>
              <a:gd name="T1" fmla="*/ 2147483647 h 41"/>
              <a:gd name="T2" fmla="*/ 0 w 67"/>
              <a:gd name="T3" fmla="*/ 2147483647 h 41"/>
              <a:gd name="T4" fmla="*/ 2147483647 w 67"/>
              <a:gd name="T5" fmla="*/ 0 h 41"/>
              <a:gd name="T6" fmla="*/ 2147483647 w 67"/>
              <a:gd name="T7" fmla="*/ 2147483647 h 41"/>
              <a:gd name="T8" fmla="*/ 2147483647 w 67"/>
              <a:gd name="T9" fmla="*/ 2147483647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41">
                <a:moveTo>
                  <a:pt x="33" y="29"/>
                </a:moveTo>
                <a:cubicBezTo>
                  <a:pt x="26" y="37"/>
                  <a:pt x="10" y="40"/>
                  <a:pt x="0" y="41"/>
                </a:cubicBezTo>
                <a:cubicBezTo>
                  <a:pt x="14" y="30"/>
                  <a:pt x="26" y="16"/>
                  <a:pt x="33" y="0"/>
                </a:cubicBezTo>
                <a:cubicBezTo>
                  <a:pt x="40" y="16"/>
                  <a:pt x="53" y="30"/>
                  <a:pt x="67" y="41"/>
                </a:cubicBezTo>
                <a:cubicBezTo>
                  <a:pt x="55" y="40"/>
                  <a:pt x="42" y="37"/>
                  <a:pt x="33" y="29"/>
                </a:cubicBezTo>
                <a:close/>
              </a:path>
            </a:pathLst>
          </a:custGeom>
          <a:solidFill>
            <a:srgbClr val="CC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7"/>
          <p:cNvSpPr>
            <a:spLocks/>
          </p:cNvSpPr>
          <p:nvPr/>
        </p:nvSpPr>
        <p:spPr bwMode="auto">
          <a:xfrm>
            <a:off x="4777318" y="4595814"/>
            <a:ext cx="2150533" cy="763587"/>
          </a:xfrm>
          <a:custGeom>
            <a:avLst/>
            <a:gdLst>
              <a:gd name="T0" fmla="*/ 2147483647 w 276"/>
              <a:gd name="T1" fmla="*/ 2147483647 h 163"/>
              <a:gd name="T2" fmla="*/ 2147483647 w 276"/>
              <a:gd name="T3" fmla="*/ 2147483647 h 163"/>
              <a:gd name="T4" fmla="*/ 917075143 w 276"/>
              <a:gd name="T5" fmla="*/ 2147483647 h 163"/>
              <a:gd name="T6" fmla="*/ 0 w 276"/>
              <a:gd name="T7" fmla="*/ 2147483647 h 163"/>
              <a:gd name="T8" fmla="*/ 0 w 276"/>
              <a:gd name="T9" fmla="*/ 960274270 h 163"/>
              <a:gd name="T10" fmla="*/ 917075143 w 276"/>
              <a:gd name="T11" fmla="*/ 0 h 163"/>
              <a:gd name="T12" fmla="*/ 2147483647 w 276"/>
              <a:gd name="T13" fmla="*/ 0 h 163"/>
              <a:gd name="T14" fmla="*/ 2147483647 w 276"/>
              <a:gd name="T15" fmla="*/ 960274270 h 163"/>
              <a:gd name="T16" fmla="*/ 2147483647 w 276"/>
              <a:gd name="T17" fmla="*/ 2147483647 h 1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6" h="163">
                <a:moveTo>
                  <a:pt x="276" y="138"/>
                </a:moveTo>
                <a:cubicBezTo>
                  <a:pt x="276" y="152"/>
                  <a:pt x="264" y="163"/>
                  <a:pt x="251" y="163"/>
                </a:cubicBezTo>
                <a:cubicBezTo>
                  <a:pt x="25" y="163"/>
                  <a:pt x="25" y="163"/>
                  <a:pt x="25" y="163"/>
                </a:cubicBezTo>
                <a:cubicBezTo>
                  <a:pt x="11" y="163"/>
                  <a:pt x="0" y="152"/>
                  <a:pt x="0" y="138"/>
                </a:cubicBezTo>
                <a:cubicBezTo>
                  <a:pt x="0" y="26"/>
                  <a:pt x="0" y="26"/>
                  <a:pt x="0" y="26"/>
                </a:cubicBezTo>
                <a:cubicBezTo>
                  <a:pt x="0" y="12"/>
                  <a:pt x="11" y="0"/>
                  <a:pt x="25" y="0"/>
                </a:cubicBezTo>
                <a:cubicBezTo>
                  <a:pt x="251" y="0"/>
                  <a:pt x="251" y="0"/>
                  <a:pt x="251" y="0"/>
                </a:cubicBezTo>
                <a:cubicBezTo>
                  <a:pt x="264" y="0"/>
                  <a:pt x="276" y="12"/>
                  <a:pt x="276" y="26"/>
                </a:cubicBezTo>
                <a:lnTo>
                  <a:pt x="276" y="138"/>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pPr fontAlgn="auto">
              <a:spcBef>
                <a:spcPts val="0"/>
              </a:spcBef>
              <a:spcAft>
                <a:spcPts val="0"/>
              </a:spcAft>
              <a:defRPr/>
            </a:pPr>
            <a:endParaRPr lang="en-US" sz="2400"/>
          </a:p>
        </p:txBody>
      </p:sp>
      <p:sp>
        <p:nvSpPr>
          <p:cNvPr id="17" name="Freeform 18"/>
          <p:cNvSpPr>
            <a:spLocks/>
          </p:cNvSpPr>
          <p:nvPr/>
        </p:nvSpPr>
        <p:spPr bwMode="auto">
          <a:xfrm>
            <a:off x="2398185" y="2817813"/>
            <a:ext cx="2288116" cy="514350"/>
          </a:xfrm>
          <a:custGeom>
            <a:avLst/>
            <a:gdLst>
              <a:gd name="T0" fmla="*/ 2147483647 w 248"/>
              <a:gd name="T1" fmla="*/ 0 h 199"/>
              <a:gd name="T2" fmla="*/ 2147483647 w 248"/>
              <a:gd name="T3" fmla="*/ 0 h 199"/>
              <a:gd name="T4" fmla="*/ 0 w 248"/>
              <a:gd name="T5" fmla="*/ 2147483647 h 199"/>
              <a:gd name="T6" fmla="*/ 0 w 248"/>
              <a:gd name="T7" fmla="*/ 2147483647 h 19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8" h="199">
                <a:moveTo>
                  <a:pt x="248" y="0"/>
                </a:moveTo>
                <a:cubicBezTo>
                  <a:pt x="110" y="0"/>
                  <a:pt x="110" y="0"/>
                  <a:pt x="110" y="0"/>
                </a:cubicBezTo>
                <a:cubicBezTo>
                  <a:pt x="50" y="0"/>
                  <a:pt x="0" y="49"/>
                  <a:pt x="0" y="110"/>
                </a:cubicBezTo>
                <a:cubicBezTo>
                  <a:pt x="0" y="199"/>
                  <a:pt x="0" y="199"/>
                  <a:pt x="0" y="199"/>
                </a:cubicBezTo>
              </a:path>
            </a:pathLst>
          </a:custGeom>
          <a:noFill/>
          <a:ln w="90488" cap="flat">
            <a:solidFill>
              <a:srgbClr val="80008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19"/>
          <p:cNvSpPr>
            <a:spLocks/>
          </p:cNvSpPr>
          <p:nvPr/>
        </p:nvSpPr>
        <p:spPr bwMode="auto">
          <a:xfrm rot="5400000">
            <a:off x="2252399" y="3047207"/>
            <a:ext cx="249237" cy="546100"/>
          </a:xfrm>
          <a:custGeom>
            <a:avLst/>
            <a:gdLst>
              <a:gd name="T0" fmla="*/ 2147483647 w 41"/>
              <a:gd name="T1" fmla="*/ 2147483647 h 67"/>
              <a:gd name="T2" fmla="*/ 0 w 41"/>
              <a:gd name="T3" fmla="*/ 2147483647 h 67"/>
              <a:gd name="T4" fmla="*/ 2147483647 w 41"/>
              <a:gd name="T5" fmla="*/ 2147483647 h 67"/>
              <a:gd name="T6" fmla="*/ 0 w 41"/>
              <a:gd name="T7" fmla="*/ 0 h 67"/>
              <a:gd name="T8" fmla="*/ 2147483647 w 41"/>
              <a:gd name="T9" fmla="*/ 2147483647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67">
                <a:moveTo>
                  <a:pt x="12" y="34"/>
                </a:moveTo>
                <a:cubicBezTo>
                  <a:pt x="4" y="41"/>
                  <a:pt x="0" y="57"/>
                  <a:pt x="0" y="67"/>
                </a:cubicBezTo>
                <a:cubicBezTo>
                  <a:pt x="11" y="53"/>
                  <a:pt x="24" y="41"/>
                  <a:pt x="41" y="34"/>
                </a:cubicBezTo>
                <a:cubicBezTo>
                  <a:pt x="24" y="27"/>
                  <a:pt x="11" y="14"/>
                  <a:pt x="0" y="0"/>
                </a:cubicBezTo>
                <a:cubicBezTo>
                  <a:pt x="1" y="11"/>
                  <a:pt x="4" y="25"/>
                  <a:pt x="12" y="34"/>
                </a:cubicBezTo>
                <a:close/>
              </a:path>
            </a:pathLst>
          </a:custGeom>
          <a:solidFill>
            <a:srgbClr val="800080"/>
          </a:solidFill>
          <a:ln w="9525">
            <a:solidFill>
              <a:srgbClr val="800080"/>
            </a:solidFill>
            <a:round/>
            <a:headEnd/>
            <a:tailEnd/>
          </a:ln>
        </p:spPr>
        <p:txBody>
          <a:bodyPr/>
          <a:lstStyle/>
          <a:p>
            <a:endParaRPr lang="en-US"/>
          </a:p>
        </p:txBody>
      </p:sp>
      <p:sp>
        <p:nvSpPr>
          <p:cNvPr id="19" name="Freeform 20"/>
          <p:cNvSpPr>
            <a:spLocks/>
          </p:cNvSpPr>
          <p:nvPr/>
        </p:nvSpPr>
        <p:spPr bwMode="auto">
          <a:xfrm>
            <a:off x="6919385" y="4899025"/>
            <a:ext cx="332316" cy="406400"/>
          </a:xfrm>
          <a:custGeom>
            <a:avLst/>
            <a:gdLst>
              <a:gd name="T0" fmla="*/ 2147483647 w 41"/>
              <a:gd name="T1" fmla="*/ 2147483647 h 67"/>
              <a:gd name="T2" fmla="*/ 2147483647 w 41"/>
              <a:gd name="T3" fmla="*/ 0 h 67"/>
              <a:gd name="T4" fmla="*/ 0 w 41"/>
              <a:gd name="T5" fmla="*/ 2147483647 h 67"/>
              <a:gd name="T6" fmla="*/ 2147483647 w 41"/>
              <a:gd name="T7" fmla="*/ 2147483647 h 67"/>
              <a:gd name="T8" fmla="*/ 2147483647 w 41"/>
              <a:gd name="T9" fmla="*/ 2147483647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67">
                <a:moveTo>
                  <a:pt x="29" y="33"/>
                </a:moveTo>
                <a:cubicBezTo>
                  <a:pt x="37" y="26"/>
                  <a:pt x="41" y="10"/>
                  <a:pt x="41" y="0"/>
                </a:cubicBezTo>
                <a:cubicBezTo>
                  <a:pt x="30" y="14"/>
                  <a:pt x="17" y="26"/>
                  <a:pt x="0" y="33"/>
                </a:cubicBezTo>
                <a:cubicBezTo>
                  <a:pt x="17" y="40"/>
                  <a:pt x="30" y="53"/>
                  <a:pt x="41" y="67"/>
                </a:cubicBezTo>
                <a:cubicBezTo>
                  <a:pt x="40" y="55"/>
                  <a:pt x="37" y="42"/>
                  <a:pt x="29" y="33"/>
                </a:cubicBez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21"/>
          <p:cNvSpPr>
            <a:spLocks/>
          </p:cNvSpPr>
          <p:nvPr/>
        </p:nvSpPr>
        <p:spPr bwMode="auto">
          <a:xfrm>
            <a:off x="6936318" y="4257675"/>
            <a:ext cx="1257300" cy="560388"/>
          </a:xfrm>
          <a:custGeom>
            <a:avLst/>
            <a:gdLst>
              <a:gd name="T0" fmla="*/ 0 w 248"/>
              <a:gd name="T1" fmla="*/ 2147483647 h 207"/>
              <a:gd name="T2" fmla="*/ 2147483647 w 248"/>
              <a:gd name="T3" fmla="*/ 2147483647 h 207"/>
              <a:gd name="T4" fmla="*/ 2147483647 w 248"/>
              <a:gd name="T5" fmla="*/ 2147483647 h 207"/>
              <a:gd name="T6" fmla="*/ 2147483647 w 248"/>
              <a:gd name="T7" fmla="*/ 0 h 20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8" h="207">
                <a:moveTo>
                  <a:pt x="0" y="207"/>
                </a:moveTo>
                <a:cubicBezTo>
                  <a:pt x="138" y="207"/>
                  <a:pt x="138" y="207"/>
                  <a:pt x="138" y="207"/>
                </a:cubicBezTo>
                <a:cubicBezTo>
                  <a:pt x="198" y="207"/>
                  <a:pt x="248" y="158"/>
                  <a:pt x="248" y="97"/>
                </a:cubicBezTo>
                <a:cubicBezTo>
                  <a:pt x="248" y="0"/>
                  <a:pt x="248" y="0"/>
                  <a:pt x="248" y="0"/>
                </a:cubicBezTo>
              </a:path>
            </a:pathLst>
          </a:custGeom>
          <a:noFill/>
          <a:ln w="90551"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22"/>
          <p:cNvSpPr>
            <a:spLocks/>
          </p:cNvSpPr>
          <p:nvPr/>
        </p:nvSpPr>
        <p:spPr bwMode="auto">
          <a:xfrm>
            <a:off x="4743452" y="1565276"/>
            <a:ext cx="2228849" cy="614363"/>
          </a:xfrm>
          <a:custGeom>
            <a:avLst/>
            <a:gdLst>
              <a:gd name="T0" fmla="*/ 2147483647 w 276"/>
              <a:gd name="T1" fmla="*/ 2147483647 h 163"/>
              <a:gd name="T2" fmla="*/ 2147483647 w 276"/>
              <a:gd name="T3" fmla="*/ 2147483647 h 163"/>
              <a:gd name="T4" fmla="*/ 917074594 w 276"/>
              <a:gd name="T5" fmla="*/ 2147483647 h 163"/>
              <a:gd name="T6" fmla="*/ 0 w 276"/>
              <a:gd name="T7" fmla="*/ 2147483647 h 163"/>
              <a:gd name="T8" fmla="*/ 0 w 276"/>
              <a:gd name="T9" fmla="*/ 570577503 h 163"/>
              <a:gd name="T10" fmla="*/ 917074594 w 276"/>
              <a:gd name="T11" fmla="*/ 0 h 163"/>
              <a:gd name="T12" fmla="*/ 2147483647 w 276"/>
              <a:gd name="T13" fmla="*/ 0 h 163"/>
              <a:gd name="T14" fmla="*/ 2147483647 w 276"/>
              <a:gd name="T15" fmla="*/ 570577503 h 163"/>
              <a:gd name="T16" fmla="*/ 2147483647 w 276"/>
              <a:gd name="T17" fmla="*/ 2147483647 h 1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6" h="163">
                <a:moveTo>
                  <a:pt x="276" y="138"/>
                </a:moveTo>
                <a:cubicBezTo>
                  <a:pt x="276" y="152"/>
                  <a:pt x="264" y="163"/>
                  <a:pt x="251" y="163"/>
                </a:cubicBezTo>
                <a:cubicBezTo>
                  <a:pt x="25" y="163"/>
                  <a:pt x="25" y="163"/>
                  <a:pt x="25" y="163"/>
                </a:cubicBezTo>
                <a:cubicBezTo>
                  <a:pt x="11" y="163"/>
                  <a:pt x="0" y="152"/>
                  <a:pt x="0" y="138"/>
                </a:cubicBezTo>
                <a:cubicBezTo>
                  <a:pt x="0" y="26"/>
                  <a:pt x="0" y="26"/>
                  <a:pt x="0" y="26"/>
                </a:cubicBezTo>
                <a:cubicBezTo>
                  <a:pt x="0" y="12"/>
                  <a:pt x="11" y="0"/>
                  <a:pt x="25" y="0"/>
                </a:cubicBezTo>
                <a:cubicBezTo>
                  <a:pt x="251" y="0"/>
                  <a:pt x="251" y="0"/>
                  <a:pt x="251" y="0"/>
                </a:cubicBezTo>
                <a:cubicBezTo>
                  <a:pt x="264" y="0"/>
                  <a:pt x="276" y="12"/>
                  <a:pt x="276" y="26"/>
                </a:cubicBezTo>
                <a:lnTo>
                  <a:pt x="276" y="138"/>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pPr fontAlgn="auto">
              <a:spcBef>
                <a:spcPts val="0"/>
              </a:spcBef>
              <a:spcAft>
                <a:spcPts val="0"/>
              </a:spcAft>
              <a:defRPr/>
            </a:pPr>
            <a:endParaRPr lang="en-US" sz="2400"/>
          </a:p>
        </p:txBody>
      </p:sp>
      <p:sp>
        <p:nvSpPr>
          <p:cNvPr id="22" name="Freeform 23"/>
          <p:cNvSpPr>
            <a:spLocks/>
          </p:cNvSpPr>
          <p:nvPr/>
        </p:nvSpPr>
        <p:spPr bwMode="auto">
          <a:xfrm>
            <a:off x="9313334" y="3513139"/>
            <a:ext cx="2230967" cy="600075"/>
          </a:xfrm>
          <a:custGeom>
            <a:avLst/>
            <a:gdLst>
              <a:gd name="T0" fmla="*/ 2147483647 w 276"/>
              <a:gd name="T1" fmla="*/ 2147483647 h 163"/>
              <a:gd name="T2" fmla="*/ 2147483647 w 276"/>
              <a:gd name="T3" fmla="*/ 2147483647 h 163"/>
              <a:gd name="T4" fmla="*/ 918818772 w 276"/>
              <a:gd name="T5" fmla="*/ 2147483647 h 163"/>
              <a:gd name="T6" fmla="*/ 0 w 276"/>
              <a:gd name="T7" fmla="*/ 2147483647 h 163"/>
              <a:gd name="T8" fmla="*/ 0 w 276"/>
              <a:gd name="T9" fmla="*/ 957200760 h 163"/>
              <a:gd name="T10" fmla="*/ 918818772 w 276"/>
              <a:gd name="T11" fmla="*/ 0 h 163"/>
              <a:gd name="T12" fmla="*/ 2147483647 w 276"/>
              <a:gd name="T13" fmla="*/ 0 h 163"/>
              <a:gd name="T14" fmla="*/ 2147483647 w 276"/>
              <a:gd name="T15" fmla="*/ 957200760 h 163"/>
              <a:gd name="T16" fmla="*/ 2147483647 w 276"/>
              <a:gd name="T17" fmla="*/ 2147483647 h 1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6" h="163">
                <a:moveTo>
                  <a:pt x="276" y="137"/>
                </a:moveTo>
                <a:cubicBezTo>
                  <a:pt x="276" y="151"/>
                  <a:pt x="264" y="163"/>
                  <a:pt x="251" y="163"/>
                </a:cubicBezTo>
                <a:cubicBezTo>
                  <a:pt x="25" y="163"/>
                  <a:pt x="25" y="163"/>
                  <a:pt x="25" y="163"/>
                </a:cubicBezTo>
                <a:cubicBezTo>
                  <a:pt x="11" y="163"/>
                  <a:pt x="0" y="151"/>
                  <a:pt x="0" y="137"/>
                </a:cubicBezTo>
                <a:cubicBezTo>
                  <a:pt x="0" y="26"/>
                  <a:pt x="0" y="26"/>
                  <a:pt x="0" y="26"/>
                </a:cubicBezTo>
                <a:cubicBezTo>
                  <a:pt x="0" y="11"/>
                  <a:pt x="11" y="0"/>
                  <a:pt x="25" y="0"/>
                </a:cubicBezTo>
                <a:cubicBezTo>
                  <a:pt x="251" y="0"/>
                  <a:pt x="251" y="0"/>
                  <a:pt x="251" y="0"/>
                </a:cubicBezTo>
                <a:cubicBezTo>
                  <a:pt x="264" y="0"/>
                  <a:pt x="276" y="11"/>
                  <a:pt x="276" y="26"/>
                </a:cubicBezTo>
                <a:lnTo>
                  <a:pt x="276" y="137"/>
                </a:lnTo>
                <a:close/>
              </a:path>
            </a:pathLst>
          </a:cu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en-US"/>
          </a:p>
        </p:txBody>
      </p:sp>
      <p:sp>
        <p:nvSpPr>
          <p:cNvPr id="23" name="Freeform 24"/>
          <p:cNvSpPr>
            <a:spLocks/>
          </p:cNvSpPr>
          <p:nvPr/>
        </p:nvSpPr>
        <p:spPr bwMode="auto">
          <a:xfrm>
            <a:off x="660400" y="3424239"/>
            <a:ext cx="2446867" cy="688975"/>
          </a:xfrm>
          <a:custGeom>
            <a:avLst/>
            <a:gdLst>
              <a:gd name="T0" fmla="*/ 2147483647 w 276"/>
              <a:gd name="T1" fmla="*/ 2147483647 h 163"/>
              <a:gd name="T2" fmla="*/ 2147483647 w 276"/>
              <a:gd name="T3" fmla="*/ 2147483647 h 163"/>
              <a:gd name="T4" fmla="*/ 918818772 w 276"/>
              <a:gd name="T5" fmla="*/ 2147483647 h 163"/>
              <a:gd name="T6" fmla="*/ 0 w 276"/>
              <a:gd name="T7" fmla="*/ 2147483647 h 163"/>
              <a:gd name="T8" fmla="*/ 0 w 276"/>
              <a:gd name="T9" fmla="*/ 957200760 h 163"/>
              <a:gd name="T10" fmla="*/ 918818772 w 276"/>
              <a:gd name="T11" fmla="*/ 0 h 163"/>
              <a:gd name="T12" fmla="*/ 2147483647 w 276"/>
              <a:gd name="T13" fmla="*/ 0 h 163"/>
              <a:gd name="T14" fmla="*/ 2147483647 w 276"/>
              <a:gd name="T15" fmla="*/ 957200760 h 163"/>
              <a:gd name="T16" fmla="*/ 2147483647 w 276"/>
              <a:gd name="T17" fmla="*/ 2147483647 h 1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6" h="163">
                <a:moveTo>
                  <a:pt x="276" y="137"/>
                </a:moveTo>
                <a:cubicBezTo>
                  <a:pt x="276" y="151"/>
                  <a:pt x="265" y="163"/>
                  <a:pt x="251" y="163"/>
                </a:cubicBezTo>
                <a:cubicBezTo>
                  <a:pt x="25" y="163"/>
                  <a:pt x="25" y="163"/>
                  <a:pt x="25" y="163"/>
                </a:cubicBezTo>
                <a:cubicBezTo>
                  <a:pt x="12" y="163"/>
                  <a:pt x="0" y="151"/>
                  <a:pt x="0" y="137"/>
                </a:cubicBezTo>
                <a:cubicBezTo>
                  <a:pt x="0" y="26"/>
                  <a:pt x="0" y="26"/>
                  <a:pt x="0" y="26"/>
                </a:cubicBezTo>
                <a:cubicBezTo>
                  <a:pt x="0" y="11"/>
                  <a:pt x="12" y="0"/>
                  <a:pt x="25" y="0"/>
                </a:cubicBezTo>
                <a:cubicBezTo>
                  <a:pt x="251" y="0"/>
                  <a:pt x="251" y="0"/>
                  <a:pt x="251" y="0"/>
                </a:cubicBezTo>
                <a:cubicBezTo>
                  <a:pt x="265" y="0"/>
                  <a:pt x="276" y="11"/>
                  <a:pt x="276" y="26"/>
                </a:cubicBezTo>
                <a:lnTo>
                  <a:pt x="276" y="137"/>
                </a:lnTo>
                <a:close/>
              </a:path>
            </a:pathLst>
          </a:custGeom>
          <a:ln>
            <a:headEnd/>
            <a:tailEnd/>
          </a:ln>
        </p:spPr>
        <p:style>
          <a:lnRef idx="1">
            <a:schemeClr val="accent2"/>
          </a:lnRef>
          <a:fillRef idx="2">
            <a:schemeClr val="accent2"/>
          </a:fillRef>
          <a:effectRef idx="1">
            <a:schemeClr val="accent2"/>
          </a:effectRef>
          <a:fontRef idx="minor">
            <a:schemeClr val="dk1"/>
          </a:fontRef>
        </p:style>
        <p:txBody>
          <a:bodyPr/>
          <a:lstStyle/>
          <a:p>
            <a:pPr algn="ctr" fontAlgn="auto">
              <a:spcBef>
                <a:spcPts val="0"/>
              </a:spcBef>
              <a:spcAft>
                <a:spcPts val="0"/>
              </a:spcAft>
              <a:defRPr/>
            </a:pPr>
            <a:endParaRPr lang="en-US" sz="2000" b="1" dirty="0"/>
          </a:p>
        </p:txBody>
      </p:sp>
      <p:sp>
        <p:nvSpPr>
          <p:cNvPr id="24" name="Rectangle 29"/>
          <p:cNvSpPr>
            <a:spLocks noChangeArrowheads="1"/>
          </p:cNvSpPr>
          <p:nvPr/>
        </p:nvSpPr>
        <p:spPr bwMode="auto">
          <a:xfrm>
            <a:off x="5297030" y="1735138"/>
            <a:ext cx="12021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b="1">
                <a:solidFill>
                  <a:srgbClr val="000000"/>
                </a:solidFill>
                <a:cs typeface="Arial" pitchFamily="34" charset="0"/>
              </a:rPr>
              <a:t>Government</a:t>
            </a:r>
            <a:endParaRPr lang="en-US" altLang="en-US" b="1">
              <a:cs typeface="Arial" pitchFamily="34" charset="0"/>
            </a:endParaRPr>
          </a:p>
        </p:txBody>
      </p:sp>
      <p:sp>
        <p:nvSpPr>
          <p:cNvPr id="25" name="Rectangle 30"/>
          <p:cNvSpPr>
            <a:spLocks noChangeArrowheads="1"/>
          </p:cNvSpPr>
          <p:nvPr/>
        </p:nvSpPr>
        <p:spPr bwMode="auto">
          <a:xfrm>
            <a:off x="5541553" y="4829176"/>
            <a:ext cx="5225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b="1">
                <a:solidFill>
                  <a:srgbClr val="000000"/>
                </a:solidFill>
                <a:cs typeface="Arial" pitchFamily="34" charset="0"/>
              </a:rPr>
              <a:t>Firms</a:t>
            </a:r>
            <a:endParaRPr lang="en-US" altLang="en-US" b="1">
              <a:cs typeface="Arial" pitchFamily="34" charset="0"/>
            </a:endParaRPr>
          </a:p>
        </p:txBody>
      </p:sp>
      <p:sp>
        <p:nvSpPr>
          <p:cNvPr id="26" name="Rectangle 31"/>
          <p:cNvSpPr>
            <a:spLocks noChangeArrowheads="1"/>
          </p:cNvSpPr>
          <p:nvPr/>
        </p:nvSpPr>
        <p:spPr bwMode="auto">
          <a:xfrm rot="10817026" flipV="1">
            <a:off x="732367" y="3535364"/>
            <a:ext cx="2286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600" b="1">
                <a:solidFill>
                  <a:srgbClr val="000000"/>
                </a:solidFill>
                <a:cs typeface="Arial" pitchFamily="34" charset="0"/>
              </a:rPr>
              <a:t>Markets for goods and services</a:t>
            </a:r>
            <a:endParaRPr lang="en-US" altLang="en-US" sz="1600" b="1">
              <a:cs typeface="Arial" pitchFamily="34" charset="0"/>
            </a:endParaRPr>
          </a:p>
        </p:txBody>
      </p:sp>
      <p:sp>
        <p:nvSpPr>
          <p:cNvPr id="27" name="Rectangle 32"/>
          <p:cNvSpPr>
            <a:spLocks noChangeArrowheads="1"/>
          </p:cNvSpPr>
          <p:nvPr/>
        </p:nvSpPr>
        <p:spPr bwMode="auto">
          <a:xfrm>
            <a:off x="9682107" y="3705226"/>
            <a:ext cx="149977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600" b="1">
                <a:solidFill>
                  <a:srgbClr val="000000"/>
                </a:solidFill>
                <a:cs typeface="Arial" pitchFamily="34" charset="0"/>
              </a:rPr>
              <a:t>Financial Markets</a:t>
            </a:r>
            <a:endParaRPr lang="en-US" altLang="en-US" sz="1600" b="1">
              <a:cs typeface="Arial" pitchFamily="34" charset="0"/>
            </a:endParaRPr>
          </a:p>
        </p:txBody>
      </p:sp>
      <p:sp>
        <p:nvSpPr>
          <p:cNvPr id="28" name="Freeform 39"/>
          <p:cNvSpPr>
            <a:spLocks/>
          </p:cNvSpPr>
          <p:nvPr/>
        </p:nvSpPr>
        <p:spPr bwMode="auto">
          <a:xfrm>
            <a:off x="4696885" y="2659063"/>
            <a:ext cx="2228849" cy="569912"/>
          </a:xfrm>
          <a:custGeom>
            <a:avLst/>
            <a:gdLst>
              <a:gd name="T0" fmla="*/ 2147483647 w 276"/>
              <a:gd name="T1" fmla="*/ 2147483647 h 163"/>
              <a:gd name="T2" fmla="*/ 2147483647 w 276"/>
              <a:gd name="T3" fmla="*/ 2147483647 h 163"/>
              <a:gd name="T4" fmla="*/ 917075143 w 276"/>
              <a:gd name="T5" fmla="*/ 2147483647 h 163"/>
              <a:gd name="T6" fmla="*/ 0 w 276"/>
              <a:gd name="T7" fmla="*/ 2147483647 h 163"/>
              <a:gd name="T8" fmla="*/ 0 w 276"/>
              <a:gd name="T9" fmla="*/ 568208908 h 163"/>
              <a:gd name="T10" fmla="*/ 917075143 w 276"/>
              <a:gd name="T11" fmla="*/ 0 h 163"/>
              <a:gd name="T12" fmla="*/ 2147483647 w 276"/>
              <a:gd name="T13" fmla="*/ 0 h 163"/>
              <a:gd name="T14" fmla="*/ 2147483647 w 276"/>
              <a:gd name="T15" fmla="*/ 568208908 h 163"/>
              <a:gd name="T16" fmla="*/ 2147483647 w 276"/>
              <a:gd name="T17" fmla="*/ 2147483647 h 1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6" h="163">
                <a:moveTo>
                  <a:pt x="276" y="138"/>
                </a:moveTo>
                <a:cubicBezTo>
                  <a:pt x="276" y="152"/>
                  <a:pt x="264" y="163"/>
                  <a:pt x="251" y="163"/>
                </a:cubicBezTo>
                <a:cubicBezTo>
                  <a:pt x="25" y="163"/>
                  <a:pt x="25" y="163"/>
                  <a:pt x="25" y="163"/>
                </a:cubicBezTo>
                <a:cubicBezTo>
                  <a:pt x="11" y="163"/>
                  <a:pt x="0" y="152"/>
                  <a:pt x="0" y="138"/>
                </a:cubicBezTo>
                <a:cubicBezTo>
                  <a:pt x="0" y="26"/>
                  <a:pt x="0" y="26"/>
                  <a:pt x="0" y="26"/>
                </a:cubicBezTo>
                <a:cubicBezTo>
                  <a:pt x="0" y="12"/>
                  <a:pt x="11" y="0"/>
                  <a:pt x="25" y="0"/>
                </a:cubicBezTo>
                <a:cubicBezTo>
                  <a:pt x="251" y="0"/>
                  <a:pt x="251" y="0"/>
                  <a:pt x="251" y="0"/>
                </a:cubicBezTo>
                <a:cubicBezTo>
                  <a:pt x="264" y="0"/>
                  <a:pt x="276" y="12"/>
                  <a:pt x="276" y="26"/>
                </a:cubicBezTo>
                <a:lnTo>
                  <a:pt x="276" y="138"/>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pPr fontAlgn="auto">
              <a:spcBef>
                <a:spcPts val="0"/>
              </a:spcBef>
              <a:spcAft>
                <a:spcPts val="0"/>
              </a:spcAft>
              <a:defRPr/>
            </a:pPr>
            <a:endParaRPr lang="en-US" sz="2400" dirty="0"/>
          </a:p>
        </p:txBody>
      </p:sp>
      <p:sp>
        <p:nvSpPr>
          <p:cNvPr id="29" name="Rectangle 40"/>
          <p:cNvSpPr>
            <a:spLocks noChangeArrowheads="1"/>
          </p:cNvSpPr>
          <p:nvPr/>
        </p:nvSpPr>
        <p:spPr bwMode="auto">
          <a:xfrm>
            <a:off x="5391303" y="2797176"/>
            <a:ext cx="11172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b="1">
                <a:solidFill>
                  <a:srgbClr val="000000"/>
                </a:solidFill>
                <a:cs typeface="Arial" pitchFamily="34" charset="0"/>
              </a:rPr>
              <a:t>Households</a:t>
            </a:r>
            <a:endParaRPr lang="en-US" altLang="en-US" b="1">
              <a:cs typeface="Arial" pitchFamily="34" charset="0"/>
            </a:endParaRPr>
          </a:p>
        </p:txBody>
      </p:sp>
      <p:sp>
        <p:nvSpPr>
          <p:cNvPr id="30" name="Freeform 41"/>
          <p:cNvSpPr>
            <a:spLocks/>
          </p:cNvSpPr>
          <p:nvPr/>
        </p:nvSpPr>
        <p:spPr bwMode="auto">
          <a:xfrm>
            <a:off x="7016751" y="3532188"/>
            <a:ext cx="2230967" cy="584200"/>
          </a:xfrm>
          <a:custGeom>
            <a:avLst/>
            <a:gdLst>
              <a:gd name="T0" fmla="*/ 2147483647 w 276"/>
              <a:gd name="T1" fmla="*/ 2147483647 h 163"/>
              <a:gd name="T2" fmla="*/ 2147483647 w 276"/>
              <a:gd name="T3" fmla="*/ 2147483647 h 163"/>
              <a:gd name="T4" fmla="*/ 918818772 w 276"/>
              <a:gd name="T5" fmla="*/ 2147483647 h 163"/>
              <a:gd name="T6" fmla="*/ 0 w 276"/>
              <a:gd name="T7" fmla="*/ 2147483647 h 163"/>
              <a:gd name="T8" fmla="*/ 0 w 276"/>
              <a:gd name="T9" fmla="*/ 565845239 h 163"/>
              <a:gd name="T10" fmla="*/ 918818772 w 276"/>
              <a:gd name="T11" fmla="*/ 0 h 163"/>
              <a:gd name="T12" fmla="*/ 2147483647 w 276"/>
              <a:gd name="T13" fmla="*/ 0 h 163"/>
              <a:gd name="T14" fmla="*/ 2147483647 w 276"/>
              <a:gd name="T15" fmla="*/ 565845239 h 163"/>
              <a:gd name="T16" fmla="*/ 2147483647 w 276"/>
              <a:gd name="T17" fmla="*/ 2147483647 h 1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6" h="163">
                <a:moveTo>
                  <a:pt x="276" y="137"/>
                </a:moveTo>
                <a:cubicBezTo>
                  <a:pt x="276" y="151"/>
                  <a:pt x="264" y="163"/>
                  <a:pt x="251" y="163"/>
                </a:cubicBezTo>
                <a:cubicBezTo>
                  <a:pt x="25" y="163"/>
                  <a:pt x="25" y="163"/>
                  <a:pt x="25" y="163"/>
                </a:cubicBezTo>
                <a:cubicBezTo>
                  <a:pt x="11" y="163"/>
                  <a:pt x="0" y="151"/>
                  <a:pt x="0" y="137"/>
                </a:cubicBezTo>
                <a:cubicBezTo>
                  <a:pt x="0" y="26"/>
                  <a:pt x="0" y="26"/>
                  <a:pt x="0" y="26"/>
                </a:cubicBezTo>
                <a:cubicBezTo>
                  <a:pt x="0" y="11"/>
                  <a:pt x="11" y="0"/>
                  <a:pt x="25" y="0"/>
                </a:cubicBezTo>
                <a:cubicBezTo>
                  <a:pt x="251" y="0"/>
                  <a:pt x="251" y="0"/>
                  <a:pt x="251" y="0"/>
                </a:cubicBezTo>
                <a:cubicBezTo>
                  <a:pt x="264" y="0"/>
                  <a:pt x="276" y="11"/>
                  <a:pt x="276" y="26"/>
                </a:cubicBezTo>
                <a:lnTo>
                  <a:pt x="276" y="137"/>
                </a:lnTo>
                <a:close/>
              </a:path>
            </a:pathLst>
          </a:cu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en-US"/>
          </a:p>
        </p:txBody>
      </p:sp>
      <p:sp>
        <p:nvSpPr>
          <p:cNvPr id="31" name="Rectangle 42"/>
          <p:cNvSpPr>
            <a:spLocks noChangeArrowheads="1"/>
          </p:cNvSpPr>
          <p:nvPr/>
        </p:nvSpPr>
        <p:spPr bwMode="auto">
          <a:xfrm>
            <a:off x="7308851" y="3698876"/>
            <a:ext cx="127573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b="1">
                <a:solidFill>
                  <a:srgbClr val="000000"/>
                </a:solidFill>
                <a:cs typeface="Arial" pitchFamily="34" charset="0"/>
              </a:rPr>
              <a:t>Factor Markets</a:t>
            </a:r>
            <a:endParaRPr lang="en-US" altLang="en-US" sz="1600" b="1">
              <a:cs typeface="Arial" pitchFamily="34" charset="0"/>
            </a:endParaRPr>
          </a:p>
        </p:txBody>
      </p:sp>
      <p:sp>
        <p:nvSpPr>
          <p:cNvPr id="32" name="Freeform 43"/>
          <p:cNvSpPr>
            <a:spLocks/>
          </p:cNvSpPr>
          <p:nvPr/>
        </p:nvSpPr>
        <p:spPr bwMode="auto">
          <a:xfrm>
            <a:off x="4715933" y="5710238"/>
            <a:ext cx="2228851" cy="685800"/>
          </a:xfrm>
          <a:custGeom>
            <a:avLst/>
            <a:gdLst>
              <a:gd name="T0" fmla="*/ 2147483647 w 276"/>
              <a:gd name="T1" fmla="*/ 2147483647 h 163"/>
              <a:gd name="T2" fmla="*/ 2147483647 w 276"/>
              <a:gd name="T3" fmla="*/ 2147483647 h 163"/>
              <a:gd name="T4" fmla="*/ 917075143 w 276"/>
              <a:gd name="T5" fmla="*/ 2147483647 h 163"/>
              <a:gd name="T6" fmla="*/ 0 w 276"/>
              <a:gd name="T7" fmla="*/ 2147483647 h 163"/>
              <a:gd name="T8" fmla="*/ 0 w 276"/>
              <a:gd name="T9" fmla="*/ 460247533 h 163"/>
              <a:gd name="T10" fmla="*/ 917075143 w 276"/>
              <a:gd name="T11" fmla="*/ 0 h 163"/>
              <a:gd name="T12" fmla="*/ 2147483647 w 276"/>
              <a:gd name="T13" fmla="*/ 0 h 163"/>
              <a:gd name="T14" fmla="*/ 2147483647 w 276"/>
              <a:gd name="T15" fmla="*/ 460247533 h 163"/>
              <a:gd name="T16" fmla="*/ 2147483647 w 276"/>
              <a:gd name="T17" fmla="*/ 2147483647 h 1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6" h="163">
                <a:moveTo>
                  <a:pt x="276" y="138"/>
                </a:moveTo>
                <a:cubicBezTo>
                  <a:pt x="276" y="152"/>
                  <a:pt x="264" y="163"/>
                  <a:pt x="251" y="163"/>
                </a:cubicBezTo>
                <a:cubicBezTo>
                  <a:pt x="25" y="163"/>
                  <a:pt x="25" y="163"/>
                  <a:pt x="25" y="163"/>
                </a:cubicBezTo>
                <a:cubicBezTo>
                  <a:pt x="11" y="163"/>
                  <a:pt x="0" y="152"/>
                  <a:pt x="0" y="138"/>
                </a:cubicBezTo>
                <a:cubicBezTo>
                  <a:pt x="0" y="26"/>
                  <a:pt x="0" y="26"/>
                  <a:pt x="0" y="26"/>
                </a:cubicBezTo>
                <a:cubicBezTo>
                  <a:pt x="0" y="12"/>
                  <a:pt x="11" y="0"/>
                  <a:pt x="25" y="0"/>
                </a:cubicBezTo>
                <a:cubicBezTo>
                  <a:pt x="251" y="0"/>
                  <a:pt x="251" y="0"/>
                  <a:pt x="251" y="0"/>
                </a:cubicBezTo>
                <a:cubicBezTo>
                  <a:pt x="264" y="0"/>
                  <a:pt x="276" y="12"/>
                  <a:pt x="276" y="26"/>
                </a:cubicBezTo>
                <a:lnTo>
                  <a:pt x="276" y="138"/>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pPr fontAlgn="auto">
              <a:spcBef>
                <a:spcPts val="0"/>
              </a:spcBef>
              <a:spcAft>
                <a:spcPts val="0"/>
              </a:spcAft>
              <a:defRPr/>
            </a:pPr>
            <a:endParaRPr lang="en-US" sz="2400"/>
          </a:p>
        </p:txBody>
      </p:sp>
      <p:sp>
        <p:nvSpPr>
          <p:cNvPr id="33" name="Rectangle 44"/>
          <p:cNvSpPr>
            <a:spLocks noChangeArrowheads="1"/>
          </p:cNvSpPr>
          <p:nvPr/>
        </p:nvSpPr>
        <p:spPr bwMode="auto">
          <a:xfrm>
            <a:off x="5103686" y="5938838"/>
            <a:ext cx="145969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600" b="1">
                <a:solidFill>
                  <a:srgbClr val="000000"/>
                </a:solidFill>
                <a:cs typeface="Arial" pitchFamily="34" charset="0"/>
              </a:rPr>
              <a:t>Rest of the world</a:t>
            </a:r>
            <a:endParaRPr lang="en-US" altLang="en-US" sz="1600" b="1">
              <a:cs typeface="Arial" pitchFamily="34" charset="0"/>
            </a:endParaRPr>
          </a:p>
        </p:txBody>
      </p:sp>
      <p:sp>
        <p:nvSpPr>
          <p:cNvPr id="34" name="Freeform 45"/>
          <p:cNvSpPr>
            <a:spLocks/>
          </p:cNvSpPr>
          <p:nvPr/>
        </p:nvSpPr>
        <p:spPr bwMode="auto">
          <a:xfrm flipH="1">
            <a:off x="7164918" y="3033713"/>
            <a:ext cx="1062567" cy="482600"/>
          </a:xfrm>
          <a:custGeom>
            <a:avLst/>
            <a:gdLst>
              <a:gd name="T0" fmla="*/ 2147483647 w 248"/>
              <a:gd name="T1" fmla="*/ 0 h 199"/>
              <a:gd name="T2" fmla="*/ 2147483647 w 248"/>
              <a:gd name="T3" fmla="*/ 0 h 199"/>
              <a:gd name="T4" fmla="*/ 0 w 248"/>
              <a:gd name="T5" fmla="*/ 2147483647 h 199"/>
              <a:gd name="T6" fmla="*/ 0 w 248"/>
              <a:gd name="T7" fmla="*/ 2147483647 h 19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8" h="199">
                <a:moveTo>
                  <a:pt x="248" y="0"/>
                </a:moveTo>
                <a:cubicBezTo>
                  <a:pt x="110" y="0"/>
                  <a:pt x="110" y="0"/>
                  <a:pt x="110" y="0"/>
                </a:cubicBezTo>
                <a:cubicBezTo>
                  <a:pt x="50" y="0"/>
                  <a:pt x="0" y="49"/>
                  <a:pt x="0" y="110"/>
                </a:cubicBezTo>
                <a:cubicBezTo>
                  <a:pt x="0" y="199"/>
                  <a:pt x="0" y="199"/>
                  <a:pt x="0" y="199"/>
                </a:cubicBezTo>
              </a:path>
            </a:pathLst>
          </a:custGeom>
          <a:noFill/>
          <a:ln w="90488" cap="flat">
            <a:solidFill>
              <a:srgbClr val="80008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 name="Freeform 46"/>
          <p:cNvSpPr>
            <a:spLocks/>
          </p:cNvSpPr>
          <p:nvPr/>
        </p:nvSpPr>
        <p:spPr bwMode="auto">
          <a:xfrm flipH="1" flipV="1">
            <a:off x="6959601" y="2928938"/>
            <a:ext cx="317500" cy="214312"/>
          </a:xfrm>
          <a:custGeom>
            <a:avLst/>
            <a:gdLst>
              <a:gd name="T0" fmla="*/ 2147483647 w 41"/>
              <a:gd name="T1" fmla="*/ 2147483647 h 67"/>
              <a:gd name="T2" fmla="*/ 0 w 41"/>
              <a:gd name="T3" fmla="*/ 2147483647 h 67"/>
              <a:gd name="T4" fmla="*/ 2147483647 w 41"/>
              <a:gd name="T5" fmla="*/ 2147483647 h 67"/>
              <a:gd name="T6" fmla="*/ 0 w 41"/>
              <a:gd name="T7" fmla="*/ 0 h 67"/>
              <a:gd name="T8" fmla="*/ 2147483647 w 41"/>
              <a:gd name="T9" fmla="*/ 2147483647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67">
                <a:moveTo>
                  <a:pt x="12" y="34"/>
                </a:moveTo>
                <a:cubicBezTo>
                  <a:pt x="4" y="41"/>
                  <a:pt x="0" y="57"/>
                  <a:pt x="0" y="67"/>
                </a:cubicBezTo>
                <a:cubicBezTo>
                  <a:pt x="11" y="53"/>
                  <a:pt x="24" y="41"/>
                  <a:pt x="41" y="34"/>
                </a:cubicBezTo>
                <a:cubicBezTo>
                  <a:pt x="24" y="27"/>
                  <a:pt x="11" y="14"/>
                  <a:pt x="0" y="0"/>
                </a:cubicBezTo>
                <a:cubicBezTo>
                  <a:pt x="1" y="11"/>
                  <a:pt x="4" y="25"/>
                  <a:pt x="12" y="34"/>
                </a:cubicBezTo>
                <a:close/>
              </a:path>
            </a:pathLst>
          </a:custGeom>
          <a:solidFill>
            <a:srgbClr val="800080"/>
          </a:solidFill>
          <a:ln w="9525">
            <a:solidFill>
              <a:srgbClr val="800080"/>
            </a:solidFill>
            <a:round/>
            <a:headEnd/>
            <a:tailEnd/>
          </a:ln>
        </p:spPr>
        <p:txBody>
          <a:bodyPr/>
          <a:lstStyle/>
          <a:p>
            <a:endParaRPr lang="en-US"/>
          </a:p>
        </p:txBody>
      </p:sp>
      <p:sp>
        <p:nvSpPr>
          <p:cNvPr id="36" name="Freeform 47"/>
          <p:cNvSpPr>
            <a:spLocks/>
          </p:cNvSpPr>
          <p:nvPr/>
        </p:nvSpPr>
        <p:spPr bwMode="auto">
          <a:xfrm>
            <a:off x="1498600" y="4292600"/>
            <a:ext cx="3217333" cy="1619250"/>
          </a:xfrm>
          <a:custGeom>
            <a:avLst/>
            <a:gdLst>
              <a:gd name="T0" fmla="*/ 0 w 286"/>
              <a:gd name="T1" fmla="*/ 0 h 179"/>
              <a:gd name="T2" fmla="*/ 0 w 286"/>
              <a:gd name="T3" fmla="*/ 2147483647 h 179"/>
              <a:gd name="T4" fmla="*/ 2147483647 w 286"/>
              <a:gd name="T5" fmla="*/ 2147483647 h 179"/>
              <a:gd name="T6" fmla="*/ 2147483647 w 286"/>
              <a:gd name="T7" fmla="*/ 2147483647 h 1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6" h="179">
                <a:moveTo>
                  <a:pt x="0" y="0"/>
                </a:moveTo>
                <a:cubicBezTo>
                  <a:pt x="0" y="69"/>
                  <a:pt x="0" y="69"/>
                  <a:pt x="0" y="69"/>
                </a:cubicBezTo>
                <a:cubicBezTo>
                  <a:pt x="0" y="130"/>
                  <a:pt x="50" y="179"/>
                  <a:pt x="110" y="179"/>
                </a:cubicBezTo>
                <a:cubicBezTo>
                  <a:pt x="286" y="179"/>
                  <a:pt x="286" y="179"/>
                  <a:pt x="286" y="179"/>
                </a:cubicBezTo>
              </a:path>
            </a:pathLst>
          </a:custGeom>
          <a:noFill/>
          <a:ln w="90551" cap="flat">
            <a:solidFill>
              <a:srgbClr val="CC0066"/>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 name="Freeform 48"/>
          <p:cNvSpPr>
            <a:spLocks/>
          </p:cNvSpPr>
          <p:nvPr/>
        </p:nvSpPr>
        <p:spPr bwMode="auto">
          <a:xfrm>
            <a:off x="1267884" y="4119563"/>
            <a:ext cx="524933" cy="247650"/>
          </a:xfrm>
          <a:custGeom>
            <a:avLst/>
            <a:gdLst>
              <a:gd name="T0" fmla="*/ 2147483647 w 67"/>
              <a:gd name="T1" fmla="*/ 2147483647 h 41"/>
              <a:gd name="T2" fmla="*/ 2147483647 w 67"/>
              <a:gd name="T3" fmla="*/ 2147483647 h 41"/>
              <a:gd name="T4" fmla="*/ 2147483647 w 67"/>
              <a:gd name="T5" fmla="*/ 0 h 41"/>
              <a:gd name="T6" fmla="*/ 0 w 67"/>
              <a:gd name="T7" fmla="*/ 2147483647 h 41"/>
              <a:gd name="T8" fmla="*/ 2147483647 w 67"/>
              <a:gd name="T9" fmla="*/ 2147483647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41">
                <a:moveTo>
                  <a:pt x="33" y="29"/>
                </a:moveTo>
                <a:cubicBezTo>
                  <a:pt x="41" y="37"/>
                  <a:pt x="56" y="40"/>
                  <a:pt x="67" y="41"/>
                </a:cubicBezTo>
                <a:cubicBezTo>
                  <a:pt x="52" y="30"/>
                  <a:pt x="40" y="16"/>
                  <a:pt x="33" y="0"/>
                </a:cubicBezTo>
                <a:cubicBezTo>
                  <a:pt x="26" y="16"/>
                  <a:pt x="13" y="30"/>
                  <a:pt x="0" y="41"/>
                </a:cubicBezTo>
                <a:cubicBezTo>
                  <a:pt x="11" y="40"/>
                  <a:pt x="25" y="37"/>
                  <a:pt x="33" y="29"/>
                </a:cubicBezTo>
                <a:close/>
              </a:path>
            </a:pathLst>
          </a:custGeom>
          <a:solidFill>
            <a:srgbClr val="CC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49"/>
          <p:cNvSpPr>
            <a:spLocks/>
          </p:cNvSpPr>
          <p:nvPr/>
        </p:nvSpPr>
        <p:spPr bwMode="auto">
          <a:xfrm>
            <a:off x="7135284" y="4127500"/>
            <a:ext cx="3496733" cy="1784350"/>
          </a:xfrm>
          <a:custGeom>
            <a:avLst/>
            <a:gdLst>
              <a:gd name="T0" fmla="*/ 0 w 248"/>
              <a:gd name="T1" fmla="*/ 2147483647 h 207"/>
              <a:gd name="T2" fmla="*/ 2147483647 w 248"/>
              <a:gd name="T3" fmla="*/ 2147483647 h 207"/>
              <a:gd name="T4" fmla="*/ 2147483647 w 248"/>
              <a:gd name="T5" fmla="*/ 2147483647 h 207"/>
              <a:gd name="T6" fmla="*/ 2147483647 w 248"/>
              <a:gd name="T7" fmla="*/ 0 h 20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8" h="207">
                <a:moveTo>
                  <a:pt x="0" y="207"/>
                </a:moveTo>
                <a:cubicBezTo>
                  <a:pt x="138" y="207"/>
                  <a:pt x="138" y="207"/>
                  <a:pt x="138" y="207"/>
                </a:cubicBezTo>
                <a:cubicBezTo>
                  <a:pt x="198" y="207"/>
                  <a:pt x="248" y="158"/>
                  <a:pt x="248" y="97"/>
                </a:cubicBezTo>
                <a:cubicBezTo>
                  <a:pt x="248" y="0"/>
                  <a:pt x="248" y="0"/>
                  <a:pt x="248" y="0"/>
                </a:cubicBezTo>
              </a:path>
            </a:pathLst>
          </a:custGeom>
          <a:noFill/>
          <a:ln w="90551" cap="flat">
            <a:solidFill>
              <a:srgbClr val="CC0066"/>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 name="Freeform 50"/>
          <p:cNvSpPr>
            <a:spLocks/>
          </p:cNvSpPr>
          <p:nvPr/>
        </p:nvSpPr>
        <p:spPr bwMode="auto">
          <a:xfrm>
            <a:off x="6970184" y="5722938"/>
            <a:ext cx="304800" cy="373062"/>
          </a:xfrm>
          <a:custGeom>
            <a:avLst/>
            <a:gdLst>
              <a:gd name="T0" fmla="*/ 2147483647 w 41"/>
              <a:gd name="T1" fmla="*/ 2147483647 h 67"/>
              <a:gd name="T2" fmla="*/ 2147483647 w 41"/>
              <a:gd name="T3" fmla="*/ 0 h 67"/>
              <a:gd name="T4" fmla="*/ 0 w 41"/>
              <a:gd name="T5" fmla="*/ 2147483647 h 67"/>
              <a:gd name="T6" fmla="*/ 2147483647 w 41"/>
              <a:gd name="T7" fmla="*/ 2147483647 h 67"/>
              <a:gd name="T8" fmla="*/ 2147483647 w 41"/>
              <a:gd name="T9" fmla="*/ 2147483647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67">
                <a:moveTo>
                  <a:pt x="29" y="33"/>
                </a:moveTo>
                <a:cubicBezTo>
                  <a:pt x="37" y="26"/>
                  <a:pt x="41" y="10"/>
                  <a:pt x="41" y="0"/>
                </a:cubicBezTo>
                <a:cubicBezTo>
                  <a:pt x="30" y="14"/>
                  <a:pt x="17" y="26"/>
                  <a:pt x="0" y="33"/>
                </a:cubicBezTo>
                <a:cubicBezTo>
                  <a:pt x="17" y="40"/>
                  <a:pt x="30" y="53"/>
                  <a:pt x="41" y="67"/>
                </a:cubicBezTo>
                <a:cubicBezTo>
                  <a:pt x="40" y="55"/>
                  <a:pt x="37" y="42"/>
                  <a:pt x="29" y="33"/>
                </a:cubicBezTo>
                <a:close/>
              </a:path>
            </a:pathLst>
          </a:custGeom>
          <a:solidFill>
            <a:srgbClr val="CC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51"/>
          <p:cNvSpPr>
            <a:spLocks/>
          </p:cNvSpPr>
          <p:nvPr/>
        </p:nvSpPr>
        <p:spPr bwMode="auto">
          <a:xfrm>
            <a:off x="7076018" y="4113214"/>
            <a:ext cx="2942167" cy="981075"/>
          </a:xfrm>
          <a:custGeom>
            <a:avLst/>
            <a:gdLst>
              <a:gd name="T0" fmla="*/ 0 w 248"/>
              <a:gd name="T1" fmla="*/ 2147483647 h 207"/>
              <a:gd name="T2" fmla="*/ 2147483647 w 248"/>
              <a:gd name="T3" fmla="*/ 2147483647 h 207"/>
              <a:gd name="T4" fmla="*/ 2147483647 w 248"/>
              <a:gd name="T5" fmla="*/ 2147483647 h 207"/>
              <a:gd name="T6" fmla="*/ 2147483647 w 248"/>
              <a:gd name="T7" fmla="*/ 0 h 20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8" h="207">
                <a:moveTo>
                  <a:pt x="0" y="207"/>
                </a:moveTo>
                <a:cubicBezTo>
                  <a:pt x="138" y="207"/>
                  <a:pt x="138" y="207"/>
                  <a:pt x="138" y="207"/>
                </a:cubicBezTo>
                <a:cubicBezTo>
                  <a:pt x="198" y="207"/>
                  <a:pt x="248" y="158"/>
                  <a:pt x="248" y="97"/>
                </a:cubicBezTo>
                <a:cubicBezTo>
                  <a:pt x="248" y="0"/>
                  <a:pt x="248" y="0"/>
                  <a:pt x="248" y="0"/>
                </a:cubicBezTo>
              </a:path>
            </a:pathLst>
          </a:custGeom>
          <a:noFill/>
          <a:ln w="90551"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 name="Freeform 52"/>
          <p:cNvSpPr>
            <a:spLocks/>
          </p:cNvSpPr>
          <p:nvPr/>
        </p:nvSpPr>
        <p:spPr bwMode="auto">
          <a:xfrm rot="-5400000" flipH="1" flipV="1">
            <a:off x="8047567" y="3887788"/>
            <a:ext cx="304800" cy="711200"/>
          </a:xfrm>
          <a:custGeom>
            <a:avLst/>
            <a:gdLst>
              <a:gd name="T0" fmla="*/ 2147483647 w 41"/>
              <a:gd name="T1" fmla="*/ 2147483647 h 67"/>
              <a:gd name="T2" fmla="*/ 2147483647 w 41"/>
              <a:gd name="T3" fmla="*/ 0 h 67"/>
              <a:gd name="T4" fmla="*/ 0 w 41"/>
              <a:gd name="T5" fmla="*/ 2147483647 h 67"/>
              <a:gd name="T6" fmla="*/ 2147483647 w 41"/>
              <a:gd name="T7" fmla="*/ 2147483647 h 67"/>
              <a:gd name="T8" fmla="*/ 2147483647 w 41"/>
              <a:gd name="T9" fmla="*/ 2147483647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67">
                <a:moveTo>
                  <a:pt x="29" y="33"/>
                </a:moveTo>
                <a:cubicBezTo>
                  <a:pt x="37" y="26"/>
                  <a:pt x="41" y="10"/>
                  <a:pt x="41" y="0"/>
                </a:cubicBezTo>
                <a:cubicBezTo>
                  <a:pt x="30" y="14"/>
                  <a:pt x="17" y="26"/>
                  <a:pt x="0" y="33"/>
                </a:cubicBezTo>
                <a:cubicBezTo>
                  <a:pt x="17" y="40"/>
                  <a:pt x="30" y="53"/>
                  <a:pt x="41" y="67"/>
                </a:cubicBezTo>
                <a:cubicBezTo>
                  <a:pt x="40" y="55"/>
                  <a:pt x="37" y="42"/>
                  <a:pt x="29" y="33"/>
                </a:cubicBez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53"/>
          <p:cNvSpPr>
            <a:spLocks/>
          </p:cNvSpPr>
          <p:nvPr/>
        </p:nvSpPr>
        <p:spPr bwMode="auto">
          <a:xfrm>
            <a:off x="2355851" y="4148139"/>
            <a:ext cx="2336800" cy="669925"/>
          </a:xfrm>
          <a:custGeom>
            <a:avLst/>
            <a:gdLst>
              <a:gd name="T0" fmla="*/ 0 w 286"/>
              <a:gd name="T1" fmla="*/ 0 h 179"/>
              <a:gd name="T2" fmla="*/ 0 w 286"/>
              <a:gd name="T3" fmla="*/ 2147483647 h 179"/>
              <a:gd name="T4" fmla="*/ 2147483647 w 286"/>
              <a:gd name="T5" fmla="*/ 2147483647 h 179"/>
              <a:gd name="T6" fmla="*/ 2147483647 w 286"/>
              <a:gd name="T7" fmla="*/ 2147483647 h 1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6" h="179">
                <a:moveTo>
                  <a:pt x="0" y="0"/>
                </a:moveTo>
                <a:cubicBezTo>
                  <a:pt x="0" y="69"/>
                  <a:pt x="0" y="69"/>
                  <a:pt x="0" y="69"/>
                </a:cubicBezTo>
                <a:cubicBezTo>
                  <a:pt x="0" y="130"/>
                  <a:pt x="50" y="179"/>
                  <a:pt x="110" y="179"/>
                </a:cubicBezTo>
                <a:cubicBezTo>
                  <a:pt x="286" y="179"/>
                  <a:pt x="286" y="179"/>
                  <a:pt x="286" y="179"/>
                </a:cubicBezTo>
              </a:path>
            </a:pathLst>
          </a:custGeom>
          <a:noFill/>
          <a:ln w="90551"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 name="Freeform 54"/>
          <p:cNvSpPr>
            <a:spLocks/>
          </p:cNvSpPr>
          <p:nvPr/>
        </p:nvSpPr>
        <p:spPr bwMode="auto">
          <a:xfrm>
            <a:off x="4489451" y="4595813"/>
            <a:ext cx="332316" cy="404812"/>
          </a:xfrm>
          <a:custGeom>
            <a:avLst/>
            <a:gdLst>
              <a:gd name="T0" fmla="*/ 2147483647 w 41"/>
              <a:gd name="T1" fmla="*/ 2147483647 h 67"/>
              <a:gd name="T2" fmla="*/ 0 w 41"/>
              <a:gd name="T3" fmla="*/ 0 h 67"/>
              <a:gd name="T4" fmla="*/ 2147483647 w 41"/>
              <a:gd name="T5" fmla="*/ 2147483647 h 67"/>
              <a:gd name="T6" fmla="*/ 0 w 41"/>
              <a:gd name="T7" fmla="*/ 2147483647 h 67"/>
              <a:gd name="T8" fmla="*/ 2147483647 w 41"/>
              <a:gd name="T9" fmla="*/ 2147483647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67">
                <a:moveTo>
                  <a:pt x="12" y="33"/>
                </a:moveTo>
                <a:cubicBezTo>
                  <a:pt x="4" y="26"/>
                  <a:pt x="1" y="10"/>
                  <a:pt x="0" y="0"/>
                </a:cubicBezTo>
                <a:cubicBezTo>
                  <a:pt x="11" y="14"/>
                  <a:pt x="25" y="26"/>
                  <a:pt x="41" y="33"/>
                </a:cubicBezTo>
                <a:cubicBezTo>
                  <a:pt x="25" y="40"/>
                  <a:pt x="11" y="53"/>
                  <a:pt x="0" y="67"/>
                </a:cubicBezTo>
                <a:cubicBezTo>
                  <a:pt x="1" y="55"/>
                  <a:pt x="4" y="42"/>
                  <a:pt x="12"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55"/>
          <p:cNvSpPr>
            <a:spLocks/>
          </p:cNvSpPr>
          <p:nvPr/>
        </p:nvSpPr>
        <p:spPr bwMode="auto">
          <a:xfrm rot="16200000" flipV="1">
            <a:off x="5353051" y="2112963"/>
            <a:ext cx="228600" cy="406400"/>
          </a:xfrm>
          <a:custGeom>
            <a:avLst/>
            <a:gdLst>
              <a:gd name="T0" fmla="*/ 2147483647 w 41"/>
              <a:gd name="T1" fmla="*/ 2147483647 h 67"/>
              <a:gd name="T2" fmla="*/ 0 w 41"/>
              <a:gd name="T3" fmla="*/ 2147483647 h 67"/>
              <a:gd name="T4" fmla="*/ 2147483647 w 41"/>
              <a:gd name="T5" fmla="*/ 2147483647 h 67"/>
              <a:gd name="T6" fmla="*/ 0 w 41"/>
              <a:gd name="T7" fmla="*/ 0 h 67"/>
              <a:gd name="T8" fmla="*/ 2147483647 w 41"/>
              <a:gd name="T9" fmla="*/ 2147483647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67">
                <a:moveTo>
                  <a:pt x="12" y="34"/>
                </a:moveTo>
                <a:cubicBezTo>
                  <a:pt x="4" y="41"/>
                  <a:pt x="0" y="57"/>
                  <a:pt x="0" y="67"/>
                </a:cubicBezTo>
                <a:cubicBezTo>
                  <a:pt x="11" y="53"/>
                  <a:pt x="24" y="41"/>
                  <a:pt x="41" y="34"/>
                </a:cubicBezTo>
                <a:cubicBezTo>
                  <a:pt x="24" y="27"/>
                  <a:pt x="11" y="14"/>
                  <a:pt x="0" y="0"/>
                </a:cubicBezTo>
                <a:cubicBezTo>
                  <a:pt x="1" y="11"/>
                  <a:pt x="4" y="25"/>
                  <a:pt x="12" y="34"/>
                </a:cubicBezTo>
                <a:close/>
              </a:path>
            </a:pathLst>
          </a:custGeom>
          <a:solidFill>
            <a:srgbClr val="800080"/>
          </a:solidFill>
          <a:ln w="9525">
            <a:solidFill>
              <a:srgbClr val="800080"/>
            </a:solidFill>
            <a:round/>
            <a:headEnd/>
            <a:tailEnd/>
          </a:ln>
        </p:spPr>
        <p:txBody>
          <a:bodyPr/>
          <a:lstStyle/>
          <a:p>
            <a:endParaRPr lang="en-US"/>
          </a:p>
        </p:txBody>
      </p:sp>
      <p:sp>
        <p:nvSpPr>
          <p:cNvPr id="45" name="Freeform 56"/>
          <p:cNvSpPr>
            <a:spLocks/>
          </p:cNvSpPr>
          <p:nvPr/>
        </p:nvSpPr>
        <p:spPr bwMode="auto">
          <a:xfrm rot="5400000" flipH="1" flipV="1">
            <a:off x="5952332" y="2351882"/>
            <a:ext cx="249237" cy="406400"/>
          </a:xfrm>
          <a:custGeom>
            <a:avLst/>
            <a:gdLst>
              <a:gd name="T0" fmla="*/ 2147483647 w 41"/>
              <a:gd name="T1" fmla="*/ 2147483647 h 67"/>
              <a:gd name="T2" fmla="*/ 2147483647 w 41"/>
              <a:gd name="T3" fmla="*/ 2147483647 h 67"/>
              <a:gd name="T4" fmla="*/ 0 w 41"/>
              <a:gd name="T5" fmla="*/ 2147483647 h 67"/>
              <a:gd name="T6" fmla="*/ 2147483647 w 41"/>
              <a:gd name="T7" fmla="*/ 0 h 67"/>
              <a:gd name="T8" fmla="*/ 2147483647 w 41"/>
              <a:gd name="T9" fmla="*/ 2147483647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67">
                <a:moveTo>
                  <a:pt x="29" y="34"/>
                </a:moveTo>
                <a:cubicBezTo>
                  <a:pt x="37" y="41"/>
                  <a:pt x="40" y="57"/>
                  <a:pt x="41" y="67"/>
                </a:cubicBezTo>
                <a:cubicBezTo>
                  <a:pt x="30" y="53"/>
                  <a:pt x="16" y="41"/>
                  <a:pt x="0" y="34"/>
                </a:cubicBezTo>
                <a:cubicBezTo>
                  <a:pt x="16" y="27"/>
                  <a:pt x="30" y="14"/>
                  <a:pt x="41" y="0"/>
                </a:cubicBezTo>
                <a:cubicBezTo>
                  <a:pt x="40" y="11"/>
                  <a:pt x="37" y="25"/>
                  <a:pt x="29" y="34"/>
                </a:cubicBez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Line 58"/>
          <p:cNvSpPr>
            <a:spLocks noChangeShapeType="1"/>
          </p:cNvSpPr>
          <p:nvPr/>
        </p:nvSpPr>
        <p:spPr bwMode="auto">
          <a:xfrm>
            <a:off x="6076951" y="2201863"/>
            <a:ext cx="0" cy="381000"/>
          </a:xfrm>
          <a:prstGeom prst="line">
            <a:avLst/>
          </a:prstGeom>
          <a:noFill/>
          <a:ln w="101600">
            <a:solidFill>
              <a:srgbClr val="339966"/>
            </a:solidFill>
            <a:round/>
            <a:headEnd/>
            <a:tailEnd type="none" w="med" len="lg"/>
          </a:ln>
          <a:extLst>
            <a:ext uri="{909E8E84-426E-40DD-AFC4-6F175D3DCCD1}">
              <a14:hiddenFill xmlns:a14="http://schemas.microsoft.com/office/drawing/2010/main">
                <a:noFill/>
              </a14:hiddenFill>
            </a:ext>
          </a:extLst>
        </p:spPr>
        <p:txBody>
          <a:bodyPr/>
          <a:lstStyle/>
          <a:p>
            <a:endParaRPr lang="en-US"/>
          </a:p>
        </p:txBody>
      </p:sp>
      <p:sp>
        <p:nvSpPr>
          <p:cNvPr id="47" name="Line 59"/>
          <p:cNvSpPr>
            <a:spLocks noChangeShapeType="1"/>
          </p:cNvSpPr>
          <p:nvPr/>
        </p:nvSpPr>
        <p:spPr bwMode="auto">
          <a:xfrm>
            <a:off x="5467351" y="2354263"/>
            <a:ext cx="0" cy="304800"/>
          </a:xfrm>
          <a:prstGeom prst="line">
            <a:avLst/>
          </a:prstGeom>
          <a:noFill/>
          <a:ln w="101600">
            <a:solidFill>
              <a:srgbClr val="800080"/>
            </a:solidFill>
            <a:round/>
            <a:headEnd/>
            <a:tailEnd type="none" w="med" len="lg"/>
          </a:ln>
          <a:extLst>
            <a:ext uri="{909E8E84-426E-40DD-AFC4-6F175D3DCCD1}">
              <a14:hiddenFill xmlns:a14="http://schemas.microsoft.com/office/drawing/2010/main">
                <a:noFill/>
              </a14:hiddenFill>
            </a:ext>
          </a:extLst>
        </p:spPr>
        <p:txBody>
          <a:bodyPr/>
          <a:lstStyle/>
          <a:p>
            <a:endParaRPr lang="en-US"/>
          </a:p>
        </p:txBody>
      </p:sp>
      <p:sp>
        <p:nvSpPr>
          <p:cNvPr id="48" name="Rectangle 60"/>
          <p:cNvSpPr>
            <a:spLocks noChangeArrowheads="1"/>
          </p:cNvSpPr>
          <p:nvPr/>
        </p:nvSpPr>
        <p:spPr bwMode="auto">
          <a:xfrm>
            <a:off x="666751" y="1416051"/>
            <a:ext cx="283633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dirty="0">
                <a:cs typeface="Arial" pitchFamily="34" charset="0"/>
              </a:rPr>
              <a:t>Government purchases of goods and services</a:t>
            </a:r>
          </a:p>
        </p:txBody>
      </p:sp>
      <p:sp>
        <p:nvSpPr>
          <p:cNvPr id="49" name="Rectangle 61"/>
          <p:cNvSpPr>
            <a:spLocks noChangeArrowheads="1"/>
          </p:cNvSpPr>
          <p:nvPr/>
        </p:nvSpPr>
        <p:spPr bwMode="auto">
          <a:xfrm>
            <a:off x="7842251" y="1574800"/>
            <a:ext cx="230716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dirty="0">
                <a:cs typeface="Arial" pitchFamily="34" charset="0"/>
              </a:rPr>
              <a:t>Government borrowing</a:t>
            </a:r>
          </a:p>
        </p:txBody>
      </p:sp>
      <p:sp>
        <p:nvSpPr>
          <p:cNvPr id="50" name="Rectangle 63"/>
          <p:cNvSpPr>
            <a:spLocks noChangeArrowheads="1"/>
          </p:cNvSpPr>
          <p:nvPr/>
        </p:nvSpPr>
        <p:spPr bwMode="auto">
          <a:xfrm>
            <a:off x="8707967" y="2579688"/>
            <a:ext cx="1471084"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dirty="0">
                <a:cs typeface="Arial" pitchFamily="34" charset="0"/>
              </a:rPr>
              <a:t>Private savings</a:t>
            </a:r>
          </a:p>
        </p:txBody>
      </p:sp>
      <p:sp>
        <p:nvSpPr>
          <p:cNvPr id="51" name="Rectangle 62"/>
          <p:cNvSpPr>
            <a:spLocks noChangeArrowheads="1"/>
          </p:cNvSpPr>
          <p:nvPr/>
        </p:nvSpPr>
        <p:spPr bwMode="auto">
          <a:xfrm>
            <a:off x="6223000" y="2284413"/>
            <a:ext cx="2404533"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400" dirty="0">
                <a:cs typeface="Arial" pitchFamily="34" charset="0"/>
              </a:rPr>
              <a:t>Government transfers</a:t>
            </a:r>
          </a:p>
        </p:txBody>
      </p:sp>
      <p:sp>
        <p:nvSpPr>
          <p:cNvPr id="52" name="Rectangle 64"/>
          <p:cNvSpPr>
            <a:spLocks noChangeArrowheads="1"/>
          </p:cNvSpPr>
          <p:nvPr/>
        </p:nvSpPr>
        <p:spPr bwMode="auto">
          <a:xfrm>
            <a:off x="4963584" y="3302001"/>
            <a:ext cx="318346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400" dirty="0">
                <a:cs typeface="Arial" pitchFamily="34" charset="0"/>
              </a:rPr>
              <a:t>Wages, profit, interest, rent</a:t>
            </a:r>
          </a:p>
        </p:txBody>
      </p:sp>
      <p:sp>
        <p:nvSpPr>
          <p:cNvPr id="53" name="Rectangle 65"/>
          <p:cNvSpPr>
            <a:spLocks noChangeArrowheads="1"/>
          </p:cNvSpPr>
          <p:nvPr/>
        </p:nvSpPr>
        <p:spPr bwMode="auto">
          <a:xfrm>
            <a:off x="5431367" y="4367213"/>
            <a:ext cx="2762251"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dirty="0">
                <a:cs typeface="Arial" pitchFamily="34" charset="0"/>
              </a:rPr>
              <a:t>Wages, profit, interest, rent</a:t>
            </a:r>
          </a:p>
        </p:txBody>
      </p:sp>
      <p:sp>
        <p:nvSpPr>
          <p:cNvPr id="54" name="Rectangle 66"/>
          <p:cNvSpPr>
            <a:spLocks noChangeArrowheads="1"/>
          </p:cNvSpPr>
          <p:nvPr/>
        </p:nvSpPr>
        <p:spPr bwMode="auto">
          <a:xfrm>
            <a:off x="7672918" y="4160838"/>
            <a:ext cx="2211916"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US" altLang="en-US" sz="1400" dirty="0">
                <a:cs typeface="Arial" pitchFamily="34" charset="0"/>
              </a:rPr>
              <a:t>Borrowing and </a:t>
            </a:r>
          </a:p>
          <a:p>
            <a:pPr algn="r"/>
            <a:r>
              <a:rPr lang="en-US" altLang="en-US" sz="1400" dirty="0">
                <a:cs typeface="Arial" pitchFamily="34" charset="0"/>
              </a:rPr>
              <a:t>stock issues</a:t>
            </a:r>
          </a:p>
          <a:p>
            <a:pPr algn="r"/>
            <a:r>
              <a:rPr lang="en-US" altLang="en-US" sz="1400" dirty="0">
                <a:cs typeface="Arial" pitchFamily="34" charset="0"/>
              </a:rPr>
              <a:t> by firms</a:t>
            </a:r>
          </a:p>
        </p:txBody>
      </p:sp>
      <p:sp>
        <p:nvSpPr>
          <p:cNvPr id="55" name="Rectangle 67"/>
          <p:cNvSpPr>
            <a:spLocks noChangeArrowheads="1"/>
          </p:cNvSpPr>
          <p:nvPr/>
        </p:nvSpPr>
        <p:spPr bwMode="auto">
          <a:xfrm>
            <a:off x="7556500" y="5387976"/>
            <a:ext cx="259926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dirty="0">
                <a:cs typeface="Arial" pitchFamily="34" charset="0"/>
              </a:rPr>
              <a:t>Foreign borrowing and sales of stock</a:t>
            </a:r>
          </a:p>
        </p:txBody>
      </p:sp>
      <p:sp>
        <p:nvSpPr>
          <p:cNvPr id="56" name="Rectangle 68"/>
          <p:cNvSpPr>
            <a:spLocks noChangeArrowheads="1"/>
          </p:cNvSpPr>
          <p:nvPr/>
        </p:nvSpPr>
        <p:spPr bwMode="auto">
          <a:xfrm>
            <a:off x="7076018" y="6248401"/>
            <a:ext cx="288078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dirty="0">
                <a:cs typeface="Arial" pitchFamily="34" charset="0"/>
              </a:rPr>
              <a:t>Foreign lending and purchases of stock</a:t>
            </a:r>
          </a:p>
        </p:txBody>
      </p:sp>
      <p:sp>
        <p:nvSpPr>
          <p:cNvPr id="57" name="Rectangle 69"/>
          <p:cNvSpPr>
            <a:spLocks noChangeArrowheads="1"/>
          </p:cNvSpPr>
          <p:nvPr/>
        </p:nvSpPr>
        <p:spPr bwMode="auto">
          <a:xfrm>
            <a:off x="3158068" y="5573713"/>
            <a:ext cx="96943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dirty="0">
                <a:cs typeface="Arial" pitchFamily="34" charset="0"/>
              </a:rPr>
              <a:t>Exports</a:t>
            </a:r>
          </a:p>
        </p:txBody>
      </p:sp>
      <p:sp>
        <p:nvSpPr>
          <p:cNvPr id="58" name="Rectangle 70"/>
          <p:cNvSpPr>
            <a:spLocks noChangeArrowheads="1"/>
          </p:cNvSpPr>
          <p:nvPr/>
        </p:nvSpPr>
        <p:spPr bwMode="auto">
          <a:xfrm>
            <a:off x="2254251" y="6257926"/>
            <a:ext cx="98213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dirty="0">
                <a:cs typeface="Arial" pitchFamily="34" charset="0"/>
              </a:rPr>
              <a:t>Imports</a:t>
            </a:r>
          </a:p>
        </p:txBody>
      </p:sp>
      <p:sp>
        <p:nvSpPr>
          <p:cNvPr id="59" name="Rectangle 71"/>
          <p:cNvSpPr>
            <a:spLocks noChangeArrowheads="1"/>
          </p:cNvSpPr>
          <p:nvPr/>
        </p:nvSpPr>
        <p:spPr bwMode="auto">
          <a:xfrm>
            <a:off x="3270251" y="4451350"/>
            <a:ext cx="82973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dirty="0">
                <a:cs typeface="Arial" pitchFamily="34" charset="0"/>
              </a:rPr>
              <a:t>GDP</a:t>
            </a:r>
          </a:p>
        </p:txBody>
      </p:sp>
      <p:sp>
        <p:nvSpPr>
          <p:cNvPr id="60" name="Rectangle 72"/>
          <p:cNvSpPr>
            <a:spLocks noChangeArrowheads="1"/>
          </p:cNvSpPr>
          <p:nvPr/>
        </p:nvSpPr>
        <p:spPr bwMode="auto">
          <a:xfrm>
            <a:off x="4652433" y="2298700"/>
            <a:ext cx="609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dirty="0">
                <a:cs typeface="Arial" pitchFamily="34" charset="0"/>
              </a:rPr>
              <a:t>Taxes</a:t>
            </a:r>
          </a:p>
        </p:txBody>
      </p:sp>
      <p:sp>
        <p:nvSpPr>
          <p:cNvPr id="61" name="Rectangle 73"/>
          <p:cNvSpPr>
            <a:spLocks noChangeArrowheads="1"/>
          </p:cNvSpPr>
          <p:nvPr/>
        </p:nvSpPr>
        <p:spPr bwMode="auto">
          <a:xfrm>
            <a:off x="1949451" y="2090738"/>
            <a:ext cx="2032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dirty="0">
                <a:cs typeface="Arial" pitchFamily="34" charset="0"/>
              </a:rPr>
              <a:t>Consumer spending</a:t>
            </a:r>
          </a:p>
        </p:txBody>
      </p:sp>
    </p:spTree>
    <p:extLst>
      <p:ext uri="{BB962C8B-B14F-4D97-AF65-F5344CB8AC3E}">
        <p14:creationId xmlns:p14="http://schemas.microsoft.com/office/powerpoint/2010/main" val="10010688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left)">
                                      <p:cBhvr>
                                        <p:cTn id="10" dur="500"/>
                                        <p:tgtEl>
                                          <p:spTgt spid="24"/>
                                        </p:tgtEl>
                                      </p:cBhvr>
                                    </p:animEffect>
                                  </p:childTnLst>
                                </p:cTn>
                              </p:par>
                              <p:par>
                                <p:cTn id="11" presetID="22" presetClass="entr" presetSubtype="8"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left)">
                                      <p:cBhvr>
                                        <p:cTn id="13" dur="500"/>
                                        <p:tgtEl>
                                          <p:spTgt spid="23"/>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par>
                                <p:cTn id="17" presetID="22" presetClass="entr" presetSubtype="8"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par>
                                <p:cTn id="23" presetID="22" presetClass="entr" presetSubtype="8"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left)">
                                      <p:cBhvr>
                                        <p:cTn id="28" dur="500"/>
                                        <p:tgtEl>
                                          <p:spTgt spid="25"/>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500"/>
                                        <p:tgtEl>
                                          <p:spTgt spid="19"/>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500"/>
                                        <p:tgtEl>
                                          <p:spTgt spid="18"/>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right)">
                                      <p:cBhvr>
                                        <p:cTn id="43" dur="500"/>
                                        <p:tgtEl>
                                          <p:spTgt spid="17"/>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500"/>
                                        <p:tgtEl>
                                          <p:spTgt spid="8"/>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left)">
                                      <p:cBhvr>
                                        <p:cTn id="49" dur="500"/>
                                        <p:tgtEl>
                                          <p:spTgt spid="20"/>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right)">
                                      <p:cBhvr>
                                        <p:cTn id="52" dur="500"/>
                                        <p:tgtEl>
                                          <p:spTgt spid="10"/>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right)">
                                      <p:cBhvr>
                                        <p:cTn id="55" dur="500"/>
                                        <p:tgtEl>
                                          <p:spTgt spid="4"/>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wipe(right)">
                                      <p:cBhvr>
                                        <p:cTn id="58" dur="500"/>
                                        <p:tgtEl>
                                          <p:spTgt spid="6"/>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left)">
                                      <p:cBhvr>
                                        <p:cTn id="61" dur="500"/>
                                        <p:tgtEl>
                                          <p:spTgt spid="12"/>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left)">
                                      <p:cBhvr>
                                        <p:cTn id="64" dur="500"/>
                                        <p:tgtEl>
                                          <p:spTgt spid="14"/>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par>
                                <p:cTn id="68" presetID="1" presetClass="entr" presetSubtype="0" fill="hold" grpId="0" nodeType="withEffect">
                                  <p:stCondLst>
                                    <p:cond delay="0"/>
                                  </p:stCondLst>
                                  <p:childTnLst>
                                    <p:set>
                                      <p:cBhvr>
                                        <p:cTn id="69" dur="1" fill="hold">
                                          <p:stCondLst>
                                            <p:cond delay="0"/>
                                          </p:stCondLst>
                                        </p:cTn>
                                        <p:tgtEl>
                                          <p:spTgt spid="5"/>
                                        </p:tgtEl>
                                        <p:attrNameLst>
                                          <p:attrName>style.visibility</p:attrName>
                                        </p:attrNameLst>
                                      </p:cBhvr>
                                      <p:to>
                                        <p:strVal val="visible"/>
                                      </p:to>
                                    </p:set>
                                  </p:childTnLst>
                                </p:cTn>
                              </p:par>
                              <p:par>
                                <p:cTn id="70" presetID="22" presetClass="entr" presetSubtype="8" fill="hold" grpId="0" nodeType="with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wipe(left)">
                                      <p:cBhvr>
                                        <p:cTn id="72" dur="500"/>
                                        <p:tgtEl>
                                          <p:spTgt spid="7"/>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wipe(left)">
                                      <p:cBhvr>
                                        <p:cTn id="75" dur="500"/>
                                        <p:tgtEl>
                                          <p:spTgt spid="13"/>
                                        </p:tgtEl>
                                      </p:cBhvr>
                                    </p:animEffect>
                                  </p:childTnLst>
                                </p:cTn>
                              </p:par>
                            </p:childTnLst>
                          </p:cTn>
                        </p:par>
                        <p:par>
                          <p:cTn id="76" fill="hold" nodeType="afterGroup">
                            <p:stCondLst>
                              <p:cond delay="500"/>
                            </p:stCondLst>
                            <p:childTnLst>
                              <p:par>
                                <p:cTn id="77" presetID="1" presetClass="entr" presetSubtype="0" fill="hold" grpId="1" nodeType="afterEffect">
                                  <p:stCondLst>
                                    <p:cond delay="0"/>
                                  </p:stCondLst>
                                  <p:childTnLst>
                                    <p:set>
                                      <p:cBhvr>
                                        <p:cTn id="78" dur="1" fill="hold">
                                          <p:stCondLst>
                                            <p:cond delay="0"/>
                                          </p:stCondLst>
                                        </p:cTn>
                                        <p:tgtEl>
                                          <p:spTgt spid="7"/>
                                        </p:tgtEl>
                                        <p:attrNameLst>
                                          <p:attrName>style.visibility</p:attrName>
                                        </p:attrNameLst>
                                      </p:cBhvr>
                                      <p:to>
                                        <p:strVal val="visible"/>
                                      </p:to>
                                    </p:set>
                                  </p:childTnLst>
                                </p:cTn>
                              </p:par>
                              <p:par>
                                <p:cTn id="79" presetID="1" presetClass="entr" presetSubtype="0" fill="hold" grpId="1" nodeType="withEffect">
                                  <p:stCondLst>
                                    <p:cond delay="0"/>
                                  </p:stCondLst>
                                  <p:childTnLst>
                                    <p:set>
                                      <p:cBhvr>
                                        <p:cTn id="80" dur="1" fill="hold">
                                          <p:stCondLst>
                                            <p:cond delay="0"/>
                                          </p:stCondLst>
                                        </p:cTn>
                                        <p:tgtEl>
                                          <p:spTgt spid="13"/>
                                        </p:tgtEl>
                                        <p:attrNameLst>
                                          <p:attrName>style.visibility</p:attrName>
                                        </p:attrNameLst>
                                      </p:cBhvr>
                                      <p:to>
                                        <p:strVal val="visible"/>
                                      </p:to>
                                    </p:set>
                                  </p:childTnLst>
                                </p:cTn>
                              </p:par>
                              <p:par>
                                <p:cTn id="81" presetID="1" presetClass="entr" presetSubtype="0" fill="hold" grpId="1" nodeType="withEffect">
                                  <p:stCondLst>
                                    <p:cond delay="0"/>
                                  </p:stCondLst>
                                  <p:childTnLst>
                                    <p:set>
                                      <p:cBhvr>
                                        <p:cTn id="82" dur="1" fill="hold">
                                          <p:stCondLst>
                                            <p:cond delay="0"/>
                                          </p:stCondLst>
                                        </p:cTn>
                                        <p:tgtEl>
                                          <p:spTgt spid="15"/>
                                        </p:tgtEl>
                                        <p:attrNameLst>
                                          <p:attrName>style.visibility</p:attrName>
                                        </p:attrNameLst>
                                      </p:cBhvr>
                                      <p:to>
                                        <p:strVal val="visible"/>
                                      </p:to>
                                    </p:set>
                                  </p:childTnLst>
                                </p:cTn>
                              </p:par>
                              <p:par>
                                <p:cTn id="83" presetID="22" presetClass="entr" presetSubtype="8" fill="hold" nodeType="with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wipe(left)">
                                      <p:cBhvr>
                                        <p:cTn id="85" dur="500"/>
                                        <p:tgtEl>
                                          <p:spTgt spid="28"/>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left)">
                                      <p:cBhvr>
                                        <p:cTn id="88" dur="500"/>
                                        <p:tgtEl>
                                          <p:spTgt spid="29"/>
                                        </p:tgtEl>
                                      </p:cBhvr>
                                    </p:animEffect>
                                  </p:childTnLst>
                                </p:cTn>
                              </p:par>
                              <p:par>
                                <p:cTn id="89" presetID="22" presetClass="entr" presetSubtype="8" fill="hold" nodeType="with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31"/>
                                        </p:tgtEl>
                                        <p:attrNameLst>
                                          <p:attrName>style.visibility</p:attrName>
                                        </p:attrNameLst>
                                      </p:cBhvr>
                                      <p:to>
                                        <p:strVal val="visible"/>
                                      </p:to>
                                    </p:set>
                                    <p:animEffect transition="in" filter="wipe(left)">
                                      <p:cBhvr>
                                        <p:cTn id="94" dur="500"/>
                                        <p:tgtEl>
                                          <p:spTgt spid="31"/>
                                        </p:tgtEl>
                                      </p:cBhvr>
                                    </p:animEffect>
                                  </p:childTnLst>
                                </p:cTn>
                              </p:par>
                              <p:par>
                                <p:cTn id="95" presetID="22" presetClass="entr" presetSubtype="8" fill="hold" nodeType="with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left)">
                                      <p:cBhvr>
                                        <p:cTn id="97" dur="500"/>
                                        <p:tgtEl>
                                          <p:spTgt spid="32"/>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wipe(left)">
                                      <p:cBhvr>
                                        <p:cTn id="100" dur="500"/>
                                        <p:tgtEl>
                                          <p:spTgt spid="33"/>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Effect transition="in" filter="wipe(left)">
                                      <p:cBhvr>
                                        <p:cTn id="103" dur="500"/>
                                        <p:tgtEl>
                                          <p:spTgt spid="35"/>
                                        </p:tgtEl>
                                      </p:cBhvr>
                                    </p:animEffect>
                                  </p:childTnLst>
                                </p:cTn>
                              </p:par>
                              <p:par>
                                <p:cTn id="104" presetID="22" presetClass="entr" presetSubtype="4" fill="hold" grpId="0" nodeType="with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down)">
                                      <p:cBhvr>
                                        <p:cTn id="106" dur="500"/>
                                        <p:tgtEl>
                                          <p:spTgt spid="34"/>
                                        </p:tgtEl>
                                      </p:cBhvr>
                                    </p:animEffect>
                                  </p:childTnLst>
                                </p:cTn>
                              </p:par>
                              <p:par>
                                <p:cTn id="107" presetID="22" presetClass="entr" presetSubtype="2"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wipe(right)">
                                      <p:cBhvr>
                                        <p:cTn id="109" dur="500"/>
                                        <p:tgtEl>
                                          <p:spTgt spid="36"/>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37"/>
                                        </p:tgtEl>
                                        <p:attrNameLst>
                                          <p:attrName>style.visibility</p:attrName>
                                        </p:attrNameLst>
                                      </p:cBhvr>
                                      <p:to>
                                        <p:strVal val="visible"/>
                                      </p:to>
                                    </p:set>
                                    <p:animEffect transition="in" filter="wipe(left)">
                                      <p:cBhvr>
                                        <p:cTn id="112" dur="500"/>
                                        <p:tgtEl>
                                          <p:spTgt spid="37"/>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Effect transition="in" filter="wipe(right)">
                                      <p:cBhvr>
                                        <p:cTn id="115" dur="500"/>
                                        <p:tgtEl>
                                          <p:spTgt spid="38"/>
                                        </p:tgtEl>
                                      </p:cBhvr>
                                    </p:animEffect>
                                  </p:childTnLst>
                                </p:cTn>
                              </p:par>
                              <p:par>
                                <p:cTn id="116" presetID="22" presetClass="entr" presetSubtype="8" fill="hold" grpId="0" nodeType="withEffect">
                                  <p:stCondLst>
                                    <p:cond delay="0"/>
                                  </p:stCondLst>
                                  <p:childTnLst>
                                    <p:set>
                                      <p:cBhvr>
                                        <p:cTn id="117" dur="1" fill="hold">
                                          <p:stCondLst>
                                            <p:cond delay="0"/>
                                          </p:stCondLst>
                                        </p:cTn>
                                        <p:tgtEl>
                                          <p:spTgt spid="39"/>
                                        </p:tgtEl>
                                        <p:attrNameLst>
                                          <p:attrName>style.visibility</p:attrName>
                                        </p:attrNameLst>
                                      </p:cBhvr>
                                      <p:to>
                                        <p:strVal val="visible"/>
                                      </p:to>
                                    </p:set>
                                    <p:animEffect transition="in" filter="wipe(left)">
                                      <p:cBhvr>
                                        <p:cTn id="118" dur="500"/>
                                        <p:tgtEl>
                                          <p:spTgt spid="39"/>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40"/>
                                        </p:tgtEl>
                                        <p:attrNameLst>
                                          <p:attrName>style.visibility</p:attrName>
                                        </p:attrNameLst>
                                      </p:cBhvr>
                                      <p:to>
                                        <p:strVal val="visible"/>
                                      </p:to>
                                    </p:set>
                                    <p:animEffect transition="in" filter="wipe(up)">
                                      <p:cBhvr>
                                        <p:cTn id="121" dur="500"/>
                                        <p:tgtEl>
                                          <p:spTgt spid="40"/>
                                        </p:tgtEl>
                                      </p:cBhvr>
                                    </p:animEffect>
                                  </p:childTnLst>
                                </p:cTn>
                              </p:par>
                              <p:par>
                                <p:cTn id="122" presetID="22" presetClass="entr" presetSubtype="8" fill="hold" grpId="0" nodeType="withEffect">
                                  <p:stCondLst>
                                    <p:cond delay="0"/>
                                  </p:stCondLst>
                                  <p:childTnLst>
                                    <p:set>
                                      <p:cBhvr>
                                        <p:cTn id="123" dur="1" fill="hold">
                                          <p:stCondLst>
                                            <p:cond delay="0"/>
                                          </p:stCondLst>
                                        </p:cTn>
                                        <p:tgtEl>
                                          <p:spTgt spid="41"/>
                                        </p:tgtEl>
                                        <p:attrNameLst>
                                          <p:attrName>style.visibility</p:attrName>
                                        </p:attrNameLst>
                                      </p:cBhvr>
                                      <p:to>
                                        <p:strVal val="visible"/>
                                      </p:to>
                                    </p:set>
                                    <p:animEffect transition="in" filter="wipe(left)">
                                      <p:cBhvr>
                                        <p:cTn id="124" dur="500"/>
                                        <p:tgtEl>
                                          <p:spTgt spid="41"/>
                                        </p:tgtEl>
                                      </p:cBhvr>
                                    </p:animEffect>
                                  </p:childTnLst>
                                </p:cTn>
                              </p:par>
                              <p:par>
                                <p:cTn id="125" presetID="22" presetClass="entr" presetSubtype="8"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wipe(left)">
                                      <p:cBhvr>
                                        <p:cTn id="127" dur="500"/>
                                        <p:tgtEl>
                                          <p:spTgt spid="42"/>
                                        </p:tgtEl>
                                      </p:cBhvr>
                                    </p:animEffect>
                                  </p:childTnLst>
                                </p:cTn>
                              </p:par>
                              <p:par>
                                <p:cTn id="128" presetID="22" presetClass="entr" presetSubtype="8" fill="hold" grpId="0" nodeType="with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left)">
                                      <p:cBhvr>
                                        <p:cTn id="130" dur="500"/>
                                        <p:tgtEl>
                                          <p:spTgt spid="43"/>
                                        </p:tgtEl>
                                      </p:cBhvr>
                                    </p:animEffect>
                                  </p:childTnLst>
                                </p:cTn>
                              </p:par>
                              <p:par>
                                <p:cTn id="131" presetID="1" presetClass="entr" presetSubtype="0" fill="hold" grpId="1" nodeType="withEffect">
                                  <p:stCondLst>
                                    <p:cond delay="0"/>
                                  </p:stCondLst>
                                  <p:childTnLst>
                                    <p:set>
                                      <p:cBhvr>
                                        <p:cTn id="132" dur="1" fill="hold">
                                          <p:stCondLst>
                                            <p:cond delay="0"/>
                                          </p:stCondLst>
                                        </p:cTn>
                                        <p:tgtEl>
                                          <p:spTgt spid="43"/>
                                        </p:tgtEl>
                                        <p:attrNameLst>
                                          <p:attrName>style.visibility</p:attrName>
                                        </p:attrNameLst>
                                      </p:cBhvr>
                                      <p:to>
                                        <p:strVal val="visible"/>
                                      </p:to>
                                    </p:set>
                                  </p:childTnLst>
                                </p:cTn>
                              </p:par>
                              <p:par>
                                <p:cTn id="133" presetID="22" presetClass="entr" presetSubtype="8" fill="hold" grpId="0" nodeType="withEffect">
                                  <p:stCondLst>
                                    <p:cond delay="0"/>
                                  </p:stCondLst>
                                  <p:childTnLst>
                                    <p:set>
                                      <p:cBhvr>
                                        <p:cTn id="134" dur="1" fill="hold">
                                          <p:stCondLst>
                                            <p:cond delay="0"/>
                                          </p:stCondLst>
                                        </p:cTn>
                                        <p:tgtEl>
                                          <p:spTgt spid="44"/>
                                        </p:tgtEl>
                                        <p:attrNameLst>
                                          <p:attrName>style.visibility</p:attrName>
                                        </p:attrNameLst>
                                      </p:cBhvr>
                                      <p:to>
                                        <p:strVal val="visible"/>
                                      </p:to>
                                    </p:set>
                                    <p:animEffect transition="in" filter="wipe(left)">
                                      <p:cBhvr>
                                        <p:cTn id="135" dur="500"/>
                                        <p:tgtEl>
                                          <p:spTgt spid="44"/>
                                        </p:tgtEl>
                                      </p:cBhvr>
                                    </p:animEffect>
                                  </p:childTnLst>
                                </p:cTn>
                              </p:par>
                              <p:par>
                                <p:cTn id="136" presetID="22" presetClass="entr" presetSubtype="4" fill="hold" grpId="0" nodeType="withEffect">
                                  <p:stCondLst>
                                    <p:cond delay="0"/>
                                  </p:stCondLst>
                                  <p:childTnLst>
                                    <p:set>
                                      <p:cBhvr>
                                        <p:cTn id="137" dur="1" fill="hold">
                                          <p:stCondLst>
                                            <p:cond delay="0"/>
                                          </p:stCondLst>
                                        </p:cTn>
                                        <p:tgtEl>
                                          <p:spTgt spid="47"/>
                                        </p:tgtEl>
                                        <p:attrNameLst>
                                          <p:attrName>style.visibility</p:attrName>
                                        </p:attrNameLst>
                                      </p:cBhvr>
                                      <p:to>
                                        <p:strVal val="visible"/>
                                      </p:to>
                                    </p:set>
                                    <p:animEffect transition="in" filter="wipe(down)">
                                      <p:cBhvr>
                                        <p:cTn id="138" dur="500"/>
                                        <p:tgtEl>
                                          <p:spTgt spid="47"/>
                                        </p:tgtEl>
                                      </p:cBhvr>
                                    </p:animEffect>
                                  </p:childTnLst>
                                </p:cTn>
                              </p:par>
                              <p:par>
                                <p:cTn id="139" presetID="22" presetClass="entr" presetSubtype="4" fill="hold" grpId="0" nodeType="with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down)">
                                      <p:cBhvr>
                                        <p:cTn id="141" dur="500"/>
                                        <p:tgtEl>
                                          <p:spTgt spid="46"/>
                                        </p:tgtEl>
                                      </p:cBhvr>
                                    </p:animEffect>
                                  </p:childTnLst>
                                </p:cTn>
                              </p:par>
                              <p:par>
                                <p:cTn id="142" presetID="1" presetClass="entr" presetSubtype="0" fill="hold" grpId="0" nodeType="withEffect">
                                  <p:stCondLst>
                                    <p:cond delay="0"/>
                                  </p:stCondLst>
                                  <p:childTnLst>
                                    <p:set>
                                      <p:cBhvr>
                                        <p:cTn id="143" dur="1" fill="hold">
                                          <p:stCondLst>
                                            <p:cond delay="0"/>
                                          </p:stCondLst>
                                        </p:cTn>
                                        <p:tgtEl>
                                          <p:spTgt spid="45"/>
                                        </p:tgtEl>
                                        <p:attrNameLst>
                                          <p:attrName>style.visibility</p:attrName>
                                        </p:attrNameLst>
                                      </p:cBhvr>
                                      <p:to>
                                        <p:strVal val="visible"/>
                                      </p:to>
                                    </p:set>
                                  </p:childTnLst>
                                </p:cTn>
                              </p:par>
                              <p:par>
                                <p:cTn id="144" presetID="1" presetClass="entr" presetSubtype="0" fill="hold" grpId="0" nodeType="withEffect">
                                  <p:stCondLst>
                                    <p:cond delay="0"/>
                                  </p:stCondLst>
                                  <p:childTnLst>
                                    <p:set>
                                      <p:cBhvr>
                                        <p:cTn id="145" dur="1" fill="hold">
                                          <p:stCondLst>
                                            <p:cond delay="0"/>
                                          </p:stCondLst>
                                        </p:cTn>
                                        <p:tgtEl>
                                          <p:spTgt spid="48"/>
                                        </p:tgtEl>
                                        <p:attrNameLst>
                                          <p:attrName>style.visibility</p:attrName>
                                        </p:attrNameLst>
                                      </p:cBhvr>
                                      <p:to>
                                        <p:strVal val="visible"/>
                                      </p:to>
                                    </p:set>
                                  </p:childTnLst>
                                </p:cTn>
                              </p:par>
                              <p:par>
                                <p:cTn id="146" presetID="1" presetClass="entr" presetSubtype="0" fill="hold" grpId="0" nodeType="withEffect">
                                  <p:stCondLst>
                                    <p:cond delay="0"/>
                                  </p:stCondLst>
                                  <p:childTnLst>
                                    <p:set>
                                      <p:cBhvr>
                                        <p:cTn id="147" dur="1" fill="hold">
                                          <p:stCondLst>
                                            <p:cond delay="0"/>
                                          </p:stCondLst>
                                        </p:cTn>
                                        <p:tgtEl>
                                          <p:spTgt spid="49"/>
                                        </p:tgtEl>
                                        <p:attrNameLst>
                                          <p:attrName>style.visibility</p:attrName>
                                        </p:attrNameLst>
                                      </p:cBhvr>
                                      <p:to>
                                        <p:strVal val="visible"/>
                                      </p:to>
                                    </p:set>
                                  </p:childTnLst>
                                </p:cTn>
                              </p:par>
                              <p:par>
                                <p:cTn id="148" presetID="1" presetClass="entr" presetSubtype="0" fill="hold" grpId="0" nodeType="withEffect">
                                  <p:stCondLst>
                                    <p:cond delay="0"/>
                                  </p:stCondLst>
                                  <p:childTnLst>
                                    <p:set>
                                      <p:cBhvr>
                                        <p:cTn id="149" dur="1" fill="hold">
                                          <p:stCondLst>
                                            <p:cond delay="0"/>
                                          </p:stCondLst>
                                        </p:cTn>
                                        <p:tgtEl>
                                          <p:spTgt spid="51"/>
                                        </p:tgtEl>
                                        <p:attrNameLst>
                                          <p:attrName>style.visibility</p:attrName>
                                        </p:attrNameLst>
                                      </p:cBhvr>
                                      <p:to>
                                        <p:strVal val="visible"/>
                                      </p:to>
                                    </p:set>
                                  </p:childTnLst>
                                </p:cTn>
                              </p:par>
                              <p:par>
                                <p:cTn id="150" presetID="1" presetClass="entr" presetSubtype="0" fill="hold" grpId="0" nodeType="withEffect">
                                  <p:stCondLst>
                                    <p:cond delay="0"/>
                                  </p:stCondLst>
                                  <p:childTnLst>
                                    <p:set>
                                      <p:cBhvr>
                                        <p:cTn id="151" dur="1" fill="hold">
                                          <p:stCondLst>
                                            <p:cond delay="0"/>
                                          </p:stCondLst>
                                        </p:cTn>
                                        <p:tgtEl>
                                          <p:spTgt spid="50"/>
                                        </p:tgtEl>
                                        <p:attrNameLst>
                                          <p:attrName>style.visibility</p:attrName>
                                        </p:attrNameLst>
                                      </p:cBhvr>
                                      <p:to>
                                        <p:strVal val="visible"/>
                                      </p:to>
                                    </p:set>
                                  </p:childTnLst>
                                </p:cTn>
                              </p:par>
                              <p:par>
                                <p:cTn id="152" presetID="1" presetClass="entr" presetSubtype="0" fill="hold" grpId="0" nodeType="withEffect">
                                  <p:stCondLst>
                                    <p:cond delay="0"/>
                                  </p:stCondLst>
                                  <p:childTnLst>
                                    <p:set>
                                      <p:cBhvr>
                                        <p:cTn id="153" dur="1" fill="hold">
                                          <p:stCondLst>
                                            <p:cond delay="0"/>
                                          </p:stCondLst>
                                        </p:cTn>
                                        <p:tgtEl>
                                          <p:spTgt spid="52"/>
                                        </p:tgtEl>
                                        <p:attrNameLst>
                                          <p:attrName>style.visibility</p:attrName>
                                        </p:attrNameLst>
                                      </p:cBhvr>
                                      <p:to>
                                        <p:strVal val="visible"/>
                                      </p:to>
                                    </p:set>
                                  </p:childTnLst>
                                </p:cTn>
                              </p:par>
                              <p:par>
                                <p:cTn id="154" presetID="1" presetClass="entr" presetSubtype="0" fill="hold" grpId="0" nodeType="withEffect">
                                  <p:stCondLst>
                                    <p:cond delay="0"/>
                                  </p:stCondLst>
                                  <p:childTnLst>
                                    <p:set>
                                      <p:cBhvr>
                                        <p:cTn id="155" dur="1" fill="hold">
                                          <p:stCondLst>
                                            <p:cond delay="0"/>
                                          </p:stCondLst>
                                        </p:cTn>
                                        <p:tgtEl>
                                          <p:spTgt spid="53"/>
                                        </p:tgtEl>
                                        <p:attrNameLst>
                                          <p:attrName>style.visibility</p:attrName>
                                        </p:attrNameLst>
                                      </p:cBhvr>
                                      <p:to>
                                        <p:strVal val="visible"/>
                                      </p:to>
                                    </p:set>
                                  </p:childTnLst>
                                </p:cTn>
                              </p:par>
                              <p:par>
                                <p:cTn id="156" presetID="1" presetClass="entr" presetSubtype="0" fill="hold" grpId="0" nodeType="withEffect">
                                  <p:stCondLst>
                                    <p:cond delay="0"/>
                                  </p:stCondLst>
                                  <p:childTnLst>
                                    <p:set>
                                      <p:cBhvr>
                                        <p:cTn id="157" dur="1" fill="hold">
                                          <p:stCondLst>
                                            <p:cond delay="0"/>
                                          </p:stCondLst>
                                        </p:cTn>
                                        <p:tgtEl>
                                          <p:spTgt spid="54"/>
                                        </p:tgtEl>
                                        <p:attrNameLst>
                                          <p:attrName>style.visibility</p:attrName>
                                        </p:attrNameLst>
                                      </p:cBhvr>
                                      <p:to>
                                        <p:strVal val="visible"/>
                                      </p:to>
                                    </p:set>
                                  </p:childTnLst>
                                </p:cTn>
                              </p:par>
                              <p:par>
                                <p:cTn id="158" presetID="1" presetClass="entr" presetSubtype="0" fill="hold" grpId="0" nodeType="withEffect">
                                  <p:stCondLst>
                                    <p:cond delay="0"/>
                                  </p:stCondLst>
                                  <p:childTnLst>
                                    <p:set>
                                      <p:cBhvr>
                                        <p:cTn id="159" dur="1" fill="hold">
                                          <p:stCondLst>
                                            <p:cond delay="0"/>
                                          </p:stCondLst>
                                        </p:cTn>
                                        <p:tgtEl>
                                          <p:spTgt spid="55"/>
                                        </p:tgtEl>
                                        <p:attrNameLst>
                                          <p:attrName>style.visibility</p:attrName>
                                        </p:attrNameLst>
                                      </p:cBhvr>
                                      <p:to>
                                        <p:strVal val="visible"/>
                                      </p:to>
                                    </p:set>
                                  </p:childTnLst>
                                </p:cTn>
                              </p:par>
                              <p:par>
                                <p:cTn id="160" presetID="1" presetClass="entr" presetSubtype="0" fill="hold" grpId="0" nodeType="withEffect">
                                  <p:stCondLst>
                                    <p:cond delay="0"/>
                                  </p:stCondLst>
                                  <p:childTnLst>
                                    <p:set>
                                      <p:cBhvr>
                                        <p:cTn id="161" dur="1" fill="hold">
                                          <p:stCondLst>
                                            <p:cond delay="0"/>
                                          </p:stCondLst>
                                        </p:cTn>
                                        <p:tgtEl>
                                          <p:spTgt spid="56"/>
                                        </p:tgtEl>
                                        <p:attrNameLst>
                                          <p:attrName>style.visibility</p:attrName>
                                        </p:attrNameLst>
                                      </p:cBhvr>
                                      <p:to>
                                        <p:strVal val="visible"/>
                                      </p:to>
                                    </p:set>
                                  </p:childTnLst>
                                </p:cTn>
                              </p:par>
                              <p:par>
                                <p:cTn id="162" presetID="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childTnLst>
                                </p:cTn>
                              </p:par>
                              <p:par>
                                <p:cTn id="164" presetID="1" presetClass="entr" presetSubtype="0" fill="hold" grpId="0" nodeType="withEffect">
                                  <p:stCondLst>
                                    <p:cond delay="0"/>
                                  </p:stCondLst>
                                  <p:childTnLst>
                                    <p:set>
                                      <p:cBhvr>
                                        <p:cTn id="165" dur="1" fill="hold">
                                          <p:stCondLst>
                                            <p:cond delay="0"/>
                                          </p:stCondLst>
                                        </p:cTn>
                                        <p:tgtEl>
                                          <p:spTgt spid="58"/>
                                        </p:tgtEl>
                                        <p:attrNameLst>
                                          <p:attrName>style.visibility</p:attrName>
                                        </p:attrNameLst>
                                      </p:cBhvr>
                                      <p:to>
                                        <p:strVal val="visible"/>
                                      </p:to>
                                    </p:set>
                                  </p:childTnLst>
                                </p:cTn>
                              </p:par>
                              <p:par>
                                <p:cTn id="166" presetID="1" presetClass="entr" presetSubtype="0" fill="hold" grpId="0" nodeType="withEffect">
                                  <p:stCondLst>
                                    <p:cond delay="0"/>
                                  </p:stCondLst>
                                  <p:childTnLst>
                                    <p:set>
                                      <p:cBhvr>
                                        <p:cTn id="167" dur="1" fill="hold">
                                          <p:stCondLst>
                                            <p:cond delay="0"/>
                                          </p:stCondLst>
                                        </p:cTn>
                                        <p:tgtEl>
                                          <p:spTgt spid="59"/>
                                        </p:tgtEl>
                                        <p:attrNameLst>
                                          <p:attrName>style.visibility</p:attrName>
                                        </p:attrNameLst>
                                      </p:cBhvr>
                                      <p:to>
                                        <p:strVal val="visible"/>
                                      </p:to>
                                    </p:set>
                                  </p:childTnLst>
                                </p:cTn>
                              </p:par>
                              <p:par>
                                <p:cTn id="168" presetID="1" presetClass="entr" presetSubtype="0"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childTnLst>
                                </p:cTn>
                              </p:par>
                              <p:par>
                                <p:cTn id="170" presetID="1" presetClass="entr" presetSubtype="0" fill="hold" grpId="0" nodeType="withEffect">
                                  <p:stCondLst>
                                    <p:cond delay="0"/>
                                  </p:stCondLst>
                                  <p:childTnLst>
                                    <p:set>
                                      <p:cBhvr>
                                        <p:cTn id="171"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7" grpId="1" animBg="1"/>
      <p:bldP spid="8" grpId="0" animBg="1"/>
      <p:bldP spid="9" grpId="0" animBg="1"/>
      <p:bldP spid="10" grpId="0" animBg="1"/>
      <p:bldP spid="11" grpId="0" animBg="1"/>
      <p:bldP spid="12" grpId="0" animBg="1"/>
      <p:bldP spid="13" grpId="0" animBg="1"/>
      <p:bldP spid="13" grpId="1" animBg="1"/>
      <p:bldP spid="14" grpId="0" animBg="1"/>
      <p:bldP spid="15" grpId="0" animBg="1"/>
      <p:bldP spid="15" grpId="1" animBg="1"/>
      <p:bldP spid="17" grpId="0" animBg="1"/>
      <p:bldP spid="18" grpId="0" animBg="1"/>
      <p:bldP spid="19" grpId="0" animBg="1"/>
      <p:bldP spid="20" grpId="0" animBg="1"/>
      <p:bldP spid="24" grpId="0"/>
      <p:bldP spid="25" grpId="0"/>
      <p:bldP spid="26" grpId="0"/>
      <p:bldP spid="27" grpId="0"/>
      <p:bldP spid="29" grpId="0"/>
      <p:bldP spid="31" grpId="0"/>
      <p:bldP spid="33" grpId="0"/>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3" grpId="1" animBg="1"/>
      <p:bldP spid="44" grpId="0" animBg="1"/>
      <p:bldP spid="45" grpId="0" animBg="1"/>
      <p:bldP spid="46" grpId="0" animBg="1"/>
      <p:bldP spid="47" grpId="0" animBg="1"/>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mtClean="0"/>
              <a:t>The National Accounts</a:t>
            </a:r>
          </a:p>
        </p:txBody>
      </p:sp>
      <p:sp>
        <p:nvSpPr>
          <p:cNvPr id="13315" name="Content Placeholder 2"/>
          <p:cNvSpPr>
            <a:spLocks noGrp="1"/>
          </p:cNvSpPr>
          <p:nvPr>
            <p:ph idx="1"/>
          </p:nvPr>
        </p:nvSpPr>
        <p:spPr/>
        <p:txBody>
          <a:bodyPr/>
          <a:lstStyle/>
          <a:p>
            <a:pPr indent="-295275"/>
            <a:r>
              <a:rPr lang="en-US" altLang="en-US" sz="2600" smtClean="0"/>
              <a:t>Households engage in </a:t>
            </a:r>
            <a:r>
              <a:rPr lang="en-US" altLang="en-US" sz="2600" b="1" smtClean="0"/>
              <a:t>consumer spending</a:t>
            </a:r>
            <a:r>
              <a:rPr lang="en-US" altLang="en-US" sz="2600" smtClean="0"/>
              <a:t>.</a:t>
            </a:r>
          </a:p>
          <a:p>
            <a:pPr indent="-295275"/>
            <a:r>
              <a:rPr lang="en-US" altLang="en-US" sz="2600" smtClean="0"/>
              <a:t>Households own factors of production.  They sell these factors to firms, receiving </a:t>
            </a:r>
            <a:r>
              <a:rPr lang="en-US" altLang="en-US" sz="2600" b="1" i="1" smtClean="0"/>
              <a:t>rent</a:t>
            </a:r>
            <a:r>
              <a:rPr lang="en-US" altLang="en-US" sz="2600" smtClean="0"/>
              <a:t>, </a:t>
            </a:r>
            <a:r>
              <a:rPr lang="en-US" altLang="en-US" sz="2600" b="1" i="1" smtClean="0"/>
              <a:t>wages</a:t>
            </a:r>
            <a:r>
              <a:rPr lang="en-US" altLang="en-US" sz="2600" smtClean="0"/>
              <a:t>, interest on </a:t>
            </a:r>
            <a:r>
              <a:rPr lang="en-US" altLang="en-US" sz="2600" b="1" i="1" smtClean="0"/>
              <a:t>bonds</a:t>
            </a:r>
            <a:r>
              <a:rPr lang="en-US" altLang="en-US" sz="2600" smtClean="0"/>
              <a:t>, </a:t>
            </a:r>
            <a:r>
              <a:rPr lang="en-US" altLang="en-US" sz="2600" b="1" i="1" smtClean="0"/>
              <a:t>dividends</a:t>
            </a:r>
            <a:r>
              <a:rPr lang="en-US" altLang="en-US" sz="2600" i="1" smtClean="0"/>
              <a:t> </a:t>
            </a:r>
            <a:r>
              <a:rPr lang="en-US" altLang="en-US" sz="2600" smtClean="0"/>
              <a:t>on </a:t>
            </a:r>
            <a:r>
              <a:rPr lang="en-US" altLang="en-US" sz="2600" b="1" i="1" smtClean="0"/>
              <a:t>stocks. </a:t>
            </a:r>
            <a:endParaRPr lang="en-US" altLang="en-US" sz="2600" smtClean="0"/>
          </a:p>
          <a:p>
            <a:pPr indent="-295275"/>
            <a:r>
              <a:rPr lang="en-US" altLang="en-US" sz="2600" smtClean="0"/>
              <a:t>In addition, households receive </a:t>
            </a:r>
            <a:r>
              <a:rPr lang="en-US" altLang="en-US" sz="2600" b="1" i="1" smtClean="0"/>
              <a:t>government transfers</a:t>
            </a:r>
            <a:r>
              <a:rPr lang="en-US" altLang="en-US" sz="2600" i="1" smtClean="0"/>
              <a:t> </a:t>
            </a:r>
            <a:r>
              <a:rPr lang="en-US" altLang="en-US" sz="2600" smtClean="0"/>
              <a:t>from the government. </a:t>
            </a:r>
          </a:p>
          <a:p>
            <a:pPr indent="-295275"/>
            <a:r>
              <a:rPr lang="en-US" altLang="en-US" sz="2600" b="1" i="1" smtClean="0"/>
              <a:t>Disposable income</a:t>
            </a:r>
            <a:r>
              <a:rPr lang="en-US" altLang="en-US" sz="2600" smtClean="0"/>
              <a:t>, total household income minus taxes, is available to spend on consumption or to save.</a:t>
            </a:r>
          </a:p>
        </p:txBody>
      </p:sp>
    </p:spTree>
    <p:extLst>
      <p:ext uri="{BB962C8B-B14F-4D97-AF65-F5344CB8AC3E}">
        <p14:creationId xmlns:p14="http://schemas.microsoft.com/office/powerpoint/2010/main" val="25530690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t>The National Accounts</a:t>
            </a:r>
          </a:p>
        </p:txBody>
      </p:sp>
      <p:sp>
        <p:nvSpPr>
          <p:cNvPr id="3" name="Content Placeholder 2"/>
          <p:cNvSpPr>
            <a:spLocks noGrp="1"/>
          </p:cNvSpPr>
          <p:nvPr>
            <p:ph idx="1"/>
          </p:nvPr>
        </p:nvSpPr>
        <p:spPr/>
        <p:txBody>
          <a:bodyPr rtlCol="0">
            <a:normAutofit/>
          </a:bodyPr>
          <a:lstStyle/>
          <a:p>
            <a:pPr indent="-295275" fontAlgn="auto">
              <a:spcAft>
                <a:spcPts val="0"/>
              </a:spcAft>
              <a:defRPr/>
            </a:pPr>
            <a:r>
              <a:rPr lang="en-US" sz="2600" b="1" dirty="0" smtClean="0"/>
              <a:t>Private savings</a:t>
            </a:r>
            <a:r>
              <a:rPr lang="en-US" sz="2600" dirty="0" smtClean="0"/>
              <a:t>, equal to disposable income minus consumer spending, is disposable income that is not spent on consumption.</a:t>
            </a:r>
          </a:p>
          <a:p>
            <a:pPr marL="0" indent="0" fontAlgn="auto">
              <a:spcAft>
                <a:spcPts val="0"/>
              </a:spcAft>
              <a:buFont typeface="Arial" pitchFamily="34" charset="0"/>
              <a:buNone/>
              <a:defRPr/>
            </a:pPr>
            <a:endParaRPr lang="en-US" sz="2600" dirty="0" smtClean="0"/>
          </a:p>
          <a:p>
            <a:pPr indent="-295275" fontAlgn="auto">
              <a:spcAft>
                <a:spcPts val="0"/>
              </a:spcAft>
              <a:defRPr/>
            </a:pPr>
            <a:r>
              <a:rPr lang="en-US" sz="2600" dirty="0" smtClean="0"/>
              <a:t>The banking, stock, and bond markets, which channel private savings and foreign lending into investment spending, government borrowing, and foreign borrowing, are known as the </a:t>
            </a:r>
            <a:r>
              <a:rPr lang="en-US" sz="2600" b="1" dirty="0" smtClean="0"/>
              <a:t>financial markets</a:t>
            </a:r>
            <a:r>
              <a:rPr lang="en-US" sz="2600" dirty="0" smtClean="0"/>
              <a:t>.</a:t>
            </a:r>
          </a:p>
        </p:txBody>
      </p:sp>
    </p:spTree>
    <p:extLst>
      <p:ext uri="{BB962C8B-B14F-4D97-AF65-F5344CB8AC3E}">
        <p14:creationId xmlns:p14="http://schemas.microsoft.com/office/powerpoint/2010/main" val="39251314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mtClean="0"/>
              <a:t>The National Accounts</a:t>
            </a:r>
          </a:p>
        </p:txBody>
      </p:sp>
      <p:sp>
        <p:nvSpPr>
          <p:cNvPr id="3" name="Content Placeholder 2"/>
          <p:cNvSpPr>
            <a:spLocks noGrp="1"/>
          </p:cNvSpPr>
          <p:nvPr>
            <p:ph idx="1"/>
          </p:nvPr>
        </p:nvSpPr>
        <p:spPr/>
        <p:txBody>
          <a:bodyPr rtlCol="0">
            <a:normAutofit/>
          </a:bodyPr>
          <a:lstStyle/>
          <a:p>
            <a:pPr indent="-295275" fontAlgn="auto">
              <a:spcAft>
                <a:spcPts val="0"/>
              </a:spcAft>
              <a:defRPr/>
            </a:pPr>
            <a:r>
              <a:rPr lang="en-US" sz="2600" b="1" i="1" dirty="0" smtClean="0"/>
              <a:t>Government purchases</a:t>
            </a:r>
            <a:r>
              <a:rPr lang="en-US" sz="2600" i="1" dirty="0" smtClean="0"/>
              <a:t> </a:t>
            </a:r>
            <a:r>
              <a:rPr lang="en-US" sz="2600" b="1" i="1" dirty="0" smtClean="0"/>
              <a:t>of goods and services</a:t>
            </a:r>
            <a:r>
              <a:rPr lang="en-US" sz="2600" i="1" dirty="0" smtClean="0"/>
              <a:t> </a:t>
            </a:r>
            <a:r>
              <a:rPr lang="en-US" sz="2600" dirty="0" smtClean="0"/>
              <a:t>(G) is paid for by tax receipts as well as by </a:t>
            </a:r>
            <a:r>
              <a:rPr lang="en-US" sz="2600" b="1" i="1" dirty="0" smtClean="0"/>
              <a:t>government borrowing</a:t>
            </a:r>
            <a:r>
              <a:rPr lang="en-US" sz="2600" i="1" dirty="0" smtClean="0"/>
              <a:t>. </a:t>
            </a:r>
          </a:p>
          <a:p>
            <a:pPr marL="0" indent="0" fontAlgn="auto">
              <a:spcAft>
                <a:spcPts val="0"/>
              </a:spcAft>
              <a:buFont typeface="Arial" pitchFamily="34" charset="0"/>
              <a:buNone/>
              <a:defRPr/>
            </a:pPr>
            <a:r>
              <a:rPr lang="en-US" sz="2600" i="1" dirty="0" smtClean="0"/>
              <a:t> </a:t>
            </a:r>
          </a:p>
          <a:p>
            <a:pPr indent="-295275" fontAlgn="auto">
              <a:spcAft>
                <a:spcPts val="0"/>
              </a:spcAft>
              <a:defRPr/>
            </a:pPr>
            <a:r>
              <a:rPr lang="en-US" sz="2600" b="1" i="1" dirty="0" smtClean="0"/>
              <a:t>Exports</a:t>
            </a:r>
            <a:r>
              <a:rPr lang="en-US" sz="2600" b="1" dirty="0" smtClean="0"/>
              <a:t> </a:t>
            </a:r>
            <a:r>
              <a:rPr lang="en-US" sz="2600" dirty="0" smtClean="0"/>
              <a:t>(X) generate an inflow of funds into the country from the rest of the world, while </a:t>
            </a:r>
            <a:r>
              <a:rPr lang="en-US" sz="2600" b="1" i="1" dirty="0" smtClean="0"/>
              <a:t>imports</a:t>
            </a:r>
            <a:r>
              <a:rPr lang="en-US" sz="2600" b="1" dirty="0" smtClean="0"/>
              <a:t> </a:t>
            </a:r>
            <a:r>
              <a:rPr lang="en-US" sz="2600" dirty="0" smtClean="0"/>
              <a:t>(IM) lead to an outflow of funds to the rest of the world.</a:t>
            </a:r>
          </a:p>
        </p:txBody>
      </p:sp>
    </p:spTree>
    <p:extLst>
      <p:ext uri="{BB962C8B-B14F-4D97-AF65-F5344CB8AC3E}">
        <p14:creationId xmlns:p14="http://schemas.microsoft.com/office/powerpoint/2010/main" val="33306030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idescreen Business">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478CBB3-73F7-4AE4-8F66-D704F33A819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Widescreen Business</Template>
  <TotalTime>628</TotalTime>
  <Words>1250</Words>
  <Application>Microsoft Office PowerPoint</Application>
  <PresentationFormat>Widescreen</PresentationFormat>
  <Paragraphs>125</Paragraphs>
  <Slides>15</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Century Gothic</vt:lpstr>
      <vt:lpstr>Wingdings 3</vt:lpstr>
      <vt:lpstr>Widescreen Business</vt:lpstr>
      <vt:lpstr>ECO 120 - Global Macroeconomics</vt:lpstr>
      <vt:lpstr>Module 10</vt:lpstr>
      <vt:lpstr>The National Accounts</vt:lpstr>
      <vt:lpstr>The Simple Circular-Flow Diagram</vt:lpstr>
      <vt:lpstr>The Circular-Flow Diagram</vt:lpstr>
      <vt:lpstr>An Expanded Circular-Flow Diagram</vt:lpstr>
      <vt:lpstr>The National Accounts</vt:lpstr>
      <vt:lpstr>The National Accounts</vt:lpstr>
      <vt:lpstr>The National Accounts</vt:lpstr>
      <vt:lpstr>The National Accounts</vt:lpstr>
      <vt:lpstr>Gross Domestic Product</vt:lpstr>
      <vt:lpstr>Gross Domestic Product</vt:lpstr>
      <vt:lpstr>Calculating Gross Domestic Product</vt:lpstr>
      <vt:lpstr>Calculating Gross Domestic Product</vt:lpstr>
      <vt:lpstr>Calculating Gross Domestic Product</vt:lpstr>
    </vt:vector>
  </TitlesOfParts>
  <Company>University of Wisconsin-La Crosse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Name</dc:title>
  <dc:creator>itsdeploy</dc:creator>
  <cp:lastModifiedBy>Brooks Taggert J</cp:lastModifiedBy>
  <cp:revision>38</cp:revision>
  <cp:lastPrinted>2012-08-15T21:38:02Z</cp:lastPrinted>
  <dcterms:created xsi:type="dcterms:W3CDTF">2013-09-01T03:59:40Z</dcterms:created>
  <dcterms:modified xsi:type="dcterms:W3CDTF">2014-09-17T18:27:37Z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TC034172229991</vt:lpwstr>
  </property>
</Properties>
</file>