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6"/>
  </p:notesMasterIdLst>
  <p:handoutMasterIdLst>
    <p:handoutMasterId r:id="rId17"/>
  </p:handoutMasterIdLst>
  <p:sldIdLst>
    <p:sldId id="272" r:id="rId3"/>
    <p:sldId id="340" r:id="rId4"/>
    <p:sldId id="341" r:id="rId5"/>
    <p:sldId id="342" r:id="rId6"/>
    <p:sldId id="343" r:id="rId7"/>
    <p:sldId id="344" r:id="rId8"/>
    <p:sldId id="345" r:id="rId9"/>
    <p:sldId id="346" r:id="rId10"/>
    <p:sldId id="347" r:id="rId11"/>
    <p:sldId id="351" r:id="rId12"/>
    <p:sldId id="348" r:id="rId13"/>
    <p:sldId id="349" r:id="rId14"/>
    <p:sldId id="350"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112" d="100"/>
          <a:sy n="112" d="100"/>
        </p:scale>
        <p:origin x="30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9/17/2014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9/17/2014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adtolarissa.com/unemploy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92663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40271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altLang="en-US" b="1" i="1" u="sng" dirty="0" smtClean="0"/>
              <a:t>Figure Caption:</a:t>
            </a:r>
            <a:r>
              <a:rPr lang="en-US" altLang="en-US" b="1" dirty="0" smtClean="0"/>
              <a:t> Figure 12.1: The U.S. Unemployment Rate, 1948–2013 </a:t>
            </a:r>
          </a:p>
          <a:p>
            <a:pPr defTabSz="466618">
              <a:spcBef>
                <a:spcPct val="0"/>
              </a:spcBef>
            </a:pPr>
            <a:r>
              <a:rPr lang="en-US" altLang="en-US" dirty="0" smtClean="0"/>
              <a:t>The unemployment rate has fluctuated widely over time. It always rises during recessions, which are shown by the shaded bars. It usually, but not always, falls during periods of economic expansion. Source: Bureau of Labor Statistics; National Bureau of Economic Research. Can you</a:t>
            </a:r>
            <a:r>
              <a:rPr lang="en-US" altLang="en-US" baseline="0" dirty="0" smtClean="0"/>
              <a:t> identify the empirical </a:t>
            </a:r>
            <a:endParaRPr lang="en-US" altLang="en-US" dirty="0" smtClean="0"/>
          </a:p>
          <a:p>
            <a:pPr defTabSz="466618">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4F2781-FE8B-4889-8185-EFDE8C99568C}"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416796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altLang="en-US" b="1" i="1" u="sng" smtClean="0"/>
              <a:t>Figure Caption:</a:t>
            </a:r>
            <a:r>
              <a:rPr lang="en-US" altLang="en-US" b="1" smtClean="0"/>
              <a:t> Figure 12-2: Alternative Measures of Unemployment, 1994–2010 </a:t>
            </a:r>
          </a:p>
          <a:p>
            <a:pPr defTabSz="466618">
              <a:spcBef>
                <a:spcPct val="0"/>
              </a:spcBef>
            </a:pPr>
            <a:r>
              <a:rPr lang="en-US" altLang="en-US" smtClean="0"/>
              <a:t>The unemployment number usually quoted in the news media counts someone as unemployed only if he or she has been looking for work during the past four weeks. Broader measures also count discouraged workers, marginally attached workers, and the underemployed. These broader measures show a higher unemployment rate—but they move closely in parallel with the standard rate. </a:t>
            </a:r>
          </a:p>
          <a:p>
            <a:pPr defTabSz="466618">
              <a:spcBef>
                <a:spcPct val="0"/>
              </a:spcBef>
            </a:pPr>
            <a:r>
              <a:rPr lang="en-US" altLang="en-US" smtClean="0"/>
              <a:t>Source: Bureau of Labor Statistics. </a:t>
            </a:r>
          </a:p>
          <a:p>
            <a:pPr defTabSz="466618">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ECC5584-245F-415E-B0BB-1FD47CFE3720}"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6241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altLang="en-US" b="1" i="1" u="sng" smtClean="0"/>
              <a:t>Figure Caption:</a:t>
            </a:r>
            <a:r>
              <a:rPr lang="en-US" altLang="en-US" b="1" smtClean="0"/>
              <a:t> Figure 24-3: Unemployment Rates of Different Groups, 2007 </a:t>
            </a:r>
          </a:p>
          <a:p>
            <a:pPr defTabSz="466618">
              <a:spcBef>
                <a:spcPct val="0"/>
              </a:spcBef>
            </a:pPr>
            <a:r>
              <a:rPr lang="en-US" altLang="en-US" smtClean="0"/>
              <a:t>Unemployment rates vary greatly among different demographic groups. For example, although the overall unemployment rate in August 2007 was 4.7%, the unemployment rate among African-American teenagers was 31.2%. As a result, even during periods of low overall unemployment, unemployment remains a serious problem for some groups.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F6B099-188C-405F-9E87-47F42A935DC4}"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351911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 is a few years old, this</a:t>
            </a:r>
            <a:r>
              <a:rPr lang="en-US" baseline="0" dirty="0" smtClean="0"/>
              <a:t> interactive graphic gives you a great sense of how unemployment varies among different demographic groups. Click on the link and take a look around. Who is it highest for and who is it lowest for? Differences in race? Gender? education?</a:t>
            </a:r>
          </a:p>
          <a:p>
            <a:endParaRPr lang="en-US" baseline="0" dirty="0" smtClean="0"/>
          </a:p>
          <a:p>
            <a:r>
              <a:rPr lang="en-US" baseline="0" dirty="0" smtClean="0"/>
              <a:t>Here </a:t>
            </a:r>
            <a:r>
              <a:rPr lang="en-US" baseline="0" smtClean="0"/>
              <a:t>is another one: </a:t>
            </a:r>
            <a:r>
              <a:rPr lang="en-US" smtClean="0">
                <a:hlinkClick r:id="rId3"/>
              </a:rPr>
              <a:t>http://www.roadtolarissa.com/unemployment/</a:t>
            </a:r>
            <a:endParaRPr lang="en-US" smtClean="0"/>
          </a:p>
          <a:p>
            <a:endParaRPr lang="en-US" dirty="0"/>
          </a:p>
        </p:txBody>
      </p:sp>
      <p:sp>
        <p:nvSpPr>
          <p:cNvPr id="4" name="Slide Number Placeholder 3"/>
          <p:cNvSpPr>
            <a:spLocks noGrp="1"/>
          </p:cNvSpPr>
          <p:nvPr>
            <p:ph type="sldNum" sz="quarter" idx="10"/>
          </p:nvPr>
        </p:nvSpPr>
        <p:spPr/>
        <p:txBody>
          <a:bodyPr/>
          <a:lstStyle/>
          <a:p>
            <a:fld id="{333E963C-1534-4F8D-B2A7-66D81AA25953}" type="slidenum">
              <a:rPr lang="en-US" smtClean="0"/>
              <a:t>10</a:t>
            </a:fld>
            <a:endParaRPr lang="en-US"/>
          </a:p>
        </p:txBody>
      </p:sp>
    </p:spTree>
    <p:extLst>
      <p:ext uri="{BB962C8B-B14F-4D97-AF65-F5344CB8AC3E}">
        <p14:creationId xmlns:p14="http://schemas.microsoft.com/office/powerpoint/2010/main" val="163522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altLang="en-US" b="1" i="1" u="sng" smtClean="0"/>
              <a:t>Figure Caption</a:t>
            </a:r>
            <a:r>
              <a:rPr lang="en-US" altLang="en-US" b="1" u="sng" smtClean="0"/>
              <a:t>:</a:t>
            </a:r>
            <a:r>
              <a:rPr lang="en-US" altLang="en-US" b="1" smtClean="0"/>
              <a:t> Figure 12-4: Unemployment and Recessions, 1978–2010 </a:t>
            </a:r>
          </a:p>
          <a:p>
            <a:pPr defTabSz="466618">
              <a:spcBef>
                <a:spcPct val="0"/>
              </a:spcBef>
            </a:pPr>
            <a:r>
              <a:rPr lang="en-US" altLang="en-US" smtClean="0"/>
              <a:t>This figure shows a close-up of the unemployment rate for the past 30 years, with the shaded bars indicating recessions. It’s clear that unemployment always rises during  recessions and usually falls during expansions. But in both the early 1990s and the early 2000s, unemployment continued to rise for some time after the recession was officially declared over. </a:t>
            </a:r>
          </a:p>
          <a:p>
            <a:pPr defTabSz="466618">
              <a:spcBef>
                <a:spcPct val="0"/>
              </a:spcBef>
            </a:pPr>
            <a:r>
              <a:rPr lang="en-US" altLang="en-US" smtClean="0"/>
              <a:t>Source: Bureau of Labor Statistics; National Bureau of Economic Research.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DDD30E-1A54-46C6-8F87-FF28597382A0}"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310937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altLang="en-US" b="1" i="1" u="sng" smtClean="0"/>
              <a:t>Figure Caption:</a:t>
            </a:r>
            <a:r>
              <a:rPr lang="en-US" altLang="en-US" b="1" smtClean="0"/>
              <a:t> Figure 12-5: Growth and Changes in Unemployment, 1949–2009</a:t>
            </a:r>
          </a:p>
          <a:p>
            <a:pPr defTabSz="466618">
              <a:spcBef>
                <a:spcPct val="0"/>
              </a:spcBef>
            </a:pPr>
            <a:r>
              <a:rPr lang="en-US" altLang="en-US" smtClean="0"/>
              <a:t>Each dot shows the growth rate of the economy and the change in the unemployment rate for a specific year between 1949 and 2007. For example, in 2000 the economy grew 3.7% and the unemployment rate fell 0.2 percentage points, from 4.2% to 4.0%. In general, the unemployment rate fell when growth was above its average rate of 3.4% a year and rose when growth was below average. Unemployment always rose when real GDP fell. </a:t>
            </a:r>
          </a:p>
          <a:p>
            <a:pPr defTabSz="466618">
              <a:spcBef>
                <a:spcPct val="0"/>
              </a:spcBef>
            </a:pPr>
            <a:r>
              <a:rPr lang="en-US" altLang="en-US" smtClean="0"/>
              <a:t>Source: Bureau of Labor Statistics; Bureau of Economic Analysis.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274F6FF-46D5-4004-953F-E9169C2701CB}" type="slidenum">
              <a:rPr lang="en-US" altLang="en-US"/>
              <a:pPr fontAlgn="base">
                <a:spcBef>
                  <a:spcPct val="0"/>
                </a:spcBef>
                <a:spcAft>
                  <a:spcPct val="0"/>
                </a:spcAft>
              </a:pPr>
              <a:t>13</a:t>
            </a:fld>
            <a:endParaRPr lang="en-US" altLang="en-US"/>
          </a:p>
        </p:txBody>
      </p:sp>
    </p:spTree>
    <p:extLst>
      <p:ext uri="{BB962C8B-B14F-4D97-AF65-F5344CB8AC3E}">
        <p14:creationId xmlns:p14="http://schemas.microsoft.com/office/powerpoint/2010/main" val="307658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9/17/2014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9/17/2014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oo.gl/GnglFW"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a:t>
            </a:r>
            <a:r>
              <a:rPr lang="en-US" smtClean="0"/>
              <a:t>Brooks</a:t>
            </a: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2" y="666750"/>
            <a:ext cx="7331075" cy="493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27100" y="6248400"/>
            <a:ext cx="4911922" cy="646331"/>
          </a:xfrm>
          <a:prstGeom prst="rect">
            <a:avLst/>
          </a:prstGeom>
          <a:noFill/>
        </p:spPr>
        <p:txBody>
          <a:bodyPr wrap="none" rtlCol="0">
            <a:spAutoFit/>
          </a:bodyPr>
          <a:lstStyle/>
          <a:p>
            <a:r>
              <a:rPr lang="en-US" dirty="0" err="1" smtClean="0"/>
              <a:t>NYTimes</a:t>
            </a:r>
            <a:r>
              <a:rPr lang="en-US" dirty="0"/>
              <a:t> Interactive: </a:t>
            </a:r>
            <a:r>
              <a:rPr lang="en-US" dirty="0">
                <a:hlinkClick r:id="rId3"/>
              </a:rPr>
              <a:t>http://</a:t>
            </a:r>
            <a:r>
              <a:rPr lang="en-US" dirty="0" smtClean="0">
                <a:hlinkClick r:id="rId3"/>
              </a:rPr>
              <a:t>goo.gl/GnglFW</a:t>
            </a:r>
            <a:endParaRPr lang="en-US" dirty="0" smtClean="0"/>
          </a:p>
          <a:p>
            <a:endParaRPr lang="en-US" dirty="0"/>
          </a:p>
        </p:txBody>
      </p:sp>
    </p:spTree>
    <p:extLst>
      <p:ext uri="{BB962C8B-B14F-4D97-AF65-F5344CB8AC3E}">
        <p14:creationId xmlns:p14="http://schemas.microsoft.com/office/powerpoint/2010/main" val="63066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Growth and Unemployment</a:t>
            </a:r>
          </a:p>
        </p:txBody>
      </p:sp>
      <p:sp>
        <p:nvSpPr>
          <p:cNvPr id="3" name="Content Placeholder 2"/>
          <p:cNvSpPr>
            <a:spLocks noGrp="1"/>
          </p:cNvSpPr>
          <p:nvPr>
            <p:ph idx="1"/>
          </p:nvPr>
        </p:nvSpPr>
        <p:spPr>
          <a:xfrm>
            <a:off x="588433" y="1416051"/>
            <a:ext cx="10972800" cy="4697413"/>
          </a:xfrm>
        </p:spPr>
        <p:txBody>
          <a:bodyPr rtlCol="0">
            <a:normAutofit/>
          </a:bodyPr>
          <a:lstStyle/>
          <a:p>
            <a:pPr marL="304800" indent="-304800" fontAlgn="auto">
              <a:spcAft>
                <a:spcPts val="0"/>
              </a:spcAft>
              <a:defRPr/>
            </a:pPr>
            <a:r>
              <a:rPr lang="en-US" sz="2600" dirty="0" smtClean="0"/>
              <a:t>During every recession in the last 30 years, the unemployment rate rose.</a:t>
            </a:r>
          </a:p>
          <a:p>
            <a:pPr marL="0" indent="0" fontAlgn="auto">
              <a:spcAft>
                <a:spcPts val="0"/>
              </a:spcAft>
              <a:buFont typeface="Arial" pitchFamily="34" charset="0"/>
              <a:buNone/>
              <a:defRPr/>
            </a:pPr>
            <a:endParaRPr lang="en-US" sz="2600" dirty="0" smtClean="0"/>
          </a:p>
          <a:p>
            <a:pPr marL="304800" indent="-304800" fontAlgn="auto">
              <a:spcAft>
                <a:spcPts val="0"/>
              </a:spcAft>
              <a:defRPr/>
            </a:pPr>
            <a:r>
              <a:rPr lang="en-US" sz="2600" dirty="0" smtClean="0"/>
              <a:t>During periods of expansion, the unemployment rate usually falls, however, not always.</a:t>
            </a:r>
          </a:p>
        </p:txBody>
      </p:sp>
    </p:spTree>
    <p:extLst>
      <p:ext uri="{BB962C8B-B14F-4D97-AF65-F5344CB8AC3E}">
        <p14:creationId xmlns:p14="http://schemas.microsoft.com/office/powerpoint/2010/main" val="207665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Unemployment Rate</a:t>
            </a:r>
          </a:p>
        </p:txBody>
      </p:sp>
      <p:sp>
        <p:nvSpPr>
          <p:cNvPr id="17411" name="Rectangle 4"/>
          <p:cNvSpPr>
            <a:spLocks noChangeArrowheads="1"/>
          </p:cNvSpPr>
          <p:nvPr/>
        </p:nvSpPr>
        <p:spPr bwMode="auto">
          <a:xfrm>
            <a:off x="1964267" y="1450975"/>
            <a:ext cx="81915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b="1"/>
              <a:t>Unemployment and Recessions, 1978-2010 </a:t>
            </a:r>
          </a:p>
          <a:p>
            <a:pPr algn="ctr"/>
            <a:endParaRPr lang="en-US" altLang="en-US" sz="2400" b="1"/>
          </a:p>
        </p:txBody>
      </p:sp>
      <p:sp>
        <p:nvSpPr>
          <p:cNvPr id="17412" name="Rectangle 5"/>
          <p:cNvSpPr>
            <a:spLocks noChangeArrowheads="1"/>
          </p:cNvSpPr>
          <p:nvPr/>
        </p:nvSpPr>
        <p:spPr bwMode="auto">
          <a:xfrm>
            <a:off x="1617133" y="6165851"/>
            <a:ext cx="9662584"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cs typeface="Arial" pitchFamily="34" charset="0"/>
              </a:rPr>
              <a:t>                  1980       1985         1990         1995         2000          2005         2010</a:t>
            </a:r>
            <a:endParaRPr lang="en-US" altLang="en-US" b="1">
              <a:cs typeface="Arial" pitchFamily="34" charset="0"/>
            </a:endParaRPr>
          </a:p>
        </p:txBody>
      </p:sp>
      <p:sp>
        <p:nvSpPr>
          <p:cNvPr id="17413" name="Rectangle 6"/>
          <p:cNvSpPr>
            <a:spLocks noChangeArrowheads="1"/>
          </p:cNvSpPr>
          <p:nvPr/>
        </p:nvSpPr>
        <p:spPr bwMode="auto">
          <a:xfrm>
            <a:off x="9457267" y="6381751"/>
            <a:ext cx="104351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a:solidFill>
                  <a:srgbClr val="000000"/>
                </a:solidFill>
                <a:cs typeface="Arial" pitchFamily="34" charset="0"/>
              </a:rPr>
              <a:t>Year</a:t>
            </a:r>
            <a:endParaRPr lang="en-US" altLang="en-US" b="1">
              <a:cs typeface="Arial" pitchFamily="34" charset="0"/>
            </a:endParaRPr>
          </a:p>
        </p:txBody>
      </p:sp>
      <p:pic>
        <p:nvPicPr>
          <p:cNvPr id="174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0117" y="1450975"/>
            <a:ext cx="872066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8"/>
          <p:cNvSpPr>
            <a:spLocks noChangeArrowheads="1"/>
          </p:cNvSpPr>
          <p:nvPr/>
        </p:nvSpPr>
        <p:spPr bwMode="auto">
          <a:xfrm>
            <a:off x="749301" y="1427164"/>
            <a:ext cx="206163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b="1"/>
              <a:t>Unemployment Rate</a:t>
            </a:r>
          </a:p>
        </p:txBody>
      </p:sp>
    </p:spTree>
    <p:extLst>
      <p:ext uri="{BB962C8B-B14F-4D97-AF65-F5344CB8AC3E}">
        <p14:creationId xmlns:p14="http://schemas.microsoft.com/office/powerpoint/2010/main" val="19017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Unemployment Rate</a:t>
            </a:r>
          </a:p>
        </p:txBody>
      </p:sp>
      <p:sp>
        <p:nvSpPr>
          <p:cNvPr id="18435" name="Rectangle 4"/>
          <p:cNvSpPr>
            <a:spLocks noChangeArrowheads="1"/>
          </p:cNvSpPr>
          <p:nvPr/>
        </p:nvSpPr>
        <p:spPr bwMode="auto">
          <a:xfrm>
            <a:off x="1458385" y="1347788"/>
            <a:ext cx="95123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b="1"/>
              <a:t>Growth and Changes in Unemployment, 1949-2009 </a:t>
            </a:r>
          </a:p>
          <a:p>
            <a:pPr algn="ctr"/>
            <a:endParaRPr lang="en-US" altLang="en-US" sz="2400" b="1"/>
          </a:p>
          <a:p>
            <a:pPr algn="ctr"/>
            <a:endParaRPr lang="en-US" altLang="en-US" sz="2400" b="1"/>
          </a:p>
        </p:txBody>
      </p:sp>
      <p:pic>
        <p:nvPicPr>
          <p:cNvPr id="1843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62151"/>
            <a:ext cx="109728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4849284" y="5767389"/>
            <a:ext cx="3968749" cy="338137"/>
          </a:xfrm>
          <a:prstGeom prst="rect">
            <a:avLst/>
          </a:prstGeom>
          <a:ln>
            <a:headEnd/>
            <a:tailEnd type="none" w="med" len="lg"/>
          </a:ln>
        </p:spPr>
        <p:style>
          <a:lnRef idx="1">
            <a:schemeClr val="accent5"/>
          </a:lnRef>
          <a:fillRef idx="2">
            <a:schemeClr val="accent5"/>
          </a:fillRef>
          <a:effectRef idx="1">
            <a:schemeClr val="accent5"/>
          </a:effectRef>
          <a:fontRef idx="minor">
            <a:schemeClr val="dk1"/>
          </a:fontRef>
        </p:style>
        <p:txBody>
          <a:bodyPr>
            <a:spAutoFit/>
          </a:bodyPr>
          <a:lstStyle/>
          <a:p>
            <a:pPr marL="1588" indent="-1588" fontAlgn="auto">
              <a:spcBef>
                <a:spcPts val="0"/>
              </a:spcBef>
              <a:spcAft>
                <a:spcPts val="0"/>
              </a:spcAft>
              <a:defRPr/>
            </a:pPr>
            <a:r>
              <a:rPr lang="en-US" sz="1600" i="1" dirty="0"/>
              <a:t>Average growth rate, 1949–2009</a:t>
            </a:r>
          </a:p>
        </p:txBody>
      </p:sp>
    </p:spTree>
    <p:extLst>
      <p:ext uri="{BB962C8B-B14F-4D97-AF65-F5344CB8AC3E}">
        <p14:creationId xmlns:p14="http://schemas.microsoft.com/office/powerpoint/2010/main" val="66743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Module 12</a:t>
            </a:r>
            <a:endParaRPr lang="en-US" dirty="0" smtClean="0"/>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Unemployment rate: Meaning and calculation</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Unemployment Rate</a:t>
            </a:r>
          </a:p>
        </p:txBody>
      </p:sp>
      <p:sp>
        <p:nvSpPr>
          <p:cNvPr id="4" name="Content Placeholder 3"/>
          <p:cNvSpPr>
            <a:spLocks noGrp="1"/>
          </p:cNvSpPr>
          <p:nvPr>
            <p:ph idx="1"/>
          </p:nvPr>
        </p:nvSpPr>
        <p:spPr/>
        <p:txBody>
          <a:bodyPr rtlCol="0">
            <a:normAutofit lnSpcReduction="10000"/>
          </a:bodyPr>
          <a:lstStyle/>
          <a:p>
            <a:pPr marL="300038" indent="-300038" fontAlgn="auto">
              <a:spcAft>
                <a:spcPts val="0"/>
              </a:spcAft>
              <a:defRPr/>
            </a:pPr>
            <a:r>
              <a:rPr lang="en-US" sz="2600" b="1" dirty="0" smtClean="0"/>
              <a:t>Employment</a:t>
            </a:r>
            <a:r>
              <a:rPr lang="en-US" sz="2600" dirty="0" smtClean="0"/>
              <a:t> is the number of people currently employed in the economy, either full time or part time.</a:t>
            </a:r>
          </a:p>
          <a:p>
            <a:pPr marL="0" indent="0" fontAlgn="auto">
              <a:spcAft>
                <a:spcPts val="0"/>
              </a:spcAft>
              <a:buFont typeface="Arial" pitchFamily="34" charset="0"/>
              <a:buNone/>
              <a:defRPr/>
            </a:pPr>
            <a:endParaRPr lang="en-US" sz="2600" dirty="0" smtClean="0"/>
          </a:p>
          <a:p>
            <a:pPr marL="300038" indent="-300038" fontAlgn="auto">
              <a:spcAft>
                <a:spcPts val="0"/>
              </a:spcAft>
              <a:defRPr/>
            </a:pPr>
            <a:r>
              <a:rPr lang="en-US" sz="2600" b="1" dirty="0" smtClean="0"/>
              <a:t>Unemployment</a:t>
            </a:r>
            <a:r>
              <a:rPr lang="en-US" sz="2600" dirty="0" smtClean="0"/>
              <a:t> is the number of people who are actively looking for work but aren’t currently employed.</a:t>
            </a:r>
          </a:p>
          <a:p>
            <a:pPr marL="0" indent="0" fontAlgn="auto">
              <a:spcAft>
                <a:spcPts val="0"/>
              </a:spcAft>
              <a:buFont typeface="Arial" pitchFamily="34" charset="0"/>
              <a:buNone/>
              <a:defRPr/>
            </a:pPr>
            <a:endParaRPr lang="en-US" sz="2600" dirty="0" smtClean="0"/>
          </a:p>
          <a:p>
            <a:pPr marL="300038" indent="-300038" fontAlgn="auto">
              <a:spcAft>
                <a:spcPts val="0"/>
              </a:spcAft>
              <a:defRPr/>
            </a:pPr>
            <a:r>
              <a:rPr lang="en-US" sz="2600" dirty="0" smtClean="0"/>
              <a:t>The </a:t>
            </a:r>
            <a:r>
              <a:rPr lang="en-US" sz="2600" b="1" dirty="0" smtClean="0"/>
              <a:t>labor force</a:t>
            </a:r>
            <a:r>
              <a:rPr lang="en-US" sz="2600" dirty="0" smtClean="0"/>
              <a:t> is equal to the sum of employment and unemployment.</a:t>
            </a:r>
          </a:p>
        </p:txBody>
      </p:sp>
    </p:spTree>
    <p:extLst>
      <p:ext uri="{BB962C8B-B14F-4D97-AF65-F5344CB8AC3E}">
        <p14:creationId xmlns:p14="http://schemas.microsoft.com/office/powerpoint/2010/main" val="3927618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Unemployment Rate</a:t>
            </a:r>
          </a:p>
        </p:txBody>
      </p:sp>
      <p:sp>
        <p:nvSpPr>
          <p:cNvPr id="4" name="Content Placeholder 3"/>
          <p:cNvSpPr>
            <a:spLocks noGrp="1"/>
          </p:cNvSpPr>
          <p:nvPr>
            <p:ph idx="1"/>
          </p:nvPr>
        </p:nvSpPr>
        <p:spPr>
          <a:xfrm>
            <a:off x="590551" y="1400176"/>
            <a:ext cx="10972800" cy="957263"/>
          </a:xfrm>
        </p:spPr>
        <p:txBody>
          <a:bodyPr/>
          <a:lstStyle/>
          <a:p>
            <a:pPr indent="-295275"/>
            <a:r>
              <a:rPr lang="en-US" altLang="en-US" sz="2600" smtClean="0"/>
              <a:t>The </a:t>
            </a:r>
            <a:r>
              <a:rPr lang="en-US" altLang="en-US" sz="2600" b="1" smtClean="0"/>
              <a:t>labor force participation rate</a:t>
            </a:r>
            <a:r>
              <a:rPr lang="en-US" altLang="en-US" sz="2600" smtClean="0"/>
              <a:t> is the percentage of the population aged 16 or older that is in the labor force.</a:t>
            </a:r>
          </a:p>
        </p:txBody>
      </p:sp>
      <p:sp>
        <p:nvSpPr>
          <p:cNvPr id="5" name="Content Placeholder 3"/>
          <p:cNvSpPr txBox="1">
            <a:spLocks/>
          </p:cNvSpPr>
          <p:nvPr/>
        </p:nvSpPr>
        <p:spPr bwMode="auto">
          <a:xfrm>
            <a:off x="590551" y="3898901"/>
            <a:ext cx="10972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000000"/>
              </a:buClr>
              <a:buFont typeface="Arial" pitchFamily="34" charset="0"/>
              <a:buChar char="•"/>
            </a:pPr>
            <a:r>
              <a:rPr lang="en-US" altLang="en-US" sz="2600"/>
              <a:t>The </a:t>
            </a:r>
            <a:r>
              <a:rPr lang="en-US" altLang="en-US" sz="2600" b="1"/>
              <a:t>unemployment rate</a:t>
            </a:r>
            <a:r>
              <a:rPr lang="en-US" altLang="en-US" sz="2600"/>
              <a:t> is the percentage of the total number of people in the labor force who are unemployed.</a:t>
            </a:r>
          </a:p>
        </p:txBody>
      </p:sp>
      <p:sp>
        <p:nvSpPr>
          <p:cNvPr id="9" name="Rectangle 3"/>
          <p:cNvSpPr>
            <a:spLocks noChangeArrowheads="1"/>
          </p:cNvSpPr>
          <p:nvPr/>
        </p:nvSpPr>
        <p:spPr bwMode="auto">
          <a:xfrm>
            <a:off x="757767" y="2565401"/>
            <a:ext cx="10642600" cy="1031875"/>
          </a:xfrm>
          <a:prstGeom prst="rect">
            <a:avLst/>
          </a:prstGeom>
          <a:solidFill>
            <a:srgbClr val="FFFFFF"/>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b="1">
              <a:latin typeface="Book Antiqua" pitchFamily="18" charset="0"/>
            </a:endParaRPr>
          </a:p>
          <a:p>
            <a:pPr>
              <a:spcBef>
                <a:spcPct val="20000"/>
              </a:spcBef>
              <a:buClr>
                <a:srgbClr val="000000"/>
              </a:buClr>
              <a:buFont typeface="Wingdings" pitchFamily="2" charset="2"/>
              <a:buChar char="§"/>
            </a:pPr>
            <a:endParaRPr lang="en-US" altLang="en-US" b="1">
              <a:latin typeface="Book Antiqua" pitchFamily="18"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185" y="2624138"/>
            <a:ext cx="96477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prstDash val="sysDot"/>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a:spLocks noChangeArrowheads="1"/>
          </p:cNvSpPr>
          <p:nvPr/>
        </p:nvSpPr>
        <p:spPr bwMode="auto">
          <a:xfrm>
            <a:off x="757767" y="5181600"/>
            <a:ext cx="10608733" cy="1219200"/>
          </a:xfrm>
          <a:prstGeom prst="rect">
            <a:avLst/>
          </a:prstGeom>
          <a:solidFill>
            <a:srgbClr val="FFFFFF"/>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b="1">
              <a:latin typeface="Book Antiqua" pitchFamily="18" charset="0"/>
            </a:endParaRPr>
          </a:p>
          <a:p>
            <a:pPr>
              <a:spcBef>
                <a:spcPct val="20000"/>
              </a:spcBef>
              <a:buClr>
                <a:srgbClr val="000000"/>
              </a:buClr>
              <a:buFont typeface="Wingdings" pitchFamily="2" charset="2"/>
              <a:buChar char="§"/>
            </a:pPr>
            <a:endParaRPr lang="en-US" altLang="en-US" b="1">
              <a:latin typeface="Book Antiqua" pitchFamily="18"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a:p>
            <a:pPr>
              <a:spcBef>
                <a:spcPct val="20000"/>
              </a:spcBef>
              <a:buClr>
                <a:srgbClr val="000000"/>
              </a:buClr>
              <a:buFont typeface="Wingdings" pitchFamily="2" charset="2"/>
              <a:buChar char="§"/>
            </a:pPr>
            <a:endParaRPr lang="en-US" altLang="en-US">
              <a:latin typeface="Tahoma" pitchFamily="34" charset="0"/>
            </a:endParaRP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5380039"/>
            <a:ext cx="1025101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prstDash val="sysDot"/>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981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10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Unemployment Rate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550" y="1538220"/>
            <a:ext cx="7708899" cy="5134126"/>
          </a:xfrm>
          <a:prstGeom prst="rect">
            <a:avLst/>
          </a:prstGeom>
        </p:spPr>
      </p:pic>
    </p:spTree>
    <p:extLst>
      <p:ext uri="{BB962C8B-B14F-4D97-AF65-F5344CB8AC3E}">
        <p14:creationId xmlns:p14="http://schemas.microsoft.com/office/powerpoint/2010/main" val="130822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The Significance of </a:t>
            </a:r>
            <a:br>
              <a:rPr lang="en-US" altLang="en-US" smtClean="0"/>
            </a:br>
            <a:r>
              <a:rPr lang="en-US" altLang="en-US" smtClean="0"/>
              <a:t>the Unemployment Rate</a:t>
            </a:r>
          </a:p>
        </p:txBody>
      </p:sp>
      <p:sp>
        <p:nvSpPr>
          <p:cNvPr id="3" name="Content Placeholder 2"/>
          <p:cNvSpPr>
            <a:spLocks noGrp="1"/>
          </p:cNvSpPr>
          <p:nvPr>
            <p:ph idx="1"/>
          </p:nvPr>
        </p:nvSpPr>
        <p:spPr/>
        <p:txBody>
          <a:bodyPr/>
          <a:lstStyle/>
          <a:p>
            <a:pPr indent="-295275"/>
            <a:r>
              <a:rPr lang="en-US" altLang="en-US" smtClean="0"/>
              <a:t>The unemployment rate can overstate the true level of unemployment while people who are easily employed look for the right job.</a:t>
            </a:r>
          </a:p>
        </p:txBody>
      </p:sp>
    </p:spTree>
    <p:extLst>
      <p:ext uri="{BB962C8B-B14F-4D97-AF65-F5344CB8AC3E}">
        <p14:creationId xmlns:p14="http://schemas.microsoft.com/office/powerpoint/2010/main" val="846014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The Significance of </a:t>
            </a:r>
            <a:br>
              <a:rPr lang="en-US" altLang="en-US" smtClean="0"/>
            </a:br>
            <a:r>
              <a:rPr lang="en-US" altLang="en-US" smtClean="0"/>
              <a:t>the Unemployment Rate</a:t>
            </a:r>
          </a:p>
        </p:txBody>
      </p:sp>
      <p:sp>
        <p:nvSpPr>
          <p:cNvPr id="3" name="Content Placeholder 2"/>
          <p:cNvSpPr>
            <a:spLocks noGrp="1"/>
          </p:cNvSpPr>
          <p:nvPr>
            <p:ph idx="1"/>
          </p:nvPr>
        </p:nvSpPr>
        <p:spPr/>
        <p:txBody>
          <a:bodyPr>
            <a:normAutofit fontScale="92500"/>
          </a:bodyPr>
          <a:lstStyle/>
          <a:p>
            <a:pPr indent="-295275"/>
            <a:r>
              <a:rPr lang="en-US" altLang="en-US" smtClean="0"/>
              <a:t>The unemployment rate can be understated by </a:t>
            </a:r>
            <a:r>
              <a:rPr lang="en-US" altLang="en-US" u="sng" smtClean="0"/>
              <a:t>not </a:t>
            </a:r>
            <a:r>
              <a:rPr lang="en-US" altLang="en-US" smtClean="0"/>
              <a:t>including.</a:t>
            </a:r>
          </a:p>
          <a:p>
            <a:pPr marL="854075" lvl="1" indent="-304800"/>
            <a:r>
              <a:rPr lang="en-US" altLang="en-US" sz="2600" b="1" smtClean="0"/>
              <a:t>Discouraged workers</a:t>
            </a:r>
            <a:r>
              <a:rPr lang="en-US" altLang="en-US" sz="2600" smtClean="0"/>
              <a:t> are nonworking people who are capable of working but have given up looking for a job given the state of the job market.</a:t>
            </a:r>
          </a:p>
          <a:p>
            <a:pPr marL="854075" lvl="1" indent="-304800"/>
            <a:r>
              <a:rPr lang="en-US" altLang="en-US" sz="2600" b="1" smtClean="0"/>
              <a:t>Marginally attached workers</a:t>
            </a:r>
            <a:r>
              <a:rPr lang="en-US" altLang="en-US" sz="2600" smtClean="0"/>
              <a:t> would like to be employed and have looked for a job in the recent past but are not currently looking for work.</a:t>
            </a:r>
          </a:p>
          <a:p>
            <a:pPr marL="854075" lvl="1" indent="-304800"/>
            <a:r>
              <a:rPr lang="en-US" altLang="en-US" sz="2600" b="1" smtClean="0"/>
              <a:t>Underemployment </a:t>
            </a:r>
            <a:r>
              <a:rPr lang="en-US" altLang="en-US" sz="2600" smtClean="0"/>
              <a:t>is the number of people who work part time because they cannot find full-time jobs.</a:t>
            </a:r>
          </a:p>
        </p:txBody>
      </p:sp>
    </p:spTree>
    <p:extLst>
      <p:ext uri="{BB962C8B-B14F-4D97-AF65-F5344CB8AC3E}">
        <p14:creationId xmlns:p14="http://schemas.microsoft.com/office/powerpoint/2010/main" val="3174828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dirty="0" smtClean="0"/>
              <a:t>The Significance of the Unemployment Rate</a:t>
            </a:r>
          </a:p>
        </p:txBody>
      </p:sp>
      <p:sp>
        <p:nvSpPr>
          <p:cNvPr id="14339" name="Rectangle 6"/>
          <p:cNvSpPr>
            <a:spLocks noChangeArrowheads="1"/>
          </p:cNvSpPr>
          <p:nvPr/>
        </p:nvSpPr>
        <p:spPr bwMode="auto">
          <a:xfrm>
            <a:off x="2790825" y="6445250"/>
            <a:ext cx="93662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cs typeface="Arial" pitchFamily="34" charset="0"/>
              </a:rPr>
              <a:t>          1994         1996       </a:t>
            </a:r>
            <a:r>
              <a:rPr lang="en-US" altLang="en-US" sz="1400" dirty="0" smtClean="0">
                <a:cs typeface="Arial" pitchFamily="34" charset="0"/>
              </a:rPr>
              <a:t>   1998          </a:t>
            </a:r>
            <a:r>
              <a:rPr lang="en-US" altLang="en-US" sz="1400" dirty="0">
                <a:cs typeface="Arial" pitchFamily="34" charset="0"/>
              </a:rPr>
              <a:t>2000     </a:t>
            </a:r>
            <a:r>
              <a:rPr lang="en-US" altLang="en-US" sz="1400" dirty="0" smtClean="0">
                <a:cs typeface="Arial" pitchFamily="34" charset="0"/>
              </a:rPr>
              <a:t>     </a:t>
            </a:r>
            <a:r>
              <a:rPr lang="en-US" altLang="en-US" sz="1400" dirty="0">
                <a:cs typeface="Arial" pitchFamily="34" charset="0"/>
              </a:rPr>
              <a:t>2002 </a:t>
            </a:r>
            <a:r>
              <a:rPr lang="en-US" altLang="en-US" sz="1400" dirty="0" smtClean="0">
                <a:cs typeface="Arial" pitchFamily="34" charset="0"/>
              </a:rPr>
              <a:t>          </a:t>
            </a:r>
            <a:r>
              <a:rPr lang="en-US" altLang="en-US" sz="1400" dirty="0">
                <a:cs typeface="Arial" pitchFamily="34" charset="0"/>
              </a:rPr>
              <a:t>2004   </a:t>
            </a:r>
            <a:r>
              <a:rPr lang="en-US" altLang="en-US" sz="1400" dirty="0" smtClean="0">
                <a:cs typeface="Arial" pitchFamily="34" charset="0"/>
              </a:rPr>
              <a:t>       </a:t>
            </a:r>
            <a:r>
              <a:rPr lang="en-US" altLang="en-US" sz="1400" dirty="0">
                <a:cs typeface="Arial" pitchFamily="34" charset="0"/>
              </a:rPr>
              <a:t>2006   </a:t>
            </a:r>
            <a:r>
              <a:rPr lang="en-US" altLang="en-US" sz="1400" dirty="0" smtClean="0">
                <a:cs typeface="Arial" pitchFamily="34" charset="0"/>
              </a:rPr>
              <a:t>       </a:t>
            </a:r>
            <a:r>
              <a:rPr lang="en-US" altLang="en-US" sz="1400" dirty="0">
                <a:cs typeface="Arial" pitchFamily="34" charset="0"/>
              </a:rPr>
              <a:t>2008  </a:t>
            </a:r>
            <a:r>
              <a:rPr lang="en-US" altLang="en-US" sz="1400" dirty="0" smtClean="0">
                <a:cs typeface="Arial" pitchFamily="34" charset="0"/>
              </a:rPr>
              <a:t>        </a:t>
            </a:r>
            <a:r>
              <a:rPr lang="en-US" altLang="en-US" sz="1400" dirty="0">
                <a:cs typeface="Arial" pitchFamily="34" charset="0"/>
              </a:rPr>
              <a:t>2010</a:t>
            </a:r>
            <a:endParaRPr lang="en-US" altLang="en-US" sz="1400" b="1" dirty="0">
              <a:cs typeface="Arial" pitchFamily="34" charset="0"/>
            </a:endParaRPr>
          </a:p>
        </p:txBody>
      </p:sp>
      <p:sp>
        <p:nvSpPr>
          <p:cNvPr id="14340" name="Rectangle 9"/>
          <p:cNvSpPr>
            <a:spLocks noChangeArrowheads="1"/>
          </p:cNvSpPr>
          <p:nvPr/>
        </p:nvSpPr>
        <p:spPr bwMode="auto">
          <a:xfrm>
            <a:off x="1016000" y="1470026"/>
            <a:ext cx="12551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600" b="1"/>
              <a:t>Percentage of labor force</a:t>
            </a:r>
          </a:p>
        </p:txBody>
      </p:sp>
      <p:sp>
        <p:nvSpPr>
          <p:cNvPr id="14341" name="TextBox 9"/>
          <p:cNvSpPr txBox="1">
            <a:spLocks noChangeArrowheads="1"/>
          </p:cNvSpPr>
          <p:nvPr/>
        </p:nvSpPr>
        <p:spPr bwMode="auto">
          <a:xfrm>
            <a:off x="2584451" y="5776914"/>
            <a:ext cx="44238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2</a:t>
            </a:r>
          </a:p>
        </p:txBody>
      </p:sp>
      <p:sp>
        <p:nvSpPr>
          <p:cNvPr id="14342" name="TextBox 10"/>
          <p:cNvSpPr txBox="1">
            <a:spLocks noChangeArrowheads="1"/>
          </p:cNvSpPr>
          <p:nvPr/>
        </p:nvSpPr>
        <p:spPr bwMode="auto">
          <a:xfrm>
            <a:off x="2614084" y="5248275"/>
            <a:ext cx="41274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4</a:t>
            </a:r>
          </a:p>
        </p:txBody>
      </p:sp>
      <p:sp>
        <p:nvSpPr>
          <p:cNvPr id="14343" name="TextBox 11"/>
          <p:cNvSpPr txBox="1">
            <a:spLocks noChangeArrowheads="1"/>
          </p:cNvSpPr>
          <p:nvPr/>
        </p:nvSpPr>
        <p:spPr bwMode="auto">
          <a:xfrm>
            <a:off x="2584451" y="4792664"/>
            <a:ext cx="4127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6</a:t>
            </a:r>
          </a:p>
        </p:txBody>
      </p:sp>
      <p:sp>
        <p:nvSpPr>
          <p:cNvPr id="14344" name="TextBox 12"/>
          <p:cNvSpPr txBox="1">
            <a:spLocks noChangeArrowheads="1"/>
          </p:cNvSpPr>
          <p:nvPr/>
        </p:nvSpPr>
        <p:spPr bwMode="auto">
          <a:xfrm>
            <a:off x="2614084" y="4310063"/>
            <a:ext cx="41274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8</a:t>
            </a:r>
          </a:p>
        </p:txBody>
      </p:sp>
      <p:sp>
        <p:nvSpPr>
          <p:cNvPr id="14345" name="TextBox 13"/>
          <p:cNvSpPr txBox="1">
            <a:spLocks noChangeArrowheads="1"/>
          </p:cNvSpPr>
          <p:nvPr/>
        </p:nvSpPr>
        <p:spPr bwMode="auto">
          <a:xfrm>
            <a:off x="2292351" y="3889375"/>
            <a:ext cx="93768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10</a:t>
            </a:r>
          </a:p>
        </p:txBody>
      </p:sp>
      <p:sp>
        <p:nvSpPr>
          <p:cNvPr id="14346" name="TextBox 14"/>
          <p:cNvSpPr txBox="1">
            <a:spLocks noChangeArrowheads="1"/>
          </p:cNvSpPr>
          <p:nvPr/>
        </p:nvSpPr>
        <p:spPr bwMode="auto">
          <a:xfrm>
            <a:off x="2364318" y="2565400"/>
            <a:ext cx="8551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 </a:t>
            </a:r>
          </a:p>
          <a:p>
            <a:pPr algn="ctr"/>
            <a:r>
              <a:rPr lang="en-US" altLang="en-US"/>
              <a:t>14</a:t>
            </a:r>
          </a:p>
          <a:p>
            <a:pPr algn="ctr"/>
            <a:endParaRPr lang="en-US" altLang="en-US"/>
          </a:p>
          <a:p>
            <a:pPr algn="ctr"/>
            <a:r>
              <a:rPr lang="en-US" altLang="en-US"/>
              <a:t>12</a:t>
            </a:r>
          </a:p>
        </p:txBody>
      </p:sp>
      <p:pic>
        <p:nvPicPr>
          <p:cNvPr id="14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967" y="1552575"/>
            <a:ext cx="6203951"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9" name="Rectangle 4"/>
          <p:cNvSpPr>
            <a:spLocks noChangeArrowheads="1"/>
          </p:cNvSpPr>
          <p:nvPr/>
        </p:nvSpPr>
        <p:spPr bwMode="auto">
          <a:xfrm>
            <a:off x="9634009" y="1552575"/>
            <a:ext cx="2557991"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b="1" dirty="0"/>
              <a:t>Alternative Measures of Unemployment, 1994–2010</a:t>
            </a:r>
          </a:p>
        </p:txBody>
      </p:sp>
      <p:sp>
        <p:nvSpPr>
          <p:cNvPr id="14350" name="TextBox 16"/>
          <p:cNvSpPr txBox="1">
            <a:spLocks noChangeArrowheads="1"/>
          </p:cNvSpPr>
          <p:nvPr/>
        </p:nvSpPr>
        <p:spPr bwMode="auto">
          <a:xfrm>
            <a:off x="2391834" y="2128838"/>
            <a:ext cx="85513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a:p>
          <a:p>
            <a:pPr algn="ctr"/>
            <a:r>
              <a:rPr lang="en-US" altLang="en-US"/>
              <a:t>16</a:t>
            </a:r>
          </a:p>
        </p:txBody>
      </p:sp>
      <p:sp>
        <p:nvSpPr>
          <p:cNvPr id="14351" name="TextBox 17"/>
          <p:cNvSpPr txBox="1">
            <a:spLocks noChangeArrowheads="1"/>
          </p:cNvSpPr>
          <p:nvPr/>
        </p:nvSpPr>
        <p:spPr bwMode="auto">
          <a:xfrm>
            <a:off x="2438401" y="1943100"/>
            <a:ext cx="85301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18%</a:t>
            </a:r>
          </a:p>
        </p:txBody>
      </p:sp>
    </p:spTree>
    <p:extLst>
      <p:ext uri="{BB962C8B-B14F-4D97-AF65-F5344CB8AC3E}">
        <p14:creationId xmlns:p14="http://schemas.microsoft.com/office/powerpoint/2010/main" val="1719564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200" dirty="0" smtClean="0"/>
              <a:t>The Significance of the Unemployment Rate</a:t>
            </a:r>
          </a:p>
        </p:txBody>
      </p:sp>
      <p:sp>
        <p:nvSpPr>
          <p:cNvPr id="15363" name="Rectangle 4"/>
          <p:cNvSpPr>
            <a:spLocks noChangeArrowheads="1"/>
          </p:cNvSpPr>
          <p:nvPr/>
        </p:nvSpPr>
        <p:spPr bwMode="auto">
          <a:xfrm>
            <a:off x="518585" y="1374775"/>
            <a:ext cx="11101916"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wrap="none"/>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600" b="1"/>
              <a:t>Unemployment Rates of Different Groups, 2007</a:t>
            </a:r>
          </a:p>
        </p:txBody>
      </p:sp>
      <p:sp>
        <p:nvSpPr>
          <p:cNvPr id="5" name="Rectangle 5"/>
          <p:cNvSpPr>
            <a:spLocks noChangeArrowheads="1"/>
          </p:cNvSpPr>
          <p:nvPr/>
        </p:nvSpPr>
        <p:spPr bwMode="auto">
          <a:xfrm>
            <a:off x="6597651" y="6069013"/>
            <a:ext cx="1320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t>White </a:t>
            </a:r>
          </a:p>
          <a:p>
            <a:pPr algn="ctr"/>
            <a:r>
              <a:rPr lang="en-US" altLang="en-US" sz="1400" b="1"/>
              <a:t>teenager</a:t>
            </a:r>
          </a:p>
        </p:txBody>
      </p:sp>
      <p:sp>
        <p:nvSpPr>
          <p:cNvPr id="15365" name="Rectangle 7"/>
          <p:cNvSpPr>
            <a:spLocks noChangeArrowheads="1"/>
          </p:cNvSpPr>
          <p:nvPr/>
        </p:nvSpPr>
        <p:spPr bwMode="auto">
          <a:xfrm>
            <a:off x="2330451" y="3021014"/>
            <a:ext cx="5080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90000"/>
              </a:spcBef>
            </a:pPr>
            <a:r>
              <a:rPr lang="en-US" altLang="en-US" sz="1400"/>
              <a:t>35%</a:t>
            </a:r>
          </a:p>
          <a:p>
            <a:pPr algn="r">
              <a:spcBef>
                <a:spcPct val="90000"/>
              </a:spcBef>
            </a:pPr>
            <a:r>
              <a:rPr lang="en-US" altLang="en-US" sz="1400"/>
              <a:t>30</a:t>
            </a:r>
          </a:p>
          <a:p>
            <a:pPr algn="r">
              <a:spcBef>
                <a:spcPct val="90000"/>
              </a:spcBef>
            </a:pPr>
            <a:r>
              <a:rPr lang="en-US" altLang="en-US" sz="1400"/>
              <a:t>25</a:t>
            </a:r>
          </a:p>
          <a:p>
            <a:pPr algn="r">
              <a:spcBef>
                <a:spcPct val="90000"/>
              </a:spcBef>
            </a:pPr>
            <a:r>
              <a:rPr lang="en-US" altLang="en-US" sz="1400"/>
              <a:t>20</a:t>
            </a:r>
          </a:p>
          <a:p>
            <a:pPr algn="r">
              <a:spcBef>
                <a:spcPct val="90000"/>
              </a:spcBef>
            </a:pPr>
            <a:r>
              <a:rPr lang="en-US" altLang="en-US" sz="1400"/>
              <a:t>15</a:t>
            </a:r>
          </a:p>
          <a:p>
            <a:pPr algn="r">
              <a:spcBef>
                <a:spcPct val="90000"/>
              </a:spcBef>
            </a:pPr>
            <a:r>
              <a:rPr lang="en-US" altLang="en-US" sz="1400"/>
              <a:t>10</a:t>
            </a:r>
          </a:p>
          <a:p>
            <a:pPr algn="r">
              <a:spcBef>
                <a:spcPct val="90000"/>
              </a:spcBef>
            </a:pPr>
            <a:r>
              <a:rPr lang="en-US" altLang="en-US" sz="1400"/>
              <a:t>5</a:t>
            </a:r>
          </a:p>
          <a:p>
            <a:pPr algn="r">
              <a:spcBef>
                <a:spcPct val="90000"/>
              </a:spcBef>
            </a:pPr>
            <a:r>
              <a:rPr lang="en-US" altLang="en-US" sz="1400"/>
              <a:t>0</a:t>
            </a:r>
          </a:p>
        </p:txBody>
      </p:sp>
      <p:sp>
        <p:nvSpPr>
          <p:cNvPr id="15366" name="Rectangle 8"/>
          <p:cNvSpPr>
            <a:spLocks noChangeArrowheads="1"/>
          </p:cNvSpPr>
          <p:nvPr/>
        </p:nvSpPr>
        <p:spPr bwMode="auto">
          <a:xfrm>
            <a:off x="762000" y="1878013"/>
            <a:ext cx="203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endParaRPr lang="en-US" altLang="en-US" b="1"/>
          </a:p>
          <a:p>
            <a:pPr algn="r"/>
            <a:r>
              <a:rPr lang="en-US" altLang="en-US" b="1"/>
              <a:t>Unemployment rate</a:t>
            </a:r>
          </a:p>
        </p:txBody>
      </p:sp>
      <p:sp>
        <p:nvSpPr>
          <p:cNvPr id="8" name="Rectangle 9"/>
          <p:cNvSpPr>
            <a:spLocks noChangeArrowheads="1"/>
          </p:cNvSpPr>
          <p:nvPr/>
        </p:nvSpPr>
        <p:spPr bwMode="auto">
          <a:xfrm>
            <a:off x="3346451" y="5611813"/>
            <a:ext cx="711200" cy="381000"/>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5368" name="Line 10"/>
          <p:cNvSpPr>
            <a:spLocks noChangeShapeType="1"/>
          </p:cNvSpPr>
          <p:nvPr/>
        </p:nvSpPr>
        <p:spPr bwMode="auto">
          <a:xfrm flipV="1">
            <a:off x="2940051" y="2106613"/>
            <a:ext cx="0" cy="3886200"/>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5369" name="Line 12"/>
          <p:cNvSpPr>
            <a:spLocks noChangeShapeType="1"/>
          </p:cNvSpPr>
          <p:nvPr/>
        </p:nvSpPr>
        <p:spPr bwMode="auto">
          <a:xfrm>
            <a:off x="2940051" y="30972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5370" name="Line 13"/>
          <p:cNvSpPr>
            <a:spLocks noChangeShapeType="1"/>
          </p:cNvSpPr>
          <p:nvPr/>
        </p:nvSpPr>
        <p:spPr bwMode="auto">
          <a:xfrm>
            <a:off x="2940051" y="35544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5371" name="Line 17"/>
          <p:cNvSpPr>
            <a:spLocks noChangeShapeType="1"/>
          </p:cNvSpPr>
          <p:nvPr/>
        </p:nvSpPr>
        <p:spPr bwMode="auto">
          <a:xfrm>
            <a:off x="2940051" y="39354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5372" name="Line 18"/>
          <p:cNvSpPr>
            <a:spLocks noChangeShapeType="1"/>
          </p:cNvSpPr>
          <p:nvPr/>
        </p:nvSpPr>
        <p:spPr bwMode="auto">
          <a:xfrm>
            <a:off x="2940051" y="43926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5373" name="Line 19"/>
          <p:cNvSpPr>
            <a:spLocks noChangeShapeType="1"/>
          </p:cNvSpPr>
          <p:nvPr/>
        </p:nvSpPr>
        <p:spPr bwMode="auto">
          <a:xfrm>
            <a:off x="2940051" y="47736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5374" name="Line 20"/>
          <p:cNvSpPr>
            <a:spLocks noChangeShapeType="1"/>
          </p:cNvSpPr>
          <p:nvPr/>
        </p:nvSpPr>
        <p:spPr bwMode="auto">
          <a:xfrm>
            <a:off x="2940051" y="51546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5375" name="Line 21"/>
          <p:cNvSpPr>
            <a:spLocks noChangeShapeType="1"/>
          </p:cNvSpPr>
          <p:nvPr/>
        </p:nvSpPr>
        <p:spPr bwMode="auto">
          <a:xfrm>
            <a:off x="2940051" y="5535613"/>
            <a:ext cx="220133" cy="0"/>
          </a:xfrm>
          <a:prstGeom prst="line">
            <a:avLst/>
          </a:prstGeom>
          <a:noFill/>
          <a:ln w="158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17" name="Rectangle 22"/>
          <p:cNvSpPr>
            <a:spLocks noChangeArrowheads="1"/>
          </p:cNvSpPr>
          <p:nvPr/>
        </p:nvSpPr>
        <p:spPr bwMode="auto">
          <a:xfrm>
            <a:off x="4972051" y="5383213"/>
            <a:ext cx="711200" cy="609600"/>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8" name="Rectangle 23"/>
          <p:cNvSpPr>
            <a:spLocks noChangeArrowheads="1"/>
          </p:cNvSpPr>
          <p:nvPr/>
        </p:nvSpPr>
        <p:spPr bwMode="auto">
          <a:xfrm>
            <a:off x="6902451" y="4849813"/>
            <a:ext cx="711200" cy="1143000"/>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9" name="Rectangle 25"/>
          <p:cNvSpPr>
            <a:spLocks noChangeArrowheads="1"/>
          </p:cNvSpPr>
          <p:nvPr/>
        </p:nvSpPr>
        <p:spPr bwMode="auto">
          <a:xfrm>
            <a:off x="8832851" y="3325813"/>
            <a:ext cx="711200" cy="2667000"/>
          </a:xfrm>
          <a:prstGeom prst="rect">
            <a:avLst/>
          </a:prstGeom>
          <a:solidFill>
            <a:srgbClr val="FF9900"/>
          </a:solidFill>
          <a:ln>
            <a:noFill/>
          </a:ln>
          <a:extLst>
            <a:ext uri="{91240B29-F687-4F45-9708-019B960494DF}">
              <a14:hiddenLine xmlns:a14="http://schemas.microsoft.com/office/drawing/2010/main" w="25400" algn="ctr">
                <a:solidFill>
                  <a:srgbClr val="000000"/>
                </a:solidFill>
                <a:miter lim="800000"/>
                <a:headEnd/>
                <a:tailEnd type="none" w="med" len="lg"/>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0" name="Rectangle 26"/>
          <p:cNvSpPr>
            <a:spLocks noChangeArrowheads="1"/>
          </p:cNvSpPr>
          <p:nvPr/>
        </p:nvSpPr>
        <p:spPr bwMode="auto">
          <a:xfrm>
            <a:off x="3244851" y="6069013"/>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t>Overall	</a:t>
            </a:r>
          </a:p>
        </p:txBody>
      </p:sp>
      <p:sp>
        <p:nvSpPr>
          <p:cNvPr id="21" name="Rectangle 27"/>
          <p:cNvSpPr>
            <a:spLocks noChangeArrowheads="1"/>
          </p:cNvSpPr>
          <p:nvPr/>
        </p:nvSpPr>
        <p:spPr bwMode="auto">
          <a:xfrm>
            <a:off x="8324851" y="6065838"/>
            <a:ext cx="1727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t>African-American </a:t>
            </a:r>
          </a:p>
          <a:p>
            <a:pPr algn="ctr"/>
            <a:r>
              <a:rPr lang="en-US" altLang="en-US" sz="1400" b="1"/>
              <a:t>teenager</a:t>
            </a:r>
          </a:p>
        </p:txBody>
      </p:sp>
      <p:sp>
        <p:nvSpPr>
          <p:cNvPr id="22" name="Rectangle 28"/>
          <p:cNvSpPr>
            <a:spLocks noChangeArrowheads="1"/>
          </p:cNvSpPr>
          <p:nvPr/>
        </p:nvSpPr>
        <p:spPr bwMode="auto">
          <a:xfrm>
            <a:off x="4260851" y="6069014"/>
            <a:ext cx="233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t>African-American	</a:t>
            </a:r>
          </a:p>
        </p:txBody>
      </p:sp>
      <p:sp>
        <p:nvSpPr>
          <p:cNvPr id="15382" name="Line 11"/>
          <p:cNvSpPr>
            <a:spLocks noChangeShapeType="1"/>
          </p:cNvSpPr>
          <p:nvPr/>
        </p:nvSpPr>
        <p:spPr bwMode="auto">
          <a:xfrm>
            <a:off x="2940051" y="5992813"/>
            <a:ext cx="7823200" cy="0"/>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24" name="Rectangle 29"/>
          <p:cNvSpPr>
            <a:spLocks noChangeArrowheads="1"/>
          </p:cNvSpPr>
          <p:nvPr/>
        </p:nvSpPr>
        <p:spPr bwMode="auto">
          <a:xfrm>
            <a:off x="6597651" y="4621213"/>
            <a:ext cx="1320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t>14.4%</a:t>
            </a:r>
          </a:p>
        </p:txBody>
      </p:sp>
      <p:sp>
        <p:nvSpPr>
          <p:cNvPr id="25" name="Rectangle 30"/>
          <p:cNvSpPr>
            <a:spLocks noChangeArrowheads="1"/>
          </p:cNvSpPr>
          <p:nvPr/>
        </p:nvSpPr>
        <p:spPr bwMode="auto">
          <a:xfrm>
            <a:off x="3244851" y="5383213"/>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t>4.7%</a:t>
            </a:r>
          </a:p>
        </p:txBody>
      </p:sp>
      <p:sp>
        <p:nvSpPr>
          <p:cNvPr id="26" name="Rectangle 31"/>
          <p:cNvSpPr>
            <a:spLocks noChangeArrowheads="1"/>
          </p:cNvSpPr>
          <p:nvPr/>
        </p:nvSpPr>
        <p:spPr bwMode="auto">
          <a:xfrm>
            <a:off x="8324851" y="3021013"/>
            <a:ext cx="172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t>31.2%</a:t>
            </a:r>
          </a:p>
        </p:txBody>
      </p:sp>
      <p:sp>
        <p:nvSpPr>
          <p:cNvPr id="27" name="Rectangle 32"/>
          <p:cNvSpPr>
            <a:spLocks noChangeArrowheads="1"/>
          </p:cNvSpPr>
          <p:nvPr/>
        </p:nvSpPr>
        <p:spPr bwMode="auto">
          <a:xfrm>
            <a:off x="4870451" y="5078414"/>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txBody>
          <a:bodyPr>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t>7.7%</a:t>
            </a:r>
          </a:p>
        </p:txBody>
      </p:sp>
    </p:spTree>
    <p:extLst>
      <p:ext uri="{BB962C8B-B14F-4D97-AF65-F5344CB8AC3E}">
        <p14:creationId xmlns:p14="http://schemas.microsoft.com/office/powerpoint/2010/main" val="334731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7" grpId="0" animBg="1"/>
      <p:bldP spid="18" grpId="0" animBg="1"/>
      <p:bldP spid="19" grpId="0" animBg="1"/>
      <p:bldP spid="20" grpId="0"/>
      <p:bldP spid="21" grpId="0"/>
      <p:bldP spid="22" grpId="0"/>
      <p:bldP spid="24" grpId="0"/>
      <p:bldP spid="25" grpId="0"/>
      <p:bldP spid="26" grpId="0"/>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131</TotalTime>
  <Words>850</Words>
  <Application>Microsoft Office PowerPoint</Application>
  <PresentationFormat>Widescreen</PresentationFormat>
  <Paragraphs>108</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Book Antiqua</vt:lpstr>
      <vt:lpstr>Calibri</vt:lpstr>
      <vt:lpstr>Century Gothic</vt:lpstr>
      <vt:lpstr>Tahoma</vt:lpstr>
      <vt:lpstr>Wingdings</vt:lpstr>
      <vt:lpstr>Wingdings 3</vt:lpstr>
      <vt:lpstr>Widescreen Business</vt:lpstr>
      <vt:lpstr>ECO 120 - Global Macroeconomics</vt:lpstr>
      <vt:lpstr>Module 12</vt:lpstr>
      <vt:lpstr>Unemployment Rate</vt:lpstr>
      <vt:lpstr>Unemployment Rate</vt:lpstr>
      <vt:lpstr>Unemployment Rate</vt:lpstr>
      <vt:lpstr>The Significance of  the Unemployment Rate</vt:lpstr>
      <vt:lpstr>The Significance of  the Unemployment Rate</vt:lpstr>
      <vt:lpstr>The Significance of the Unemployment Rate</vt:lpstr>
      <vt:lpstr>The Significance of the Unemployment Rate</vt:lpstr>
      <vt:lpstr>PowerPoint Presentation</vt:lpstr>
      <vt:lpstr>Growth and Unemployment</vt:lpstr>
      <vt:lpstr>Unemployment Rate</vt:lpstr>
      <vt:lpstr>Unemployment Rate</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40</cp:revision>
  <cp:lastPrinted>2012-08-15T21:38:02Z</cp:lastPrinted>
  <dcterms:created xsi:type="dcterms:W3CDTF">2013-09-01T03:59:40Z</dcterms:created>
  <dcterms:modified xsi:type="dcterms:W3CDTF">2014-09-17T18:27:52Z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