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6"/>
  </p:notesMasterIdLst>
  <p:handoutMasterIdLst>
    <p:handoutMasterId r:id="rId27"/>
  </p:handoutMasterIdLst>
  <p:sldIdLst>
    <p:sldId id="272" r:id="rId3"/>
    <p:sldId id="340" r:id="rId4"/>
    <p:sldId id="341" r:id="rId5"/>
    <p:sldId id="342" r:id="rId6"/>
    <p:sldId id="343" r:id="rId7"/>
    <p:sldId id="344" r:id="rId8"/>
    <p:sldId id="345" r:id="rId9"/>
    <p:sldId id="346" r:id="rId10"/>
    <p:sldId id="362"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42" d="100"/>
          <a:sy n="42" d="100"/>
        </p:scale>
        <p:origin x="36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10/2/2014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10/2/2014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50667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81240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D79013-8C0E-49C5-8FDC-B3E61D7F0710}"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300269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altLang="en-US" b="1" i="1" u="sng" smtClean="0"/>
              <a:t>Figure Caption</a:t>
            </a:r>
            <a:r>
              <a:rPr lang="en-US" altLang="en-US" b="1" smtClean="0"/>
              <a:t>: Figure 16.1: </a:t>
            </a:r>
            <a:r>
              <a:rPr lang="en-US" altLang="en-US" sz="1000" b="1"/>
              <a:t>Current Disposable Income and Consumer Spending for American Households in 2008</a:t>
            </a:r>
            <a:r>
              <a:rPr lang="en-US" altLang="en-US" b="1" smtClean="0"/>
              <a:t> </a:t>
            </a:r>
          </a:p>
          <a:p>
            <a:pPr defTabSz="466618">
              <a:spcBef>
                <a:spcPct val="0"/>
              </a:spcBef>
            </a:pPr>
            <a:r>
              <a:rPr lang="en-US" altLang="en-US" smtClean="0"/>
              <a:t>For each income groups of households, average current disposable income in 2006 is plotted versus average consumer spending in 2006. For example, the middle income group, with an annual income of $36,271 to $59,086, is represented by point A, indicating a household average current disposable income of $46,936 and average household consumer spending of $42,659. The data clearly show a positive relationship between current disposable income and consumer spending: families with higher current disposable income have higher consumer spending.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895972-C617-4686-AB31-945513A10FD0}"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34780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16.2: The Consumption Function </a:t>
            </a:r>
          </a:p>
          <a:p>
            <a:pPr>
              <a:spcBef>
                <a:spcPct val="0"/>
              </a:spcBef>
            </a:pPr>
            <a:r>
              <a:rPr lang="en-US" altLang="en-US" smtClean="0"/>
              <a:t>The consumption function relates a household’s current disposable income to its consumer spending. The vertical intercept, </a:t>
            </a:r>
            <a:r>
              <a:rPr lang="en-US" altLang="en-US" i="1" smtClean="0"/>
              <a:t>a, </a:t>
            </a:r>
            <a:r>
              <a:rPr lang="en-US" altLang="en-US" smtClean="0"/>
              <a:t>is individual household autonomous spending: the amount of a household’s consumer spending if its current disposable income is zero. The slope of the consumption function line, </a:t>
            </a:r>
            <a:r>
              <a:rPr lang="en-US" altLang="en-US" i="1" smtClean="0"/>
              <a:t>cf, </a:t>
            </a:r>
            <a:r>
              <a:rPr lang="en-US" altLang="en-US" smtClean="0"/>
              <a:t>is the marginal propensity to consume, or </a:t>
            </a:r>
            <a:r>
              <a:rPr lang="en-US" altLang="en-US" i="1" smtClean="0"/>
              <a:t>MPC: </a:t>
            </a:r>
            <a:r>
              <a:rPr lang="en-US" altLang="en-US" smtClean="0"/>
              <a:t>of every additional $1 of current disposable income, </a:t>
            </a:r>
            <a:r>
              <a:rPr lang="en-US" altLang="en-US" i="1" smtClean="0"/>
              <a:t>MPC </a:t>
            </a:r>
            <a:r>
              <a:rPr lang="en-US" altLang="en-US" smtClean="0"/>
              <a:t>× $1 of it is spent.</a:t>
            </a:r>
          </a:p>
          <a:p>
            <a:pPr>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4FE872F-73CF-4E04-B622-835A48541FCF}"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139851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altLang="en-US" b="1" i="1" u="sng" smtClean="0"/>
              <a:t>Figure Caption</a:t>
            </a:r>
            <a:r>
              <a:rPr lang="en-US" altLang="en-US" b="1" smtClean="0"/>
              <a:t>: Figure 16.3: A Consumption Function Fitted to Data </a:t>
            </a:r>
          </a:p>
          <a:p>
            <a:pPr defTabSz="466618">
              <a:spcBef>
                <a:spcPct val="0"/>
              </a:spcBef>
            </a:pPr>
            <a:r>
              <a:rPr lang="en-US" altLang="en-US" smtClean="0"/>
              <a:t>The data from Figure 16.1 are reproduced here, along with a line drawn to fit the date as closely as possible. For American households in 2006, the best estimate of the average household’s autonomous consumer spending, a , is $17,484 and the best estimate of 0.534 or approximately 0.53.</a:t>
            </a:r>
          </a:p>
          <a:p>
            <a:pPr defTabSz="466618">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A0C1A9-7C0C-4BAC-B396-BC71DE44D400}"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40532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16.4 (a): </a:t>
            </a:r>
            <a:r>
              <a:rPr lang="en-US" altLang="en-US" sz="1000" b="1"/>
              <a:t>An Upwards Shift of the Aggregate Consumption Function</a:t>
            </a:r>
            <a:r>
              <a:rPr lang="en-US" altLang="en-US" b="1" smtClean="0"/>
              <a:t> </a:t>
            </a:r>
          </a:p>
          <a:p>
            <a:pPr>
              <a:spcBef>
                <a:spcPct val="0"/>
              </a:spcBef>
            </a:pPr>
            <a:r>
              <a:rPr lang="en-US" altLang="en-US" smtClean="0"/>
              <a:t>The effect of an increase in expected future disposable income. Consumers will spend more at every given level of current disposable income, </a:t>
            </a:r>
            <a:r>
              <a:rPr lang="en-US" altLang="en-US" i="1" smtClean="0"/>
              <a:t>YD</a:t>
            </a:r>
            <a:r>
              <a:rPr lang="en-US" altLang="en-US" smtClean="0"/>
              <a:t>. As a result, the initial aggregate consumption function </a:t>
            </a:r>
            <a:r>
              <a:rPr lang="en-US" altLang="en-US" i="1" smtClean="0"/>
              <a:t>CF</a:t>
            </a:r>
            <a:r>
              <a:rPr lang="en-US" altLang="en-US" baseline="-25000" smtClean="0"/>
              <a:t>1</a:t>
            </a:r>
            <a:r>
              <a:rPr lang="en-US" altLang="en-US" smtClean="0"/>
              <a:t>, with aggregate autonomous spending </a:t>
            </a:r>
            <a:r>
              <a:rPr lang="en-US" altLang="en-US" i="1" smtClean="0"/>
              <a:t>A</a:t>
            </a:r>
            <a:r>
              <a:rPr lang="en-US" altLang="en-US" smtClean="0"/>
              <a:t>1, shifts up to a new position at </a:t>
            </a:r>
            <a:r>
              <a:rPr lang="en-US" altLang="en-US" i="1" smtClean="0"/>
              <a:t>CF</a:t>
            </a:r>
            <a:r>
              <a:rPr lang="en-US" altLang="en-US" smtClean="0"/>
              <a:t>2 and aggregate autonomous spending </a:t>
            </a:r>
            <a:r>
              <a:rPr lang="en-US" altLang="en-US" i="1" smtClean="0"/>
              <a:t>A</a:t>
            </a:r>
            <a:r>
              <a:rPr lang="en-US" altLang="en-US" smtClean="0"/>
              <a:t>2. An increase in aggregate wealth will also shift the aggregate consumption up.</a:t>
            </a:r>
          </a:p>
          <a:p>
            <a:pPr>
              <a:spcBef>
                <a:spcPct val="0"/>
              </a:spcBef>
            </a:pPr>
            <a:endParaRPr lang="en-US" altLang="en-US" smtClean="0"/>
          </a:p>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4009E55-196E-4AD7-AE17-02AEF117F858}" type="slidenum">
              <a:rPr lang="en-US" altLang="en-US"/>
              <a:pPr fontAlgn="base">
                <a:spcBef>
                  <a:spcPct val="0"/>
                </a:spcBef>
                <a:spcAft>
                  <a:spcPct val="0"/>
                </a:spcAft>
              </a:pPr>
              <a:t>17</a:t>
            </a:fld>
            <a:endParaRPr lang="en-US" altLang="en-US"/>
          </a:p>
        </p:txBody>
      </p:sp>
    </p:spTree>
    <p:extLst>
      <p:ext uri="{BB962C8B-B14F-4D97-AF65-F5344CB8AC3E}">
        <p14:creationId xmlns:p14="http://schemas.microsoft.com/office/powerpoint/2010/main" val="130114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16.4 (b): </a:t>
            </a:r>
            <a:r>
              <a:rPr lang="en-US" altLang="en-US" sz="1000" b="1"/>
              <a:t>An Downward Shift of the Aggregate Consumption Function</a:t>
            </a:r>
            <a:r>
              <a:rPr lang="en-US" altLang="en-US" b="1" smtClean="0"/>
              <a:t> </a:t>
            </a:r>
          </a:p>
          <a:p>
            <a:pPr>
              <a:spcBef>
                <a:spcPct val="0"/>
              </a:spcBef>
            </a:pPr>
            <a:r>
              <a:rPr lang="en-US" altLang="en-US" smtClean="0"/>
              <a:t>The effect of a reduction in expected future disposable income. Consumers will spend less at every given level of current disposable income, </a:t>
            </a:r>
            <a:r>
              <a:rPr lang="en-US" altLang="en-US" i="1" smtClean="0"/>
              <a:t>YD</a:t>
            </a:r>
            <a:r>
              <a:rPr lang="en-US" altLang="en-US" smtClean="0"/>
              <a:t>. Consequently, the initial aggregate consumption function </a:t>
            </a:r>
            <a:r>
              <a:rPr lang="en-US" altLang="en-US" i="1" smtClean="0"/>
              <a:t>CF</a:t>
            </a:r>
            <a:r>
              <a:rPr lang="en-US" altLang="en-US" baseline="-25000" smtClean="0"/>
              <a:t>1</a:t>
            </a:r>
            <a:r>
              <a:rPr lang="en-US" altLang="en-US" smtClean="0"/>
              <a:t>, with aggregate autonomous spending </a:t>
            </a:r>
            <a:r>
              <a:rPr lang="en-US" altLang="en-US" i="1" smtClean="0"/>
              <a:t>A</a:t>
            </a:r>
            <a:r>
              <a:rPr lang="en-US" altLang="en-US" baseline="-25000" smtClean="0"/>
              <a:t>1</a:t>
            </a:r>
            <a:r>
              <a:rPr lang="en-US" altLang="en-US" smtClean="0"/>
              <a:t>, shifts down to a new position at </a:t>
            </a:r>
            <a:r>
              <a:rPr lang="en-US" altLang="en-US" i="1" smtClean="0"/>
              <a:t>CF</a:t>
            </a:r>
            <a:r>
              <a:rPr lang="en-US" altLang="en-US" baseline="-25000" smtClean="0"/>
              <a:t>2</a:t>
            </a:r>
            <a:r>
              <a:rPr lang="en-US" altLang="en-US" smtClean="0"/>
              <a:t> and aggregate autonomous spending </a:t>
            </a:r>
            <a:r>
              <a:rPr lang="en-US" altLang="en-US" i="1" smtClean="0"/>
              <a:t>A</a:t>
            </a:r>
            <a:r>
              <a:rPr lang="en-US" altLang="en-US" baseline="-25000" smtClean="0"/>
              <a:t>2</a:t>
            </a:r>
            <a:r>
              <a:rPr lang="en-US" altLang="en-US" smtClean="0"/>
              <a:t>. A reduction in aggregate wealth will have the same effect.</a:t>
            </a:r>
          </a:p>
          <a:p>
            <a:pPr>
              <a:spcBef>
                <a:spcPct val="0"/>
              </a:spcBef>
            </a:pPr>
            <a:endParaRPr lang="en-US" altLang="en-US" smtClean="0"/>
          </a:p>
          <a:p>
            <a:pPr>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423C24-B0D6-47DC-BDB4-D74B04F4B98C}" type="slidenum">
              <a:rPr lang="en-US" altLang="en-US"/>
              <a:pPr fontAlgn="base">
                <a:spcBef>
                  <a:spcPct val="0"/>
                </a:spcBef>
                <a:spcAft>
                  <a:spcPct val="0"/>
                </a:spcAft>
              </a:pPr>
              <a:t>18</a:t>
            </a:fld>
            <a:endParaRPr lang="en-US" altLang="en-US"/>
          </a:p>
        </p:txBody>
      </p:sp>
    </p:spTree>
    <p:extLst>
      <p:ext uri="{BB962C8B-B14F-4D97-AF65-F5344CB8AC3E}">
        <p14:creationId xmlns:p14="http://schemas.microsoft.com/office/powerpoint/2010/main" val="290535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16.5: </a:t>
            </a:r>
            <a:r>
              <a:rPr lang="en-US" altLang="en-US" sz="1000" b="1"/>
              <a:t>Fluctuations in Investment Spending and Consumer Spending</a:t>
            </a:r>
            <a:r>
              <a:rPr lang="en-US" altLang="en-US" b="1" smtClean="0"/>
              <a:t> </a:t>
            </a:r>
          </a:p>
          <a:p>
            <a:pPr>
              <a:spcBef>
                <a:spcPct val="0"/>
              </a:spcBef>
            </a:pPr>
            <a:r>
              <a:rPr lang="en-US" altLang="en-US" smtClean="0"/>
              <a:t>The bars illustrate annual percentage changes in investment spending and consumer spending during the last five recessions. As the lengths of the bars show, swings in investment spending were much larger in percentage terms than those in consumer spending. This has led economists to believe that recessions typically originate as a slump in investment spending.</a:t>
            </a:r>
          </a:p>
          <a:p>
            <a:pPr>
              <a:spcBef>
                <a:spcPct val="0"/>
              </a:spcBef>
            </a:pPr>
            <a:endParaRPr lang="en-US" altLang="en-US" smtClean="0"/>
          </a:p>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7E90D9-9D16-446D-9EF8-4855B868B3F5}" type="slidenum">
              <a:rPr lang="en-US" altLang="en-US"/>
              <a:pPr fontAlgn="base">
                <a:spcBef>
                  <a:spcPct val="0"/>
                </a:spcBef>
                <a:spcAft>
                  <a:spcPct val="0"/>
                </a:spcAft>
              </a:pPr>
              <a:t>21</a:t>
            </a:fld>
            <a:endParaRPr lang="en-US" altLang="en-US"/>
          </a:p>
        </p:txBody>
      </p:sp>
    </p:spTree>
    <p:extLst>
      <p:ext uri="{BB962C8B-B14F-4D97-AF65-F5344CB8AC3E}">
        <p14:creationId xmlns:p14="http://schemas.microsoft.com/office/powerpoint/2010/main" val="119020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10/2/2014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altLang="en-US" smtClean="0"/>
              <a:t>Consumer Spending</a:t>
            </a:r>
          </a:p>
        </p:txBody>
      </p:sp>
      <p:sp>
        <p:nvSpPr>
          <p:cNvPr id="4" name="Content Placeholder 3"/>
          <p:cNvSpPr>
            <a:spLocks noGrp="1"/>
          </p:cNvSpPr>
          <p:nvPr>
            <p:ph idx="1"/>
          </p:nvPr>
        </p:nvSpPr>
        <p:spPr/>
        <p:txBody>
          <a:bodyPr rtlCol="0">
            <a:normAutofit/>
          </a:bodyPr>
          <a:lstStyle/>
          <a:p>
            <a:pPr marL="309563" fontAlgn="auto">
              <a:spcAft>
                <a:spcPts val="0"/>
              </a:spcAft>
              <a:defRPr/>
            </a:pPr>
            <a:r>
              <a:rPr lang="en-US" sz="2600" dirty="0" smtClean="0"/>
              <a:t>The </a:t>
            </a:r>
            <a:r>
              <a:rPr lang="en-US" sz="2600" b="1" dirty="0" smtClean="0"/>
              <a:t>consumption function </a:t>
            </a:r>
            <a:r>
              <a:rPr lang="en-US" sz="2600" dirty="0" smtClean="0"/>
              <a:t>is an equation showing how an individual household’s consumer spending varies with the household’s current disposable income.</a:t>
            </a:r>
          </a:p>
          <a:p>
            <a:pPr fontAlgn="auto">
              <a:spcAft>
                <a:spcPts val="0"/>
              </a:spcAft>
              <a:defRPr/>
            </a:pPr>
            <a:endParaRPr lang="en-US" sz="2600" dirty="0"/>
          </a:p>
        </p:txBody>
      </p:sp>
      <p:pic>
        <p:nvPicPr>
          <p:cNvPr id="5" name="Picture 4"/>
          <p:cNvPicPr>
            <a:picLocks noChangeAspect="1" noChangeArrowheads="1"/>
          </p:cNvPicPr>
          <p:nvPr/>
        </p:nvPicPr>
        <p:blipFill>
          <a:blip r:embed="rId2"/>
          <a:srcRect/>
          <a:stretch>
            <a:fillRect/>
          </a:stretch>
        </p:blipFill>
        <p:spPr bwMode="auto">
          <a:xfrm>
            <a:off x="3623734" y="4310063"/>
            <a:ext cx="5126567" cy="785812"/>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402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Disposable Income </a:t>
            </a:r>
            <a:br>
              <a:rPr lang="en-US" altLang="en-US" smtClean="0"/>
            </a:br>
            <a:r>
              <a:rPr lang="en-US" altLang="en-US" smtClean="0"/>
              <a:t>and Consumer Spending</a:t>
            </a:r>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9899" y="2009395"/>
            <a:ext cx="9838267" cy="45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3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The Consumption Function</a:t>
            </a:r>
          </a:p>
        </p:txBody>
      </p:sp>
      <p:pic>
        <p:nvPicPr>
          <p:cNvPr id="4" name="Content Placeholder 3" descr="fig"/>
          <p:cNvPicPr>
            <a:picLocks noGrp="1" noChangeAspect="1" noChangeArrowheads="1"/>
          </p:cNvPicPr>
          <p:nvPr>
            <p:ph idx="1"/>
          </p:nvPr>
        </p:nvPicPr>
        <p:blipFill>
          <a:blip r:embed="rId3"/>
          <a:srcRect/>
          <a:stretch>
            <a:fillRect/>
          </a:stretch>
        </p:blipFill>
        <p:spPr>
          <a:xfrm>
            <a:off x="848784" y="1530350"/>
            <a:ext cx="10428816" cy="46355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774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The Consumption Function</a:t>
            </a:r>
          </a:p>
        </p:txBody>
      </p:sp>
      <p:sp>
        <p:nvSpPr>
          <p:cNvPr id="5" name="Content Placeholder 4"/>
          <p:cNvSpPr>
            <a:spLocks noGrp="1"/>
          </p:cNvSpPr>
          <p:nvPr>
            <p:ph idx="1"/>
          </p:nvPr>
        </p:nvSpPr>
        <p:spPr/>
        <p:txBody>
          <a:bodyPr rtlCol="0">
            <a:normAutofit/>
          </a:bodyPr>
          <a:lstStyle/>
          <a:p>
            <a:pPr marL="309563" fontAlgn="auto">
              <a:spcAft>
                <a:spcPts val="0"/>
              </a:spcAft>
              <a:defRPr/>
            </a:pPr>
            <a:r>
              <a:rPr lang="en-US" sz="2600" dirty="0" smtClean="0"/>
              <a:t>Deriving the Slope of the Consumption Function</a:t>
            </a:r>
          </a:p>
          <a:p>
            <a:pPr fontAlgn="auto">
              <a:spcAft>
                <a:spcPts val="0"/>
              </a:spcAft>
              <a:defRPr/>
            </a:pPr>
            <a:endParaRPr lang="en-US" dirty="0"/>
          </a:p>
        </p:txBody>
      </p:sp>
      <p:pic>
        <p:nvPicPr>
          <p:cNvPr id="6" name="Picture 5"/>
          <p:cNvPicPr>
            <a:picLocks noChangeAspect="1" noChangeArrowheads="1"/>
          </p:cNvPicPr>
          <p:nvPr/>
        </p:nvPicPr>
        <p:blipFill>
          <a:blip r:embed="rId2"/>
          <a:srcRect/>
          <a:stretch>
            <a:fillRect/>
          </a:stretch>
        </p:blipFill>
        <p:spPr bwMode="auto">
          <a:xfrm>
            <a:off x="1849967" y="3263900"/>
            <a:ext cx="7192433" cy="2781300"/>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7728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The Consumption Function</a:t>
            </a:r>
          </a:p>
        </p:txBody>
      </p:sp>
      <p:sp>
        <p:nvSpPr>
          <p:cNvPr id="5" name="Content Placeholder 4"/>
          <p:cNvSpPr>
            <a:spLocks noGrp="1"/>
          </p:cNvSpPr>
          <p:nvPr>
            <p:ph idx="1"/>
          </p:nvPr>
        </p:nvSpPr>
        <p:spPr/>
        <p:txBody>
          <a:bodyPr rtlCol="0">
            <a:normAutofit/>
          </a:bodyPr>
          <a:lstStyle/>
          <a:p>
            <a:pPr marL="309563" fontAlgn="auto">
              <a:spcBef>
                <a:spcPct val="0"/>
              </a:spcBef>
              <a:spcAft>
                <a:spcPts val="0"/>
              </a:spcAft>
              <a:defRPr/>
            </a:pPr>
            <a:r>
              <a:rPr lang="en-US" sz="2600" dirty="0" smtClean="0"/>
              <a:t>For American households, the best estimate of the average household’s autonomous consumer spending is $17,484 and the best estimate of the MPC is 0.534.</a:t>
            </a:r>
          </a:p>
          <a:p>
            <a:pPr fontAlgn="auto">
              <a:spcAft>
                <a:spcPts val="0"/>
              </a:spcAft>
              <a:defRPr/>
            </a:pPr>
            <a:endParaRPr lang="en-US" dirty="0"/>
          </a:p>
        </p:txBody>
      </p:sp>
    </p:spTree>
    <p:extLst>
      <p:ext uri="{BB962C8B-B14F-4D97-AF65-F5344CB8AC3E}">
        <p14:creationId xmlns:p14="http://schemas.microsoft.com/office/powerpoint/2010/main" val="3470586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 Consumption Function </a:t>
            </a:r>
            <a:br>
              <a:rPr lang="en-US" altLang="en-US" smtClean="0"/>
            </a:br>
            <a:r>
              <a:rPr lang="en-US" altLang="en-US" smtClean="0"/>
              <a:t>Fitted to Data</a:t>
            </a:r>
          </a:p>
        </p:txBody>
      </p:sp>
      <p:pic>
        <p:nvPicPr>
          <p:cNvPr id="5" name="Picture 4" descr="KW2e_Macro_fig_11_03"/>
          <p:cNvPicPr>
            <a:picLocks noChangeAspect="1" noChangeArrowheads="1"/>
          </p:cNvPicPr>
          <p:nvPr/>
        </p:nvPicPr>
        <p:blipFill>
          <a:blip r:embed="rId3"/>
          <a:srcRect/>
          <a:stretch>
            <a:fillRect/>
          </a:stretch>
        </p:blipFill>
        <p:spPr bwMode="auto">
          <a:xfrm>
            <a:off x="831851" y="1903414"/>
            <a:ext cx="10517716" cy="4852987"/>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835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Shifts of the Aggregate Consumption Function</a:t>
            </a:r>
          </a:p>
        </p:txBody>
      </p:sp>
      <p:sp>
        <p:nvSpPr>
          <p:cNvPr id="3" name="Content Placeholder 2"/>
          <p:cNvSpPr>
            <a:spLocks noGrp="1"/>
          </p:cNvSpPr>
          <p:nvPr>
            <p:ph idx="1"/>
          </p:nvPr>
        </p:nvSpPr>
        <p:spPr/>
        <p:txBody>
          <a:bodyPr rtlCol="0">
            <a:normAutofit/>
          </a:bodyPr>
          <a:lstStyle/>
          <a:p>
            <a:pPr marL="309563" fontAlgn="auto">
              <a:spcAft>
                <a:spcPts val="0"/>
              </a:spcAft>
              <a:defRPr/>
            </a:pPr>
            <a:r>
              <a:rPr lang="en-US" sz="2600" dirty="0" smtClean="0"/>
              <a:t>The </a:t>
            </a:r>
            <a:r>
              <a:rPr lang="en-US" sz="2600" b="1" dirty="0" smtClean="0"/>
              <a:t>aggregate consumption function </a:t>
            </a:r>
            <a:r>
              <a:rPr lang="en-US" sz="2600" dirty="0" smtClean="0"/>
              <a:t>is the relationship for the economy as a whole between aggregate current disposable income and aggregate consumer spending.</a:t>
            </a:r>
          </a:p>
          <a:p>
            <a:pPr fontAlgn="auto">
              <a:spcAft>
                <a:spcPts val="0"/>
              </a:spcAft>
              <a:defRPr/>
            </a:pPr>
            <a:endParaRPr lang="en-US" dirty="0"/>
          </a:p>
        </p:txBody>
      </p:sp>
    </p:spTree>
    <p:extLst>
      <p:ext uri="{BB962C8B-B14F-4D97-AF65-F5344CB8AC3E}">
        <p14:creationId xmlns:p14="http://schemas.microsoft.com/office/powerpoint/2010/main" val="4223973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4000" dirty="0" smtClean="0"/>
              <a:t>Shifts of the Aggregate Consumption Function</a:t>
            </a:r>
          </a:p>
        </p:txBody>
      </p:sp>
      <p:pic>
        <p:nvPicPr>
          <p:cNvPr id="5" name="Picture 15"/>
          <p:cNvPicPr>
            <a:picLocks noChangeAspect="1" noChangeArrowheads="1"/>
          </p:cNvPicPr>
          <p:nvPr/>
        </p:nvPicPr>
        <p:blipFill>
          <a:blip r:embed="rId3"/>
          <a:srcRect/>
          <a:stretch>
            <a:fillRect/>
          </a:stretch>
        </p:blipFill>
        <p:spPr bwMode="auto">
          <a:xfrm>
            <a:off x="1727200" y="1992752"/>
            <a:ext cx="8413751" cy="468109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Freeform 10"/>
          <p:cNvSpPr>
            <a:spLocks/>
          </p:cNvSpPr>
          <p:nvPr/>
        </p:nvSpPr>
        <p:spPr bwMode="auto">
          <a:xfrm>
            <a:off x="5581651" y="4797425"/>
            <a:ext cx="5357283" cy="1295400"/>
          </a:xfrm>
          <a:custGeom>
            <a:avLst/>
            <a:gdLst>
              <a:gd name="T0" fmla="*/ 2147483647 w 399"/>
              <a:gd name="T1" fmla="*/ 2147483647 h 138"/>
              <a:gd name="T2" fmla="*/ 2147483647 w 399"/>
              <a:gd name="T3" fmla="*/ 2147483647 h 138"/>
              <a:gd name="T4" fmla="*/ 2147483647 w 399"/>
              <a:gd name="T5" fmla="*/ 2147483647 h 138"/>
              <a:gd name="T6" fmla="*/ 0 w 399"/>
              <a:gd name="T7" fmla="*/ 2147483647 h 138"/>
              <a:gd name="T8" fmla="*/ 0 w 399"/>
              <a:gd name="T9" fmla="*/ 2147483647 h 138"/>
              <a:gd name="T10" fmla="*/ 2147483647 w 399"/>
              <a:gd name="T11" fmla="*/ 0 h 138"/>
              <a:gd name="T12" fmla="*/ 2147483647 w 399"/>
              <a:gd name="T13" fmla="*/ 0 h 138"/>
              <a:gd name="T14" fmla="*/ 2147483647 w 399"/>
              <a:gd name="T15" fmla="*/ 2147483647 h 138"/>
              <a:gd name="T16" fmla="*/ 2147483647 w 399"/>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9" h="138">
                <a:moveTo>
                  <a:pt x="399" y="108"/>
                </a:moveTo>
                <a:cubicBezTo>
                  <a:pt x="399" y="125"/>
                  <a:pt x="387" y="138"/>
                  <a:pt x="373" y="138"/>
                </a:cubicBezTo>
                <a:cubicBezTo>
                  <a:pt x="26" y="138"/>
                  <a:pt x="26" y="138"/>
                  <a:pt x="26" y="138"/>
                </a:cubicBezTo>
                <a:cubicBezTo>
                  <a:pt x="12" y="138"/>
                  <a:pt x="0" y="125"/>
                  <a:pt x="0" y="108"/>
                </a:cubicBezTo>
                <a:cubicBezTo>
                  <a:pt x="0" y="31"/>
                  <a:pt x="0" y="31"/>
                  <a:pt x="0" y="31"/>
                </a:cubicBezTo>
                <a:cubicBezTo>
                  <a:pt x="0" y="14"/>
                  <a:pt x="12" y="0"/>
                  <a:pt x="26" y="0"/>
                </a:cubicBezTo>
                <a:cubicBezTo>
                  <a:pt x="373" y="0"/>
                  <a:pt x="373" y="0"/>
                  <a:pt x="373" y="0"/>
                </a:cubicBezTo>
                <a:cubicBezTo>
                  <a:pt x="387" y="0"/>
                  <a:pt x="399" y="14"/>
                  <a:pt x="399" y="31"/>
                </a:cubicBezTo>
                <a:lnTo>
                  <a:pt x="399" y="10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6" name="Text Box 14"/>
          <p:cNvSpPr txBox="1">
            <a:spLocks noChangeArrowheads="1"/>
          </p:cNvSpPr>
          <p:nvPr/>
        </p:nvSpPr>
        <p:spPr bwMode="auto">
          <a:xfrm>
            <a:off x="5560485" y="4833938"/>
            <a:ext cx="53805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The aggregate consumption function shifts in response to changes in expected future disposable  income and changes in aggregate wealth.</a:t>
            </a:r>
          </a:p>
        </p:txBody>
      </p:sp>
    </p:spTree>
    <p:extLst>
      <p:ext uri="{BB962C8B-B14F-4D97-AF65-F5344CB8AC3E}">
        <p14:creationId xmlns:p14="http://schemas.microsoft.com/office/powerpoint/2010/main" val="43097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dirty="0" smtClean="0"/>
              <a:t>Shifts of the Aggregate Consumption Function</a:t>
            </a:r>
          </a:p>
        </p:txBody>
      </p:sp>
      <p:pic>
        <p:nvPicPr>
          <p:cNvPr id="4" name="Picture 8"/>
          <p:cNvPicPr>
            <a:picLocks noChangeAspect="1" noChangeArrowheads="1"/>
          </p:cNvPicPr>
          <p:nvPr/>
        </p:nvPicPr>
        <p:blipFill>
          <a:blip r:embed="rId3"/>
          <a:srcRect/>
          <a:stretch>
            <a:fillRect/>
          </a:stretch>
        </p:blipFill>
        <p:spPr bwMode="auto">
          <a:xfrm>
            <a:off x="2095500" y="2184247"/>
            <a:ext cx="8017933" cy="448484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4341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Investment Spending</a:t>
            </a:r>
          </a:p>
        </p:txBody>
      </p:sp>
      <p:sp>
        <p:nvSpPr>
          <p:cNvPr id="3" name="Content Placeholder 2"/>
          <p:cNvSpPr>
            <a:spLocks noGrp="1"/>
          </p:cNvSpPr>
          <p:nvPr>
            <p:ph idx="1"/>
          </p:nvPr>
        </p:nvSpPr>
        <p:spPr/>
        <p:txBody>
          <a:bodyPr rtlCol="0">
            <a:normAutofit/>
          </a:bodyPr>
          <a:lstStyle/>
          <a:p>
            <a:pPr marL="300038" indent="-219075" fontAlgn="auto">
              <a:spcAft>
                <a:spcPts val="0"/>
              </a:spcAft>
              <a:defRPr/>
            </a:pPr>
            <a:r>
              <a:rPr lang="en-US" sz="2600" b="1" dirty="0" smtClean="0"/>
              <a:t>Planned investment spending</a:t>
            </a:r>
            <a:r>
              <a:rPr lang="en-US" sz="2600" dirty="0" smtClean="0"/>
              <a:t> is the investment spending that businesses plan to undertake during a given period.</a:t>
            </a:r>
          </a:p>
          <a:p>
            <a:pPr marL="300038" indent="-219075" fontAlgn="auto">
              <a:spcAft>
                <a:spcPts val="0"/>
              </a:spcAft>
              <a:defRPr/>
            </a:pPr>
            <a:r>
              <a:rPr lang="en-US" sz="2600" dirty="0" smtClean="0"/>
              <a:t>It</a:t>
            </a:r>
            <a:r>
              <a:rPr lang="en-US" sz="2600" b="1" dirty="0" smtClean="0"/>
              <a:t> </a:t>
            </a:r>
            <a:r>
              <a:rPr lang="en-US" sz="2600" dirty="0" smtClean="0"/>
              <a:t>depends </a:t>
            </a:r>
            <a:r>
              <a:rPr lang="en-US" sz="2600" b="1" dirty="0" smtClean="0"/>
              <a:t>negatively</a:t>
            </a:r>
            <a:r>
              <a:rPr lang="en-US" sz="2600" dirty="0" smtClean="0"/>
              <a:t> on:</a:t>
            </a:r>
          </a:p>
          <a:p>
            <a:pPr marL="811213" lvl="1" indent="-287338" fontAlgn="auto">
              <a:spcAft>
                <a:spcPts val="0"/>
              </a:spcAft>
              <a:buFont typeface="Calibri" pitchFamily="34" charset="0"/>
              <a:buChar char="–"/>
              <a:defRPr/>
            </a:pPr>
            <a:r>
              <a:rPr lang="en-US" i="1" dirty="0" smtClean="0"/>
              <a:t>interest rate</a:t>
            </a:r>
            <a:r>
              <a:rPr lang="en-US" dirty="0" smtClean="0"/>
              <a:t> </a:t>
            </a:r>
          </a:p>
          <a:p>
            <a:pPr marL="811213" lvl="1" indent="-287338" fontAlgn="auto">
              <a:spcAft>
                <a:spcPts val="0"/>
              </a:spcAft>
              <a:buFont typeface="Calibri" pitchFamily="34" charset="0"/>
              <a:buChar char="–"/>
              <a:defRPr/>
            </a:pPr>
            <a:r>
              <a:rPr lang="en-US" i="1" dirty="0" smtClean="0"/>
              <a:t>existing production capacity</a:t>
            </a:r>
            <a:endParaRPr lang="en-US" dirty="0" smtClean="0"/>
          </a:p>
          <a:p>
            <a:pPr marL="300038" indent="-219075" fontAlgn="auto">
              <a:spcAft>
                <a:spcPts val="0"/>
              </a:spcAft>
              <a:defRPr/>
            </a:pPr>
            <a:r>
              <a:rPr lang="en-US" sz="2600" dirty="0" smtClean="0"/>
              <a:t>and </a:t>
            </a:r>
            <a:r>
              <a:rPr lang="en-US" sz="2600" b="1" dirty="0" smtClean="0"/>
              <a:t>positively</a:t>
            </a:r>
            <a:r>
              <a:rPr lang="en-US" sz="2600" dirty="0" smtClean="0"/>
              <a:t> on:</a:t>
            </a:r>
          </a:p>
          <a:p>
            <a:pPr marL="811213" lvl="1" indent="-287338" fontAlgn="auto">
              <a:spcAft>
                <a:spcPts val="0"/>
              </a:spcAft>
              <a:buFont typeface="Calibri" pitchFamily="34" charset="0"/>
              <a:buChar char="–"/>
              <a:defRPr/>
            </a:pPr>
            <a:r>
              <a:rPr lang="en-US" i="1" dirty="0" smtClean="0"/>
              <a:t>expected future real GDP</a:t>
            </a:r>
            <a:endParaRPr lang="en-US" dirty="0" smtClean="0"/>
          </a:p>
          <a:p>
            <a:pPr fontAlgn="auto">
              <a:spcAft>
                <a:spcPts val="0"/>
              </a:spcAft>
              <a:defRPr/>
            </a:pPr>
            <a:endParaRPr lang="en-US" dirty="0"/>
          </a:p>
        </p:txBody>
      </p:sp>
    </p:spTree>
    <p:extLst>
      <p:ext uri="{BB962C8B-B14F-4D97-AF65-F5344CB8AC3E}">
        <p14:creationId xmlns:p14="http://schemas.microsoft.com/office/powerpoint/2010/main" val="570579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16</a:t>
            </a:r>
          </a:p>
        </p:txBody>
      </p:sp>
      <p:sp>
        <p:nvSpPr>
          <p:cNvPr id="174085" name="Rectangle 5"/>
          <p:cNvSpPr>
            <a:spLocks noGrp="1" noChangeArrowheads="1"/>
          </p:cNvSpPr>
          <p:nvPr>
            <p:ph type="subTitle" idx="1"/>
          </p:nvPr>
        </p:nvSpPr>
        <p:spPr/>
        <p:txBody>
          <a:bodyPr rtlCol="0">
            <a:normAutofit/>
          </a:bodyPr>
          <a:lstStyle/>
          <a:p>
            <a:pPr>
              <a:defRPr/>
            </a:pPr>
            <a:r>
              <a:rPr lang="en-US" dirty="0"/>
              <a:t>Income and Expenditure</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600" dirty="0" smtClean="0"/>
              <a:t>Expected Future Real GDP, Production Capacity, and Investment Spending</a:t>
            </a:r>
          </a:p>
        </p:txBody>
      </p:sp>
      <p:sp>
        <p:nvSpPr>
          <p:cNvPr id="3" name="Content Placeholder 2"/>
          <p:cNvSpPr>
            <a:spLocks noGrp="1"/>
          </p:cNvSpPr>
          <p:nvPr>
            <p:ph idx="1"/>
          </p:nvPr>
        </p:nvSpPr>
        <p:spPr/>
        <p:txBody>
          <a:bodyPr rtlCol="0">
            <a:normAutofit/>
          </a:bodyPr>
          <a:lstStyle/>
          <a:p>
            <a:pPr marL="309563" fontAlgn="auto">
              <a:spcAft>
                <a:spcPts val="0"/>
              </a:spcAft>
              <a:defRPr/>
            </a:pPr>
            <a:r>
              <a:rPr lang="en-US" sz="2600" dirty="0" smtClean="0"/>
              <a:t>Expected future sales has a positive effect on investment spending.</a:t>
            </a:r>
          </a:p>
          <a:p>
            <a:pPr marL="309563" fontAlgn="auto">
              <a:spcAft>
                <a:spcPts val="0"/>
              </a:spcAft>
              <a:defRPr/>
            </a:pPr>
            <a:r>
              <a:rPr lang="en-US" sz="2600" dirty="0" smtClean="0"/>
              <a:t>The current level of productive capacity has a negative effect on investment spending.</a:t>
            </a:r>
          </a:p>
          <a:p>
            <a:pPr marL="309563" fontAlgn="auto">
              <a:spcAft>
                <a:spcPts val="0"/>
              </a:spcAft>
              <a:defRPr/>
            </a:pPr>
            <a:r>
              <a:rPr lang="en-US" sz="2600" dirty="0" smtClean="0"/>
              <a:t>Therefore, firms will be most likely to undertake high levels of investment when they expect sales to grow rapidly. </a:t>
            </a:r>
          </a:p>
          <a:p>
            <a:pPr marL="309563" fontAlgn="auto">
              <a:spcAft>
                <a:spcPts val="0"/>
              </a:spcAft>
              <a:defRPr/>
            </a:pPr>
            <a:r>
              <a:rPr lang="en-US" sz="2600" dirty="0" smtClean="0"/>
              <a:t>This growth of sales will take up any excess capacity and encourage investment.</a:t>
            </a:r>
          </a:p>
          <a:p>
            <a:pPr fontAlgn="auto">
              <a:spcAft>
                <a:spcPts val="0"/>
              </a:spcAft>
              <a:defRPr/>
            </a:pPr>
            <a:endParaRPr lang="en-US" dirty="0"/>
          </a:p>
        </p:txBody>
      </p:sp>
    </p:spTree>
    <p:extLst>
      <p:ext uri="{BB962C8B-B14F-4D97-AF65-F5344CB8AC3E}">
        <p14:creationId xmlns:p14="http://schemas.microsoft.com/office/powerpoint/2010/main" val="3836286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0322" y="286755"/>
            <a:ext cx="9404723" cy="1400530"/>
          </a:xfrm>
        </p:spPr>
        <p:txBody>
          <a:bodyPr/>
          <a:lstStyle/>
          <a:p>
            <a:r>
              <a:rPr lang="en-US" altLang="en-US" sz="4000" dirty="0" smtClean="0"/>
              <a:t>Fluctuations in Investment Spending and Consumer Spending</a:t>
            </a:r>
          </a:p>
        </p:txBody>
      </p:sp>
      <p:sp>
        <p:nvSpPr>
          <p:cNvPr id="5" name="Rectangle 8"/>
          <p:cNvSpPr>
            <a:spLocks noChangeArrowheads="1"/>
          </p:cNvSpPr>
          <p:nvPr/>
        </p:nvSpPr>
        <p:spPr bwMode="auto">
          <a:xfrm>
            <a:off x="2842684" y="3421063"/>
            <a:ext cx="508000" cy="2311400"/>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7652" name="Line 9"/>
          <p:cNvSpPr>
            <a:spLocks noChangeShapeType="1"/>
          </p:cNvSpPr>
          <p:nvPr/>
        </p:nvSpPr>
        <p:spPr bwMode="auto">
          <a:xfrm flipV="1">
            <a:off x="2233084" y="1743076"/>
            <a:ext cx="0" cy="4322763"/>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53" name="Line 10"/>
          <p:cNvSpPr>
            <a:spLocks noChangeShapeType="1"/>
          </p:cNvSpPr>
          <p:nvPr/>
        </p:nvSpPr>
        <p:spPr bwMode="auto">
          <a:xfrm>
            <a:off x="2233084" y="295116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54" name="Line 11"/>
          <p:cNvSpPr>
            <a:spLocks noChangeShapeType="1"/>
          </p:cNvSpPr>
          <p:nvPr/>
        </p:nvSpPr>
        <p:spPr bwMode="auto">
          <a:xfrm>
            <a:off x="2233084" y="340836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55" name="Line 12"/>
          <p:cNvSpPr>
            <a:spLocks noChangeShapeType="1"/>
          </p:cNvSpPr>
          <p:nvPr/>
        </p:nvSpPr>
        <p:spPr bwMode="auto">
          <a:xfrm>
            <a:off x="2233084" y="378936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56" name="Line 13"/>
          <p:cNvSpPr>
            <a:spLocks noChangeShapeType="1"/>
          </p:cNvSpPr>
          <p:nvPr/>
        </p:nvSpPr>
        <p:spPr bwMode="auto">
          <a:xfrm>
            <a:off x="2233084" y="424656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57" name="Line 14"/>
          <p:cNvSpPr>
            <a:spLocks noChangeShapeType="1"/>
          </p:cNvSpPr>
          <p:nvPr/>
        </p:nvSpPr>
        <p:spPr bwMode="auto">
          <a:xfrm>
            <a:off x="2233084" y="47101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58" name="Line 15"/>
          <p:cNvSpPr>
            <a:spLocks noChangeShapeType="1"/>
          </p:cNvSpPr>
          <p:nvPr/>
        </p:nvSpPr>
        <p:spPr bwMode="auto">
          <a:xfrm>
            <a:off x="2233084" y="5168900"/>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59" name="Line 16"/>
          <p:cNvSpPr>
            <a:spLocks noChangeShapeType="1"/>
          </p:cNvSpPr>
          <p:nvPr/>
        </p:nvSpPr>
        <p:spPr bwMode="auto">
          <a:xfrm>
            <a:off x="2233084" y="561816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60" name="Rectangle 20"/>
          <p:cNvSpPr>
            <a:spLocks noChangeArrowheads="1"/>
          </p:cNvSpPr>
          <p:nvPr/>
        </p:nvSpPr>
        <p:spPr bwMode="auto">
          <a:xfrm>
            <a:off x="2175933" y="6273800"/>
            <a:ext cx="88328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       1973–1975                    1980               1981–1982         1990 – 1991                2001	</a:t>
            </a:r>
          </a:p>
        </p:txBody>
      </p:sp>
      <p:sp>
        <p:nvSpPr>
          <p:cNvPr id="27661" name="Line 23"/>
          <p:cNvSpPr>
            <a:spLocks noChangeShapeType="1"/>
          </p:cNvSpPr>
          <p:nvPr/>
        </p:nvSpPr>
        <p:spPr bwMode="auto">
          <a:xfrm>
            <a:off x="2233084" y="3408363"/>
            <a:ext cx="7924800"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6" name="Rectangle 24"/>
          <p:cNvSpPr>
            <a:spLocks noChangeArrowheads="1"/>
          </p:cNvSpPr>
          <p:nvPr/>
        </p:nvSpPr>
        <p:spPr bwMode="auto">
          <a:xfrm>
            <a:off x="4163484" y="4797425"/>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-15.9%</a:t>
            </a:r>
          </a:p>
        </p:txBody>
      </p:sp>
      <p:sp>
        <p:nvSpPr>
          <p:cNvPr id="17" name="Rectangle 25"/>
          <p:cNvSpPr>
            <a:spLocks noChangeArrowheads="1"/>
          </p:cNvSpPr>
          <p:nvPr/>
        </p:nvSpPr>
        <p:spPr bwMode="auto">
          <a:xfrm>
            <a:off x="2588684" y="5726113"/>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-28.8%</a:t>
            </a:r>
          </a:p>
        </p:txBody>
      </p:sp>
      <p:sp>
        <p:nvSpPr>
          <p:cNvPr id="18" name="Rectangle 26"/>
          <p:cNvSpPr>
            <a:spLocks noChangeArrowheads="1"/>
          </p:cNvSpPr>
          <p:nvPr/>
        </p:nvSpPr>
        <p:spPr bwMode="auto">
          <a:xfrm>
            <a:off x="7211484" y="4341813"/>
            <a:ext cx="157268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-10.1%</a:t>
            </a:r>
          </a:p>
        </p:txBody>
      </p:sp>
      <p:sp>
        <p:nvSpPr>
          <p:cNvPr id="27665" name="Line 29"/>
          <p:cNvSpPr>
            <a:spLocks noChangeShapeType="1"/>
          </p:cNvSpPr>
          <p:nvPr/>
        </p:nvSpPr>
        <p:spPr bwMode="auto">
          <a:xfrm rot="-5400000">
            <a:off x="3014133" y="6121400"/>
            <a:ext cx="152400"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66" name="Line 30"/>
          <p:cNvSpPr>
            <a:spLocks noChangeShapeType="1"/>
          </p:cNvSpPr>
          <p:nvPr/>
        </p:nvSpPr>
        <p:spPr bwMode="auto">
          <a:xfrm rot="-5400000">
            <a:off x="4836584" y="6121400"/>
            <a:ext cx="152400"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67" name="Line 31"/>
          <p:cNvSpPr>
            <a:spLocks noChangeShapeType="1"/>
          </p:cNvSpPr>
          <p:nvPr/>
        </p:nvSpPr>
        <p:spPr bwMode="auto">
          <a:xfrm rot="-5400000">
            <a:off x="6411384" y="6121400"/>
            <a:ext cx="152400"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68" name="Line 32"/>
          <p:cNvSpPr>
            <a:spLocks noChangeShapeType="1"/>
          </p:cNvSpPr>
          <p:nvPr/>
        </p:nvSpPr>
        <p:spPr bwMode="auto">
          <a:xfrm rot="-5400000">
            <a:off x="8034867" y="6121400"/>
            <a:ext cx="152400"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669" name="Line 33"/>
          <p:cNvSpPr>
            <a:spLocks noChangeShapeType="1"/>
          </p:cNvSpPr>
          <p:nvPr/>
        </p:nvSpPr>
        <p:spPr bwMode="auto">
          <a:xfrm rot="-5400000">
            <a:off x="9677400" y="6121400"/>
            <a:ext cx="152400"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5" name="Rectangle 34"/>
          <p:cNvSpPr>
            <a:spLocks noChangeArrowheads="1"/>
          </p:cNvSpPr>
          <p:nvPr/>
        </p:nvSpPr>
        <p:spPr bwMode="auto">
          <a:xfrm>
            <a:off x="4569884" y="3421063"/>
            <a:ext cx="508000" cy="1376362"/>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6" name="Rectangle 35"/>
          <p:cNvSpPr>
            <a:spLocks noChangeArrowheads="1"/>
          </p:cNvSpPr>
          <p:nvPr/>
        </p:nvSpPr>
        <p:spPr bwMode="auto">
          <a:xfrm>
            <a:off x="6195484" y="3421064"/>
            <a:ext cx="508000" cy="1952625"/>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7" name="Rectangle 36"/>
          <p:cNvSpPr>
            <a:spLocks noChangeArrowheads="1"/>
          </p:cNvSpPr>
          <p:nvPr/>
        </p:nvSpPr>
        <p:spPr bwMode="auto">
          <a:xfrm>
            <a:off x="7802033" y="3421063"/>
            <a:ext cx="508000" cy="914400"/>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8" name="Rectangle 37"/>
          <p:cNvSpPr>
            <a:spLocks noChangeArrowheads="1"/>
          </p:cNvSpPr>
          <p:nvPr/>
        </p:nvSpPr>
        <p:spPr bwMode="auto">
          <a:xfrm>
            <a:off x="9446684" y="3421064"/>
            <a:ext cx="508000" cy="1087437"/>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9" name="Rectangle 38"/>
          <p:cNvSpPr>
            <a:spLocks noChangeArrowheads="1"/>
          </p:cNvSpPr>
          <p:nvPr/>
        </p:nvSpPr>
        <p:spPr bwMode="auto">
          <a:xfrm>
            <a:off x="2436284" y="3421063"/>
            <a:ext cx="406400" cy="76200"/>
          </a:xfrm>
          <a:prstGeom prst="rect">
            <a:avLst/>
          </a:prstGeom>
          <a:solidFill>
            <a:srgbClr val="990099"/>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0" name="Rectangle 39"/>
          <p:cNvSpPr>
            <a:spLocks noChangeArrowheads="1"/>
          </p:cNvSpPr>
          <p:nvPr/>
        </p:nvSpPr>
        <p:spPr bwMode="auto">
          <a:xfrm>
            <a:off x="3553884" y="1579563"/>
            <a:ext cx="508000" cy="228600"/>
          </a:xfrm>
          <a:prstGeom prst="rect">
            <a:avLst/>
          </a:prstGeom>
          <a:solidFill>
            <a:srgbClr val="990099"/>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1" name="Rectangle 40"/>
          <p:cNvSpPr>
            <a:spLocks noChangeArrowheads="1"/>
          </p:cNvSpPr>
          <p:nvPr/>
        </p:nvSpPr>
        <p:spPr bwMode="auto">
          <a:xfrm>
            <a:off x="6601884" y="1579563"/>
            <a:ext cx="508000" cy="228600"/>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2" name="Rectangle 41"/>
          <p:cNvSpPr>
            <a:spLocks noChangeArrowheads="1"/>
          </p:cNvSpPr>
          <p:nvPr/>
        </p:nvSpPr>
        <p:spPr bwMode="auto">
          <a:xfrm>
            <a:off x="4163484" y="3421063"/>
            <a:ext cx="406400" cy="152400"/>
          </a:xfrm>
          <a:prstGeom prst="rect">
            <a:avLst/>
          </a:prstGeom>
          <a:solidFill>
            <a:srgbClr val="990099"/>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 name="Rectangle 42"/>
          <p:cNvSpPr>
            <a:spLocks noChangeArrowheads="1"/>
          </p:cNvSpPr>
          <p:nvPr/>
        </p:nvSpPr>
        <p:spPr bwMode="auto">
          <a:xfrm>
            <a:off x="5789084" y="3179763"/>
            <a:ext cx="406400" cy="228600"/>
          </a:xfrm>
          <a:prstGeom prst="rect">
            <a:avLst/>
          </a:prstGeom>
          <a:solidFill>
            <a:srgbClr val="990099"/>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4" name="Rectangle 43"/>
          <p:cNvSpPr>
            <a:spLocks noChangeArrowheads="1"/>
          </p:cNvSpPr>
          <p:nvPr/>
        </p:nvSpPr>
        <p:spPr bwMode="auto">
          <a:xfrm>
            <a:off x="9040284" y="3213100"/>
            <a:ext cx="406400" cy="192088"/>
          </a:xfrm>
          <a:prstGeom prst="rect">
            <a:avLst/>
          </a:prstGeom>
          <a:solidFill>
            <a:srgbClr val="990099"/>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5" name="Rectangle 44"/>
          <p:cNvSpPr>
            <a:spLocks noChangeArrowheads="1"/>
          </p:cNvSpPr>
          <p:nvPr/>
        </p:nvSpPr>
        <p:spPr bwMode="auto">
          <a:xfrm>
            <a:off x="7399867" y="3421063"/>
            <a:ext cx="406400" cy="152400"/>
          </a:xfrm>
          <a:prstGeom prst="rect">
            <a:avLst/>
          </a:prstGeom>
          <a:solidFill>
            <a:srgbClr val="990099"/>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 name="Rectangle 46"/>
          <p:cNvSpPr>
            <a:spLocks noChangeArrowheads="1"/>
          </p:cNvSpPr>
          <p:nvPr/>
        </p:nvSpPr>
        <p:spPr bwMode="auto">
          <a:xfrm>
            <a:off x="5890685" y="5373688"/>
            <a:ext cx="1068916"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-22.5%</a:t>
            </a:r>
          </a:p>
        </p:txBody>
      </p:sp>
      <p:sp>
        <p:nvSpPr>
          <p:cNvPr id="37" name="Rectangle 47"/>
          <p:cNvSpPr>
            <a:spLocks noChangeArrowheads="1"/>
          </p:cNvSpPr>
          <p:nvPr/>
        </p:nvSpPr>
        <p:spPr bwMode="auto">
          <a:xfrm>
            <a:off x="8938685" y="4510088"/>
            <a:ext cx="147743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-10.6%</a:t>
            </a:r>
          </a:p>
        </p:txBody>
      </p:sp>
      <p:sp>
        <p:nvSpPr>
          <p:cNvPr id="38" name="Rectangle 48"/>
          <p:cNvSpPr>
            <a:spLocks noChangeArrowheads="1"/>
          </p:cNvSpPr>
          <p:nvPr/>
        </p:nvSpPr>
        <p:spPr bwMode="auto">
          <a:xfrm>
            <a:off x="1909233" y="3560763"/>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-0.6%</a:t>
            </a:r>
          </a:p>
        </p:txBody>
      </p:sp>
      <p:sp>
        <p:nvSpPr>
          <p:cNvPr id="39" name="Rectangle 50"/>
          <p:cNvSpPr>
            <a:spLocks noChangeArrowheads="1"/>
          </p:cNvSpPr>
          <p:nvPr/>
        </p:nvSpPr>
        <p:spPr bwMode="auto">
          <a:xfrm>
            <a:off x="8633884" y="3027363"/>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2.4%</a:t>
            </a:r>
          </a:p>
        </p:txBody>
      </p:sp>
      <p:sp>
        <p:nvSpPr>
          <p:cNvPr id="40" name="Rectangle 51"/>
          <p:cNvSpPr>
            <a:spLocks noChangeArrowheads="1"/>
          </p:cNvSpPr>
          <p:nvPr/>
        </p:nvSpPr>
        <p:spPr bwMode="auto">
          <a:xfrm>
            <a:off x="6872817" y="3560763"/>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-1.1%</a:t>
            </a:r>
          </a:p>
        </p:txBody>
      </p:sp>
      <p:sp>
        <p:nvSpPr>
          <p:cNvPr id="42" name="Rectangle 53"/>
          <p:cNvSpPr>
            <a:spLocks noChangeArrowheads="1"/>
          </p:cNvSpPr>
          <p:nvPr/>
        </p:nvSpPr>
        <p:spPr bwMode="auto">
          <a:xfrm>
            <a:off x="5382684" y="2951163"/>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2.9%</a:t>
            </a:r>
          </a:p>
        </p:txBody>
      </p:sp>
      <p:sp>
        <p:nvSpPr>
          <p:cNvPr id="43" name="Rectangle 54"/>
          <p:cNvSpPr>
            <a:spLocks noChangeArrowheads="1"/>
          </p:cNvSpPr>
          <p:nvPr/>
        </p:nvSpPr>
        <p:spPr bwMode="auto">
          <a:xfrm>
            <a:off x="4163484" y="1579563"/>
            <a:ext cx="203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latin typeface="Myriad Pro" pitchFamily="34" charset="0"/>
              </a:rPr>
              <a:t>Consumer spending</a:t>
            </a:r>
          </a:p>
        </p:txBody>
      </p:sp>
      <p:sp>
        <p:nvSpPr>
          <p:cNvPr id="44" name="Rectangle 55"/>
          <p:cNvSpPr>
            <a:spLocks noChangeArrowheads="1"/>
          </p:cNvSpPr>
          <p:nvPr/>
        </p:nvSpPr>
        <p:spPr bwMode="auto">
          <a:xfrm>
            <a:off x="7211484" y="1579563"/>
            <a:ext cx="254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latin typeface="Myriad Pro" pitchFamily="34" charset="0"/>
              </a:rPr>
              <a:t>Investment spending</a:t>
            </a:r>
          </a:p>
        </p:txBody>
      </p:sp>
      <p:sp>
        <p:nvSpPr>
          <p:cNvPr id="86" name="Rectangle 24"/>
          <p:cNvSpPr>
            <a:spLocks noChangeArrowheads="1"/>
          </p:cNvSpPr>
          <p:nvPr/>
        </p:nvSpPr>
        <p:spPr bwMode="auto">
          <a:xfrm>
            <a:off x="3617384" y="3586163"/>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t>-1.2%</a:t>
            </a:r>
          </a:p>
        </p:txBody>
      </p:sp>
      <p:sp>
        <p:nvSpPr>
          <p:cNvPr id="27690" name="TextBox 44"/>
          <p:cNvSpPr txBox="1">
            <a:spLocks noChangeArrowheads="1"/>
          </p:cNvSpPr>
          <p:nvPr/>
        </p:nvSpPr>
        <p:spPr bwMode="auto">
          <a:xfrm>
            <a:off x="1636184" y="2786064"/>
            <a:ext cx="404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5%</a:t>
            </a:r>
          </a:p>
        </p:txBody>
      </p:sp>
      <p:sp>
        <p:nvSpPr>
          <p:cNvPr id="27691" name="TextBox 45"/>
          <p:cNvSpPr txBox="1">
            <a:spLocks noChangeArrowheads="1"/>
          </p:cNvSpPr>
          <p:nvPr/>
        </p:nvSpPr>
        <p:spPr bwMode="auto">
          <a:xfrm>
            <a:off x="1807634" y="326231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0</a:t>
            </a:r>
          </a:p>
        </p:txBody>
      </p:sp>
      <p:sp>
        <p:nvSpPr>
          <p:cNvPr id="27692" name="TextBox 46"/>
          <p:cNvSpPr txBox="1">
            <a:spLocks noChangeArrowheads="1"/>
          </p:cNvSpPr>
          <p:nvPr/>
        </p:nvSpPr>
        <p:spPr bwMode="auto">
          <a:xfrm>
            <a:off x="1735667" y="3649664"/>
            <a:ext cx="330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-5</a:t>
            </a:r>
          </a:p>
        </p:txBody>
      </p:sp>
      <p:sp>
        <p:nvSpPr>
          <p:cNvPr id="27693" name="TextBox 47"/>
          <p:cNvSpPr txBox="1">
            <a:spLocks noChangeArrowheads="1"/>
          </p:cNvSpPr>
          <p:nvPr/>
        </p:nvSpPr>
        <p:spPr bwMode="auto">
          <a:xfrm>
            <a:off x="1619252" y="4086226"/>
            <a:ext cx="421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-10</a:t>
            </a:r>
          </a:p>
        </p:txBody>
      </p:sp>
      <p:sp>
        <p:nvSpPr>
          <p:cNvPr id="27694" name="TextBox 48"/>
          <p:cNvSpPr txBox="1">
            <a:spLocks noChangeArrowheads="1"/>
          </p:cNvSpPr>
          <p:nvPr/>
        </p:nvSpPr>
        <p:spPr bwMode="auto">
          <a:xfrm>
            <a:off x="1619252" y="4565651"/>
            <a:ext cx="421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-15</a:t>
            </a:r>
          </a:p>
        </p:txBody>
      </p:sp>
      <p:sp>
        <p:nvSpPr>
          <p:cNvPr id="27695" name="TextBox 49"/>
          <p:cNvSpPr txBox="1">
            <a:spLocks noChangeArrowheads="1"/>
          </p:cNvSpPr>
          <p:nvPr/>
        </p:nvSpPr>
        <p:spPr bwMode="auto">
          <a:xfrm>
            <a:off x="1619252" y="5010151"/>
            <a:ext cx="421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-20</a:t>
            </a:r>
          </a:p>
        </p:txBody>
      </p:sp>
      <p:sp>
        <p:nvSpPr>
          <p:cNvPr id="27696" name="TextBox 50"/>
          <p:cNvSpPr txBox="1">
            <a:spLocks noChangeArrowheads="1"/>
          </p:cNvSpPr>
          <p:nvPr/>
        </p:nvSpPr>
        <p:spPr bwMode="auto">
          <a:xfrm>
            <a:off x="1619252" y="5464176"/>
            <a:ext cx="421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-25</a:t>
            </a:r>
          </a:p>
        </p:txBody>
      </p:sp>
      <p:sp>
        <p:nvSpPr>
          <p:cNvPr id="27697" name="TextBox 51"/>
          <p:cNvSpPr txBox="1">
            <a:spLocks noChangeArrowheads="1"/>
          </p:cNvSpPr>
          <p:nvPr/>
        </p:nvSpPr>
        <p:spPr bwMode="auto">
          <a:xfrm>
            <a:off x="1619252" y="5900739"/>
            <a:ext cx="421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-30</a:t>
            </a:r>
          </a:p>
        </p:txBody>
      </p:sp>
      <p:cxnSp>
        <p:nvCxnSpPr>
          <p:cNvPr id="57" name="Straight Connector 56"/>
          <p:cNvCxnSpPr/>
          <p:nvPr/>
        </p:nvCxnSpPr>
        <p:spPr>
          <a:xfrm>
            <a:off x="2233084" y="6045200"/>
            <a:ext cx="79988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0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up)">
                                      <p:cBhvr>
                                        <p:cTn id="42" dur="500"/>
                                        <p:tgtEl>
                                          <p:spTgt spid="8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down)">
                                      <p:cBhvr>
                                        <p:cTn id="58" dur="500"/>
                                        <p:tgtEl>
                                          <p:spTgt spid="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up)">
                                      <p:cBhvr>
                                        <p:cTn id="71" dur="500"/>
                                        <p:tgtEl>
                                          <p:spTgt spid="35"/>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up)">
                                      <p:cBhvr>
                                        <p:cTn id="82" dur="500"/>
                                        <p:tgtEl>
                                          <p:spTgt spid="1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down)">
                                      <p:cBhvr>
                                        <p:cTn id="87" dur="500"/>
                                        <p:tgtEl>
                                          <p:spTgt spid="3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up)">
                                      <p:cBhvr>
                                        <p:cTn id="95" dur="500"/>
                                        <p:tgtEl>
                                          <p:spTgt spid="28"/>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up)">
                                      <p:cBhvr>
                                        <p:cTn id="9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7" grpId="0"/>
      <p:bldP spid="18"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2" grpId="0"/>
      <p:bldP spid="43" grpId="0"/>
      <p:bldP spid="44"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Inventories and Unplanned Investment Spending</a:t>
            </a:r>
          </a:p>
        </p:txBody>
      </p:sp>
      <p:sp>
        <p:nvSpPr>
          <p:cNvPr id="3" name="Content Placeholder 2"/>
          <p:cNvSpPr>
            <a:spLocks noGrp="1"/>
          </p:cNvSpPr>
          <p:nvPr>
            <p:ph idx="1"/>
          </p:nvPr>
        </p:nvSpPr>
        <p:spPr/>
        <p:txBody>
          <a:bodyPr rtlCol="0">
            <a:normAutofit lnSpcReduction="10000"/>
          </a:bodyPr>
          <a:lstStyle/>
          <a:p>
            <a:pPr marL="300038" indent="-219075" fontAlgn="auto">
              <a:spcAft>
                <a:spcPts val="0"/>
              </a:spcAft>
              <a:defRPr/>
            </a:pPr>
            <a:r>
              <a:rPr lang="en-US" sz="2600" b="1" dirty="0" smtClean="0"/>
              <a:t>Inventories </a:t>
            </a:r>
            <a:r>
              <a:rPr lang="en-US" sz="2600" dirty="0" smtClean="0"/>
              <a:t>are stocks of goods held to satisfy future sales.</a:t>
            </a:r>
          </a:p>
          <a:p>
            <a:pPr marL="80963" indent="0" fontAlgn="auto">
              <a:spcAft>
                <a:spcPts val="0"/>
              </a:spcAft>
              <a:buFont typeface="Arial" pitchFamily="34" charset="0"/>
              <a:buNone/>
              <a:defRPr/>
            </a:pPr>
            <a:endParaRPr lang="en-US" sz="2600" dirty="0" smtClean="0"/>
          </a:p>
          <a:p>
            <a:pPr marL="300038" indent="-219075" fontAlgn="auto">
              <a:spcAft>
                <a:spcPts val="0"/>
              </a:spcAft>
              <a:defRPr/>
            </a:pPr>
            <a:r>
              <a:rPr lang="en-US" sz="2600" b="1" dirty="0" smtClean="0"/>
              <a:t>Inventory investment </a:t>
            </a:r>
            <a:r>
              <a:rPr lang="en-US" sz="2600" dirty="0" smtClean="0"/>
              <a:t>is the value of the change in total inventories held in the economy during a given period.</a:t>
            </a:r>
          </a:p>
          <a:p>
            <a:pPr marL="80963" indent="0" fontAlgn="auto">
              <a:spcAft>
                <a:spcPts val="0"/>
              </a:spcAft>
              <a:buFont typeface="Arial" pitchFamily="34" charset="0"/>
              <a:buNone/>
              <a:defRPr/>
            </a:pPr>
            <a:endParaRPr lang="en-US" sz="2600" dirty="0" smtClean="0"/>
          </a:p>
          <a:p>
            <a:pPr marL="300038" indent="-219075" fontAlgn="auto">
              <a:spcAft>
                <a:spcPts val="0"/>
              </a:spcAft>
              <a:defRPr/>
            </a:pPr>
            <a:r>
              <a:rPr lang="en-US" sz="2600" b="1" dirty="0" smtClean="0"/>
              <a:t>Unplanned inventory investment </a:t>
            </a:r>
            <a:r>
              <a:rPr lang="en-US" sz="2600" dirty="0" smtClean="0"/>
              <a:t>occurs when actual sales are more or less than businesses expected, leading to unplanned changes in inventories.</a:t>
            </a:r>
          </a:p>
          <a:p>
            <a:pPr fontAlgn="auto">
              <a:spcAft>
                <a:spcPts val="0"/>
              </a:spcAft>
              <a:defRPr/>
            </a:pPr>
            <a:endParaRPr lang="en-US" dirty="0"/>
          </a:p>
        </p:txBody>
      </p:sp>
    </p:spTree>
    <p:extLst>
      <p:ext uri="{BB962C8B-B14F-4D97-AF65-F5344CB8AC3E}">
        <p14:creationId xmlns:p14="http://schemas.microsoft.com/office/powerpoint/2010/main" val="317848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Inventories and Unplanned Investment Spending</a:t>
            </a:r>
          </a:p>
        </p:txBody>
      </p:sp>
      <p:sp>
        <p:nvSpPr>
          <p:cNvPr id="3" name="Content Placeholder 2"/>
          <p:cNvSpPr>
            <a:spLocks noGrp="1"/>
          </p:cNvSpPr>
          <p:nvPr>
            <p:ph idx="1"/>
          </p:nvPr>
        </p:nvSpPr>
        <p:spPr/>
        <p:txBody>
          <a:bodyPr rtlCol="0">
            <a:normAutofit/>
          </a:bodyPr>
          <a:lstStyle/>
          <a:p>
            <a:pPr marL="300038" indent="-219075" fontAlgn="auto">
              <a:spcAft>
                <a:spcPts val="0"/>
              </a:spcAft>
              <a:defRPr/>
            </a:pPr>
            <a:r>
              <a:rPr lang="en-US" sz="2600" b="1" dirty="0" smtClean="0"/>
              <a:t>Actual investment spending </a:t>
            </a:r>
            <a:r>
              <a:rPr lang="en-US" sz="2600" dirty="0" smtClean="0"/>
              <a:t>is the sum of planned investment spending and unplanned inventory investment.</a:t>
            </a:r>
          </a:p>
          <a:p>
            <a:pPr fontAlgn="auto">
              <a:spcAft>
                <a:spcPts val="0"/>
              </a:spcAft>
              <a:defRPr/>
            </a:pPr>
            <a:endParaRPr lang="en-US" dirty="0"/>
          </a:p>
        </p:txBody>
      </p:sp>
      <p:pic>
        <p:nvPicPr>
          <p:cNvPr id="4" name="Picture 4"/>
          <p:cNvPicPr>
            <a:picLocks noChangeAspect="1" noChangeArrowheads="1"/>
          </p:cNvPicPr>
          <p:nvPr/>
        </p:nvPicPr>
        <p:blipFill>
          <a:blip r:embed="rId2"/>
          <a:srcRect/>
          <a:stretch>
            <a:fillRect/>
          </a:stretch>
        </p:blipFill>
        <p:spPr bwMode="auto">
          <a:xfrm>
            <a:off x="2946400" y="3746500"/>
            <a:ext cx="6299200" cy="839788"/>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421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2214033" y="5105400"/>
            <a:ext cx="7514167" cy="1403350"/>
          </a:xfrm>
          <a:prstGeom prst="rect">
            <a:avLst/>
          </a:prstGeom>
          <a:noFill/>
          <a:ln w="28575" algn="ctr">
            <a:solidFill>
              <a:schemeClr val="tx1"/>
            </a:solidFill>
            <a:prstDash val="solid"/>
            <a:miter lim="800000"/>
            <a:headEnd/>
            <a:tailEnd type="none" w="med" len="lg"/>
          </a:ln>
          <a:effectLst>
            <a:outerShdw blurRad="50800" dist="38100" dir="2700000" algn="tl" rotWithShape="0">
              <a:prstClr val="black">
                <a:alpha val="40000"/>
              </a:prstClr>
            </a:outerShdw>
          </a:effectLst>
        </p:spPr>
      </p:pic>
      <p:sp>
        <p:nvSpPr>
          <p:cNvPr id="9219" name="Title 2"/>
          <p:cNvSpPr>
            <a:spLocks noGrp="1"/>
          </p:cNvSpPr>
          <p:nvPr>
            <p:ph type="title"/>
          </p:nvPr>
        </p:nvSpPr>
        <p:spPr/>
        <p:txBody>
          <a:bodyPr/>
          <a:lstStyle/>
          <a:p>
            <a:r>
              <a:rPr lang="en-US" altLang="en-US" smtClean="0"/>
              <a:t>The Multiplier: </a:t>
            </a:r>
            <a:br>
              <a:rPr lang="en-US" altLang="en-US" smtClean="0"/>
            </a:br>
            <a:r>
              <a:rPr lang="en-US" altLang="en-US" smtClean="0"/>
              <a:t>An Informal Introduction</a:t>
            </a:r>
          </a:p>
        </p:txBody>
      </p:sp>
      <p:sp>
        <p:nvSpPr>
          <p:cNvPr id="4" name="Content Placeholder 3"/>
          <p:cNvSpPr>
            <a:spLocks noGrp="1"/>
          </p:cNvSpPr>
          <p:nvPr>
            <p:ph idx="1"/>
          </p:nvPr>
        </p:nvSpPr>
        <p:spPr/>
        <p:txBody>
          <a:bodyPr rtlCol="0">
            <a:normAutofit/>
          </a:bodyPr>
          <a:lstStyle/>
          <a:p>
            <a:pPr marL="309563" fontAlgn="auto">
              <a:spcAft>
                <a:spcPts val="0"/>
              </a:spcAft>
              <a:defRPr/>
            </a:pPr>
            <a:r>
              <a:rPr lang="en-US" sz="2600" dirty="0" smtClean="0"/>
              <a:t>The </a:t>
            </a:r>
            <a:r>
              <a:rPr lang="en-US" sz="2600" b="1" dirty="0" smtClean="0"/>
              <a:t>marginal propensity to consume</a:t>
            </a:r>
            <a:r>
              <a:rPr lang="en-US" sz="2600" dirty="0" smtClean="0"/>
              <a:t>, or </a:t>
            </a:r>
            <a:r>
              <a:rPr lang="en-US" sz="2600" b="1" dirty="0" smtClean="0"/>
              <a:t>MPC</a:t>
            </a:r>
            <a:r>
              <a:rPr lang="en-US" sz="2600" dirty="0" smtClean="0"/>
              <a:t>, is the increase in consumer spending when disposable income rises by $1.</a:t>
            </a:r>
          </a:p>
          <a:p>
            <a:pPr marL="309563" fontAlgn="auto">
              <a:spcAft>
                <a:spcPts val="0"/>
              </a:spcAft>
              <a:defRPr/>
            </a:pPr>
            <a:r>
              <a:rPr lang="en-US" sz="2600" dirty="0" smtClean="0"/>
              <a:t>The </a:t>
            </a:r>
            <a:r>
              <a:rPr lang="en-US" sz="2600" b="1" dirty="0" smtClean="0"/>
              <a:t>marginal propensity to save</a:t>
            </a:r>
            <a:r>
              <a:rPr lang="en-US" sz="2600" dirty="0" smtClean="0"/>
              <a:t>, or </a:t>
            </a:r>
            <a:r>
              <a:rPr lang="en-US" sz="2600" b="1" dirty="0" smtClean="0"/>
              <a:t>MPS</a:t>
            </a:r>
            <a:r>
              <a:rPr lang="en-US" sz="2600" dirty="0" smtClean="0"/>
              <a:t>, is the increase in household savings when disposable income rises by $1.</a:t>
            </a:r>
          </a:p>
          <a:p>
            <a:pPr fontAlgn="auto">
              <a:spcAft>
                <a:spcPts val="0"/>
              </a:spcAft>
              <a:defRPr/>
            </a:pPr>
            <a:endParaRPr lang="en-US" dirty="0"/>
          </a:p>
        </p:txBody>
      </p:sp>
    </p:spTree>
    <p:extLst>
      <p:ext uri="{BB962C8B-B14F-4D97-AF65-F5344CB8AC3E}">
        <p14:creationId xmlns:p14="http://schemas.microsoft.com/office/powerpoint/2010/main" val="2985298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The Multiplier: </a:t>
            </a:r>
            <a:br>
              <a:rPr lang="en-US" altLang="en-US" smtClean="0"/>
            </a:br>
            <a:r>
              <a:rPr lang="en-US" altLang="en-US" smtClean="0"/>
              <a:t>An Informal Introduction</a:t>
            </a:r>
          </a:p>
        </p:txBody>
      </p:sp>
      <p:sp>
        <p:nvSpPr>
          <p:cNvPr id="4" name="Content Placeholder 3"/>
          <p:cNvSpPr>
            <a:spLocks noGrp="1"/>
          </p:cNvSpPr>
          <p:nvPr>
            <p:ph idx="1"/>
          </p:nvPr>
        </p:nvSpPr>
        <p:spPr/>
        <p:txBody>
          <a:bodyPr rtlCol="0">
            <a:noAutofit/>
          </a:bodyPr>
          <a:lstStyle/>
          <a:p>
            <a:pPr marL="300038" indent="-219075" fontAlgn="auto">
              <a:spcAft>
                <a:spcPts val="0"/>
              </a:spcAft>
              <a:defRPr/>
            </a:pPr>
            <a:r>
              <a:rPr lang="en-US" sz="2600" dirty="0" smtClean="0"/>
              <a:t>Increase in investment spending = $100 billion</a:t>
            </a:r>
          </a:p>
          <a:p>
            <a:pPr marL="606426" lvl="1" indent="0" fontAlgn="auto">
              <a:spcAft>
                <a:spcPts val="0"/>
              </a:spcAft>
              <a:buFont typeface="Arial" pitchFamily="34" charset="0"/>
              <a:buNone/>
              <a:defRPr/>
            </a:pPr>
            <a:r>
              <a:rPr lang="en-US" dirty="0" smtClean="0"/>
              <a:t>+ Second-round increase in consumer spending </a:t>
            </a:r>
            <a:br>
              <a:rPr lang="en-US" dirty="0" smtClean="0"/>
            </a:br>
            <a:r>
              <a:rPr lang="en-US" dirty="0" smtClean="0"/>
              <a:t>= MPC × $100 billion</a:t>
            </a:r>
          </a:p>
          <a:p>
            <a:pPr marL="606426" lvl="1" indent="0" fontAlgn="auto">
              <a:spcAft>
                <a:spcPts val="0"/>
              </a:spcAft>
              <a:buFont typeface="Arial" pitchFamily="34" charset="0"/>
              <a:buNone/>
              <a:defRPr/>
            </a:pPr>
            <a:r>
              <a:rPr lang="en-US" dirty="0" smtClean="0"/>
              <a:t>+ Third-round increase in consumer spending </a:t>
            </a:r>
            <a:br>
              <a:rPr lang="en-US" dirty="0" smtClean="0"/>
            </a:br>
            <a:r>
              <a:rPr lang="en-US" dirty="0" smtClean="0"/>
              <a:t>= MPC</a:t>
            </a:r>
            <a:r>
              <a:rPr lang="en-US" baseline="30000" dirty="0" smtClean="0"/>
              <a:t>2</a:t>
            </a:r>
            <a:r>
              <a:rPr lang="en-US" dirty="0" smtClean="0"/>
              <a:t> × $100 billion</a:t>
            </a:r>
          </a:p>
          <a:p>
            <a:pPr marL="606426" lvl="1" indent="0" fontAlgn="auto">
              <a:spcAft>
                <a:spcPts val="0"/>
              </a:spcAft>
              <a:buFont typeface="Arial" pitchFamily="34" charset="0"/>
              <a:buNone/>
              <a:defRPr/>
            </a:pPr>
            <a:r>
              <a:rPr lang="en-US" dirty="0" smtClean="0"/>
              <a:t>+ Fourth-round increase in consumer spending </a:t>
            </a:r>
            <a:br>
              <a:rPr lang="en-US" dirty="0" smtClean="0"/>
            </a:br>
            <a:r>
              <a:rPr lang="en-US" dirty="0" smtClean="0"/>
              <a:t>= MPC</a:t>
            </a:r>
            <a:r>
              <a:rPr lang="en-US" baseline="30000" dirty="0" smtClean="0"/>
              <a:t>3</a:t>
            </a:r>
            <a:r>
              <a:rPr lang="en-US" dirty="0" smtClean="0"/>
              <a:t> × $100 billion</a:t>
            </a:r>
          </a:p>
          <a:p>
            <a:pPr marL="300038" indent="-219075" fontAlgn="auto">
              <a:spcAft>
                <a:spcPts val="0"/>
              </a:spcAft>
              <a:buFont typeface="Arial" pitchFamily="34" charset="0"/>
              <a:buNone/>
              <a:defRPr/>
            </a:pPr>
            <a:r>
              <a:rPr lang="en-US" sz="2600" dirty="0" smtClean="0"/>
              <a:t>• • • • • • • • • • • •</a:t>
            </a:r>
          </a:p>
          <a:p>
            <a:pPr marL="300038" indent="-219075" fontAlgn="auto">
              <a:spcAft>
                <a:spcPts val="0"/>
              </a:spcAft>
              <a:defRPr/>
            </a:pPr>
            <a:r>
              <a:rPr lang="en-US" sz="2600" b="1" dirty="0" smtClean="0"/>
              <a:t>Total increase in real GDP </a:t>
            </a:r>
            <a:br>
              <a:rPr lang="en-US" sz="2600" b="1" dirty="0" smtClean="0"/>
            </a:br>
            <a:r>
              <a:rPr lang="en-US" sz="2600" b="1" dirty="0" smtClean="0"/>
              <a:t>= (1 + MPC + MPC2 + MPC3 + . . .) × $100 billion</a:t>
            </a:r>
          </a:p>
          <a:p>
            <a:pPr fontAlgn="auto">
              <a:spcAft>
                <a:spcPts val="0"/>
              </a:spcAft>
              <a:defRPr/>
            </a:pPr>
            <a:endParaRPr lang="en-US" dirty="0"/>
          </a:p>
        </p:txBody>
      </p:sp>
    </p:spTree>
    <p:extLst>
      <p:ext uri="{BB962C8B-B14F-4D97-AF65-F5344CB8AC3E}">
        <p14:creationId xmlns:p14="http://schemas.microsoft.com/office/powerpoint/2010/main" val="2609619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2"/>
          <p:cNvSpPr>
            <a:spLocks noGrp="1"/>
          </p:cNvSpPr>
          <p:nvPr>
            <p:ph type="title"/>
          </p:nvPr>
        </p:nvSpPr>
        <p:spPr/>
        <p:txBody>
          <a:bodyPr/>
          <a:lstStyle/>
          <a:p>
            <a:r>
              <a:rPr lang="en-US" altLang="en-US" smtClean="0"/>
              <a:t>The Multiplier: </a:t>
            </a:r>
            <a:br>
              <a:rPr lang="en-US" altLang="en-US" smtClean="0"/>
            </a:br>
            <a:r>
              <a:rPr lang="en-US" altLang="en-US" smtClean="0"/>
              <a:t>An Informal Introduction</a:t>
            </a:r>
          </a:p>
        </p:txBody>
      </p:sp>
      <p:sp>
        <p:nvSpPr>
          <p:cNvPr id="4" name="Content Placeholder 3"/>
          <p:cNvSpPr>
            <a:spLocks noGrp="1"/>
          </p:cNvSpPr>
          <p:nvPr>
            <p:ph idx="1"/>
          </p:nvPr>
        </p:nvSpPr>
        <p:spPr/>
        <p:txBody>
          <a:bodyPr rtlCol="0">
            <a:normAutofit/>
          </a:bodyPr>
          <a:lstStyle/>
          <a:p>
            <a:pPr marL="300038" indent="-219075" fontAlgn="auto">
              <a:spcAft>
                <a:spcPts val="0"/>
              </a:spcAft>
              <a:defRPr/>
            </a:pPr>
            <a:r>
              <a:rPr lang="en-US" sz="2600" dirty="0" smtClean="0"/>
              <a:t>The $100 billion increase in investment spending sets off a chain reaction in the economy. </a:t>
            </a:r>
          </a:p>
          <a:p>
            <a:pPr marL="300038" indent="-219075" fontAlgn="auto">
              <a:spcAft>
                <a:spcPts val="0"/>
              </a:spcAft>
              <a:defRPr/>
            </a:pPr>
            <a:r>
              <a:rPr lang="en-US" sz="2600" dirty="0" smtClean="0"/>
              <a:t>The net result of this chain reaction is that a $100 billion increase in investment spending leads to a change in real GDP that is a </a:t>
            </a:r>
            <a:r>
              <a:rPr lang="en-US" sz="2600" i="1" dirty="0" smtClean="0"/>
              <a:t>multiple </a:t>
            </a:r>
            <a:r>
              <a:rPr lang="en-US" sz="2600" dirty="0" smtClean="0"/>
              <a:t>of the size of that initial change in spending.</a:t>
            </a:r>
          </a:p>
          <a:p>
            <a:pPr marL="300038" indent="-219075" fontAlgn="auto">
              <a:spcAft>
                <a:spcPts val="0"/>
              </a:spcAft>
              <a:defRPr/>
            </a:pPr>
            <a:r>
              <a:rPr lang="en-US" sz="2600" dirty="0" smtClean="0"/>
              <a:t>How large is this multiple?</a:t>
            </a:r>
          </a:p>
          <a:p>
            <a:pPr fontAlgn="auto">
              <a:spcAft>
                <a:spcPts val="0"/>
              </a:spcAft>
              <a:defRPr/>
            </a:pPr>
            <a:endParaRPr lang="en-US" dirty="0"/>
          </a:p>
        </p:txBody>
      </p:sp>
      <p:pic>
        <p:nvPicPr>
          <p:cNvPr id="5" name="Picture 4"/>
          <p:cNvPicPr>
            <a:picLocks noChangeAspect="1" noChangeArrowheads="1"/>
          </p:cNvPicPr>
          <p:nvPr/>
        </p:nvPicPr>
        <p:blipFill>
          <a:blip r:embed="rId2"/>
          <a:srcRect/>
          <a:stretch>
            <a:fillRect/>
          </a:stretch>
        </p:blipFill>
        <p:spPr bwMode="auto">
          <a:xfrm>
            <a:off x="1401234" y="5298282"/>
            <a:ext cx="9556751" cy="1433513"/>
          </a:xfrm>
          <a:prstGeom prst="rect">
            <a:avLst/>
          </a:prstGeom>
          <a:noFill/>
          <a:ln w="28575" algn="ctr">
            <a:solidFill>
              <a:schemeClr val="tx1"/>
            </a:solidFill>
            <a:prstDash val="solid"/>
            <a:miter lim="800000"/>
            <a:headEnd/>
            <a:tailEnd type="none" w="med" len="lg"/>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5208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The Multiplier: </a:t>
            </a:r>
            <a:br>
              <a:rPr lang="en-US" altLang="en-US" smtClean="0"/>
            </a:br>
            <a:r>
              <a:rPr lang="en-US" altLang="en-US" smtClean="0"/>
              <a:t>Numerical Example</a:t>
            </a:r>
          </a:p>
        </p:txBody>
      </p:sp>
      <p:sp>
        <p:nvSpPr>
          <p:cNvPr id="12291" name="Rectangle 3"/>
          <p:cNvSpPr>
            <a:spLocks noChangeArrowheads="1"/>
          </p:cNvSpPr>
          <p:nvPr/>
        </p:nvSpPr>
        <p:spPr bwMode="auto">
          <a:xfrm>
            <a:off x="1202266" y="1905001"/>
            <a:ext cx="932815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600" b="1" dirty="0"/>
              <a:t>Rounds of Increases of Real GDP When </a:t>
            </a:r>
            <a:r>
              <a:rPr lang="en-US" altLang="en-US" sz="2600" b="1" i="1" dirty="0"/>
              <a:t>MPC </a:t>
            </a:r>
            <a:r>
              <a:rPr lang="en-US" altLang="en-US" sz="2600" b="1" dirty="0"/>
              <a:t>= 0.6</a:t>
            </a:r>
          </a:p>
        </p:txBody>
      </p:sp>
      <p:pic>
        <p:nvPicPr>
          <p:cNvPr id="5" name="Picture 9"/>
          <p:cNvPicPr>
            <a:picLocks noChangeAspect="1" noChangeArrowheads="1"/>
          </p:cNvPicPr>
          <p:nvPr/>
        </p:nvPicPr>
        <p:blipFill>
          <a:blip r:embed="rId3"/>
          <a:srcRect/>
          <a:stretch>
            <a:fillRect/>
          </a:stretch>
        </p:blipFill>
        <p:spPr bwMode="auto">
          <a:xfrm>
            <a:off x="984251" y="2674938"/>
            <a:ext cx="10121900" cy="393541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548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The Multiplier: </a:t>
            </a:r>
            <a:br>
              <a:rPr lang="en-US" altLang="en-US" smtClean="0"/>
            </a:br>
            <a:r>
              <a:rPr lang="en-US" altLang="en-US" smtClean="0"/>
              <a:t>Numerical Example</a:t>
            </a:r>
          </a:p>
        </p:txBody>
      </p:sp>
      <p:sp>
        <p:nvSpPr>
          <p:cNvPr id="3" name="Content Placeholder 2"/>
          <p:cNvSpPr>
            <a:spLocks noGrp="1"/>
          </p:cNvSpPr>
          <p:nvPr>
            <p:ph idx="1"/>
          </p:nvPr>
        </p:nvSpPr>
        <p:spPr/>
        <p:txBody>
          <a:bodyPr rtlCol="0">
            <a:normAutofit/>
          </a:bodyPr>
          <a:lstStyle/>
          <a:p>
            <a:pPr marL="300038" indent="-219075" fontAlgn="auto">
              <a:spcAft>
                <a:spcPts val="0"/>
              </a:spcAft>
              <a:defRPr/>
            </a:pPr>
            <a:r>
              <a:rPr lang="en-US" sz="2600" dirty="0" smtClean="0"/>
              <a:t>In the end, real GDP rises by $250 billion as a consequence of the initial $100 billion rise in investment spending: </a:t>
            </a:r>
          </a:p>
          <a:p>
            <a:pPr marL="80963" indent="0" fontAlgn="auto">
              <a:spcAft>
                <a:spcPts val="0"/>
              </a:spcAft>
              <a:buFont typeface="Arial" pitchFamily="34" charset="0"/>
              <a:buNone/>
              <a:defRPr/>
            </a:pPr>
            <a:r>
              <a:rPr lang="en-US" sz="2600" dirty="0"/>
              <a:t>	</a:t>
            </a:r>
            <a:r>
              <a:rPr lang="en-US" sz="2600" dirty="0" smtClean="0"/>
              <a:t>1/(1 − 0.6) × $100 billion </a:t>
            </a:r>
          </a:p>
          <a:p>
            <a:pPr marL="80963" indent="0" fontAlgn="auto">
              <a:spcAft>
                <a:spcPts val="0"/>
              </a:spcAft>
              <a:buFont typeface="Arial" pitchFamily="34" charset="0"/>
              <a:buNone/>
              <a:defRPr/>
            </a:pPr>
            <a:r>
              <a:rPr lang="en-US" sz="2600" dirty="0"/>
              <a:t>	</a:t>
            </a:r>
            <a:r>
              <a:rPr lang="en-US" sz="2600" dirty="0" smtClean="0"/>
              <a:t>= 2.5 × $100 billion </a:t>
            </a:r>
          </a:p>
          <a:p>
            <a:pPr marL="80963" indent="0" fontAlgn="auto">
              <a:spcAft>
                <a:spcPts val="0"/>
              </a:spcAft>
              <a:buFont typeface="Arial" pitchFamily="34" charset="0"/>
              <a:buNone/>
              <a:defRPr/>
            </a:pPr>
            <a:r>
              <a:rPr lang="en-US" sz="2600" dirty="0"/>
              <a:t>	</a:t>
            </a:r>
            <a:r>
              <a:rPr lang="en-US" sz="2600" dirty="0" smtClean="0"/>
              <a:t>= $250 billion</a:t>
            </a:r>
          </a:p>
          <a:p>
            <a:pPr fontAlgn="auto">
              <a:spcAft>
                <a:spcPts val="0"/>
              </a:spcAft>
              <a:defRPr/>
            </a:pPr>
            <a:endParaRPr lang="en-US" dirty="0"/>
          </a:p>
        </p:txBody>
      </p:sp>
    </p:spTree>
    <p:extLst>
      <p:ext uri="{BB962C8B-B14F-4D97-AF65-F5344CB8AC3E}">
        <p14:creationId xmlns:p14="http://schemas.microsoft.com/office/powerpoint/2010/main" val="918293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lstStyle/>
          <a:p>
            <a:r>
              <a:rPr lang="en-US" altLang="en-US" smtClean="0"/>
              <a:t>The Multiplier: </a:t>
            </a:r>
            <a:br>
              <a:rPr lang="en-US" altLang="en-US" smtClean="0"/>
            </a:br>
            <a:r>
              <a:rPr lang="en-US" altLang="en-US" smtClean="0"/>
              <a:t>An Informal Introduction</a:t>
            </a:r>
          </a:p>
        </p:txBody>
      </p:sp>
      <p:sp>
        <p:nvSpPr>
          <p:cNvPr id="3" name="Content Placeholder 2"/>
          <p:cNvSpPr>
            <a:spLocks noGrp="1"/>
          </p:cNvSpPr>
          <p:nvPr>
            <p:ph idx="1"/>
          </p:nvPr>
        </p:nvSpPr>
        <p:spPr>
          <a:xfrm>
            <a:off x="1103312" y="1938618"/>
            <a:ext cx="8946541" cy="4195481"/>
          </a:xfrm>
        </p:spPr>
        <p:txBody>
          <a:bodyPr rtlCol="0">
            <a:normAutofit fontScale="92500"/>
          </a:bodyPr>
          <a:lstStyle/>
          <a:p>
            <a:pPr marL="309563" fontAlgn="auto">
              <a:spcAft>
                <a:spcPts val="0"/>
              </a:spcAft>
              <a:defRPr/>
            </a:pPr>
            <a:r>
              <a:rPr lang="en-US" sz="2600" dirty="0" smtClean="0"/>
              <a:t>An </a:t>
            </a:r>
            <a:r>
              <a:rPr lang="en-US" sz="2600" b="1" dirty="0" smtClean="0"/>
              <a:t>autonomous change in aggregate spending </a:t>
            </a:r>
            <a:r>
              <a:rPr lang="en-US" sz="2600" dirty="0" smtClean="0"/>
              <a:t>is an initial change in the desired level of spending by firms, households, or government at a given level of real GDP.</a:t>
            </a:r>
          </a:p>
          <a:p>
            <a:pPr marL="309563" fontAlgn="auto">
              <a:spcAft>
                <a:spcPts val="0"/>
              </a:spcAft>
              <a:defRPr/>
            </a:pPr>
            <a:endParaRPr lang="en-US" sz="2600" dirty="0" smtClean="0"/>
          </a:p>
          <a:p>
            <a:pPr marL="309563" fontAlgn="auto">
              <a:lnSpc>
                <a:spcPct val="0"/>
              </a:lnSpc>
              <a:spcBef>
                <a:spcPct val="70000"/>
              </a:spcBef>
              <a:spcAft>
                <a:spcPts val="0"/>
              </a:spcAft>
              <a:buFont typeface="Arial" pitchFamily="34" charset="0"/>
              <a:buNone/>
              <a:defRPr/>
            </a:pPr>
            <a:endParaRPr lang="en-US" sz="2600" dirty="0" smtClean="0"/>
          </a:p>
          <a:p>
            <a:pPr marL="309563" fontAlgn="auto">
              <a:lnSpc>
                <a:spcPct val="0"/>
              </a:lnSpc>
              <a:spcBef>
                <a:spcPct val="70000"/>
              </a:spcBef>
              <a:spcAft>
                <a:spcPts val="0"/>
              </a:spcAft>
              <a:buFont typeface="Arial" pitchFamily="34" charset="0"/>
              <a:buNone/>
              <a:defRPr/>
            </a:pPr>
            <a:endParaRPr lang="en-US" sz="2600" dirty="0" smtClean="0"/>
          </a:p>
          <a:p>
            <a:pPr marL="309563" fontAlgn="auto">
              <a:lnSpc>
                <a:spcPct val="0"/>
              </a:lnSpc>
              <a:spcBef>
                <a:spcPct val="70000"/>
              </a:spcBef>
              <a:spcAft>
                <a:spcPts val="0"/>
              </a:spcAft>
              <a:buFont typeface="Arial" pitchFamily="34" charset="0"/>
              <a:buNone/>
              <a:defRPr/>
            </a:pPr>
            <a:endParaRPr lang="en-US" sz="2000" dirty="0" smtClean="0"/>
          </a:p>
          <a:p>
            <a:pPr marL="309563" fontAlgn="auto">
              <a:spcAft>
                <a:spcPts val="0"/>
              </a:spcAft>
              <a:defRPr/>
            </a:pPr>
            <a:r>
              <a:rPr lang="en-US" sz="2600" dirty="0" smtClean="0"/>
              <a:t>The </a:t>
            </a:r>
            <a:r>
              <a:rPr lang="en-US" sz="2600" b="1" dirty="0" smtClean="0"/>
              <a:t>multiplier</a:t>
            </a:r>
            <a:r>
              <a:rPr lang="en-US" sz="2600" dirty="0" smtClean="0"/>
              <a:t> is the ratio of the total change in real GDP caused by an autonomous change in aggregate spending to the size of that autonomous change.</a:t>
            </a:r>
          </a:p>
          <a:p>
            <a:pPr fontAlgn="auto">
              <a:spcAft>
                <a:spcPts val="0"/>
              </a:spcAft>
              <a:defRPr/>
            </a:pPr>
            <a:endParaRPr lang="en-US" dirty="0"/>
          </a:p>
        </p:txBody>
      </p:sp>
      <p:pic>
        <p:nvPicPr>
          <p:cNvPr id="4" name="Picture 4"/>
          <p:cNvPicPr>
            <a:picLocks noChangeAspect="1" noChangeArrowheads="1"/>
          </p:cNvPicPr>
          <p:nvPr/>
        </p:nvPicPr>
        <p:blipFill>
          <a:blip r:embed="rId2"/>
          <a:srcRect/>
          <a:stretch>
            <a:fillRect/>
          </a:stretch>
        </p:blipFill>
        <p:spPr bwMode="auto">
          <a:xfrm>
            <a:off x="3113617" y="3171826"/>
            <a:ext cx="4504267" cy="1050925"/>
          </a:xfrm>
          <a:prstGeom prst="rect">
            <a:avLst/>
          </a:prstGeom>
          <a:noFill/>
          <a:ln w="28575" algn="ctr">
            <a:solidFill>
              <a:schemeClr val="tx1"/>
            </a:solidFill>
            <a:prstDash val="solid"/>
            <a:miter lim="800000"/>
            <a:headEnd/>
            <a:tailEnd type="none" w="med" len="lg"/>
          </a:ln>
          <a:effectLst>
            <a:outerShdw blurRad="50800" dist="38100" dir="2700000" algn="tl" rotWithShape="0">
              <a:prstClr val="black">
                <a:alpha val="40000"/>
              </a:prstClr>
            </a:outerShdw>
          </a:effectLst>
        </p:spPr>
      </p:pic>
      <p:pic>
        <p:nvPicPr>
          <p:cNvPr id="6" name="Picture 5"/>
          <p:cNvPicPr>
            <a:picLocks noChangeAspect="1" noChangeArrowheads="1"/>
          </p:cNvPicPr>
          <p:nvPr/>
        </p:nvPicPr>
        <p:blipFill>
          <a:blip r:embed="rId3"/>
          <a:srcRect/>
          <a:stretch>
            <a:fillRect/>
          </a:stretch>
        </p:blipFill>
        <p:spPr bwMode="auto">
          <a:xfrm>
            <a:off x="2410885" y="5705475"/>
            <a:ext cx="6885516" cy="1152525"/>
          </a:xfrm>
          <a:prstGeom prst="rect">
            <a:avLst/>
          </a:prstGeom>
          <a:noFill/>
          <a:ln w="28575" algn="ctr">
            <a:solidFill>
              <a:schemeClr val="tx1"/>
            </a:solidFill>
            <a:prstDash val="solid"/>
            <a:miter lim="800000"/>
            <a:headEnd/>
            <a:tailEnd type="none" w="med" len="lg"/>
          </a:ln>
          <a:effectLst>
            <a:outerShdw blurRad="50800" dist="38100" dir="2700000" algn="tl" rotWithShape="0">
              <a:prstClr val="black">
                <a:alpha val="40000"/>
              </a:prstClr>
            </a:outerShdw>
          </a:effectLst>
        </p:spPr>
      </p:pic>
      <p:sp>
        <p:nvSpPr>
          <p:cNvPr id="2" name="TextBox 1"/>
          <p:cNvSpPr txBox="1"/>
          <p:nvPr/>
        </p:nvSpPr>
        <p:spPr>
          <a:xfrm>
            <a:off x="10074113" y="5842000"/>
            <a:ext cx="2117887" cy="646331"/>
          </a:xfrm>
          <a:prstGeom prst="rect">
            <a:avLst/>
          </a:prstGeom>
          <a:noFill/>
        </p:spPr>
        <p:txBody>
          <a:bodyPr wrap="none" rtlCol="0">
            <a:spAutoFit/>
          </a:bodyPr>
          <a:lstStyle/>
          <a:p>
            <a:r>
              <a:rPr lang="en-US" dirty="0" smtClean="0"/>
              <a:t>Simple Keynesian</a:t>
            </a:r>
          </a:p>
          <a:p>
            <a:r>
              <a:rPr lang="en-US" dirty="0" smtClean="0"/>
              <a:t>Multiplier</a:t>
            </a:r>
            <a:endParaRPr lang="en-US" dirty="0"/>
          </a:p>
        </p:txBody>
      </p:sp>
      <p:cxnSp>
        <p:nvCxnSpPr>
          <p:cNvPr id="7" name="Straight Arrow Connector 6"/>
          <p:cNvCxnSpPr/>
          <p:nvPr/>
        </p:nvCxnSpPr>
        <p:spPr>
          <a:xfrm flipH="1">
            <a:off x="9601200" y="6165165"/>
            <a:ext cx="38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101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The Multiplier and the Great Depression</a:t>
            </a:r>
            <a:br>
              <a:rPr lang="en-US" altLang="en-US" sz="4400" dirty="0"/>
            </a:br>
            <a:endParaRPr lang="en-US" dirty="0"/>
          </a:p>
        </p:txBody>
      </p:sp>
      <p:sp>
        <p:nvSpPr>
          <p:cNvPr id="4" name="Content Placeholder 3"/>
          <p:cNvSpPr>
            <a:spLocks noGrp="1"/>
          </p:cNvSpPr>
          <p:nvPr>
            <p:ph idx="1"/>
          </p:nvPr>
        </p:nvSpPr>
        <p:spPr/>
        <p:txBody>
          <a:bodyPr rtlCol="0">
            <a:noAutofit/>
          </a:bodyPr>
          <a:lstStyle/>
          <a:p>
            <a:pPr marL="231775" indent="-217488" algn="just" fontAlgn="auto">
              <a:spcAft>
                <a:spcPts val="0"/>
              </a:spcAft>
              <a:defRPr/>
            </a:pPr>
            <a:r>
              <a:rPr lang="en-US" sz="2400" dirty="0" smtClean="0"/>
              <a:t>The concept of the multiplier was originally devised by economists trying to understand the Great Depression. Most economists believe that the slump from 1929 to 1933 was driven by a collapse in investment spending. </a:t>
            </a:r>
          </a:p>
          <a:p>
            <a:pPr marL="231775" indent="-217488" algn="just" fontAlgn="auto">
              <a:spcAft>
                <a:spcPts val="0"/>
              </a:spcAft>
              <a:defRPr/>
            </a:pPr>
            <a:r>
              <a:rPr lang="en-US" sz="2400" dirty="0" smtClean="0"/>
              <a:t>But as the economy shrank, consumer spending also fell sharply, multiplying the effect on real GDP. </a:t>
            </a:r>
          </a:p>
          <a:p>
            <a:pPr marL="231775" indent="-217488" algn="just" fontAlgn="auto">
              <a:spcAft>
                <a:spcPts val="0"/>
              </a:spcAft>
              <a:defRPr/>
            </a:pPr>
            <a:r>
              <a:rPr lang="en-US" sz="2400" dirty="0" smtClean="0"/>
              <a:t>In the modern U.S. economy, taxes are much higher than in 1929, and so is government spending. </a:t>
            </a:r>
          </a:p>
          <a:p>
            <a:pPr marL="231775" indent="-217488" algn="just" fontAlgn="auto">
              <a:spcAft>
                <a:spcPts val="0"/>
              </a:spcAft>
              <a:defRPr/>
            </a:pPr>
            <a:r>
              <a:rPr lang="en-US" sz="2400" dirty="0" smtClean="0"/>
              <a:t>Why does this matter? Because taxes and some government programs act as </a:t>
            </a:r>
            <a:r>
              <a:rPr lang="en-US" sz="2400" i="1" dirty="0" smtClean="0"/>
              <a:t>automatic stabilizers, </a:t>
            </a:r>
            <a:r>
              <a:rPr lang="en-US" sz="2400" dirty="0" smtClean="0"/>
              <a:t>reducing the size of the multiplier. </a:t>
            </a:r>
          </a:p>
          <a:p>
            <a:pPr algn="just" fontAlgn="auto">
              <a:spcAft>
                <a:spcPts val="0"/>
              </a:spcAft>
              <a:buFont typeface="Arial" pitchFamily="34" charset="0"/>
              <a:buNone/>
              <a:defRPr/>
            </a:pPr>
            <a:endParaRPr lang="en-US" sz="2400" b="1" dirty="0"/>
          </a:p>
        </p:txBody>
      </p:sp>
    </p:spTree>
    <p:extLst>
      <p:ext uri="{BB962C8B-B14F-4D97-AF65-F5344CB8AC3E}">
        <p14:creationId xmlns:p14="http://schemas.microsoft.com/office/powerpoint/2010/main" val="17629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351</TotalTime>
  <Words>1249</Words>
  <Application>Microsoft Office PowerPoint</Application>
  <PresentationFormat>Widescreen</PresentationFormat>
  <Paragraphs>116</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Myriad Pro</vt:lpstr>
      <vt:lpstr>Wingdings 3</vt:lpstr>
      <vt:lpstr>Widescreen Business</vt:lpstr>
      <vt:lpstr>ECO 120 - Global Macroeconomics</vt:lpstr>
      <vt:lpstr>Module 16</vt:lpstr>
      <vt:lpstr>The Multiplier:  An Informal Introduction</vt:lpstr>
      <vt:lpstr>The Multiplier:  An Informal Introduction</vt:lpstr>
      <vt:lpstr>The Multiplier:  An Informal Introduction</vt:lpstr>
      <vt:lpstr>The Multiplier:  Numerical Example</vt:lpstr>
      <vt:lpstr>The Multiplier:  Numerical Example</vt:lpstr>
      <vt:lpstr>The Multiplier:  An Informal Introduction</vt:lpstr>
      <vt:lpstr>The Multiplier and the Great Depression </vt:lpstr>
      <vt:lpstr>Consumer Spending</vt:lpstr>
      <vt:lpstr>Disposable Income  and Consumer Spending</vt:lpstr>
      <vt:lpstr>The Consumption Function</vt:lpstr>
      <vt:lpstr>The Consumption Function</vt:lpstr>
      <vt:lpstr>The Consumption Function</vt:lpstr>
      <vt:lpstr>A Consumption Function  Fitted to Data</vt:lpstr>
      <vt:lpstr>Shifts of the Aggregate Consumption Function</vt:lpstr>
      <vt:lpstr>Shifts of the Aggregate Consumption Function</vt:lpstr>
      <vt:lpstr>Shifts of the Aggregate Consumption Function</vt:lpstr>
      <vt:lpstr>Investment Spending</vt:lpstr>
      <vt:lpstr>Expected Future Real GDP, Production Capacity, and Investment Spending</vt:lpstr>
      <vt:lpstr>Fluctuations in Investment Spending and Consumer Spending</vt:lpstr>
      <vt:lpstr>Inventories and Unplanned Investment Spending</vt:lpstr>
      <vt:lpstr>Inventories and Unplanned Investment Spending</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48</cp:revision>
  <cp:lastPrinted>2012-08-15T21:38:02Z</cp:lastPrinted>
  <dcterms:created xsi:type="dcterms:W3CDTF">2013-09-01T03:59:40Z</dcterms:created>
  <dcterms:modified xsi:type="dcterms:W3CDTF">2014-10-02T12:03:19Z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