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2"/>
  </p:sldMasterIdLst>
  <p:notesMasterIdLst>
    <p:notesMasterId r:id="rId11"/>
  </p:notesMasterIdLst>
  <p:handoutMasterIdLst>
    <p:handoutMasterId r:id="rId12"/>
  </p:handoutMasterIdLst>
  <p:sldIdLst>
    <p:sldId id="272" r:id="rId3"/>
    <p:sldId id="340" r:id="rId4"/>
    <p:sldId id="341" r:id="rId5"/>
    <p:sldId id="342" r:id="rId6"/>
    <p:sldId id="343" r:id="rId7"/>
    <p:sldId id="344" r:id="rId8"/>
    <p:sldId id="345" r:id="rId9"/>
    <p:sldId id="346" r:id="rId10"/>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2424" autoAdjust="0"/>
  </p:normalViewPr>
  <p:slideViewPr>
    <p:cSldViewPr snapToGrid="0">
      <p:cViewPr varScale="1">
        <p:scale>
          <a:sx n="42" d="100"/>
          <a:sy n="42" d="100"/>
        </p:scale>
        <p:origin x="366"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BCAFC7A-71DD-4C2C-B63D-60FDC7DD5449}" type="datetimeFigureOut">
              <a:rPr lang="en-US" smtClean="0"/>
              <a:t>10/2/2014</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DA6FC261-E491-4C42-A663-B95247CC46D9}" type="slidenum">
              <a:rPr lang="en-US" smtClean="0"/>
              <a:t>‹#›</a:t>
            </a:fld>
            <a:endParaRPr lang="en-US"/>
          </a:p>
        </p:txBody>
      </p:sp>
    </p:spTree>
    <p:extLst>
      <p:ext uri="{BB962C8B-B14F-4D97-AF65-F5344CB8AC3E}">
        <p14:creationId xmlns:p14="http://schemas.microsoft.com/office/powerpoint/2010/main" val="1622031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85ECAFD-F005-4163-B10D-85806DC43F93}" type="datetimeFigureOut">
              <a:rPr lang="en-US" smtClean="0"/>
              <a:t>10/2/2014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33E963C-1534-4F8D-B2A7-66D81AA25953}" type="slidenum">
              <a:rPr lang="en-US" smtClean="0"/>
              <a:t>‹#›</a:t>
            </a:fld>
            <a:endParaRPr lang="en-US"/>
          </a:p>
        </p:txBody>
      </p:sp>
    </p:spTree>
    <p:extLst>
      <p:ext uri="{BB962C8B-B14F-4D97-AF65-F5344CB8AC3E}">
        <p14:creationId xmlns:p14="http://schemas.microsoft.com/office/powerpoint/2010/main" val="2811850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1</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42297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F6AB586-4C19-4611-BEEA-0424FB406E5F}" type="slidenum">
              <a:rPr lang="en-US" smtClean="0"/>
              <a:pPr/>
              <a:t>2</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1904715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i="1" u="sng" smtClean="0"/>
              <a:t>Figure Caption</a:t>
            </a:r>
            <a:r>
              <a:rPr lang="en-US" altLang="en-US" b="1" smtClean="0"/>
              <a:t>: Figure 17.1: The Aggregate Demand Curve </a:t>
            </a:r>
          </a:p>
          <a:p>
            <a:pPr>
              <a:spcBef>
                <a:spcPct val="0"/>
              </a:spcBef>
            </a:pPr>
            <a:r>
              <a:rPr lang="en-US" altLang="en-US" smtClean="0"/>
              <a:t>The aggregate demand curve shows the relationship between the aggregate price level and the quantity of aggregate output demanded. The curve is downward-sloping due to the wealth effect of a change in the aggregate price level and the interest rate effect of a change in the aggregate price level. Corresponding to the actual 1933 data, here the total quantity of goods and services demanded at an aggregate price level of 7.9 is $716 billion in 2005 dollars.  According to our hypothetical curve, however, if the aggregate price level had been only 5.0, the quantity of aggregate output demanded would have risen to $950 billion.</a:t>
            </a:r>
          </a:p>
          <a:p>
            <a:pPr>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784E2CD-469C-4DD8-9E0E-5712DF1E2FDA}" type="slidenum">
              <a:rPr lang="en-US" altLang="en-US"/>
              <a:pPr fontAlgn="base">
                <a:spcBef>
                  <a:spcPct val="0"/>
                </a:spcBef>
                <a:spcAft>
                  <a:spcPct val="0"/>
                </a:spcAft>
              </a:pPr>
              <a:t>4</a:t>
            </a:fld>
            <a:endParaRPr lang="en-US" altLang="en-US"/>
          </a:p>
        </p:txBody>
      </p:sp>
    </p:spTree>
    <p:extLst>
      <p:ext uri="{BB962C8B-B14F-4D97-AF65-F5344CB8AC3E}">
        <p14:creationId xmlns:p14="http://schemas.microsoft.com/office/powerpoint/2010/main" val="2582165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z="1000" b="1" i="1" u="sng"/>
              <a:t>Figure Caption</a:t>
            </a:r>
            <a:r>
              <a:rPr lang="en-US" altLang="en-US" sz="1000" b="1"/>
              <a:t>: Figure 17.2: Shifts of the Aggregate Demand Curve </a:t>
            </a:r>
          </a:p>
          <a:p>
            <a:pPr>
              <a:spcBef>
                <a:spcPct val="0"/>
              </a:spcBef>
            </a:pPr>
            <a:r>
              <a:rPr lang="en-US" altLang="en-US" smtClean="0"/>
              <a:t>Panel (a) shows the effect of events that increase the quantity of aggregate output demanded at any given aggregate price level, such as improvements in business and consumer expectations or increased government spending. Such changes shift the aggregate demand curve to the right, from </a:t>
            </a:r>
            <a:r>
              <a:rPr lang="en-US" altLang="en-US" i="1" smtClean="0"/>
              <a:t>AD</a:t>
            </a:r>
            <a:r>
              <a:rPr lang="en-US" altLang="en-US" baseline="-25000" smtClean="0"/>
              <a:t>1</a:t>
            </a:r>
            <a:r>
              <a:rPr lang="en-US" altLang="en-US" smtClean="0"/>
              <a:t> to </a:t>
            </a:r>
            <a:r>
              <a:rPr lang="en-US" altLang="en-US" i="1" smtClean="0"/>
              <a:t>AD</a:t>
            </a:r>
            <a:r>
              <a:rPr lang="en-US" altLang="en-US" baseline="-25000" smtClean="0"/>
              <a:t>2</a:t>
            </a:r>
            <a:r>
              <a:rPr lang="en-US" altLang="en-US" smtClean="0"/>
              <a:t>.  Panel (b) shows the effect of events that decrease the quantity of aggregate output demanded at any given price level, such as a fall in wealth caused by a stock market decline. This shifts the aggregate demand curve leftward from </a:t>
            </a:r>
            <a:r>
              <a:rPr lang="en-US" altLang="en-US" i="1" smtClean="0"/>
              <a:t>AD</a:t>
            </a:r>
            <a:r>
              <a:rPr lang="en-US" altLang="en-US" baseline="-25000" smtClean="0"/>
              <a:t>1</a:t>
            </a:r>
            <a:r>
              <a:rPr lang="en-US" altLang="en-US" smtClean="0"/>
              <a:t> to </a:t>
            </a:r>
            <a:r>
              <a:rPr lang="en-US" altLang="en-US" i="1" smtClean="0"/>
              <a:t>AD</a:t>
            </a:r>
            <a:r>
              <a:rPr lang="en-US" altLang="en-US" baseline="-25000" smtClean="0"/>
              <a:t>2</a:t>
            </a:r>
            <a:r>
              <a:rPr lang="en-US" altLang="en-US" smtClean="0"/>
              <a:t>.</a:t>
            </a:r>
          </a:p>
          <a:p>
            <a:pPr>
              <a:spcBef>
                <a:spcPct val="0"/>
              </a:spcBef>
            </a:pPr>
            <a:endParaRPr lang="en-US" altLang="en-US" smtClean="0"/>
          </a:p>
          <a:p>
            <a:pPr>
              <a:spcBef>
                <a:spcPct val="0"/>
              </a:spcBef>
            </a:pPr>
            <a:endParaRPr lang="en-US" altLang="en-US" smtClean="0"/>
          </a:p>
          <a:p>
            <a:pPr>
              <a:spcBef>
                <a:spcPct val="0"/>
              </a:spcBef>
            </a:pPr>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7814618-8CC4-4393-97BA-6C27B0E0F805}" type="slidenum">
              <a:rPr lang="en-US" altLang="en-US"/>
              <a:pPr fontAlgn="base">
                <a:spcBef>
                  <a:spcPct val="0"/>
                </a:spcBef>
                <a:spcAft>
                  <a:spcPct val="0"/>
                </a:spcAft>
              </a:pPr>
              <a:t>7</a:t>
            </a:fld>
            <a:endParaRPr lang="en-US" altLang="en-US"/>
          </a:p>
        </p:txBody>
      </p:sp>
    </p:spTree>
    <p:extLst>
      <p:ext uri="{BB962C8B-B14F-4D97-AF65-F5344CB8AC3E}">
        <p14:creationId xmlns:p14="http://schemas.microsoft.com/office/powerpoint/2010/main" val="414169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719138" y="1163638"/>
            <a:ext cx="5584825" cy="31416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255" indent="-291636">
              <a:defRPr>
                <a:solidFill>
                  <a:schemeClr val="tx1"/>
                </a:solidFill>
                <a:latin typeface="Calibri" pitchFamily="34" charset="0"/>
              </a:defRPr>
            </a:lvl2pPr>
            <a:lvl3pPr marL="1166546" indent="-233309">
              <a:defRPr>
                <a:solidFill>
                  <a:schemeClr val="tx1"/>
                </a:solidFill>
                <a:latin typeface="Calibri" pitchFamily="34" charset="0"/>
              </a:defRPr>
            </a:lvl3pPr>
            <a:lvl4pPr marL="1633164" indent="-233309">
              <a:defRPr>
                <a:solidFill>
                  <a:schemeClr val="tx1"/>
                </a:solidFill>
                <a:latin typeface="Calibri" pitchFamily="34" charset="0"/>
              </a:defRPr>
            </a:lvl4pPr>
            <a:lvl5pPr marL="2099782" indent="-233309">
              <a:defRPr>
                <a:solidFill>
                  <a:schemeClr val="tx1"/>
                </a:solidFill>
                <a:latin typeface="Calibri" pitchFamily="34" charset="0"/>
              </a:defRPr>
            </a:lvl5pPr>
            <a:lvl6pPr marL="2566401" indent="-233309" fontAlgn="base">
              <a:spcBef>
                <a:spcPct val="0"/>
              </a:spcBef>
              <a:spcAft>
                <a:spcPct val="0"/>
              </a:spcAft>
              <a:defRPr>
                <a:solidFill>
                  <a:schemeClr val="tx1"/>
                </a:solidFill>
                <a:latin typeface="Calibri" pitchFamily="34" charset="0"/>
              </a:defRPr>
            </a:lvl6pPr>
            <a:lvl7pPr marL="3033019" indent="-233309" fontAlgn="base">
              <a:spcBef>
                <a:spcPct val="0"/>
              </a:spcBef>
              <a:spcAft>
                <a:spcPct val="0"/>
              </a:spcAft>
              <a:defRPr>
                <a:solidFill>
                  <a:schemeClr val="tx1"/>
                </a:solidFill>
                <a:latin typeface="Calibri" pitchFamily="34" charset="0"/>
              </a:defRPr>
            </a:lvl7pPr>
            <a:lvl8pPr marL="3499637" indent="-233309" fontAlgn="base">
              <a:spcBef>
                <a:spcPct val="0"/>
              </a:spcBef>
              <a:spcAft>
                <a:spcPct val="0"/>
              </a:spcAft>
              <a:defRPr>
                <a:solidFill>
                  <a:schemeClr val="tx1"/>
                </a:solidFill>
                <a:latin typeface="Calibri" pitchFamily="34" charset="0"/>
              </a:defRPr>
            </a:lvl8pPr>
            <a:lvl9pPr marL="3966256" indent="-233309"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394F586-1290-4EE2-B756-AF4E15BA878E}" type="slidenum">
              <a:rPr lang="en-US" altLang="en-US"/>
              <a:pPr fontAlgn="base">
                <a:spcBef>
                  <a:spcPct val="0"/>
                </a:spcBef>
                <a:spcAft>
                  <a:spcPct val="0"/>
                </a:spcAft>
              </a:pPr>
              <a:t>8</a:t>
            </a:fld>
            <a:endParaRPr lang="en-US" altLang="en-US"/>
          </a:p>
        </p:txBody>
      </p:sp>
    </p:spTree>
    <p:extLst>
      <p:ext uri="{BB962C8B-B14F-4D97-AF65-F5344CB8AC3E}">
        <p14:creationId xmlns:p14="http://schemas.microsoft.com/office/powerpoint/2010/main" val="871141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D347D-5ACD-4C99-B74B-A9C85AD731AF}"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a:defRPr lang="en-US" sz="1400" cap="small" dirty="0" smtClean="0">
                <a:solidFill>
                  <a:schemeClr val="bg2">
                    <a:lumMod val="40000"/>
                    <a:lumOff val="60000"/>
                  </a:schemeClr>
                </a:solidFill>
                <a:latin typeface="+mj-lt"/>
                <a:ea typeface="+mj-ea"/>
                <a:cs typeface="+mj-cs"/>
              </a:defRPr>
            </a:lvl1pPr>
          </a:lstStyle>
          <a:p>
            <a:pPr marL="0" lvl="0" indent="0">
              <a:buNone/>
            </a:pPr>
            <a:r>
              <a:rPr lang="en-US" smtClean="0"/>
              <a:t>Click to edit Master text styles</a:t>
            </a: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32766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8" name="Text Placeholder 3"/>
          <p:cNvSpPr>
            <a:spLocks noGrp="1"/>
          </p:cNvSpPr>
          <p:nvPr>
            <p:ph type="body" sz="half" idx="2"/>
          </p:nvPr>
        </p:nvSpPr>
        <p:spPr>
          <a:xfrm>
            <a:off x="1574801" y="4953000"/>
            <a:ext cx="7999315" cy="1074057"/>
          </a:xfrm>
        </p:spPr>
        <p:txBody>
          <a:bodyPr anchor="t">
            <a:normAutofit/>
          </a:bodyPr>
          <a:lstStyle>
            <a:lvl1pPr marL="0" indent="0">
              <a:buNone/>
              <a:defRPr lang="en-US" sz="1800" b="0" i="0" kern="1200"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
        <p:nvSpPr>
          <p:cNvPr id="15" name="TextBox 14"/>
          <p:cNvSpPr txBox="1"/>
          <p:nvPr/>
        </p:nvSpPr>
        <p:spPr>
          <a:xfrm>
            <a:off x="9334033" y="3316513"/>
            <a:ext cx="801912" cy="1969770"/>
          </a:xfrm>
          <a:prstGeom prst="rect">
            <a:avLst/>
          </a:prstGeom>
          <a:noFill/>
        </p:spPr>
        <p:txBody>
          <a:bodyPr wrap="square" rtlCol="0">
            <a:spAutoFit/>
          </a:bodyPr>
          <a:lstStyle>
            <a:defPPr>
              <a:defRPr lang="en-US"/>
            </a:defPPr>
            <a:lvl1pPr lvl="0" algn="r">
              <a:defRPr sz="12200" b="0" i="0">
                <a:solidFill>
                  <a:schemeClr val="bg2">
                    <a:lumMod val="40000"/>
                    <a:lumOff val="60000"/>
                  </a:schemeClr>
                </a:solidFill>
                <a:latin typeface="Arial"/>
                <a:ea typeface="+mj-ea"/>
                <a:cs typeface="+mj-cs"/>
              </a:defRPr>
            </a:lvl1pPr>
          </a:lstStyle>
          <a:p>
            <a:pPr lvl="0"/>
            <a:r>
              <a:rPr lang="en-US" dirty="0" smtClean="0"/>
              <a:t>”</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
        <p:nvSpPr>
          <p:cNvPr id="10" name="Text Placeholder 3"/>
          <p:cNvSpPr>
            <a:spLocks noGrp="1"/>
          </p:cNvSpPr>
          <p:nvPr>
            <p:ph type="body" sz="half" idx="2"/>
          </p:nvPr>
        </p:nvSpPr>
        <p:spPr>
          <a:xfrm>
            <a:off x="1154954" y="4350657"/>
            <a:ext cx="8825659" cy="16764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ext Placeholder 3"/>
          <p:cNvSpPr>
            <a:spLocks noGrp="1"/>
          </p:cNvSpPr>
          <p:nvPr>
            <p:ph type="body" sz="half" idx="13"/>
          </p:nvPr>
        </p:nvSpPr>
        <p:spPr>
          <a:xfrm>
            <a:off x="1154953" y="3848610"/>
            <a:ext cx="8825659" cy="588517"/>
          </a:xfrm>
        </p:spPr>
        <p:txBody>
          <a:bodyPr anchor="b">
            <a:normAutofit/>
          </a:bodyPr>
          <a:lstStyle>
            <a:lvl1pPr marL="0" indent="0" algn="l" defTabSz="457200" rtl="0" eaLnBrk="1" latinLnBrk="0" hangingPunct="1">
              <a:buNone/>
              <a:defRPr lang="en-US" sz="3600" b="0" i="0" kern="1200" cap="none" dirty="0" smtClean="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9" name="Picture Placeholder 2"/>
          <p:cNvSpPr>
            <a:spLocks noGrp="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0" name="Picture Placeholder 2"/>
          <p:cNvSpPr>
            <a:spLocks noGrp="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31" name="Picture Placeholder 2"/>
          <p:cNvSpPr>
            <a:spLocks noGrp="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a:p>
        </p:txBody>
      </p:sp>
      <p:sp>
        <p:nvSpPr>
          <p:cNvPr id="3" name="Vertical Text Placeholder 2"/>
          <p:cNvSpPr>
            <a:spLocks noGrp="1"/>
          </p:cNvSpPr>
          <p:nvPr>
            <p:ph type="body" orient="vert" idx="1"/>
          </p:nvPr>
        </p:nvSpPr>
        <p:spPr>
          <a:xfrm>
            <a:off x="652463" y="430213"/>
            <a:ext cx="7423149" cy="5826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6027F-7875-4030-9381-8BD8C4F21935}"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96027F-7875-4030-9381-8BD8C4F21935}" type="datetimeFigureOut">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ctr">
            <a:normAutofit/>
          </a:bodyPr>
          <a:lstStyle>
            <a:lvl1pPr marL="0" indent="0" algn="ctr">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10/2/2014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1">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2">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rotWithShape="1">
          <a:blip r:embed="rId23">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4">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10/2/2014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3" r:id="rId14"/>
    <p:sldLayoutId id="2147483665" r:id="rId15"/>
    <p:sldLayoutId id="2147483669" r:id="rId16"/>
    <p:sldLayoutId id="2147483670" r:id="rId17"/>
    <p:sldLayoutId id="2147483658" r:id="rId18"/>
    <p:sldLayoutId id="2147483659" r:id="rId19"/>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ECO 120 - Global Macroeconomics</a:t>
            </a:r>
          </a:p>
        </p:txBody>
      </p:sp>
      <p:sp>
        <p:nvSpPr>
          <p:cNvPr id="174085" name="Rectangle 5"/>
          <p:cNvSpPr>
            <a:spLocks noGrp="1" noChangeArrowheads="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Taggert J. Brooks</a:t>
            </a:r>
          </a:p>
          <a:p>
            <a:pPr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940793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dirty="0" smtClean="0"/>
              <a:t>Module 17</a:t>
            </a:r>
          </a:p>
        </p:txBody>
      </p:sp>
      <p:sp>
        <p:nvSpPr>
          <p:cNvPr id="174085" name="Rectangle 5"/>
          <p:cNvSpPr>
            <a:spLocks noGrp="1" noChangeArrowheads="1"/>
          </p:cNvSpPr>
          <p:nvPr>
            <p:ph type="subTitle" idx="1"/>
          </p:nvPr>
        </p:nvSpPr>
        <p:spPr/>
        <p:txBody>
          <a:bodyPr rtlCol="0">
            <a:normAutofit/>
          </a:bodyPr>
          <a:lstStyle/>
          <a:p>
            <a:pPr>
              <a:defRPr/>
            </a:pPr>
            <a:r>
              <a:rPr lang="en-US" dirty="0"/>
              <a:t>Aggregate Demand: Introduction and Determinants</a:t>
            </a:r>
            <a:endParaRPr lang="en-US" dirty="0" smtClean="0"/>
          </a:p>
        </p:txBody>
      </p:sp>
    </p:spTree>
    <p:extLst>
      <p:ext uri="{BB962C8B-B14F-4D97-AF65-F5344CB8AC3E}">
        <p14:creationId xmlns:p14="http://schemas.microsoft.com/office/powerpoint/2010/main" val="2920553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2"/>
          <p:cNvSpPr>
            <a:spLocks noGrp="1"/>
          </p:cNvSpPr>
          <p:nvPr>
            <p:ph type="title"/>
          </p:nvPr>
        </p:nvSpPr>
        <p:spPr/>
        <p:txBody>
          <a:bodyPr/>
          <a:lstStyle/>
          <a:p>
            <a:r>
              <a:rPr lang="en-US" altLang="en-US" smtClean="0"/>
              <a:t>Aggregate Demand</a:t>
            </a:r>
          </a:p>
        </p:txBody>
      </p:sp>
      <p:sp>
        <p:nvSpPr>
          <p:cNvPr id="4" name="Content Placeholder 3"/>
          <p:cNvSpPr>
            <a:spLocks noGrp="1"/>
          </p:cNvSpPr>
          <p:nvPr>
            <p:ph idx="1"/>
          </p:nvPr>
        </p:nvSpPr>
        <p:spPr/>
        <p:txBody>
          <a:bodyPr rtlCol="0">
            <a:normAutofit/>
          </a:bodyPr>
          <a:lstStyle/>
          <a:p>
            <a:pPr marL="309563" fontAlgn="auto">
              <a:spcAft>
                <a:spcPts val="0"/>
              </a:spcAft>
              <a:defRPr/>
            </a:pPr>
            <a:r>
              <a:rPr lang="en-US" sz="2600" dirty="0" smtClean="0"/>
              <a:t>The </a:t>
            </a:r>
            <a:r>
              <a:rPr lang="en-US" sz="2600" b="1" dirty="0" smtClean="0"/>
              <a:t>aggregate demand curve </a:t>
            </a:r>
            <a:r>
              <a:rPr lang="en-US" sz="2600" dirty="0" smtClean="0"/>
              <a:t>shows the relationship between the aggregate price level and the quantity of aggregate output demanded by households, businesses, the government and the rest of the world.</a:t>
            </a:r>
          </a:p>
          <a:p>
            <a:pPr fontAlgn="auto">
              <a:spcAft>
                <a:spcPts val="0"/>
              </a:spcAft>
              <a:defRPr/>
            </a:pPr>
            <a:endParaRPr lang="en-US" dirty="0"/>
          </a:p>
        </p:txBody>
      </p:sp>
    </p:spTree>
    <p:extLst>
      <p:ext uri="{BB962C8B-B14F-4D97-AF65-F5344CB8AC3E}">
        <p14:creationId xmlns:p14="http://schemas.microsoft.com/office/powerpoint/2010/main" val="2343935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15"/>
          <p:cNvSpPr>
            <a:spLocks noChangeShapeType="1"/>
          </p:cNvSpPr>
          <p:nvPr/>
        </p:nvSpPr>
        <p:spPr bwMode="auto">
          <a:xfrm>
            <a:off x="6582833" y="3679825"/>
            <a:ext cx="0" cy="20526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243" name="Title 1"/>
          <p:cNvSpPr>
            <a:spLocks noGrp="1"/>
          </p:cNvSpPr>
          <p:nvPr>
            <p:ph type="title"/>
          </p:nvPr>
        </p:nvSpPr>
        <p:spPr/>
        <p:txBody>
          <a:bodyPr/>
          <a:lstStyle/>
          <a:p>
            <a:r>
              <a:rPr lang="en-US" altLang="en-US" smtClean="0"/>
              <a:t>The Aggregate Demand Curve</a:t>
            </a:r>
          </a:p>
        </p:txBody>
      </p:sp>
      <p:sp>
        <p:nvSpPr>
          <p:cNvPr id="10244" name="Rectangle 7"/>
          <p:cNvSpPr>
            <a:spLocks noChangeArrowheads="1"/>
          </p:cNvSpPr>
          <p:nvPr/>
        </p:nvSpPr>
        <p:spPr bwMode="auto">
          <a:xfrm>
            <a:off x="2514600" y="3506788"/>
            <a:ext cx="2917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ea typeface="MS PGothic" pitchFamily="34" charset="-128"/>
              </a:rPr>
              <a:t>7.9</a:t>
            </a:r>
          </a:p>
        </p:txBody>
      </p:sp>
      <p:sp>
        <p:nvSpPr>
          <p:cNvPr id="10245" name="Rectangle 42"/>
          <p:cNvSpPr>
            <a:spLocks noChangeArrowheads="1"/>
          </p:cNvSpPr>
          <p:nvPr/>
        </p:nvSpPr>
        <p:spPr bwMode="auto">
          <a:xfrm>
            <a:off x="6496051" y="3297239"/>
            <a:ext cx="4680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ea typeface="MS PGothic" pitchFamily="34" charset="-128"/>
              </a:rPr>
              <a:t>1933</a:t>
            </a:r>
          </a:p>
        </p:txBody>
      </p:sp>
      <p:sp>
        <p:nvSpPr>
          <p:cNvPr id="10246" name="Rectangle 82"/>
          <p:cNvSpPr>
            <a:spLocks noChangeArrowheads="1"/>
          </p:cNvSpPr>
          <p:nvPr/>
        </p:nvSpPr>
        <p:spPr bwMode="auto">
          <a:xfrm>
            <a:off x="2715685" y="5911850"/>
            <a:ext cx="11702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ea typeface="MS PGothic" pitchFamily="34" charset="-128"/>
              </a:rPr>
              <a:t>0</a:t>
            </a:r>
          </a:p>
        </p:txBody>
      </p:sp>
      <p:sp>
        <p:nvSpPr>
          <p:cNvPr id="10247" name="Rectangle 84"/>
          <p:cNvSpPr>
            <a:spLocks noChangeArrowheads="1"/>
          </p:cNvSpPr>
          <p:nvPr/>
        </p:nvSpPr>
        <p:spPr bwMode="auto">
          <a:xfrm>
            <a:off x="6305551" y="5911851"/>
            <a:ext cx="4680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ea typeface="MS PGothic" pitchFamily="34" charset="-128"/>
              </a:rPr>
              <a:t>$716</a:t>
            </a:r>
          </a:p>
        </p:txBody>
      </p:sp>
      <p:sp>
        <p:nvSpPr>
          <p:cNvPr id="9" name="Line 91"/>
          <p:cNvSpPr>
            <a:spLocks noChangeShapeType="1"/>
          </p:cNvSpPr>
          <p:nvPr/>
        </p:nvSpPr>
        <p:spPr bwMode="auto">
          <a:xfrm flipV="1">
            <a:off x="8411634" y="5703889"/>
            <a:ext cx="2117" cy="155575"/>
          </a:xfrm>
          <a:prstGeom prst="line">
            <a:avLst/>
          </a:prstGeom>
          <a:noFill/>
          <a:ln w="4">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49" name="Line 93"/>
          <p:cNvSpPr>
            <a:spLocks noChangeShapeType="1"/>
          </p:cNvSpPr>
          <p:nvPr/>
        </p:nvSpPr>
        <p:spPr bwMode="auto">
          <a:xfrm flipH="1" flipV="1">
            <a:off x="3818467" y="2151063"/>
            <a:ext cx="5784851" cy="3103562"/>
          </a:xfrm>
          <a:prstGeom prst="line">
            <a:avLst/>
          </a:prstGeom>
          <a:noFill/>
          <a:ln w="38100">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50" name="Oval 94"/>
          <p:cNvSpPr>
            <a:spLocks noChangeArrowheads="1"/>
          </p:cNvSpPr>
          <p:nvPr/>
        </p:nvSpPr>
        <p:spPr bwMode="auto">
          <a:xfrm>
            <a:off x="6512985" y="3582989"/>
            <a:ext cx="154516" cy="130175"/>
          </a:xfrm>
          <a:prstGeom prst="ellipse">
            <a:avLst/>
          </a:prstGeom>
          <a:solidFill>
            <a:schemeClr val="tx1"/>
          </a:solidFill>
          <a:ln>
            <a:noFill/>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ea typeface="MS PGothic" pitchFamily="34" charset="-128"/>
            </a:endParaRPr>
          </a:p>
        </p:txBody>
      </p:sp>
      <p:sp>
        <p:nvSpPr>
          <p:cNvPr id="10251" name="Freeform 96"/>
          <p:cNvSpPr>
            <a:spLocks/>
          </p:cNvSpPr>
          <p:nvPr/>
        </p:nvSpPr>
        <p:spPr bwMode="auto">
          <a:xfrm>
            <a:off x="2978151" y="1412875"/>
            <a:ext cx="8001000" cy="4446588"/>
          </a:xfrm>
          <a:custGeom>
            <a:avLst/>
            <a:gdLst>
              <a:gd name="T0" fmla="*/ 2147483647 w 2433"/>
              <a:gd name="T1" fmla="*/ 2147483647 h 1720"/>
              <a:gd name="T2" fmla="*/ 0 w 2433"/>
              <a:gd name="T3" fmla="*/ 2147483647 h 1720"/>
              <a:gd name="T4" fmla="*/ 0 w 2433"/>
              <a:gd name="T5" fmla="*/ 0 h 1720"/>
              <a:gd name="T6" fmla="*/ 0 60000 65536"/>
              <a:gd name="T7" fmla="*/ 0 60000 65536"/>
              <a:gd name="T8" fmla="*/ 0 60000 65536"/>
              <a:gd name="T9" fmla="*/ 0 w 2433"/>
              <a:gd name="T10" fmla="*/ 0 h 1720"/>
              <a:gd name="T11" fmla="*/ 2433 w 2433"/>
              <a:gd name="T12" fmla="*/ 1720 h 1720"/>
            </a:gdLst>
            <a:ahLst/>
            <a:cxnLst>
              <a:cxn ang="T6">
                <a:pos x="T0" y="T1"/>
              </a:cxn>
              <a:cxn ang="T7">
                <a:pos x="T2" y="T3"/>
              </a:cxn>
              <a:cxn ang="T8">
                <a:pos x="T4" y="T5"/>
              </a:cxn>
            </a:cxnLst>
            <a:rect l="T9" t="T10" r="T11" b="T12"/>
            <a:pathLst>
              <a:path w="2433" h="1720">
                <a:moveTo>
                  <a:pt x="2433" y="1720"/>
                </a:moveTo>
                <a:lnTo>
                  <a:pt x="0" y="1720"/>
                </a:lnTo>
                <a:lnTo>
                  <a:pt x="0" y="0"/>
                </a:lnTo>
              </a:path>
            </a:pathLst>
          </a:custGeom>
          <a:noFill/>
          <a:ln w="4">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252" name="Rectangle 12"/>
          <p:cNvSpPr>
            <a:spLocks noChangeArrowheads="1"/>
          </p:cNvSpPr>
          <p:nvPr/>
        </p:nvSpPr>
        <p:spPr bwMode="auto">
          <a:xfrm>
            <a:off x="8591551" y="6097588"/>
            <a:ext cx="2770716"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ea typeface="MS PGothic" pitchFamily="34" charset="-128"/>
              </a:rPr>
              <a:t>Real GDP (billions of 2005 dollars)</a:t>
            </a:r>
          </a:p>
        </p:txBody>
      </p:sp>
      <p:sp>
        <p:nvSpPr>
          <p:cNvPr id="10253" name="Rectangle 13"/>
          <p:cNvSpPr>
            <a:spLocks noChangeArrowheads="1"/>
          </p:cNvSpPr>
          <p:nvPr/>
        </p:nvSpPr>
        <p:spPr bwMode="auto">
          <a:xfrm>
            <a:off x="527051" y="1301750"/>
            <a:ext cx="2592916"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ea typeface="MS PGothic" pitchFamily="34" charset="-128"/>
              </a:rPr>
              <a:t>Aggregate price</a:t>
            </a:r>
          </a:p>
          <a:p>
            <a:r>
              <a:rPr lang="en-US" altLang="en-US" sz="1600" b="1">
                <a:ea typeface="MS PGothic" pitchFamily="34" charset="-128"/>
              </a:rPr>
              <a:t>level (GDP deflator,</a:t>
            </a:r>
          </a:p>
          <a:p>
            <a:r>
              <a:rPr lang="en-US" altLang="en-US" sz="1600" b="1">
                <a:ea typeface="MS PGothic" pitchFamily="34" charset="-128"/>
              </a:rPr>
              <a:t>2005 = 100)</a:t>
            </a:r>
          </a:p>
        </p:txBody>
      </p:sp>
      <p:sp>
        <p:nvSpPr>
          <p:cNvPr id="10254" name="Rectangle 14"/>
          <p:cNvSpPr>
            <a:spLocks noChangeArrowheads="1"/>
          </p:cNvSpPr>
          <p:nvPr/>
        </p:nvSpPr>
        <p:spPr bwMode="auto">
          <a:xfrm>
            <a:off x="8602134" y="5264151"/>
            <a:ext cx="237701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a:ea typeface="MS PGothic" pitchFamily="34" charset="-128"/>
              </a:rPr>
              <a:t>Aggregate demand</a:t>
            </a:r>
          </a:p>
          <a:p>
            <a:r>
              <a:rPr lang="en-US" altLang="en-US" sz="1600">
                <a:ea typeface="MS PGothic" pitchFamily="34" charset="-128"/>
              </a:rPr>
              <a:t>curve, </a:t>
            </a:r>
            <a:r>
              <a:rPr lang="en-US" altLang="en-US" sz="1600" i="1">
                <a:ea typeface="MS PGothic" pitchFamily="34" charset="-128"/>
              </a:rPr>
              <a:t>AD</a:t>
            </a:r>
          </a:p>
        </p:txBody>
      </p:sp>
      <p:sp>
        <p:nvSpPr>
          <p:cNvPr id="10255" name="Line 16"/>
          <p:cNvSpPr>
            <a:spLocks noChangeShapeType="1"/>
          </p:cNvSpPr>
          <p:nvPr/>
        </p:nvSpPr>
        <p:spPr bwMode="auto">
          <a:xfrm flipH="1" flipV="1">
            <a:off x="3139018" y="3648075"/>
            <a:ext cx="329776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43"/>
          <p:cNvSpPr>
            <a:spLocks noChangeShapeType="1"/>
          </p:cNvSpPr>
          <p:nvPr/>
        </p:nvSpPr>
        <p:spPr bwMode="auto">
          <a:xfrm flipV="1">
            <a:off x="7539567" y="3354388"/>
            <a:ext cx="571500" cy="482600"/>
          </a:xfrm>
          <a:prstGeom prst="line">
            <a:avLst/>
          </a:prstGeom>
          <a:noFill/>
          <a:ln w="4">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 name="Freeform 44"/>
          <p:cNvSpPr>
            <a:spLocks/>
          </p:cNvSpPr>
          <p:nvPr/>
        </p:nvSpPr>
        <p:spPr bwMode="auto">
          <a:xfrm>
            <a:off x="8193617" y="2513014"/>
            <a:ext cx="3107267" cy="1131887"/>
          </a:xfrm>
          <a:custGeom>
            <a:avLst/>
            <a:gdLst>
              <a:gd name="T0" fmla="*/ 2147483647 w 375"/>
              <a:gd name="T1" fmla="*/ 2147483647 h 174"/>
              <a:gd name="T2" fmla="*/ 2147483647 w 375"/>
              <a:gd name="T3" fmla="*/ 2147483647 h 174"/>
              <a:gd name="T4" fmla="*/ 577351492 w 375"/>
              <a:gd name="T5" fmla="*/ 2147483647 h 174"/>
              <a:gd name="T6" fmla="*/ 0 w 375"/>
              <a:gd name="T7" fmla="*/ 2147483647 h 174"/>
              <a:gd name="T8" fmla="*/ 0 w 375"/>
              <a:gd name="T9" fmla="*/ 803743852 h 174"/>
              <a:gd name="T10" fmla="*/ 577351492 w 375"/>
              <a:gd name="T11" fmla="*/ 0 h 174"/>
              <a:gd name="T12" fmla="*/ 2147483647 w 375"/>
              <a:gd name="T13" fmla="*/ 0 h 174"/>
              <a:gd name="T14" fmla="*/ 2147483647 w 375"/>
              <a:gd name="T15" fmla="*/ 803743852 h 174"/>
              <a:gd name="T16" fmla="*/ 2147483647 w 375"/>
              <a:gd name="T17" fmla="*/ 2147483647 h 17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5"/>
              <a:gd name="T28" fmla="*/ 0 h 174"/>
              <a:gd name="T29" fmla="*/ 375 w 375"/>
              <a:gd name="T30" fmla="*/ 174 h 17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5" h="174">
                <a:moveTo>
                  <a:pt x="375" y="155"/>
                </a:moveTo>
                <a:cubicBezTo>
                  <a:pt x="375" y="166"/>
                  <a:pt x="368" y="174"/>
                  <a:pt x="358" y="174"/>
                </a:cubicBezTo>
                <a:cubicBezTo>
                  <a:pt x="17" y="174"/>
                  <a:pt x="17" y="174"/>
                  <a:pt x="17" y="174"/>
                </a:cubicBezTo>
                <a:cubicBezTo>
                  <a:pt x="8" y="174"/>
                  <a:pt x="0" y="166"/>
                  <a:pt x="0" y="155"/>
                </a:cubicBezTo>
                <a:cubicBezTo>
                  <a:pt x="0" y="19"/>
                  <a:pt x="0" y="19"/>
                  <a:pt x="0" y="19"/>
                </a:cubicBezTo>
                <a:cubicBezTo>
                  <a:pt x="0" y="9"/>
                  <a:pt x="8" y="0"/>
                  <a:pt x="17" y="0"/>
                </a:cubicBezTo>
                <a:cubicBezTo>
                  <a:pt x="358" y="0"/>
                  <a:pt x="358" y="0"/>
                  <a:pt x="358" y="0"/>
                </a:cubicBezTo>
                <a:cubicBezTo>
                  <a:pt x="368" y="0"/>
                  <a:pt x="375" y="9"/>
                  <a:pt x="375" y="19"/>
                </a:cubicBezTo>
                <a:lnTo>
                  <a:pt x="375" y="155"/>
                </a:lnTo>
                <a:close/>
              </a:path>
            </a:pathLst>
          </a:custGeom>
          <a:ln>
            <a:headEnd/>
            <a:tailEn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en-US" dirty="0"/>
          </a:p>
        </p:txBody>
      </p:sp>
      <p:sp>
        <p:nvSpPr>
          <p:cNvPr id="21" name="Line 97"/>
          <p:cNvSpPr>
            <a:spLocks noChangeShapeType="1"/>
          </p:cNvSpPr>
          <p:nvPr/>
        </p:nvSpPr>
        <p:spPr bwMode="auto">
          <a:xfrm>
            <a:off x="6769100" y="3556000"/>
            <a:ext cx="1466851" cy="787400"/>
          </a:xfrm>
          <a:prstGeom prst="line">
            <a:avLst/>
          </a:prstGeom>
          <a:noFill/>
          <a:ln w="18">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2" name="Freeform 98"/>
          <p:cNvSpPr>
            <a:spLocks/>
          </p:cNvSpPr>
          <p:nvPr/>
        </p:nvSpPr>
        <p:spPr bwMode="auto">
          <a:xfrm>
            <a:off x="8151284" y="4271963"/>
            <a:ext cx="226483" cy="150812"/>
          </a:xfrm>
          <a:custGeom>
            <a:avLst/>
            <a:gdLst>
              <a:gd name="T0" fmla="*/ 2147483647 w 29"/>
              <a:gd name="T1" fmla="*/ 2147483647 h 23"/>
              <a:gd name="T2" fmla="*/ 2147483647 w 29"/>
              <a:gd name="T3" fmla="*/ 0 h 23"/>
              <a:gd name="T4" fmla="*/ 2147483647 w 29"/>
              <a:gd name="T5" fmla="*/ 0 h 23"/>
              <a:gd name="T6" fmla="*/ 2147483647 w 29"/>
              <a:gd name="T7" fmla="*/ 2147483647 h 23"/>
              <a:gd name="T8" fmla="*/ 2147483647 w 29"/>
              <a:gd name="T9" fmla="*/ 2147483647 h 23"/>
              <a:gd name="T10" fmla="*/ 2147483647 w 29"/>
              <a:gd name="T11" fmla="*/ 2147483647 h 23"/>
              <a:gd name="T12" fmla="*/ 0 w 29"/>
              <a:gd name="T13" fmla="*/ 2147483647 h 23"/>
              <a:gd name="T14" fmla="*/ 0 w 29"/>
              <a:gd name="T15" fmla="*/ 2147483647 h 23"/>
              <a:gd name="T16" fmla="*/ 2147483647 w 29"/>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0"/>
                </a:moveTo>
                <a:cubicBezTo>
                  <a:pt x="10" y="0"/>
                  <a:pt x="10" y="0"/>
                  <a:pt x="10" y="0"/>
                </a:cubicBezTo>
                <a:cubicBezTo>
                  <a:pt x="10" y="0"/>
                  <a:pt x="10" y="0"/>
                  <a:pt x="10" y="0"/>
                </a:cubicBezTo>
                <a:cubicBezTo>
                  <a:pt x="19" y="12"/>
                  <a:pt x="19" y="12"/>
                  <a:pt x="19" y="12"/>
                </a:cubicBezTo>
                <a:cubicBezTo>
                  <a:pt x="22" y="16"/>
                  <a:pt x="26" y="19"/>
                  <a:pt x="29" y="23"/>
                </a:cubicBezTo>
                <a:cubicBezTo>
                  <a:pt x="25" y="21"/>
                  <a:pt x="20" y="20"/>
                  <a:pt x="15" y="18"/>
                </a:cubicBezTo>
                <a:cubicBezTo>
                  <a:pt x="0" y="15"/>
                  <a:pt x="0" y="15"/>
                  <a:pt x="0" y="15"/>
                </a:cubicBezTo>
                <a:cubicBezTo>
                  <a:pt x="0" y="15"/>
                  <a:pt x="0" y="15"/>
                  <a:pt x="0" y="15"/>
                </a:cubicBezTo>
                <a:lnTo>
                  <a:pt x="9" y="10"/>
                </a:lnTo>
                <a:close/>
              </a:path>
            </a:pathLst>
          </a:custGeom>
          <a:solidFill>
            <a:schemeClr val="tx1"/>
          </a:solidFill>
          <a:ln>
            <a:noFill/>
          </a:ln>
        </p:spPr>
        <p:txBody>
          <a:bodyPr/>
          <a:lstStyle/>
          <a:p>
            <a:endParaRPr lang="en-US"/>
          </a:p>
        </p:txBody>
      </p:sp>
      <p:sp>
        <p:nvSpPr>
          <p:cNvPr id="23" name="Freeform 99"/>
          <p:cNvSpPr>
            <a:spLocks/>
          </p:cNvSpPr>
          <p:nvPr/>
        </p:nvSpPr>
        <p:spPr bwMode="auto">
          <a:xfrm>
            <a:off x="7831667" y="4103689"/>
            <a:ext cx="226484" cy="149225"/>
          </a:xfrm>
          <a:custGeom>
            <a:avLst/>
            <a:gdLst>
              <a:gd name="T0" fmla="*/ 2147483647 w 29"/>
              <a:gd name="T1" fmla="*/ 2147483647 h 23"/>
              <a:gd name="T2" fmla="*/ 2147483647 w 29"/>
              <a:gd name="T3" fmla="*/ 0 h 23"/>
              <a:gd name="T4" fmla="*/ 2147483647 w 29"/>
              <a:gd name="T5" fmla="*/ 0 h 23"/>
              <a:gd name="T6" fmla="*/ 2147483647 w 29"/>
              <a:gd name="T7" fmla="*/ 2147483647 h 23"/>
              <a:gd name="T8" fmla="*/ 2147483647 w 29"/>
              <a:gd name="T9" fmla="*/ 2147483647 h 23"/>
              <a:gd name="T10" fmla="*/ 2147483647 w 29"/>
              <a:gd name="T11" fmla="*/ 2147483647 h 23"/>
              <a:gd name="T12" fmla="*/ 0 w 29"/>
              <a:gd name="T13" fmla="*/ 2147483647 h 23"/>
              <a:gd name="T14" fmla="*/ 0 w 29"/>
              <a:gd name="T15" fmla="*/ 2147483647 h 23"/>
              <a:gd name="T16" fmla="*/ 2147483647 w 29"/>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0"/>
                </a:moveTo>
                <a:cubicBezTo>
                  <a:pt x="9" y="0"/>
                  <a:pt x="9" y="0"/>
                  <a:pt x="9" y="0"/>
                </a:cubicBezTo>
                <a:cubicBezTo>
                  <a:pt x="10" y="0"/>
                  <a:pt x="10" y="0"/>
                  <a:pt x="10" y="0"/>
                </a:cubicBezTo>
                <a:cubicBezTo>
                  <a:pt x="19" y="12"/>
                  <a:pt x="19" y="12"/>
                  <a:pt x="19" y="12"/>
                </a:cubicBezTo>
                <a:cubicBezTo>
                  <a:pt x="22" y="16"/>
                  <a:pt x="26" y="19"/>
                  <a:pt x="29" y="23"/>
                </a:cubicBezTo>
                <a:cubicBezTo>
                  <a:pt x="25" y="21"/>
                  <a:pt x="20" y="19"/>
                  <a:pt x="15" y="17"/>
                </a:cubicBezTo>
                <a:cubicBezTo>
                  <a:pt x="0" y="15"/>
                  <a:pt x="0" y="15"/>
                  <a:pt x="0" y="15"/>
                </a:cubicBezTo>
                <a:cubicBezTo>
                  <a:pt x="0" y="14"/>
                  <a:pt x="0" y="14"/>
                  <a:pt x="0" y="14"/>
                </a:cubicBezTo>
                <a:lnTo>
                  <a:pt x="9" y="10"/>
                </a:lnTo>
                <a:close/>
              </a:path>
            </a:pathLst>
          </a:custGeom>
          <a:solidFill>
            <a:schemeClr val="tx1"/>
          </a:solidFill>
          <a:ln>
            <a:noFill/>
          </a:ln>
        </p:spPr>
        <p:txBody>
          <a:bodyPr/>
          <a:lstStyle/>
          <a:p>
            <a:endParaRPr lang="en-US"/>
          </a:p>
        </p:txBody>
      </p:sp>
      <p:sp>
        <p:nvSpPr>
          <p:cNvPr id="24" name="Freeform 100"/>
          <p:cNvSpPr>
            <a:spLocks/>
          </p:cNvSpPr>
          <p:nvPr/>
        </p:nvSpPr>
        <p:spPr bwMode="auto">
          <a:xfrm>
            <a:off x="7505701" y="3927476"/>
            <a:ext cx="234951" cy="149225"/>
          </a:xfrm>
          <a:custGeom>
            <a:avLst/>
            <a:gdLst>
              <a:gd name="T0" fmla="*/ 2147483647 w 30"/>
              <a:gd name="T1" fmla="*/ 2147483647 h 23"/>
              <a:gd name="T2" fmla="*/ 2147483647 w 30"/>
              <a:gd name="T3" fmla="*/ 0 h 23"/>
              <a:gd name="T4" fmla="*/ 2147483647 w 30"/>
              <a:gd name="T5" fmla="*/ 0 h 23"/>
              <a:gd name="T6" fmla="*/ 2147483647 w 30"/>
              <a:gd name="T7" fmla="*/ 2147483647 h 23"/>
              <a:gd name="T8" fmla="*/ 2147483647 w 30"/>
              <a:gd name="T9" fmla="*/ 2147483647 h 23"/>
              <a:gd name="T10" fmla="*/ 2147483647 w 30"/>
              <a:gd name="T11" fmla="*/ 2147483647 h 23"/>
              <a:gd name="T12" fmla="*/ 2147483647 w 30"/>
              <a:gd name="T13" fmla="*/ 2147483647 h 23"/>
              <a:gd name="T14" fmla="*/ 0 w 30"/>
              <a:gd name="T15" fmla="*/ 2147483647 h 23"/>
              <a:gd name="T16" fmla="*/ 2147483647 w 30"/>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3"/>
              <a:gd name="T29" fmla="*/ 30 w 30"/>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3">
                <a:moveTo>
                  <a:pt x="10" y="10"/>
                </a:moveTo>
                <a:cubicBezTo>
                  <a:pt x="10" y="0"/>
                  <a:pt x="10" y="0"/>
                  <a:pt x="10" y="0"/>
                </a:cubicBezTo>
                <a:cubicBezTo>
                  <a:pt x="10" y="0"/>
                  <a:pt x="10" y="0"/>
                  <a:pt x="10" y="0"/>
                </a:cubicBezTo>
                <a:cubicBezTo>
                  <a:pt x="19" y="12"/>
                  <a:pt x="19" y="12"/>
                  <a:pt x="19" y="12"/>
                </a:cubicBezTo>
                <a:cubicBezTo>
                  <a:pt x="23" y="16"/>
                  <a:pt x="26" y="19"/>
                  <a:pt x="30" y="23"/>
                </a:cubicBezTo>
                <a:cubicBezTo>
                  <a:pt x="25" y="21"/>
                  <a:pt x="20" y="20"/>
                  <a:pt x="16" y="18"/>
                </a:cubicBezTo>
                <a:cubicBezTo>
                  <a:pt x="1" y="15"/>
                  <a:pt x="1" y="15"/>
                  <a:pt x="1" y="15"/>
                </a:cubicBezTo>
                <a:cubicBezTo>
                  <a:pt x="0" y="15"/>
                  <a:pt x="0" y="15"/>
                  <a:pt x="0" y="15"/>
                </a:cubicBezTo>
                <a:lnTo>
                  <a:pt x="10" y="10"/>
                </a:lnTo>
                <a:close/>
              </a:path>
            </a:pathLst>
          </a:custGeom>
          <a:solidFill>
            <a:schemeClr val="tx1"/>
          </a:solidFill>
          <a:ln>
            <a:noFill/>
          </a:ln>
        </p:spPr>
        <p:txBody>
          <a:bodyPr/>
          <a:lstStyle/>
          <a:p>
            <a:endParaRPr lang="en-US"/>
          </a:p>
        </p:txBody>
      </p:sp>
      <p:sp>
        <p:nvSpPr>
          <p:cNvPr id="25" name="Freeform 101"/>
          <p:cNvSpPr>
            <a:spLocks/>
          </p:cNvSpPr>
          <p:nvPr/>
        </p:nvSpPr>
        <p:spPr bwMode="auto">
          <a:xfrm>
            <a:off x="7188201" y="3751263"/>
            <a:ext cx="226484" cy="150812"/>
          </a:xfrm>
          <a:custGeom>
            <a:avLst/>
            <a:gdLst>
              <a:gd name="T0" fmla="*/ 2147483647 w 29"/>
              <a:gd name="T1" fmla="*/ 2147483647 h 23"/>
              <a:gd name="T2" fmla="*/ 2147483647 w 29"/>
              <a:gd name="T3" fmla="*/ 0 h 23"/>
              <a:gd name="T4" fmla="*/ 2147483647 w 29"/>
              <a:gd name="T5" fmla="*/ 0 h 23"/>
              <a:gd name="T6" fmla="*/ 2147483647 w 29"/>
              <a:gd name="T7" fmla="*/ 2147483647 h 23"/>
              <a:gd name="T8" fmla="*/ 2147483647 w 29"/>
              <a:gd name="T9" fmla="*/ 2147483647 h 23"/>
              <a:gd name="T10" fmla="*/ 2147483647 w 29"/>
              <a:gd name="T11" fmla="*/ 2147483647 h 23"/>
              <a:gd name="T12" fmla="*/ 0 w 29"/>
              <a:gd name="T13" fmla="*/ 2147483647 h 23"/>
              <a:gd name="T14" fmla="*/ 0 w 29"/>
              <a:gd name="T15" fmla="*/ 2147483647 h 23"/>
              <a:gd name="T16" fmla="*/ 2147483647 w 29"/>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
              <a:gd name="T28" fmla="*/ 0 h 23"/>
              <a:gd name="T29" fmla="*/ 29 w 29"/>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 h="23">
                <a:moveTo>
                  <a:pt x="9" y="11"/>
                </a:moveTo>
                <a:cubicBezTo>
                  <a:pt x="9" y="0"/>
                  <a:pt x="9" y="0"/>
                  <a:pt x="9" y="0"/>
                </a:cubicBezTo>
                <a:cubicBezTo>
                  <a:pt x="10" y="0"/>
                  <a:pt x="10" y="0"/>
                  <a:pt x="10" y="0"/>
                </a:cubicBezTo>
                <a:cubicBezTo>
                  <a:pt x="18" y="13"/>
                  <a:pt x="18" y="13"/>
                  <a:pt x="18" y="13"/>
                </a:cubicBezTo>
                <a:cubicBezTo>
                  <a:pt x="22" y="16"/>
                  <a:pt x="26" y="20"/>
                  <a:pt x="29" y="23"/>
                </a:cubicBezTo>
                <a:cubicBezTo>
                  <a:pt x="24" y="22"/>
                  <a:pt x="20" y="20"/>
                  <a:pt x="15" y="18"/>
                </a:cubicBezTo>
                <a:cubicBezTo>
                  <a:pt x="0" y="15"/>
                  <a:pt x="0" y="15"/>
                  <a:pt x="0" y="15"/>
                </a:cubicBezTo>
                <a:cubicBezTo>
                  <a:pt x="0" y="15"/>
                  <a:pt x="0" y="15"/>
                  <a:pt x="0" y="15"/>
                </a:cubicBezTo>
                <a:lnTo>
                  <a:pt x="9" y="11"/>
                </a:lnTo>
                <a:close/>
              </a:path>
            </a:pathLst>
          </a:custGeom>
          <a:solidFill>
            <a:schemeClr val="tx1"/>
          </a:solidFill>
          <a:ln>
            <a:noFill/>
          </a:ln>
        </p:spPr>
        <p:txBody>
          <a:bodyPr/>
          <a:lstStyle/>
          <a:p>
            <a:endParaRPr lang="en-US"/>
          </a:p>
        </p:txBody>
      </p:sp>
      <p:sp>
        <p:nvSpPr>
          <p:cNvPr id="26" name="Freeform 102"/>
          <p:cNvSpPr>
            <a:spLocks/>
          </p:cNvSpPr>
          <p:nvPr/>
        </p:nvSpPr>
        <p:spPr bwMode="auto">
          <a:xfrm>
            <a:off x="6862234" y="3582989"/>
            <a:ext cx="232833" cy="149225"/>
          </a:xfrm>
          <a:custGeom>
            <a:avLst/>
            <a:gdLst>
              <a:gd name="T0" fmla="*/ 2147483647 w 30"/>
              <a:gd name="T1" fmla="*/ 2147483647 h 23"/>
              <a:gd name="T2" fmla="*/ 2147483647 w 30"/>
              <a:gd name="T3" fmla="*/ 0 h 23"/>
              <a:gd name="T4" fmla="*/ 2147483647 w 30"/>
              <a:gd name="T5" fmla="*/ 0 h 23"/>
              <a:gd name="T6" fmla="*/ 2147483647 w 30"/>
              <a:gd name="T7" fmla="*/ 2147483647 h 23"/>
              <a:gd name="T8" fmla="*/ 2147483647 w 30"/>
              <a:gd name="T9" fmla="*/ 2147483647 h 23"/>
              <a:gd name="T10" fmla="*/ 2147483647 w 30"/>
              <a:gd name="T11" fmla="*/ 2147483647 h 23"/>
              <a:gd name="T12" fmla="*/ 0 w 30"/>
              <a:gd name="T13" fmla="*/ 2147483647 h 23"/>
              <a:gd name="T14" fmla="*/ 0 w 30"/>
              <a:gd name="T15" fmla="*/ 2147483647 h 23"/>
              <a:gd name="T16" fmla="*/ 2147483647 w 30"/>
              <a:gd name="T17" fmla="*/ 2147483647 h 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
              <a:gd name="T28" fmla="*/ 0 h 23"/>
              <a:gd name="T29" fmla="*/ 30 w 30"/>
              <a:gd name="T30" fmla="*/ 23 h 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 h="23">
                <a:moveTo>
                  <a:pt x="9" y="10"/>
                </a:moveTo>
                <a:cubicBezTo>
                  <a:pt x="10" y="0"/>
                  <a:pt x="10" y="0"/>
                  <a:pt x="10" y="0"/>
                </a:cubicBezTo>
                <a:cubicBezTo>
                  <a:pt x="10" y="0"/>
                  <a:pt x="10" y="0"/>
                  <a:pt x="10" y="0"/>
                </a:cubicBezTo>
                <a:cubicBezTo>
                  <a:pt x="19" y="12"/>
                  <a:pt x="19" y="12"/>
                  <a:pt x="19" y="12"/>
                </a:cubicBezTo>
                <a:cubicBezTo>
                  <a:pt x="22" y="16"/>
                  <a:pt x="26" y="19"/>
                  <a:pt x="30" y="23"/>
                </a:cubicBezTo>
                <a:cubicBezTo>
                  <a:pt x="25" y="21"/>
                  <a:pt x="20" y="19"/>
                  <a:pt x="15" y="18"/>
                </a:cubicBezTo>
                <a:cubicBezTo>
                  <a:pt x="0" y="15"/>
                  <a:pt x="0" y="15"/>
                  <a:pt x="0" y="15"/>
                </a:cubicBezTo>
                <a:cubicBezTo>
                  <a:pt x="0" y="14"/>
                  <a:pt x="0" y="14"/>
                  <a:pt x="0" y="14"/>
                </a:cubicBezTo>
                <a:lnTo>
                  <a:pt x="9" y="10"/>
                </a:lnTo>
                <a:close/>
              </a:path>
            </a:pathLst>
          </a:custGeom>
          <a:solidFill>
            <a:schemeClr val="tx1"/>
          </a:solidFill>
          <a:ln>
            <a:noFill/>
          </a:ln>
        </p:spPr>
        <p:txBody>
          <a:bodyPr/>
          <a:lstStyle/>
          <a:p>
            <a:endParaRPr lang="en-US"/>
          </a:p>
        </p:txBody>
      </p:sp>
      <p:sp>
        <p:nvSpPr>
          <p:cNvPr id="27" name="Rectangle 25"/>
          <p:cNvSpPr>
            <a:spLocks noChangeArrowheads="1"/>
          </p:cNvSpPr>
          <p:nvPr/>
        </p:nvSpPr>
        <p:spPr bwMode="auto">
          <a:xfrm>
            <a:off x="8219017" y="2525714"/>
            <a:ext cx="30480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i="1">
                <a:ea typeface="MS PGothic" pitchFamily="34" charset="-128"/>
              </a:rPr>
              <a:t>A movement down the</a:t>
            </a:r>
          </a:p>
          <a:p>
            <a:r>
              <a:rPr lang="en-US" altLang="en-US" sz="1600" i="1">
                <a:ea typeface="MS PGothic" pitchFamily="34" charset="-128"/>
              </a:rPr>
              <a:t>AD curve leads to a lower</a:t>
            </a:r>
          </a:p>
          <a:p>
            <a:r>
              <a:rPr lang="en-US" altLang="en-US" sz="1600" i="1">
                <a:ea typeface="MS PGothic" pitchFamily="34" charset="-128"/>
              </a:rPr>
              <a:t>aggregate price level and</a:t>
            </a:r>
          </a:p>
          <a:p>
            <a:r>
              <a:rPr lang="en-US" altLang="en-US" sz="1600" i="1">
                <a:ea typeface="MS PGothic" pitchFamily="34" charset="-128"/>
              </a:rPr>
              <a:t>higher aggregate output.</a:t>
            </a:r>
          </a:p>
        </p:txBody>
      </p:sp>
      <p:sp>
        <p:nvSpPr>
          <p:cNvPr id="28" name="Rectangle 83"/>
          <p:cNvSpPr>
            <a:spLocks noChangeArrowheads="1"/>
          </p:cNvSpPr>
          <p:nvPr/>
        </p:nvSpPr>
        <p:spPr bwMode="auto">
          <a:xfrm>
            <a:off x="8210551" y="5911850"/>
            <a:ext cx="3510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ea typeface="MS PGothic" pitchFamily="34" charset="-128"/>
              </a:rPr>
              <a:t>950</a:t>
            </a:r>
          </a:p>
        </p:txBody>
      </p:sp>
      <p:sp>
        <p:nvSpPr>
          <p:cNvPr id="29" name="Oval 95"/>
          <p:cNvSpPr>
            <a:spLocks noChangeArrowheads="1"/>
          </p:cNvSpPr>
          <p:nvPr/>
        </p:nvSpPr>
        <p:spPr bwMode="auto">
          <a:xfrm>
            <a:off x="8343901" y="4552950"/>
            <a:ext cx="158751" cy="128588"/>
          </a:xfrm>
          <a:prstGeom prst="ellipse">
            <a:avLst/>
          </a:prstGeom>
          <a:solidFill>
            <a:schemeClr val="tx1"/>
          </a:solidFill>
          <a:ln>
            <a:noFill/>
          </a:ln>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en-US" altLang="en-US">
              <a:ea typeface="MS PGothic" pitchFamily="34" charset="-128"/>
            </a:endParaRPr>
          </a:p>
        </p:txBody>
      </p:sp>
      <p:grpSp>
        <p:nvGrpSpPr>
          <p:cNvPr id="30" name="Group 28"/>
          <p:cNvGrpSpPr>
            <a:grpSpLocks/>
          </p:cNvGrpSpPr>
          <p:nvPr/>
        </p:nvGrpSpPr>
        <p:grpSpPr bwMode="auto">
          <a:xfrm>
            <a:off x="2514600" y="3803650"/>
            <a:ext cx="651933" cy="920750"/>
            <a:chOff x="1246" y="1950"/>
            <a:chExt cx="308" cy="580"/>
          </a:xfrm>
        </p:grpSpPr>
        <p:sp>
          <p:nvSpPr>
            <p:cNvPr id="10274" name="Rectangle 6"/>
            <p:cNvSpPr>
              <a:spLocks noChangeArrowheads="1"/>
            </p:cNvSpPr>
            <p:nvPr/>
          </p:nvSpPr>
          <p:spPr bwMode="auto">
            <a:xfrm>
              <a:off x="1246" y="2356"/>
              <a:ext cx="13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dirty="0">
                  <a:ea typeface="MS PGothic" pitchFamily="34" charset="-128"/>
                </a:rPr>
                <a:t>5.0</a:t>
              </a:r>
            </a:p>
          </p:txBody>
        </p:sp>
        <p:sp>
          <p:nvSpPr>
            <p:cNvPr id="10275" name="Line 89"/>
            <p:cNvSpPr>
              <a:spLocks noChangeShapeType="1"/>
            </p:cNvSpPr>
            <p:nvPr/>
          </p:nvSpPr>
          <p:spPr bwMode="auto">
            <a:xfrm>
              <a:off x="1465" y="2462"/>
              <a:ext cx="89" cy="1"/>
            </a:xfrm>
            <a:prstGeom prst="line">
              <a:avLst/>
            </a:prstGeom>
            <a:noFill/>
            <a:ln w="4">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76" name="Line 103"/>
            <p:cNvSpPr>
              <a:spLocks noChangeShapeType="1"/>
            </p:cNvSpPr>
            <p:nvPr/>
          </p:nvSpPr>
          <p:spPr bwMode="auto">
            <a:xfrm>
              <a:off x="1319" y="1950"/>
              <a:ext cx="2" cy="352"/>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77" name="Freeform 104"/>
            <p:cNvSpPr>
              <a:spLocks/>
            </p:cNvSpPr>
            <p:nvPr/>
          </p:nvSpPr>
          <p:spPr bwMode="auto">
            <a:xfrm>
              <a:off x="1298" y="2283"/>
              <a:ext cx="40" cy="37"/>
            </a:xfrm>
            <a:custGeom>
              <a:avLst/>
              <a:gdLst>
                <a:gd name="T0" fmla="*/ 462425 w 11"/>
                <a:gd name="T1" fmla="*/ 316978 h 18"/>
                <a:gd name="T2" fmla="*/ 847775 w 11"/>
                <a:gd name="T3" fmla="*/ 0 h 18"/>
                <a:gd name="T4" fmla="*/ 847775 w 11"/>
                <a:gd name="T5" fmla="*/ 0 h 18"/>
                <a:gd name="T6" fmla="*/ 616567 w 11"/>
                <a:gd name="T7" fmla="*/ 950914 h 18"/>
                <a:gd name="T8" fmla="*/ 462425 w 11"/>
                <a:gd name="T9" fmla="*/ 1901812 h 18"/>
                <a:gd name="T10" fmla="*/ 308284 w 11"/>
                <a:gd name="T11" fmla="*/ 950914 h 18"/>
                <a:gd name="T12" fmla="*/ 0 w 11"/>
                <a:gd name="T13" fmla="*/ 0 h 18"/>
                <a:gd name="T14" fmla="*/ 0 w 11"/>
                <a:gd name="T15" fmla="*/ 0 h 18"/>
                <a:gd name="T16" fmla="*/ 462425 w 11"/>
                <a:gd name="T17" fmla="*/ 31697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
                <a:gd name="T28" fmla="*/ 0 h 18"/>
                <a:gd name="T29" fmla="*/ 11 w 11"/>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 h="18">
                  <a:moveTo>
                    <a:pt x="6" y="3"/>
                  </a:moveTo>
                  <a:cubicBezTo>
                    <a:pt x="11" y="0"/>
                    <a:pt x="11" y="0"/>
                    <a:pt x="11" y="0"/>
                  </a:cubicBezTo>
                  <a:cubicBezTo>
                    <a:pt x="11" y="0"/>
                    <a:pt x="11" y="0"/>
                    <a:pt x="11" y="0"/>
                  </a:cubicBezTo>
                  <a:cubicBezTo>
                    <a:pt x="8" y="9"/>
                    <a:pt x="8" y="9"/>
                    <a:pt x="8" y="9"/>
                  </a:cubicBezTo>
                  <a:cubicBezTo>
                    <a:pt x="7" y="12"/>
                    <a:pt x="6" y="15"/>
                    <a:pt x="6" y="18"/>
                  </a:cubicBezTo>
                  <a:cubicBezTo>
                    <a:pt x="5" y="15"/>
                    <a:pt x="4" y="12"/>
                    <a:pt x="4" y="9"/>
                  </a:cubicBezTo>
                  <a:cubicBezTo>
                    <a:pt x="0" y="0"/>
                    <a:pt x="0" y="0"/>
                    <a:pt x="0" y="0"/>
                  </a:cubicBezTo>
                  <a:cubicBezTo>
                    <a:pt x="0" y="0"/>
                    <a:pt x="0" y="0"/>
                    <a:pt x="0" y="0"/>
                  </a:cubicBezTo>
                  <a:lnTo>
                    <a:pt x="6" y="3"/>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5" name="Line 105"/>
          <p:cNvSpPr>
            <a:spLocks noChangeShapeType="1"/>
          </p:cNvSpPr>
          <p:nvPr/>
        </p:nvSpPr>
        <p:spPr bwMode="auto">
          <a:xfrm>
            <a:off x="6989233" y="6042026"/>
            <a:ext cx="1117600" cy="3175"/>
          </a:xfrm>
          <a:prstGeom prst="line">
            <a:avLst/>
          </a:prstGeom>
          <a:noFill/>
          <a:ln w="28575">
            <a:solidFill>
              <a:schemeClr val="tx1"/>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36" name="Line 34"/>
          <p:cNvSpPr>
            <a:spLocks noChangeShapeType="1"/>
          </p:cNvSpPr>
          <p:nvPr/>
        </p:nvSpPr>
        <p:spPr bwMode="auto">
          <a:xfrm>
            <a:off x="8411633" y="4746626"/>
            <a:ext cx="0" cy="962025"/>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35"/>
          <p:cNvSpPr>
            <a:spLocks noChangeShapeType="1"/>
          </p:cNvSpPr>
          <p:nvPr/>
        </p:nvSpPr>
        <p:spPr bwMode="auto">
          <a:xfrm flipH="1" flipV="1">
            <a:off x="3139017" y="4618038"/>
            <a:ext cx="5181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cxnSp>
        <p:nvCxnSpPr>
          <p:cNvPr id="40" name="Straight Connector 39"/>
          <p:cNvCxnSpPr/>
          <p:nvPr/>
        </p:nvCxnSpPr>
        <p:spPr>
          <a:xfrm>
            <a:off x="3009901" y="3640138"/>
            <a:ext cx="1926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72" name="Line 91"/>
          <p:cNvSpPr>
            <a:spLocks noChangeShapeType="1"/>
          </p:cNvSpPr>
          <p:nvPr/>
        </p:nvSpPr>
        <p:spPr bwMode="auto">
          <a:xfrm flipV="1">
            <a:off x="6580718" y="5689601"/>
            <a:ext cx="2116" cy="155575"/>
          </a:xfrm>
          <a:prstGeom prst="line">
            <a:avLst/>
          </a:prstGeom>
          <a:noFill/>
          <a:ln w="4">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9" name="Slide Number Placeholder 38"/>
          <p:cNvSpPr>
            <a:spLocks noGrp="1"/>
          </p:cNvSpPr>
          <p:nvPr>
            <p:ph type="sldNum" sz="quarter" idx="12"/>
          </p:nvPr>
        </p:nvSpPr>
        <p:spPr>
          <a:xfrm>
            <a:off x="8748184" y="6492876"/>
            <a:ext cx="2844800" cy="365125"/>
          </a:xfrm>
        </p:spPr>
        <p:txBody>
          <a:bodyPr/>
          <a:lstStyle/>
          <a:p>
            <a:pPr>
              <a:defRPr/>
            </a:pPr>
            <a:fld id="{3FD333CC-2C12-4B6E-BD98-C38A585C8A3B}" type="slidenum">
              <a:rPr lang="id-ID"/>
              <a:pPr>
                <a:defRPr/>
              </a:pPr>
              <a:t>4</a:t>
            </a:fld>
            <a:r>
              <a:rPr lang="en-US" dirty="0"/>
              <a:t> of 10</a:t>
            </a:r>
            <a:endParaRPr lang="id-ID" dirty="0"/>
          </a:p>
        </p:txBody>
      </p:sp>
    </p:spTree>
    <p:extLst>
      <p:ext uri="{BB962C8B-B14F-4D97-AF65-F5344CB8AC3E}">
        <p14:creationId xmlns:p14="http://schemas.microsoft.com/office/powerpoint/2010/main" val="4409078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up)">
                                      <p:cBhvr>
                                        <p:cTn id="7" dur="500"/>
                                        <p:tgtEl>
                                          <p:spTgt spid="3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wipe(left)">
                                      <p:cBhvr>
                                        <p:cTn id="11" dur="500"/>
                                        <p:tgtEl>
                                          <p:spTgt spid="37"/>
                                        </p:tgtEl>
                                      </p:cBhvr>
                                    </p:animEffect>
                                  </p:childTnLst>
                                </p:cTn>
                              </p:par>
                              <p:par>
                                <p:cTn id="12" presetID="22" presetClass="entr" presetSubtype="4" fill="hold" grpId="0" nodeType="with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wipe(down)">
                                      <p:cBhvr>
                                        <p:cTn id="14" dur="500"/>
                                        <p:tgtEl>
                                          <p:spTgt spid="2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up)">
                                      <p:cBhvr>
                                        <p:cTn id="19" dur="500"/>
                                        <p:tgtEl>
                                          <p:spTgt spid="36"/>
                                        </p:tgtEl>
                                      </p:cBhvr>
                                    </p:animEffect>
                                  </p:childTnLst>
                                </p:cTn>
                              </p:par>
                            </p:childTnLst>
                          </p:cTn>
                        </p:par>
                        <p:par>
                          <p:cTn id="20" fill="hold" nodeType="afterGroup">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up)">
                                      <p:cBhvr>
                                        <p:cTn id="23" dur="500"/>
                                        <p:tgtEl>
                                          <p:spTgt spid="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left)">
                                      <p:cBhvr>
                                        <p:cTn id="28" dur="500"/>
                                        <p:tgtEl>
                                          <p:spTgt spid="35"/>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500"/>
                                        <p:tgtEl>
                                          <p:spTgt spid="2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left)">
                                      <p:cBhvr>
                                        <p:cTn id="34" dur="500"/>
                                        <p:tgtEl>
                                          <p:spTgt spid="21"/>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wipe(up)">
                                      <p:cBhvr>
                                        <p:cTn id="37" dur="500"/>
                                        <p:tgtEl>
                                          <p:spTgt spid="22"/>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wipe(up)">
                                      <p:cBhvr>
                                        <p:cTn id="40" dur="500"/>
                                        <p:tgtEl>
                                          <p:spTgt spid="23"/>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up)">
                                      <p:cBhvr>
                                        <p:cTn id="43" dur="500"/>
                                        <p:tgtEl>
                                          <p:spTgt spid="24"/>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25"/>
                                        </p:tgtEl>
                                        <p:attrNameLst>
                                          <p:attrName>style.visibility</p:attrName>
                                        </p:attrNameLst>
                                      </p:cBhvr>
                                      <p:to>
                                        <p:strVal val="visible"/>
                                      </p:to>
                                    </p:set>
                                    <p:animEffect transition="in" filter="wipe(up)">
                                      <p:cBhvr>
                                        <p:cTn id="46" dur="500"/>
                                        <p:tgtEl>
                                          <p:spTgt spid="25"/>
                                        </p:tgtEl>
                                      </p:cBhvr>
                                    </p:animEffect>
                                  </p:childTnLst>
                                </p:cTn>
                              </p:par>
                              <p:par>
                                <p:cTn id="47" presetID="22" presetClass="entr" presetSubtype="1"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wipe(up)">
                                      <p:cBhvr>
                                        <p:cTn id="49" dur="500"/>
                                        <p:tgtEl>
                                          <p:spTgt spid="2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down)">
                                      <p:cBhvr>
                                        <p:cTn id="54" dur="500"/>
                                        <p:tgtEl>
                                          <p:spTgt spid="19"/>
                                        </p:tgtEl>
                                      </p:cBhvr>
                                    </p:animEffect>
                                  </p:childTnLst>
                                </p:cTn>
                              </p:par>
                              <p:par>
                                <p:cTn id="55" presetID="22" presetClass="entr" presetSubtype="4" fill="hold"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wipe(down)">
                                      <p:cBhvr>
                                        <p:cTn id="57" dur="500"/>
                                        <p:tgtEl>
                                          <p:spTgt spid="20"/>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down)">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animBg="1"/>
      <p:bldP spid="21" grpId="0" animBg="1"/>
      <p:bldP spid="22" grpId="0" animBg="1"/>
      <p:bldP spid="23" grpId="0" animBg="1"/>
      <p:bldP spid="24" grpId="0" animBg="1"/>
      <p:bldP spid="25" grpId="0" animBg="1"/>
      <p:bldP spid="26" grpId="0" animBg="1"/>
      <p:bldP spid="27" grpId="0"/>
      <p:bldP spid="28" grpId="0"/>
      <p:bldP spid="29" grpId="0" animBg="1"/>
      <p:bldP spid="35" grpId="0" animBg="1"/>
      <p:bldP spid="36" grpId="0" animBg="1"/>
      <p:bldP spid="3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Why Is the Aggregate Demand Curve Downward Sloping?</a:t>
            </a:r>
          </a:p>
        </p:txBody>
      </p:sp>
      <p:sp>
        <p:nvSpPr>
          <p:cNvPr id="3" name="Content Placeholder 2"/>
          <p:cNvSpPr>
            <a:spLocks noGrp="1"/>
          </p:cNvSpPr>
          <p:nvPr>
            <p:ph idx="1"/>
          </p:nvPr>
        </p:nvSpPr>
        <p:spPr/>
        <p:txBody>
          <a:bodyPr rtlCol="0">
            <a:normAutofit/>
          </a:bodyPr>
          <a:lstStyle/>
          <a:p>
            <a:pPr marL="309563" fontAlgn="auto">
              <a:spcAft>
                <a:spcPts val="0"/>
              </a:spcAft>
              <a:defRPr/>
            </a:pPr>
            <a:r>
              <a:rPr lang="en-US" sz="2600" dirty="0" smtClean="0"/>
              <a:t>When considering the aggregate demand curve, we consider a simultaneous change in the prices of </a:t>
            </a:r>
            <a:r>
              <a:rPr lang="en-US" sz="2600" i="1" dirty="0" smtClean="0"/>
              <a:t>all</a:t>
            </a:r>
            <a:r>
              <a:rPr lang="en-US" sz="2600" dirty="0" smtClean="0"/>
              <a:t> final goods and services.</a:t>
            </a:r>
          </a:p>
          <a:p>
            <a:pPr marL="309563" fontAlgn="auto">
              <a:spcAft>
                <a:spcPts val="0"/>
              </a:spcAft>
              <a:defRPr/>
            </a:pPr>
            <a:r>
              <a:rPr lang="en-US" sz="2600" dirty="0" smtClean="0"/>
              <a:t>It is downward-sloping for two reasons: </a:t>
            </a:r>
          </a:p>
          <a:p>
            <a:pPr marL="811213" lvl="1" indent="-282575" fontAlgn="auto">
              <a:spcAft>
                <a:spcPts val="0"/>
              </a:spcAft>
              <a:defRPr/>
            </a:pPr>
            <a:r>
              <a:rPr lang="en-US" dirty="0" smtClean="0"/>
              <a:t>The first is the </a:t>
            </a:r>
            <a:r>
              <a:rPr lang="en-US" b="1" dirty="0" smtClean="0"/>
              <a:t>wealth effect of a change in the aggregate price level</a:t>
            </a:r>
            <a:r>
              <a:rPr lang="en-US" dirty="0" smtClean="0"/>
              <a:t>—a higher aggregate price level reduces the purchasing power of households’ wealth and reduces consumer spending. </a:t>
            </a:r>
          </a:p>
          <a:p>
            <a:pPr marL="811213" lvl="1" indent="-282575" fontAlgn="auto">
              <a:spcAft>
                <a:spcPts val="0"/>
              </a:spcAft>
              <a:defRPr/>
            </a:pPr>
            <a:r>
              <a:rPr lang="en-US" dirty="0" smtClean="0"/>
              <a:t>The second is the </a:t>
            </a:r>
            <a:r>
              <a:rPr lang="en-US" b="1" dirty="0" smtClean="0"/>
              <a:t>interest rate effect of a change in aggregate the price level</a:t>
            </a:r>
            <a:r>
              <a:rPr lang="en-US" dirty="0" smtClean="0"/>
              <a:t>—a higher aggregate price level reduces the purchasing power of households’ money holdings, leading to a rise in interest rates and a fall in investment spending and consumer spending.</a:t>
            </a:r>
          </a:p>
          <a:p>
            <a:pPr fontAlgn="auto">
              <a:spcAft>
                <a:spcPts val="0"/>
              </a:spcAft>
              <a:defRPr/>
            </a:pPr>
            <a:endParaRPr lang="en-US" dirty="0"/>
          </a:p>
        </p:txBody>
      </p:sp>
    </p:spTree>
    <p:extLst>
      <p:ext uri="{BB962C8B-B14F-4D97-AF65-F5344CB8AC3E}">
        <p14:creationId xmlns:p14="http://schemas.microsoft.com/office/powerpoint/2010/main" val="8237071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nodeType="afterGroup">
                            <p:stCondLst>
                              <p:cond delay="1000"/>
                            </p:stCondLst>
                            <p:childTnLst>
                              <p:par>
                                <p:cTn id="18" presetID="22" presetClass="entr" presetSubtype="8"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Shifts of the Aggregate </a:t>
            </a:r>
            <a:br>
              <a:rPr lang="en-US" altLang="en-US" smtClean="0"/>
            </a:br>
            <a:r>
              <a:rPr lang="en-US" altLang="en-US" smtClean="0"/>
              <a:t>Demand Curve</a:t>
            </a:r>
          </a:p>
        </p:txBody>
      </p:sp>
      <p:sp>
        <p:nvSpPr>
          <p:cNvPr id="3" name="Content Placeholder 2"/>
          <p:cNvSpPr>
            <a:spLocks noGrp="1"/>
          </p:cNvSpPr>
          <p:nvPr>
            <p:ph idx="1"/>
          </p:nvPr>
        </p:nvSpPr>
        <p:spPr/>
        <p:txBody>
          <a:bodyPr rtlCol="0">
            <a:normAutofit/>
          </a:bodyPr>
          <a:lstStyle/>
          <a:p>
            <a:pPr marL="309563" fontAlgn="auto">
              <a:spcAft>
                <a:spcPts val="0"/>
              </a:spcAft>
              <a:tabLst>
                <a:tab pos="463550" algn="l"/>
              </a:tabLst>
              <a:defRPr/>
            </a:pPr>
            <a:r>
              <a:rPr lang="en-US" sz="2600" dirty="0" smtClean="0"/>
              <a:t>The aggregate demand curve shifts because of:</a:t>
            </a:r>
          </a:p>
          <a:p>
            <a:pPr marL="811213" lvl="1" indent="-282575" fontAlgn="auto">
              <a:spcAft>
                <a:spcPts val="0"/>
              </a:spcAft>
              <a:defRPr/>
            </a:pPr>
            <a:r>
              <a:rPr lang="en-US" dirty="0" smtClean="0"/>
              <a:t>changes in expectations</a:t>
            </a:r>
          </a:p>
          <a:p>
            <a:pPr marL="811213" lvl="1" indent="-282575" fontAlgn="auto">
              <a:spcAft>
                <a:spcPts val="0"/>
              </a:spcAft>
              <a:defRPr/>
            </a:pPr>
            <a:r>
              <a:rPr lang="en-US" dirty="0" smtClean="0"/>
              <a:t>wealth</a:t>
            </a:r>
          </a:p>
          <a:p>
            <a:pPr marL="811213" lvl="1" indent="-282575" fontAlgn="auto">
              <a:spcAft>
                <a:spcPts val="0"/>
              </a:spcAft>
              <a:defRPr/>
            </a:pPr>
            <a:r>
              <a:rPr lang="en-US" dirty="0" smtClean="0"/>
              <a:t>the stock of physical capital</a:t>
            </a:r>
          </a:p>
          <a:p>
            <a:pPr marL="811213" lvl="1" indent="-282575" fontAlgn="auto">
              <a:spcAft>
                <a:spcPts val="0"/>
              </a:spcAft>
              <a:defRPr/>
            </a:pPr>
            <a:r>
              <a:rPr lang="en-US" dirty="0" smtClean="0"/>
              <a:t>government policies</a:t>
            </a:r>
          </a:p>
          <a:p>
            <a:pPr marL="1262063" lvl="2" indent="-309563" fontAlgn="auto">
              <a:spcAft>
                <a:spcPts val="0"/>
              </a:spcAft>
              <a:defRPr/>
            </a:pPr>
            <a:r>
              <a:rPr lang="en-US" sz="2200" dirty="0" smtClean="0"/>
              <a:t>fiscal policy</a:t>
            </a:r>
          </a:p>
          <a:p>
            <a:pPr marL="1262063" lvl="2" indent="-309563" fontAlgn="auto">
              <a:spcAft>
                <a:spcPts val="0"/>
              </a:spcAft>
              <a:defRPr/>
            </a:pPr>
            <a:r>
              <a:rPr lang="en-US" sz="2200" dirty="0" smtClean="0"/>
              <a:t>monetary policy</a:t>
            </a:r>
          </a:p>
          <a:p>
            <a:pPr fontAlgn="auto">
              <a:spcAft>
                <a:spcPts val="0"/>
              </a:spcAft>
              <a:defRPr/>
            </a:pPr>
            <a:endParaRPr lang="en-US" dirty="0"/>
          </a:p>
        </p:txBody>
      </p:sp>
    </p:spTree>
    <p:extLst>
      <p:ext uri="{BB962C8B-B14F-4D97-AF65-F5344CB8AC3E}">
        <p14:creationId xmlns:p14="http://schemas.microsoft.com/office/powerpoint/2010/main" val="28999091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nodeType="afterGroup">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nodeType="afterGroup">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par>
                          <p:cTn id="28" fill="hold" nodeType="afterGroup">
                            <p:stCondLst>
                              <p:cond delay="3000"/>
                            </p:stCondLst>
                            <p:childTnLst>
                              <p:par>
                                <p:cTn id="29" presetID="22" presetClass="entr" presetSubtype="8"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600" dirty="0" smtClean="0"/>
              <a:t>Shifts of the Aggregate Demand Curve</a:t>
            </a:r>
          </a:p>
        </p:txBody>
      </p:sp>
      <p:sp>
        <p:nvSpPr>
          <p:cNvPr id="13315" name="Rectangle 39"/>
          <p:cNvSpPr>
            <a:spLocks noChangeArrowheads="1"/>
          </p:cNvSpPr>
          <p:nvPr/>
        </p:nvSpPr>
        <p:spPr bwMode="auto">
          <a:xfrm>
            <a:off x="10551584" y="5205413"/>
            <a:ext cx="21480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AD</a:t>
            </a:r>
          </a:p>
        </p:txBody>
      </p:sp>
      <p:sp>
        <p:nvSpPr>
          <p:cNvPr id="13316" name="Rectangle 40"/>
          <p:cNvSpPr>
            <a:spLocks noChangeArrowheads="1"/>
          </p:cNvSpPr>
          <p:nvPr/>
        </p:nvSpPr>
        <p:spPr bwMode="auto">
          <a:xfrm>
            <a:off x="10877552" y="5313363"/>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a:ea typeface="MS PGothic" pitchFamily="34" charset="-128"/>
              </a:rPr>
              <a:t>1</a:t>
            </a:r>
          </a:p>
        </p:txBody>
      </p:sp>
      <p:sp>
        <p:nvSpPr>
          <p:cNvPr id="13317" name="Rectangle 43"/>
          <p:cNvSpPr>
            <a:spLocks noChangeArrowheads="1"/>
          </p:cNvSpPr>
          <p:nvPr/>
        </p:nvSpPr>
        <p:spPr bwMode="auto">
          <a:xfrm>
            <a:off x="4364567" y="5245100"/>
            <a:ext cx="21480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AD</a:t>
            </a:r>
          </a:p>
        </p:txBody>
      </p:sp>
      <p:sp>
        <p:nvSpPr>
          <p:cNvPr id="13318" name="Rectangle 44"/>
          <p:cNvSpPr>
            <a:spLocks noChangeArrowheads="1"/>
          </p:cNvSpPr>
          <p:nvPr/>
        </p:nvSpPr>
        <p:spPr bwMode="auto">
          <a:xfrm>
            <a:off x="4690534" y="5354638"/>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1</a:t>
            </a:r>
          </a:p>
        </p:txBody>
      </p:sp>
      <p:sp>
        <p:nvSpPr>
          <p:cNvPr id="13319" name="Freeform 82"/>
          <p:cNvSpPr>
            <a:spLocks/>
          </p:cNvSpPr>
          <p:nvPr/>
        </p:nvSpPr>
        <p:spPr bwMode="auto">
          <a:xfrm>
            <a:off x="1839384" y="2203450"/>
            <a:ext cx="4273549" cy="3570288"/>
          </a:xfrm>
          <a:custGeom>
            <a:avLst/>
            <a:gdLst>
              <a:gd name="T0" fmla="*/ 2147483647 w 1587"/>
              <a:gd name="T1" fmla="*/ 2147483647 h 1416"/>
              <a:gd name="T2" fmla="*/ 0 w 1587"/>
              <a:gd name="T3" fmla="*/ 2147483647 h 1416"/>
              <a:gd name="T4" fmla="*/ 0 w 1587"/>
              <a:gd name="T5" fmla="*/ 0 h 1416"/>
              <a:gd name="T6" fmla="*/ 0 60000 65536"/>
              <a:gd name="T7" fmla="*/ 0 60000 65536"/>
              <a:gd name="T8" fmla="*/ 0 60000 65536"/>
              <a:gd name="T9" fmla="*/ 0 w 1587"/>
              <a:gd name="T10" fmla="*/ 0 h 1416"/>
              <a:gd name="T11" fmla="*/ 1587 w 1587"/>
              <a:gd name="T12" fmla="*/ 1416 h 1416"/>
            </a:gdLst>
            <a:ahLst/>
            <a:cxnLst>
              <a:cxn ang="T6">
                <a:pos x="T0" y="T1"/>
              </a:cxn>
              <a:cxn ang="T7">
                <a:pos x="T2" y="T3"/>
              </a:cxn>
              <a:cxn ang="T8">
                <a:pos x="T4" y="T5"/>
              </a:cxn>
            </a:cxnLst>
            <a:rect l="T9" t="T10" r="T11" b="T12"/>
            <a:pathLst>
              <a:path w="1587" h="1416">
                <a:moveTo>
                  <a:pt x="1587" y="1416"/>
                </a:moveTo>
                <a:lnTo>
                  <a:pt x="0" y="1416"/>
                </a:lnTo>
                <a:lnTo>
                  <a:pt x="0" y="0"/>
                </a:lnTo>
              </a:path>
            </a:pathLst>
          </a:custGeom>
          <a:noFill/>
          <a:ln w="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9" name="Rectangle 37"/>
          <p:cNvSpPr>
            <a:spLocks noChangeArrowheads="1"/>
          </p:cNvSpPr>
          <p:nvPr/>
        </p:nvSpPr>
        <p:spPr bwMode="auto">
          <a:xfrm>
            <a:off x="5554134" y="5240338"/>
            <a:ext cx="21480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AD</a:t>
            </a:r>
          </a:p>
        </p:txBody>
      </p:sp>
      <p:sp>
        <p:nvSpPr>
          <p:cNvPr id="10" name="Rectangle 38"/>
          <p:cNvSpPr>
            <a:spLocks noChangeArrowheads="1"/>
          </p:cNvSpPr>
          <p:nvPr/>
        </p:nvSpPr>
        <p:spPr bwMode="auto">
          <a:xfrm>
            <a:off x="5880101" y="5348288"/>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2</a:t>
            </a:r>
          </a:p>
        </p:txBody>
      </p:sp>
      <p:sp>
        <p:nvSpPr>
          <p:cNvPr id="11" name="Line 83"/>
          <p:cNvSpPr>
            <a:spLocks noChangeShapeType="1"/>
          </p:cNvSpPr>
          <p:nvPr/>
        </p:nvSpPr>
        <p:spPr bwMode="auto">
          <a:xfrm>
            <a:off x="3733800" y="4375150"/>
            <a:ext cx="787400" cy="1588"/>
          </a:xfrm>
          <a:prstGeom prst="line">
            <a:avLst/>
          </a:prstGeom>
          <a:noFill/>
          <a:ln w="28575">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2" name="Line 87"/>
          <p:cNvSpPr>
            <a:spLocks noChangeShapeType="1"/>
          </p:cNvSpPr>
          <p:nvPr/>
        </p:nvSpPr>
        <p:spPr bwMode="auto">
          <a:xfrm flipH="1" flipV="1">
            <a:off x="3117851" y="2606675"/>
            <a:ext cx="2446867" cy="2673350"/>
          </a:xfrm>
          <a:prstGeom prst="line">
            <a:avLst/>
          </a:prstGeom>
          <a:noFill/>
          <a:ln w="38100">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4" name="Line 88"/>
          <p:cNvSpPr>
            <a:spLocks noChangeShapeType="1"/>
          </p:cNvSpPr>
          <p:nvPr/>
        </p:nvSpPr>
        <p:spPr bwMode="auto">
          <a:xfrm flipH="1" flipV="1">
            <a:off x="1940984" y="2601913"/>
            <a:ext cx="2446867" cy="2673350"/>
          </a:xfrm>
          <a:prstGeom prst="line">
            <a:avLst/>
          </a:prstGeom>
          <a:noFill/>
          <a:ln w="38100">
            <a:solidFill>
              <a:srgbClr val="AEC5E7"/>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25" name="Line 89"/>
          <p:cNvSpPr>
            <a:spLocks noChangeShapeType="1"/>
          </p:cNvSpPr>
          <p:nvPr/>
        </p:nvSpPr>
        <p:spPr bwMode="auto">
          <a:xfrm flipH="1" flipV="1">
            <a:off x="8136467" y="2566988"/>
            <a:ext cx="2455333" cy="2673350"/>
          </a:xfrm>
          <a:prstGeom prst="line">
            <a:avLst/>
          </a:prstGeom>
          <a:noFill/>
          <a:ln w="38100">
            <a:solidFill>
              <a:srgbClr val="AEC5E7"/>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5" name="Rectangle 41"/>
          <p:cNvSpPr>
            <a:spLocks noChangeArrowheads="1"/>
          </p:cNvSpPr>
          <p:nvPr/>
        </p:nvSpPr>
        <p:spPr bwMode="auto">
          <a:xfrm>
            <a:off x="9400118" y="5205413"/>
            <a:ext cx="21480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AD</a:t>
            </a:r>
          </a:p>
        </p:txBody>
      </p:sp>
      <p:sp>
        <p:nvSpPr>
          <p:cNvPr id="16" name="Rectangle 42"/>
          <p:cNvSpPr>
            <a:spLocks noChangeArrowheads="1"/>
          </p:cNvSpPr>
          <p:nvPr/>
        </p:nvSpPr>
        <p:spPr bwMode="auto">
          <a:xfrm>
            <a:off x="9721852" y="5313363"/>
            <a:ext cx="9137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400" dirty="0">
                <a:ea typeface="MS PGothic" pitchFamily="34" charset="-128"/>
              </a:rPr>
              <a:t>2</a:t>
            </a:r>
          </a:p>
        </p:txBody>
      </p:sp>
      <p:sp>
        <p:nvSpPr>
          <p:cNvPr id="17" name="Line 85"/>
          <p:cNvSpPr>
            <a:spLocks noChangeShapeType="1"/>
          </p:cNvSpPr>
          <p:nvPr/>
        </p:nvSpPr>
        <p:spPr bwMode="auto">
          <a:xfrm flipH="1">
            <a:off x="8906934" y="4422776"/>
            <a:ext cx="783167" cy="3175"/>
          </a:xfrm>
          <a:prstGeom prst="line">
            <a:avLst/>
          </a:prstGeom>
          <a:noFill/>
          <a:ln w="28575">
            <a:solidFill>
              <a:srgbClr val="000000"/>
            </a:solidFill>
            <a:miter lim="800000"/>
            <a:headEnd/>
            <a:tailEnd type="arrow" w="med" len="med"/>
          </a:ln>
          <a:extLst>
            <a:ext uri="{909E8E84-426E-40DD-AFC4-6F175D3DCCD1}">
              <a14:hiddenFill xmlns:a14="http://schemas.microsoft.com/office/drawing/2010/main">
                <a:noFill/>
              </a14:hiddenFill>
            </a:ext>
          </a:extLst>
        </p:spPr>
        <p:txBody>
          <a:bodyPr/>
          <a:lstStyle/>
          <a:p>
            <a:endParaRPr lang="en-US"/>
          </a:p>
        </p:txBody>
      </p:sp>
      <p:sp>
        <p:nvSpPr>
          <p:cNvPr id="18" name="Line 90"/>
          <p:cNvSpPr>
            <a:spLocks noChangeShapeType="1"/>
          </p:cNvSpPr>
          <p:nvPr/>
        </p:nvSpPr>
        <p:spPr bwMode="auto">
          <a:xfrm flipH="1" flipV="1">
            <a:off x="6974417" y="2566988"/>
            <a:ext cx="2446867" cy="2678112"/>
          </a:xfrm>
          <a:prstGeom prst="line">
            <a:avLst/>
          </a:prstGeom>
          <a:noFill/>
          <a:ln w="38100">
            <a:solidFill>
              <a:srgbClr val="3C5DAA"/>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3330" name="Freeform 91"/>
          <p:cNvSpPr>
            <a:spLocks/>
          </p:cNvSpPr>
          <p:nvPr/>
        </p:nvSpPr>
        <p:spPr bwMode="auto">
          <a:xfrm>
            <a:off x="6870700" y="2168525"/>
            <a:ext cx="4275667" cy="3570288"/>
          </a:xfrm>
          <a:custGeom>
            <a:avLst/>
            <a:gdLst>
              <a:gd name="T0" fmla="*/ 2147483647 w 1588"/>
              <a:gd name="T1" fmla="*/ 2147483647 h 1416"/>
              <a:gd name="T2" fmla="*/ 0 w 1588"/>
              <a:gd name="T3" fmla="*/ 2147483647 h 1416"/>
              <a:gd name="T4" fmla="*/ 0 w 1588"/>
              <a:gd name="T5" fmla="*/ 0 h 1416"/>
              <a:gd name="T6" fmla="*/ 0 60000 65536"/>
              <a:gd name="T7" fmla="*/ 0 60000 65536"/>
              <a:gd name="T8" fmla="*/ 0 60000 65536"/>
              <a:gd name="T9" fmla="*/ 0 w 1588"/>
              <a:gd name="T10" fmla="*/ 0 h 1416"/>
              <a:gd name="T11" fmla="*/ 1588 w 1588"/>
              <a:gd name="T12" fmla="*/ 1416 h 1416"/>
            </a:gdLst>
            <a:ahLst/>
            <a:cxnLst>
              <a:cxn ang="T6">
                <a:pos x="T0" y="T1"/>
              </a:cxn>
              <a:cxn ang="T7">
                <a:pos x="T2" y="T3"/>
              </a:cxn>
              <a:cxn ang="T8">
                <a:pos x="T4" y="T5"/>
              </a:cxn>
            </a:cxnLst>
            <a:rect l="T9" t="T10" r="T11" b="T12"/>
            <a:pathLst>
              <a:path w="1588" h="1416">
                <a:moveTo>
                  <a:pt x="1588" y="1416"/>
                </a:moveTo>
                <a:lnTo>
                  <a:pt x="0" y="1416"/>
                </a:lnTo>
                <a:lnTo>
                  <a:pt x="0" y="0"/>
                </a:lnTo>
              </a:path>
            </a:pathLst>
          </a:custGeom>
          <a:noFill/>
          <a:ln w="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1" name="Rectangle 18"/>
          <p:cNvSpPr>
            <a:spLocks noChangeArrowheads="1"/>
          </p:cNvSpPr>
          <p:nvPr/>
        </p:nvSpPr>
        <p:spPr bwMode="auto">
          <a:xfrm>
            <a:off x="4485217" y="5761038"/>
            <a:ext cx="193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ea typeface="MS PGothic" pitchFamily="34" charset="-128"/>
              </a:rPr>
              <a:t>Real GDP</a:t>
            </a:r>
          </a:p>
        </p:txBody>
      </p:sp>
      <p:sp>
        <p:nvSpPr>
          <p:cNvPr id="13332" name="Rectangle 19"/>
          <p:cNvSpPr>
            <a:spLocks noChangeArrowheads="1"/>
          </p:cNvSpPr>
          <p:nvPr/>
        </p:nvSpPr>
        <p:spPr bwMode="auto">
          <a:xfrm>
            <a:off x="9582151" y="5726113"/>
            <a:ext cx="1930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ea typeface="MS PGothic" pitchFamily="34" charset="-128"/>
              </a:rPr>
              <a:t>Real GDP</a:t>
            </a:r>
          </a:p>
        </p:txBody>
      </p:sp>
      <p:sp>
        <p:nvSpPr>
          <p:cNvPr id="13333" name="Rectangle 20"/>
          <p:cNvSpPr>
            <a:spLocks noChangeArrowheads="1"/>
          </p:cNvSpPr>
          <p:nvPr/>
        </p:nvSpPr>
        <p:spPr bwMode="auto">
          <a:xfrm>
            <a:off x="5422901" y="2103438"/>
            <a:ext cx="1536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b="1">
                <a:ea typeface="MS PGothic" pitchFamily="34" charset="-128"/>
              </a:rPr>
              <a:t>Aggregate price level</a:t>
            </a:r>
          </a:p>
        </p:txBody>
      </p:sp>
      <p:sp>
        <p:nvSpPr>
          <p:cNvPr id="13334" name="Rectangle 21"/>
          <p:cNvSpPr>
            <a:spLocks noChangeArrowheads="1"/>
          </p:cNvSpPr>
          <p:nvPr/>
        </p:nvSpPr>
        <p:spPr bwMode="auto">
          <a:xfrm>
            <a:off x="1545168" y="1547813"/>
            <a:ext cx="19725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dirty="0">
                <a:ea typeface="MS PGothic" pitchFamily="34" charset="-128"/>
              </a:rPr>
              <a:t>(a) Rightward Shift</a:t>
            </a:r>
          </a:p>
        </p:txBody>
      </p:sp>
      <p:sp>
        <p:nvSpPr>
          <p:cNvPr id="13335" name="Rectangle 22"/>
          <p:cNvSpPr>
            <a:spLocks noChangeArrowheads="1"/>
          </p:cNvSpPr>
          <p:nvPr/>
        </p:nvSpPr>
        <p:spPr bwMode="auto">
          <a:xfrm>
            <a:off x="6548967" y="1524000"/>
            <a:ext cx="18512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b="1">
                <a:ea typeface="MS PGothic" pitchFamily="34" charset="-128"/>
              </a:rPr>
              <a:t>(b) </a:t>
            </a:r>
            <a:r>
              <a:rPr lang="en-US" altLang="en-US" b="1"/>
              <a:t>Leftward Shift</a:t>
            </a:r>
          </a:p>
        </p:txBody>
      </p:sp>
      <p:sp>
        <p:nvSpPr>
          <p:cNvPr id="13336" name="Rectangle 23"/>
          <p:cNvSpPr>
            <a:spLocks noChangeArrowheads="1"/>
          </p:cNvSpPr>
          <p:nvPr/>
        </p:nvSpPr>
        <p:spPr bwMode="auto">
          <a:xfrm>
            <a:off x="516467" y="2246314"/>
            <a:ext cx="17272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en-US" sz="1600" b="1">
                <a:ea typeface="MS PGothic" pitchFamily="34" charset="-128"/>
              </a:rPr>
              <a:t>Aggregate price level</a:t>
            </a:r>
          </a:p>
        </p:txBody>
      </p:sp>
      <p:sp>
        <p:nvSpPr>
          <p:cNvPr id="26" name="Freeform 272"/>
          <p:cNvSpPr>
            <a:spLocks/>
          </p:cNvSpPr>
          <p:nvPr/>
        </p:nvSpPr>
        <p:spPr bwMode="auto">
          <a:xfrm>
            <a:off x="4296834" y="3176588"/>
            <a:ext cx="2341033" cy="647700"/>
          </a:xfrm>
          <a:custGeom>
            <a:avLst/>
            <a:gdLst>
              <a:gd name="T0" fmla="*/ 2147483647 w 229"/>
              <a:gd name="T1" fmla="*/ 2147483647 h 172"/>
              <a:gd name="T2" fmla="*/ 2147483647 w 229"/>
              <a:gd name="T3" fmla="*/ 2147483647 h 172"/>
              <a:gd name="T4" fmla="*/ 1108987514 w 229"/>
              <a:gd name="T5" fmla="*/ 2147483647 h 172"/>
              <a:gd name="T6" fmla="*/ 0 w 229"/>
              <a:gd name="T7" fmla="*/ 2147483647 h 172"/>
              <a:gd name="T8" fmla="*/ 0 w 229"/>
              <a:gd name="T9" fmla="*/ 693927262 h 172"/>
              <a:gd name="T10" fmla="*/ 1108987514 w 229"/>
              <a:gd name="T11" fmla="*/ 0 h 172"/>
              <a:gd name="T12" fmla="*/ 2147483647 w 229"/>
              <a:gd name="T13" fmla="*/ 0 h 172"/>
              <a:gd name="T14" fmla="*/ 2147483647 w 229"/>
              <a:gd name="T15" fmla="*/ 693927262 h 172"/>
              <a:gd name="T16" fmla="*/ 2147483647 w 229"/>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9"/>
              <a:gd name="T28" fmla="*/ 0 h 172"/>
              <a:gd name="T29" fmla="*/ 229 w 229"/>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9" h="172">
                <a:moveTo>
                  <a:pt x="229" y="153"/>
                </a:moveTo>
                <a:cubicBezTo>
                  <a:pt x="229" y="163"/>
                  <a:pt x="221" y="172"/>
                  <a:pt x="212" y="172"/>
                </a:cubicBezTo>
                <a:cubicBezTo>
                  <a:pt x="17" y="172"/>
                  <a:pt x="17" y="172"/>
                  <a:pt x="17" y="172"/>
                </a:cubicBezTo>
                <a:cubicBezTo>
                  <a:pt x="8" y="172"/>
                  <a:pt x="0" y="163"/>
                  <a:pt x="0" y="153"/>
                </a:cubicBezTo>
                <a:cubicBezTo>
                  <a:pt x="0" y="19"/>
                  <a:pt x="0" y="19"/>
                  <a:pt x="0" y="19"/>
                </a:cubicBezTo>
                <a:cubicBezTo>
                  <a:pt x="0" y="9"/>
                  <a:pt x="8" y="0"/>
                  <a:pt x="17" y="0"/>
                </a:cubicBezTo>
                <a:cubicBezTo>
                  <a:pt x="212" y="0"/>
                  <a:pt x="212" y="0"/>
                  <a:pt x="212" y="0"/>
                </a:cubicBezTo>
                <a:cubicBezTo>
                  <a:pt x="221" y="0"/>
                  <a:pt x="229" y="9"/>
                  <a:pt x="229" y="19"/>
                </a:cubicBezTo>
                <a:lnTo>
                  <a:pt x="229" y="153"/>
                </a:lnTo>
                <a:close/>
              </a:path>
            </a:pathLst>
          </a:custGeom>
          <a:ln>
            <a:headEnd/>
            <a:tailEn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en-US" dirty="0"/>
          </a:p>
        </p:txBody>
      </p:sp>
      <p:sp>
        <p:nvSpPr>
          <p:cNvPr id="27" name="Rectangle 26"/>
          <p:cNvSpPr>
            <a:spLocks noChangeArrowheads="1"/>
          </p:cNvSpPr>
          <p:nvPr/>
        </p:nvSpPr>
        <p:spPr bwMode="auto">
          <a:xfrm>
            <a:off x="4239685" y="3187700"/>
            <a:ext cx="2432049"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i="1">
                <a:ea typeface="MS PGothic" pitchFamily="34" charset="-128"/>
              </a:rPr>
              <a:t>Increase in </a:t>
            </a:r>
          </a:p>
          <a:p>
            <a:pPr algn="ctr"/>
            <a:r>
              <a:rPr lang="en-US" altLang="en-US" sz="1600" i="1">
                <a:ea typeface="MS PGothic" pitchFamily="34" charset="-128"/>
              </a:rPr>
              <a:t>aggregate demand</a:t>
            </a:r>
          </a:p>
        </p:txBody>
      </p:sp>
      <p:sp>
        <p:nvSpPr>
          <p:cNvPr id="28" name="Line 27"/>
          <p:cNvSpPr>
            <a:spLocks noChangeShapeType="1"/>
          </p:cNvSpPr>
          <p:nvPr/>
        </p:nvSpPr>
        <p:spPr bwMode="auto">
          <a:xfrm flipV="1">
            <a:off x="4080933" y="3971925"/>
            <a:ext cx="609600" cy="381000"/>
          </a:xfrm>
          <a:prstGeom prst="line">
            <a:avLst/>
          </a:prstGeom>
          <a:noFill/>
          <a:ln w="127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en-US"/>
          </a:p>
        </p:txBody>
      </p:sp>
      <p:sp>
        <p:nvSpPr>
          <p:cNvPr id="29" name="Freeform 272"/>
          <p:cNvSpPr>
            <a:spLocks/>
          </p:cNvSpPr>
          <p:nvPr/>
        </p:nvSpPr>
        <p:spPr bwMode="auto">
          <a:xfrm>
            <a:off x="9050867" y="1916113"/>
            <a:ext cx="2516717" cy="685800"/>
          </a:xfrm>
          <a:custGeom>
            <a:avLst/>
            <a:gdLst>
              <a:gd name="T0" fmla="*/ 2147483647 w 229"/>
              <a:gd name="T1" fmla="*/ 2147483647 h 172"/>
              <a:gd name="T2" fmla="*/ 2147483647 w 229"/>
              <a:gd name="T3" fmla="*/ 2147483647 h 172"/>
              <a:gd name="T4" fmla="*/ 1108987514 w 229"/>
              <a:gd name="T5" fmla="*/ 2147483647 h 172"/>
              <a:gd name="T6" fmla="*/ 0 w 229"/>
              <a:gd name="T7" fmla="*/ 2147483647 h 172"/>
              <a:gd name="T8" fmla="*/ 0 w 229"/>
              <a:gd name="T9" fmla="*/ 567758669 h 172"/>
              <a:gd name="T10" fmla="*/ 1108987514 w 229"/>
              <a:gd name="T11" fmla="*/ 0 h 172"/>
              <a:gd name="T12" fmla="*/ 2147483647 w 229"/>
              <a:gd name="T13" fmla="*/ 0 h 172"/>
              <a:gd name="T14" fmla="*/ 2147483647 w 229"/>
              <a:gd name="T15" fmla="*/ 567758669 h 172"/>
              <a:gd name="T16" fmla="*/ 2147483647 w 229"/>
              <a:gd name="T17" fmla="*/ 2147483647 h 17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29"/>
              <a:gd name="T28" fmla="*/ 0 h 172"/>
              <a:gd name="T29" fmla="*/ 229 w 229"/>
              <a:gd name="T30" fmla="*/ 172 h 17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29" h="172">
                <a:moveTo>
                  <a:pt x="229" y="153"/>
                </a:moveTo>
                <a:cubicBezTo>
                  <a:pt x="229" y="163"/>
                  <a:pt x="221" y="172"/>
                  <a:pt x="212" y="172"/>
                </a:cubicBezTo>
                <a:cubicBezTo>
                  <a:pt x="17" y="172"/>
                  <a:pt x="17" y="172"/>
                  <a:pt x="17" y="172"/>
                </a:cubicBezTo>
                <a:cubicBezTo>
                  <a:pt x="8" y="172"/>
                  <a:pt x="0" y="163"/>
                  <a:pt x="0" y="153"/>
                </a:cubicBezTo>
                <a:cubicBezTo>
                  <a:pt x="0" y="19"/>
                  <a:pt x="0" y="19"/>
                  <a:pt x="0" y="19"/>
                </a:cubicBezTo>
                <a:cubicBezTo>
                  <a:pt x="0" y="9"/>
                  <a:pt x="8" y="0"/>
                  <a:pt x="17" y="0"/>
                </a:cubicBezTo>
                <a:cubicBezTo>
                  <a:pt x="212" y="0"/>
                  <a:pt x="212" y="0"/>
                  <a:pt x="212" y="0"/>
                </a:cubicBezTo>
                <a:cubicBezTo>
                  <a:pt x="221" y="0"/>
                  <a:pt x="229" y="9"/>
                  <a:pt x="229" y="19"/>
                </a:cubicBezTo>
                <a:lnTo>
                  <a:pt x="229" y="153"/>
                </a:lnTo>
                <a:close/>
              </a:path>
            </a:pathLst>
          </a:custGeom>
          <a:ln>
            <a:headEnd/>
            <a:tailEnd/>
          </a:ln>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endParaRPr lang="en-US" dirty="0"/>
          </a:p>
        </p:txBody>
      </p:sp>
      <p:sp>
        <p:nvSpPr>
          <p:cNvPr id="30" name="Rectangle 29"/>
          <p:cNvSpPr>
            <a:spLocks noChangeArrowheads="1"/>
          </p:cNvSpPr>
          <p:nvPr/>
        </p:nvSpPr>
        <p:spPr bwMode="auto">
          <a:xfrm>
            <a:off x="9050867" y="1916114"/>
            <a:ext cx="2495551"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US" altLang="en-US" sz="1600" i="1">
                <a:ea typeface="MS PGothic" pitchFamily="34" charset="-128"/>
              </a:rPr>
              <a:t>Decrease in aggregate demand</a:t>
            </a:r>
          </a:p>
        </p:txBody>
      </p:sp>
      <p:sp>
        <p:nvSpPr>
          <p:cNvPr id="31" name="Line 30"/>
          <p:cNvSpPr>
            <a:spLocks noChangeShapeType="1"/>
          </p:cNvSpPr>
          <p:nvPr/>
        </p:nvSpPr>
        <p:spPr bwMode="auto">
          <a:xfrm flipV="1">
            <a:off x="9175751" y="2613025"/>
            <a:ext cx="1320800" cy="1752600"/>
          </a:xfrm>
          <a:prstGeom prst="line">
            <a:avLst/>
          </a:prstGeom>
          <a:noFill/>
          <a:ln w="12700">
            <a:solidFill>
              <a:schemeClr val="tx1"/>
            </a:solidFill>
            <a:round/>
            <a:headEnd/>
            <a:tailEnd type="none" w="med" len="lg"/>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555809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left)">
                                      <p:cBhvr>
                                        <p:cTn id="11" dur="500"/>
                                        <p:tgtEl>
                                          <p:spTgt spid="12"/>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nodeType="afterGroup">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500"/>
                                        <p:tgtEl>
                                          <p:spTgt spid="27"/>
                                        </p:tgtEl>
                                      </p:cBhvr>
                                    </p:animEffect>
                                  </p:childTnLst>
                                </p:cTn>
                              </p:par>
                              <p:par>
                                <p:cTn id="20" presetID="22" presetClass="entr" presetSubtype="8" fill="hold"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right)">
                                      <p:cBhvr>
                                        <p:cTn id="29" dur="500"/>
                                        <p:tgtEl>
                                          <p:spTgt spid="17"/>
                                        </p:tgtEl>
                                      </p:cBhvr>
                                    </p:animEffect>
                                  </p:childTnLst>
                                </p:cTn>
                              </p:par>
                            </p:childTnLst>
                          </p:cTn>
                        </p:par>
                        <p:par>
                          <p:cTn id="30" fill="hold" nodeType="afterGroup">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left)">
                                      <p:cBhvr>
                                        <p:cTn id="33" dur="500"/>
                                        <p:tgtEl>
                                          <p:spTgt spid="18"/>
                                        </p:tgtEl>
                                      </p:cBhvr>
                                    </p:animEffect>
                                  </p:childTnLst>
                                </p:cTn>
                              </p:par>
                              <p:par>
                                <p:cTn id="34" presetID="1" presetClass="entr" presetSubtype="0" fill="hold" grpId="0" nodeType="withEffect">
                                  <p:stCondLst>
                                    <p:cond delay="0"/>
                                  </p:stCondLst>
                                  <p:childTnLst>
                                    <p:set>
                                      <p:cBhvr>
                                        <p:cTn id="35" dur="1" fill="hold">
                                          <p:stCondLst>
                                            <p:cond delay="0"/>
                                          </p:stCondLst>
                                        </p:cTn>
                                        <p:tgtEl>
                                          <p:spTgt spid="15"/>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par>
                                <p:cTn id="38" presetID="22" presetClass="entr" presetSubtype="8" fill="hold" grpId="0" nodeType="with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wipe(left)">
                                      <p:cBhvr>
                                        <p:cTn id="40" dur="500"/>
                                        <p:tgtEl>
                                          <p:spTgt spid="30"/>
                                        </p:tgtEl>
                                      </p:cBhvr>
                                    </p:animEffect>
                                  </p:childTnLst>
                                </p:cTn>
                              </p:par>
                              <p:par>
                                <p:cTn id="41" presetID="22" presetClass="entr" presetSubtype="8"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animEffect transition="in" filter="wipe(left)">
                                      <p:cBhvr>
                                        <p:cTn id="43" dur="500"/>
                                        <p:tgtEl>
                                          <p:spTgt spid="29"/>
                                        </p:tgtEl>
                                      </p:cBhvr>
                                    </p:animEffect>
                                  </p:childTnLst>
                                </p:cTn>
                              </p:par>
                              <p:par>
                                <p:cTn id="44" presetID="1" presetClass="entr" presetSubtype="0" fill="hold" grpId="0" nodeType="withEffect">
                                  <p:stCondLst>
                                    <p:cond delay="0"/>
                                  </p:stCondLst>
                                  <p:childTnLst>
                                    <p:set>
                                      <p:cBhvr>
                                        <p:cTn id="45"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5" grpId="0"/>
      <p:bldP spid="16" grpId="0"/>
      <p:bldP spid="17" grpId="0" animBg="1"/>
      <p:bldP spid="18" grpId="0" animBg="1"/>
      <p:bldP spid="27" grpId="0"/>
      <p:bldP spid="28" grpId="0" animBg="1"/>
      <p:bldP spid="30" grpId="0"/>
      <p:bldP spid="3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zh-CN" smtClean="0"/>
              <a:t>Factors that Shifts </a:t>
            </a:r>
            <a:br>
              <a:rPr lang="en-US" altLang="zh-CN" smtClean="0"/>
            </a:br>
            <a:r>
              <a:rPr lang="en-US" altLang="zh-CN" smtClean="0"/>
              <a:t>the Aggregate Demand Curve</a:t>
            </a:r>
            <a:endParaRPr lang="en-US" altLang="en-US" smtClean="0"/>
          </a:p>
        </p:txBody>
      </p:sp>
      <p:graphicFrame>
        <p:nvGraphicFramePr>
          <p:cNvPr id="6" name="Table 5"/>
          <p:cNvGraphicFramePr>
            <a:graphicFrameLocks noGrp="1"/>
          </p:cNvGraphicFramePr>
          <p:nvPr>
            <p:extLst>
              <p:ext uri="{D42A27DB-BD31-4B8C-83A1-F6EECF244321}">
                <p14:modId xmlns:p14="http://schemas.microsoft.com/office/powerpoint/2010/main" val="4216936064"/>
              </p:ext>
            </p:extLst>
          </p:nvPr>
        </p:nvGraphicFramePr>
        <p:xfrm>
          <a:off x="767837" y="2003232"/>
          <a:ext cx="10656325" cy="4727768"/>
        </p:xfrm>
        <a:graphic>
          <a:graphicData uri="http://schemas.openxmlformats.org/drawingml/2006/table">
            <a:tbl>
              <a:tblPr firstRow="1" bandRow="1">
                <a:effectLst>
                  <a:outerShdw blurRad="50800" dist="38100" dir="2700000" algn="tl" rotWithShape="0">
                    <a:prstClr val="black">
                      <a:alpha val="40000"/>
                    </a:prstClr>
                  </a:outerShdw>
                </a:effectLst>
                <a:tableStyleId>{7DF18680-E054-41AD-8BC1-D1AEF772440D}</a:tableStyleId>
              </a:tblPr>
              <a:tblGrid>
                <a:gridCol w="6580241"/>
                <a:gridCol w="4076084"/>
              </a:tblGrid>
              <a:tr h="432048">
                <a:tc gridSpan="2">
                  <a:txBody>
                    <a:bodyPr/>
                    <a:lstStyle/>
                    <a:p>
                      <a:r>
                        <a:rPr lang="en-US" sz="1600" dirty="0" smtClean="0">
                          <a:solidFill>
                            <a:schemeClr val="tx1"/>
                          </a:solidFill>
                        </a:rPr>
                        <a:t>Changes in expectations</a:t>
                      </a:r>
                      <a:endParaRPr lang="en-US" sz="1600" dirty="0">
                        <a:solidFill>
                          <a:schemeClr val="tx1"/>
                        </a:solidFill>
                      </a:endParaRPr>
                    </a:p>
                  </a:txBody>
                  <a:tcPr marL="121920" marR="121920" anchor="ctr"/>
                </a:tc>
                <a:tc hMerge="1">
                  <a:txBody>
                    <a:bodyPr/>
                    <a:lstStyle/>
                    <a:p>
                      <a:endParaRPr lang="en-US"/>
                    </a:p>
                  </a:txBody>
                  <a:tcPr/>
                </a:tc>
              </a:tr>
              <a:tr h="505634">
                <a:tc>
                  <a:txBody>
                    <a:bodyPr/>
                    <a:lstStyle/>
                    <a:p>
                      <a:pPr marL="1588" indent="-1588"/>
                      <a:r>
                        <a:rPr lang="en-US" sz="1600" dirty="0" smtClean="0"/>
                        <a:t>If consumers and firms become more optimistic</a:t>
                      </a:r>
                    </a:p>
                    <a:p>
                      <a:pPr marL="1588" indent="-1588"/>
                      <a:r>
                        <a:rPr lang="en-US" sz="1600" dirty="0" smtClean="0"/>
                        <a:t>If consumers and firms become more pessimistic</a:t>
                      </a:r>
                      <a:endParaRPr lang="en-US" sz="1600" dirty="0"/>
                    </a:p>
                  </a:txBody>
                  <a:tcPr marL="121920" marR="121920"/>
                </a:tc>
                <a:tc>
                  <a:txBody>
                    <a:bodyPr/>
                    <a:lstStyle/>
                    <a:p>
                      <a:r>
                        <a:rPr lang="en-US" sz="1600" dirty="0" smtClean="0"/>
                        <a:t>Aggregate</a:t>
                      </a:r>
                      <a:r>
                        <a:rPr lang="en-US" sz="1600" baseline="0" dirty="0" smtClean="0"/>
                        <a:t> demand increases</a:t>
                      </a:r>
                    </a:p>
                    <a:p>
                      <a:r>
                        <a:rPr lang="en-US" sz="1600" baseline="0" dirty="0" smtClean="0"/>
                        <a:t>Aggregate demand decreases</a:t>
                      </a:r>
                      <a:endParaRPr lang="en-US" sz="1600" dirty="0" smtClean="0"/>
                    </a:p>
                  </a:txBody>
                  <a:tcPr marL="121920" marR="121920"/>
                </a:tc>
              </a:tr>
              <a:tr h="356984">
                <a:tc>
                  <a:txBody>
                    <a:bodyPr/>
                    <a:lstStyle/>
                    <a:p>
                      <a:pPr marL="1588" marR="0" indent="-1588" algn="l" defTabSz="914400" rtl="0" eaLnBrk="1" fontAlgn="auto" latinLnBrk="0" hangingPunct="1">
                        <a:lnSpc>
                          <a:spcPct val="100000"/>
                        </a:lnSpc>
                        <a:spcBef>
                          <a:spcPts val="0"/>
                        </a:spcBef>
                        <a:spcAft>
                          <a:spcPts val="0"/>
                        </a:spcAft>
                        <a:buClrTx/>
                        <a:buSzTx/>
                        <a:buFontTx/>
                        <a:buNone/>
                        <a:tabLst/>
                        <a:defRPr/>
                      </a:pPr>
                      <a:r>
                        <a:rPr lang="en-US" sz="1600" b="1" dirty="0" smtClean="0"/>
                        <a:t>Changes in wealth</a:t>
                      </a:r>
                    </a:p>
                  </a:txBody>
                  <a:tcPr marL="121920" marR="121920"/>
                </a:tc>
                <a:tc>
                  <a:txBody>
                    <a:bodyPr/>
                    <a:lstStyle/>
                    <a:p>
                      <a:endParaRPr lang="en-US" sz="1600" dirty="0" smtClean="0"/>
                    </a:p>
                  </a:txBody>
                  <a:tcPr marL="121920" marR="121920"/>
                </a:tc>
              </a:tr>
              <a:tr h="505634">
                <a:tc>
                  <a:txBody>
                    <a:bodyPr/>
                    <a:lstStyle/>
                    <a:p>
                      <a:pPr marL="1588" indent="-1588"/>
                      <a:r>
                        <a:rPr lang="en-US" sz="1600" dirty="0" smtClean="0"/>
                        <a:t>If the real value of household assets rises </a:t>
                      </a:r>
                    </a:p>
                    <a:p>
                      <a:pPr marL="1588" indent="-1588"/>
                      <a:r>
                        <a:rPr lang="en-US" sz="1600" dirty="0" smtClean="0"/>
                        <a:t>If the real value of household assets falls </a:t>
                      </a:r>
                      <a:endParaRPr lang="en-US" sz="1600" dirty="0"/>
                    </a:p>
                  </a:txBody>
                  <a:tcPr marL="121920" marR="121920"/>
                </a:tc>
                <a:tc>
                  <a:txBody>
                    <a:bodyPr/>
                    <a:lstStyle/>
                    <a:p>
                      <a:r>
                        <a:rPr lang="en-US" sz="1600" dirty="0" smtClean="0"/>
                        <a:t>Aggregate</a:t>
                      </a:r>
                      <a:r>
                        <a:rPr lang="en-US" sz="1600" baseline="0" dirty="0" smtClean="0"/>
                        <a:t> demand increases</a:t>
                      </a:r>
                    </a:p>
                    <a:p>
                      <a:r>
                        <a:rPr lang="en-US" sz="1600" baseline="0" dirty="0" smtClean="0"/>
                        <a:t>Aggregate demand decreases</a:t>
                      </a:r>
                      <a:endParaRPr lang="en-US" sz="1600" dirty="0" smtClean="0"/>
                    </a:p>
                  </a:txBody>
                  <a:tcPr marL="121920" marR="121920"/>
                </a:tc>
              </a:tr>
              <a:tr h="350772">
                <a:tc>
                  <a:txBody>
                    <a:bodyPr/>
                    <a:lstStyle/>
                    <a:p>
                      <a:pPr marL="1588" marR="0" indent="-1588" algn="l" defTabSz="914400" rtl="0" eaLnBrk="1" fontAlgn="auto" latinLnBrk="0" hangingPunct="1">
                        <a:lnSpc>
                          <a:spcPct val="100000"/>
                        </a:lnSpc>
                        <a:spcBef>
                          <a:spcPts val="0"/>
                        </a:spcBef>
                        <a:spcAft>
                          <a:spcPts val="0"/>
                        </a:spcAft>
                        <a:buClrTx/>
                        <a:buSzTx/>
                        <a:buFontTx/>
                        <a:buNone/>
                        <a:tabLst/>
                        <a:defRPr/>
                      </a:pPr>
                      <a:r>
                        <a:rPr lang="en-US" sz="1600" b="1" dirty="0" smtClean="0"/>
                        <a:t>Size of the existing stock of physical capital</a:t>
                      </a:r>
                    </a:p>
                  </a:txBody>
                  <a:tcPr marL="121920" marR="121920"/>
                </a:tc>
                <a:tc>
                  <a:txBody>
                    <a:bodyPr/>
                    <a:lstStyle/>
                    <a:p>
                      <a:endParaRPr lang="en-US" sz="1600" dirty="0" smtClean="0"/>
                    </a:p>
                  </a:txBody>
                  <a:tcPr marL="121920" marR="121920"/>
                </a:tc>
              </a:tr>
              <a:tr h="505634">
                <a:tc>
                  <a:txBody>
                    <a:bodyPr/>
                    <a:lstStyle/>
                    <a:p>
                      <a:pPr marL="1588" indent="-1588"/>
                      <a:r>
                        <a:rPr lang="en-US" sz="1600" dirty="0" smtClean="0"/>
                        <a:t>If the existing stock of physical capital is relatively small</a:t>
                      </a:r>
                    </a:p>
                    <a:p>
                      <a:pPr marL="1588" indent="-1588"/>
                      <a:r>
                        <a:rPr lang="en-US" sz="1600" dirty="0" smtClean="0"/>
                        <a:t>If the existing stock of physical capital is relatively large</a:t>
                      </a:r>
                      <a:endParaRPr lang="en-US" sz="1600" dirty="0"/>
                    </a:p>
                  </a:txBody>
                  <a:tcPr marL="121920" marR="121920"/>
                </a:tc>
                <a:tc>
                  <a:txBody>
                    <a:bodyPr/>
                    <a:lstStyle/>
                    <a:p>
                      <a:r>
                        <a:rPr lang="en-US" sz="1600" dirty="0" smtClean="0"/>
                        <a:t>Aggregate</a:t>
                      </a:r>
                      <a:r>
                        <a:rPr lang="en-US" sz="1600" baseline="0" dirty="0" smtClean="0"/>
                        <a:t> demand increases</a:t>
                      </a:r>
                    </a:p>
                    <a:p>
                      <a:r>
                        <a:rPr lang="en-US" sz="1600" baseline="0" dirty="0" smtClean="0"/>
                        <a:t>Aggregate demand decreases</a:t>
                      </a:r>
                      <a:endParaRPr lang="en-US" sz="1600" dirty="0" smtClean="0"/>
                    </a:p>
                  </a:txBody>
                  <a:tcPr marL="121920" marR="121920"/>
                </a:tc>
              </a:tr>
              <a:tr h="335380">
                <a:tc>
                  <a:txBody>
                    <a:bodyPr/>
                    <a:lstStyle/>
                    <a:p>
                      <a:pPr marL="1588" marR="0" indent="-1588" algn="l" defTabSz="914400" rtl="0" eaLnBrk="1" fontAlgn="auto" latinLnBrk="0" hangingPunct="1">
                        <a:lnSpc>
                          <a:spcPct val="100000"/>
                        </a:lnSpc>
                        <a:spcBef>
                          <a:spcPts val="0"/>
                        </a:spcBef>
                        <a:spcAft>
                          <a:spcPts val="0"/>
                        </a:spcAft>
                        <a:buClrTx/>
                        <a:buSzTx/>
                        <a:buFontTx/>
                        <a:buNone/>
                        <a:tabLst/>
                        <a:defRPr/>
                      </a:pPr>
                      <a:r>
                        <a:rPr lang="en-US" sz="1600" b="1" dirty="0" smtClean="0"/>
                        <a:t>Fiscal policy</a:t>
                      </a:r>
                    </a:p>
                  </a:txBody>
                  <a:tcPr marL="121920" marR="121920"/>
                </a:tc>
                <a:tc>
                  <a:txBody>
                    <a:bodyPr/>
                    <a:lstStyle/>
                    <a:p>
                      <a:endParaRPr lang="en-US" sz="1600" dirty="0" smtClean="0"/>
                    </a:p>
                  </a:txBody>
                  <a:tcPr marL="121920" marR="121920"/>
                </a:tc>
              </a:tr>
              <a:tr h="505634">
                <a:tc>
                  <a:txBody>
                    <a:bodyPr/>
                    <a:lstStyle/>
                    <a:p>
                      <a:pPr marL="1588" indent="-1588"/>
                      <a:r>
                        <a:rPr lang="en-US" sz="1600" dirty="0" smtClean="0"/>
                        <a:t>If the government increases spending or cuts taxes</a:t>
                      </a:r>
                    </a:p>
                    <a:p>
                      <a:pPr marL="1588" indent="-1588"/>
                      <a:r>
                        <a:rPr lang="en-US" sz="1600" dirty="0" smtClean="0"/>
                        <a:t>If the government reduces spending or raises taxes</a:t>
                      </a:r>
                      <a:endParaRPr lang="en-US" sz="1600" dirty="0"/>
                    </a:p>
                  </a:txBody>
                  <a:tcPr marL="121920" marR="121920"/>
                </a:tc>
                <a:tc>
                  <a:txBody>
                    <a:bodyPr/>
                    <a:lstStyle/>
                    <a:p>
                      <a:r>
                        <a:rPr lang="en-US" sz="1600" dirty="0" smtClean="0"/>
                        <a:t>Aggregate</a:t>
                      </a:r>
                      <a:r>
                        <a:rPr lang="en-US" sz="1600" baseline="0" dirty="0" smtClean="0"/>
                        <a:t> demand increases</a:t>
                      </a:r>
                    </a:p>
                    <a:p>
                      <a:r>
                        <a:rPr lang="en-US" sz="1600" baseline="0" dirty="0" smtClean="0"/>
                        <a:t>Aggregate demand decreases</a:t>
                      </a:r>
                      <a:endParaRPr lang="en-US" sz="1600" dirty="0" smtClean="0"/>
                    </a:p>
                  </a:txBody>
                  <a:tcPr marL="121920" marR="121920"/>
                </a:tc>
              </a:tr>
              <a:tr h="356984">
                <a:tc>
                  <a:txBody>
                    <a:bodyPr/>
                    <a:lstStyle/>
                    <a:p>
                      <a:pPr marL="1588" marR="0" indent="-1588" algn="l" defTabSz="914400" rtl="0" eaLnBrk="1" fontAlgn="auto" latinLnBrk="0" hangingPunct="1">
                        <a:lnSpc>
                          <a:spcPct val="100000"/>
                        </a:lnSpc>
                        <a:spcBef>
                          <a:spcPts val="0"/>
                        </a:spcBef>
                        <a:spcAft>
                          <a:spcPts val="0"/>
                        </a:spcAft>
                        <a:buClrTx/>
                        <a:buSzTx/>
                        <a:buFontTx/>
                        <a:buNone/>
                        <a:tabLst/>
                        <a:defRPr/>
                      </a:pPr>
                      <a:r>
                        <a:rPr lang="en-US" sz="1600" b="1" dirty="0" smtClean="0"/>
                        <a:t>Monetary policy</a:t>
                      </a:r>
                    </a:p>
                  </a:txBody>
                  <a:tcPr marL="121920" marR="121920"/>
                </a:tc>
                <a:tc>
                  <a:txBody>
                    <a:bodyPr/>
                    <a:lstStyle/>
                    <a:p>
                      <a:endParaRPr lang="en-US" sz="1600" dirty="0" smtClean="0"/>
                    </a:p>
                  </a:txBody>
                  <a:tcPr marL="121920" marR="121920"/>
                </a:tc>
              </a:tr>
              <a:tr h="505634">
                <a:tc>
                  <a:txBody>
                    <a:bodyPr/>
                    <a:lstStyle/>
                    <a:p>
                      <a:pPr marL="1588" indent="-1588"/>
                      <a:r>
                        <a:rPr lang="en-US" sz="1600" dirty="0" smtClean="0"/>
                        <a:t>If the central bank increases the quantity of money</a:t>
                      </a:r>
                      <a:r>
                        <a:rPr lang="en-US" sz="1600" baseline="0" dirty="0" smtClean="0"/>
                        <a:t> </a:t>
                      </a:r>
                      <a:r>
                        <a:rPr lang="en-US" sz="1600" dirty="0" smtClean="0"/>
                        <a:t>If the central bank reduces the quantity of money</a:t>
                      </a:r>
                      <a:endParaRPr lang="en-US" sz="1600" dirty="0"/>
                    </a:p>
                  </a:txBody>
                  <a:tcPr marL="121920" marR="121920"/>
                </a:tc>
                <a:tc>
                  <a:txBody>
                    <a:bodyPr/>
                    <a:lstStyle/>
                    <a:p>
                      <a:r>
                        <a:rPr lang="en-US" sz="1600" dirty="0" smtClean="0"/>
                        <a:t>Aggregate</a:t>
                      </a:r>
                      <a:r>
                        <a:rPr lang="en-US" sz="1600" baseline="0" dirty="0" smtClean="0"/>
                        <a:t> demand increases</a:t>
                      </a:r>
                    </a:p>
                    <a:p>
                      <a:r>
                        <a:rPr lang="en-US" sz="1600" baseline="0" dirty="0" smtClean="0"/>
                        <a:t>Aggregate demand decreases</a:t>
                      </a:r>
                      <a:endParaRPr lang="en-US" sz="1600" dirty="0" smtClean="0"/>
                    </a:p>
                  </a:txBody>
                  <a:tcPr marL="121920" marR="121920"/>
                </a:tc>
              </a:tr>
            </a:tbl>
          </a:graphicData>
        </a:graphic>
      </p:graphicFrame>
    </p:spTree>
    <p:extLst>
      <p:ext uri="{BB962C8B-B14F-4D97-AF65-F5344CB8AC3E}">
        <p14:creationId xmlns:p14="http://schemas.microsoft.com/office/powerpoint/2010/main" val="28948572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 Business">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78CBB3-73F7-4AE4-8F66-D704F33A81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Widescreen Business</Template>
  <TotalTime>325</TotalTime>
  <Words>669</Words>
  <Application>Microsoft Office PowerPoint</Application>
  <PresentationFormat>Widescreen</PresentationFormat>
  <Paragraphs>90</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MS PGothic</vt:lpstr>
      <vt:lpstr>宋体</vt:lpstr>
      <vt:lpstr>Arial</vt:lpstr>
      <vt:lpstr>Calibri</vt:lpstr>
      <vt:lpstr>Century Gothic</vt:lpstr>
      <vt:lpstr>Wingdings 3</vt:lpstr>
      <vt:lpstr>Widescreen Business</vt:lpstr>
      <vt:lpstr>ECO 120 - Global Macroeconomics</vt:lpstr>
      <vt:lpstr>Module 17</vt:lpstr>
      <vt:lpstr>Aggregate Demand</vt:lpstr>
      <vt:lpstr>The Aggregate Demand Curve</vt:lpstr>
      <vt:lpstr>Why Is the Aggregate Demand Curve Downward Sloping?</vt:lpstr>
      <vt:lpstr>Shifts of the Aggregate  Demand Curve</vt:lpstr>
      <vt:lpstr>Shifts of the Aggregate Demand Curve</vt:lpstr>
      <vt:lpstr>Factors that Shifts  the Aggregate Demand Curve</vt:lpstr>
    </vt:vector>
  </TitlesOfParts>
  <Company>University of Wisconsin-La Crosse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dc:title>
  <dc:creator>itsdeploy</dc:creator>
  <cp:lastModifiedBy>Brooks Taggert J</cp:lastModifiedBy>
  <cp:revision>47</cp:revision>
  <cp:lastPrinted>2012-08-15T21:38:02Z</cp:lastPrinted>
  <dcterms:created xsi:type="dcterms:W3CDTF">2013-09-01T03:59:40Z</dcterms:created>
  <dcterms:modified xsi:type="dcterms:W3CDTF">2014-10-02T12:03:29Z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TC034172229991</vt:lpwstr>
  </property>
</Properties>
</file>