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6"/>
  </p:notesMasterIdLst>
  <p:handoutMasterIdLst>
    <p:handoutMasterId r:id="rId17"/>
  </p:handoutMasterIdLst>
  <p:sldIdLst>
    <p:sldId id="272" r:id="rId3"/>
    <p:sldId id="340" r:id="rId4"/>
    <p:sldId id="347" r:id="rId5"/>
    <p:sldId id="348" r:id="rId6"/>
    <p:sldId id="349" r:id="rId7"/>
    <p:sldId id="350" r:id="rId8"/>
    <p:sldId id="351" r:id="rId9"/>
    <p:sldId id="352" r:id="rId10"/>
    <p:sldId id="353" r:id="rId11"/>
    <p:sldId id="354" r:id="rId12"/>
    <p:sldId id="355" r:id="rId13"/>
    <p:sldId id="356" r:id="rId14"/>
    <p:sldId id="358"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96" d="100"/>
          <a:sy n="96"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10/9/2014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10/9/2014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52224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66688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buClr>
                <a:schemeClr val="hlink"/>
              </a:buClr>
              <a:buSzPct val="70000"/>
              <a:buFont typeface="Wingdings" pitchFamily="2" charset="2"/>
              <a:buNone/>
            </a:pPr>
            <a:r>
              <a:rPr lang="en-US" altLang="en-US" b="1" i="1" u="sng" smtClean="0"/>
              <a:t>Figure Caption</a:t>
            </a:r>
            <a:r>
              <a:rPr lang="en-US" altLang="en-US" b="1" smtClean="0"/>
              <a:t>: Figure 18.1: The Short-Run Aggregate Supply Curve </a:t>
            </a:r>
          </a:p>
          <a:p>
            <a:pPr>
              <a:spcBef>
                <a:spcPct val="50000"/>
              </a:spcBef>
              <a:buClr>
                <a:schemeClr val="hlink"/>
              </a:buClr>
              <a:buSzPct val="70000"/>
              <a:buFont typeface="Wingdings" pitchFamily="2" charset="2"/>
              <a:buNone/>
            </a:pPr>
            <a:r>
              <a:rPr lang="en-US" altLang="zh-CN" smtClean="0"/>
              <a:t>The short-run aggregate supply curve shows the relationship between the aggregate price level and the quantity of aggregate output supplied in the short run, the period in which many production costs such as nominal wages are fixed. It is upward sloping because a higher aggregate price level leads to higher profit per unit of output and higher aggregate output given fixed nominal wages. Here we show numbers corresponding to the Great Depression, from 1929 to 1933: when deflation occurred and the aggregate price</a:t>
            </a:r>
          </a:p>
          <a:p>
            <a:pPr>
              <a:spcBef>
                <a:spcPct val="0"/>
              </a:spcBef>
            </a:pPr>
            <a:r>
              <a:rPr lang="en-US" altLang="zh-CN" smtClean="0"/>
              <a:t>level fell from 10.6 (in 1929) to 7.9 (in 1933), firms responded by reducing the quantity of aggregate output supplied from $977 billion to $716 billion measured in 2000 dollars.</a:t>
            </a:r>
            <a:endParaRPr lang="zh-CN" altLang="en-US" smtClean="0"/>
          </a:p>
          <a:p>
            <a:pPr>
              <a:spcBef>
                <a:spcPct val="0"/>
              </a:spcBef>
            </a:pPr>
            <a:endParaRPr lang="en-US" altLang="en-US" smtClean="0"/>
          </a:p>
          <a:p>
            <a:pPr>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99060F3-8288-45BF-8901-F151410CC8B3}"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200574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buClr>
                <a:schemeClr val="hlink"/>
              </a:buClr>
              <a:buSzPct val="70000"/>
              <a:buFont typeface="Wingdings" pitchFamily="2" charset="2"/>
              <a:buNone/>
            </a:pPr>
            <a:r>
              <a:rPr lang="en-US" altLang="en-US" sz="1000" b="1" i="1" u="sng"/>
              <a:t>Figure Caption</a:t>
            </a:r>
            <a:r>
              <a:rPr lang="en-US" altLang="en-US" sz="1000" b="1"/>
              <a:t>: Figure 18.2: Shifts of the Short-Run Aggregate Supply Curve</a:t>
            </a:r>
            <a:r>
              <a:rPr lang="en-US" altLang="en-US" b="1" smtClean="0"/>
              <a:t> </a:t>
            </a:r>
          </a:p>
          <a:p>
            <a:pPr>
              <a:spcBef>
                <a:spcPct val="50000"/>
              </a:spcBef>
              <a:buClr>
                <a:schemeClr val="hlink"/>
              </a:buClr>
              <a:buSzPct val="70000"/>
              <a:buFont typeface="Wingdings" pitchFamily="2" charset="2"/>
              <a:buNone/>
            </a:pPr>
            <a:r>
              <a:rPr lang="en-US" altLang="en-US" smtClean="0"/>
              <a:t>Panel (a): A decrease in short-run aggregate supply: the short-run aggregate supply curve shifts leftward from </a:t>
            </a:r>
            <a:r>
              <a:rPr lang="en-US" altLang="en-US" i="1" smtClean="0"/>
              <a:t>SRAS</a:t>
            </a:r>
            <a:r>
              <a:rPr lang="en-US" altLang="en-US" smtClean="0"/>
              <a:t>1 to </a:t>
            </a:r>
            <a:r>
              <a:rPr lang="en-US" altLang="en-US" i="1" smtClean="0"/>
              <a:t>SRAS</a:t>
            </a:r>
            <a:r>
              <a:rPr lang="en-US" altLang="en-US" smtClean="0"/>
              <a:t>2, and the quantity of aggregate output supplied at any given aggregate price level falls.</a:t>
            </a:r>
          </a:p>
          <a:p>
            <a:pPr>
              <a:spcBef>
                <a:spcPct val="50000"/>
              </a:spcBef>
              <a:buClr>
                <a:schemeClr val="hlink"/>
              </a:buClr>
              <a:buSzPct val="70000"/>
              <a:buFont typeface="Wingdings" pitchFamily="2" charset="2"/>
              <a:buNone/>
            </a:pPr>
            <a:r>
              <a:rPr lang="en-US" altLang="en-US" smtClean="0"/>
              <a:t>Panel (b): An increase in short-run aggregate supply: the short-run aggregate supply curve shifts rightward from </a:t>
            </a:r>
            <a:r>
              <a:rPr lang="en-US" altLang="en-US" i="1" smtClean="0"/>
              <a:t>SRAS</a:t>
            </a:r>
            <a:r>
              <a:rPr lang="en-US" altLang="en-US" smtClean="0"/>
              <a:t>1 to </a:t>
            </a:r>
            <a:r>
              <a:rPr lang="en-US" altLang="en-US" i="1" smtClean="0"/>
              <a:t>SRAS</a:t>
            </a:r>
            <a:r>
              <a:rPr lang="en-US" altLang="en-US" smtClean="0"/>
              <a:t>2,and the quantity of aggregate output supplied at any given aggregate price level rises.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B6AFD1B-D1F9-4CC1-93FE-D074694E96BB}"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358855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buClr>
                <a:schemeClr val="hlink"/>
              </a:buClr>
              <a:buSzPct val="70000"/>
              <a:buFont typeface="Wingdings" pitchFamily="2" charset="2"/>
              <a:buNone/>
            </a:pPr>
            <a:r>
              <a:rPr lang="en-US" altLang="en-US" b="1" i="1" u="sng" smtClean="0"/>
              <a:t>Figure Caption</a:t>
            </a:r>
            <a:r>
              <a:rPr lang="en-US" altLang="en-US" b="1" smtClean="0"/>
              <a:t>: Figure 18.3: Long-Run Aggregate Supply Curve </a:t>
            </a:r>
          </a:p>
          <a:p>
            <a:pPr>
              <a:spcBef>
                <a:spcPct val="50000"/>
              </a:spcBef>
              <a:buClr>
                <a:schemeClr val="hlink"/>
              </a:buClr>
              <a:buSzPct val="70000"/>
              <a:buFont typeface="Wingdings" pitchFamily="2" charset="2"/>
              <a:buNone/>
            </a:pPr>
            <a:r>
              <a:rPr lang="en-US" altLang="en-US" smtClean="0"/>
              <a:t>The long-run aggregate supply curve shows the quantity of aggregate output supplied when all prices, including nominal wages, are flexible. It is vertical at potential output, </a:t>
            </a:r>
            <a:r>
              <a:rPr lang="en-US" altLang="en-US" i="1" smtClean="0"/>
              <a:t>Y</a:t>
            </a:r>
            <a:r>
              <a:rPr lang="en-US" altLang="en-US" i="1" baseline="-25000" smtClean="0"/>
              <a:t>P</a:t>
            </a:r>
            <a:r>
              <a:rPr lang="en-US" altLang="en-US" i="1" smtClean="0"/>
              <a:t> </a:t>
            </a:r>
            <a:r>
              <a:rPr lang="en-US" altLang="en-US" smtClean="0"/>
              <a:t>, because in the long run an increase in the aggregate price level has no effect on the quantity of aggregate output supplied.</a:t>
            </a:r>
          </a:p>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9BF2F58-04AF-4524-9810-A7809947C7B1}" type="slidenum">
              <a:rPr lang="en-US" altLang="en-US"/>
              <a:pPr fontAlgn="base">
                <a:spcBef>
                  <a:spcPct val="0"/>
                </a:spcBef>
                <a:spcAft>
                  <a:spcPct val="0"/>
                </a:spcAft>
              </a:pPr>
              <a:t>10</a:t>
            </a:fld>
            <a:endParaRPr lang="en-US" altLang="en-US"/>
          </a:p>
        </p:txBody>
      </p:sp>
    </p:spTree>
    <p:extLst>
      <p:ext uri="{BB962C8B-B14F-4D97-AF65-F5344CB8AC3E}">
        <p14:creationId xmlns:p14="http://schemas.microsoft.com/office/powerpoint/2010/main" val="30526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a:t>
            </a:r>
            <a:r>
              <a:rPr lang="en-US" altLang="zh-CN" b="1" smtClean="0"/>
              <a:t>Figure 18.4:</a:t>
            </a:r>
            <a:r>
              <a:rPr lang="en-US" altLang="zh-CN" smtClean="0"/>
              <a:t> </a:t>
            </a:r>
            <a:r>
              <a:rPr lang="en-US" altLang="zh-CN" sz="1000" b="1"/>
              <a:t>Actual and Potential Output from 1989 to 2009</a:t>
            </a:r>
            <a:r>
              <a:rPr lang="en-US" altLang="zh-CN" b="1" smtClean="0"/>
              <a:t> </a:t>
            </a:r>
          </a:p>
          <a:p>
            <a:pPr>
              <a:spcBef>
                <a:spcPct val="0"/>
              </a:spcBef>
            </a:pPr>
            <a:r>
              <a:rPr lang="en-US" altLang="zh-CN" smtClean="0"/>
              <a:t>This figure shows the performance of actual and potential output in the United States from 1989 to 2009. The black line shows estimates of U.S. potential output, produced by the Congressional Budget Office, and the blue line shows actual aggregate output. The purple-shaded years are periods in which actual aggregate output fell below potential output, and the green-shaded years are periods in which actual aggregate output exceeded potential output. As shown, significant shortfalls occurred in the recessions of the early 1990s and after 2000—particularly during the recession that began in 2007. Actual aggregate output was significantly above potential output in the boom of the late 1990s.</a:t>
            </a:r>
          </a:p>
          <a:p>
            <a:pPr>
              <a:spcBef>
                <a:spcPct val="0"/>
              </a:spcBef>
            </a:pPr>
            <a:r>
              <a:rPr lang="en-US" altLang="zh-CN" smtClean="0"/>
              <a:t>Source: Congressional Budget Office; Bureau of Economic Analysis.</a:t>
            </a: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A09AA10-0EF7-4195-8C3F-1F0025948E40}" type="slidenum">
              <a:rPr lang="en-US" altLang="en-US"/>
              <a:pPr fontAlgn="base">
                <a:spcBef>
                  <a:spcPct val="0"/>
                </a:spcBef>
                <a:spcAft>
                  <a:spcPct val="0"/>
                </a:spcAft>
              </a:pPr>
              <a:t>11</a:t>
            </a:fld>
            <a:endParaRPr lang="en-US" altLang="en-US"/>
          </a:p>
        </p:txBody>
      </p:sp>
    </p:spTree>
    <p:extLst>
      <p:ext uri="{BB962C8B-B14F-4D97-AF65-F5344CB8AC3E}">
        <p14:creationId xmlns:p14="http://schemas.microsoft.com/office/powerpoint/2010/main" val="256368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a:t>
            </a:r>
            <a:r>
              <a:rPr lang="en-US" altLang="zh-CN" b="1" smtClean="0"/>
              <a:t>Figure 18.5: </a:t>
            </a:r>
            <a:r>
              <a:rPr lang="en-US" altLang="en-US" b="1" smtClean="0"/>
              <a:t>From the Short Run to the Long Run</a:t>
            </a:r>
            <a:r>
              <a:rPr lang="en-US" altLang="zh-CN" b="1" smtClean="0"/>
              <a:t> </a:t>
            </a:r>
          </a:p>
          <a:p>
            <a:pPr>
              <a:spcBef>
                <a:spcPct val="0"/>
              </a:spcBef>
            </a:pPr>
            <a:r>
              <a:rPr lang="en-US" altLang="en-US" smtClean="0"/>
              <a:t>Panel (a): The initial short-run aggregate supply curve is </a:t>
            </a:r>
            <a:r>
              <a:rPr lang="en-US" altLang="en-US" i="1" smtClean="0"/>
              <a:t>SRAS</a:t>
            </a:r>
            <a:r>
              <a:rPr lang="en-US" altLang="en-US" baseline="-25000" smtClean="0"/>
              <a:t>1</a:t>
            </a:r>
            <a:r>
              <a:rPr lang="en-US" altLang="en-US" smtClean="0"/>
              <a:t>. At the aggregate price level, </a:t>
            </a:r>
            <a:r>
              <a:rPr lang="en-US" altLang="en-US" i="1" smtClean="0"/>
              <a:t>P</a:t>
            </a:r>
            <a:r>
              <a:rPr lang="en-US" altLang="en-US" baseline="-25000" smtClean="0"/>
              <a:t>1</a:t>
            </a:r>
            <a:r>
              <a:rPr lang="en-US" altLang="en-US" smtClean="0"/>
              <a:t>, the quantity of aggregate output supplied, </a:t>
            </a:r>
            <a:r>
              <a:rPr lang="en-US" altLang="en-US" i="1" smtClean="0"/>
              <a:t>Y</a:t>
            </a:r>
            <a:r>
              <a:rPr lang="en-US" altLang="en-US" baseline="-25000" smtClean="0"/>
              <a:t>1</a:t>
            </a:r>
            <a:r>
              <a:rPr lang="en-US" altLang="en-US" smtClean="0"/>
              <a:t>, exceeds potential output, </a:t>
            </a:r>
            <a:r>
              <a:rPr lang="en-US" altLang="en-US" i="1" smtClean="0"/>
              <a:t>Y</a:t>
            </a:r>
            <a:r>
              <a:rPr lang="en-US" altLang="en-US" i="1" baseline="-25000" smtClean="0"/>
              <a:t>P</a:t>
            </a:r>
            <a:r>
              <a:rPr lang="en-US" altLang="en-US" smtClean="0"/>
              <a:t>. Eventually, low unemployment will cause nominal wages to rise, leading to a leftward shift of the short-run aggregate supply curve from </a:t>
            </a:r>
            <a:r>
              <a:rPr lang="en-US" altLang="en-US" i="1" smtClean="0"/>
              <a:t>SRAS</a:t>
            </a:r>
            <a:r>
              <a:rPr lang="en-US" altLang="en-US" baseline="-25000" smtClean="0"/>
              <a:t>1</a:t>
            </a:r>
            <a:r>
              <a:rPr lang="en-US" altLang="en-US" smtClean="0"/>
              <a:t> to </a:t>
            </a:r>
            <a:r>
              <a:rPr lang="en-US" altLang="en-US" i="1" smtClean="0"/>
              <a:t>SRAS</a:t>
            </a:r>
            <a:r>
              <a:rPr lang="en-US" altLang="en-US" baseline="-25000" smtClean="0"/>
              <a:t>2</a:t>
            </a:r>
            <a:r>
              <a:rPr lang="en-US" altLang="en-US" smtClean="0"/>
              <a:t>.</a:t>
            </a:r>
          </a:p>
          <a:p>
            <a:pPr>
              <a:spcBef>
                <a:spcPct val="0"/>
              </a:spcBef>
            </a:pPr>
            <a:r>
              <a:rPr lang="en-US" altLang="en-US" smtClean="0"/>
              <a:t>Panel (b): At the aggregate price level, </a:t>
            </a:r>
            <a:r>
              <a:rPr lang="en-US" altLang="en-US" i="1" smtClean="0"/>
              <a:t>P</a:t>
            </a:r>
            <a:r>
              <a:rPr lang="en-US" altLang="en-US" baseline="-25000" smtClean="0"/>
              <a:t>1</a:t>
            </a:r>
            <a:r>
              <a:rPr lang="en-US" altLang="en-US" smtClean="0"/>
              <a:t>, the quantity of aggregate output supplied is less than potential output. This reflects the fact that the short-run aggregate supply curve has shifted to the right, due to both the short-run adjustment process in the economy and to a rightward shift of the long-run aggregate supply curve.</a:t>
            </a:r>
          </a:p>
          <a:p>
            <a:pPr>
              <a:spcBef>
                <a:spcPct val="0"/>
              </a:spcBef>
            </a:pPr>
            <a:endParaRPr lang="en-US" altLang="en-US" smtClean="0"/>
          </a:p>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A9F3B44-BDFF-4FDF-87C5-E339244F87AF}"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225771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zh-CN" b="1" i="1" u="sng" dirty="0" smtClean="0"/>
              <a:t>Figure Caption</a:t>
            </a:r>
            <a:r>
              <a:rPr lang="en-US" altLang="zh-CN" b="1" dirty="0" smtClean="0"/>
              <a:t>: P</a:t>
            </a:r>
            <a:r>
              <a:rPr lang="en-US" altLang="zh-CN" sz="1000" b="1" dirty="0" smtClean="0"/>
              <a:t>rices and Output During the Great Depression</a:t>
            </a:r>
            <a:r>
              <a:rPr lang="en-US" altLang="zh-CN" b="1" dirty="0" smtClean="0"/>
              <a:t> </a:t>
            </a:r>
          </a:p>
          <a:p>
            <a:pPr>
              <a:spcBef>
                <a:spcPct val="0"/>
              </a:spcBef>
            </a:pPr>
            <a:r>
              <a:rPr lang="en-US" altLang="zh-CN" dirty="0" smtClean="0"/>
              <a:t>From 1929 to 1933, prices and aggregate output fell together. And from 1933 to 1937, prices and aggregate output rose together. That is, during the period of 1929 to 1937, the economy behaved as if it were first moving down and then up the short-run aggregate supply curve. By the late 1930s, however, aggregate output was above 1929 levels even though the aggregate price level was still lower than it was in 1929. This reflects the fact that the short-run aggregate supply curve had shifted to the right during this period, due to both the short-run adjustment process in the economy and to a rightward shift of the long-run aggregate supply curve.</a:t>
            </a:r>
            <a:endParaRPr lang="zh-CN" altLang="en-US" dirty="0" smtClean="0"/>
          </a:p>
          <a:p>
            <a:pPr>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33E963C-1534-4F8D-B2A7-66D81AA25953}" type="slidenum">
              <a:rPr lang="en-US" smtClean="0"/>
              <a:t>13</a:t>
            </a:fld>
            <a:endParaRPr lang="en-US"/>
          </a:p>
        </p:txBody>
      </p:sp>
    </p:spTree>
    <p:extLst>
      <p:ext uri="{BB962C8B-B14F-4D97-AF65-F5344CB8AC3E}">
        <p14:creationId xmlns:p14="http://schemas.microsoft.com/office/powerpoint/2010/main" val="197796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10/9/2014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Long-Run Aggregate Supply Curve</a:t>
            </a:r>
          </a:p>
        </p:txBody>
      </p:sp>
      <p:sp>
        <p:nvSpPr>
          <p:cNvPr id="4" name="Line 2"/>
          <p:cNvSpPr>
            <a:spLocks noChangeShapeType="1"/>
          </p:cNvSpPr>
          <p:nvPr/>
        </p:nvSpPr>
        <p:spPr bwMode="auto">
          <a:xfrm>
            <a:off x="7888817" y="3051175"/>
            <a:ext cx="101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 name="Rectangle 7"/>
          <p:cNvSpPr>
            <a:spLocks noChangeArrowheads="1"/>
          </p:cNvSpPr>
          <p:nvPr/>
        </p:nvSpPr>
        <p:spPr bwMode="auto">
          <a:xfrm>
            <a:off x="2508251" y="2227263"/>
            <a:ext cx="3638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15.0</a:t>
            </a:r>
            <a:endParaRPr lang="en-US" altLang="en-US" sz="1600">
              <a:ea typeface="MS PGothic" pitchFamily="34" charset="-128"/>
            </a:endParaRPr>
          </a:p>
        </p:txBody>
      </p:sp>
      <p:sp>
        <p:nvSpPr>
          <p:cNvPr id="6" name="Line 49"/>
          <p:cNvSpPr>
            <a:spLocks noChangeShapeType="1"/>
          </p:cNvSpPr>
          <p:nvPr/>
        </p:nvSpPr>
        <p:spPr bwMode="auto">
          <a:xfrm flipV="1">
            <a:off x="6371167" y="6256338"/>
            <a:ext cx="1024467" cy="139700"/>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 name="Freeform 86"/>
          <p:cNvSpPr>
            <a:spLocks/>
          </p:cNvSpPr>
          <p:nvPr/>
        </p:nvSpPr>
        <p:spPr bwMode="auto">
          <a:xfrm>
            <a:off x="5044017" y="6127750"/>
            <a:ext cx="1524000" cy="541338"/>
          </a:xfrm>
          <a:custGeom>
            <a:avLst/>
            <a:gdLst>
              <a:gd name="T0" fmla="*/ 2147483647 w 172"/>
              <a:gd name="T1" fmla="*/ 2147483647 h 99"/>
              <a:gd name="T2" fmla="*/ 2147483647 w 172"/>
              <a:gd name="T3" fmla="*/ 2147483647 h 99"/>
              <a:gd name="T4" fmla="*/ 675413320 w 172"/>
              <a:gd name="T5" fmla="*/ 2147483647 h 99"/>
              <a:gd name="T6" fmla="*/ 0 w 172"/>
              <a:gd name="T7" fmla="*/ 2147483647 h 99"/>
              <a:gd name="T8" fmla="*/ 0 w 172"/>
              <a:gd name="T9" fmla="*/ 839453836 h 99"/>
              <a:gd name="T10" fmla="*/ 675413320 w 172"/>
              <a:gd name="T11" fmla="*/ 0 h 99"/>
              <a:gd name="T12" fmla="*/ 2147483647 w 172"/>
              <a:gd name="T13" fmla="*/ 0 h 99"/>
              <a:gd name="T14" fmla="*/ 2147483647 w 172"/>
              <a:gd name="T15" fmla="*/ 839453836 h 99"/>
              <a:gd name="T16" fmla="*/ 2147483647 w 172"/>
              <a:gd name="T17" fmla="*/ 214748364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99"/>
              <a:gd name="T29" fmla="*/ 172 w 172"/>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99">
                <a:moveTo>
                  <a:pt x="172" y="79"/>
                </a:moveTo>
                <a:cubicBezTo>
                  <a:pt x="172" y="90"/>
                  <a:pt x="164" y="99"/>
                  <a:pt x="155" y="99"/>
                </a:cubicBezTo>
                <a:cubicBezTo>
                  <a:pt x="17" y="99"/>
                  <a:pt x="17" y="99"/>
                  <a:pt x="17" y="99"/>
                </a:cubicBezTo>
                <a:cubicBezTo>
                  <a:pt x="8" y="99"/>
                  <a:pt x="0" y="90"/>
                  <a:pt x="0" y="79"/>
                </a:cubicBezTo>
                <a:cubicBezTo>
                  <a:pt x="0" y="19"/>
                  <a:pt x="0" y="19"/>
                  <a:pt x="0" y="19"/>
                </a:cubicBezTo>
                <a:cubicBezTo>
                  <a:pt x="0" y="9"/>
                  <a:pt x="8" y="0"/>
                  <a:pt x="17" y="0"/>
                </a:cubicBezTo>
                <a:cubicBezTo>
                  <a:pt x="155" y="0"/>
                  <a:pt x="155" y="0"/>
                  <a:pt x="155" y="0"/>
                </a:cubicBezTo>
                <a:cubicBezTo>
                  <a:pt x="164" y="0"/>
                  <a:pt x="172" y="9"/>
                  <a:pt x="172" y="19"/>
                </a:cubicBezTo>
                <a:lnTo>
                  <a:pt x="172" y="7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r>
              <a:rPr lang="en-US" sz="1600" dirty="0"/>
              <a:t>Potential output, YP</a:t>
            </a:r>
          </a:p>
        </p:txBody>
      </p:sp>
      <p:sp>
        <p:nvSpPr>
          <p:cNvPr id="16391" name="Rectangle 98"/>
          <p:cNvSpPr>
            <a:spLocks noChangeArrowheads="1"/>
          </p:cNvSpPr>
          <p:nvPr/>
        </p:nvSpPr>
        <p:spPr bwMode="auto">
          <a:xfrm>
            <a:off x="2863851" y="6107114"/>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0</a:t>
            </a:r>
            <a:endParaRPr lang="en-US" altLang="en-US" sz="1600">
              <a:ea typeface="MS PGothic" pitchFamily="34" charset="-128"/>
            </a:endParaRPr>
          </a:p>
        </p:txBody>
      </p:sp>
      <p:sp>
        <p:nvSpPr>
          <p:cNvPr id="9" name="Rectangle 99"/>
          <p:cNvSpPr>
            <a:spLocks noChangeArrowheads="1"/>
          </p:cNvSpPr>
          <p:nvPr/>
        </p:nvSpPr>
        <p:spPr bwMode="auto">
          <a:xfrm>
            <a:off x="7442200" y="6107114"/>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$800</a:t>
            </a:r>
            <a:endParaRPr lang="en-US" altLang="en-US" sz="1600">
              <a:ea typeface="MS PGothic" pitchFamily="34" charset="-128"/>
            </a:endParaRPr>
          </a:p>
        </p:txBody>
      </p:sp>
      <p:sp>
        <p:nvSpPr>
          <p:cNvPr id="16393" name="Line 103"/>
          <p:cNvSpPr>
            <a:spLocks noChangeShapeType="1"/>
          </p:cNvSpPr>
          <p:nvPr/>
        </p:nvSpPr>
        <p:spPr bwMode="auto">
          <a:xfrm>
            <a:off x="3132668" y="2392364"/>
            <a:ext cx="192617" cy="3175"/>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94" name="Line 105"/>
          <p:cNvSpPr>
            <a:spLocks noChangeShapeType="1"/>
          </p:cNvSpPr>
          <p:nvPr/>
        </p:nvSpPr>
        <p:spPr bwMode="auto">
          <a:xfrm flipV="1">
            <a:off x="7833785" y="2027238"/>
            <a:ext cx="4233" cy="4024312"/>
          </a:xfrm>
          <a:prstGeom prst="line">
            <a:avLst/>
          </a:prstGeom>
          <a:noFill/>
          <a:ln w="38100">
            <a:solidFill>
              <a:srgbClr val="F79448"/>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395" name="Oval 106"/>
          <p:cNvSpPr>
            <a:spLocks noChangeArrowheads="1"/>
          </p:cNvSpPr>
          <p:nvPr/>
        </p:nvSpPr>
        <p:spPr bwMode="auto">
          <a:xfrm>
            <a:off x="7753351" y="2327276"/>
            <a:ext cx="158749" cy="1301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a:ea typeface="MS PGothic" pitchFamily="34" charset="-128"/>
            </a:endParaRPr>
          </a:p>
        </p:txBody>
      </p:sp>
      <p:sp>
        <p:nvSpPr>
          <p:cNvPr id="16396" name="Freeform 108"/>
          <p:cNvSpPr>
            <a:spLocks/>
          </p:cNvSpPr>
          <p:nvPr/>
        </p:nvSpPr>
        <p:spPr bwMode="auto">
          <a:xfrm>
            <a:off x="3132667" y="1409700"/>
            <a:ext cx="8123767" cy="4641850"/>
          </a:xfrm>
          <a:custGeom>
            <a:avLst/>
            <a:gdLst>
              <a:gd name="T0" fmla="*/ 2147483647 w 2405"/>
              <a:gd name="T1" fmla="*/ 2147483647 h 1720"/>
              <a:gd name="T2" fmla="*/ 0 w 2405"/>
              <a:gd name="T3" fmla="*/ 2147483647 h 1720"/>
              <a:gd name="T4" fmla="*/ 0 w 2405"/>
              <a:gd name="T5" fmla="*/ 0 h 1720"/>
              <a:gd name="T6" fmla="*/ 0 60000 65536"/>
              <a:gd name="T7" fmla="*/ 0 60000 65536"/>
              <a:gd name="T8" fmla="*/ 0 60000 65536"/>
              <a:gd name="T9" fmla="*/ 0 w 2405"/>
              <a:gd name="T10" fmla="*/ 0 h 1720"/>
              <a:gd name="T11" fmla="*/ 2405 w 2405"/>
              <a:gd name="T12" fmla="*/ 1720 h 1720"/>
            </a:gdLst>
            <a:ahLst/>
            <a:cxnLst>
              <a:cxn ang="T6">
                <a:pos x="T0" y="T1"/>
              </a:cxn>
              <a:cxn ang="T7">
                <a:pos x="T2" y="T3"/>
              </a:cxn>
              <a:cxn ang="T8">
                <a:pos x="T4" y="T5"/>
              </a:cxn>
            </a:cxnLst>
            <a:rect l="T9" t="T10" r="T11" b="T12"/>
            <a:pathLst>
              <a:path w="2405" h="1720">
                <a:moveTo>
                  <a:pt x="2405" y="1720"/>
                </a:moveTo>
                <a:lnTo>
                  <a:pt x="0" y="1720"/>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7" name="Rectangle 12"/>
          <p:cNvSpPr>
            <a:spLocks noChangeArrowheads="1"/>
          </p:cNvSpPr>
          <p:nvPr/>
        </p:nvSpPr>
        <p:spPr bwMode="auto">
          <a:xfrm>
            <a:off x="8803217" y="6099175"/>
            <a:ext cx="314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Real GDP (billions of </a:t>
            </a:r>
          </a:p>
          <a:p>
            <a:r>
              <a:rPr lang="en-US" altLang="en-US" sz="1600" b="1">
                <a:ea typeface="MS PGothic" pitchFamily="34" charset="-128"/>
              </a:rPr>
              <a:t>2005 dollars)</a:t>
            </a:r>
          </a:p>
        </p:txBody>
      </p:sp>
      <p:sp>
        <p:nvSpPr>
          <p:cNvPr id="16398" name="Rectangle 13"/>
          <p:cNvSpPr>
            <a:spLocks noChangeArrowheads="1"/>
          </p:cNvSpPr>
          <p:nvPr/>
        </p:nvSpPr>
        <p:spPr bwMode="auto">
          <a:xfrm>
            <a:off x="556684" y="1446213"/>
            <a:ext cx="256328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Aggregate price</a:t>
            </a:r>
          </a:p>
          <a:p>
            <a:r>
              <a:rPr lang="en-US" altLang="en-US" sz="1600" b="1">
                <a:ea typeface="MS PGothic" pitchFamily="34" charset="-128"/>
              </a:rPr>
              <a:t>level (GDP deflator,</a:t>
            </a:r>
          </a:p>
          <a:p>
            <a:r>
              <a:rPr lang="en-US" altLang="en-US" sz="1600" b="1">
                <a:ea typeface="MS PGothic" pitchFamily="34" charset="-128"/>
              </a:rPr>
              <a:t>2005 = 100)</a:t>
            </a:r>
          </a:p>
        </p:txBody>
      </p:sp>
      <p:sp>
        <p:nvSpPr>
          <p:cNvPr id="16399" name="Rectangle 15"/>
          <p:cNvSpPr>
            <a:spLocks noChangeArrowheads="1"/>
          </p:cNvSpPr>
          <p:nvPr/>
        </p:nvSpPr>
        <p:spPr bwMode="auto">
          <a:xfrm>
            <a:off x="6697133" y="1438276"/>
            <a:ext cx="3048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ea typeface="MS PGothic" pitchFamily="34" charset="-128"/>
              </a:rPr>
              <a:t>Long-run aggregate</a:t>
            </a:r>
          </a:p>
          <a:p>
            <a:r>
              <a:rPr lang="en-US" altLang="en-US" sz="1600">
                <a:ea typeface="MS PGothic" pitchFamily="34" charset="-128"/>
              </a:rPr>
              <a:t>supply curve, </a:t>
            </a:r>
            <a:r>
              <a:rPr lang="en-US" altLang="en-US" sz="1600" i="1">
                <a:ea typeface="MS PGothic" pitchFamily="34" charset="-128"/>
              </a:rPr>
              <a:t>LRAS</a:t>
            </a:r>
          </a:p>
        </p:txBody>
      </p:sp>
      <p:sp>
        <p:nvSpPr>
          <p:cNvPr id="16400" name="Line 16"/>
          <p:cNvSpPr>
            <a:spLocks noChangeShapeType="1"/>
          </p:cNvSpPr>
          <p:nvPr/>
        </p:nvSpPr>
        <p:spPr bwMode="auto">
          <a:xfrm flipH="1">
            <a:off x="3393017" y="2393950"/>
            <a:ext cx="4402667"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Rectangle 8"/>
          <p:cNvSpPr>
            <a:spLocks noChangeArrowheads="1"/>
          </p:cNvSpPr>
          <p:nvPr/>
        </p:nvSpPr>
        <p:spPr bwMode="auto">
          <a:xfrm>
            <a:off x="2656418" y="4084638"/>
            <a:ext cx="2596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7.5</a:t>
            </a:r>
            <a:endParaRPr lang="en-US" altLang="en-US" sz="1600">
              <a:ea typeface="MS PGothic" pitchFamily="34" charset="-128"/>
            </a:endParaRPr>
          </a:p>
        </p:txBody>
      </p:sp>
      <p:sp>
        <p:nvSpPr>
          <p:cNvPr id="20" name="Line 48"/>
          <p:cNvSpPr>
            <a:spLocks noChangeShapeType="1"/>
          </p:cNvSpPr>
          <p:nvPr/>
        </p:nvSpPr>
        <p:spPr bwMode="auto">
          <a:xfrm>
            <a:off x="2199218" y="3203576"/>
            <a:ext cx="603249" cy="3175"/>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50"/>
          <p:cNvSpPr>
            <a:spLocks/>
          </p:cNvSpPr>
          <p:nvPr/>
        </p:nvSpPr>
        <p:spPr bwMode="auto">
          <a:xfrm>
            <a:off x="8803218" y="2517776"/>
            <a:ext cx="2654300" cy="1116013"/>
          </a:xfrm>
          <a:custGeom>
            <a:avLst/>
            <a:gdLst>
              <a:gd name="T0" fmla="*/ 2147483647 w 333"/>
              <a:gd name="T1" fmla="*/ 2147483647 h 175"/>
              <a:gd name="T2" fmla="*/ 2147483647 w 333"/>
              <a:gd name="T3" fmla="*/ 2147483647 h 175"/>
              <a:gd name="T4" fmla="*/ 607577639 w 333"/>
              <a:gd name="T5" fmla="*/ 2147483647 h 175"/>
              <a:gd name="T6" fmla="*/ 0 w 333"/>
              <a:gd name="T7" fmla="*/ 2147483647 h 175"/>
              <a:gd name="T8" fmla="*/ 0 w 333"/>
              <a:gd name="T9" fmla="*/ 773473536 h 175"/>
              <a:gd name="T10" fmla="*/ 607577639 w 333"/>
              <a:gd name="T11" fmla="*/ 0 h 175"/>
              <a:gd name="T12" fmla="*/ 2147483647 w 333"/>
              <a:gd name="T13" fmla="*/ 0 h 175"/>
              <a:gd name="T14" fmla="*/ 2147483647 w 333"/>
              <a:gd name="T15" fmla="*/ 773473536 h 175"/>
              <a:gd name="T16" fmla="*/ 2147483647 w 333"/>
              <a:gd name="T17" fmla="*/ 2147483647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3"/>
              <a:gd name="T28" fmla="*/ 0 h 175"/>
              <a:gd name="T29" fmla="*/ 333 w 333"/>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3" h="175">
                <a:moveTo>
                  <a:pt x="333" y="156"/>
                </a:moveTo>
                <a:cubicBezTo>
                  <a:pt x="333" y="167"/>
                  <a:pt x="325" y="175"/>
                  <a:pt x="316" y="175"/>
                </a:cubicBezTo>
                <a:cubicBezTo>
                  <a:pt x="17" y="175"/>
                  <a:pt x="17" y="175"/>
                  <a:pt x="17" y="175"/>
                </a:cubicBezTo>
                <a:cubicBezTo>
                  <a:pt x="8" y="175"/>
                  <a:pt x="0" y="167"/>
                  <a:pt x="0" y="156"/>
                </a:cubicBezTo>
                <a:cubicBezTo>
                  <a:pt x="0" y="19"/>
                  <a:pt x="0" y="19"/>
                  <a:pt x="0" y="19"/>
                </a:cubicBezTo>
                <a:cubicBezTo>
                  <a:pt x="0" y="9"/>
                  <a:pt x="8" y="0"/>
                  <a:pt x="17" y="0"/>
                </a:cubicBezTo>
                <a:cubicBezTo>
                  <a:pt x="316" y="0"/>
                  <a:pt x="316" y="0"/>
                  <a:pt x="316" y="0"/>
                </a:cubicBezTo>
                <a:cubicBezTo>
                  <a:pt x="325" y="0"/>
                  <a:pt x="333" y="9"/>
                  <a:pt x="333" y="19"/>
                </a:cubicBezTo>
                <a:lnTo>
                  <a:pt x="333" y="156"/>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22" name="Freeform 70"/>
          <p:cNvSpPr>
            <a:spLocks/>
          </p:cNvSpPr>
          <p:nvPr/>
        </p:nvSpPr>
        <p:spPr bwMode="auto">
          <a:xfrm>
            <a:off x="624417" y="2746375"/>
            <a:ext cx="1727200" cy="865188"/>
          </a:xfrm>
          <a:custGeom>
            <a:avLst/>
            <a:gdLst>
              <a:gd name="T0" fmla="*/ 2147483647 w 196"/>
              <a:gd name="T1" fmla="*/ 2147483647 h 136"/>
              <a:gd name="T2" fmla="*/ 2147483647 w 196"/>
              <a:gd name="T3" fmla="*/ 2147483647 h 136"/>
              <a:gd name="T4" fmla="*/ 607987651 w 196"/>
              <a:gd name="T5" fmla="*/ 2147483647 h 136"/>
              <a:gd name="T6" fmla="*/ 0 w 196"/>
              <a:gd name="T7" fmla="*/ 2147483647 h 136"/>
              <a:gd name="T8" fmla="*/ 0 w 196"/>
              <a:gd name="T9" fmla="*/ 769820108 h 136"/>
              <a:gd name="T10" fmla="*/ 607987651 w 196"/>
              <a:gd name="T11" fmla="*/ 0 h 136"/>
              <a:gd name="T12" fmla="*/ 2147483647 w 196"/>
              <a:gd name="T13" fmla="*/ 0 h 136"/>
              <a:gd name="T14" fmla="*/ 2147483647 w 196"/>
              <a:gd name="T15" fmla="*/ 769820108 h 136"/>
              <a:gd name="T16" fmla="*/ 2147483647 w 196"/>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36"/>
              <a:gd name="T29" fmla="*/ 196 w 196"/>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36">
                <a:moveTo>
                  <a:pt x="196" y="117"/>
                </a:moveTo>
                <a:cubicBezTo>
                  <a:pt x="196" y="127"/>
                  <a:pt x="188" y="136"/>
                  <a:pt x="179" y="136"/>
                </a:cubicBezTo>
                <a:cubicBezTo>
                  <a:pt x="17" y="136"/>
                  <a:pt x="17" y="136"/>
                  <a:pt x="17" y="136"/>
                </a:cubicBezTo>
                <a:cubicBezTo>
                  <a:pt x="8" y="136"/>
                  <a:pt x="0" y="127"/>
                  <a:pt x="0" y="117"/>
                </a:cubicBezTo>
                <a:cubicBezTo>
                  <a:pt x="0" y="19"/>
                  <a:pt x="0" y="19"/>
                  <a:pt x="0" y="19"/>
                </a:cubicBezTo>
                <a:cubicBezTo>
                  <a:pt x="0" y="9"/>
                  <a:pt x="8" y="0"/>
                  <a:pt x="17" y="0"/>
                </a:cubicBezTo>
                <a:cubicBezTo>
                  <a:pt x="179" y="0"/>
                  <a:pt x="179" y="0"/>
                  <a:pt x="179" y="0"/>
                </a:cubicBezTo>
                <a:cubicBezTo>
                  <a:pt x="188" y="0"/>
                  <a:pt x="196" y="9"/>
                  <a:pt x="196" y="19"/>
                </a:cubicBezTo>
                <a:lnTo>
                  <a:pt x="196" y="117"/>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600" dirty="0"/>
              <a:t>A fall in the aggregate price level</a:t>
            </a:r>
          </a:p>
        </p:txBody>
      </p:sp>
      <p:sp>
        <p:nvSpPr>
          <p:cNvPr id="24" name="Oval 107"/>
          <p:cNvSpPr>
            <a:spLocks noChangeArrowheads="1"/>
          </p:cNvSpPr>
          <p:nvPr/>
        </p:nvSpPr>
        <p:spPr bwMode="auto">
          <a:xfrm>
            <a:off x="7753351" y="4151313"/>
            <a:ext cx="158749" cy="127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a:ea typeface="MS PGothic" pitchFamily="34" charset="-128"/>
            </a:endParaRPr>
          </a:p>
        </p:txBody>
      </p:sp>
      <p:sp>
        <p:nvSpPr>
          <p:cNvPr id="26" name="Rectangle 24"/>
          <p:cNvSpPr>
            <a:spLocks noChangeArrowheads="1"/>
          </p:cNvSpPr>
          <p:nvPr/>
        </p:nvSpPr>
        <p:spPr bwMode="auto">
          <a:xfrm>
            <a:off x="8904817" y="2517776"/>
            <a:ext cx="2641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i="1">
                <a:ea typeface="MS PGothic" pitchFamily="34" charset="-128"/>
              </a:rPr>
              <a:t>…leaves the quantity</a:t>
            </a:r>
          </a:p>
          <a:p>
            <a:r>
              <a:rPr lang="en-US" altLang="en-US" sz="1600" i="1">
                <a:ea typeface="MS PGothic" pitchFamily="34" charset="-128"/>
              </a:rPr>
              <a:t>of aggregate output</a:t>
            </a:r>
          </a:p>
          <a:p>
            <a:r>
              <a:rPr lang="en-US" altLang="en-US" sz="1600" i="1">
                <a:ea typeface="MS PGothic" pitchFamily="34" charset="-128"/>
              </a:rPr>
              <a:t>supplied unchanged</a:t>
            </a:r>
          </a:p>
          <a:p>
            <a:r>
              <a:rPr lang="en-US" altLang="en-US" sz="1600" i="1">
                <a:ea typeface="MS PGothic" pitchFamily="34" charset="-128"/>
              </a:rPr>
              <a:t>in the long run.</a:t>
            </a:r>
          </a:p>
        </p:txBody>
      </p:sp>
      <p:sp>
        <p:nvSpPr>
          <p:cNvPr id="27" name="Line 25"/>
          <p:cNvSpPr>
            <a:spLocks noChangeShapeType="1"/>
          </p:cNvSpPr>
          <p:nvPr/>
        </p:nvSpPr>
        <p:spPr bwMode="auto">
          <a:xfrm flipH="1">
            <a:off x="3263900" y="4210050"/>
            <a:ext cx="4402667"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6"/>
          <p:cNvSpPr>
            <a:spLocks noChangeShapeType="1"/>
          </p:cNvSpPr>
          <p:nvPr/>
        </p:nvSpPr>
        <p:spPr bwMode="auto">
          <a:xfrm>
            <a:off x="2808817" y="2593975"/>
            <a:ext cx="0" cy="12954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cxnSp>
        <p:nvCxnSpPr>
          <p:cNvPr id="32" name="Straight Connector 31"/>
          <p:cNvCxnSpPr/>
          <p:nvPr/>
        </p:nvCxnSpPr>
        <p:spPr>
          <a:xfrm>
            <a:off x="3143251" y="4211638"/>
            <a:ext cx="287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185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par>
                                <p:cTn id="51" presetID="22" presetClass="entr" presetSubtype="8"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9" grpId="0"/>
      <p:bldP spid="20" grpId="0" animBg="1"/>
      <p:bldP spid="22" grpId="0" animBg="1"/>
      <p:bldP spid="24" grpId="0" animBg="1"/>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zh-CN" smtClean="0"/>
              <a:t>Actual and Potential Output </a:t>
            </a:r>
            <a:br>
              <a:rPr lang="en-US" altLang="zh-CN" smtClean="0"/>
            </a:br>
            <a:r>
              <a:rPr lang="en-US" altLang="zh-CN" smtClean="0"/>
              <a:t>from 1989 to 2009</a:t>
            </a:r>
            <a:endParaRPr lang="en-US" altLang="en-US" smtClean="0"/>
          </a:p>
        </p:txBody>
      </p:sp>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44714"/>
            <a:ext cx="109728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1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From the Short Run to the Long Run</a:t>
            </a:r>
          </a:p>
        </p:txBody>
      </p:sp>
      <p:sp>
        <p:nvSpPr>
          <p:cNvPr id="18435" name="Rectangle 7"/>
          <p:cNvSpPr>
            <a:spLocks noChangeArrowheads="1"/>
          </p:cNvSpPr>
          <p:nvPr/>
        </p:nvSpPr>
        <p:spPr bwMode="auto">
          <a:xfrm>
            <a:off x="3469217" y="5811838"/>
            <a:ext cx="88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Y</a:t>
            </a:r>
            <a:endParaRPr lang="en-US" altLang="en-US" sz="1400">
              <a:ea typeface="MS PGothic" pitchFamily="34" charset="-128"/>
            </a:endParaRPr>
          </a:p>
        </p:txBody>
      </p:sp>
      <p:sp>
        <p:nvSpPr>
          <p:cNvPr id="18436" name="Rectangle 8"/>
          <p:cNvSpPr>
            <a:spLocks noChangeArrowheads="1"/>
          </p:cNvSpPr>
          <p:nvPr/>
        </p:nvSpPr>
        <p:spPr bwMode="auto">
          <a:xfrm>
            <a:off x="3589867" y="5899151"/>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1</a:t>
            </a:r>
            <a:endParaRPr lang="en-US" altLang="en-US" sz="1400">
              <a:ea typeface="MS PGothic" pitchFamily="34" charset="-128"/>
            </a:endParaRPr>
          </a:p>
        </p:txBody>
      </p:sp>
      <p:sp>
        <p:nvSpPr>
          <p:cNvPr id="18437" name="Rectangle 9"/>
          <p:cNvSpPr>
            <a:spLocks noChangeArrowheads="1"/>
          </p:cNvSpPr>
          <p:nvPr/>
        </p:nvSpPr>
        <p:spPr bwMode="auto">
          <a:xfrm>
            <a:off x="2736851" y="5811838"/>
            <a:ext cx="88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Y</a:t>
            </a:r>
            <a:endParaRPr lang="en-US" altLang="en-US" sz="1400">
              <a:ea typeface="MS PGothic" pitchFamily="34" charset="-128"/>
            </a:endParaRPr>
          </a:p>
        </p:txBody>
      </p:sp>
      <p:sp>
        <p:nvSpPr>
          <p:cNvPr id="18438" name="Rectangle 10"/>
          <p:cNvSpPr>
            <a:spLocks noChangeArrowheads="1"/>
          </p:cNvSpPr>
          <p:nvPr/>
        </p:nvSpPr>
        <p:spPr bwMode="auto">
          <a:xfrm>
            <a:off x="2857501" y="5899151"/>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P</a:t>
            </a:r>
            <a:endParaRPr lang="en-US" altLang="en-US" sz="1400">
              <a:ea typeface="MS PGothic" pitchFamily="34" charset="-128"/>
            </a:endParaRPr>
          </a:p>
        </p:txBody>
      </p:sp>
      <p:sp>
        <p:nvSpPr>
          <p:cNvPr id="18439" name="Rectangle 13"/>
          <p:cNvSpPr>
            <a:spLocks noChangeArrowheads="1"/>
          </p:cNvSpPr>
          <p:nvPr/>
        </p:nvSpPr>
        <p:spPr bwMode="auto">
          <a:xfrm>
            <a:off x="624418" y="4165600"/>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P</a:t>
            </a:r>
            <a:endParaRPr lang="en-US" altLang="en-US" sz="1400">
              <a:ea typeface="MS PGothic" pitchFamily="34" charset="-128"/>
            </a:endParaRPr>
          </a:p>
        </p:txBody>
      </p:sp>
      <p:sp>
        <p:nvSpPr>
          <p:cNvPr id="18440" name="Rectangle 14"/>
          <p:cNvSpPr>
            <a:spLocks noChangeArrowheads="1"/>
          </p:cNvSpPr>
          <p:nvPr/>
        </p:nvSpPr>
        <p:spPr bwMode="auto">
          <a:xfrm>
            <a:off x="742952" y="4252913"/>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1</a:t>
            </a:r>
            <a:endParaRPr lang="en-US" altLang="en-US" sz="1400">
              <a:ea typeface="MS PGothic" pitchFamily="34" charset="-128"/>
            </a:endParaRPr>
          </a:p>
        </p:txBody>
      </p:sp>
      <p:sp>
        <p:nvSpPr>
          <p:cNvPr id="18441" name="Rectangle 35"/>
          <p:cNvSpPr>
            <a:spLocks noChangeArrowheads="1"/>
          </p:cNvSpPr>
          <p:nvPr/>
        </p:nvSpPr>
        <p:spPr bwMode="auto">
          <a:xfrm>
            <a:off x="2580217" y="2886076"/>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L</a:t>
            </a:r>
            <a:endParaRPr lang="en-US" altLang="en-US" sz="1400">
              <a:ea typeface="MS PGothic" pitchFamily="34" charset="-128"/>
            </a:endParaRPr>
          </a:p>
        </p:txBody>
      </p:sp>
      <p:sp>
        <p:nvSpPr>
          <p:cNvPr id="18442" name="Rectangle 36"/>
          <p:cNvSpPr>
            <a:spLocks noChangeArrowheads="1"/>
          </p:cNvSpPr>
          <p:nvPr/>
        </p:nvSpPr>
        <p:spPr bwMode="auto">
          <a:xfrm>
            <a:off x="2688167" y="2886076"/>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R</a:t>
            </a:r>
            <a:endParaRPr lang="en-US" altLang="en-US" sz="1400">
              <a:ea typeface="MS PGothic" pitchFamily="34" charset="-128"/>
            </a:endParaRPr>
          </a:p>
        </p:txBody>
      </p:sp>
      <p:sp>
        <p:nvSpPr>
          <p:cNvPr id="18443" name="Rectangle 37"/>
          <p:cNvSpPr>
            <a:spLocks noChangeArrowheads="1"/>
          </p:cNvSpPr>
          <p:nvPr/>
        </p:nvSpPr>
        <p:spPr bwMode="auto">
          <a:xfrm>
            <a:off x="2808818" y="2886076"/>
            <a:ext cx="185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AS</a:t>
            </a:r>
            <a:endParaRPr lang="en-US" altLang="en-US" sz="1400">
              <a:ea typeface="MS PGothic" pitchFamily="34" charset="-128"/>
            </a:endParaRPr>
          </a:p>
        </p:txBody>
      </p:sp>
      <p:sp>
        <p:nvSpPr>
          <p:cNvPr id="18444" name="Rectangle 38"/>
          <p:cNvSpPr>
            <a:spLocks noChangeArrowheads="1"/>
          </p:cNvSpPr>
          <p:nvPr/>
        </p:nvSpPr>
        <p:spPr bwMode="auto">
          <a:xfrm>
            <a:off x="4449234" y="3452813"/>
            <a:ext cx="81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S</a:t>
            </a:r>
            <a:endParaRPr lang="en-US" altLang="en-US" sz="1400">
              <a:ea typeface="MS PGothic" pitchFamily="34" charset="-128"/>
            </a:endParaRPr>
          </a:p>
        </p:txBody>
      </p:sp>
      <p:sp>
        <p:nvSpPr>
          <p:cNvPr id="18445" name="Rectangle 39"/>
          <p:cNvSpPr>
            <a:spLocks noChangeArrowheads="1"/>
          </p:cNvSpPr>
          <p:nvPr/>
        </p:nvSpPr>
        <p:spPr bwMode="auto">
          <a:xfrm>
            <a:off x="4561418" y="3452813"/>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R</a:t>
            </a:r>
            <a:endParaRPr lang="en-US" altLang="en-US" sz="1400">
              <a:ea typeface="MS PGothic" pitchFamily="34" charset="-128"/>
            </a:endParaRPr>
          </a:p>
        </p:txBody>
      </p:sp>
      <p:sp>
        <p:nvSpPr>
          <p:cNvPr id="18446" name="Rectangle 40"/>
          <p:cNvSpPr>
            <a:spLocks noChangeArrowheads="1"/>
          </p:cNvSpPr>
          <p:nvPr/>
        </p:nvSpPr>
        <p:spPr bwMode="auto">
          <a:xfrm>
            <a:off x="4682067" y="3452813"/>
            <a:ext cx="185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AS</a:t>
            </a:r>
            <a:endParaRPr lang="en-US" altLang="en-US" sz="1400">
              <a:ea typeface="MS PGothic" pitchFamily="34" charset="-128"/>
            </a:endParaRPr>
          </a:p>
        </p:txBody>
      </p:sp>
      <p:sp>
        <p:nvSpPr>
          <p:cNvPr id="18447" name="Rectangle 41"/>
          <p:cNvSpPr>
            <a:spLocks noChangeArrowheads="1"/>
          </p:cNvSpPr>
          <p:nvPr/>
        </p:nvSpPr>
        <p:spPr bwMode="auto">
          <a:xfrm>
            <a:off x="4927600" y="3540125"/>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1</a:t>
            </a:r>
            <a:endParaRPr lang="en-US" altLang="en-US" sz="1400">
              <a:ea typeface="MS PGothic" pitchFamily="34" charset="-128"/>
            </a:endParaRPr>
          </a:p>
        </p:txBody>
      </p:sp>
      <p:sp>
        <p:nvSpPr>
          <p:cNvPr id="18448" name="Line 46"/>
          <p:cNvSpPr>
            <a:spLocks noChangeShapeType="1"/>
          </p:cNvSpPr>
          <p:nvPr/>
        </p:nvSpPr>
        <p:spPr bwMode="auto">
          <a:xfrm flipV="1">
            <a:off x="2815167" y="3109913"/>
            <a:ext cx="2117" cy="2684462"/>
          </a:xfrm>
          <a:prstGeom prst="line">
            <a:avLst/>
          </a:prstGeom>
          <a:noFill/>
          <a:ln w="38100">
            <a:solidFill>
              <a:srgbClr val="F79448"/>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49" name="Line 47"/>
          <p:cNvSpPr>
            <a:spLocks noChangeShapeType="1"/>
          </p:cNvSpPr>
          <p:nvPr/>
        </p:nvSpPr>
        <p:spPr bwMode="auto">
          <a:xfrm flipV="1">
            <a:off x="2015067" y="3681414"/>
            <a:ext cx="2556933" cy="1546225"/>
          </a:xfrm>
          <a:prstGeom prst="line">
            <a:avLst/>
          </a:prstGeom>
          <a:noFill/>
          <a:ln w="38100">
            <a:solidFill>
              <a:srgbClr val="FAC0B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50" name="Freeform 49"/>
          <p:cNvSpPr>
            <a:spLocks/>
          </p:cNvSpPr>
          <p:nvPr/>
        </p:nvSpPr>
        <p:spPr bwMode="auto">
          <a:xfrm>
            <a:off x="914400" y="2755901"/>
            <a:ext cx="4540251" cy="3038475"/>
          </a:xfrm>
          <a:custGeom>
            <a:avLst/>
            <a:gdLst>
              <a:gd name="T0" fmla="*/ 2147483647 w 1918"/>
              <a:gd name="T1" fmla="*/ 2147483647 h 1560"/>
              <a:gd name="T2" fmla="*/ 0 w 1918"/>
              <a:gd name="T3" fmla="*/ 2147483647 h 1560"/>
              <a:gd name="T4" fmla="*/ 0 w 1918"/>
              <a:gd name="T5" fmla="*/ 0 h 1560"/>
              <a:gd name="T6" fmla="*/ 0 60000 65536"/>
              <a:gd name="T7" fmla="*/ 0 60000 65536"/>
              <a:gd name="T8" fmla="*/ 0 60000 65536"/>
              <a:gd name="T9" fmla="*/ 0 w 1918"/>
              <a:gd name="T10" fmla="*/ 0 h 1560"/>
              <a:gd name="T11" fmla="*/ 1918 w 1918"/>
              <a:gd name="T12" fmla="*/ 1560 h 1560"/>
            </a:gdLst>
            <a:ahLst/>
            <a:cxnLst>
              <a:cxn ang="T6">
                <a:pos x="T0" y="T1"/>
              </a:cxn>
              <a:cxn ang="T7">
                <a:pos x="T2" y="T3"/>
              </a:cxn>
              <a:cxn ang="T8">
                <a:pos x="T4" y="T5"/>
              </a:cxn>
            </a:cxnLst>
            <a:rect l="T9" t="T10" r="T11" b="T12"/>
            <a:pathLst>
              <a:path w="1918" h="1560">
                <a:moveTo>
                  <a:pt x="1918" y="1560"/>
                </a:moveTo>
                <a:lnTo>
                  <a:pt x="0" y="1560"/>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1" name="Oval 50"/>
          <p:cNvSpPr>
            <a:spLocks noChangeArrowheads="1"/>
          </p:cNvSpPr>
          <p:nvPr/>
        </p:nvSpPr>
        <p:spPr bwMode="auto">
          <a:xfrm>
            <a:off x="3492500" y="4275138"/>
            <a:ext cx="84667" cy="682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a:ea typeface="MS PGothic" pitchFamily="34" charset="-128"/>
            </a:endParaRPr>
          </a:p>
        </p:txBody>
      </p:sp>
      <p:sp>
        <p:nvSpPr>
          <p:cNvPr id="18452" name="Rectangle 73"/>
          <p:cNvSpPr>
            <a:spLocks noChangeArrowheads="1"/>
          </p:cNvSpPr>
          <p:nvPr/>
        </p:nvSpPr>
        <p:spPr bwMode="auto">
          <a:xfrm>
            <a:off x="7395634" y="5811838"/>
            <a:ext cx="88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Y</a:t>
            </a:r>
            <a:endParaRPr lang="en-US" altLang="en-US" sz="1400">
              <a:ea typeface="MS PGothic" pitchFamily="34" charset="-128"/>
            </a:endParaRPr>
          </a:p>
        </p:txBody>
      </p:sp>
      <p:sp>
        <p:nvSpPr>
          <p:cNvPr id="18453" name="Rectangle 74"/>
          <p:cNvSpPr>
            <a:spLocks noChangeArrowheads="1"/>
          </p:cNvSpPr>
          <p:nvPr/>
        </p:nvSpPr>
        <p:spPr bwMode="auto">
          <a:xfrm>
            <a:off x="7516284" y="5899151"/>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1</a:t>
            </a:r>
            <a:endParaRPr lang="en-US" altLang="en-US" sz="1400">
              <a:ea typeface="MS PGothic" pitchFamily="34" charset="-128"/>
            </a:endParaRPr>
          </a:p>
        </p:txBody>
      </p:sp>
      <p:sp>
        <p:nvSpPr>
          <p:cNvPr id="18454" name="Rectangle 75"/>
          <p:cNvSpPr>
            <a:spLocks noChangeArrowheads="1"/>
          </p:cNvSpPr>
          <p:nvPr/>
        </p:nvSpPr>
        <p:spPr bwMode="auto">
          <a:xfrm>
            <a:off x="8210551" y="5811838"/>
            <a:ext cx="88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Y</a:t>
            </a:r>
            <a:endParaRPr lang="en-US" altLang="en-US" sz="1400">
              <a:ea typeface="MS PGothic" pitchFamily="34" charset="-128"/>
            </a:endParaRPr>
          </a:p>
        </p:txBody>
      </p:sp>
      <p:sp>
        <p:nvSpPr>
          <p:cNvPr id="18455" name="Rectangle 76"/>
          <p:cNvSpPr>
            <a:spLocks noChangeArrowheads="1"/>
          </p:cNvSpPr>
          <p:nvPr/>
        </p:nvSpPr>
        <p:spPr bwMode="auto">
          <a:xfrm>
            <a:off x="8331201" y="5899151"/>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P</a:t>
            </a:r>
            <a:endParaRPr lang="en-US" altLang="en-US" sz="1400">
              <a:ea typeface="MS PGothic" pitchFamily="34" charset="-128"/>
            </a:endParaRPr>
          </a:p>
        </p:txBody>
      </p:sp>
      <p:sp>
        <p:nvSpPr>
          <p:cNvPr id="18456" name="Rectangle 79"/>
          <p:cNvSpPr>
            <a:spLocks noChangeArrowheads="1"/>
          </p:cNvSpPr>
          <p:nvPr/>
        </p:nvSpPr>
        <p:spPr bwMode="auto">
          <a:xfrm>
            <a:off x="6047317" y="4192588"/>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P</a:t>
            </a:r>
            <a:endParaRPr lang="en-US" altLang="en-US" sz="1400">
              <a:ea typeface="MS PGothic" pitchFamily="34" charset="-128"/>
            </a:endParaRPr>
          </a:p>
        </p:txBody>
      </p:sp>
      <p:sp>
        <p:nvSpPr>
          <p:cNvPr id="18457" name="Rectangle 80"/>
          <p:cNvSpPr>
            <a:spLocks noChangeArrowheads="1"/>
          </p:cNvSpPr>
          <p:nvPr/>
        </p:nvSpPr>
        <p:spPr bwMode="auto">
          <a:xfrm>
            <a:off x="6165851" y="4281488"/>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1</a:t>
            </a:r>
            <a:endParaRPr lang="en-US" altLang="en-US" sz="1400">
              <a:ea typeface="MS PGothic" pitchFamily="34" charset="-128"/>
            </a:endParaRPr>
          </a:p>
        </p:txBody>
      </p:sp>
      <p:sp>
        <p:nvSpPr>
          <p:cNvPr id="18458" name="Rectangle 97"/>
          <p:cNvSpPr>
            <a:spLocks noChangeArrowheads="1"/>
          </p:cNvSpPr>
          <p:nvPr/>
        </p:nvSpPr>
        <p:spPr bwMode="auto">
          <a:xfrm>
            <a:off x="9099551" y="2886076"/>
            <a:ext cx="81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S</a:t>
            </a:r>
            <a:endParaRPr lang="en-US" altLang="en-US" sz="1400">
              <a:ea typeface="MS PGothic" pitchFamily="34" charset="-128"/>
            </a:endParaRPr>
          </a:p>
        </p:txBody>
      </p:sp>
      <p:sp>
        <p:nvSpPr>
          <p:cNvPr id="18459" name="Rectangle 98"/>
          <p:cNvSpPr>
            <a:spLocks noChangeArrowheads="1"/>
          </p:cNvSpPr>
          <p:nvPr/>
        </p:nvSpPr>
        <p:spPr bwMode="auto">
          <a:xfrm>
            <a:off x="9207501" y="2886076"/>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R</a:t>
            </a:r>
            <a:endParaRPr lang="en-US" altLang="en-US" sz="1400">
              <a:ea typeface="MS PGothic" pitchFamily="34" charset="-128"/>
            </a:endParaRPr>
          </a:p>
        </p:txBody>
      </p:sp>
      <p:sp>
        <p:nvSpPr>
          <p:cNvPr id="18460" name="Rectangle 99"/>
          <p:cNvSpPr>
            <a:spLocks noChangeArrowheads="1"/>
          </p:cNvSpPr>
          <p:nvPr/>
        </p:nvSpPr>
        <p:spPr bwMode="auto">
          <a:xfrm>
            <a:off x="9330267" y="2886076"/>
            <a:ext cx="185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AS</a:t>
            </a:r>
            <a:endParaRPr lang="en-US" altLang="en-US" sz="1400">
              <a:ea typeface="MS PGothic" pitchFamily="34" charset="-128"/>
            </a:endParaRPr>
          </a:p>
        </p:txBody>
      </p:sp>
      <p:sp>
        <p:nvSpPr>
          <p:cNvPr id="18461" name="Rectangle 100"/>
          <p:cNvSpPr>
            <a:spLocks noChangeArrowheads="1"/>
          </p:cNvSpPr>
          <p:nvPr/>
        </p:nvSpPr>
        <p:spPr bwMode="auto">
          <a:xfrm>
            <a:off x="9577918" y="2973388"/>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1</a:t>
            </a:r>
            <a:endParaRPr lang="en-US" altLang="en-US" sz="1400">
              <a:ea typeface="MS PGothic" pitchFamily="34" charset="-128"/>
            </a:endParaRPr>
          </a:p>
        </p:txBody>
      </p:sp>
      <p:sp>
        <p:nvSpPr>
          <p:cNvPr id="18462" name="Rectangle 101"/>
          <p:cNvSpPr>
            <a:spLocks noChangeArrowheads="1"/>
          </p:cNvSpPr>
          <p:nvPr/>
        </p:nvSpPr>
        <p:spPr bwMode="auto">
          <a:xfrm>
            <a:off x="8051801" y="2886076"/>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L</a:t>
            </a:r>
            <a:endParaRPr lang="en-US" altLang="en-US" sz="1400">
              <a:ea typeface="MS PGothic" pitchFamily="34" charset="-128"/>
            </a:endParaRPr>
          </a:p>
        </p:txBody>
      </p:sp>
      <p:sp>
        <p:nvSpPr>
          <p:cNvPr id="18463" name="Rectangle 102"/>
          <p:cNvSpPr>
            <a:spLocks noChangeArrowheads="1"/>
          </p:cNvSpPr>
          <p:nvPr/>
        </p:nvSpPr>
        <p:spPr bwMode="auto">
          <a:xfrm>
            <a:off x="8157634" y="2886076"/>
            <a:ext cx="9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R</a:t>
            </a:r>
            <a:endParaRPr lang="en-US" altLang="en-US" sz="1400">
              <a:ea typeface="MS PGothic" pitchFamily="34" charset="-128"/>
            </a:endParaRPr>
          </a:p>
        </p:txBody>
      </p:sp>
      <p:sp>
        <p:nvSpPr>
          <p:cNvPr id="18464" name="Rectangle 103"/>
          <p:cNvSpPr>
            <a:spLocks noChangeArrowheads="1"/>
          </p:cNvSpPr>
          <p:nvPr/>
        </p:nvSpPr>
        <p:spPr bwMode="auto">
          <a:xfrm>
            <a:off x="8280400" y="2886076"/>
            <a:ext cx="185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AS</a:t>
            </a:r>
            <a:endParaRPr lang="en-US" altLang="en-US" sz="1400">
              <a:ea typeface="MS PGothic" pitchFamily="34" charset="-128"/>
            </a:endParaRPr>
          </a:p>
        </p:txBody>
      </p:sp>
      <p:sp>
        <p:nvSpPr>
          <p:cNvPr id="18465" name="Rectangle 108"/>
          <p:cNvSpPr>
            <a:spLocks noChangeArrowheads="1"/>
          </p:cNvSpPr>
          <p:nvPr/>
        </p:nvSpPr>
        <p:spPr bwMode="auto">
          <a:xfrm>
            <a:off x="7370233" y="4030663"/>
            <a:ext cx="406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A</a:t>
            </a:r>
            <a:r>
              <a:rPr lang="en-US" altLang="en-US" sz="1400" baseline="-25000">
                <a:solidFill>
                  <a:srgbClr val="000000"/>
                </a:solidFill>
                <a:ea typeface="MS PGothic" pitchFamily="34" charset="-128"/>
              </a:rPr>
              <a:t>1</a:t>
            </a:r>
          </a:p>
        </p:txBody>
      </p:sp>
      <p:sp>
        <p:nvSpPr>
          <p:cNvPr id="18466" name="Line 112"/>
          <p:cNvSpPr>
            <a:spLocks noChangeShapeType="1"/>
          </p:cNvSpPr>
          <p:nvPr/>
        </p:nvSpPr>
        <p:spPr bwMode="auto">
          <a:xfrm flipV="1">
            <a:off x="8288867" y="3109913"/>
            <a:ext cx="2117" cy="2684462"/>
          </a:xfrm>
          <a:prstGeom prst="line">
            <a:avLst/>
          </a:prstGeom>
          <a:noFill/>
          <a:ln w="38100">
            <a:solidFill>
              <a:srgbClr val="F79448"/>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67" name="Line 114"/>
          <p:cNvSpPr>
            <a:spLocks noChangeShapeType="1"/>
          </p:cNvSpPr>
          <p:nvPr/>
        </p:nvSpPr>
        <p:spPr bwMode="auto">
          <a:xfrm flipV="1">
            <a:off x="6891867" y="3109914"/>
            <a:ext cx="2554817" cy="1546225"/>
          </a:xfrm>
          <a:prstGeom prst="line">
            <a:avLst/>
          </a:prstGeom>
          <a:noFill/>
          <a:ln w="38100">
            <a:solidFill>
              <a:srgbClr val="FAC0B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68" name="Freeform 115"/>
          <p:cNvSpPr>
            <a:spLocks/>
          </p:cNvSpPr>
          <p:nvPr/>
        </p:nvSpPr>
        <p:spPr bwMode="auto">
          <a:xfrm>
            <a:off x="6388100" y="2765425"/>
            <a:ext cx="4430184" cy="3028950"/>
          </a:xfrm>
          <a:custGeom>
            <a:avLst/>
            <a:gdLst>
              <a:gd name="T0" fmla="*/ 2147483647 w 1871"/>
              <a:gd name="T1" fmla="*/ 2147483647 h 1555"/>
              <a:gd name="T2" fmla="*/ 0 w 1871"/>
              <a:gd name="T3" fmla="*/ 2147483647 h 1555"/>
              <a:gd name="T4" fmla="*/ 0 w 1871"/>
              <a:gd name="T5" fmla="*/ 0 h 1555"/>
              <a:gd name="T6" fmla="*/ 0 60000 65536"/>
              <a:gd name="T7" fmla="*/ 0 60000 65536"/>
              <a:gd name="T8" fmla="*/ 0 60000 65536"/>
              <a:gd name="T9" fmla="*/ 0 w 1871"/>
              <a:gd name="T10" fmla="*/ 0 h 1555"/>
              <a:gd name="T11" fmla="*/ 1871 w 1871"/>
              <a:gd name="T12" fmla="*/ 1555 h 1555"/>
            </a:gdLst>
            <a:ahLst/>
            <a:cxnLst>
              <a:cxn ang="T6">
                <a:pos x="T0" y="T1"/>
              </a:cxn>
              <a:cxn ang="T7">
                <a:pos x="T2" y="T3"/>
              </a:cxn>
              <a:cxn ang="T8">
                <a:pos x="T4" y="T5"/>
              </a:cxn>
            </a:cxnLst>
            <a:rect l="T9" t="T10" r="T11" b="T12"/>
            <a:pathLst>
              <a:path w="1871" h="1555">
                <a:moveTo>
                  <a:pt x="1871" y="1555"/>
                </a:moveTo>
                <a:lnTo>
                  <a:pt x="0" y="1555"/>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9" name="Oval 116"/>
          <p:cNvSpPr>
            <a:spLocks noChangeArrowheads="1"/>
          </p:cNvSpPr>
          <p:nvPr/>
        </p:nvSpPr>
        <p:spPr bwMode="auto">
          <a:xfrm>
            <a:off x="7437967" y="4265613"/>
            <a:ext cx="86784" cy="698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400">
              <a:ea typeface="MS PGothic" pitchFamily="34" charset="-128"/>
            </a:endParaRPr>
          </a:p>
        </p:txBody>
      </p:sp>
      <p:sp>
        <p:nvSpPr>
          <p:cNvPr id="18470" name="Rectangle 37"/>
          <p:cNvSpPr>
            <a:spLocks noChangeArrowheads="1"/>
          </p:cNvSpPr>
          <p:nvPr/>
        </p:nvSpPr>
        <p:spPr bwMode="auto">
          <a:xfrm>
            <a:off x="4332817" y="5859464"/>
            <a:ext cx="193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Real GDP</a:t>
            </a:r>
          </a:p>
        </p:txBody>
      </p:sp>
      <p:sp>
        <p:nvSpPr>
          <p:cNvPr id="18471" name="Rectangle 38"/>
          <p:cNvSpPr>
            <a:spLocks noChangeArrowheads="1"/>
          </p:cNvSpPr>
          <p:nvPr/>
        </p:nvSpPr>
        <p:spPr bwMode="auto">
          <a:xfrm>
            <a:off x="503767" y="2205039"/>
            <a:ext cx="184996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ea typeface="MS PGothic" pitchFamily="34" charset="-128"/>
              </a:rPr>
              <a:t>Aggregate </a:t>
            </a:r>
          </a:p>
          <a:p>
            <a:r>
              <a:rPr lang="en-US" altLang="en-US" sz="1400" b="1">
                <a:ea typeface="MS PGothic" pitchFamily="34" charset="-128"/>
              </a:rPr>
              <a:t>price level</a:t>
            </a:r>
          </a:p>
        </p:txBody>
      </p:sp>
      <p:sp>
        <p:nvSpPr>
          <p:cNvPr id="18472" name="Rectangle 39"/>
          <p:cNvSpPr>
            <a:spLocks noChangeArrowheads="1"/>
          </p:cNvSpPr>
          <p:nvPr/>
        </p:nvSpPr>
        <p:spPr bwMode="auto">
          <a:xfrm>
            <a:off x="9552517" y="5846764"/>
            <a:ext cx="193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Real GDP</a:t>
            </a:r>
          </a:p>
        </p:txBody>
      </p:sp>
      <p:sp>
        <p:nvSpPr>
          <p:cNvPr id="18473" name="Rectangle 40"/>
          <p:cNvSpPr>
            <a:spLocks noChangeArrowheads="1"/>
          </p:cNvSpPr>
          <p:nvPr/>
        </p:nvSpPr>
        <p:spPr bwMode="auto">
          <a:xfrm>
            <a:off x="5905500" y="2230439"/>
            <a:ext cx="165311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Aggregate </a:t>
            </a:r>
          </a:p>
          <a:p>
            <a:pPr algn="ctr"/>
            <a:r>
              <a:rPr lang="en-US" altLang="en-US" sz="1400" b="1">
                <a:ea typeface="MS PGothic" pitchFamily="34" charset="-128"/>
              </a:rPr>
              <a:t>price level</a:t>
            </a:r>
          </a:p>
        </p:txBody>
      </p:sp>
      <p:grpSp>
        <p:nvGrpSpPr>
          <p:cNvPr id="115" name="Group 41"/>
          <p:cNvGrpSpPr>
            <a:grpSpLocks/>
          </p:cNvGrpSpPr>
          <p:nvPr/>
        </p:nvGrpSpPr>
        <p:grpSpPr bwMode="auto">
          <a:xfrm>
            <a:off x="1390651" y="3344864"/>
            <a:ext cx="4650316" cy="2098675"/>
            <a:chOff x="971" y="1566"/>
            <a:chExt cx="2197" cy="1322"/>
          </a:xfrm>
        </p:grpSpPr>
        <p:sp>
          <p:nvSpPr>
            <p:cNvPr id="18494" name="Line 48"/>
            <p:cNvSpPr>
              <a:spLocks noChangeShapeType="1"/>
            </p:cNvSpPr>
            <p:nvPr/>
          </p:nvSpPr>
          <p:spPr bwMode="auto">
            <a:xfrm flipV="1">
              <a:off x="971" y="1723"/>
              <a:ext cx="1208" cy="977"/>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18495" name="Group 43"/>
            <p:cNvGrpSpPr>
              <a:grpSpLocks/>
            </p:cNvGrpSpPr>
            <p:nvPr/>
          </p:nvGrpSpPr>
          <p:grpSpPr bwMode="auto">
            <a:xfrm>
              <a:off x="2004" y="1566"/>
              <a:ext cx="1164" cy="1322"/>
              <a:chOff x="2004" y="1566"/>
              <a:chExt cx="1164" cy="1322"/>
            </a:xfrm>
          </p:grpSpPr>
          <p:grpSp>
            <p:nvGrpSpPr>
              <p:cNvPr id="18496" name="Group 44"/>
              <p:cNvGrpSpPr>
                <a:grpSpLocks/>
              </p:cNvGrpSpPr>
              <p:nvPr/>
            </p:nvGrpSpPr>
            <p:grpSpPr bwMode="auto">
              <a:xfrm>
                <a:off x="2004" y="1566"/>
                <a:ext cx="269" cy="293"/>
                <a:chOff x="2004" y="1566"/>
                <a:chExt cx="269" cy="293"/>
              </a:xfrm>
            </p:grpSpPr>
            <p:sp>
              <p:nvSpPr>
                <p:cNvPr id="18501" name="Rectangle 31"/>
                <p:cNvSpPr>
                  <a:spLocks noChangeArrowheads="1"/>
                </p:cNvSpPr>
                <p:nvPr/>
              </p:nvSpPr>
              <p:spPr bwMode="auto">
                <a:xfrm>
                  <a:off x="2004" y="1566"/>
                  <a:ext cx="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S</a:t>
                  </a:r>
                  <a:endParaRPr lang="en-US" altLang="en-US" sz="1400">
                    <a:ea typeface="MS PGothic" pitchFamily="34" charset="-128"/>
                  </a:endParaRPr>
                </a:p>
              </p:txBody>
            </p:sp>
            <p:sp>
              <p:nvSpPr>
                <p:cNvPr id="18502" name="Rectangle 32"/>
                <p:cNvSpPr>
                  <a:spLocks noChangeArrowheads="1"/>
                </p:cNvSpPr>
                <p:nvPr/>
              </p:nvSpPr>
              <p:spPr bwMode="auto">
                <a:xfrm>
                  <a:off x="2056" y="1566"/>
                  <a:ext cx="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R</a:t>
                  </a:r>
                  <a:endParaRPr lang="en-US" altLang="en-US" sz="1400">
                    <a:ea typeface="MS PGothic" pitchFamily="34" charset="-128"/>
                  </a:endParaRPr>
                </a:p>
              </p:txBody>
            </p:sp>
            <p:sp>
              <p:nvSpPr>
                <p:cNvPr id="18503" name="Rectangle 33"/>
                <p:cNvSpPr>
                  <a:spLocks noChangeArrowheads="1"/>
                </p:cNvSpPr>
                <p:nvPr/>
              </p:nvSpPr>
              <p:spPr bwMode="auto">
                <a:xfrm>
                  <a:off x="2114" y="1566"/>
                  <a:ext cx="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AS</a:t>
                  </a:r>
                  <a:endParaRPr lang="en-US" altLang="en-US" sz="1400">
                    <a:ea typeface="MS PGothic" pitchFamily="34" charset="-128"/>
                  </a:endParaRPr>
                </a:p>
              </p:txBody>
            </p:sp>
            <p:sp>
              <p:nvSpPr>
                <p:cNvPr id="18504" name="Rectangle 34"/>
                <p:cNvSpPr>
                  <a:spLocks noChangeArrowheads="1"/>
                </p:cNvSpPr>
                <p:nvPr/>
              </p:nvSpPr>
              <p:spPr bwMode="auto">
                <a:xfrm>
                  <a:off x="2230" y="1621"/>
                  <a:ext cx="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2</a:t>
                  </a:r>
                  <a:endParaRPr lang="en-US" altLang="en-US" sz="1400">
                    <a:ea typeface="MS PGothic" pitchFamily="34" charset="-128"/>
                  </a:endParaRPr>
                </a:p>
              </p:txBody>
            </p:sp>
            <p:sp>
              <p:nvSpPr>
                <p:cNvPr id="18505" name="Line 44"/>
                <p:cNvSpPr>
                  <a:spLocks noChangeShapeType="1"/>
                </p:cNvSpPr>
                <p:nvPr/>
              </p:nvSpPr>
              <p:spPr bwMode="auto">
                <a:xfrm flipH="1">
                  <a:off x="2152" y="1824"/>
                  <a:ext cx="104" cy="11"/>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506" name="Freeform 45"/>
                <p:cNvSpPr>
                  <a:spLocks/>
                </p:cNvSpPr>
                <p:nvPr/>
              </p:nvSpPr>
              <p:spPr bwMode="auto">
                <a:xfrm>
                  <a:off x="2096" y="1808"/>
                  <a:ext cx="77" cy="51"/>
                </a:xfrm>
                <a:custGeom>
                  <a:avLst/>
                  <a:gdLst>
                    <a:gd name="T0" fmla="*/ 714948 w 29"/>
                    <a:gd name="T1" fmla="*/ 328432 h 18"/>
                    <a:gd name="T2" fmla="*/ 863892 w 29"/>
                    <a:gd name="T3" fmla="*/ 0 h 18"/>
                    <a:gd name="T4" fmla="*/ 863892 w 29"/>
                    <a:gd name="T5" fmla="*/ 0 h 18"/>
                    <a:gd name="T6" fmla="*/ 446839 w 29"/>
                    <a:gd name="T7" fmla="*/ 218949 h 18"/>
                    <a:gd name="T8" fmla="*/ 0 w 29"/>
                    <a:gd name="T9" fmla="*/ 328432 h 18"/>
                    <a:gd name="T10" fmla="*/ 446839 w 29"/>
                    <a:gd name="T11" fmla="*/ 437909 h 18"/>
                    <a:gd name="T12" fmla="*/ 863892 w 29"/>
                    <a:gd name="T13" fmla="*/ 656857 h 18"/>
                    <a:gd name="T14" fmla="*/ 863892 w 29"/>
                    <a:gd name="T15" fmla="*/ 656857 h 18"/>
                    <a:gd name="T16" fmla="*/ 714948 w 29"/>
                    <a:gd name="T17" fmla="*/ 3284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4" y="9"/>
                      </a:moveTo>
                      <a:cubicBezTo>
                        <a:pt x="29" y="0"/>
                        <a:pt x="29" y="0"/>
                        <a:pt x="29" y="0"/>
                      </a:cubicBezTo>
                      <a:cubicBezTo>
                        <a:pt x="29" y="0"/>
                        <a:pt x="29" y="0"/>
                        <a:pt x="29" y="0"/>
                      </a:cubicBezTo>
                      <a:cubicBezTo>
                        <a:pt x="15" y="6"/>
                        <a:pt x="15" y="6"/>
                        <a:pt x="15" y="6"/>
                      </a:cubicBezTo>
                      <a:cubicBezTo>
                        <a:pt x="10" y="7"/>
                        <a:pt x="5" y="8"/>
                        <a:pt x="0" y="9"/>
                      </a:cubicBezTo>
                      <a:cubicBezTo>
                        <a:pt x="5" y="10"/>
                        <a:pt x="10" y="11"/>
                        <a:pt x="15" y="12"/>
                      </a:cubicBezTo>
                      <a:cubicBezTo>
                        <a:pt x="29" y="18"/>
                        <a:pt x="29" y="18"/>
                        <a:pt x="29" y="18"/>
                      </a:cubicBezTo>
                      <a:cubicBezTo>
                        <a:pt x="29" y="18"/>
                        <a:pt x="29" y="18"/>
                        <a:pt x="29" y="18"/>
                      </a:cubicBezTo>
                      <a:lnTo>
                        <a:pt x="2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97" name="Line 51"/>
              <p:cNvSpPr>
                <a:spLocks noChangeShapeType="1"/>
              </p:cNvSpPr>
              <p:nvPr/>
            </p:nvSpPr>
            <p:spPr bwMode="auto">
              <a:xfrm flipH="1" flipV="1">
                <a:off x="2199" y="1834"/>
                <a:ext cx="180" cy="533"/>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18498" name="Group 52"/>
              <p:cNvGrpSpPr>
                <a:grpSpLocks/>
              </p:cNvGrpSpPr>
              <p:nvPr/>
            </p:nvGrpSpPr>
            <p:grpSpPr bwMode="auto">
              <a:xfrm>
                <a:off x="2016" y="2345"/>
                <a:ext cx="1152" cy="543"/>
                <a:chOff x="2016" y="2345"/>
                <a:chExt cx="1152" cy="543"/>
              </a:xfrm>
            </p:grpSpPr>
            <p:sp>
              <p:nvSpPr>
                <p:cNvPr id="121" name="Freeform 52"/>
                <p:cNvSpPr>
                  <a:spLocks/>
                </p:cNvSpPr>
                <p:nvPr/>
              </p:nvSpPr>
              <p:spPr bwMode="auto">
                <a:xfrm>
                  <a:off x="2016" y="2352"/>
                  <a:ext cx="1104" cy="528"/>
                </a:xfrm>
                <a:custGeom>
                  <a:avLst/>
                  <a:gdLst>
                    <a:gd name="T0" fmla="*/ 4632232 w 182"/>
                    <a:gd name="T1" fmla="*/ 2213594 h 211"/>
                    <a:gd name="T2" fmla="*/ 4199549 w 182"/>
                    <a:gd name="T3" fmla="*/ 2432646 h 211"/>
                    <a:gd name="T4" fmla="*/ 432683 w 182"/>
                    <a:gd name="T5" fmla="*/ 2432646 h 211"/>
                    <a:gd name="T6" fmla="*/ 0 w 182"/>
                    <a:gd name="T7" fmla="*/ 2213594 h 211"/>
                    <a:gd name="T8" fmla="*/ 0 w 182"/>
                    <a:gd name="T9" fmla="*/ 219052 h 211"/>
                    <a:gd name="T10" fmla="*/ 432683 w 182"/>
                    <a:gd name="T11" fmla="*/ 0 h 211"/>
                    <a:gd name="T12" fmla="*/ 4199549 w 182"/>
                    <a:gd name="T13" fmla="*/ 0 h 211"/>
                    <a:gd name="T14" fmla="*/ 4632232 w 182"/>
                    <a:gd name="T15" fmla="*/ 219052 h 211"/>
                    <a:gd name="T16" fmla="*/ 4632232 w 182"/>
                    <a:gd name="T17" fmla="*/ 2213594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1"/>
                    <a:gd name="T29" fmla="*/ 182 w 182"/>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1">
                      <a:moveTo>
                        <a:pt x="182" y="192"/>
                      </a:moveTo>
                      <a:cubicBezTo>
                        <a:pt x="182" y="203"/>
                        <a:pt x="174" y="211"/>
                        <a:pt x="165" y="211"/>
                      </a:cubicBezTo>
                      <a:cubicBezTo>
                        <a:pt x="17" y="211"/>
                        <a:pt x="17" y="211"/>
                        <a:pt x="17" y="211"/>
                      </a:cubicBezTo>
                      <a:cubicBezTo>
                        <a:pt x="8" y="211"/>
                        <a:pt x="0" y="203"/>
                        <a:pt x="0" y="192"/>
                      </a:cubicBezTo>
                      <a:cubicBezTo>
                        <a:pt x="0" y="19"/>
                        <a:pt x="0" y="19"/>
                        <a:pt x="0" y="19"/>
                      </a:cubicBezTo>
                      <a:cubicBezTo>
                        <a:pt x="0" y="8"/>
                        <a:pt x="8" y="0"/>
                        <a:pt x="17" y="0"/>
                      </a:cubicBezTo>
                      <a:cubicBezTo>
                        <a:pt x="165" y="0"/>
                        <a:pt x="165" y="0"/>
                        <a:pt x="165" y="0"/>
                      </a:cubicBezTo>
                      <a:cubicBezTo>
                        <a:pt x="174" y="0"/>
                        <a:pt x="182" y="8"/>
                        <a:pt x="182" y="19"/>
                      </a:cubicBezTo>
                      <a:lnTo>
                        <a:pt x="182" y="192"/>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endParaRPr lang="en-US" dirty="0"/>
                </a:p>
              </p:txBody>
            </p:sp>
            <p:sp>
              <p:nvSpPr>
                <p:cNvPr id="18500" name="Rectangle 54"/>
                <p:cNvSpPr>
                  <a:spLocks noChangeArrowheads="1"/>
                </p:cNvSpPr>
                <p:nvPr/>
              </p:nvSpPr>
              <p:spPr bwMode="auto">
                <a:xfrm>
                  <a:off x="2016" y="2345"/>
                  <a:ext cx="1152"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i="1">
                      <a:ea typeface="MS PGothic" pitchFamily="34" charset="-128"/>
                    </a:rPr>
                    <a:t>A rise in nominal</a:t>
                  </a:r>
                </a:p>
                <a:p>
                  <a:pPr algn="ctr"/>
                  <a:r>
                    <a:rPr lang="en-US" altLang="en-US" sz="1600" i="1">
                      <a:ea typeface="MS PGothic" pitchFamily="34" charset="-128"/>
                    </a:rPr>
                    <a:t>wages shifts SRAS</a:t>
                  </a:r>
                </a:p>
                <a:p>
                  <a:pPr algn="ctr"/>
                  <a:r>
                    <a:rPr lang="en-US" altLang="en-US" sz="1600" i="1">
                      <a:ea typeface="MS PGothic" pitchFamily="34" charset="-128"/>
                    </a:rPr>
                    <a:t>leftward</a:t>
                  </a:r>
                  <a:r>
                    <a:rPr lang="en-US" altLang="en-US" i="1">
                      <a:ea typeface="MS PGothic" pitchFamily="34" charset="-128"/>
                    </a:rPr>
                    <a:t>.</a:t>
                  </a:r>
                </a:p>
              </p:txBody>
            </p:sp>
          </p:grpSp>
        </p:grpSp>
      </p:grpSp>
      <p:grpSp>
        <p:nvGrpSpPr>
          <p:cNvPr id="129" name="Group 55"/>
          <p:cNvGrpSpPr>
            <a:grpSpLocks/>
          </p:cNvGrpSpPr>
          <p:nvPr/>
        </p:nvGrpSpPr>
        <p:grpSpPr bwMode="auto">
          <a:xfrm>
            <a:off x="7298267" y="2982913"/>
            <a:ext cx="4237567" cy="1790700"/>
            <a:chOff x="3758" y="1356"/>
            <a:chExt cx="2002" cy="1128"/>
          </a:xfrm>
        </p:grpSpPr>
        <p:grpSp>
          <p:nvGrpSpPr>
            <p:cNvPr id="18484" name="Group 56"/>
            <p:cNvGrpSpPr>
              <a:grpSpLocks/>
            </p:cNvGrpSpPr>
            <p:nvPr/>
          </p:nvGrpSpPr>
          <p:grpSpPr bwMode="auto">
            <a:xfrm>
              <a:off x="4907" y="1356"/>
              <a:ext cx="273" cy="191"/>
              <a:chOff x="4907" y="1356"/>
              <a:chExt cx="273" cy="191"/>
            </a:xfrm>
          </p:grpSpPr>
          <p:sp>
            <p:nvSpPr>
              <p:cNvPr id="137" name="Rectangle 104"/>
              <p:cNvSpPr>
                <a:spLocks noChangeArrowheads="1"/>
              </p:cNvSpPr>
              <p:nvPr/>
            </p:nvSpPr>
            <p:spPr bwMode="auto">
              <a:xfrm>
                <a:off x="4907" y="1356"/>
                <a:ext cx="42" cy="136"/>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fontAlgn="auto">
                  <a:spcAft>
                    <a:spcPts val="0"/>
                  </a:spcAft>
                  <a:defRPr/>
                </a:pPr>
                <a:r>
                  <a:rPr lang="en-US" sz="1400" dirty="0">
                    <a:solidFill>
                      <a:srgbClr val="000000"/>
                    </a:solidFill>
                    <a:ea typeface="ＭＳ Ｐゴシック" pitchFamily="34" charset="-128"/>
                  </a:rPr>
                  <a:t>S</a:t>
                </a:r>
                <a:endParaRPr lang="en-US" sz="1400" dirty="0">
                  <a:ea typeface="ＭＳ Ｐゴシック" pitchFamily="34" charset="-128"/>
                </a:endParaRPr>
              </a:p>
            </p:txBody>
          </p:sp>
          <p:sp>
            <p:nvSpPr>
              <p:cNvPr id="138" name="Rectangle 105"/>
              <p:cNvSpPr>
                <a:spLocks noChangeArrowheads="1"/>
              </p:cNvSpPr>
              <p:nvPr/>
            </p:nvSpPr>
            <p:spPr bwMode="auto">
              <a:xfrm>
                <a:off x="4959" y="1356"/>
                <a:ext cx="51" cy="136"/>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fontAlgn="auto">
                  <a:spcAft>
                    <a:spcPts val="0"/>
                  </a:spcAft>
                  <a:defRPr/>
                </a:pPr>
                <a:r>
                  <a:rPr lang="en-US" sz="1400" dirty="0">
                    <a:solidFill>
                      <a:srgbClr val="000000"/>
                    </a:solidFill>
                    <a:ea typeface="ＭＳ Ｐゴシック" pitchFamily="34" charset="-128"/>
                  </a:rPr>
                  <a:t>R</a:t>
                </a:r>
                <a:endParaRPr lang="en-US" sz="1400" dirty="0">
                  <a:ea typeface="ＭＳ Ｐゴシック" pitchFamily="34" charset="-128"/>
                </a:endParaRPr>
              </a:p>
            </p:txBody>
          </p:sp>
          <p:sp>
            <p:nvSpPr>
              <p:cNvPr id="139" name="Rectangle 106"/>
              <p:cNvSpPr>
                <a:spLocks noChangeArrowheads="1"/>
              </p:cNvSpPr>
              <p:nvPr/>
            </p:nvSpPr>
            <p:spPr bwMode="auto">
              <a:xfrm>
                <a:off x="5016" y="1356"/>
                <a:ext cx="105" cy="136"/>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fontAlgn="auto">
                  <a:spcAft>
                    <a:spcPts val="0"/>
                  </a:spcAft>
                  <a:defRPr/>
                </a:pPr>
                <a:r>
                  <a:rPr lang="en-US" sz="1400" dirty="0">
                    <a:solidFill>
                      <a:srgbClr val="000000"/>
                    </a:solidFill>
                    <a:ea typeface="ＭＳ Ｐゴシック" pitchFamily="34" charset="-128"/>
                  </a:rPr>
                  <a:t>AS</a:t>
                </a:r>
                <a:endParaRPr lang="en-US" sz="1400" dirty="0">
                  <a:ea typeface="ＭＳ Ｐゴシック" pitchFamily="34" charset="-128"/>
                </a:endParaRPr>
              </a:p>
            </p:txBody>
          </p:sp>
          <p:sp>
            <p:nvSpPr>
              <p:cNvPr id="140" name="Rectangle 107"/>
              <p:cNvSpPr>
                <a:spLocks noChangeArrowheads="1"/>
              </p:cNvSpPr>
              <p:nvPr/>
            </p:nvSpPr>
            <p:spPr bwMode="auto">
              <a:xfrm>
                <a:off x="5133" y="1411"/>
                <a:ext cx="47" cy="136"/>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none" lIns="0" tIns="0" rIns="0" bIns="0">
                <a:spAutoFit/>
              </a:bodyPr>
              <a:lstStyle/>
              <a:p>
                <a:pPr fontAlgn="auto">
                  <a:spcAft>
                    <a:spcPts val="0"/>
                  </a:spcAft>
                  <a:defRPr/>
                </a:pPr>
                <a:r>
                  <a:rPr lang="en-US" sz="1400" dirty="0">
                    <a:solidFill>
                      <a:srgbClr val="000000"/>
                    </a:solidFill>
                    <a:ea typeface="ＭＳ Ｐゴシック" pitchFamily="34" charset="-128"/>
                  </a:rPr>
                  <a:t>2</a:t>
                </a:r>
                <a:endParaRPr lang="en-US" sz="1400" dirty="0">
                  <a:ea typeface="ＭＳ Ｐゴシック" pitchFamily="34" charset="-128"/>
                </a:endParaRPr>
              </a:p>
            </p:txBody>
          </p:sp>
        </p:grpSp>
        <p:sp>
          <p:nvSpPr>
            <p:cNvPr id="131" name="Line 110"/>
            <p:cNvSpPr>
              <a:spLocks noChangeShapeType="1"/>
            </p:cNvSpPr>
            <p:nvPr/>
          </p:nvSpPr>
          <p:spPr bwMode="auto">
            <a:xfrm>
              <a:off x="4525" y="1680"/>
              <a:ext cx="131" cy="0"/>
            </a:xfrm>
            <a:prstGeom prst="line">
              <a:avLst/>
            </a:prstGeom>
            <a:ln w="28575">
              <a:solidFill>
                <a:schemeClr val="tx1"/>
              </a:solidFill>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132" name="Freeform 111"/>
            <p:cNvSpPr>
              <a:spLocks/>
            </p:cNvSpPr>
            <p:nvPr/>
          </p:nvSpPr>
          <p:spPr bwMode="auto">
            <a:xfrm>
              <a:off x="4618" y="1653"/>
              <a:ext cx="76" cy="53"/>
            </a:xfrm>
            <a:custGeom>
              <a:avLst/>
              <a:gdLst>
                <a:gd name="T0" fmla="*/ 54565 w 29"/>
                <a:gd name="T1" fmla="*/ 123331 h 18"/>
                <a:gd name="T2" fmla="*/ 0 w 29"/>
                <a:gd name="T3" fmla="*/ 13703 h 18"/>
                <a:gd name="T4" fmla="*/ 0 w 29"/>
                <a:gd name="T5" fmla="*/ 0 h 18"/>
                <a:gd name="T6" fmla="*/ 152784 w 29"/>
                <a:gd name="T7" fmla="*/ 82221 h 18"/>
                <a:gd name="T8" fmla="*/ 316482 w 29"/>
                <a:gd name="T9" fmla="*/ 123331 h 18"/>
                <a:gd name="T10" fmla="*/ 152784 w 29"/>
                <a:gd name="T11" fmla="*/ 178145 h 18"/>
                <a:gd name="T12" fmla="*/ 0 w 29"/>
                <a:gd name="T13" fmla="*/ 246662 h 18"/>
                <a:gd name="T14" fmla="*/ 0 w 29"/>
                <a:gd name="T15" fmla="*/ 246662 h 18"/>
                <a:gd name="T16" fmla="*/ 54565 w 29"/>
                <a:gd name="T17" fmla="*/ 12333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5" y="9"/>
                  </a:moveTo>
                  <a:cubicBezTo>
                    <a:pt x="0" y="1"/>
                    <a:pt x="0" y="1"/>
                    <a:pt x="0" y="1"/>
                  </a:cubicBezTo>
                  <a:cubicBezTo>
                    <a:pt x="0" y="0"/>
                    <a:pt x="0" y="0"/>
                    <a:pt x="0" y="0"/>
                  </a:cubicBezTo>
                  <a:cubicBezTo>
                    <a:pt x="14" y="6"/>
                    <a:pt x="14" y="6"/>
                    <a:pt x="14" y="6"/>
                  </a:cubicBezTo>
                  <a:cubicBezTo>
                    <a:pt x="19" y="7"/>
                    <a:pt x="24" y="8"/>
                    <a:pt x="29" y="9"/>
                  </a:cubicBezTo>
                  <a:cubicBezTo>
                    <a:pt x="24" y="10"/>
                    <a:pt x="19" y="11"/>
                    <a:pt x="14" y="13"/>
                  </a:cubicBezTo>
                  <a:cubicBezTo>
                    <a:pt x="0" y="18"/>
                    <a:pt x="0" y="18"/>
                    <a:pt x="0" y="18"/>
                  </a:cubicBezTo>
                  <a:cubicBezTo>
                    <a:pt x="0" y="18"/>
                    <a:pt x="0" y="18"/>
                    <a:pt x="0" y="18"/>
                  </a:cubicBezTo>
                  <a:lnTo>
                    <a:pt x="5" y="9"/>
                  </a:lnTo>
                  <a:close/>
                </a:path>
              </a:pathLst>
            </a:custGeom>
            <a:solidFill>
              <a:schemeClr val="tx1"/>
            </a:solidFill>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133" name="Line 113"/>
            <p:cNvSpPr>
              <a:spLocks noChangeShapeType="1"/>
            </p:cNvSpPr>
            <p:nvPr/>
          </p:nvSpPr>
          <p:spPr bwMode="auto">
            <a:xfrm flipV="1">
              <a:off x="3758" y="1508"/>
              <a:ext cx="1209" cy="975"/>
            </a:xfrm>
            <a:prstGeom prst="line">
              <a:avLst/>
            </a:prstGeom>
            <a:ln w="3810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134" name="Line 117"/>
            <p:cNvSpPr>
              <a:spLocks noChangeShapeType="1"/>
            </p:cNvSpPr>
            <p:nvPr/>
          </p:nvSpPr>
          <p:spPr bwMode="auto">
            <a:xfrm flipH="1" flipV="1">
              <a:off x="4560" y="1680"/>
              <a:ext cx="168" cy="168"/>
            </a:xfrm>
            <a:prstGeom prst="line">
              <a:avLst/>
            </a:prstGeom>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135" name="Freeform 118"/>
            <p:cNvSpPr>
              <a:spLocks/>
            </p:cNvSpPr>
            <p:nvPr/>
          </p:nvSpPr>
          <p:spPr bwMode="auto">
            <a:xfrm>
              <a:off x="4608" y="1872"/>
              <a:ext cx="1152" cy="612"/>
            </a:xfrm>
            <a:custGeom>
              <a:avLst/>
              <a:gdLst>
                <a:gd name="T0" fmla="*/ 4822392 w 182"/>
                <a:gd name="T1" fmla="*/ 2565756 h 211"/>
                <a:gd name="T2" fmla="*/ 4371948 w 182"/>
                <a:gd name="T3" fmla="*/ 2819658 h 211"/>
                <a:gd name="T4" fmla="*/ 450445 w 182"/>
                <a:gd name="T5" fmla="*/ 2819658 h 211"/>
                <a:gd name="T6" fmla="*/ 0 w 182"/>
                <a:gd name="T7" fmla="*/ 2565756 h 211"/>
                <a:gd name="T8" fmla="*/ 0 w 182"/>
                <a:gd name="T9" fmla="*/ 253902 h 211"/>
                <a:gd name="T10" fmla="*/ 450445 w 182"/>
                <a:gd name="T11" fmla="*/ 0 h 211"/>
                <a:gd name="T12" fmla="*/ 4371948 w 182"/>
                <a:gd name="T13" fmla="*/ 0 h 211"/>
                <a:gd name="T14" fmla="*/ 4822392 w 182"/>
                <a:gd name="T15" fmla="*/ 253902 h 211"/>
                <a:gd name="T16" fmla="*/ 4822392 w 182"/>
                <a:gd name="T17" fmla="*/ 2565756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1"/>
                <a:gd name="T29" fmla="*/ 182 w 182"/>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1">
                  <a:moveTo>
                    <a:pt x="182" y="192"/>
                  </a:moveTo>
                  <a:cubicBezTo>
                    <a:pt x="182" y="203"/>
                    <a:pt x="174" y="211"/>
                    <a:pt x="165" y="211"/>
                  </a:cubicBezTo>
                  <a:cubicBezTo>
                    <a:pt x="17" y="211"/>
                    <a:pt x="17" y="211"/>
                    <a:pt x="17" y="211"/>
                  </a:cubicBezTo>
                  <a:cubicBezTo>
                    <a:pt x="7" y="211"/>
                    <a:pt x="0" y="203"/>
                    <a:pt x="0" y="192"/>
                  </a:cubicBezTo>
                  <a:cubicBezTo>
                    <a:pt x="0" y="19"/>
                    <a:pt x="0" y="19"/>
                    <a:pt x="0" y="19"/>
                  </a:cubicBezTo>
                  <a:cubicBezTo>
                    <a:pt x="0" y="8"/>
                    <a:pt x="7" y="0"/>
                    <a:pt x="17" y="0"/>
                  </a:cubicBezTo>
                  <a:cubicBezTo>
                    <a:pt x="165" y="0"/>
                    <a:pt x="165" y="0"/>
                    <a:pt x="165" y="0"/>
                  </a:cubicBezTo>
                  <a:cubicBezTo>
                    <a:pt x="174" y="0"/>
                    <a:pt x="182" y="8"/>
                    <a:pt x="182" y="19"/>
                  </a:cubicBezTo>
                  <a:lnTo>
                    <a:pt x="182" y="192"/>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600" dirty="0"/>
                <a:t>A fall in nominal wages shifts SRAS rightward.</a:t>
              </a:r>
            </a:p>
          </p:txBody>
        </p:sp>
      </p:grpSp>
      <p:sp>
        <p:nvSpPr>
          <p:cNvPr id="18476" name="Rectangle 67"/>
          <p:cNvSpPr>
            <a:spLocks noChangeArrowheads="1"/>
          </p:cNvSpPr>
          <p:nvPr/>
        </p:nvSpPr>
        <p:spPr bwMode="auto">
          <a:xfrm>
            <a:off x="649817" y="1420814"/>
            <a:ext cx="492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(a) Leftward Shift of the Short-Run</a:t>
            </a:r>
          </a:p>
          <a:p>
            <a:r>
              <a:rPr lang="en-US" altLang="en-US" sz="1600" b="1">
                <a:ea typeface="MS PGothic" pitchFamily="34" charset="-128"/>
              </a:rPr>
              <a:t>Aggregate Supply Curve</a:t>
            </a:r>
          </a:p>
        </p:txBody>
      </p:sp>
      <p:sp>
        <p:nvSpPr>
          <p:cNvPr id="18477" name="Rectangle 68"/>
          <p:cNvSpPr>
            <a:spLocks noChangeArrowheads="1"/>
          </p:cNvSpPr>
          <p:nvPr/>
        </p:nvSpPr>
        <p:spPr bwMode="auto">
          <a:xfrm>
            <a:off x="6191251" y="1420814"/>
            <a:ext cx="489796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(b) Rightward Shift of the Short-Run</a:t>
            </a:r>
          </a:p>
          <a:p>
            <a:r>
              <a:rPr lang="en-US" altLang="en-US" sz="1600" b="1">
                <a:ea typeface="MS PGothic" pitchFamily="34" charset="-128"/>
              </a:rPr>
              <a:t>Aggregate Supply Curve</a:t>
            </a:r>
          </a:p>
        </p:txBody>
      </p:sp>
      <p:sp>
        <p:nvSpPr>
          <p:cNvPr id="18478" name="Line 69"/>
          <p:cNvSpPr>
            <a:spLocks noChangeShapeType="1"/>
          </p:cNvSpPr>
          <p:nvPr/>
        </p:nvSpPr>
        <p:spPr bwMode="auto">
          <a:xfrm flipH="1">
            <a:off x="855133" y="4294189"/>
            <a:ext cx="2641600" cy="1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79" name="Line 70"/>
          <p:cNvSpPr>
            <a:spLocks noChangeShapeType="1"/>
          </p:cNvSpPr>
          <p:nvPr/>
        </p:nvSpPr>
        <p:spPr bwMode="auto">
          <a:xfrm flipH="1">
            <a:off x="6354233" y="4294189"/>
            <a:ext cx="1117600" cy="1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80" name="Line 71"/>
          <p:cNvSpPr>
            <a:spLocks noChangeShapeType="1"/>
          </p:cNvSpPr>
          <p:nvPr/>
        </p:nvSpPr>
        <p:spPr bwMode="auto">
          <a:xfrm flipH="1">
            <a:off x="3532717" y="4365625"/>
            <a:ext cx="0" cy="14176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72"/>
          <p:cNvSpPr>
            <a:spLocks noChangeShapeType="1"/>
          </p:cNvSpPr>
          <p:nvPr/>
        </p:nvSpPr>
        <p:spPr bwMode="auto">
          <a:xfrm flipH="1">
            <a:off x="7471833" y="4335463"/>
            <a:ext cx="0" cy="1447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Rectangle 108"/>
          <p:cNvSpPr>
            <a:spLocks noChangeArrowheads="1"/>
          </p:cNvSpPr>
          <p:nvPr/>
        </p:nvSpPr>
        <p:spPr bwMode="auto">
          <a:xfrm>
            <a:off x="3414184" y="4030663"/>
            <a:ext cx="406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A</a:t>
            </a:r>
            <a:r>
              <a:rPr lang="en-US" altLang="en-US" sz="1400" baseline="-25000">
                <a:solidFill>
                  <a:srgbClr val="000000"/>
                </a:solidFill>
                <a:ea typeface="MS PGothic" pitchFamily="34" charset="-128"/>
              </a:rPr>
              <a:t>1</a:t>
            </a:r>
          </a:p>
        </p:txBody>
      </p:sp>
    </p:spTree>
    <p:extLst>
      <p:ext uri="{BB962C8B-B14F-4D97-AF65-F5344CB8AC3E}">
        <p14:creationId xmlns:p14="http://schemas.microsoft.com/office/powerpoint/2010/main" val="3817337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wipe(right)">
                                      <p:cBhvr>
                                        <p:cTn id="1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7416" y="1963738"/>
            <a:ext cx="4344944"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6745817" y="2252664"/>
            <a:ext cx="5856816" cy="954087"/>
          </a:xfrm>
          <a:prstGeom prst="rect">
            <a:avLst/>
          </a:prstGeom>
          <a:noFill/>
          <a:ln>
            <a:miter lim="800000"/>
            <a:headEnd/>
            <a:tailEnd/>
          </a:ln>
        </p:spPr>
        <p:txBody>
          <a:bodyPr anchor="ctr">
            <a:spAutoFit/>
          </a:bodyPr>
          <a:lstStyle/>
          <a:p>
            <a:pPr algn="ctr" fontAlgn="auto">
              <a:spcAft>
                <a:spcPts val="0"/>
              </a:spcAft>
              <a:defRPr/>
            </a:pPr>
            <a:r>
              <a:rPr lang="en-US" altLang="zh-CN" sz="2800" b="1" dirty="0">
                <a:solidFill>
                  <a:srgbClr val="FF0000"/>
                </a:solidFill>
                <a:latin typeface="+mj-lt"/>
                <a:cs typeface="+mj-cs"/>
              </a:rPr>
              <a:t>Prices and Output During the Great Depression</a:t>
            </a:r>
            <a:endParaRPr lang="zh-CN" altLang="en-US" sz="2800" b="1" dirty="0">
              <a:solidFill>
                <a:srgbClr val="FF0000"/>
              </a:solidFill>
              <a:latin typeface="+mj-lt"/>
              <a:cs typeface="+mj-cs"/>
            </a:endParaRPr>
          </a:p>
        </p:txBody>
      </p:sp>
    </p:spTree>
    <p:extLst>
      <p:ext uri="{BB962C8B-B14F-4D97-AF65-F5344CB8AC3E}">
        <p14:creationId xmlns:p14="http://schemas.microsoft.com/office/powerpoint/2010/main" val="138163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18</a:t>
            </a:r>
          </a:p>
        </p:txBody>
      </p:sp>
      <p:sp>
        <p:nvSpPr>
          <p:cNvPr id="174085" name="Rectangle 5"/>
          <p:cNvSpPr>
            <a:spLocks noGrp="1" noChangeArrowheads="1"/>
          </p:cNvSpPr>
          <p:nvPr>
            <p:ph type="subTitle" idx="1"/>
          </p:nvPr>
        </p:nvSpPr>
        <p:spPr/>
        <p:txBody>
          <a:bodyPr rtlCol="0">
            <a:normAutofit/>
          </a:bodyPr>
          <a:lstStyle/>
          <a:p>
            <a:pPr>
              <a:defRPr/>
            </a:pPr>
            <a:r>
              <a:rPr lang="en-US" dirty="0"/>
              <a:t>Aggregate Supply: Introduction and Determinants</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mtClean="0"/>
              <a:t>Aggregate Supply</a:t>
            </a:r>
          </a:p>
        </p:txBody>
      </p:sp>
      <p:sp>
        <p:nvSpPr>
          <p:cNvPr id="4" name="Content Placeholder 3"/>
          <p:cNvSpPr>
            <a:spLocks noGrp="1"/>
          </p:cNvSpPr>
          <p:nvPr>
            <p:ph idx="1"/>
          </p:nvPr>
        </p:nvSpPr>
        <p:spPr/>
        <p:txBody>
          <a:bodyPr rtlCol="0">
            <a:normAutofit/>
          </a:bodyPr>
          <a:lstStyle/>
          <a:p>
            <a:pPr marL="314325" indent="-219075" fontAlgn="auto">
              <a:spcAft>
                <a:spcPts val="0"/>
              </a:spcAft>
              <a:defRPr/>
            </a:pPr>
            <a:r>
              <a:rPr lang="en-US" sz="2600" dirty="0" smtClean="0"/>
              <a:t>The </a:t>
            </a:r>
            <a:r>
              <a:rPr lang="en-US" sz="2600" b="1" dirty="0" smtClean="0"/>
              <a:t>aggregate supply curve</a:t>
            </a:r>
            <a:r>
              <a:rPr lang="en-US" sz="2600" dirty="0" smtClean="0"/>
              <a:t> shows the relationship between the aggregate price level and the quantity of aggregate output in the economy.</a:t>
            </a:r>
          </a:p>
          <a:p>
            <a:pPr fontAlgn="auto">
              <a:spcAft>
                <a:spcPts val="0"/>
              </a:spcAft>
              <a:defRPr/>
            </a:pPr>
            <a:endParaRPr lang="en-US" dirty="0"/>
          </a:p>
        </p:txBody>
      </p:sp>
    </p:spTree>
    <p:extLst>
      <p:ext uri="{BB962C8B-B14F-4D97-AF65-F5344CB8AC3E}">
        <p14:creationId xmlns:p14="http://schemas.microsoft.com/office/powerpoint/2010/main" val="4234562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The Short-Run </a:t>
            </a:r>
            <a:br>
              <a:rPr lang="en-US" altLang="en-US" smtClean="0"/>
            </a:br>
            <a:r>
              <a:rPr lang="en-US" altLang="en-US" smtClean="0"/>
              <a:t>Aggregate Supply Curve</a:t>
            </a:r>
          </a:p>
        </p:txBody>
      </p:sp>
      <p:sp>
        <p:nvSpPr>
          <p:cNvPr id="3" name="Content Placeholder 2"/>
          <p:cNvSpPr>
            <a:spLocks noGrp="1"/>
          </p:cNvSpPr>
          <p:nvPr>
            <p:ph idx="1"/>
          </p:nvPr>
        </p:nvSpPr>
        <p:spPr/>
        <p:txBody>
          <a:bodyPr rtlCol="0">
            <a:normAutofit fontScale="92500" lnSpcReduction="10000"/>
          </a:bodyPr>
          <a:lstStyle/>
          <a:p>
            <a:pPr marL="314325" indent="-219075" fontAlgn="auto">
              <a:spcAft>
                <a:spcPts val="0"/>
              </a:spcAft>
              <a:defRPr/>
            </a:pPr>
            <a:r>
              <a:rPr lang="en-US" sz="2600" dirty="0" smtClean="0"/>
              <a:t>The </a:t>
            </a:r>
            <a:r>
              <a:rPr lang="en-US" sz="2600" b="1" dirty="0" smtClean="0"/>
              <a:t>short-run aggregate supply curve</a:t>
            </a:r>
            <a:r>
              <a:rPr lang="en-US" sz="2600" dirty="0" smtClean="0"/>
              <a:t> is upward-sloping because nominal wages are sticky in the short run: </a:t>
            </a:r>
          </a:p>
          <a:p>
            <a:pPr marL="798513" lvl="1" fontAlgn="auto">
              <a:spcAft>
                <a:spcPts val="0"/>
              </a:spcAft>
              <a:defRPr/>
            </a:pPr>
            <a:r>
              <a:rPr lang="en-US" dirty="0" smtClean="0"/>
              <a:t>a higher aggregate price level leads to higher profits and increased aggregate output in the short run.</a:t>
            </a:r>
          </a:p>
          <a:p>
            <a:pPr marL="501650" lvl="1" indent="0" fontAlgn="auto">
              <a:spcAft>
                <a:spcPts val="0"/>
              </a:spcAft>
              <a:buFont typeface="Arial" pitchFamily="34" charset="0"/>
              <a:buNone/>
              <a:defRPr/>
            </a:pPr>
            <a:endParaRPr lang="en-US" dirty="0" smtClean="0"/>
          </a:p>
          <a:p>
            <a:pPr marL="314325" indent="-219075" fontAlgn="auto">
              <a:spcAft>
                <a:spcPts val="0"/>
              </a:spcAft>
              <a:defRPr/>
            </a:pPr>
            <a:r>
              <a:rPr lang="en-US" sz="2600" dirty="0" smtClean="0"/>
              <a:t>The </a:t>
            </a:r>
            <a:r>
              <a:rPr lang="en-US" sz="2600" b="1" dirty="0" smtClean="0"/>
              <a:t>nominal wage</a:t>
            </a:r>
            <a:r>
              <a:rPr lang="en-US" sz="2600" dirty="0" smtClean="0"/>
              <a:t> is the dollar amount of the wage paid.</a:t>
            </a:r>
          </a:p>
          <a:p>
            <a:pPr marL="95250" indent="0" fontAlgn="auto">
              <a:spcAft>
                <a:spcPts val="0"/>
              </a:spcAft>
              <a:buFont typeface="Arial" pitchFamily="34" charset="0"/>
              <a:buNone/>
              <a:defRPr/>
            </a:pPr>
            <a:endParaRPr lang="en-US" sz="2600" dirty="0" smtClean="0"/>
          </a:p>
          <a:p>
            <a:pPr marL="314325" indent="-219075" fontAlgn="auto">
              <a:spcAft>
                <a:spcPts val="0"/>
              </a:spcAft>
              <a:defRPr/>
            </a:pPr>
            <a:r>
              <a:rPr lang="en-US" sz="2600" b="1" dirty="0" smtClean="0"/>
              <a:t>Sticky wages</a:t>
            </a:r>
            <a:r>
              <a:rPr lang="en-US" sz="2600" dirty="0" smtClean="0"/>
              <a:t> are nominal wages that are slow to fall even in the face of high unemployment and slow to rise even in the face of labor shortages.</a:t>
            </a:r>
          </a:p>
          <a:p>
            <a:pPr fontAlgn="auto">
              <a:spcAft>
                <a:spcPts val="0"/>
              </a:spcAft>
              <a:defRPr/>
            </a:pPr>
            <a:endParaRPr lang="en-US" dirty="0"/>
          </a:p>
        </p:txBody>
      </p:sp>
    </p:spTree>
    <p:extLst>
      <p:ext uri="{BB962C8B-B14F-4D97-AF65-F5344CB8AC3E}">
        <p14:creationId xmlns:p14="http://schemas.microsoft.com/office/powerpoint/2010/main" val="1850378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0"/>
          <p:cNvSpPr>
            <a:spLocks noChangeShapeType="1"/>
          </p:cNvSpPr>
          <p:nvPr/>
        </p:nvSpPr>
        <p:spPr bwMode="auto">
          <a:xfrm flipH="1">
            <a:off x="3115733" y="3875088"/>
            <a:ext cx="342265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Title 1"/>
          <p:cNvSpPr>
            <a:spLocks noGrp="1"/>
          </p:cNvSpPr>
          <p:nvPr>
            <p:ph type="title"/>
          </p:nvPr>
        </p:nvSpPr>
        <p:spPr/>
        <p:txBody>
          <a:bodyPr/>
          <a:lstStyle/>
          <a:p>
            <a:r>
              <a:rPr lang="en-US" altLang="en-US" dirty="0" smtClean="0"/>
              <a:t>The Short-Run Aggregate Supply Curve</a:t>
            </a:r>
          </a:p>
        </p:txBody>
      </p:sp>
      <p:sp>
        <p:nvSpPr>
          <p:cNvPr id="11268" name="Freeform 51"/>
          <p:cNvSpPr>
            <a:spLocks/>
          </p:cNvSpPr>
          <p:nvPr/>
        </p:nvSpPr>
        <p:spPr bwMode="auto">
          <a:xfrm>
            <a:off x="2948517" y="1398588"/>
            <a:ext cx="8314267" cy="4733925"/>
          </a:xfrm>
          <a:custGeom>
            <a:avLst/>
            <a:gdLst>
              <a:gd name="T0" fmla="*/ 2147483647 w 2466"/>
              <a:gd name="T1" fmla="*/ 2147483647 h 1720"/>
              <a:gd name="T2" fmla="*/ 0 w 2466"/>
              <a:gd name="T3" fmla="*/ 2147483647 h 1720"/>
              <a:gd name="T4" fmla="*/ 0 w 2466"/>
              <a:gd name="T5" fmla="*/ 0 h 1720"/>
              <a:gd name="T6" fmla="*/ 0 60000 65536"/>
              <a:gd name="T7" fmla="*/ 0 60000 65536"/>
              <a:gd name="T8" fmla="*/ 0 60000 65536"/>
              <a:gd name="T9" fmla="*/ 0 w 2466"/>
              <a:gd name="T10" fmla="*/ 0 h 1720"/>
              <a:gd name="T11" fmla="*/ 2466 w 2466"/>
              <a:gd name="T12" fmla="*/ 1720 h 1720"/>
            </a:gdLst>
            <a:ahLst/>
            <a:cxnLst>
              <a:cxn ang="T6">
                <a:pos x="T0" y="T1"/>
              </a:cxn>
              <a:cxn ang="T7">
                <a:pos x="T2" y="T3"/>
              </a:cxn>
              <a:cxn ang="T8">
                <a:pos x="T4" y="T5"/>
              </a:cxn>
            </a:cxnLst>
            <a:rect l="T9" t="T10" r="T11" b="T12"/>
            <a:pathLst>
              <a:path w="2466" h="1720">
                <a:moveTo>
                  <a:pt x="2466" y="1720"/>
                </a:moveTo>
                <a:lnTo>
                  <a:pt x="0" y="1720"/>
                </a:lnTo>
                <a:lnTo>
                  <a:pt x="0" y="0"/>
                </a:lnTo>
              </a:path>
            </a:pathLst>
          </a:custGeom>
          <a:noFill/>
          <a:ln w="4">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Line 52"/>
          <p:cNvSpPr>
            <a:spLocks noChangeShapeType="1"/>
          </p:cNvSpPr>
          <p:nvPr/>
        </p:nvSpPr>
        <p:spPr bwMode="auto">
          <a:xfrm flipV="1">
            <a:off x="3824818" y="2501900"/>
            <a:ext cx="5708649" cy="2744788"/>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70" name="Rectangle 90"/>
          <p:cNvSpPr>
            <a:spLocks noChangeArrowheads="1"/>
          </p:cNvSpPr>
          <p:nvPr/>
        </p:nvSpPr>
        <p:spPr bwMode="auto">
          <a:xfrm>
            <a:off x="2679701" y="6184901"/>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0</a:t>
            </a:r>
          </a:p>
        </p:txBody>
      </p:sp>
      <p:sp>
        <p:nvSpPr>
          <p:cNvPr id="11271" name="Rectangle 91"/>
          <p:cNvSpPr>
            <a:spLocks noChangeArrowheads="1"/>
          </p:cNvSpPr>
          <p:nvPr/>
        </p:nvSpPr>
        <p:spPr bwMode="auto">
          <a:xfrm>
            <a:off x="7823200" y="6184901"/>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977</a:t>
            </a:r>
          </a:p>
        </p:txBody>
      </p:sp>
      <p:sp>
        <p:nvSpPr>
          <p:cNvPr id="11272" name="Rectangle 7"/>
          <p:cNvSpPr>
            <a:spLocks noChangeArrowheads="1"/>
          </p:cNvSpPr>
          <p:nvPr/>
        </p:nvSpPr>
        <p:spPr bwMode="auto">
          <a:xfrm>
            <a:off x="8824385" y="6162675"/>
            <a:ext cx="259291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Real GDP (billions of </a:t>
            </a:r>
          </a:p>
          <a:p>
            <a:r>
              <a:rPr lang="en-US" altLang="en-US" sz="1600" b="1">
                <a:ea typeface="MS PGothic" pitchFamily="34" charset="-128"/>
              </a:rPr>
              <a:t>2005 dollars)</a:t>
            </a:r>
          </a:p>
        </p:txBody>
      </p:sp>
      <p:sp>
        <p:nvSpPr>
          <p:cNvPr id="11273" name="Rectangle 8"/>
          <p:cNvSpPr>
            <a:spLocks noChangeArrowheads="1"/>
          </p:cNvSpPr>
          <p:nvPr/>
        </p:nvSpPr>
        <p:spPr bwMode="auto">
          <a:xfrm>
            <a:off x="125609" y="2304336"/>
            <a:ext cx="249555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dirty="0">
                <a:ea typeface="MS PGothic" pitchFamily="34" charset="-128"/>
              </a:rPr>
              <a:t>Aggregate price</a:t>
            </a:r>
          </a:p>
          <a:p>
            <a:r>
              <a:rPr lang="en-US" altLang="en-US" sz="1600" b="1" dirty="0">
                <a:ea typeface="MS PGothic" pitchFamily="34" charset="-128"/>
              </a:rPr>
              <a:t>level (GDP deflator,</a:t>
            </a:r>
          </a:p>
          <a:p>
            <a:r>
              <a:rPr lang="en-US" altLang="en-US" sz="1600" b="1" dirty="0">
                <a:ea typeface="MS PGothic" pitchFamily="34" charset="-128"/>
              </a:rPr>
              <a:t>2005 = 100)</a:t>
            </a:r>
          </a:p>
        </p:txBody>
      </p:sp>
      <p:sp>
        <p:nvSpPr>
          <p:cNvPr id="11274" name="Rectangle 9"/>
          <p:cNvSpPr>
            <a:spLocks noChangeArrowheads="1"/>
          </p:cNvSpPr>
          <p:nvPr/>
        </p:nvSpPr>
        <p:spPr bwMode="auto">
          <a:xfrm>
            <a:off x="8928100" y="1881189"/>
            <a:ext cx="248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ea typeface="MS PGothic" pitchFamily="34" charset="-128"/>
              </a:rPr>
              <a:t>Short-run aggregate</a:t>
            </a:r>
          </a:p>
          <a:p>
            <a:r>
              <a:rPr lang="en-US" altLang="en-US" sz="1600">
                <a:ea typeface="MS PGothic" pitchFamily="34" charset="-128"/>
              </a:rPr>
              <a:t>supply curve, </a:t>
            </a:r>
            <a:r>
              <a:rPr lang="en-US" altLang="en-US" sz="1600" i="1">
                <a:ea typeface="MS PGothic" pitchFamily="34" charset="-128"/>
              </a:rPr>
              <a:t>SRAS</a:t>
            </a:r>
          </a:p>
        </p:txBody>
      </p:sp>
      <p:sp>
        <p:nvSpPr>
          <p:cNvPr id="11275" name="Line 10"/>
          <p:cNvSpPr>
            <a:spLocks noChangeShapeType="1"/>
          </p:cNvSpPr>
          <p:nvPr/>
        </p:nvSpPr>
        <p:spPr bwMode="auto">
          <a:xfrm flipH="1">
            <a:off x="8115300" y="3267075"/>
            <a:ext cx="0" cy="26606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76" name="Rectangle 7"/>
          <p:cNvSpPr>
            <a:spLocks noChangeArrowheads="1"/>
          </p:cNvSpPr>
          <p:nvPr/>
        </p:nvSpPr>
        <p:spPr bwMode="auto">
          <a:xfrm>
            <a:off x="2326218" y="3011488"/>
            <a:ext cx="3638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10.6</a:t>
            </a:r>
          </a:p>
        </p:txBody>
      </p:sp>
      <p:sp>
        <p:nvSpPr>
          <p:cNvPr id="11277" name="Rectangle 49"/>
          <p:cNvSpPr>
            <a:spLocks noChangeArrowheads="1"/>
          </p:cNvSpPr>
          <p:nvPr/>
        </p:nvSpPr>
        <p:spPr bwMode="auto">
          <a:xfrm>
            <a:off x="8204200" y="3184526"/>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1929</a:t>
            </a:r>
          </a:p>
        </p:txBody>
      </p:sp>
      <p:sp>
        <p:nvSpPr>
          <p:cNvPr id="11278" name="Oval 54"/>
          <p:cNvSpPr>
            <a:spLocks noChangeArrowheads="1"/>
          </p:cNvSpPr>
          <p:nvPr/>
        </p:nvSpPr>
        <p:spPr bwMode="auto">
          <a:xfrm>
            <a:off x="8047568" y="3113088"/>
            <a:ext cx="156633" cy="1317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a:ea typeface="MS PGothic" pitchFamily="34" charset="-128"/>
            </a:endParaRPr>
          </a:p>
        </p:txBody>
      </p:sp>
      <p:sp>
        <p:nvSpPr>
          <p:cNvPr id="11279" name="Line 98"/>
          <p:cNvSpPr>
            <a:spLocks noChangeShapeType="1"/>
          </p:cNvSpPr>
          <p:nvPr/>
        </p:nvSpPr>
        <p:spPr bwMode="auto">
          <a:xfrm>
            <a:off x="2948517" y="3179764"/>
            <a:ext cx="192616" cy="1587"/>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5"/>
          <p:cNvSpPr>
            <a:spLocks noChangeShapeType="1"/>
          </p:cNvSpPr>
          <p:nvPr/>
        </p:nvSpPr>
        <p:spPr bwMode="auto">
          <a:xfrm flipH="1">
            <a:off x="3175001" y="3176588"/>
            <a:ext cx="477096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Rectangle 8"/>
          <p:cNvSpPr>
            <a:spLocks noChangeArrowheads="1"/>
          </p:cNvSpPr>
          <p:nvPr/>
        </p:nvSpPr>
        <p:spPr bwMode="auto">
          <a:xfrm>
            <a:off x="2491317" y="3752850"/>
            <a:ext cx="2596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7.9</a:t>
            </a:r>
          </a:p>
        </p:txBody>
      </p:sp>
      <p:sp>
        <p:nvSpPr>
          <p:cNvPr id="19" name="Rectangle 50"/>
          <p:cNvSpPr>
            <a:spLocks noChangeArrowheads="1"/>
          </p:cNvSpPr>
          <p:nvPr/>
        </p:nvSpPr>
        <p:spPr bwMode="auto">
          <a:xfrm>
            <a:off x="6654800" y="3903664"/>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1933</a:t>
            </a:r>
          </a:p>
        </p:txBody>
      </p:sp>
      <p:sp>
        <p:nvSpPr>
          <p:cNvPr id="20" name="Oval 53"/>
          <p:cNvSpPr>
            <a:spLocks noChangeArrowheads="1"/>
          </p:cNvSpPr>
          <p:nvPr/>
        </p:nvSpPr>
        <p:spPr bwMode="auto">
          <a:xfrm>
            <a:off x="6512984" y="3829051"/>
            <a:ext cx="158749" cy="1301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a:ea typeface="MS PGothic" pitchFamily="34" charset="-128"/>
            </a:endParaRPr>
          </a:p>
        </p:txBody>
      </p:sp>
      <p:sp>
        <p:nvSpPr>
          <p:cNvPr id="21" name="Freeform 56"/>
          <p:cNvSpPr>
            <a:spLocks/>
          </p:cNvSpPr>
          <p:nvPr/>
        </p:nvSpPr>
        <p:spPr bwMode="auto">
          <a:xfrm>
            <a:off x="8746067" y="3621089"/>
            <a:ext cx="2660651" cy="1139825"/>
          </a:xfrm>
          <a:custGeom>
            <a:avLst/>
            <a:gdLst>
              <a:gd name="T0" fmla="*/ 2147483647 w 334"/>
              <a:gd name="T1" fmla="*/ 2147483647 h 175"/>
              <a:gd name="T2" fmla="*/ 2147483647 w 334"/>
              <a:gd name="T3" fmla="*/ 2147483647 h 175"/>
              <a:gd name="T4" fmla="*/ 606652250 w 334"/>
              <a:gd name="T5" fmla="*/ 2147483647 h 175"/>
              <a:gd name="T6" fmla="*/ 0 w 334"/>
              <a:gd name="T7" fmla="*/ 2147483647 h 175"/>
              <a:gd name="T8" fmla="*/ 0 w 334"/>
              <a:gd name="T9" fmla="*/ 805999567 h 175"/>
              <a:gd name="T10" fmla="*/ 606652250 w 334"/>
              <a:gd name="T11" fmla="*/ 0 h 175"/>
              <a:gd name="T12" fmla="*/ 2147483647 w 334"/>
              <a:gd name="T13" fmla="*/ 0 h 175"/>
              <a:gd name="T14" fmla="*/ 2147483647 w 334"/>
              <a:gd name="T15" fmla="*/ 805999567 h 175"/>
              <a:gd name="T16" fmla="*/ 2147483647 w 334"/>
              <a:gd name="T17" fmla="*/ 2147483647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175"/>
              <a:gd name="T29" fmla="*/ 334 w 334"/>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175">
                <a:moveTo>
                  <a:pt x="334" y="156"/>
                </a:moveTo>
                <a:cubicBezTo>
                  <a:pt x="334" y="167"/>
                  <a:pt x="326" y="175"/>
                  <a:pt x="317" y="175"/>
                </a:cubicBezTo>
                <a:cubicBezTo>
                  <a:pt x="17" y="175"/>
                  <a:pt x="17" y="175"/>
                  <a:pt x="17" y="175"/>
                </a:cubicBezTo>
                <a:cubicBezTo>
                  <a:pt x="8" y="175"/>
                  <a:pt x="0" y="167"/>
                  <a:pt x="0" y="156"/>
                </a:cubicBezTo>
                <a:cubicBezTo>
                  <a:pt x="0" y="19"/>
                  <a:pt x="0" y="19"/>
                  <a:pt x="0" y="19"/>
                </a:cubicBezTo>
                <a:cubicBezTo>
                  <a:pt x="0" y="8"/>
                  <a:pt x="8" y="0"/>
                  <a:pt x="17" y="0"/>
                </a:cubicBezTo>
                <a:cubicBezTo>
                  <a:pt x="317" y="0"/>
                  <a:pt x="317" y="0"/>
                  <a:pt x="317" y="0"/>
                </a:cubicBezTo>
                <a:cubicBezTo>
                  <a:pt x="326" y="0"/>
                  <a:pt x="334" y="8"/>
                  <a:pt x="334" y="19"/>
                </a:cubicBezTo>
                <a:lnTo>
                  <a:pt x="334" y="156"/>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dirty="0"/>
          </a:p>
        </p:txBody>
      </p:sp>
      <p:sp>
        <p:nvSpPr>
          <p:cNvPr id="22" name="Rectangle 89"/>
          <p:cNvSpPr>
            <a:spLocks noChangeArrowheads="1"/>
          </p:cNvSpPr>
          <p:nvPr/>
        </p:nvSpPr>
        <p:spPr bwMode="auto">
          <a:xfrm>
            <a:off x="6297084" y="6157913"/>
            <a:ext cx="463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solidFill>
                  <a:srgbClr val="000000"/>
                </a:solidFill>
                <a:ea typeface="MS PGothic" pitchFamily="34" charset="-128"/>
              </a:rPr>
              <a:t> $</a:t>
            </a:r>
            <a:r>
              <a:rPr lang="en-US" altLang="en-US" sz="1600" dirty="0">
                <a:ea typeface="MS PGothic" pitchFamily="34" charset="-128"/>
              </a:rPr>
              <a:t>716</a:t>
            </a:r>
          </a:p>
        </p:txBody>
      </p:sp>
      <p:sp>
        <p:nvSpPr>
          <p:cNvPr id="23" name="Line 92"/>
          <p:cNvSpPr>
            <a:spLocks noChangeShapeType="1"/>
          </p:cNvSpPr>
          <p:nvPr/>
        </p:nvSpPr>
        <p:spPr bwMode="auto">
          <a:xfrm>
            <a:off x="6597651" y="5891213"/>
            <a:ext cx="0" cy="227012"/>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5" name="Line 23"/>
          <p:cNvSpPr>
            <a:spLocks noChangeShapeType="1"/>
          </p:cNvSpPr>
          <p:nvPr/>
        </p:nvSpPr>
        <p:spPr bwMode="auto">
          <a:xfrm flipH="1">
            <a:off x="6599767" y="3994151"/>
            <a:ext cx="0" cy="18700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55"/>
          <p:cNvSpPr>
            <a:spLocks noChangeShapeType="1"/>
          </p:cNvSpPr>
          <p:nvPr/>
        </p:nvSpPr>
        <p:spPr bwMode="auto">
          <a:xfrm>
            <a:off x="7717367" y="3587750"/>
            <a:ext cx="1007533" cy="441325"/>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flipH="1">
            <a:off x="7099301" y="3394075"/>
            <a:ext cx="869951" cy="412750"/>
          </a:xfrm>
          <a:prstGeom prst="line">
            <a:avLst/>
          </a:prstGeom>
          <a:noFill/>
          <a:ln w="1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Freeform 86"/>
          <p:cNvSpPr>
            <a:spLocks/>
          </p:cNvSpPr>
          <p:nvPr/>
        </p:nvSpPr>
        <p:spPr bwMode="auto">
          <a:xfrm>
            <a:off x="6968067" y="3730626"/>
            <a:ext cx="230717" cy="142875"/>
          </a:xfrm>
          <a:custGeom>
            <a:avLst/>
            <a:gdLst>
              <a:gd name="T0" fmla="*/ 2147483647 w 29"/>
              <a:gd name="T1" fmla="*/ 2147483647 h 22"/>
              <a:gd name="T2" fmla="*/ 2147483647 w 29"/>
              <a:gd name="T3" fmla="*/ 2147483647 h 22"/>
              <a:gd name="T4" fmla="*/ 2147483647 w 29"/>
              <a:gd name="T5" fmla="*/ 2147483647 h 22"/>
              <a:gd name="T6" fmla="*/ 2147483647 w 29"/>
              <a:gd name="T7" fmla="*/ 2147483647 h 22"/>
              <a:gd name="T8" fmla="*/ 0 w 29"/>
              <a:gd name="T9" fmla="*/ 2147483647 h 22"/>
              <a:gd name="T10" fmla="*/ 2147483647 w 29"/>
              <a:gd name="T11" fmla="*/ 2147483647 h 22"/>
              <a:gd name="T12" fmla="*/ 2147483647 w 29"/>
              <a:gd name="T13" fmla="*/ 0 h 22"/>
              <a:gd name="T14" fmla="*/ 2147483647 w 29"/>
              <a:gd name="T15" fmla="*/ 0 h 22"/>
              <a:gd name="T16" fmla="*/ 2147483647 w 29"/>
              <a:gd name="T17" fmla="*/ 214748364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2"/>
              <a:gd name="T29" fmla="*/ 29 w 2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2">
                <a:moveTo>
                  <a:pt x="20" y="10"/>
                </a:moveTo>
                <a:cubicBezTo>
                  <a:pt x="29" y="15"/>
                  <a:pt x="29" y="15"/>
                  <a:pt x="29" y="15"/>
                </a:cubicBezTo>
                <a:cubicBezTo>
                  <a:pt x="29" y="15"/>
                  <a:pt x="29" y="15"/>
                  <a:pt x="29" y="15"/>
                </a:cubicBezTo>
                <a:cubicBezTo>
                  <a:pt x="14" y="17"/>
                  <a:pt x="14" y="17"/>
                  <a:pt x="14" y="17"/>
                </a:cubicBezTo>
                <a:cubicBezTo>
                  <a:pt x="9" y="19"/>
                  <a:pt x="4" y="20"/>
                  <a:pt x="0" y="22"/>
                </a:cubicBezTo>
                <a:cubicBezTo>
                  <a:pt x="3" y="18"/>
                  <a:pt x="7" y="15"/>
                  <a:pt x="11" y="12"/>
                </a:cubicBezTo>
                <a:cubicBezTo>
                  <a:pt x="20" y="0"/>
                  <a:pt x="20" y="0"/>
                  <a:pt x="20" y="0"/>
                </a:cubicBezTo>
                <a:cubicBezTo>
                  <a:pt x="20" y="0"/>
                  <a:pt x="20" y="0"/>
                  <a:pt x="20" y="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87"/>
          <p:cNvSpPr>
            <a:spLocks/>
          </p:cNvSpPr>
          <p:nvPr/>
        </p:nvSpPr>
        <p:spPr bwMode="auto">
          <a:xfrm>
            <a:off x="7302501" y="3567113"/>
            <a:ext cx="232833" cy="144462"/>
          </a:xfrm>
          <a:custGeom>
            <a:avLst/>
            <a:gdLst>
              <a:gd name="T0" fmla="*/ 2147483647 w 29"/>
              <a:gd name="T1" fmla="*/ 2147483647 h 22"/>
              <a:gd name="T2" fmla="*/ 2147483647 w 29"/>
              <a:gd name="T3" fmla="*/ 2147483647 h 22"/>
              <a:gd name="T4" fmla="*/ 2147483647 w 29"/>
              <a:gd name="T5" fmla="*/ 2147483647 h 22"/>
              <a:gd name="T6" fmla="*/ 2147483647 w 29"/>
              <a:gd name="T7" fmla="*/ 2147483647 h 22"/>
              <a:gd name="T8" fmla="*/ 0 w 29"/>
              <a:gd name="T9" fmla="*/ 2147483647 h 22"/>
              <a:gd name="T10" fmla="*/ 2147483647 w 29"/>
              <a:gd name="T11" fmla="*/ 2147483647 h 22"/>
              <a:gd name="T12" fmla="*/ 2147483647 w 29"/>
              <a:gd name="T13" fmla="*/ 0 h 22"/>
              <a:gd name="T14" fmla="*/ 2147483647 w 29"/>
              <a:gd name="T15" fmla="*/ 0 h 22"/>
              <a:gd name="T16" fmla="*/ 2147483647 w 29"/>
              <a:gd name="T17" fmla="*/ 214748364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2"/>
              <a:gd name="T29" fmla="*/ 29 w 2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2">
                <a:moveTo>
                  <a:pt x="20" y="10"/>
                </a:moveTo>
                <a:cubicBezTo>
                  <a:pt x="29" y="15"/>
                  <a:pt x="29" y="15"/>
                  <a:pt x="29" y="15"/>
                </a:cubicBezTo>
                <a:cubicBezTo>
                  <a:pt x="29" y="15"/>
                  <a:pt x="29" y="15"/>
                  <a:pt x="29" y="15"/>
                </a:cubicBezTo>
                <a:cubicBezTo>
                  <a:pt x="14" y="17"/>
                  <a:pt x="14" y="17"/>
                  <a:pt x="14" y="17"/>
                </a:cubicBezTo>
                <a:cubicBezTo>
                  <a:pt x="9" y="19"/>
                  <a:pt x="5" y="21"/>
                  <a:pt x="0" y="22"/>
                </a:cubicBezTo>
                <a:cubicBezTo>
                  <a:pt x="4" y="19"/>
                  <a:pt x="7" y="15"/>
                  <a:pt x="11" y="12"/>
                </a:cubicBezTo>
                <a:cubicBezTo>
                  <a:pt x="20" y="0"/>
                  <a:pt x="20" y="0"/>
                  <a:pt x="20" y="0"/>
                </a:cubicBezTo>
                <a:cubicBezTo>
                  <a:pt x="21" y="0"/>
                  <a:pt x="21" y="0"/>
                  <a:pt x="21" y="0"/>
                </a:cubicBez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88"/>
          <p:cNvSpPr>
            <a:spLocks/>
          </p:cNvSpPr>
          <p:nvPr/>
        </p:nvSpPr>
        <p:spPr bwMode="auto">
          <a:xfrm>
            <a:off x="7636933" y="3405188"/>
            <a:ext cx="239184" cy="142875"/>
          </a:xfrm>
          <a:custGeom>
            <a:avLst/>
            <a:gdLst>
              <a:gd name="T0" fmla="*/ 2147483647 w 30"/>
              <a:gd name="T1" fmla="*/ 2147483647 h 22"/>
              <a:gd name="T2" fmla="*/ 2147483647 w 30"/>
              <a:gd name="T3" fmla="*/ 2147483647 h 22"/>
              <a:gd name="T4" fmla="*/ 2147483647 w 30"/>
              <a:gd name="T5" fmla="*/ 2147483647 h 22"/>
              <a:gd name="T6" fmla="*/ 2147483647 w 30"/>
              <a:gd name="T7" fmla="*/ 2147483647 h 22"/>
              <a:gd name="T8" fmla="*/ 0 w 30"/>
              <a:gd name="T9" fmla="*/ 2147483647 h 22"/>
              <a:gd name="T10" fmla="*/ 2147483647 w 30"/>
              <a:gd name="T11" fmla="*/ 2147483647 h 22"/>
              <a:gd name="T12" fmla="*/ 2147483647 w 30"/>
              <a:gd name="T13" fmla="*/ 0 h 22"/>
              <a:gd name="T14" fmla="*/ 2147483647 w 30"/>
              <a:gd name="T15" fmla="*/ 0 h 22"/>
              <a:gd name="T16" fmla="*/ 2147483647 w 30"/>
              <a:gd name="T17" fmla="*/ 214748364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2"/>
              <a:gd name="T29" fmla="*/ 30 w 3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2">
                <a:moveTo>
                  <a:pt x="21" y="10"/>
                </a:moveTo>
                <a:cubicBezTo>
                  <a:pt x="30" y="15"/>
                  <a:pt x="30" y="15"/>
                  <a:pt x="30" y="15"/>
                </a:cubicBezTo>
                <a:cubicBezTo>
                  <a:pt x="30" y="15"/>
                  <a:pt x="30" y="15"/>
                  <a:pt x="30" y="15"/>
                </a:cubicBezTo>
                <a:cubicBezTo>
                  <a:pt x="15" y="18"/>
                  <a:pt x="15" y="18"/>
                  <a:pt x="15" y="18"/>
                </a:cubicBezTo>
                <a:cubicBezTo>
                  <a:pt x="10" y="19"/>
                  <a:pt x="5" y="21"/>
                  <a:pt x="0" y="22"/>
                </a:cubicBezTo>
                <a:cubicBezTo>
                  <a:pt x="4" y="19"/>
                  <a:pt x="8" y="15"/>
                  <a:pt x="11" y="12"/>
                </a:cubicBezTo>
                <a:cubicBezTo>
                  <a:pt x="21" y="0"/>
                  <a:pt x="21" y="0"/>
                  <a:pt x="21" y="0"/>
                </a:cubicBezTo>
                <a:cubicBezTo>
                  <a:pt x="21" y="0"/>
                  <a:pt x="21" y="0"/>
                  <a:pt x="21" y="0"/>
                </a:cubicBez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Line 100"/>
          <p:cNvSpPr>
            <a:spLocks noChangeShapeType="1"/>
          </p:cNvSpPr>
          <p:nvPr/>
        </p:nvSpPr>
        <p:spPr bwMode="auto">
          <a:xfrm>
            <a:off x="2609851" y="3244850"/>
            <a:ext cx="0" cy="37623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 name="Rectangle 31"/>
          <p:cNvSpPr>
            <a:spLocks noChangeArrowheads="1"/>
          </p:cNvSpPr>
          <p:nvPr/>
        </p:nvSpPr>
        <p:spPr bwMode="auto">
          <a:xfrm>
            <a:off x="8724900" y="3648076"/>
            <a:ext cx="269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i="1">
                <a:ea typeface="MS PGothic" pitchFamily="34" charset="-128"/>
              </a:rPr>
              <a:t>A movement down</a:t>
            </a:r>
          </a:p>
          <a:p>
            <a:pPr algn="ctr"/>
            <a:r>
              <a:rPr lang="en-US" altLang="en-US" sz="1600" i="1">
                <a:ea typeface="MS PGothic" pitchFamily="34" charset="-128"/>
              </a:rPr>
              <a:t>the SRAS curve leads</a:t>
            </a:r>
          </a:p>
          <a:p>
            <a:pPr algn="ctr"/>
            <a:r>
              <a:rPr lang="en-US" altLang="en-US" sz="1600" i="1">
                <a:ea typeface="MS PGothic" pitchFamily="34" charset="-128"/>
              </a:rPr>
              <a:t>to deflation and lower</a:t>
            </a:r>
          </a:p>
          <a:p>
            <a:pPr algn="ctr"/>
            <a:r>
              <a:rPr lang="en-US" altLang="en-US" sz="1600" i="1">
                <a:ea typeface="MS PGothic" pitchFamily="34" charset="-128"/>
              </a:rPr>
              <a:t>aggregate output.</a:t>
            </a:r>
          </a:p>
        </p:txBody>
      </p:sp>
      <p:sp>
        <p:nvSpPr>
          <p:cNvPr id="34" name="Line 102"/>
          <p:cNvSpPr>
            <a:spLocks noChangeShapeType="1"/>
          </p:cNvSpPr>
          <p:nvPr/>
        </p:nvSpPr>
        <p:spPr bwMode="auto">
          <a:xfrm flipH="1">
            <a:off x="6896100" y="6315075"/>
            <a:ext cx="829733" cy="0"/>
          </a:xfrm>
          <a:prstGeom prst="line">
            <a:avLst/>
          </a:prstGeom>
          <a:noFill/>
          <a:ln w="31750">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cxnSp>
        <p:nvCxnSpPr>
          <p:cNvPr id="37" name="Straight Connector 36"/>
          <p:cNvCxnSpPr/>
          <p:nvPr/>
        </p:nvCxnSpPr>
        <p:spPr>
          <a:xfrm rot="5400000">
            <a:off x="8003117" y="6016625"/>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Line 98"/>
          <p:cNvSpPr>
            <a:spLocks noChangeShapeType="1"/>
          </p:cNvSpPr>
          <p:nvPr/>
        </p:nvSpPr>
        <p:spPr bwMode="auto">
          <a:xfrm>
            <a:off x="2950634" y="3875088"/>
            <a:ext cx="192617" cy="1587"/>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 name="Slide Number Placeholder 35"/>
          <p:cNvSpPr>
            <a:spLocks noGrp="1"/>
          </p:cNvSpPr>
          <p:nvPr>
            <p:ph type="sldNum" sz="quarter" idx="12"/>
          </p:nvPr>
        </p:nvSpPr>
        <p:spPr>
          <a:xfrm>
            <a:off x="8741833" y="6524625"/>
            <a:ext cx="2844800" cy="268288"/>
          </a:xfrm>
        </p:spPr>
        <p:txBody>
          <a:bodyPr/>
          <a:lstStyle/>
          <a:p>
            <a:pPr>
              <a:defRPr/>
            </a:pPr>
            <a:fld id="{E33F5BA1-164C-4B70-B31A-8E3BD729A094}" type="slidenum">
              <a:rPr lang="id-ID"/>
              <a:pPr>
                <a:defRPr/>
              </a:pPr>
              <a:t>5</a:t>
            </a:fld>
            <a:r>
              <a:rPr lang="en-US" dirty="0"/>
              <a:t> of 15</a:t>
            </a:r>
            <a:endParaRPr lang="id-ID" dirty="0"/>
          </a:p>
        </p:txBody>
      </p:sp>
    </p:spTree>
    <p:extLst>
      <p:ext uri="{BB962C8B-B14F-4D97-AF65-F5344CB8AC3E}">
        <p14:creationId xmlns:p14="http://schemas.microsoft.com/office/powerpoint/2010/main" val="3058259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par>
                          <p:cTn id="23" fill="hold" nodeType="afterGroup">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childTnLst>
                          </p:cTn>
                        </p:par>
                        <p:par>
                          <p:cTn id="29" fill="hold" nodeType="afterGroup">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right)">
                                      <p:cBhvr>
                                        <p:cTn id="32" dur="500"/>
                                        <p:tgtEl>
                                          <p:spTgt spid="34"/>
                                        </p:tgtEl>
                                      </p:cBhvr>
                                    </p:animEffect>
                                  </p:childTnLst>
                                </p:cTn>
                              </p:par>
                            </p:childTnLst>
                          </p:cTn>
                        </p:par>
                        <p:par>
                          <p:cTn id="33" fill="hold" nodeType="afterGroup">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childTnLst>
                          </p:cTn>
                        </p:par>
                        <p:par>
                          <p:cTn id="40" fill="hold" nodeType="afterGroup">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8" grpId="0"/>
      <p:bldP spid="19" grpId="0"/>
      <p:bldP spid="22" grpId="0"/>
      <p:bldP spid="23" grpId="0" animBg="1"/>
      <p:bldP spid="25" grpId="0" animBg="1"/>
      <p:bldP spid="26" grpId="0" animBg="1"/>
      <p:bldP spid="27" grpId="0" animBg="1"/>
      <p:bldP spid="28" grpId="0" animBg="1"/>
      <p:bldP spid="29" grpId="0" animBg="1"/>
      <p:bldP spid="30" grpId="0" animBg="1"/>
      <p:bldP spid="31" grpId="0" animBg="1"/>
      <p:bldP spid="33" grpId="0"/>
      <p:bldP spid="34"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Shifts of the Short-Run </a:t>
            </a:r>
            <a:br>
              <a:rPr lang="en-US" altLang="en-US" smtClean="0"/>
            </a:br>
            <a:r>
              <a:rPr lang="en-US" altLang="en-US" smtClean="0"/>
              <a:t>Aggregate Supply Curve</a:t>
            </a:r>
          </a:p>
        </p:txBody>
      </p:sp>
      <p:sp>
        <p:nvSpPr>
          <p:cNvPr id="12291" name="Rectangle 6"/>
          <p:cNvSpPr>
            <a:spLocks noChangeArrowheads="1"/>
          </p:cNvSpPr>
          <p:nvPr/>
        </p:nvSpPr>
        <p:spPr bwMode="auto">
          <a:xfrm>
            <a:off x="1143001" y="2555876"/>
            <a:ext cx="4510617"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ea typeface="MS PGothic" pitchFamily="34" charset="-128"/>
            </a:endParaRPr>
          </a:p>
        </p:txBody>
      </p:sp>
      <p:sp>
        <p:nvSpPr>
          <p:cNvPr id="12292" name="Freeform 73"/>
          <p:cNvSpPr>
            <a:spLocks/>
          </p:cNvSpPr>
          <p:nvPr/>
        </p:nvSpPr>
        <p:spPr bwMode="auto">
          <a:xfrm>
            <a:off x="6576485" y="2555876"/>
            <a:ext cx="4508500" cy="3484563"/>
          </a:xfrm>
          <a:custGeom>
            <a:avLst/>
            <a:gdLst>
              <a:gd name="T0" fmla="*/ 2147483647 w 1809"/>
              <a:gd name="T1" fmla="*/ 2147483647 h 1415"/>
              <a:gd name="T2" fmla="*/ 0 w 1809"/>
              <a:gd name="T3" fmla="*/ 2147483647 h 1415"/>
              <a:gd name="T4" fmla="*/ 0 w 1809"/>
              <a:gd name="T5" fmla="*/ 0 h 1415"/>
              <a:gd name="T6" fmla="*/ 0 60000 65536"/>
              <a:gd name="T7" fmla="*/ 0 60000 65536"/>
              <a:gd name="T8" fmla="*/ 0 60000 65536"/>
              <a:gd name="T9" fmla="*/ 0 w 1809"/>
              <a:gd name="T10" fmla="*/ 0 h 1415"/>
              <a:gd name="T11" fmla="*/ 1809 w 1809"/>
              <a:gd name="T12" fmla="*/ 1415 h 1415"/>
            </a:gdLst>
            <a:ahLst/>
            <a:cxnLst>
              <a:cxn ang="T6">
                <a:pos x="T0" y="T1"/>
              </a:cxn>
              <a:cxn ang="T7">
                <a:pos x="T2" y="T3"/>
              </a:cxn>
              <a:cxn ang="T8">
                <a:pos x="T4" y="T5"/>
              </a:cxn>
            </a:cxnLst>
            <a:rect l="T9" t="T10" r="T11" b="T12"/>
            <a:pathLst>
              <a:path w="1809" h="1415">
                <a:moveTo>
                  <a:pt x="1809" y="1415"/>
                </a:moveTo>
                <a:lnTo>
                  <a:pt x="0" y="1415"/>
                </a:lnTo>
                <a:lnTo>
                  <a:pt x="0" y="0"/>
                </a:lnTo>
              </a:path>
            </a:pathLst>
          </a:custGeom>
          <a:noFill/>
          <a:ln w="4">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3" name="Freeform 87"/>
          <p:cNvSpPr>
            <a:spLocks/>
          </p:cNvSpPr>
          <p:nvPr/>
        </p:nvSpPr>
        <p:spPr bwMode="auto">
          <a:xfrm>
            <a:off x="1143001" y="2555876"/>
            <a:ext cx="4510617" cy="3484563"/>
          </a:xfrm>
          <a:custGeom>
            <a:avLst/>
            <a:gdLst>
              <a:gd name="T0" fmla="*/ 2147483647 w 1810"/>
              <a:gd name="T1" fmla="*/ 2147483647 h 1415"/>
              <a:gd name="T2" fmla="*/ 0 w 1810"/>
              <a:gd name="T3" fmla="*/ 2147483647 h 1415"/>
              <a:gd name="T4" fmla="*/ 0 w 1810"/>
              <a:gd name="T5" fmla="*/ 0 h 1415"/>
              <a:gd name="T6" fmla="*/ 0 60000 65536"/>
              <a:gd name="T7" fmla="*/ 0 60000 65536"/>
              <a:gd name="T8" fmla="*/ 0 60000 65536"/>
              <a:gd name="T9" fmla="*/ 0 w 1810"/>
              <a:gd name="T10" fmla="*/ 0 h 1415"/>
              <a:gd name="T11" fmla="*/ 1810 w 1810"/>
              <a:gd name="T12" fmla="*/ 1415 h 1415"/>
            </a:gdLst>
            <a:ahLst/>
            <a:cxnLst>
              <a:cxn ang="T6">
                <a:pos x="T0" y="T1"/>
              </a:cxn>
              <a:cxn ang="T7">
                <a:pos x="T2" y="T3"/>
              </a:cxn>
              <a:cxn ang="T8">
                <a:pos x="T4" y="T5"/>
              </a:cxn>
            </a:cxnLst>
            <a:rect l="T9" t="T10" r="T11" b="T12"/>
            <a:pathLst>
              <a:path w="1810" h="1415">
                <a:moveTo>
                  <a:pt x="1810" y="1415"/>
                </a:moveTo>
                <a:lnTo>
                  <a:pt x="0" y="1415"/>
                </a:lnTo>
                <a:lnTo>
                  <a:pt x="0" y="0"/>
                </a:lnTo>
              </a:path>
            </a:pathLst>
          </a:custGeom>
          <a:noFill/>
          <a:ln w="4">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4" name="Line 91"/>
          <p:cNvSpPr>
            <a:spLocks noChangeShapeType="1"/>
          </p:cNvSpPr>
          <p:nvPr/>
        </p:nvSpPr>
        <p:spPr bwMode="auto">
          <a:xfrm flipV="1">
            <a:off x="2857500" y="3197225"/>
            <a:ext cx="2082800" cy="2635250"/>
          </a:xfrm>
          <a:prstGeom prst="line">
            <a:avLst/>
          </a:prstGeom>
          <a:noFill/>
          <a:ln w="38100">
            <a:solidFill>
              <a:srgbClr val="FAC0B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295" name="Line 92"/>
          <p:cNvSpPr>
            <a:spLocks noChangeShapeType="1"/>
          </p:cNvSpPr>
          <p:nvPr/>
        </p:nvSpPr>
        <p:spPr bwMode="auto">
          <a:xfrm flipV="1">
            <a:off x="6906684" y="2987675"/>
            <a:ext cx="2082800" cy="2635250"/>
          </a:xfrm>
          <a:prstGeom prst="line">
            <a:avLst/>
          </a:prstGeom>
          <a:noFill/>
          <a:ln w="38100">
            <a:solidFill>
              <a:srgbClr val="FAC0B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296" name="Rectangle 7"/>
          <p:cNvSpPr>
            <a:spLocks noChangeArrowheads="1"/>
          </p:cNvSpPr>
          <p:nvPr/>
        </p:nvSpPr>
        <p:spPr bwMode="auto">
          <a:xfrm>
            <a:off x="4559300" y="6115050"/>
            <a:ext cx="193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Real GDP</a:t>
            </a:r>
          </a:p>
        </p:txBody>
      </p:sp>
      <p:sp>
        <p:nvSpPr>
          <p:cNvPr id="12297" name="Rectangle 8"/>
          <p:cNvSpPr>
            <a:spLocks noChangeArrowheads="1"/>
          </p:cNvSpPr>
          <p:nvPr/>
        </p:nvSpPr>
        <p:spPr bwMode="auto">
          <a:xfrm>
            <a:off x="508001" y="2041526"/>
            <a:ext cx="14181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Aggregate price level</a:t>
            </a:r>
          </a:p>
        </p:txBody>
      </p:sp>
      <p:sp>
        <p:nvSpPr>
          <p:cNvPr id="12298" name="Rectangle 9"/>
          <p:cNvSpPr>
            <a:spLocks noChangeArrowheads="1"/>
          </p:cNvSpPr>
          <p:nvPr/>
        </p:nvSpPr>
        <p:spPr bwMode="auto">
          <a:xfrm>
            <a:off x="5748867" y="2041526"/>
            <a:ext cx="16594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Aggregate </a:t>
            </a:r>
          </a:p>
          <a:p>
            <a:pPr algn="ctr"/>
            <a:r>
              <a:rPr lang="en-US" altLang="en-US" sz="1400" b="1">
                <a:ea typeface="MS PGothic" pitchFamily="34" charset="-128"/>
              </a:rPr>
              <a:t>price level</a:t>
            </a:r>
          </a:p>
        </p:txBody>
      </p:sp>
      <p:sp>
        <p:nvSpPr>
          <p:cNvPr id="12299" name="Rectangle 10"/>
          <p:cNvSpPr>
            <a:spLocks noChangeArrowheads="1"/>
          </p:cNvSpPr>
          <p:nvPr/>
        </p:nvSpPr>
        <p:spPr bwMode="auto">
          <a:xfrm>
            <a:off x="10039351" y="6115050"/>
            <a:ext cx="162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ea typeface="MS PGothic" pitchFamily="34" charset="-128"/>
              </a:rPr>
              <a:t>Real GDP</a:t>
            </a:r>
          </a:p>
        </p:txBody>
      </p:sp>
      <p:sp>
        <p:nvSpPr>
          <p:cNvPr id="13" name="Rectangle 39"/>
          <p:cNvSpPr>
            <a:spLocks noChangeArrowheads="1"/>
          </p:cNvSpPr>
          <p:nvPr/>
        </p:nvSpPr>
        <p:spPr bwMode="auto">
          <a:xfrm>
            <a:off x="3325284" y="2733676"/>
            <a:ext cx="419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SRAS</a:t>
            </a:r>
          </a:p>
        </p:txBody>
      </p:sp>
      <p:sp>
        <p:nvSpPr>
          <p:cNvPr id="14" name="Rectangle 42"/>
          <p:cNvSpPr>
            <a:spLocks noChangeArrowheads="1"/>
          </p:cNvSpPr>
          <p:nvPr/>
        </p:nvSpPr>
        <p:spPr bwMode="auto">
          <a:xfrm>
            <a:off x="3924300" y="2774950"/>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ea typeface="MS PGothic" pitchFamily="34" charset="-128"/>
              </a:rPr>
              <a:t>2</a:t>
            </a:r>
          </a:p>
        </p:txBody>
      </p:sp>
      <p:sp>
        <p:nvSpPr>
          <p:cNvPr id="15" name="Line 90"/>
          <p:cNvSpPr>
            <a:spLocks noChangeShapeType="1"/>
          </p:cNvSpPr>
          <p:nvPr/>
        </p:nvSpPr>
        <p:spPr bwMode="auto">
          <a:xfrm flipV="1">
            <a:off x="1471085" y="2987675"/>
            <a:ext cx="2078567" cy="2635250"/>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 name="Line 96"/>
          <p:cNvSpPr>
            <a:spLocks noChangeShapeType="1"/>
          </p:cNvSpPr>
          <p:nvPr/>
        </p:nvSpPr>
        <p:spPr bwMode="auto">
          <a:xfrm>
            <a:off x="3526367" y="4005264"/>
            <a:ext cx="1077384" cy="1423987"/>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9" name="Line 93"/>
          <p:cNvSpPr>
            <a:spLocks noChangeShapeType="1"/>
          </p:cNvSpPr>
          <p:nvPr/>
        </p:nvSpPr>
        <p:spPr bwMode="auto">
          <a:xfrm flipV="1">
            <a:off x="8288868" y="3197225"/>
            <a:ext cx="2087033" cy="2635250"/>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 name="Line 94"/>
          <p:cNvSpPr>
            <a:spLocks noChangeShapeType="1"/>
          </p:cNvSpPr>
          <p:nvPr/>
        </p:nvSpPr>
        <p:spPr bwMode="auto">
          <a:xfrm>
            <a:off x="8337552" y="3935414"/>
            <a:ext cx="1212849" cy="3175"/>
          </a:xfrm>
          <a:prstGeom prst="line">
            <a:avLst/>
          </a:prstGeom>
          <a:noFill/>
          <a:ln w="31750">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 name="Line 115"/>
          <p:cNvSpPr>
            <a:spLocks noChangeShapeType="1"/>
          </p:cNvSpPr>
          <p:nvPr/>
        </p:nvSpPr>
        <p:spPr bwMode="auto">
          <a:xfrm>
            <a:off x="8966200" y="4005264"/>
            <a:ext cx="1024467" cy="1349375"/>
          </a:xfrm>
          <a:prstGeom prst="line">
            <a:avLst/>
          </a:prstGeom>
          <a:noFill/>
          <a:ln w="4">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2" name="Freeform 116"/>
          <p:cNvSpPr>
            <a:spLocks/>
          </p:cNvSpPr>
          <p:nvPr/>
        </p:nvSpPr>
        <p:spPr bwMode="auto">
          <a:xfrm>
            <a:off x="8784167" y="5329238"/>
            <a:ext cx="2207684" cy="685800"/>
          </a:xfrm>
          <a:custGeom>
            <a:avLst/>
            <a:gdLst>
              <a:gd name="T0" fmla="*/ 2147483647 w 324"/>
              <a:gd name="T1" fmla="*/ 2147483647 h 101"/>
              <a:gd name="T2" fmla="*/ 2147483647 w 324"/>
              <a:gd name="T3" fmla="*/ 2147483647 h 101"/>
              <a:gd name="T4" fmla="*/ 428816931 w 324"/>
              <a:gd name="T5" fmla="*/ 2147483647 h 101"/>
              <a:gd name="T6" fmla="*/ 0 w 324"/>
              <a:gd name="T7" fmla="*/ 2147483647 h 101"/>
              <a:gd name="T8" fmla="*/ 0 w 324"/>
              <a:gd name="T9" fmla="*/ 678621345 h 101"/>
              <a:gd name="T10" fmla="*/ 428816931 w 324"/>
              <a:gd name="T11" fmla="*/ 0 h 101"/>
              <a:gd name="T12" fmla="*/ 2147483647 w 324"/>
              <a:gd name="T13" fmla="*/ 0 h 101"/>
              <a:gd name="T14" fmla="*/ 2147483647 w 324"/>
              <a:gd name="T15" fmla="*/ 678621345 h 101"/>
              <a:gd name="T16" fmla="*/ 2147483647 w 324"/>
              <a:gd name="T17" fmla="*/ 2147483647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101"/>
              <a:gd name="T29" fmla="*/ 324 w 324"/>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101">
                <a:moveTo>
                  <a:pt x="324" y="85"/>
                </a:moveTo>
                <a:cubicBezTo>
                  <a:pt x="324" y="94"/>
                  <a:pt x="317" y="101"/>
                  <a:pt x="308" y="101"/>
                </a:cubicBezTo>
                <a:cubicBezTo>
                  <a:pt x="16" y="101"/>
                  <a:pt x="16" y="101"/>
                  <a:pt x="16" y="101"/>
                </a:cubicBezTo>
                <a:cubicBezTo>
                  <a:pt x="7" y="101"/>
                  <a:pt x="0" y="94"/>
                  <a:pt x="0" y="85"/>
                </a:cubicBezTo>
                <a:cubicBezTo>
                  <a:pt x="0" y="16"/>
                  <a:pt x="0" y="16"/>
                  <a:pt x="0" y="16"/>
                </a:cubicBezTo>
                <a:cubicBezTo>
                  <a:pt x="0" y="7"/>
                  <a:pt x="7" y="0"/>
                  <a:pt x="16" y="0"/>
                </a:cubicBezTo>
                <a:cubicBezTo>
                  <a:pt x="308" y="0"/>
                  <a:pt x="308" y="0"/>
                  <a:pt x="308" y="0"/>
                </a:cubicBezTo>
                <a:cubicBezTo>
                  <a:pt x="317" y="0"/>
                  <a:pt x="324" y="7"/>
                  <a:pt x="324" y="16"/>
                </a:cubicBezTo>
                <a:lnTo>
                  <a:pt x="324" y="85"/>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endParaRPr lang="en-US" dirty="0"/>
          </a:p>
        </p:txBody>
      </p:sp>
      <p:sp>
        <p:nvSpPr>
          <p:cNvPr id="23" name="Rectangle 21"/>
          <p:cNvSpPr>
            <a:spLocks noChangeArrowheads="1"/>
          </p:cNvSpPr>
          <p:nvPr/>
        </p:nvSpPr>
        <p:spPr bwMode="auto">
          <a:xfrm>
            <a:off x="8729134" y="5394325"/>
            <a:ext cx="2400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i="1">
                <a:ea typeface="MS PGothic" pitchFamily="34" charset="-128"/>
              </a:rPr>
              <a:t>Increase in short-run</a:t>
            </a:r>
          </a:p>
          <a:p>
            <a:pPr algn="ctr"/>
            <a:r>
              <a:rPr lang="en-US" altLang="en-US" sz="1400" i="1">
                <a:ea typeface="MS PGothic" pitchFamily="34" charset="-128"/>
              </a:rPr>
              <a:t>aggregate supply</a:t>
            </a:r>
          </a:p>
        </p:txBody>
      </p:sp>
      <p:sp>
        <p:nvSpPr>
          <p:cNvPr id="12309" name="Rectangle 22"/>
          <p:cNvSpPr>
            <a:spLocks noChangeArrowheads="1"/>
          </p:cNvSpPr>
          <p:nvPr/>
        </p:nvSpPr>
        <p:spPr bwMode="auto">
          <a:xfrm>
            <a:off x="2133600" y="1423989"/>
            <a:ext cx="1841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ea typeface="MS PGothic" pitchFamily="34" charset="-128"/>
              </a:rPr>
              <a:t>(a) Leftward Shift</a:t>
            </a:r>
          </a:p>
        </p:txBody>
      </p:sp>
      <p:sp>
        <p:nvSpPr>
          <p:cNvPr id="12310" name="Rectangle 23"/>
          <p:cNvSpPr>
            <a:spLocks noChangeArrowheads="1"/>
          </p:cNvSpPr>
          <p:nvPr/>
        </p:nvSpPr>
        <p:spPr bwMode="auto">
          <a:xfrm>
            <a:off x="7564967" y="1412875"/>
            <a:ext cx="19822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ea typeface="MS PGothic" pitchFamily="34" charset="-128"/>
              </a:rPr>
              <a:t>(b) Rightward Shift</a:t>
            </a:r>
          </a:p>
        </p:txBody>
      </p:sp>
      <p:sp>
        <p:nvSpPr>
          <p:cNvPr id="12311" name="Rectangle 39"/>
          <p:cNvSpPr>
            <a:spLocks noChangeArrowheads="1"/>
          </p:cNvSpPr>
          <p:nvPr/>
        </p:nvSpPr>
        <p:spPr bwMode="auto">
          <a:xfrm>
            <a:off x="4751918" y="2909888"/>
            <a:ext cx="419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SRAS</a:t>
            </a:r>
          </a:p>
        </p:txBody>
      </p:sp>
      <p:sp>
        <p:nvSpPr>
          <p:cNvPr id="12312" name="Rectangle 42"/>
          <p:cNvSpPr>
            <a:spLocks noChangeArrowheads="1"/>
          </p:cNvSpPr>
          <p:nvPr/>
        </p:nvSpPr>
        <p:spPr bwMode="auto">
          <a:xfrm>
            <a:off x="5346700" y="2954338"/>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ea typeface="MS PGothic" pitchFamily="34" charset="-128"/>
              </a:rPr>
              <a:t>1</a:t>
            </a:r>
          </a:p>
        </p:txBody>
      </p:sp>
      <p:sp>
        <p:nvSpPr>
          <p:cNvPr id="12313" name="Rectangle 39"/>
          <p:cNvSpPr>
            <a:spLocks noChangeArrowheads="1"/>
          </p:cNvSpPr>
          <p:nvPr/>
        </p:nvSpPr>
        <p:spPr bwMode="auto">
          <a:xfrm>
            <a:off x="8648700" y="2692401"/>
            <a:ext cx="419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SRAS</a:t>
            </a:r>
          </a:p>
        </p:txBody>
      </p:sp>
      <p:sp>
        <p:nvSpPr>
          <p:cNvPr id="12314" name="Rectangle 42"/>
          <p:cNvSpPr>
            <a:spLocks noChangeArrowheads="1"/>
          </p:cNvSpPr>
          <p:nvPr/>
        </p:nvSpPr>
        <p:spPr bwMode="auto">
          <a:xfrm>
            <a:off x="9226551" y="2738438"/>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ea typeface="MS PGothic" pitchFamily="34" charset="-128"/>
              </a:rPr>
              <a:t>1</a:t>
            </a:r>
          </a:p>
        </p:txBody>
      </p:sp>
      <p:sp>
        <p:nvSpPr>
          <p:cNvPr id="30" name="Rectangle 39"/>
          <p:cNvSpPr>
            <a:spLocks noChangeArrowheads="1"/>
          </p:cNvSpPr>
          <p:nvPr/>
        </p:nvSpPr>
        <p:spPr bwMode="auto">
          <a:xfrm>
            <a:off x="10085918" y="2898776"/>
            <a:ext cx="419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dirty="0">
                <a:ea typeface="MS PGothic" pitchFamily="34" charset="-128"/>
              </a:rPr>
              <a:t>SRAS</a:t>
            </a:r>
          </a:p>
        </p:txBody>
      </p:sp>
      <p:sp>
        <p:nvSpPr>
          <p:cNvPr id="31" name="Rectangle 42"/>
          <p:cNvSpPr>
            <a:spLocks noChangeArrowheads="1"/>
          </p:cNvSpPr>
          <p:nvPr/>
        </p:nvSpPr>
        <p:spPr bwMode="auto">
          <a:xfrm>
            <a:off x="10668001" y="2954338"/>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dirty="0">
                <a:ea typeface="MS PGothic" pitchFamily="34" charset="-128"/>
              </a:rPr>
              <a:t>2</a:t>
            </a:r>
          </a:p>
        </p:txBody>
      </p:sp>
      <p:sp>
        <p:nvSpPr>
          <p:cNvPr id="32" name="Line 94"/>
          <p:cNvSpPr>
            <a:spLocks noChangeShapeType="1"/>
          </p:cNvSpPr>
          <p:nvPr/>
        </p:nvSpPr>
        <p:spPr bwMode="auto">
          <a:xfrm flipH="1">
            <a:off x="2978152" y="3905251"/>
            <a:ext cx="1212849" cy="3175"/>
          </a:xfrm>
          <a:prstGeom prst="line">
            <a:avLst/>
          </a:prstGeom>
          <a:noFill/>
          <a:ln w="31750">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 name="Freeform 116"/>
          <p:cNvSpPr>
            <a:spLocks/>
          </p:cNvSpPr>
          <p:nvPr/>
        </p:nvSpPr>
        <p:spPr bwMode="auto">
          <a:xfrm>
            <a:off x="3426885" y="5329238"/>
            <a:ext cx="2400300" cy="685800"/>
          </a:xfrm>
          <a:custGeom>
            <a:avLst/>
            <a:gdLst>
              <a:gd name="T0" fmla="*/ 2147483647 w 324"/>
              <a:gd name="T1" fmla="*/ 2147483647 h 101"/>
              <a:gd name="T2" fmla="*/ 2147483647 w 324"/>
              <a:gd name="T3" fmla="*/ 2147483647 h 101"/>
              <a:gd name="T4" fmla="*/ 428816931 w 324"/>
              <a:gd name="T5" fmla="*/ 2147483647 h 101"/>
              <a:gd name="T6" fmla="*/ 0 w 324"/>
              <a:gd name="T7" fmla="*/ 2147483647 h 101"/>
              <a:gd name="T8" fmla="*/ 0 w 324"/>
              <a:gd name="T9" fmla="*/ 678621345 h 101"/>
              <a:gd name="T10" fmla="*/ 428816931 w 324"/>
              <a:gd name="T11" fmla="*/ 0 h 101"/>
              <a:gd name="T12" fmla="*/ 2147483647 w 324"/>
              <a:gd name="T13" fmla="*/ 0 h 101"/>
              <a:gd name="T14" fmla="*/ 2147483647 w 324"/>
              <a:gd name="T15" fmla="*/ 678621345 h 101"/>
              <a:gd name="T16" fmla="*/ 2147483647 w 324"/>
              <a:gd name="T17" fmla="*/ 2147483647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101"/>
              <a:gd name="T29" fmla="*/ 324 w 324"/>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101">
                <a:moveTo>
                  <a:pt x="324" y="85"/>
                </a:moveTo>
                <a:cubicBezTo>
                  <a:pt x="324" y="94"/>
                  <a:pt x="317" y="101"/>
                  <a:pt x="308" y="101"/>
                </a:cubicBezTo>
                <a:cubicBezTo>
                  <a:pt x="16" y="101"/>
                  <a:pt x="16" y="101"/>
                  <a:pt x="16" y="101"/>
                </a:cubicBezTo>
                <a:cubicBezTo>
                  <a:pt x="7" y="101"/>
                  <a:pt x="0" y="94"/>
                  <a:pt x="0" y="85"/>
                </a:cubicBezTo>
                <a:cubicBezTo>
                  <a:pt x="0" y="16"/>
                  <a:pt x="0" y="16"/>
                  <a:pt x="0" y="16"/>
                </a:cubicBezTo>
                <a:cubicBezTo>
                  <a:pt x="0" y="7"/>
                  <a:pt x="7" y="0"/>
                  <a:pt x="16" y="0"/>
                </a:cubicBezTo>
                <a:cubicBezTo>
                  <a:pt x="308" y="0"/>
                  <a:pt x="308" y="0"/>
                  <a:pt x="308" y="0"/>
                </a:cubicBezTo>
                <a:cubicBezTo>
                  <a:pt x="317" y="0"/>
                  <a:pt x="324" y="7"/>
                  <a:pt x="324" y="16"/>
                </a:cubicBezTo>
                <a:lnTo>
                  <a:pt x="324" y="85"/>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400" dirty="0"/>
              <a:t>Decrease in short-run aggregate supply</a:t>
            </a:r>
          </a:p>
        </p:txBody>
      </p:sp>
    </p:spTree>
    <p:extLst>
      <p:ext uri="{BB962C8B-B14F-4D97-AF65-F5344CB8AC3E}">
        <p14:creationId xmlns:p14="http://schemas.microsoft.com/office/powerpoint/2010/main" val="3379131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9" grpId="0" animBg="1"/>
      <p:bldP spid="20" grpId="0" animBg="1"/>
      <p:bldP spid="21" grpId="0" animBg="1"/>
      <p:bldP spid="23" grpId="0"/>
      <p:bldP spid="30" grpId="0"/>
      <p:bldP spid="31" grpId="0"/>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Shifts of the Short-Run </a:t>
            </a:r>
            <a:br>
              <a:rPr lang="en-US" altLang="en-US" smtClean="0"/>
            </a:br>
            <a:r>
              <a:rPr lang="en-US" altLang="en-US" smtClean="0"/>
              <a:t>Aggregate Supply Curve</a:t>
            </a:r>
          </a:p>
        </p:txBody>
      </p:sp>
      <p:sp>
        <p:nvSpPr>
          <p:cNvPr id="3" name="Content Placeholder 2"/>
          <p:cNvSpPr>
            <a:spLocks noGrp="1"/>
          </p:cNvSpPr>
          <p:nvPr>
            <p:ph idx="1"/>
          </p:nvPr>
        </p:nvSpPr>
        <p:spPr/>
        <p:txBody>
          <a:bodyPr rtlCol="0">
            <a:normAutofit/>
          </a:bodyPr>
          <a:lstStyle/>
          <a:p>
            <a:pPr marL="314325" indent="-219075" fontAlgn="auto">
              <a:spcAft>
                <a:spcPts val="0"/>
              </a:spcAft>
              <a:defRPr/>
            </a:pPr>
            <a:r>
              <a:rPr lang="en-US" dirty="0" smtClean="0"/>
              <a:t>Changes in commodity prices, nominal wages, or productivity lead to changes in producers’ profits and shift the short-run aggregate supply curve.</a:t>
            </a:r>
          </a:p>
          <a:p>
            <a:pPr fontAlgn="auto">
              <a:spcAft>
                <a:spcPts val="0"/>
              </a:spcAft>
              <a:defRPr/>
            </a:pPr>
            <a:endParaRPr lang="en-US" dirty="0"/>
          </a:p>
        </p:txBody>
      </p:sp>
    </p:spTree>
    <p:extLst>
      <p:ext uri="{BB962C8B-B14F-4D97-AF65-F5344CB8AC3E}">
        <p14:creationId xmlns:p14="http://schemas.microsoft.com/office/powerpoint/2010/main" val="744659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zh-CN" smtClean="0"/>
              <a:t>Factors that Shift Short-Run Aggregate Supply</a:t>
            </a:r>
            <a:endParaRPr lang="en-US"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2836075"/>
              </p:ext>
            </p:extLst>
          </p:nvPr>
        </p:nvGraphicFramePr>
        <p:xfrm>
          <a:off x="770203" y="2495836"/>
          <a:ext cx="10651594" cy="3219164"/>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5094241"/>
                <a:gridCol w="5557353"/>
              </a:tblGrid>
              <a:tr h="370882">
                <a:tc gridSpan="2">
                  <a:txBody>
                    <a:bodyPr/>
                    <a:lstStyle/>
                    <a:p>
                      <a:pPr marL="1588" indent="-1588"/>
                      <a:r>
                        <a:rPr lang="en-US" dirty="0" smtClean="0">
                          <a:solidFill>
                            <a:schemeClr val="tx1"/>
                          </a:solidFill>
                        </a:rPr>
                        <a:t>Changes in commodity prices</a:t>
                      </a:r>
                      <a:endParaRPr lang="en-US" b="1" dirty="0">
                        <a:solidFill>
                          <a:schemeClr val="tx1"/>
                        </a:solidFill>
                      </a:endParaRPr>
                    </a:p>
                  </a:txBody>
                  <a:tcPr marL="121920" marR="121920" marT="45725" marB="45725"/>
                </a:tc>
                <a:tc hMerge="1">
                  <a:txBody>
                    <a:bodyPr/>
                    <a:lstStyle/>
                    <a:p>
                      <a:endParaRPr lang="en-US" dirty="0"/>
                    </a:p>
                  </a:txBody>
                  <a:tcPr/>
                </a:tc>
              </a:tr>
              <a:tr h="640153">
                <a:tc>
                  <a:txBody>
                    <a:bodyPr/>
                    <a:lstStyle/>
                    <a:p>
                      <a:pPr marL="1588" indent="-1588"/>
                      <a:r>
                        <a:rPr lang="en-US" dirty="0" smtClean="0"/>
                        <a:t>If commodity prices fall</a:t>
                      </a:r>
                    </a:p>
                    <a:p>
                      <a:pPr marL="1588" indent="-1588"/>
                      <a:r>
                        <a:rPr lang="en-US" dirty="0" smtClean="0"/>
                        <a:t>If commodity prices rise</a:t>
                      </a:r>
                      <a:endParaRPr lang="en-US" sz="1800" dirty="0"/>
                    </a:p>
                  </a:txBody>
                  <a:tcPr marL="121920" marR="121920" marT="45725" marB="45725"/>
                </a:tc>
                <a:tc>
                  <a:txBody>
                    <a:bodyPr/>
                    <a:lstStyle/>
                    <a:p>
                      <a:pPr marL="1588" indent="-1588"/>
                      <a:r>
                        <a:rPr lang="en-US" dirty="0" smtClean="0"/>
                        <a:t>Short-run aggregate supply increases</a:t>
                      </a:r>
                    </a:p>
                    <a:p>
                      <a:pPr marL="1588" indent="-1588"/>
                      <a:r>
                        <a:rPr lang="en-US" dirty="0" smtClean="0"/>
                        <a:t>Short-run aggregate supply decreases</a:t>
                      </a:r>
                      <a:endParaRPr lang="en-US" sz="1800" dirty="0"/>
                    </a:p>
                  </a:txBody>
                  <a:tcPr marL="121920" marR="121920" marT="45725" marB="45725"/>
                </a:tc>
              </a:tr>
              <a:tr h="370882">
                <a:tc>
                  <a:txBody>
                    <a:bodyPr/>
                    <a:lstStyle/>
                    <a:p>
                      <a:pPr marL="1588" indent="-1588"/>
                      <a:r>
                        <a:rPr lang="en-US" dirty="0" smtClean="0"/>
                        <a:t>Changes in nominal wages</a:t>
                      </a:r>
                      <a:endParaRPr lang="en-US" b="1" dirty="0"/>
                    </a:p>
                  </a:txBody>
                  <a:tcPr marL="121920" marR="121920" marT="45725" marB="45725"/>
                </a:tc>
                <a:tc>
                  <a:txBody>
                    <a:bodyPr/>
                    <a:lstStyle/>
                    <a:p>
                      <a:endParaRPr lang="en-US" sz="1800" dirty="0" smtClean="0"/>
                    </a:p>
                  </a:txBody>
                  <a:tcPr marL="121920" marR="121920" marT="45725" marB="45725"/>
                </a:tc>
              </a:tr>
              <a:tr h="640153">
                <a:tc>
                  <a:txBody>
                    <a:bodyPr/>
                    <a:lstStyle/>
                    <a:p>
                      <a:pPr marL="1588" indent="-1588"/>
                      <a:r>
                        <a:rPr lang="en-US" dirty="0" smtClean="0"/>
                        <a:t>If nominal wages fall</a:t>
                      </a:r>
                    </a:p>
                    <a:p>
                      <a:pPr marL="1588" indent="-1588"/>
                      <a:r>
                        <a:rPr lang="en-US" dirty="0" smtClean="0"/>
                        <a:t>If nominal wages rise </a:t>
                      </a:r>
                      <a:endParaRPr lang="en-US" sz="1800" dirty="0"/>
                    </a:p>
                  </a:txBody>
                  <a:tcPr marL="121920" marR="121920" marT="45725" marB="45725"/>
                </a:tc>
                <a:tc>
                  <a:txBody>
                    <a:bodyPr/>
                    <a:lstStyle/>
                    <a:p>
                      <a:pPr marL="1588" indent="-1588"/>
                      <a:r>
                        <a:rPr lang="en-US" dirty="0" smtClean="0"/>
                        <a:t>Short-run aggregate supply increases</a:t>
                      </a:r>
                    </a:p>
                    <a:p>
                      <a:pPr marL="1588" indent="-1588"/>
                      <a:r>
                        <a:rPr lang="en-US" dirty="0" smtClean="0"/>
                        <a:t>Short-run aggregate supply decreases</a:t>
                      </a:r>
                      <a:endParaRPr lang="en-US" sz="1800" dirty="0"/>
                    </a:p>
                  </a:txBody>
                  <a:tcPr marL="121920" marR="121920" marT="45725" marB="45725"/>
                </a:tc>
              </a:tr>
              <a:tr h="370882">
                <a:tc>
                  <a:txBody>
                    <a:bodyPr/>
                    <a:lstStyle/>
                    <a:p>
                      <a:pPr marL="1588" indent="-1588"/>
                      <a:r>
                        <a:rPr lang="en-US" dirty="0" smtClean="0"/>
                        <a:t>Changes in productivity</a:t>
                      </a:r>
                      <a:endParaRPr lang="en-US" b="1" dirty="0"/>
                    </a:p>
                  </a:txBody>
                  <a:tcPr marL="121920" marR="121920" marT="45725" marB="45725"/>
                </a:tc>
                <a:tc>
                  <a:txBody>
                    <a:bodyPr/>
                    <a:lstStyle/>
                    <a:p>
                      <a:endParaRPr lang="en-US" sz="1800" dirty="0" smtClean="0"/>
                    </a:p>
                  </a:txBody>
                  <a:tcPr marL="121920" marR="121920" marT="45725" marB="45725"/>
                </a:tc>
              </a:tr>
              <a:tr h="826212">
                <a:tc>
                  <a:txBody>
                    <a:bodyPr/>
                    <a:lstStyle/>
                    <a:p>
                      <a:pPr marL="1588" indent="-1588"/>
                      <a:r>
                        <a:rPr lang="en-US" dirty="0" smtClean="0"/>
                        <a:t>If workers become more productive</a:t>
                      </a:r>
                    </a:p>
                    <a:p>
                      <a:pPr marL="1588" indent="-1588"/>
                      <a:r>
                        <a:rPr lang="en-US" dirty="0" smtClean="0"/>
                        <a:t>If workers become less productive</a:t>
                      </a:r>
                      <a:endParaRPr lang="en-US" sz="1800" dirty="0"/>
                    </a:p>
                  </a:txBody>
                  <a:tcPr marL="121920" marR="121920" marT="45725" marB="45725"/>
                </a:tc>
                <a:tc>
                  <a:txBody>
                    <a:bodyPr/>
                    <a:lstStyle/>
                    <a:p>
                      <a:pPr marL="1588" indent="-1588"/>
                      <a:r>
                        <a:rPr lang="en-US" dirty="0" smtClean="0"/>
                        <a:t>Short-run aggregate supply increases</a:t>
                      </a:r>
                    </a:p>
                    <a:p>
                      <a:pPr marL="1588" indent="-1588"/>
                      <a:r>
                        <a:rPr lang="en-US" dirty="0" smtClean="0"/>
                        <a:t>Short-run aggregate supply decreases</a:t>
                      </a:r>
                      <a:endParaRPr lang="en-US" sz="1800" dirty="0"/>
                    </a:p>
                  </a:txBody>
                  <a:tcPr marL="121920" marR="121920" marT="45725" marB="45725"/>
                </a:tc>
              </a:tr>
            </a:tbl>
          </a:graphicData>
        </a:graphic>
      </p:graphicFrame>
    </p:spTree>
    <p:extLst>
      <p:ext uri="{BB962C8B-B14F-4D97-AF65-F5344CB8AC3E}">
        <p14:creationId xmlns:p14="http://schemas.microsoft.com/office/powerpoint/2010/main" val="872383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Long-Run Aggregate Supply Curve</a:t>
            </a:r>
          </a:p>
        </p:txBody>
      </p:sp>
      <p:sp>
        <p:nvSpPr>
          <p:cNvPr id="3" name="Content Placeholder 2"/>
          <p:cNvSpPr>
            <a:spLocks noGrp="1"/>
          </p:cNvSpPr>
          <p:nvPr>
            <p:ph idx="1"/>
          </p:nvPr>
        </p:nvSpPr>
        <p:spPr/>
        <p:txBody>
          <a:bodyPr rtlCol="0">
            <a:normAutofit/>
          </a:bodyPr>
          <a:lstStyle/>
          <a:p>
            <a:pPr marL="314325" indent="-219075" fontAlgn="auto">
              <a:spcAft>
                <a:spcPts val="0"/>
              </a:spcAft>
              <a:defRPr/>
            </a:pPr>
            <a:r>
              <a:rPr lang="en-US" sz="2600" dirty="0" smtClean="0"/>
              <a:t>The </a:t>
            </a:r>
            <a:r>
              <a:rPr lang="en-US" sz="2600" b="1" dirty="0" smtClean="0"/>
              <a:t>long-run aggregate supply curve </a:t>
            </a:r>
            <a:r>
              <a:rPr lang="en-US" sz="2600" dirty="0" smtClean="0"/>
              <a:t>shows the relationship between the aggregate price level and the quantity of aggregate output supplied that would exist if all prices, including nominal wages, were fully flexible.</a:t>
            </a:r>
          </a:p>
          <a:p>
            <a:pPr fontAlgn="auto">
              <a:spcAft>
                <a:spcPts val="0"/>
              </a:spcAft>
              <a:defRPr/>
            </a:pPr>
            <a:endParaRPr lang="en-US" dirty="0"/>
          </a:p>
        </p:txBody>
      </p:sp>
    </p:spTree>
    <p:extLst>
      <p:ext uri="{BB962C8B-B14F-4D97-AF65-F5344CB8AC3E}">
        <p14:creationId xmlns:p14="http://schemas.microsoft.com/office/powerpoint/2010/main" val="58771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330</TotalTime>
  <Words>1226</Words>
  <Application>Microsoft Office PowerPoint</Application>
  <PresentationFormat>Widescreen</PresentationFormat>
  <Paragraphs>167</Paragraphs>
  <Slides>13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MS PGothic</vt:lpstr>
      <vt:lpstr>MS PGothic</vt:lpstr>
      <vt:lpstr>宋体</vt:lpstr>
      <vt:lpstr>Arial</vt:lpstr>
      <vt:lpstr>Calibri</vt:lpstr>
      <vt:lpstr>Century Gothic</vt:lpstr>
      <vt:lpstr>Wingdings</vt:lpstr>
      <vt:lpstr>Wingdings 3</vt:lpstr>
      <vt:lpstr>Widescreen Business</vt:lpstr>
      <vt:lpstr>ECO 120 - Global Macroeconomics</vt:lpstr>
      <vt:lpstr>Module 18</vt:lpstr>
      <vt:lpstr>Aggregate Supply</vt:lpstr>
      <vt:lpstr>The Short-Run  Aggregate Supply Curve</vt:lpstr>
      <vt:lpstr>The Short-Run Aggregate Supply Curve</vt:lpstr>
      <vt:lpstr>Shifts of the Short-Run  Aggregate Supply Curve</vt:lpstr>
      <vt:lpstr>Shifts of the Short-Run  Aggregate Supply Curve</vt:lpstr>
      <vt:lpstr>Factors that Shift Short-Run Aggregate Supply</vt:lpstr>
      <vt:lpstr>Long-Run Aggregate Supply Curve</vt:lpstr>
      <vt:lpstr>Long-Run Aggregate Supply Curve</vt:lpstr>
      <vt:lpstr>Actual and Potential Output  from 1989 to 2009</vt:lpstr>
      <vt:lpstr>From the Short Run to the Long Run</vt:lpstr>
      <vt:lpstr>PowerPoint Presentation</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54</cp:revision>
  <cp:lastPrinted>2012-08-15T21:38:02Z</cp:lastPrinted>
  <dcterms:created xsi:type="dcterms:W3CDTF">2013-09-01T03:59:40Z</dcterms:created>
  <dcterms:modified xsi:type="dcterms:W3CDTF">2014-10-09T14:22:37Z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