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2" r:id="rId3"/>
    <p:sldId id="340" r:id="rId4"/>
    <p:sldId id="341" r:id="rId5"/>
    <p:sldId id="342" r:id="rId6"/>
    <p:sldId id="343" r:id="rId7"/>
    <p:sldId id="344" r:id="rId8"/>
    <p:sldId id="345" r:id="rId9"/>
    <p:sldId id="346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424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B586-4C19-4611-BEEA-0424FB406E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315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B586-4C19-4611-BEEA-0424FB406E5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35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en-US" b="1" i="1" u="sng" smtClean="0"/>
              <a:t>Notes to the Instructor: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en-US" smtClean="0"/>
              <a:t>But because the initial impact of the tax cut was smaller than that of an equal-sized increase in government purchases, the overall effect on GDP will also be smaller. In general, $1 of tax cuts will increase GDP by $</a:t>
            </a:r>
            <a:r>
              <a:rPr lang="en-US" altLang="en-US" i="1" smtClean="0"/>
              <a:t>MPC</a:t>
            </a:r>
            <a:r>
              <a:rPr lang="en-US" altLang="en-US" smtClean="0"/>
              <a:t>/(1 − </a:t>
            </a:r>
            <a:r>
              <a:rPr lang="en-US" altLang="en-US" i="1" smtClean="0"/>
              <a:t>MPC</a:t>
            </a:r>
            <a:r>
              <a:rPr lang="en-US" altLang="en-US" smtClean="0"/>
              <a:t>), less than the multiplier on increases in government purchases, which is 1/(1 − </a:t>
            </a:r>
            <a:r>
              <a:rPr lang="en-US" altLang="en-US" i="1" smtClean="0"/>
              <a:t>MPC</a:t>
            </a:r>
            <a:r>
              <a:rPr lang="en-US" altLang="en-US" smtClean="0"/>
              <a:t>). For example, if the marginal propensity to consume is 0.6, each dollar increase in government purchases of goods and services raises GDP by $1/(1 − 0.6) = $2.50, but each dollar of tax cuts raises GDP by only $0.6/(1 − 0.6) = $1.50.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2A68A-92D9-40B2-A781-904A90D5823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28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D72444-9ECE-4184-B732-17C72FC6456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69BF47-0B06-4145-8634-A2DC552C9A3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7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E2D8E2-8BF2-4CA8-B855-7F893B5691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4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 120 - Global Macroeconomics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Taggert J. Brooks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Module 21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Fiscal Policy and the Multiplier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5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the Multiplier to Estimate the Influence of Government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smtClean="0"/>
              <a:t>Fiscal policy has a </a:t>
            </a:r>
            <a:r>
              <a:rPr lang="en-US" altLang="en-US" sz="2600" b="1" smtClean="0"/>
              <a:t>multiplier effect</a:t>
            </a:r>
            <a:r>
              <a:rPr lang="en-US" altLang="en-US" sz="2600" smtClean="0"/>
              <a:t> on the economy. </a:t>
            </a:r>
          </a:p>
          <a:p>
            <a:r>
              <a:rPr lang="en-US" altLang="en-US" sz="2600" smtClean="0"/>
              <a:t>Fiscal policy can take the form of changes in taxes, transfers,  and government spending.</a:t>
            </a:r>
          </a:p>
          <a:p>
            <a:r>
              <a:rPr lang="en-US" altLang="en-US" sz="2600" smtClean="0"/>
              <a:t>Expansionary fiscal policy leads to an increase in real GDP larger than the initial rise in aggregate spending caused by the policy. </a:t>
            </a:r>
          </a:p>
          <a:p>
            <a:r>
              <a:rPr lang="en-US" altLang="en-US" sz="2600" smtClean="0"/>
              <a:t>Conversely, contractionary fiscal policy leads to a fall in real GDP larger than the initial reduction in aggregate spending caused by the policy.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71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the Multiplier to Estimate the Influence of Government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 multiplier on changes in government purchases is </a:t>
            </a:r>
            <a:r>
              <a:rPr lang="en-US" altLang="en-US" sz="2600" b="1" dirty="0" smtClean="0"/>
              <a:t>1/(1 − </a:t>
            </a:r>
            <a:r>
              <a:rPr lang="en-US" altLang="en-US" sz="2600" b="1" i="1" dirty="0" smtClean="0"/>
              <a:t>MPC</a:t>
            </a:r>
            <a:r>
              <a:rPr lang="en-US" altLang="en-US" sz="2600" b="1" dirty="0" smtClean="0"/>
              <a:t>)</a:t>
            </a:r>
            <a:r>
              <a:rPr lang="en-US" altLang="en-US" sz="2600" dirty="0" smtClean="0"/>
              <a:t>.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This is the “Simple Keynesian Multiplier”. Named after the model of John Maynard Keynes.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8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Multiplier Effects of Changes in Taxes and Government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600" i="1" u="sng" smtClean="0"/>
              <a:t>Example</a:t>
            </a:r>
            <a:r>
              <a:rPr lang="en-US" altLang="en-US" sz="2600" smtClean="0"/>
              <a:t>: The government hands out $50 billion in the form of tax cuts. 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There is no direct effect on aggregate demand by government purchases of goods and services; GDP goes up only because households spend some of that $50 billion. 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How much will they spend? </a:t>
            </a:r>
          </a:p>
          <a:p>
            <a:pPr marL="792163" lvl="1" indent="-301625">
              <a:lnSpc>
                <a:spcPct val="90000"/>
              </a:lnSpc>
            </a:pPr>
            <a:r>
              <a:rPr lang="en-US" altLang="en-US" i="1" smtClean="0"/>
              <a:t>MPC </a:t>
            </a:r>
            <a:r>
              <a:rPr lang="en-US" altLang="en-US" smtClean="0"/>
              <a:t>× $50 billion. For example, if </a:t>
            </a:r>
            <a:r>
              <a:rPr lang="en-US" altLang="en-US" i="1" smtClean="0"/>
              <a:t>MPC </a:t>
            </a:r>
            <a:r>
              <a:rPr lang="en-US" altLang="en-US" smtClean="0"/>
              <a:t>= 0.6, the first-round increase in consumer spending will be $30 billion (0.6 × $50 billion = $30 billion). </a:t>
            </a:r>
          </a:p>
          <a:p>
            <a:pPr marL="792163" lvl="1" indent="-301625">
              <a:lnSpc>
                <a:spcPct val="90000"/>
              </a:lnSpc>
            </a:pPr>
            <a:r>
              <a:rPr lang="en-US" altLang="en-US" smtClean="0"/>
              <a:t>This initial rise in consumer spending will lead to a series of subsequent rounds in which real GDP, disposable income, and consumer spending rise further.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9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Multiplier Effects of Changes in Government Transfers and Taxes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" y="2728913"/>
            <a:ext cx="10750551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Multiplier Effects of Changes in Government Transfers and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smtClean="0"/>
              <a:t>The multiplier on changes in taxes or transfers, </a:t>
            </a:r>
            <a:r>
              <a:rPr lang="en-US" altLang="en-US" sz="2600" b="1" i="1" smtClean="0"/>
              <a:t>MPC</a:t>
            </a:r>
            <a:r>
              <a:rPr lang="en-US" altLang="en-US" sz="2600" b="1" smtClean="0"/>
              <a:t>/(1 − </a:t>
            </a:r>
            <a:r>
              <a:rPr lang="en-US" altLang="en-US" sz="2600" b="1" i="1" smtClean="0"/>
              <a:t>MPC</a:t>
            </a:r>
            <a:r>
              <a:rPr lang="en-US" altLang="en-US" sz="2600" b="1" smtClean="0"/>
              <a:t>)</a:t>
            </a:r>
            <a:r>
              <a:rPr lang="en-US" altLang="en-US" sz="2600" smtClean="0"/>
              <a:t>, because part of any change in taxes or transfers is absorbed by savings. </a:t>
            </a:r>
          </a:p>
          <a:p>
            <a:r>
              <a:rPr lang="en-US" altLang="en-US" sz="2600" smtClean="0"/>
              <a:t>The results from changes in taxes are complicated by the fact that governments rarely impose lump sum taxes.</a:t>
            </a:r>
          </a:p>
          <a:p>
            <a:r>
              <a:rPr lang="en-US" altLang="en-US" sz="2600" b="1" i="1" smtClean="0"/>
              <a:t>Changes in government purchases have a more powerful effect on the economy than equal-sized changes in taxes or transfers.</a:t>
            </a:r>
            <a:r>
              <a:rPr lang="en-US" altLang="en-US" sz="2600" smtClean="0"/>
              <a:t>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50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Taxes Affect the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Rules governing taxes and some transfers act as </a:t>
            </a:r>
            <a:r>
              <a:rPr lang="en-US" sz="2600" b="1" dirty="0" smtClean="0"/>
              <a:t>automatic stabilizers, </a:t>
            </a:r>
            <a:r>
              <a:rPr lang="en-US" sz="2600" dirty="0" smtClean="0"/>
              <a:t>reducing the size of the multiplier and automatically reducing the size of fluctuations in the business cycle. </a:t>
            </a:r>
          </a:p>
          <a:p>
            <a:pPr marL="8096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In contrast, </a:t>
            </a:r>
            <a:r>
              <a:rPr lang="en-US" sz="2600" b="1" dirty="0" smtClean="0"/>
              <a:t>discretionary fiscal policy </a:t>
            </a:r>
            <a:r>
              <a:rPr lang="en-US" sz="2600" dirty="0" smtClean="0"/>
              <a:t>arises from deliberate actions by policy makers rather than from the business cycle.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Business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Business</Template>
  <TotalTime>327</TotalTime>
  <Words>543</Words>
  <Application>Microsoft Office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Widescreen Business</vt:lpstr>
      <vt:lpstr>ECO 120 - Global Macroeconomics</vt:lpstr>
      <vt:lpstr>Module 21</vt:lpstr>
      <vt:lpstr>Using the Multiplier to Estimate the Influence of Government Policy</vt:lpstr>
      <vt:lpstr>Using the Multiplier to Estimate the Influence of Government Policy</vt:lpstr>
      <vt:lpstr>Multiplier Effects of Changes in Taxes and Government Transfers</vt:lpstr>
      <vt:lpstr>Multiplier Effects of Changes in Government Transfers and Taxes</vt:lpstr>
      <vt:lpstr>Multiplier Effects of Changes in Government Transfers and Taxes</vt:lpstr>
      <vt:lpstr>How Taxes Affect the Multiplier</vt:lpstr>
    </vt:vector>
  </TitlesOfParts>
  <Company>University of Wisconsin-La Crosse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itsdeploy</dc:creator>
  <cp:lastModifiedBy>Brooks Taggert J</cp:lastModifiedBy>
  <cp:revision>52</cp:revision>
  <cp:lastPrinted>2012-08-15T21:38:02Z</cp:lastPrinted>
  <dcterms:created xsi:type="dcterms:W3CDTF">2013-09-01T03:59:40Z</dcterms:created>
  <dcterms:modified xsi:type="dcterms:W3CDTF">2014-10-16T18:13:25Z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