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72" r:id="rId3"/>
    <p:sldId id="340" r:id="rId4"/>
    <p:sldId id="341" r:id="rId5"/>
    <p:sldId id="342" r:id="rId6"/>
    <p:sldId id="343" r:id="rId7"/>
    <p:sldId id="344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2424" autoAdjust="0"/>
  </p:normalViewPr>
  <p:slideViewPr>
    <p:cSldViewPr snapToGrid="0">
      <p:cViewPr varScale="1">
        <p:scale>
          <a:sx n="96" d="100"/>
          <a:sy n="96" d="100"/>
        </p:scale>
        <p:origin x="11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AB586-4C19-4611-BEEA-0424FB406E5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3587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AB586-4C19-4611-BEEA-0424FB406E5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2759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9138" y="1163638"/>
            <a:ext cx="5584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1EA7C-7A25-46CD-9A2C-97110BC50255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961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9138" y="1163638"/>
            <a:ext cx="5584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CA03B1-0139-45B4-83DC-A316E2DE49D5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140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9138" y="1163638"/>
            <a:ext cx="5584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B6EBCF-D759-448C-B9EE-05F5B878FFB0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982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9138" y="1163638"/>
            <a:ext cx="5584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6FC3E2-AA49-4B29-995B-3AD5DBB1D64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24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 120 - Global Macroeconomics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Taggert J. Brooks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07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24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The Time Value of Money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05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Concept of Present Value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0612" y="1595718"/>
            <a:ext cx="8946541" cy="4195481"/>
          </a:xfrm>
        </p:spPr>
        <p:txBody>
          <a:bodyPr rtlCol="0">
            <a:noAutofit/>
          </a:bodyPr>
          <a:lstStyle/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 smtClean="0"/>
              <a:t>When someone borrows money for a year, the interest rate is the price, calculated as a percentage of the amount borrowed, charged by the lender.</a:t>
            </a:r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 smtClean="0"/>
              <a:t>The interest rate can be used to compare the value of a dollar realized today with the value of a dollar realized later, because it correctly measures the cost of delaying a dollar of benefit (and the benefit of delaying a dollar of cost).</a:t>
            </a:r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 smtClean="0"/>
              <a:t>The </a:t>
            </a:r>
            <a:r>
              <a:rPr lang="en-US" sz="2400" b="1" dirty="0" smtClean="0"/>
              <a:t>present value </a:t>
            </a:r>
            <a:r>
              <a:rPr lang="en-US" sz="2400" dirty="0" smtClean="0"/>
              <a:t>of $1 realized one year from now is equal to $1/(1 + </a:t>
            </a:r>
            <a:r>
              <a:rPr lang="en-US" sz="2400" i="1" dirty="0" smtClean="0"/>
              <a:t>r</a:t>
            </a:r>
            <a:r>
              <a:rPr lang="en-US" sz="2400" dirty="0" smtClean="0"/>
              <a:t>): the amount of money you must lend out today in order to have $1 in one year. It is the value to you today of $1 realized one year from now.</a:t>
            </a:r>
          </a:p>
          <a:p>
            <a:pPr fontAlgn="auto">
              <a:spcAft>
                <a:spcPts val="0"/>
              </a:spcAft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031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Present Value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Let’s call </a:t>
            </a:r>
            <a:r>
              <a:rPr lang="en-US" sz="2600" b="1" dirty="0" smtClean="0"/>
              <a:t>$</a:t>
            </a:r>
            <a:r>
              <a:rPr lang="en-US" sz="2600" b="1" i="1" dirty="0" smtClean="0"/>
              <a:t>X </a:t>
            </a:r>
            <a:r>
              <a:rPr lang="en-US" sz="2600" dirty="0" smtClean="0"/>
              <a:t>the amount of money you need to lend today, at an interest rate of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r </a:t>
            </a:r>
            <a:r>
              <a:rPr lang="en-US" sz="2600" dirty="0" smtClean="0"/>
              <a:t>in order to have </a:t>
            </a:r>
            <a:r>
              <a:rPr lang="en-US" sz="2600" b="1" dirty="0" smtClean="0"/>
              <a:t>$1</a:t>
            </a:r>
            <a:r>
              <a:rPr lang="en-US" sz="2600" dirty="0" smtClean="0"/>
              <a:t> in </a:t>
            </a:r>
            <a:r>
              <a:rPr lang="en-US" sz="2600" b="1" dirty="0" smtClean="0"/>
              <a:t>two years</a:t>
            </a:r>
            <a:r>
              <a:rPr lang="en-US" sz="2600" dirty="0" smtClean="0"/>
              <a:t>. </a:t>
            </a:r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So if you lend $</a:t>
            </a:r>
            <a:r>
              <a:rPr lang="en-US" sz="2600" i="1" dirty="0" smtClean="0"/>
              <a:t>X </a:t>
            </a:r>
            <a:r>
              <a:rPr lang="en-US" sz="2600" dirty="0" smtClean="0"/>
              <a:t>today, you will receive $X(1 + </a:t>
            </a:r>
            <a:r>
              <a:rPr lang="en-US" sz="2600" i="1" dirty="0" smtClean="0"/>
              <a:t>r</a:t>
            </a:r>
            <a:r>
              <a:rPr lang="en-US" sz="2600" dirty="0" smtClean="0"/>
              <a:t>) in one year. </a:t>
            </a:r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And if you </a:t>
            </a:r>
            <a:r>
              <a:rPr lang="en-US" sz="2600" i="1" dirty="0" smtClean="0"/>
              <a:t>re-lend </a:t>
            </a:r>
            <a:r>
              <a:rPr lang="en-US" sz="2600" dirty="0" smtClean="0"/>
              <a:t>that sum for yet another year, you will receive $</a:t>
            </a:r>
            <a:r>
              <a:rPr lang="en-US" sz="2600" i="1" dirty="0" smtClean="0"/>
              <a:t>X </a:t>
            </a:r>
            <a:r>
              <a:rPr lang="en-US" sz="2600" dirty="0" smtClean="0"/>
              <a:t>× (1 + </a:t>
            </a:r>
            <a:r>
              <a:rPr lang="en-US" sz="2600" i="1" dirty="0" smtClean="0"/>
              <a:t>r</a:t>
            </a:r>
            <a:r>
              <a:rPr lang="en-US" sz="2600" dirty="0" smtClean="0"/>
              <a:t>) × (1 + </a:t>
            </a:r>
            <a:r>
              <a:rPr lang="en-US" sz="2600" i="1" dirty="0" smtClean="0"/>
              <a:t>r</a:t>
            </a:r>
            <a:r>
              <a:rPr lang="en-US" sz="2600" dirty="0" smtClean="0"/>
              <a:t>) = $</a:t>
            </a:r>
            <a:r>
              <a:rPr lang="en-US" sz="2600" i="1" dirty="0" smtClean="0"/>
              <a:t>X </a:t>
            </a:r>
            <a:r>
              <a:rPr lang="en-US" sz="2600" dirty="0" smtClean="0"/>
              <a:t>× (1 + </a:t>
            </a:r>
            <a:r>
              <a:rPr lang="en-US" sz="2600" i="1" dirty="0" smtClean="0"/>
              <a:t>r</a:t>
            </a:r>
            <a:r>
              <a:rPr lang="en-US" sz="2600" dirty="0" smtClean="0"/>
              <a:t>)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at the end of the second year. </a:t>
            </a:r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At the end of two years, $</a:t>
            </a:r>
            <a:r>
              <a:rPr lang="en-US" sz="2600" i="1" dirty="0" smtClean="0"/>
              <a:t>X </a:t>
            </a:r>
            <a:r>
              <a:rPr lang="en-US" sz="2600" dirty="0" smtClean="0"/>
              <a:t>will be worth $</a:t>
            </a:r>
            <a:r>
              <a:rPr lang="en-US" sz="2600" i="1" dirty="0" smtClean="0"/>
              <a:t>X </a:t>
            </a:r>
            <a:r>
              <a:rPr lang="en-US" sz="2600" dirty="0" smtClean="0"/>
              <a:t>× (1 + </a:t>
            </a:r>
            <a:r>
              <a:rPr lang="en-US" sz="2600" i="1" dirty="0" smtClean="0"/>
              <a:t>r</a:t>
            </a:r>
            <a:r>
              <a:rPr lang="en-US" sz="2600" dirty="0" smtClean="0"/>
              <a:t>)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;</a:t>
            </a:r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If </a:t>
            </a:r>
            <a:r>
              <a:rPr lang="en-US" sz="2600" i="1" dirty="0" smtClean="0"/>
              <a:t>r </a:t>
            </a:r>
            <a:r>
              <a:rPr lang="en-US" sz="2600" dirty="0" smtClean="0"/>
              <a:t>= 0.10, then this becomes $</a:t>
            </a:r>
            <a:r>
              <a:rPr lang="en-US" sz="2600" i="1" dirty="0" smtClean="0"/>
              <a:t>X </a:t>
            </a:r>
            <a:r>
              <a:rPr lang="en-US" sz="2600" dirty="0" smtClean="0"/>
              <a:t>× (1.10)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= $</a:t>
            </a:r>
            <a:r>
              <a:rPr lang="en-US" sz="2600" i="1" dirty="0" smtClean="0"/>
              <a:t>X </a:t>
            </a:r>
            <a:r>
              <a:rPr lang="en-US" sz="2600" dirty="0" smtClean="0"/>
              <a:t>× (1.21).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6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Present Value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b="1" i="1" dirty="0" smtClean="0"/>
              <a:t>What is $1 realized two years in the future worth today?</a:t>
            </a:r>
            <a:r>
              <a:rPr lang="en-US" sz="2600" dirty="0" smtClean="0"/>
              <a:t> </a:t>
            </a:r>
            <a:endParaRPr lang="en-US" sz="800" dirty="0" smtClean="0"/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defRPr/>
            </a:pPr>
            <a:endParaRPr lang="en-US" sz="700" dirty="0" smtClean="0"/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In order for the amount lent today, $X, to be worth $1 two years from now, it must satisfy this formula:</a:t>
            </a:r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endParaRPr lang="en-US" sz="1800" dirty="0" smtClean="0"/>
          </a:p>
          <a:p>
            <a:pPr marL="314325" indent="-219075" algn="ctr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600" b="1" dirty="0" smtClean="0"/>
              <a:t>$</a:t>
            </a:r>
            <a:r>
              <a:rPr lang="en-US" sz="2600" b="1" i="1" dirty="0" smtClean="0"/>
              <a:t>X </a:t>
            </a:r>
            <a:r>
              <a:rPr lang="en-US" sz="2600" b="1" dirty="0" smtClean="0"/>
              <a:t>× (1 + </a:t>
            </a:r>
            <a:r>
              <a:rPr lang="en-US" sz="2600" b="1" i="1" dirty="0" smtClean="0"/>
              <a:t>r</a:t>
            </a:r>
            <a:r>
              <a:rPr lang="en-US" sz="2600" b="1" dirty="0" smtClean="0"/>
              <a:t>)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 = $1</a:t>
            </a:r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endParaRPr lang="en-US" sz="1800" dirty="0" smtClean="0"/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If </a:t>
            </a:r>
            <a:r>
              <a:rPr lang="en-US" sz="2600" i="1" dirty="0" smtClean="0"/>
              <a:t>r </a:t>
            </a:r>
            <a:r>
              <a:rPr lang="en-US" sz="2600" dirty="0" smtClean="0"/>
              <a:t>= 0.10, $</a:t>
            </a:r>
            <a:r>
              <a:rPr lang="en-US" sz="2600" i="1" dirty="0" smtClean="0"/>
              <a:t>X </a:t>
            </a:r>
            <a:r>
              <a:rPr lang="en-US" sz="2600" dirty="0" smtClean="0"/>
              <a:t>= $1/(1 + </a:t>
            </a:r>
            <a:r>
              <a:rPr lang="en-US" sz="2600" i="1" dirty="0" smtClean="0"/>
              <a:t>r</a:t>
            </a:r>
            <a:r>
              <a:rPr lang="en-US" sz="2600" dirty="0" smtClean="0"/>
              <a:t>)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= $1/1.21 = $0.83</a:t>
            </a:r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endParaRPr lang="en-US" sz="800" dirty="0" smtClean="0"/>
          </a:p>
          <a:p>
            <a:pPr marL="314325" indent="-21907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The present value formula is equal to  </a:t>
            </a:r>
            <a:r>
              <a:rPr lang="en-US" sz="2600" b="1" dirty="0" smtClean="0"/>
              <a:t>$1/(1 + r)</a:t>
            </a:r>
            <a:r>
              <a:rPr lang="en-US" sz="2600" b="1" baseline="30000" dirty="0" smtClean="0"/>
              <a:t>N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41233" y="3978275"/>
            <a:ext cx="3744384" cy="6477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0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Present Value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0">
              <a:buClr>
                <a:srgbClr val="993366"/>
              </a:buClr>
              <a:buFont typeface="Wingdings" pitchFamily="2" charset="2"/>
              <a:buNone/>
            </a:pPr>
            <a:r>
              <a:rPr lang="en-US" altLang="en-US" sz="2600" smtClean="0"/>
              <a:t>The </a:t>
            </a:r>
            <a:r>
              <a:rPr lang="en-US" altLang="en-US" sz="2600" b="1" smtClean="0"/>
              <a:t>net present value </a:t>
            </a:r>
            <a:r>
              <a:rPr lang="en-US" altLang="en-US" sz="2600" smtClean="0"/>
              <a:t>of a project is the present value of  current and future benefits minus the present value of current and future costs.</a:t>
            </a:r>
          </a:p>
        </p:txBody>
      </p:sp>
      <p:pic>
        <p:nvPicPr>
          <p:cNvPr id="1229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18" y="3660775"/>
            <a:ext cx="10619316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92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Business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78CBB3-73F7-4AE4-8F66-D704F33A8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Widescreen Business</Template>
  <TotalTime>333</TotalTime>
  <Words>409</Words>
  <Application>Microsoft Office PowerPoint</Application>
  <PresentationFormat>Widescreen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Widescreen Business</vt:lpstr>
      <vt:lpstr>ECO 120 - Global Macroeconomics</vt:lpstr>
      <vt:lpstr>Module 24</vt:lpstr>
      <vt:lpstr>The Concept of Present Value</vt:lpstr>
      <vt:lpstr>Present Value</vt:lpstr>
      <vt:lpstr>Present Value</vt:lpstr>
      <vt:lpstr>Using Present Value</vt:lpstr>
    </vt:vector>
  </TitlesOfParts>
  <Company>University of Wisconsin-La Crosse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itsdeploy</dc:creator>
  <cp:lastModifiedBy>Brooks Taggert J</cp:lastModifiedBy>
  <cp:revision>54</cp:revision>
  <cp:lastPrinted>2012-08-15T21:38:02Z</cp:lastPrinted>
  <dcterms:created xsi:type="dcterms:W3CDTF">2013-09-01T03:59:40Z</dcterms:created>
  <dcterms:modified xsi:type="dcterms:W3CDTF">2014-10-16T18:13:55Z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TC034172229991</vt:lpwstr>
  </property>
</Properties>
</file>