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7"/>
  </p:notesMasterIdLst>
  <p:handoutMasterIdLst>
    <p:handoutMasterId r:id="rId18"/>
  </p:handoutMasterIdLst>
  <p:sldIdLst>
    <p:sldId id="272" r:id="rId3"/>
    <p:sldId id="340" r:id="rId4"/>
    <p:sldId id="341" r:id="rId5"/>
    <p:sldId id="342" r:id="rId6"/>
    <p:sldId id="343" r:id="rId7"/>
    <p:sldId id="344" r:id="rId8"/>
    <p:sldId id="345" r:id="rId9"/>
    <p:sldId id="346" r:id="rId10"/>
    <p:sldId id="347" r:id="rId11"/>
    <p:sldId id="349" r:id="rId12"/>
    <p:sldId id="350" r:id="rId13"/>
    <p:sldId id="351" r:id="rId14"/>
    <p:sldId id="352" r:id="rId15"/>
    <p:sldId id="353" r:id="rId1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p:scale>
          <a:sx n="60" d="100"/>
          <a:sy n="60" d="100"/>
        </p:scale>
        <p:origin x="-1464" y="-2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3/17/2014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3/17/2014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Figure 25.1 A T-Account for Samantha’s Smoothies: A T-Account summarizes a business’s financial position.  Its assets, in this case consisting of a building and some smoothie-making machinery, are on the left side. Its liabilities, consisting of the money it owes to a local bank.</a:t>
            </a:r>
          </a:p>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45FC734-C105-43EB-9C29-2CE9C0ABE307}"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50330F-8CE8-45DE-AF88-CEB5D854D9EA}"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Figure 25.2:  Assets and Liabilities of First Street Bank.  First Street Bank’s assets consist of $1,000,000 in loans and $100,000 in reserves.  Its liabilities consist of $1,000,000 in deposits—money owed to people who have placed funds in First Street’s hands.</a:t>
            </a:r>
          </a:p>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4F5557-AD75-44A3-BF38-8F5DF7AC8189}"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1891ED-744D-4117-9323-F194A3886D5A}"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25.3 (a): Effect on the Money Supply of a Deposit at First Street Bank</a:t>
            </a:r>
            <a:r>
              <a:rPr lang="en-US" altLang="en-US" smtClean="0"/>
              <a:t> </a:t>
            </a:r>
          </a:p>
          <a:p>
            <a:pPr>
              <a:spcBef>
                <a:spcPct val="0"/>
              </a:spcBef>
            </a:pPr>
            <a:r>
              <a:rPr lang="en-US" altLang="en-US" smtClean="0"/>
              <a:t>When Silas deposits $1,000 (which had been stashed under his mattress) in a bank account, there is initially no effect on the money supply: currency in circulation falls by $1,000, but bank deposits rise by $1,000. The corresponding entries on the bank’s T-account show deposits initially rising by $1,000 and the bank’s reserves initially rising by $1,000.</a:t>
            </a:r>
          </a:p>
          <a:p>
            <a:pPr>
              <a:spcBef>
                <a:spcPct val="0"/>
              </a:spcBef>
            </a:pPr>
            <a:endParaRPr lang="en-US" altLang="en-US" smtClean="0"/>
          </a:p>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A7FC9F7-ACBB-40C6-B918-095506F54940}"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25.3 (b): Effect on the Money Supply of a Deposit at First Street Bank</a:t>
            </a:r>
            <a:r>
              <a:rPr lang="en-US" altLang="en-US" smtClean="0"/>
              <a:t> </a:t>
            </a:r>
          </a:p>
          <a:p>
            <a:pPr>
              <a:spcBef>
                <a:spcPct val="0"/>
              </a:spcBef>
            </a:pPr>
            <a:r>
              <a:rPr lang="en-US" altLang="en-US" smtClean="0"/>
              <a:t>In the second stage, the bank holds 10% of Silas’s deposit ($100) as reserves and lends out the rest ($900) to Mary. As a result, its reserves fall by $900 and its loans increase by $900. Its liabilities, including Silas’s $1,000 deposit, are unchanged. The money supply, the sum of bank deposits and currency in circulation, has now increased by $900—the $900 now held by Mary.</a:t>
            </a:r>
          </a:p>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752AE8-F603-4649-95F6-7535B466EE21}"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25.4: The Monetary Base and the Money Supply</a:t>
            </a:r>
            <a:r>
              <a:rPr lang="en-US" altLang="en-US" smtClean="0"/>
              <a:t> </a:t>
            </a:r>
          </a:p>
          <a:p>
            <a:pPr>
              <a:spcBef>
                <a:spcPct val="0"/>
              </a:spcBef>
            </a:pPr>
            <a:r>
              <a:rPr lang="en-US" altLang="en-US" smtClean="0"/>
              <a:t>It is different from the money supply, bank deposits plus currency in circulation. Each dollar of bank reserves backs several dollars of bank deposits, making the money supply larger than the monetary base. </a:t>
            </a:r>
          </a:p>
          <a:p>
            <a:pPr>
              <a:spcBef>
                <a:spcPct val="0"/>
              </a:spcBef>
            </a:pPr>
            <a:endParaRPr lang="en-US" altLang="en-US" smtClean="0"/>
          </a:p>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6BF0EF-920D-4380-A16F-87B637A93BA6}" type="slidenum">
              <a:rPr lang="en-US" altLang="en-US"/>
              <a:pPr fontAlgn="base">
                <a:spcBef>
                  <a:spcPct val="0"/>
                </a:spcBef>
                <a:spcAft>
                  <a:spcPct val="0"/>
                </a:spcAft>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3/17/2014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r>
              <a:rPr lang="en-US" dirty="0" smtClean="0"/>
              <a:t>Spring 2014</a:t>
            </a:r>
            <a:endParaRPr lang="en-US" dirty="0" smtClean="0"/>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t>Determining the Money Supply</a:t>
            </a:r>
          </a:p>
        </p:txBody>
      </p:sp>
      <p:sp>
        <p:nvSpPr>
          <p:cNvPr id="4" name="Content Placeholder 3"/>
          <p:cNvSpPr>
            <a:spLocks noGrp="1"/>
          </p:cNvSpPr>
          <p:nvPr>
            <p:ph idx="1"/>
          </p:nvPr>
        </p:nvSpPr>
        <p:spPr>
          <a:xfrm>
            <a:off x="609600" y="1428750"/>
            <a:ext cx="10972800" cy="933450"/>
          </a:xfrm>
        </p:spPr>
        <p:txBody>
          <a:bodyPr rtlCol="0">
            <a:normAutofit/>
          </a:bodyPr>
          <a:lstStyle/>
          <a:p>
            <a:pPr marL="1588" indent="-1588" fontAlgn="auto">
              <a:spcAft>
                <a:spcPts val="0"/>
              </a:spcAft>
              <a:buFont typeface="Arial" pitchFamily="34" charset="0"/>
              <a:buNone/>
              <a:defRPr/>
            </a:pPr>
            <a:r>
              <a:rPr lang="en-US" sz="2600" b="1" dirty="0" smtClean="0"/>
              <a:t>Effect on the Money Supply of a Deposit at First Street Bank Initial Effect Before Bank Makes New Loans:</a:t>
            </a:r>
          </a:p>
          <a:p>
            <a:pPr fontAlgn="auto">
              <a:spcAft>
                <a:spcPts val="0"/>
              </a:spcAft>
              <a:buFont typeface="Arial" pitchFamily="34" charset="0"/>
              <a:buNone/>
              <a:defRPr/>
            </a:pPr>
            <a:endParaRPr lang="en-US" sz="26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3128963"/>
            <a:ext cx="938953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01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3068638"/>
            <a:ext cx="94234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p:txBody>
          <a:bodyPr/>
          <a:lstStyle/>
          <a:p>
            <a:r>
              <a:rPr lang="en-US" altLang="en-US" smtClean="0"/>
              <a:t>Determining the Money Supply</a:t>
            </a:r>
          </a:p>
        </p:txBody>
      </p:sp>
      <p:sp>
        <p:nvSpPr>
          <p:cNvPr id="4" name="Content Placeholder 3"/>
          <p:cNvSpPr>
            <a:spLocks noGrp="1"/>
          </p:cNvSpPr>
          <p:nvPr>
            <p:ph idx="1"/>
          </p:nvPr>
        </p:nvSpPr>
        <p:spPr>
          <a:xfrm>
            <a:off x="609600" y="1427163"/>
            <a:ext cx="10972800" cy="836612"/>
          </a:xfrm>
        </p:spPr>
        <p:txBody>
          <a:bodyPr rtlCol="0">
            <a:noAutofit/>
          </a:bodyPr>
          <a:lstStyle/>
          <a:p>
            <a:pPr marL="1588" indent="-1588" fontAlgn="auto">
              <a:spcAft>
                <a:spcPts val="0"/>
              </a:spcAft>
              <a:buFont typeface="Arial" pitchFamily="34" charset="0"/>
              <a:buNone/>
              <a:defRPr/>
            </a:pPr>
            <a:r>
              <a:rPr lang="en-US" sz="2600" b="1" dirty="0" smtClean="0"/>
              <a:t>Effect on the Money Supply of a Deposit at First Street Bank Effect After Bank Makes New Loans:</a:t>
            </a:r>
          </a:p>
          <a:p>
            <a:pPr fontAlgn="auto">
              <a:spcAft>
                <a:spcPts val="0"/>
              </a:spcAft>
              <a:buFont typeface="Arial" pitchFamily="34" charset="0"/>
              <a:buNone/>
              <a:defRPr/>
            </a:pPr>
            <a:endParaRPr lang="en-US" sz="2600" dirty="0"/>
          </a:p>
        </p:txBody>
      </p:sp>
    </p:spTree>
    <p:extLst>
      <p:ext uri="{BB962C8B-B14F-4D97-AF65-F5344CB8AC3E}">
        <p14:creationId xmlns:p14="http://schemas.microsoft.com/office/powerpoint/2010/main" val="246157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How Banks Create Money</a:t>
            </a:r>
          </a:p>
        </p:txBody>
      </p:sp>
      <p:pic>
        <p:nvPicPr>
          <p:cNvPr id="194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17" y="1773238"/>
            <a:ext cx="109728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843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Reserves, Bank Deposits, and the Money Multiplier</a:t>
            </a:r>
          </a:p>
        </p:txBody>
      </p:sp>
      <p:sp>
        <p:nvSpPr>
          <p:cNvPr id="3" name="Content Placeholder 2"/>
          <p:cNvSpPr>
            <a:spLocks noGrp="1"/>
          </p:cNvSpPr>
          <p:nvPr>
            <p:ph idx="1"/>
          </p:nvPr>
        </p:nvSpPr>
        <p:spPr/>
        <p:txBody>
          <a:bodyPr rtlCol="0">
            <a:normAutofit/>
          </a:bodyPr>
          <a:lstStyle/>
          <a:p>
            <a:pPr marL="300038" indent="-219075" fontAlgn="auto">
              <a:spcAft>
                <a:spcPts val="0"/>
              </a:spcAft>
              <a:defRPr/>
            </a:pPr>
            <a:r>
              <a:rPr lang="en-US" sz="2600" b="1" dirty="0" smtClean="0"/>
              <a:t>Excess reserves </a:t>
            </a:r>
            <a:r>
              <a:rPr lang="en-US" sz="2600" dirty="0" smtClean="0"/>
              <a:t>are bank reserves over and above its required reserves.</a:t>
            </a:r>
          </a:p>
          <a:p>
            <a:pPr marL="300038" indent="-219075" fontAlgn="auto">
              <a:spcAft>
                <a:spcPts val="0"/>
              </a:spcAft>
              <a:defRPr/>
            </a:pPr>
            <a:r>
              <a:rPr lang="en-US" sz="2600" dirty="0" smtClean="0"/>
              <a:t>Increase in bank deposits from $1,000 in excess </a:t>
            </a:r>
            <a:br>
              <a:rPr lang="en-US" sz="2600" dirty="0" smtClean="0"/>
            </a:br>
            <a:r>
              <a:rPr lang="en-US" sz="2600" dirty="0" smtClean="0"/>
              <a:t>reserves </a:t>
            </a:r>
            <a:br>
              <a:rPr lang="en-US" sz="2600" dirty="0" smtClean="0"/>
            </a:br>
            <a:r>
              <a:rPr lang="en-US" sz="2600" dirty="0" smtClean="0"/>
              <a:t>= </a:t>
            </a:r>
            <a:r>
              <a:rPr lang="en-US" sz="2600" b="1" dirty="0" smtClean="0"/>
              <a:t>$1,000 + $1,000 × (1 − </a:t>
            </a:r>
            <a:r>
              <a:rPr lang="en-US" sz="2600" b="1" i="1" dirty="0" smtClean="0"/>
              <a:t>rr</a:t>
            </a:r>
            <a:r>
              <a:rPr lang="en-US" sz="2600" b="1" dirty="0" smtClean="0"/>
              <a:t>) + $1,000 × (1 − </a:t>
            </a:r>
            <a:r>
              <a:rPr lang="en-US" sz="2600" b="1" i="1" dirty="0" smtClean="0"/>
              <a:t>rr</a:t>
            </a:r>
            <a:r>
              <a:rPr lang="en-US" sz="2600" b="1" dirty="0" smtClean="0"/>
              <a:t>)2 + $1,000 × (1 − </a:t>
            </a:r>
            <a:r>
              <a:rPr lang="en-US" sz="2600" b="1" i="1" dirty="0" smtClean="0"/>
              <a:t>rr</a:t>
            </a:r>
            <a:r>
              <a:rPr lang="en-US" sz="2600" b="1" dirty="0" smtClean="0"/>
              <a:t>)3 + . . .</a:t>
            </a:r>
          </a:p>
          <a:p>
            <a:pPr marL="300038" indent="-219075" fontAlgn="auto">
              <a:spcAft>
                <a:spcPts val="0"/>
              </a:spcAft>
              <a:defRPr/>
            </a:pPr>
            <a:r>
              <a:rPr lang="en-US" sz="2600" dirty="0" smtClean="0"/>
              <a:t>This can be simplified to: </a:t>
            </a:r>
          </a:p>
          <a:p>
            <a:pPr marL="300038" indent="-219075" fontAlgn="auto">
              <a:spcAft>
                <a:spcPts val="0"/>
              </a:spcAft>
              <a:buFont typeface="Arial" pitchFamily="34" charset="0"/>
              <a:buNone/>
              <a:defRPr/>
            </a:pPr>
            <a:r>
              <a:rPr lang="en-US" sz="2600" dirty="0" smtClean="0"/>
              <a:t>	Increase in bank deposits from $1,000 in excess reserves = </a:t>
            </a:r>
            <a:r>
              <a:rPr lang="en-US" sz="2600" b="1" dirty="0" smtClean="0"/>
              <a:t>$1,000/rr</a:t>
            </a:r>
          </a:p>
          <a:p>
            <a:pPr fontAlgn="auto">
              <a:spcAft>
                <a:spcPts val="0"/>
              </a:spcAft>
              <a:defRPr/>
            </a:pPr>
            <a:endParaRPr lang="en-US" dirty="0"/>
          </a:p>
        </p:txBody>
      </p:sp>
    </p:spTree>
    <p:extLst>
      <p:ext uri="{BB962C8B-B14F-4D97-AF65-F5344CB8AC3E}">
        <p14:creationId xmlns:p14="http://schemas.microsoft.com/office/powerpoint/2010/main" val="4083806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The Money Multiplier in Reality</a:t>
            </a:r>
          </a:p>
        </p:txBody>
      </p:sp>
      <p:sp>
        <p:nvSpPr>
          <p:cNvPr id="3" name="Content Placeholder 2"/>
          <p:cNvSpPr>
            <a:spLocks noGrp="1"/>
          </p:cNvSpPr>
          <p:nvPr>
            <p:ph idx="1"/>
          </p:nvPr>
        </p:nvSpPr>
        <p:spPr>
          <a:xfrm>
            <a:off x="1116012" y="1331259"/>
            <a:ext cx="8946541" cy="4195481"/>
          </a:xfrm>
        </p:spPr>
        <p:txBody>
          <a:bodyPr rtlCol="0">
            <a:normAutofit/>
          </a:bodyPr>
          <a:lstStyle/>
          <a:p>
            <a:pPr marL="219075" indent="-219075" fontAlgn="auto">
              <a:spcAft>
                <a:spcPts val="0"/>
              </a:spcAft>
              <a:buClr>
                <a:srgbClr val="000000"/>
              </a:buClr>
              <a:defRPr/>
            </a:pPr>
            <a:r>
              <a:rPr lang="en-US" sz="2600" dirty="0" smtClean="0"/>
              <a:t>The </a:t>
            </a:r>
            <a:r>
              <a:rPr lang="en-US" sz="2600" b="1" dirty="0" smtClean="0"/>
              <a:t>monetary base </a:t>
            </a:r>
            <a:r>
              <a:rPr lang="en-US" sz="2600" dirty="0" smtClean="0"/>
              <a:t>is the sum of currency in circulation and bank reserves.</a:t>
            </a:r>
          </a:p>
          <a:p>
            <a:pPr marL="219075" indent="-219075" fontAlgn="auto">
              <a:spcAft>
                <a:spcPts val="0"/>
              </a:spcAft>
              <a:buClr>
                <a:srgbClr val="000000"/>
              </a:buClr>
              <a:defRPr/>
            </a:pPr>
            <a:r>
              <a:rPr lang="en-US" sz="2600" dirty="0" smtClean="0"/>
              <a:t>The </a:t>
            </a:r>
            <a:r>
              <a:rPr lang="en-US" sz="2600" b="1" dirty="0" smtClean="0"/>
              <a:t>money multiplier </a:t>
            </a:r>
            <a:r>
              <a:rPr lang="en-US" sz="2600" dirty="0" smtClean="0"/>
              <a:t>is the ratio of the money supply to the monetary base. </a:t>
            </a:r>
          </a:p>
          <a:p>
            <a:pPr fontAlgn="auto">
              <a:spcAft>
                <a:spcPts val="0"/>
              </a:spcAft>
              <a:defRPr/>
            </a:pP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618" y="3465512"/>
            <a:ext cx="72771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014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25</a:t>
            </a:r>
          </a:p>
        </p:txBody>
      </p:sp>
      <p:sp>
        <p:nvSpPr>
          <p:cNvPr id="174085" name="Rectangle 5"/>
          <p:cNvSpPr>
            <a:spLocks noGrp="1" noChangeArrowheads="1"/>
          </p:cNvSpPr>
          <p:nvPr>
            <p:ph type="subTitle" idx="1"/>
          </p:nvPr>
        </p:nvSpPr>
        <p:spPr/>
        <p:txBody>
          <a:bodyPr rtlCol="0">
            <a:normAutofit/>
          </a:bodyPr>
          <a:lstStyle/>
          <a:p>
            <a:pPr>
              <a:defRPr/>
            </a:pPr>
            <a:r>
              <a:rPr lang="en-US" dirty="0"/>
              <a:t>Banking and Money Creation</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The Monetary Role of Banks</a:t>
            </a:r>
          </a:p>
        </p:txBody>
      </p:sp>
      <p:sp>
        <p:nvSpPr>
          <p:cNvPr id="4" name="Content Placeholder 3"/>
          <p:cNvSpPr>
            <a:spLocks noGrp="1"/>
          </p:cNvSpPr>
          <p:nvPr>
            <p:ph idx="1"/>
          </p:nvPr>
        </p:nvSpPr>
        <p:spPr/>
        <p:txBody>
          <a:bodyPr rtlCol="0">
            <a:normAutofit/>
          </a:bodyPr>
          <a:lstStyle/>
          <a:p>
            <a:pPr marL="300038" indent="-219075" fontAlgn="auto">
              <a:spcAft>
                <a:spcPts val="0"/>
              </a:spcAft>
              <a:defRPr/>
            </a:pPr>
            <a:r>
              <a:rPr lang="en-US" sz="2600" dirty="0" smtClean="0"/>
              <a:t>A bank is a financial intermediary that uses liquid assets in the form of bank deposits to finance the illiquid investments of borrowers.</a:t>
            </a:r>
          </a:p>
          <a:p>
            <a:pPr marL="300038" indent="-219075" fontAlgn="auto">
              <a:spcAft>
                <a:spcPts val="0"/>
              </a:spcAft>
              <a:defRPr/>
            </a:pPr>
            <a:r>
              <a:rPr lang="en-US" sz="2600" dirty="0" smtClean="0"/>
              <a:t>A </a:t>
            </a:r>
            <a:r>
              <a:rPr lang="en-US" sz="2600" b="1" dirty="0" smtClean="0"/>
              <a:t>T-account</a:t>
            </a:r>
            <a:r>
              <a:rPr lang="en-US" sz="2600" dirty="0" smtClean="0"/>
              <a:t> is a tool for analyzing a business’s financial position by showing, in a single table, the business’s assets (on the left) and liabilities (on the right).</a:t>
            </a:r>
          </a:p>
          <a:p>
            <a:pPr fontAlgn="auto">
              <a:spcAft>
                <a:spcPts val="0"/>
              </a:spcAft>
              <a:defRPr/>
            </a:pPr>
            <a:endParaRPr lang="en-US" dirty="0"/>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97425"/>
            <a:ext cx="109728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440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The Monetary Role of Banks</a:t>
            </a:r>
          </a:p>
        </p:txBody>
      </p:sp>
      <p:sp>
        <p:nvSpPr>
          <p:cNvPr id="4" name="Content Placeholder 3"/>
          <p:cNvSpPr>
            <a:spLocks noGrp="1"/>
          </p:cNvSpPr>
          <p:nvPr>
            <p:ph idx="1"/>
          </p:nvPr>
        </p:nvSpPr>
        <p:spPr/>
        <p:txBody>
          <a:bodyPr rtlCol="0">
            <a:normAutofit/>
          </a:bodyPr>
          <a:lstStyle/>
          <a:p>
            <a:pPr marL="300038" indent="-219075" fontAlgn="auto">
              <a:spcAft>
                <a:spcPts val="0"/>
              </a:spcAft>
              <a:defRPr/>
            </a:pPr>
            <a:r>
              <a:rPr lang="en-US" sz="2600" b="1" dirty="0" smtClean="0"/>
              <a:t>Bank reserves</a:t>
            </a:r>
            <a:r>
              <a:rPr lang="en-US" sz="2600" dirty="0" smtClean="0"/>
              <a:t> are the currency banks hold in their vaults plus their deposits at the Federal Reserve.</a:t>
            </a:r>
          </a:p>
          <a:p>
            <a:pPr marL="300038" indent="-219075" fontAlgn="auto">
              <a:spcAft>
                <a:spcPts val="0"/>
              </a:spcAft>
              <a:defRPr/>
            </a:pPr>
            <a:r>
              <a:rPr lang="en-US" sz="2600" dirty="0" smtClean="0"/>
              <a:t>The </a:t>
            </a:r>
            <a:r>
              <a:rPr lang="en-US" sz="2600" b="1" dirty="0" smtClean="0"/>
              <a:t>reserve ratio</a:t>
            </a:r>
            <a:r>
              <a:rPr lang="en-US" sz="2600" dirty="0" smtClean="0"/>
              <a:t> is the fraction of bank deposits that a bank holds as reserves.</a:t>
            </a:r>
          </a:p>
          <a:p>
            <a:pPr fontAlgn="auto">
              <a:spcAft>
                <a:spcPts val="0"/>
              </a:spcAft>
              <a:defRPr/>
            </a:pPr>
            <a:endParaRPr lang="en-US" dirty="0"/>
          </a:p>
        </p:txBody>
      </p:sp>
    </p:spTree>
    <p:extLst>
      <p:ext uri="{BB962C8B-B14F-4D97-AF65-F5344CB8AC3E}">
        <p14:creationId xmlns:p14="http://schemas.microsoft.com/office/powerpoint/2010/main" val="185964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lstStyle/>
          <a:p>
            <a:r>
              <a:rPr lang="en-US" altLang="en-US" smtClean="0"/>
              <a:t>Assets and Liabilities of </a:t>
            </a:r>
            <a:br>
              <a:rPr lang="en-US" altLang="en-US" smtClean="0"/>
            </a:br>
            <a:r>
              <a:rPr lang="en-US" altLang="en-US" smtClean="0"/>
              <a:t>First Street Bank</a:t>
            </a:r>
            <a:r>
              <a:rPr lang="en-US" altLang="en-US" sz="3200" smtClean="0"/>
              <a:t> </a:t>
            </a:r>
            <a:endParaRPr lang="en-US" altLang="en-US" smtClean="0"/>
          </a:p>
        </p:txBody>
      </p:sp>
      <p:sp>
        <p:nvSpPr>
          <p:cNvPr id="4" name="Content Placeholder 3"/>
          <p:cNvSpPr>
            <a:spLocks noGrp="1"/>
          </p:cNvSpPr>
          <p:nvPr>
            <p:ph idx="1"/>
          </p:nvPr>
        </p:nvSpPr>
        <p:spPr/>
        <p:txBody>
          <a:bodyPr rtlCol="0">
            <a:normAutofit/>
          </a:bodyPr>
          <a:lstStyle/>
          <a:p>
            <a:pPr marL="219075" indent="-219075" fontAlgn="auto">
              <a:spcAft>
                <a:spcPts val="0"/>
              </a:spcAft>
              <a:buClr>
                <a:srgbClr val="000000"/>
              </a:buClr>
              <a:defRPr/>
            </a:pPr>
            <a:r>
              <a:rPr lang="en-US" sz="2600" dirty="0" smtClean="0"/>
              <a:t>The Federal reserve sets a required reserve ratio.</a:t>
            </a:r>
          </a:p>
          <a:p>
            <a:pPr marL="219075" indent="-219075" fontAlgn="auto">
              <a:spcAft>
                <a:spcPts val="0"/>
              </a:spcAft>
              <a:buClr>
                <a:srgbClr val="000000"/>
              </a:buClr>
              <a:defRPr/>
            </a:pPr>
            <a:r>
              <a:rPr lang="en-US" sz="2600" dirty="0" smtClean="0"/>
              <a:t>A </a:t>
            </a:r>
            <a:r>
              <a:rPr lang="en-US" sz="2600" b="1" dirty="0" smtClean="0"/>
              <a:t>T-account</a:t>
            </a:r>
            <a:r>
              <a:rPr lang="en-US" sz="2600" dirty="0" smtClean="0"/>
              <a:t> summarizes a bank’s financial position. </a:t>
            </a:r>
            <a:br>
              <a:rPr lang="en-US" sz="2600" dirty="0" smtClean="0"/>
            </a:br>
            <a:r>
              <a:rPr lang="en-US" sz="2600" dirty="0" smtClean="0"/>
              <a:t>The bank’s assets, $900,000 in outstanding loans to borrowers and reserves of $100,000, are entered on the left side. Its liabilities, $1,000,000 in bank deposits held for depositors, are entered on the right side.</a:t>
            </a:r>
          </a:p>
          <a:p>
            <a:pPr fontAlgn="auto">
              <a:spcAft>
                <a:spcPts val="0"/>
              </a:spcAft>
              <a:defRPr/>
            </a:pPr>
            <a:endParaRPr lang="en-US" dirty="0"/>
          </a:p>
        </p:txBody>
      </p:sp>
      <p:pic>
        <p:nvPicPr>
          <p:cNvPr id="112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18" y="4759325"/>
            <a:ext cx="1047538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9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t>The Problem of Bank Runs</a:t>
            </a:r>
          </a:p>
        </p:txBody>
      </p:sp>
      <p:sp>
        <p:nvSpPr>
          <p:cNvPr id="6" name="Content Placeholder 5"/>
          <p:cNvSpPr>
            <a:spLocks noGrp="1"/>
          </p:cNvSpPr>
          <p:nvPr>
            <p:ph idx="1"/>
          </p:nvPr>
        </p:nvSpPr>
        <p:spPr/>
        <p:txBody>
          <a:bodyPr rtlCol="0">
            <a:normAutofit/>
          </a:bodyPr>
          <a:lstStyle/>
          <a:p>
            <a:pPr marL="300038" indent="-219075" fontAlgn="auto">
              <a:spcAft>
                <a:spcPts val="0"/>
              </a:spcAft>
              <a:defRPr/>
            </a:pPr>
            <a:r>
              <a:rPr lang="en-US" sz="2600" dirty="0" smtClean="0"/>
              <a:t>A </a:t>
            </a:r>
            <a:r>
              <a:rPr lang="en-US" sz="2600" b="1" dirty="0" smtClean="0"/>
              <a:t>bank run</a:t>
            </a:r>
            <a:r>
              <a:rPr lang="en-US" sz="2600" dirty="0" smtClean="0"/>
              <a:t> is a phenomenon in which many of a bank’s depositors try to withdraw their funds due to fears of a bank failure.</a:t>
            </a:r>
          </a:p>
          <a:p>
            <a:pPr marL="300038" indent="-219075" fontAlgn="auto">
              <a:spcAft>
                <a:spcPts val="0"/>
              </a:spcAft>
              <a:defRPr/>
            </a:pPr>
            <a:r>
              <a:rPr lang="en-US" sz="2600" dirty="0" smtClean="0"/>
              <a:t>Historically, they have often proved contagious, with a run on one bank leading to a loss of faith in other banks, causing additional bank runs.</a:t>
            </a:r>
          </a:p>
          <a:p>
            <a:pPr fontAlgn="auto">
              <a:spcAft>
                <a:spcPts val="0"/>
              </a:spcAft>
              <a:defRPr/>
            </a:pPr>
            <a:endParaRPr lang="en-US" dirty="0"/>
          </a:p>
        </p:txBody>
      </p:sp>
    </p:spTree>
    <p:extLst>
      <p:ext uri="{BB962C8B-B14F-4D97-AF65-F5344CB8AC3E}">
        <p14:creationId xmlns:p14="http://schemas.microsoft.com/office/powerpoint/2010/main" val="2148608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Bank Regulations</a:t>
            </a:r>
          </a:p>
        </p:txBody>
      </p:sp>
      <p:sp>
        <p:nvSpPr>
          <p:cNvPr id="3" name="Content Placeholder 2"/>
          <p:cNvSpPr>
            <a:spLocks noGrp="1"/>
          </p:cNvSpPr>
          <p:nvPr>
            <p:ph idx="1"/>
          </p:nvPr>
        </p:nvSpPr>
        <p:spPr/>
        <p:txBody>
          <a:bodyPr rtlCol="0">
            <a:normAutofit/>
          </a:bodyPr>
          <a:lstStyle/>
          <a:p>
            <a:pPr marL="300038" indent="-219075" fontAlgn="auto">
              <a:spcAft>
                <a:spcPts val="0"/>
              </a:spcAft>
              <a:defRPr/>
            </a:pPr>
            <a:r>
              <a:rPr lang="en-US" sz="2600" b="1" dirty="0" smtClean="0"/>
              <a:t>Deposit Insurance</a:t>
            </a:r>
            <a:r>
              <a:rPr lang="en-US" sz="2600" dirty="0"/>
              <a:t> </a:t>
            </a:r>
            <a:r>
              <a:rPr lang="en-US" sz="2600" dirty="0" smtClean="0"/>
              <a:t>guarantees that a bank’s depositors will be paid even if the bank can’t come up with the funds, up to a maximum amount per account. </a:t>
            </a:r>
          </a:p>
          <a:p>
            <a:pPr marL="300038" indent="-219075" fontAlgn="auto">
              <a:spcAft>
                <a:spcPts val="0"/>
              </a:spcAft>
              <a:defRPr/>
            </a:pPr>
            <a:r>
              <a:rPr lang="en-US" sz="2600" dirty="0" smtClean="0"/>
              <a:t>The FDIC currently guarantees the first $250,000 of each account.</a:t>
            </a:r>
          </a:p>
          <a:p>
            <a:pPr fontAlgn="auto">
              <a:spcAft>
                <a:spcPts val="0"/>
              </a:spcAft>
              <a:defRPr/>
            </a:pPr>
            <a:endParaRPr lang="en-US" dirty="0"/>
          </a:p>
        </p:txBody>
      </p:sp>
    </p:spTree>
    <p:extLst>
      <p:ext uri="{BB962C8B-B14F-4D97-AF65-F5344CB8AC3E}">
        <p14:creationId xmlns:p14="http://schemas.microsoft.com/office/powerpoint/2010/main" val="396564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Bank Regulations</a:t>
            </a:r>
          </a:p>
        </p:txBody>
      </p:sp>
      <p:sp>
        <p:nvSpPr>
          <p:cNvPr id="3" name="Content Placeholder 2"/>
          <p:cNvSpPr>
            <a:spLocks noGrp="1"/>
          </p:cNvSpPr>
          <p:nvPr>
            <p:ph idx="1"/>
          </p:nvPr>
        </p:nvSpPr>
        <p:spPr/>
        <p:txBody>
          <a:bodyPr rtlCol="0">
            <a:normAutofit/>
          </a:bodyPr>
          <a:lstStyle/>
          <a:p>
            <a:pPr marL="300038" indent="-219075" fontAlgn="auto">
              <a:spcBef>
                <a:spcPct val="50000"/>
              </a:spcBef>
              <a:spcAft>
                <a:spcPts val="0"/>
              </a:spcAft>
              <a:buClr>
                <a:schemeClr val="tx1"/>
              </a:buClr>
              <a:defRPr/>
            </a:pPr>
            <a:r>
              <a:rPr lang="en-US" sz="2600" b="1" dirty="0" smtClean="0"/>
              <a:t>Capital Requirements</a:t>
            </a:r>
            <a:r>
              <a:rPr lang="en-US" sz="2600" dirty="0" smtClean="0"/>
              <a:t> - regulators require that the owners of banks hold substantially more assets than the value of bank deposits. </a:t>
            </a:r>
          </a:p>
          <a:p>
            <a:pPr marL="300038" indent="-219075" fontAlgn="auto">
              <a:spcBef>
                <a:spcPct val="50000"/>
              </a:spcBef>
              <a:spcAft>
                <a:spcPts val="0"/>
              </a:spcAft>
              <a:buClr>
                <a:schemeClr val="tx1"/>
              </a:buClr>
              <a:defRPr/>
            </a:pPr>
            <a:r>
              <a:rPr lang="en-US" sz="2600" dirty="0" smtClean="0"/>
              <a:t>In practice, banks’ capital is equal to 7% or more of their assets.</a:t>
            </a:r>
          </a:p>
          <a:p>
            <a:pPr fontAlgn="auto">
              <a:spcAft>
                <a:spcPts val="0"/>
              </a:spcAft>
              <a:defRPr/>
            </a:pPr>
            <a:endParaRPr lang="en-US" dirty="0"/>
          </a:p>
        </p:txBody>
      </p:sp>
    </p:spTree>
    <p:extLst>
      <p:ext uri="{BB962C8B-B14F-4D97-AF65-F5344CB8AC3E}">
        <p14:creationId xmlns:p14="http://schemas.microsoft.com/office/powerpoint/2010/main" val="4147334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Bank Regulations</a:t>
            </a:r>
          </a:p>
        </p:txBody>
      </p:sp>
      <p:sp>
        <p:nvSpPr>
          <p:cNvPr id="3" name="Content Placeholder 2"/>
          <p:cNvSpPr>
            <a:spLocks noGrp="1"/>
          </p:cNvSpPr>
          <p:nvPr>
            <p:ph idx="1"/>
          </p:nvPr>
        </p:nvSpPr>
        <p:spPr/>
        <p:txBody>
          <a:bodyPr rtlCol="0">
            <a:normAutofit/>
          </a:bodyPr>
          <a:lstStyle/>
          <a:p>
            <a:pPr marL="300038" indent="-219075" fontAlgn="auto">
              <a:spcAft>
                <a:spcPts val="0"/>
              </a:spcAft>
              <a:defRPr/>
            </a:pPr>
            <a:r>
              <a:rPr lang="en-US" sz="2600" b="1" dirty="0" smtClean="0"/>
              <a:t>Reserve Requirements</a:t>
            </a:r>
            <a:r>
              <a:rPr lang="en-US" sz="2600" dirty="0" smtClean="0"/>
              <a:t> - rules set by the Federal Reserve that determine the minimum reserve ratio for a bank. For example, in the United States, the minimum reserve ratio for checkable bank deposits is 10%.</a:t>
            </a:r>
          </a:p>
          <a:p>
            <a:pPr marL="300038" indent="-219075" fontAlgn="auto">
              <a:spcAft>
                <a:spcPts val="0"/>
              </a:spcAft>
              <a:defRPr/>
            </a:pPr>
            <a:r>
              <a:rPr lang="en-US" sz="2600" dirty="0" smtClean="0"/>
              <a:t>The </a:t>
            </a:r>
            <a:r>
              <a:rPr lang="en-US" sz="2600" b="1" dirty="0" smtClean="0"/>
              <a:t>discount window</a:t>
            </a:r>
            <a:r>
              <a:rPr lang="en-US" sz="2600" dirty="0" smtClean="0"/>
              <a:t> is an arrangement in which the Federal Reserve stands ready to lend money to banks in trouble.</a:t>
            </a:r>
          </a:p>
          <a:p>
            <a:pPr fontAlgn="auto">
              <a:spcAft>
                <a:spcPts val="0"/>
              </a:spcAft>
              <a:defRPr/>
            </a:pPr>
            <a:endParaRPr lang="en-US" dirty="0"/>
          </a:p>
        </p:txBody>
      </p:sp>
    </p:spTree>
    <p:extLst>
      <p:ext uri="{BB962C8B-B14F-4D97-AF65-F5344CB8AC3E}">
        <p14:creationId xmlns:p14="http://schemas.microsoft.com/office/powerpoint/2010/main" val="816574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339</TotalTime>
  <Words>811</Words>
  <Application>Microsoft Office PowerPoint</Application>
  <PresentationFormat>Custom</PresentationFormat>
  <Paragraphs>56</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Widescreen Business</vt:lpstr>
      <vt:lpstr>ECO 120 - Global Macroeconomics</vt:lpstr>
      <vt:lpstr>Module 25</vt:lpstr>
      <vt:lpstr>The Monetary Role of Banks</vt:lpstr>
      <vt:lpstr>The Monetary Role of Banks</vt:lpstr>
      <vt:lpstr>Assets and Liabilities of  First Street Bank </vt:lpstr>
      <vt:lpstr>The Problem of Bank Runs</vt:lpstr>
      <vt:lpstr>Bank Regulations</vt:lpstr>
      <vt:lpstr>Bank Regulations</vt:lpstr>
      <vt:lpstr>Bank Regulations</vt:lpstr>
      <vt:lpstr>Determining the Money Supply</vt:lpstr>
      <vt:lpstr>Determining the Money Supply</vt:lpstr>
      <vt:lpstr>How Banks Create Money</vt:lpstr>
      <vt:lpstr>Reserves, Bank Deposits, and the Money Multiplier</vt:lpstr>
      <vt:lpstr>The Money Multiplier in Reality</vt:lpstr>
    </vt:vector>
  </TitlesOfParts>
  <Company>University of Wisconsin-La Crosse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itsdeploy</cp:lastModifiedBy>
  <cp:revision>54</cp:revision>
  <cp:lastPrinted>2012-08-15T21:38:02Z</cp:lastPrinted>
  <dcterms:created xsi:type="dcterms:W3CDTF">2013-09-01T03:59:40Z</dcterms:created>
  <dcterms:modified xsi:type="dcterms:W3CDTF">2014-03-17T17:53:28Z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