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Lst>
  <p:notesMasterIdLst>
    <p:notesMasterId r:id="rId12"/>
  </p:notesMasterIdLst>
  <p:handoutMasterIdLst>
    <p:handoutMasterId r:id="rId13"/>
  </p:handoutMasterIdLst>
  <p:sldIdLst>
    <p:sldId id="272" r:id="rId3"/>
    <p:sldId id="340" r:id="rId4"/>
    <p:sldId id="341" r:id="rId5"/>
    <p:sldId id="342" r:id="rId6"/>
    <p:sldId id="343" r:id="rId7"/>
    <p:sldId id="344" r:id="rId8"/>
    <p:sldId id="345" r:id="rId9"/>
    <p:sldId id="346" r:id="rId10"/>
    <p:sldId id="348" r:id="rId11"/>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2424" autoAdjust="0"/>
  </p:normalViewPr>
  <p:slideViewPr>
    <p:cSldViewPr snapToGrid="0">
      <p:cViewPr>
        <p:scale>
          <a:sx n="60" d="100"/>
          <a:sy n="60" d="100"/>
        </p:scale>
        <p:origin x="-1464" y="-29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BCAFC7A-71DD-4C2C-B63D-60FDC7DD5449}" type="datetimeFigureOut">
              <a:rPr lang="en-US" smtClean="0"/>
              <a:t>3/17/2014</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DA6FC261-E491-4C42-A663-B95247CC46D9}" type="slidenum">
              <a:rPr lang="en-US" smtClean="0"/>
              <a:t>‹#›</a:t>
            </a:fld>
            <a:endParaRPr lang="en-US"/>
          </a:p>
        </p:txBody>
      </p:sp>
    </p:spTree>
    <p:extLst>
      <p:ext uri="{BB962C8B-B14F-4D97-AF65-F5344CB8AC3E}">
        <p14:creationId xmlns:p14="http://schemas.microsoft.com/office/powerpoint/2010/main" val="1622031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85ECAFD-F005-4163-B10D-85806DC43F93}" type="datetimeFigureOut">
              <a:rPr lang="en-US" smtClean="0"/>
              <a:t>3/17/2014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33E963C-1534-4F8D-B2A7-66D81AA25953}" type="slidenum">
              <a:rPr lang="en-US" smtClean="0"/>
              <a:t>‹#›</a:t>
            </a:fld>
            <a:endParaRPr lang="en-US"/>
          </a:p>
        </p:txBody>
      </p:sp>
    </p:spTree>
    <p:extLst>
      <p:ext uri="{BB962C8B-B14F-4D97-AF65-F5344CB8AC3E}">
        <p14:creationId xmlns:p14="http://schemas.microsoft.com/office/powerpoint/2010/main" val="2811850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DF6AB586-4C19-4611-BEEA-0424FB406E5F}" type="slidenum">
              <a:rPr lang="en-US" smtClean="0"/>
              <a:pPr/>
              <a:t>1</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DF6AB586-4C19-4611-BEEA-0424FB406E5F}" type="slidenum">
              <a:rPr lang="en-US" smtClean="0"/>
              <a:pPr/>
              <a:t>2</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719138" y="1163638"/>
            <a:ext cx="5584825" cy="31416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8255" indent="-291636">
              <a:defRPr>
                <a:solidFill>
                  <a:schemeClr val="tx1"/>
                </a:solidFill>
                <a:latin typeface="Calibri" pitchFamily="34" charset="0"/>
              </a:defRPr>
            </a:lvl2pPr>
            <a:lvl3pPr marL="1166546" indent="-233309">
              <a:defRPr>
                <a:solidFill>
                  <a:schemeClr val="tx1"/>
                </a:solidFill>
                <a:latin typeface="Calibri" pitchFamily="34" charset="0"/>
              </a:defRPr>
            </a:lvl3pPr>
            <a:lvl4pPr marL="1633164" indent="-233309">
              <a:defRPr>
                <a:solidFill>
                  <a:schemeClr val="tx1"/>
                </a:solidFill>
                <a:latin typeface="Calibri" pitchFamily="34" charset="0"/>
              </a:defRPr>
            </a:lvl4pPr>
            <a:lvl5pPr marL="2099782" indent="-233309">
              <a:defRPr>
                <a:solidFill>
                  <a:schemeClr val="tx1"/>
                </a:solidFill>
                <a:latin typeface="Calibri" pitchFamily="34" charset="0"/>
              </a:defRPr>
            </a:lvl5pPr>
            <a:lvl6pPr marL="2566401" indent="-233309" fontAlgn="base">
              <a:spcBef>
                <a:spcPct val="0"/>
              </a:spcBef>
              <a:spcAft>
                <a:spcPct val="0"/>
              </a:spcAft>
              <a:defRPr>
                <a:solidFill>
                  <a:schemeClr val="tx1"/>
                </a:solidFill>
                <a:latin typeface="Calibri" pitchFamily="34" charset="0"/>
              </a:defRPr>
            </a:lvl6pPr>
            <a:lvl7pPr marL="3033019" indent="-233309" fontAlgn="base">
              <a:spcBef>
                <a:spcPct val="0"/>
              </a:spcBef>
              <a:spcAft>
                <a:spcPct val="0"/>
              </a:spcAft>
              <a:defRPr>
                <a:solidFill>
                  <a:schemeClr val="tx1"/>
                </a:solidFill>
                <a:latin typeface="Calibri" pitchFamily="34" charset="0"/>
              </a:defRPr>
            </a:lvl7pPr>
            <a:lvl8pPr marL="3499637" indent="-233309" fontAlgn="base">
              <a:spcBef>
                <a:spcPct val="0"/>
              </a:spcBef>
              <a:spcAft>
                <a:spcPct val="0"/>
              </a:spcAft>
              <a:defRPr>
                <a:solidFill>
                  <a:schemeClr val="tx1"/>
                </a:solidFill>
                <a:latin typeface="Calibri" pitchFamily="34" charset="0"/>
              </a:defRPr>
            </a:lvl8pPr>
            <a:lvl9pPr marL="3966256" indent="-233309"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1F85E71-BFCA-405A-9C64-8DEE2E53E82B}" type="slidenum">
              <a:rPr lang="en-US" altLang="en-US"/>
              <a:pPr fontAlgn="base">
                <a:spcBef>
                  <a:spcPct val="0"/>
                </a:spcBef>
                <a:spcAft>
                  <a:spcPct val="0"/>
                </a:spcAft>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719138" y="1163638"/>
            <a:ext cx="5584825" cy="31416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8255" indent="-291636">
              <a:defRPr>
                <a:solidFill>
                  <a:schemeClr val="tx1"/>
                </a:solidFill>
                <a:latin typeface="Calibri" pitchFamily="34" charset="0"/>
              </a:defRPr>
            </a:lvl2pPr>
            <a:lvl3pPr marL="1166546" indent="-233309">
              <a:defRPr>
                <a:solidFill>
                  <a:schemeClr val="tx1"/>
                </a:solidFill>
                <a:latin typeface="Calibri" pitchFamily="34" charset="0"/>
              </a:defRPr>
            </a:lvl3pPr>
            <a:lvl4pPr marL="1633164" indent="-233309">
              <a:defRPr>
                <a:solidFill>
                  <a:schemeClr val="tx1"/>
                </a:solidFill>
                <a:latin typeface="Calibri" pitchFamily="34" charset="0"/>
              </a:defRPr>
            </a:lvl4pPr>
            <a:lvl5pPr marL="2099782" indent="-233309">
              <a:defRPr>
                <a:solidFill>
                  <a:schemeClr val="tx1"/>
                </a:solidFill>
                <a:latin typeface="Calibri" pitchFamily="34" charset="0"/>
              </a:defRPr>
            </a:lvl5pPr>
            <a:lvl6pPr marL="2566401" indent="-233309" fontAlgn="base">
              <a:spcBef>
                <a:spcPct val="0"/>
              </a:spcBef>
              <a:spcAft>
                <a:spcPct val="0"/>
              </a:spcAft>
              <a:defRPr>
                <a:solidFill>
                  <a:schemeClr val="tx1"/>
                </a:solidFill>
                <a:latin typeface="Calibri" pitchFamily="34" charset="0"/>
              </a:defRPr>
            </a:lvl6pPr>
            <a:lvl7pPr marL="3033019" indent="-233309" fontAlgn="base">
              <a:spcBef>
                <a:spcPct val="0"/>
              </a:spcBef>
              <a:spcAft>
                <a:spcPct val="0"/>
              </a:spcAft>
              <a:defRPr>
                <a:solidFill>
                  <a:schemeClr val="tx1"/>
                </a:solidFill>
                <a:latin typeface="Calibri" pitchFamily="34" charset="0"/>
              </a:defRPr>
            </a:lvl7pPr>
            <a:lvl8pPr marL="3499637" indent="-233309" fontAlgn="base">
              <a:spcBef>
                <a:spcPct val="0"/>
              </a:spcBef>
              <a:spcAft>
                <a:spcPct val="0"/>
              </a:spcAft>
              <a:defRPr>
                <a:solidFill>
                  <a:schemeClr val="tx1"/>
                </a:solidFill>
                <a:latin typeface="Calibri" pitchFamily="34" charset="0"/>
              </a:defRPr>
            </a:lvl8pPr>
            <a:lvl9pPr marL="3966256" indent="-233309"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A18A20FE-7178-4857-A18C-0115F8E7C7E6}" type="slidenum">
              <a:rPr lang="en-US" altLang="en-US"/>
              <a:pPr fontAlgn="base">
                <a:spcBef>
                  <a:spcPct val="0"/>
                </a:spcBef>
                <a:spcAft>
                  <a:spcPct val="0"/>
                </a:spcAft>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719138" y="1163638"/>
            <a:ext cx="5584825" cy="31416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Figure 27.1: The Federal reserve’s Assets and Liabilities. The Federal Reserve holds its assets mostly in short-term government bonds called U.S. Treasury bills.  Its liabilities are the monetary base—currency in circulation plus bank reserves.</a:t>
            </a:r>
          </a:p>
          <a:p>
            <a:pPr>
              <a:spcBef>
                <a:spcPct val="0"/>
              </a:spcBef>
            </a:pPr>
            <a:endParaRPr lang="en-US" alt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8255" indent="-291636">
              <a:defRPr>
                <a:solidFill>
                  <a:schemeClr val="tx1"/>
                </a:solidFill>
                <a:latin typeface="Calibri" pitchFamily="34" charset="0"/>
              </a:defRPr>
            </a:lvl2pPr>
            <a:lvl3pPr marL="1166546" indent="-233309">
              <a:defRPr>
                <a:solidFill>
                  <a:schemeClr val="tx1"/>
                </a:solidFill>
                <a:latin typeface="Calibri" pitchFamily="34" charset="0"/>
              </a:defRPr>
            </a:lvl3pPr>
            <a:lvl4pPr marL="1633164" indent="-233309">
              <a:defRPr>
                <a:solidFill>
                  <a:schemeClr val="tx1"/>
                </a:solidFill>
                <a:latin typeface="Calibri" pitchFamily="34" charset="0"/>
              </a:defRPr>
            </a:lvl4pPr>
            <a:lvl5pPr marL="2099782" indent="-233309">
              <a:defRPr>
                <a:solidFill>
                  <a:schemeClr val="tx1"/>
                </a:solidFill>
                <a:latin typeface="Calibri" pitchFamily="34" charset="0"/>
              </a:defRPr>
            </a:lvl5pPr>
            <a:lvl6pPr marL="2566401" indent="-233309" fontAlgn="base">
              <a:spcBef>
                <a:spcPct val="0"/>
              </a:spcBef>
              <a:spcAft>
                <a:spcPct val="0"/>
              </a:spcAft>
              <a:defRPr>
                <a:solidFill>
                  <a:schemeClr val="tx1"/>
                </a:solidFill>
                <a:latin typeface="Calibri" pitchFamily="34" charset="0"/>
              </a:defRPr>
            </a:lvl6pPr>
            <a:lvl7pPr marL="3033019" indent="-233309" fontAlgn="base">
              <a:spcBef>
                <a:spcPct val="0"/>
              </a:spcBef>
              <a:spcAft>
                <a:spcPct val="0"/>
              </a:spcAft>
              <a:defRPr>
                <a:solidFill>
                  <a:schemeClr val="tx1"/>
                </a:solidFill>
                <a:latin typeface="Calibri" pitchFamily="34" charset="0"/>
              </a:defRPr>
            </a:lvl7pPr>
            <a:lvl8pPr marL="3499637" indent="-233309" fontAlgn="base">
              <a:spcBef>
                <a:spcPct val="0"/>
              </a:spcBef>
              <a:spcAft>
                <a:spcPct val="0"/>
              </a:spcAft>
              <a:defRPr>
                <a:solidFill>
                  <a:schemeClr val="tx1"/>
                </a:solidFill>
                <a:latin typeface="Calibri" pitchFamily="34" charset="0"/>
              </a:defRPr>
            </a:lvl8pPr>
            <a:lvl9pPr marL="3966256" indent="-233309"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18B5E41-3C27-4DD9-A6D1-EC9AE8AA1B6D}" type="slidenum">
              <a:rPr lang="en-US" altLang="en-US"/>
              <a:pPr fontAlgn="base">
                <a:spcBef>
                  <a:spcPct val="0"/>
                </a:spcBef>
                <a:spcAft>
                  <a:spcPct val="0"/>
                </a:spcAft>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719138" y="1163638"/>
            <a:ext cx="5584825" cy="31416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i="1" u="sng" smtClean="0"/>
              <a:t>Figure Caption</a:t>
            </a:r>
            <a:r>
              <a:rPr lang="en-US" altLang="en-US" b="1" smtClean="0"/>
              <a:t>: Figure 27.2 (a): </a:t>
            </a:r>
            <a:r>
              <a:rPr lang="en-US" altLang="en-US" sz="1000" b="1"/>
              <a:t>Open-Market Operations by the Federal Reserve</a:t>
            </a:r>
          </a:p>
          <a:p>
            <a:pPr>
              <a:spcBef>
                <a:spcPct val="0"/>
              </a:spcBef>
            </a:pPr>
            <a:r>
              <a:rPr lang="en-US" altLang="en-US" smtClean="0"/>
              <a:t>In panel (a), the Federal Reserve increases the monetary base by purchasing U.S. Treasury bills from private commercial banks in an open-market operation. Here, a $100 million purchase of U.S. Treasury bills by the Federal Reserve is paid for by a $100 million addition to private bank reserves, generating a $100 million increase in the monetary base. This will ultimately lead to an increase in the money supply via the money multiplier as banks lend out some of these new reserves. </a:t>
            </a:r>
          </a:p>
          <a:p>
            <a:pPr>
              <a:spcBef>
                <a:spcPct val="0"/>
              </a:spcBef>
            </a:pPr>
            <a:endParaRPr lang="en-US"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8255" indent="-291636">
              <a:defRPr>
                <a:solidFill>
                  <a:schemeClr val="tx1"/>
                </a:solidFill>
                <a:latin typeface="Calibri" pitchFamily="34" charset="0"/>
              </a:defRPr>
            </a:lvl2pPr>
            <a:lvl3pPr marL="1166546" indent="-233309">
              <a:defRPr>
                <a:solidFill>
                  <a:schemeClr val="tx1"/>
                </a:solidFill>
                <a:latin typeface="Calibri" pitchFamily="34" charset="0"/>
              </a:defRPr>
            </a:lvl3pPr>
            <a:lvl4pPr marL="1633164" indent="-233309">
              <a:defRPr>
                <a:solidFill>
                  <a:schemeClr val="tx1"/>
                </a:solidFill>
                <a:latin typeface="Calibri" pitchFamily="34" charset="0"/>
              </a:defRPr>
            </a:lvl4pPr>
            <a:lvl5pPr marL="2099782" indent="-233309">
              <a:defRPr>
                <a:solidFill>
                  <a:schemeClr val="tx1"/>
                </a:solidFill>
                <a:latin typeface="Calibri" pitchFamily="34" charset="0"/>
              </a:defRPr>
            </a:lvl5pPr>
            <a:lvl6pPr marL="2566401" indent="-233309" fontAlgn="base">
              <a:spcBef>
                <a:spcPct val="0"/>
              </a:spcBef>
              <a:spcAft>
                <a:spcPct val="0"/>
              </a:spcAft>
              <a:defRPr>
                <a:solidFill>
                  <a:schemeClr val="tx1"/>
                </a:solidFill>
                <a:latin typeface="Calibri" pitchFamily="34" charset="0"/>
              </a:defRPr>
            </a:lvl6pPr>
            <a:lvl7pPr marL="3033019" indent="-233309" fontAlgn="base">
              <a:spcBef>
                <a:spcPct val="0"/>
              </a:spcBef>
              <a:spcAft>
                <a:spcPct val="0"/>
              </a:spcAft>
              <a:defRPr>
                <a:solidFill>
                  <a:schemeClr val="tx1"/>
                </a:solidFill>
                <a:latin typeface="Calibri" pitchFamily="34" charset="0"/>
              </a:defRPr>
            </a:lvl7pPr>
            <a:lvl8pPr marL="3499637" indent="-233309" fontAlgn="base">
              <a:spcBef>
                <a:spcPct val="0"/>
              </a:spcBef>
              <a:spcAft>
                <a:spcPct val="0"/>
              </a:spcAft>
              <a:defRPr>
                <a:solidFill>
                  <a:schemeClr val="tx1"/>
                </a:solidFill>
                <a:latin typeface="Calibri" pitchFamily="34" charset="0"/>
              </a:defRPr>
            </a:lvl8pPr>
            <a:lvl9pPr marL="3966256" indent="-233309"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C05157D8-C4EB-45E1-A62D-25D9645FD095}" type="slidenum">
              <a:rPr lang="en-US" altLang="en-US"/>
              <a:pPr fontAlgn="base">
                <a:spcBef>
                  <a:spcPct val="0"/>
                </a:spcBef>
                <a:spcAft>
                  <a:spcPct val="0"/>
                </a:spcAft>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719138" y="1163638"/>
            <a:ext cx="5584825" cy="31416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i="1" u="sng" smtClean="0"/>
              <a:t>Figure Caption</a:t>
            </a:r>
            <a:r>
              <a:rPr lang="en-US" altLang="en-US" b="1" smtClean="0"/>
              <a:t>: Figure 27.2 (b): </a:t>
            </a:r>
            <a:r>
              <a:rPr lang="en-US" altLang="en-US" sz="1000" b="1"/>
              <a:t>Open-Market Operations by the Federal Reserve</a:t>
            </a:r>
          </a:p>
          <a:p>
            <a:pPr>
              <a:spcBef>
                <a:spcPct val="0"/>
              </a:spcBef>
            </a:pPr>
            <a:r>
              <a:rPr lang="en-US" altLang="en-US" smtClean="0"/>
              <a:t>In panel (b), the Federal Reserve reduces the monetary base by selling U.S. Treasury bills to private commercial banks in an open-market operation. Here, a $100 million sale of U.S. Treasury bills leads to a $100 million reduction in private bank reserves, resulting in a $100 million decrease in the monetary base. This will ultimately lead to a fall in the money supply via the money multiplier as banks reduce their loans in response to a fall in their reserves.</a:t>
            </a:r>
          </a:p>
          <a:p>
            <a:pPr>
              <a:spcBef>
                <a:spcPct val="0"/>
              </a:spcBef>
            </a:pPr>
            <a:endParaRPr lang="en-US"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8255" indent="-291636">
              <a:defRPr>
                <a:solidFill>
                  <a:schemeClr val="tx1"/>
                </a:solidFill>
                <a:latin typeface="Calibri" pitchFamily="34" charset="0"/>
              </a:defRPr>
            </a:lvl2pPr>
            <a:lvl3pPr marL="1166546" indent="-233309">
              <a:defRPr>
                <a:solidFill>
                  <a:schemeClr val="tx1"/>
                </a:solidFill>
                <a:latin typeface="Calibri" pitchFamily="34" charset="0"/>
              </a:defRPr>
            </a:lvl3pPr>
            <a:lvl4pPr marL="1633164" indent="-233309">
              <a:defRPr>
                <a:solidFill>
                  <a:schemeClr val="tx1"/>
                </a:solidFill>
                <a:latin typeface="Calibri" pitchFamily="34" charset="0"/>
              </a:defRPr>
            </a:lvl4pPr>
            <a:lvl5pPr marL="2099782" indent="-233309">
              <a:defRPr>
                <a:solidFill>
                  <a:schemeClr val="tx1"/>
                </a:solidFill>
                <a:latin typeface="Calibri" pitchFamily="34" charset="0"/>
              </a:defRPr>
            </a:lvl5pPr>
            <a:lvl6pPr marL="2566401" indent="-233309" fontAlgn="base">
              <a:spcBef>
                <a:spcPct val="0"/>
              </a:spcBef>
              <a:spcAft>
                <a:spcPct val="0"/>
              </a:spcAft>
              <a:defRPr>
                <a:solidFill>
                  <a:schemeClr val="tx1"/>
                </a:solidFill>
                <a:latin typeface="Calibri" pitchFamily="34" charset="0"/>
              </a:defRPr>
            </a:lvl6pPr>
            <a:lvl7pPr marL="3033019" indent="-233309" fontAlgn="base">
              <a:spcBef>
                <a:spcPct val="0"/>
              </a:spcBef>
              <a:spcAft>
                <a:spcPct val="0"/>
              </a:spcAft>
              <a:defRPr>
                <a:solidFill>
                  <a:schemeClr val="tx1"/>
                </a:solidFill>
                <a:latin typeface="Calibri" pitchFamily="34" charset="0"/>
              </a:defRPr>
            </a:lvl7pPr>
            <a:lvl8pPr marL="3499637" indent="-233309" fontAlgn="base">
              <a:spcBef>
                <a:spcPct val="0"/>
              </a:spcBef>
              <a:spcAft>
                <a:spcPct val="0"/>
              </a:spcAft>
              <a:defRPr>
                <a:solidFill>
                  <a:schemeClr val="tx1"/>
                </a:solidFill>
                <a:latin typeface="Calibri" pitchFamily="34" charset="0"/>
              </a:defRPr>
            </a:lvl8pPr>
            <a:lvl9pPr marL="3966256" indent="-233309"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F76A058-AB29-4FF3-9555-BCB073CED4FB}" type="slidenum">
              <a:rPr lang="en-US" altLang="en-US"/>
              <a:pPr fontAlgn="base">
                <a:spcBef>
                  <a:spcPct val="0"/>
                </a:spcBef>
                <a:spcAft>
                  <a:spcPct val="0"/>
                </a:spcAft>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719138" y="1163638"/>
            <a:ext cx="5584825" cy="31416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i="1" u="sng" smtClean="0"/>
              <a:t>Figure Caption</a:t>
            </a:r>
            <a:r>
              <a:rPr lang="en-US" altLang="en-US" b="1" smtClean="0"/>
              <a:t>: Figure 27.2 (b): </a:t>
            </a:r>
            <a:r>
              <a:rPr lang="en-US" altLang="en-US" sz="1000" b="1"/>
              <a:t>Open-Market Operations by the Federal Reserve</a:t>
            </a:r>
          </a:p>
          <a:p>
            <a:pPr>
              <a:spcBef>
                <a:spcPct val="0"/>
              </a:spcBef>
            </a:pPr>
            <a:r>
              <a:rPr lang="en-US" altLang="en-US" smtClean="0"/>
              <a:t>In panel (b), the Federal Reserve reduces the monetary base by selling U.S. Treasury bills to private commercial banks in an open-market operation. Here, a $100 million sale of U.S. Treasury bills leads to a $100 million reduction in private bank reserves, resulting in a $100 million decrease in the monetary base. This will ultimately lead to a fall in the money supply via the money multiplier as banks reduce their loans in response to a fall in their reserves.</a:t>
            </a:r>
          </a:p>
          <a:p>
            <a:pPr>
              <a:spcBef>
                <a:spcPct val="0"/>
              </a:spcBef>
            </a:pPr>
            <a:endParaRPr lang="en-US"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8255" indent="-291636">
              <a:defRPr>
                <a:solidFill>
                  <a:schemeClr val="tx1"/>
                </a:solidFill>
                <a:latin typeface="Calibri" pitchFamily="34" charset="0"/>
              </a:defRPr>
            </a:lvl2pPr>
            <a:lvl3pPr marL="1166546" indent="-233309">
              <a:defRPr>
                <a:solidFill>
                  <a:schemeClr val="tx1"/>
                </a:solidFill>
                <a:latin typeface="Calibri" pitchFamily="34" charset="0"/>
              </a:defRPr>
            </a:lvl3pPr>
            <a:lvl4pPr marL="1633164" indent="-233309">
              <a:defRPr>
                <a:solidFill>
                  <a:schemeClr val="tx1"/>
                </a:solidFill>
                <a:latin typeface="Calibri" pitchFamily="34" charset="0"/>
              </a:defRPr>
            </a:lvl4pPr>
            <a:lvl5pPr marL="2099782" indent="-233309">
              <a:defRPr>
                <a:solidFill>
                  <a:schemeClr val="tx1"/>
                </a:solidFill>
                <a:latin typeface="Calibri" pitchFamily="34" charset="0"/>
              </a:defRPr>
            </a:lvl5pPr>
            <a:lvl6pPr marL="2566401" indent="-233309" fontAlgn="base">
              <a:spcBef>
                <a:spcPct val="0"/>
              </a:spcBef>
              <a:spcAft>
                <a:spcPct val="0"/>
              </a:spcAft>
              <a:defRPr>
                <a:solidFill>
                  <a:schemeClr val="tx1"/>
                </a:solidFill>
                <a:latin typeface="Calibri" pitchFamily="34" charset="0"/>
              </a:defRPr>
            </a:lvl6pPr>
            <a:lvl7pPr marL="3033019" indent="-233309" fontAlgn="base">
              <a:spcBef>
                <a:spcPct val="0"/>
              </a:spcBef>
              <a:spcAft>
                <a:spcPct val="0"/>
              </a:spcAft>
              <a:defRPr>
                <a:solidFill>
                  <a:schemeClr val="tx1"/>
                </a:solidFill>
                <a:latin typeface="Calibri" pitchFamily="34" charset="0"/>
              </a:defRPr>
            </a:lvl7pPr>
            <a:lvl8pPr marL="3499637" indent="-233309" fontAlgn="base">
              <a:spcBef>
                <a:spcPct val="0"/>
              </a:spcBef>
              <a:spcAft>
                <a:spcPct val="0"/>
              </a:spcAft>
              <a:defRPr>
                <a:solidFill>
                  <a:schemeClr val="tx1"/>
                </a:solidFill>
                <a:latin typeface="Calibri" pitchFamily="34" charset="0"/>
              </a:defRPr>
            </a:lvl8pPr>
            <a:lvl9pPr marL="3966256" indent="-233309"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F76A058-AB29-4FF3-9555-BCB073CED4FB}" type="slidenum">
              <a:rPr lang="en-US" altLang="en-US"/>
              <a:pPr fontAlgn="base">
                <a:spcBef>
                  <a:spcPct val="0"/>
                </a:spcBef>
                <a:spcAft>
                  <a:spcPct val="0"/>
                </a:spcAft>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AD347D-5ACD-4C99-B74B-A9C85AD731AF}" type="datetimeFigureOut">
              <a:rPr lang="en-US" smtClean="0"/>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3/17/2014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3/17/2014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3/17/2014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a:defRPr lang="en-US" sz="1400" cap="small" dirty="0" smtClean="0">
                <a:solidFill>
                  <a:schemeClr val="bg2">
                    <a:lumMod val="40000"/>
                    <a:lumOff val="60000"/>
                  </a:schemeClr>
                </a:solidFill>
                <a:latin typeface="+mj-lt"/>
                <a:ea typeface="+mj-ea"/>
                <a:cs typeface="+mj-cs"/>
              </a:defRPr>
            </a:lvl1pPr>
          </a:lstStyle>
          <a:p>
            <a:pPr marL="0" lvl="0" indent="0">
              <a:buNone/>
            </a:pPr>
            <a:r>
              <a:rPr lang="en-US" smtClean="0"/>
              <a:t>Click to edit Master text styles</a:t>
            </a: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smtClean="0"/>
              <a:t>“</a:t>
            </a:r>
            <a:endParaRPr lang="en-US" dirty="0"/>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smtClean="0"/>
              <a:t>”</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3/17/2014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3276600"/>
          </a:xfrm>
        </p:spPr>
        <p:txBody>
          <a:bodyPr/>
          <a:lstStyle>
            <a:lvl1pPr>
              <a:defRPr sz="4800"/>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3/17/2014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
        <p:nvSpPr>
          <p:cNvPr id="8" name="Text Placeholder 3"/>
          <p:cNvSpPr>
            <a:spLocks noGrp="1"/>
          </p:cNvSpPr>
          <p:nvPr>
            <p:ph type="body" sz="half" idx="2"/>
          </p:nvPr>
        </p:nvSpPr>
        <p:spPr>
          <a:xfrm>
            <a:off x="1574801" y="4953000"/>
            <a:ext cx="7999315" cy="1074057"/>
          </a:xfrm>
        </p:spPr>
        <p:txBody>
          <a:bodyPr anchor="t">
            <a:normAutofit/>
          </a:bodyPr>
          <a:lstStyle>
            <a:lvl1pPr marL="0" indent="0">
              <a:buNone/>
              <a:defRPr lang="en-US" sz="1800" b="0" i="0" kern="1200" dirty="0" smtClean="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smtClean="0"/>
              <a:t>“</a:t>
            </a:r>
            <a:endParaRPr lang="en-US" dirty="0"/>
          </a:p>
        </p:txBody>
      </p:sp>
      <p:sp>
        <p:nvSpPr>
          <p:cNvPr id="15" name="TextBox 14"/>
          <p:cNvSpPr txBox="1"/>
          <p:nvPr/>
        </p:nvSpPr>
        <p:spPr>
          <a:xfrm>
            <a:off x="9334033" y="3316513"/>
            <a:ext cx="801912" cy="1969770"/>
          </a:xfrm>
          <a:prstGeom prst="rect">
            <a:avLst/>
          </a:prstGeom>
          <a:noFill/>
        </p:spPr>
        <p:txBody>
          <a:bodyPr wrap="square" rtlCol="0">
            <a:spAutoFit/>
          </a:bodyPr>
          <a:lstStyle>
            <a:defPPr>
              <a:defRPr lang="en-US"/>
            </a:defPPr>
            <a:lvl1pPr lvl="0" algn="r">
              <a:defRPr sz="12200" b="0" i="0">
                <a:solidFill>
                  <a:schemeClr val="bg2">
                    <a:lumMod val="40000"/>
                    <a:lumOff val="60000"/>
                  </a:schemeClr>
                </a:solidFill>
                <a:latin typeface="Arial"/>
                <a:ea typeface="+mj-ea"/>
                <a:cs typeface="+mj-cs"/>
              </a:defRPr>
            </a:lvl1pPr>
          </a:lstStyle>
          <a:p>
            <a:pPr lvl="0"/>
            <a:r>
              <a:rPr lang="en-US" dirty="0" smtClean="0"/>
              <a:t>”</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3/17/2014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
        <p:nvSpPr>
          <p:cNvPr id="10" name="Text Placeholder 3"/>
          <p:cNvSpPr>
            <a:spLocks noGrp="1"/>
          </p:cNvSpPr>
          <p:nvPr>
            <p:ph type="body" sz="half" idx="2"/>
          </p:nvPr>
        </p:nvSpPr>
        <p:spPr>
          <a:xfrm>
            <a:off x="1154954" y="4350657"/>
            <a:ext cx="8825659" cy="16764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ext Placeholder 3"/>
          <p:cNvSpPr>
            <a:spLocks noGrp="1"/>
          </p:cNvSpPr>
          <p:nvPr>
            <p:ph type="body" sz="half" idx="13"/>
          </p:nvPr>
        </p:nvSpPr>
        <p:spPr>
          <a:xfrm>
            <a:off x="1154953" y="3848610"/>
            <a:ext cx="8825659" cy="588517"/>
          </a:xfrm>
        </p:spPr>
        <p:txBody>
          <a:bodyPr anchor="b">
            <a:normAutofit/>
          </a:bodyPr>
          <a:lstStyle>
            <a:lvl1pPr marL="0" indent="0" algn="l" defTabSz="457200" rtl="0" eaLnBrk="1" latinLnBrk="0" hangingPunct="1">
              <a:buNone/>
              <a:defRPr lang="en-US" sz="3600" b="0" i="0" kern="1200" cap="none" dirty="0" smtClean="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p>
            <a:fld id="{4509A250-FF31-4206-8172-F9D3106AACB1}" type="datetimeFigureOut">
              <a:rPr lang="en-US" smtClean="0"/>
              <a:t>3/17/2014</a:t>
            </a:fld>
            <a:endParaRPr lang="en-US" dirty="0"/>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9" name="Picture Placeholder 2"/>
          <p:cNvSpPr>
            <a:spLocks noGrp="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30" name="Picture Placeholder 2"/>
          <p:cNvSpPr>
            <a:spLocks noGrp="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31" name="Picture Placeholder 2"/>
          <p:cNvSpPr>
            <a:spLocks noGrp="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3/17/2014</a:t>
            </a:fld>
            <a:endParaRPr lang="en-US" dirty="0"/>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3/17/2014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a:p>
        </p:txBody>
      </p:sp>
      <p:sp>
        <p:nvSpPr>
          <p:cNvPr id="3" name="Vertical Text Placeholder 2"/>
          <p:cNvSpPr>
            <a:spLocks noGrp="1"/>
          </p:cNvSpPr>
          <p:nvPr>
            <p:ph type="body" orient="vert" idx="1"/>
          </p:nvPr>
        </p:nvSpPr>
        <p:spPr>
          <a:xfrm>
            <a:off x="652463" y="430213"/>
            <a:ext cx="7423149" cy="5826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3/17/2014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smtClean="0"/>
              <a:t>3/17/2014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3/17/2014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96027F-7875-4030-9381-8BD8C4F21935}" type="datetimeFigureOut">
              <a:rPr lang="en-US" smtClean="0"/>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96027F-7875-4030-9381-8BD8C4F21935}" type="datetimeFigureOut">
              <a:rPr lang="en-US" smtClean="0"/>
              <a:t>3/17/2014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Date Placeholder 2"/>
          <p:cNvSpPr>
            <a:spLocks noGrp="1"/>
          </p:cNvSpPr>
          <p:nvPr>
            <p:ph type="dt" sz="half" idx="10"/>
          </p:nvPr>
        </p:nvSpPr>
        <p:spPr/>
        <p:txBody>
          <a:bodyPr/>
          <a:lstStyle/>
          <a:p>
            <a:fld id="{4509A250-FF31-4206-8172-F9D3106AACB1}" type="datetimeFigureOut">
              <a:rPr lang="en-US" smtClean="0"/>
              <a:t>3/17/2014</a:t>
            </a:fld>
            <a:endParaRPr lang="en-US" dirty="0"/>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3/17/2014</a:t>
            </a:fld>
            <a:endParaRPr lang="en-US" dirty="0"/>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3/17/2014</a:t>
            </a:fld>
            <a:endParaRPr lang="en-US" dirty="0"/>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3/17/2014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1">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2">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rotWithShape="1">
          <a:blip r:embed="rId23">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4">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3/17/2014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3" r:id="rId14"/>
    <p:sldLayoutId id="2147483665" r:id="rId15"/>
    <p:sldLayoutId id="2147483669" r:id="rId16"/>
    <p:sldLayoutId id="2147483670" r:id="rId17"/>
    <p:sldLayoutId id="2147483658" r:id="rId18"/>
    <p:sldLayoutId id="2147483659" r:id="rId19"/>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dirty="0" smtClean="0"/>
              <a:t>ECO 120 - Global Macroeconomics</a:t>
            </a:r>
          </a:p>
        </p:txBody>
      </p:sp>
      <p:sp>
        <p:nvSpPr>
          <p:cNvPr id="174085" name="Rectangle 5"/>
          <p:cNvSpPr>
            <a:spLocks noGrp="1" noChangeArrowheads="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Taggert J. Brooks</a:t>
            </a:r>
          </a:p>
          <a:p>
            <a:pPr>
              <a:defRPr/>
            </a:pPr>
            <a:r>
              <a:rPr lang="en-US"/>
              <a:t>Spring 2014</a:t>
            </a:r>
          </a:p>
          <a:p>
            <a:pPr eaLnBrk="1" fontAlgn="auto" hangingPunct="1">
              <a:spcAft>
                <a:spcPts val="0"/>
              </a:spcAft>
              <a:buFont typeface="Arial" pitchFamily="34" charset="0"/>
              <a:buNone/>
              <a:defRPr/>
            </a:pPr>
            <a:endParaRPr lang="en-US" dirty="0" smtClean="0"/>
          </a:p>
        </p:txBody>
      </p:sp>
    </p:spTree>
    <p:extLst>
      <p:ext uri="{BB962C8B-B14F-4D97-AF65-F5344CB8AC3E}">
        <p14:creationId xmlns:p14="http://schemas.microsoft.com/office/powerpoint/2010/main" val="940793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dirty="0" smtClean="0"/>
              <a:t>Module 27</a:t>
            </a:r>
          </a:p>
        </p:txBody>
      </p:sp>
      <p:sp>
        <p:nvSpPr>
          <p:cNvPr id="174085" name="Rectangle 5"/>
          <p:cNvSpPr>
            <a:spLocks noGrp="1" noChangeArrowheads="1"/>
          </p:cNvSpPr>
          <p:nvPr>
            <p:ph type="subTitle" idx="1"/>
          </p:nvPr>
        </p:nvSpPr>
        <p:spPr/>
        <p:txBody>
          <a:bodyPr rtlCol="0">
            <a:normAutofit/>
          </a:bodyPr>
          <a:lstStyle/>
          <a:p>
            <a:pPr>
              <a:defRPr/>
            </a:pPr>
            <a:r>
              <a:rPr lang="en-US" dirty="0"/>
              <a:t>The Federal Reserve System-Monetary Policy</a:t>
            </a:r>
            <a:endParaRPr lang="en-US" dirty="0" smtClean="0"/>
          </a:p>
        </p:txBody>
      </p:sp>
    </p:spTree>
    <p:extLst>
      <p:ext uri="{BB962C8B-B14F-4D97-AF65-F5344CB8AC3E}">
        <p14:creationId xmlns:p14="http://schemas.microsoft.com/office/powerpoint/2010/main" val="2920553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p:txBody>
          <a:bodyPr/>
          <a:lstStyle/>
          <a:p>
            <a:r>
              <a:rPr lang="en-US" altLang="en-US" smtClean="0"/>
              <a:t>The Functions of the Federal Reserve System</a:t>
            </a:r>
          </a:p>
        </p:txBody>
      </p:sp>
      <p:sp>
        <p:nvSpPr>
          <p:cNvPr id="4" name="Content Placeholder 3"/>
          <p:cNvSpPr>
            <a:spLocks noGrp="1"/>
          </p:cNvSpPr>
          <p:nvPr>
            <p:ph idx="1"/>
          </p:nvPr>
        </p:nvSpPr>
        <p:spPr/>
        <p:txBody>
          <a:bodyPr rtlCol="0">
            <a:normAutofit/>
          </a:bodyPr>
          <a:lstStyle/>
          <a:p>
            <a:pPr marL="300038" indent="-219075" fontAlgn="auto">
              <a:spcAft>
                <a:spcPts val="0"/>
              </a:spcAft>
              <a:defRPr/>
            </a:pPr>
            <a:r>
              <a:rPr lang="en-US" sz="2600" dirty="0" smtClean="0"/>
              <a:t>Provide financial services</a:t>
            </a:r>
          </a:p>
          <a:p>
            <a:pPr marL="300038" indent="-219075" fontAlgn="auto">
              <a:spcAft>
                <a:spcPts val="0"/>
              </a:spcAft>
              <a:defRPr/>
            </a:pPr>
            <a:r>
              <a:rPr lang="en-US" sz="2600" dirty="0" smtClean="0"/>
              <a:t>Supervise and regulate </a:t>
            </a:r>
            <a:r>
              <a:rPr lang="en-US" sz="2600" dirty="0"/>
              <a:t>b</a:t>
            </a:r>
            <a:r>
              <a:rPr lang="en-US" sz="2600" dirty="0" smtClean="0"/>
              <a:t>anking </a:t>
            </a:r>
            <a:r>
              <a:rPr lang="en-US" sz="2600" dirty="0"/>
              <a:t>i</a:t>
            </a:r>
            <a:r>
              <a:rPr lang="en-US" sz="2600" dirty="0" smtClean="0"/>
              <a:t>nstitutions</a:t>
            </a:r>
          </a:p>
          <a:p>
            <a:pPr marL="300038" indent="-219075" fontAlgn="auto">
              <a:spcAft>
                <a:spcPts val="0"/>
              </a:spcAft>
              <a:defRPr/>
            </a:pPr>
            <a:r>
              <a:rPr lang="en-US" sz="2600" dirty="0" smtClean="0"/>
              <a:t>Maintain the stability of the financial </a:t>
            </a:r>
            <a:r>
              <a:rPr lang="en-US" sz="2600" dirty="0"/>
              <a:t>s</a:t>
            </a:r>
            <a:r>
              <a:rPr lang="en-US" sz="2600" dirty="0" smtClean="0"/>
              <a:t>ystem</a:t>
            </a:r>
          </a:p>
          <a:p>
            <a:pPr marL="300038" indent="-219075" fontAlgn="auto">
              <a:spcAft>
                <a:spcPts val="0"/>
              </a:spcAft>
              <a:defRPr/>
            </a:pPr>
            <a:r>
              <a:rPr lang="en-US" sz="2600" dirty="0" smtClean="0"/>
              <a:t>Conduct monetary </a:t>
            </a:r>
            <a:r>
              <a:rPr lang="en-US" sz="2600" dirty="0"/>
              <a:t>p</a:t>
            </a:r>
            <a:r>
              <a:rPr lang="en-US" sz="2600" dirty="0" smtClean="0"/>
              <a:t>olicy</a:t>
            </a:r>
          </a:p>
          <a:p>
            <a:pPr fontAlgn="auto">
              <a:spcAft>
                <a:spcPts val="0"/>
              </a:spcAft>
              <a:defRPr/>
            </a:pPr>
            <a:endParaRPr lang="en-US" dirty="0"/>
          </a:p>
        </p:txBody>
      </p:sp>
    </p:spTree>
    <p:extLst>
      <p:ext uri="{BB962C8B-B14F-4D97-AF65-F5344CB8AC3E}">
        <p14:creationId xmlns:p14="http://schemas.microsoft.com/office/powerpoint/2010/main" val="7460099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t>What the Fed Does</a:t>
            </a:r>
          </a:p>
        </p:txBody>
      </p:sp>
      <p:sp>
        <p:nvSpPr>
          <p:cNvPr id="3" name="Content Placeholder 2"/>
          <p:cNvSpPr>
            <a:spLocks noGrp="1"/>
          </p:cNvSpPr>
          <p:nvPr>
            <p:ph idx="1"/>
          </p:nvPr>
        </p:nvSpPr>
        <p:spPr/>
        <p:txBody>
          <a:bodyPr rtlCol="0">
            <a:normAutofit/>
          </a:bodyPr>
          <a:lstStyle/>
          <a:p>
            <a:pPr marL="300038" indent="-215900" fontAlgn="auto">
              <a:spcAft>
                <a:spcPts val="0"/>
              </a:spcAft>
              <a:defRPr/>
            </a:pPr>
            <a:r>
              <a:rPr lang="en-US" sz="2600" dirty="0" smtClean="0"/>
              <a:t>Sets</a:t>
            </a:r>
            <a:r>
              <a:rPr lang="en-US" sz="2600" b="1" dirty="0" smtClean="0"/>
              <a:t> </a:t>
            </a:r>
            <a:r>
              <a:rPr lang="en-US" sz="2600" b="1" dirty="0"/>
              <a:t>r</a:t>
            </a:r>
            <a:r>
              <a:rPr lang="en-US" sz="2600" b="1" dirty="0" smtClean="0"/>
              <a:t>eserve </a:t>
            </a:r>
            <a:r>
              <a:rPr lang="en-US" sz="2600" b="1" dirty="0"/>
              <a:t>r</a:t>
            </a:r>
            <a:r>
              <a:rPr lang="en-US" sz="2600" b="1" dirty="0" smtClean="0"/>
              <a:t>equirements</a:t>
            </a:r>
            <a:r>
              <a:rPr lang="en-US" sz="2600" dirty="0" smtClean="0"/>
              <a:t> - rules set by the Federal Reserve that determine the minimum reserve ratio for a bank. </a:t>
            </a:r>
          </a:p>
          <a:p>
            <a:pPr marL="300038" indent="-215900" fontAlgn="auto">
              <a:spcAft>
                <a:spcPts val="0"/>
              </a:spcAft>
              <a:defRPr/>
            </a:pPr>
            <a:r>
              <a:rPr lang="en-US" sz="2600" dirty="0" smtClean="0"/>
              <a:t>For example, in the United States, the minimum reserve ratio for checkable bank deposits is 10%.</a:t>
            </a:r>
          </a:p>
          <a:p>
            <a:pPr marL="787400" lvl="1" indent="-295275" fontAlgn="auto">
              <a:spcAft>
                <a:spcPts val="0"/>
              </a:spcAft>
              <a:defRPr/>
            </a:pPr>
            <a:r>
              <a:rPr lang="en-US" dirty="0" smtClean="0"/>
              <a:t>The </a:t>
            </a:r>
            <a:r>
              <a:rPr lang="en-US" b="1" dirty="0" smtClean="0"/>
              <a:t>federal funds market</a:t>
            </a:r>
            <a:r>
              <a:rPr lang="en-US" dirty="0" smtClean="0"/>
              <a:t> allows banks that fall short of the reserve requirement to borrow funds from banks with excess reserves.</a:t>
            </a:r>
          </a:p>
          <a:p>
            <a:pPr marL="787400" lvl="1" indent="-295275" fontAlgn="auto">
              <a:spcAft>
                <a:spcPts val="0"/>
              </a:spcAft>
              <a:defRPr/>
            </a:pPr>
            <a:r>
              <a:rPr lang="en-US" dirty="0" smtClean="0"/>
              <a:t>The </a:t>
            </a:r>
            <a:r>
              <a:rPr lang="en-US" b="1" dirty="0" smtClean="0"/>
              <a:t>federal funds rate</a:t>
            </a:r>
            <a:r>
              <a:rPr lang="en-US" dirty="0" smtClean="0"/>
              <a:t> is the interest rate determined in the federal funds market.</a:t>
            </a:r>
          </a:p>
          <a:p>
            <a:pPr fontAlgn="auto">
              <a:spcAft>
                <a:spcPts val="0"/>
              </a:spcAft>
              <a:defRPr/>
            </a:pPr>
            <a:endParaRPr lang="en-US" dirty="0"/>
          </a:p>
        </p:txBody>
      </p:sp>
    </p:spTree>
    <p:extLst>
      <p:ext uri="{BB962C8B-B14F-4D97-AF65-F5344CB8AC3E}">
        <p14:creationId xmlns:p14="http://schemas.microsoft.com/office/powerpoint/2010/main" val="3778471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500"/>
                                        <p:tgtEl>
                                          <p:spTgt spid="3">
                                            <p:txEl>
                                              <p:pRg st="2" end="2"/>
                                            </p:txEl>
                                          </p:spTgt>
                                        </p:tgtEl>
                                      </p:cBhvr>
                                    </p:animEffect>
                                  </p:childTnLst>
                                </p:cTn>
                              </p:par>
                            </p:childTnLst>
                          </p:cTn>
                        </p:par>
                        <p:par>
                          <p:cTn id="17" fill="hold" nodeType="afterGroup">
                            <p:stCondLst>
                              <p:cond delay="1000"/>
                            </p:stCondLst>
                            <p:childTnLst>
                              <p:par>
                                <p:cTn id="18" presetID="22" presetClass="entr" presetSubtype="8"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Reserve Requirements and </a:t>
            </a:r>
            <a:br>
              <a:rPr lang="en-US" altLang="en-US" smtClean="0"/>
            </a:br>
            <a:r>
              <a:rPr lang="en-US" altLang="en-US" smtClean="0"/>
              <a:t>the Discount Rate</a:t>
            </a:r>
          </a:p>
        </p:txBody>
      </p:sp>
      <p:sp>
        <p:nvSpPr>
          <p:cNvPr id="4" name="Content Placeholder 3"/>
          <p:cNvSpPr>
            <a:spLocks noGrp="1"/>
          </p:cNvSpPr>
          <p:nvPr>
            <p:ph idx="1"/>
          </p:nvPr>
        </p:nvSpPr>
        <p:spPr/>
        <p:txBody>
          <a:bodyPr rtlCol="0">
            <a:normAutofit/>
          </a:bodyPr>
          <a:lstStyle/>
          <a:p>
            <a:pPr marL="341313" fontAlgn="auto">
              <a:spcAft>
                <a:spcPts val="0"/>
              </a:spcAft>
              <a:buClr>
                <a:srgbClr val="000000"/>
              </a:buClr>
              <a:defRPr/>
            </a:pPr>
            <a:r>
              <a:rPr lang="en-US" sz="2600" dirty="0" smtClean="0"/>
              <a:t>Operates the </a:t>
            </a:r>
            <a:r>
              <a:rPr lang="en-US" sz="2600" b="1" dirty="0" smtClean="0"/>
              <a:t>discount window</a:t>
            </a:r>
            <a:r>
              <a:rPr lang="en-US" sz="2600" dirty="0" smtClean="0"/>
              <a:t> – an arrangement in which the Federal Reserve stands ready to lend money to banks in trouble.</a:t>
            </a:r>
          </a:p>
          <a:p>
            <a:pPr marL="830263" lvl="1" indent="-295275" fontAlgn="auto">
              <a:spcAft>
                <a:spcPts val="0"/>
              </a:spcAft>
              <a:buClr>
                <a:srgbClr val="000000"/>
              </a:buClr>
              <a:buFont typeface="Calibri" pitchFamily="34" charset="0"/>
              <a:buChar char="–"/>
              <a:defRPr/>
            </a:pPr>
            <a:r>
              <a:rPr lang="en-US" dirty="0" smtClean="0"/>
              <a:t>The </a:t>
            </a:r>
            <a:r>
              <a:rPr lang="en-US" b="1" dirty="0" smtClean="0"/>
              <a:t>discount rate</a:t>
            </a:r>
            <a:r>
              <a:rPr lang="en-US" dirty="0" smtClean="0"/>
              <a:t> is the rate of interest the Fed charges on loans to banks.</a:t>
            </a:r>
          </a:p>
          <a:p>
            <a:pPr fontAlgn="auto">
              <a:spcAft>
                <a:spcPts val="0"/>
              </a:spcAft>
              <a:defRPr/>
            </a:pPr>
            <a:endParaRPr lang="en-US" dirty="0"/>
          </a:p>
        </p:txBody>
      </p:sp>
    </p:spTree>
    <p:extLst>
      <p:ext uri="{BB962C8B-B14F-4D97-AF65-F5344CB8AC3E}">
        <p14:creationId xmlns:p14="http://schemas.microsoft.com/office/powerpoint/2010/main" val="34983437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left)">
                                      <p:cBhvr>
                                        <p:cTn id="11"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Open-Market Operations</a:t>
            </a:r>
          </a:p>
        </p:txBody>
      </p:sp>
      <p:sp>
        <p:nvSpPr>
          <p:cNvPr id="3" name="Content Placeholder 2"/>
          <p:cNvSpPr>
            <a:spLocks noGrp="1"/>
          </p:cNvSpPr>
          <p:nvPr>
            <p:ph idx="1"/>
          </p:nvPr>
        </p:nvSpPr>
        <p:spPr>
          <a:xfrm>
            <a:off x="1192212" y="1506818"/>
            <a:ext cx="8946541" cy="4195481"/>
          </a:xfrm>
        </p:spPr>
        <p:txBody>
          <a:bodyPr rtlCol="0">
            <a:normAutofit/>
          </a:bodyPr>
          <a:lstStyle/>
          <a:p>
            <a:pPr marL="300038" indent="-215900" fontAlgn="auto">
              <a:spcAft>
                <a:spcPts val="0"/>
              </a:spcAft>
              <a:buClr>
                <a:srgbClr val="000000"/>
              </a:buClr>
              <a:defRPr/>
            </a:pPr>
            <a:r>
              <a:rPr lang="en-US" sz="2600" dirty="0" smtClean="0"/>
              <a:t>Conducts </a:t>
            </a:r>
            <a:r>
              <a:rPr lang="en-US" sz="2600" b="1" dirty="0" smtClean="0"/>
              <a:t>open-market operations</a:t>
            </a:r>
            <a:r>
              <a:rPr lang="en-US" sz="2600" dirty="0" smtClean="0"/>
              <a:t> – the principal tool of monetary policy.</a:t>
            </a:r>
          </a:p>
          <a:p>
            <a:pPr marL="787400" lvl="1" indent="-295275" fontAlgn="auto">
              <a:spcAft>
                <a:spcPts val="0"/>
              </a:spcAft>
              <a:buClr>
                <a:srgbClr val="000000"/>
              </a:buClr>
              <a:buFont typeface="Calibri" pitchFamily="34" charset="0"/>
              <a:buChar char="–"/>
              <a:defRPr/>
            </a:pPr>
            <a:r>
              <a:rPr lang="en-US" dirty="0" smtClean="0"/>
              <a:t>The Fed can increase or reduce the monetary base by buying government debt (U.S. Treasury Bills) from banks or selling government debt to banks.</a:t>
            </a:r>
          </a:p>
          <a:p>
            <a:pPr fontAlgn="auto">
              <a:spcAft>
                <a:spcPts val="0"/>
              </a:spcAft>
              <a:defRPr/>
            </a:pPr>
            <a:endParaRPr lang="en-US" dirty="0"/>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2934" y="4344989"/>
            <a:ext cx="9958917" cy="217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1102784" y="3729038"/>
            <a:ext cx="620259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20000"/>
              </a:spcBef>
              <a:buClr>
                <a:srgbClr val="000000"/>
              </a:buClr>
            </a:pPr>
            <a:r>
              <a:rPr lang="en-US" altLang="en-US" sz="2600" b="1"/>
              <a:t>The Federal Reserve’s Assets and Liabilities:</a:t>
            </a:r>
          </a:p>
        </p:txBody>
      </p:sp>
    </p:spTree>
    <p:extLst>
      <p:ext uri="{BB962C8B-B14F-4D97-AF65-F5344CB8AC3E}">
        <p14:creationId xmlns:p14="http://schemas.microsoft.com/office/powerpoint/2010/main" val="28041675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par>
                          <p:cTn id="17" fill="hold" nodeType="afterGroup">
                            <p:stCondLst>
                              <p:cond delay="500"/>
                            </p:stCondLst>
                            <p:childTnLst>
                              <p:par>
                                <p:cTn id="18" presetID="1" presetClass="entr" presetSubtype="0"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smtClean="0"/>
              <a:t>Open-Market Operations by the Federal Reserve</a:t>
            </a:r>
          </a:p>
        </p:txBody>
      </p:sp>
      <p:sp>
        <p:nvSpPr>
          <p:cNvPr id="3" name="Content Placeholder 2"/>
          <p:cNvSpPr>
            <a:spLocks noGrp="1"/>
          </p:cNvSpPr>
          <p:nvPr>
            <p:ph idx="1"/>
          </p:nvPr>
        </p:nvSpPr>
        <p:spPr>
          <a:xfrm>
            <a:off x="692150" y="1817047"/>
            <a:ext cx="10807700" cy="514350"/>
          </a:xfrm>
        </p:spPr>
        <p:txBody>
          <a:bodyPr rtlCol="0">
            <a:normAutofit/>
          </a:bodyPr>
          <a:lstStyle/>
          <a:p>
            <a:pPr marL="1588" indent="-1588" algn="ctr" fontAlgn="auto">
              <a:spcAft>
                <a:spcPts val="0"/>
              </a:spcAft>
              <a:buFont typeface="Arial" pitchFamily="34" charset="0"/>
              <a:buNone/>
              <a:defRPr/>
            </a:pPr>
            <a:r>
              <a:rPr lang="en-US" sz="2600" b="1" dirty="0" smtClean="0"/>
              <a:t>An Open-Market Purchase of $100 Million</a:t>
            </a:r>
          </a:p>
          <a:p>
            <a:pPr fontAlgn="auto">
              <a:spcAft>
                <a:spcPts val="0"/>
              </a:spcAft>
              <a:defRPr/>
            </a:pPr>
            <a:endParaRPr lang="en-US" sz="2600" dirty="0"/>
          </a:p>
        </p:txBody>
      </p:sp>
      <p:pic>
        <p:nvPicPr>
          <p:cNvPr id="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2800" y="2432997"/>
            <a:ext cx="8128000" cy="4286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60254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Open-Market Operations by the Federal Reserve</a:t>
            </a:r>
          </a:p>
        </p:txBody>
      </p:sp>
      <p:sp>
        <p:nvSpPr>
          <p:cNvPr id="3" name="Content Placeholder 2"/>
          <p:cNvSpPr>
            <a:spLocks noGrp="1"/>
          </p:cNvSpPr>
          <p:nvPr>
            <p:ph idx="1"/>
          </p:nvPr>
        </p:nvSpPr>
        <p:spPr>
          <a:xfrm>
            <a:off x="692150" y="1985963"/>
            <a:ext cx="10807700" cy="514350"/>
          </a:xfrm>
        </p:spPr>
        <p:txBody>
          <a:bodyPr rtlCol="0">
            <a:normAutofit/>
          </a:bodyPr>
          <a:lstStyle/>
          <a:p>
            <a:pPr marL="1588" indent="-1588" algn="ctr" fontAlgn="auto">
              <a:spcAft>
                <a:spcPts val="0"/>
              </a:spcAft>
              <a:buFont typeface="Arial" pitchFamily="34" charset="0"/>
              <a:buNone/>
              <a:defRPr/>
            </a:pPr>
            <a:r>
              <a:rPr lang="en-US" sz="2600" b="1" dirty="0" smtClean="0"/>
              <a:t>An Open-Market Sale of $100 Million</a:t>
            </a:r>
          </a:p>
          <a:p>
            <a:pPr fontAlgn="auto">
              <a:spcAft>
                <a:spcPts val="0"/>
              </a:spcAft>
              <a:defRPr/>
            </a:pPr>
            <a:endParaRPr lang="en-US" sz="2600" dirty="0"/>
          </a:p>
        </p:txBody>
      </p:sp>
      <p:pic>
        <p:nvPicPr>
          <p:cNvPr id="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5300" y="2825531"/>
            <a:ext cx="7092951" cy="3808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59221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Open-Market Operations by the Federal Reserve</a:t>
            </a:r>
          </a:p>
        </p:txBody>
      </p:sp>
      <p:sp>
        <p:nvSpPr>
          <p:cNvPr id="2" name="Content Placeholder 1"/>
          <p:cNvSpPr>
            <a:spLocks noGrp="1"/>
          </p:cNvSpPr>
          <p:nvPr>
            <p:ph idx="1"/>
          </p:nvPr>
        </p:nvSpPr>
        <p:spPr/>
        <p:txBody>
          <a:bodyPr/>
          <a:lstStyle/>
          <a:p>
            <a:pPr marL="295275" indent="-168275">
              <a:defRPr/>
            </a:pPr>
            <a:r>
              <a:rPr lang="en-US" dirty="0"/>
              <a:t>Who Gets the Interest on the Fed’s Assets?</a:t>
            </a:r>
          </a:p>
          <a:p>
            <a:pPr marL="695325" lvl="1" indent="-168275">
              <a:defRPr/>
            </a:pPr>
            <a:r>
              <a:rPr lang="en-US" dirty="0" smtClean="0"/>
              <a:t>Who </a:t>
            </a:r>
            <a:r>
              <a:rPr lang="en-US" dirty="0"/>
              <a:t>gets the profits? U.S. taxpayers do. </a:t>
            </a:r>
          </a:p>
          <a:p>
            <a:pPr marL="695325" lvl="1" indent="-168275">
              <a:defRPr/>
            </a:pPr>
            <a:r>
              <a:rPr lang="en-US" dirty="0" smtClean="0"/>
              <a:t>The </a:t>
            </a:r>
            <a:r>
              <a:rPr lang="en-US" dirty="0"/>
              <a:t>Fed keeps some of the interest it receives to finance its operations, but turns most of it over to the U.S. Treasury.</a:t>
            </a:r>
          </a:p>
          <a:p>
            <a:pPr marL="695325" lvl="1" indent="-168275">
              <a:defRPr/>
            </a:pPr>
            <a:r>
              <a:rPr lang="en-US" dirty="0"/>
              <a:t>For example, in 2007 the Federal Reserve system received $40.3 billion in interest on its holdings of Treasury bills, of which $34.6 billion was returned to the Treasury.</a:t>
            </a:r>
          </a:p>
          <a:p>
            <a:pPr marL="695325" lvl="1" indent="-168275">
              <a:defRPr/>
            </a:pPr>
            <a:r>
              <a:rPr lang="en-US" dirty="0"/>
              <a:t>The Fed decides on the size of the monetary base based on economic considerations—in particular, the Fed doesn’t let the monetary base get too large, because that can cause inflation. </a:t>
            </a:r>
          </a:p>
          <a:p>
            <a:pPr>
              <a:defRPr/>
            </a:pPr>
            <a:endParaRPr lang="en-US" dirty="0"/>
          </a:p>
          <a:p>
            <a:endParaRPr lang="en-US" dirty="0"/>
          </a:p>
        </p:txBody>
      </p:sp>
    </p:spTree>
    <p:extLst>
      <p:ext uri="{BB962C8B-B14F-4D97-AF65-F5344CB8AC3E}">
        <p14:creationId xmlns:p14="http://schemas.microsoft.com/office/powerpoint/2010/main" val="30936700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 Business">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478CBB3-73F7-4AE4-8F66-D704F33A81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Widescreen Business</Template>
  <TotalTime>437</TotalTime>
  <Words>721</Words>
  <Application>Microsoft Office PowerPoint</Application>
  <PresentationFormat>Custom</PresentationFormat>
  <Paragraphs>47</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Widescreen Business</vt:lpstr>
      <vt:lpstr>ECO 120 - Global Macroeconomics</vt:lpstr>
      <vt:lpstr>Module 27</vt:lpstr>
      <vt:lpstr>The Functions of the Federal Reserve System</vt:lpstr>
      <vt:lpstr>What the Fed Does</vt:lpstr>
      <vt:lpstr>Reserve Requirements and  the Discount Rate</vt:lpstr>
      <vt:lpstr>Open-Market Operations</vt:lpstr>
      <vt:lpstr>Open-Market Operations by the Federal Reserve</vt:lpstr>
      <vt:lpstr>Open-Market Operations by the Federal Reserve</vt:lpstr>
      <vt:lpstr>Open-Market Operations by the Federal Reserve</vt:lpstr>
    </vt:vector>
  </TitlesOfParts>
  <Company>University of Wisconsin-La Crosse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Name</dc:title>
  <dc:creator>itsdeploy</dc:creator>
  <cp:lastModifiedBy>itsdeploy</cp:lastModifiedBy>
  <cp:revision>56</cp:revision>
  <cp:lastPrinted>2012-08-15T21:38:02Z</cp:lastPrinted>
  <dcterms:created xsi:type="dcterms:W3CDTF">2013-09-01T03:59:40Z</dcterms:created>
  <dcterms:modified xsi:type="dcterms:W3CDTF">2014-03-17T17:53:51Z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TC034172229991</vt:lpwstr>
  </property>
</Properties>
</file>