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72" r:id="rId3"/>
    <p:sldId id="340" r:id="rId4"/>
    <p:sldId id="341" r:id="rId5"/>
    <p:sldId id="342" r:id="rId6"/>
    <p:sldId id="343" r:id="rId7"/>
    <p:sldId id="352" r:id="rId8"/>
    <p:sldId id="345" r:id="rId9"/>
    <p:sldId id="346" r:id="rId10"/>
    <p:sldId id="347" r:id="rId11"/>
    <p:sldId id="348" r:id="rId12"/>
    <p:sldId id="349" r:id="rId13"/>
    <p:sldId id="350" r:id="rId14"/>
    <p:sldId id="351" r:id="rId1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2424" autoAdjust="0"/>
  </p:normalViewPr>
  <p:slideViewPr>
    <p:cSldViewPr snapToGrid="0">
      <p:cViewPr>
        <p:scale>
          <a:sx n="60" d="100"/>
          <a:sy n="60" d="100"/>
        </p:scale>
        <p:origin x="-1464" y="-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AB586-4C19-4611-BEEA-0424FB406E5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 i="1" u="sng" smtClean="0"/>
              <a:t>Figure Caption</a:t>
            </a:r>
            <a:r>
              <a:rPr lang="en-US" altLang="en-US" b="1" smtClean="0"/>
              <a:t>: Figure 28.3: Equilibrium in the Money Market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The money supply curve, </a:t>
            </a:r>
            <a:r>
              <a:rPr lang="en-US" altLang="en-US" i="1" smtClean="0"/>
              <a:t>MS, </a:t>
            </a:r>
            <a:r>
              <a:rPr lang="en-US" altLang="en-US" smtClean="0"/>
              <a:t>is vertical at the money supply chosen by the Federal Reserve, </a:t>
            </a:r>
            <a:r>
              <a:rPr lang="en-US" altLang="en-US" i="1" smtClean="0"/>
              <a:t>M</a:t>
            </a:r>
            <a:r>
              <a:rPr lang="en-US" altLang="en-US" smtClean="0"/>
              <a:t>. The money market is in equilibrium at the interest rate </a:t>
            </a:r>
            <a:r>
              <a:rPr lang="en-US" altLang="en-US" i="1" smtClean="0"/>
              <a:t>rE: </a:t>
            </a:r>
            <a:r>
              <a:rPr lang="en-US" altLang="en-US" smtClean="0"/>
              <a:t>the quantity of money demanded by the public is equal to </a:t>
            </a:r>
            <a:r>
              <a:rPr lang="en-US" altLang="en-US" i="1" smtClean="0"/>
              <a:t>M</a:t>
            </a:r>
            <a:r>
              <a:rPr lang="en-US" altLang="en-US" smtClean="0"/>
              <a:t>, the quantity of money supplied. At a point such as </a:t>
            </a:r>
            <a:r>
              <a:rPr lang="en-US" altLang="en-US" i="1" smtClean="0"/>
              <a:t>L, </a:t>
            </a:r>
            <a:r>
              <a:rPr lang="en-US" altLang="en-US" smtClean="0"/>
              <a:t>the interest rate, </a:t>
            </a:r>
            <a:r>
              <a:rPr lang="en-US" altLang="en-US" i="1" smtClean="0"/>
              <a:t>rL, </a:t>
            </a:r>
            <a:r>
              <a:rPr lang="en-US" altLang="en-US" smtClean="0"/>
              <a:t>is below </a:t>
            </a:r>
            <a:r>
              <a:rPr lang="en-US" altLang="en-US" i="1" smtClean="0"/>
              <a:t>rE </a:t>
            </a:r>
            <a:r>
              <a:rPr lang="en-US" altLang="en-US" smtClean="0"/>
              <a:t>and the corresponding quantity of money demanded, </a:t>
            </a:r>
            <a:r>
              <a:rPr lang="en-US" altLang="en-US" i="1" smtClean="0"/>
              <a:t>ML, </a:t>
            </a:r>
            <a:r>
              <a:rPr lang="en-US" altLang="en-US" smtClean="0"/>
              <a:t>exceeds the money supply, </a:t>
            </a:r>
            <a:r>
              <a:rPr lang="en-US" altLang="en-US" i="1" smtClean="0"/>
              <a:t>M</a:t>
            </a:r>
            <a:r>
              <a:rPr lang="en-US" altLang="en-US" smtClean="0"/>
              <a:t>. In an attempt to shift their wealth out of non-money interest-bearing financial assets and raise their money holdings, investors drive the interest rate up to </a:t>
            </a:r>
            <a:r>
              <a:rPr lang="en-US" altLang="en-US" i="1" smtClean="0"/>
              <a:t>rE. </a:t>
            </a:r>
            <a:r>
              <a:rPr lang="en-US" altLang="en-US" smtClean="0"/>
              <a:t>At a point such as </a:t>
            </a:r>
            <a:r>
              <a:rPr lang="en-US" altLang="en-US" i="1" smtClean="0"/>
              <a:t>H, </a:t>
            </a:r>
            <a:r>
              <a:rPr lang="en-US" altLang="en-US" smtClean="0"/>
              <a:t>the interest rate </a:t>
            </a:r>
            <a:r>
              <a:rPr lang="en-US" altLang="en-US" i="1" smtClean="0"/>
              <a:t>rH </a:t>
            </a:r>
            <a:r>
              <a:rPr lang="en-US" altLang="en-US" smtClean="0"/>
              <a:t>is above </a:t>
            </a:r>
            <a:r>
              <a:rPr lang="en-US" altLang="en-US" i="1" smtClean="0"/>
              <a:t>rE </a:t>
            </a:r>
            <a:r>
              <a:rPr lang="en-US" altLang="en-US" smtClean="0"/>
              <a:t>and the corresponding quantity of money demanded, </a:t>
            </a:r>
            <a:r>
              <a:rPr lang="en-US" altLang="en-US" i="1" smtClean="0"/>
              <a:t>MH, </a:t>
            </a:r>
            <a:r>
              <a:rPr lang="en-US" altLang="en-US" smtClean="0"/>
              <a:t>is less than the money supply, </a:t>
            </a:r>
            <a:r>
              <a:rPr lang="en-US" altLang="en-US" i="1" smtClean="0"/>
              <a:t>M</a:t>
            </a:r>
            <a:r>
              <a:rPr lang="en-US" altLang="en-US" smtClean="0"/>
              <a:t>. In an attempt to shift out of money holdings into non-money interest-bearing financial assets, investors drive the interest rate down to </a:t>
            </a:r>
            <a:r>
              <a:rPr lang="en-US" altLang="en-US" i="1" smtClean="0"/>
              <a:t>rE.</a:t>
            </a: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188203-D8B3-4A1D-85E8-4E4FA7C488A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AB586-4C19-4611-BEEA-0424FB406E5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7EDFA9-3D6F-4037-9222-8B1D5639B74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 smtClean="0"/>
              <a:t>Table 28.1</a:t>
            </a:r>
            <a:r>
              <a:rPr lang="en-US" altLang="en-US" smtClean="0"/>
              <a:t>:  </a:t>
            </a:r>
            <a:r>
              <a:rPr lang="en-US" altLang="en-US" i="1" smtClean="0"/>
              <a:t>Source: Federal Reserve Bank of St. Louis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57D2C-50D5-4367-A207-8E6D46D9303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 smtClean="0"/>
              <a:t>Table 28.2</a:t>
            </a:r>
            <a:r>
              <a:rPr lang="en-US" altLang="en-US" i="1" smtClean="0"/>
              <a:t>: Source: </a:t>
            </a:r>
            <a:r>
              <a:rPr lang="en-US" altLang="en-US" smtClean="0"/>
              <a:t>Federal Reserve Bank of St. Louis.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8AA790-7352-40CC-946F-A3144501AF7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 smtClean="0"/>
              <a:t>Table 28.2</a:t>
            </a:r>
            <a:r>
              <a:rPr lang="en-US" altLang="en-US" i="1" smtClean="0"/>
              <a:t>: Source: </a:t>
            </a:r>
            <a:r>
              <a:rPr lang="en-US" altLang="en-US" smtClean="0"/>
              <a:t>Federal Reserve Bank of St. Louis.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8AA790-7352-40CC-946F-A3144501AF7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 i="1" u="sng" smtClean="0"/>
              <a:t>Figure Caption</a:t>
            </a:r>
            <a:r>
              <a:rPr lang="en-US" altLang="en-US" b="1" smtClean="0"/>
              <a:t>: Figure 28.1: The Money Demand Curve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The money demand curve illustrates the relationship between the interest rate and the quantity of money demanded. It slopes downward: a higher interest rate leads to a higher opportunity cost of holding money and reduces the quantity of money demanded.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4EFD1B-53A7-4BE4-B322-22D1BF6A223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 i="1" u="sng" smtClean="0"/>
              <a:t>Figure Caption</a:t>
            </a:r>
            <a:r>
              <a:rPr lang="en-US" altLang="en-US" b="1" smtClean="0"/>
              <a:t>: Figure 28.2: </a:t>
            </a:r>
            <a:r>
              <a:rPr lang="en-US" altLang="en-US" sz="1000" b="1"/>
              <a:t>Increases and Decreases in the Demand for Money</a:t>
            </a:r>
            <a:r>
              <a:rPr lang="en-US" altLang="en-US" b="1" smtClean="0"/>
              <a:t>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A rise in money demand shifts the money demand curve to the right, from </a:t>
            </a:r>
            <a:r>
              <a:rPr lang="en-US" altLang="en-US" i="1" smtClean="0"/>
              <a:t>MD</a:t>
            </a:r>
            <a:r>
              <a:rPr lang="en-US" altLang="en-US" smtClean="0"/>
              <a:t>1 to </a:t>
            </a:r>
            <a:r>
              <a:rPr lang="en-US" altLang="en-US" i="1" smtClean="0"/>
              <a:t>MD</a:t>
            </a:r>
            <a:r>
              <a:rPr lang="en-US" altLang="en-US" smtClean="0"/>
              <a:t>2, and the quantity of money demanded rises at any given interest rate. A fall in money demand shifts the money demand curve to the left, from </a:t>
            </a:r>
            <a:r>
              <a:rPr lang="en-US" altLang="en-US" i="1" smtClean="0"/>
              <a:t>MD</a:t>
            </a:r>
            <a:r>
              <a:rPr lang="en-US" altLang="en-US" smtClean="0"/>
              <a:t>1 to </a:t>
            </a:r>
            <a:r>
              <a:rPr lang="en-US" altLang="en-US" i="1" smtClean="0"/>
              <a:t>MD</a:t>
            </a:r>
            <a:r>
              <a:rPr lang="en-US" altLang="en-US" smtClean="0"/>
              <a:t>3, and the quantity of money demanded falls at any given interest rate.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84B0C-56E4-403C-BEA3-9DEF4AED1F9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E3A5BD-5977-4162-AF37-EAE3EA8E5EB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ECO 120 - Global Macroeconomics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Taggert J. Brooks</a:t>
            </a:r>
          </a:p>
          <a:p>
            <a:pPr>
              <a:defRPr/>
            </a:pPr>
            <a:r>
              <a:rPr lang="en-US"/>
              <a:t>Spring 2014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07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Increases and Decreases in the Demand for Money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099730"/>
            <a:ext cx="7524750" cy="455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reeform 7"/>
          <p:cNvSpPr>
            <a:spLocks/>
          </p:cNvSpPr>
          <p:nvPr/>
        </p:nvSpPr>
        <p:spPr bwMode="auto">
          <a:xfrm>
            <a:off x="6089651" y="1408113"/>
            <a:ext cx="3657600" cy="1066800"/>
          </a:xfrm>
          <a:custGeom>
            <a:avLst/>
            <a:gdLst>
              <a:gd name="T0" fmla="*/ 2743200 w 399"/>
              <a:gd name="T1" fmla="*/ 834887 h 138"/>
              <a:gd name="T2" fmla="*/ 2564445 w 399"/>
              <a:gd name="T3" fmla="*/ 1066800 h 138"/>
              <a:gd name="T4" fmla="*/ 178755 w 399"/>
              <a:gd name="T5" fmla="*/ 1066800 h 138"/>
              <a:gd name="T6" fmla="*/ 0 w 399"/>
              <a:gd name="T7" fmla="*/ 834887 h 138"/>
              <a:gd name="T8" fmla="*/ 0 w 399"/>
              <a:gd name="T9" fmla="*/ 239643 h 138"/>
              <a:gd name="T10" fmla="*/ 178755 w 399"/>
              <a:gd name="T11" fmla="*/ 0 h 138"/>
              <a:gd name="T12" fmla="*/ 2564445 w 399"/>
              <a:gd name="T13" fmla="*/ 0 h 138"/>
              <a:gd name="T14" fmla="*/ 2743200 w 399"/>
              <a:gd name="T15" fmla="*/ 239643 h 138"/>
              <a:gd name="T16" fmla="*/ 2743200 w 399"/>
              <a:gd name="T17" fmla="*/ 834887 h 1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9" h="138">
                <a:moveTo>
                  <a:pt x="399" y="108"/>
                </a:moveTo>
                <a:cubicBezTo>
                  <a:pt x="399" y="125"/>
                  <a:pt x="387" y="138"/>
                  <a:pt x="373" y="138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12" y="138"/>
                  <a:pt x="0" y="125"/>
                  <a:pt x="0" y="10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2" y="0"/>
                  <a:pt x="26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87" y="0"/>
                  <a:pt x="399" y="14"/>
                  <a:pt x="399" y="31"/>
                </a:cubicBezTo>
                <a:lnTo>
                  <a:pt x="399" y="10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91251" y="1492250"/>
            <a:ext cx="345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ot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i="1" dirty="0">
                <a:solidFill>
                  <a:schemeClr val="bg1"/>
                </a:solidFill>
              </a:rPr>
              <a:t>A fall in money demand shifts the money demand curve to the left.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6673851" y="3049588"/>
            <a:ext cx="3860800" cy="1066800"/>
          </a:xfrm>
          <a:custGeom>
            <a:avLst/>
            <a:gdLst>
              <a:gd name="T0" fmla="*/ 2895600 w 399"/>
              <a:gd name="T1" fmla="*/ 834887 h 138"/>
              <a:gd name="T2" fmla="*/ 2706914 w 399"/>
              <a:gd name="T3" fmla="*/ 1066800 h 138"/>
              <a:gd name="T4" fmla="*/ 188686 w 399"/>
              <a:gd name="T5" fmla="*/ 1066800 h 138"/>
              <a:gd name="T6" fmla="*/ 0 w 399"/>
              <a:gd name="T7" fmla="*/ 834887 h 138"/>
              <a:gd name="T8" fmla="*/ 0 w 399"/>
              <a:gd name="T9" fmla="*/ 239643 h 138"/>
              <a:gd name="T10" fmla="*/ 188686 w 399"/>
              <a:gd name="T11" fmla="*/ 0 h 138"/>
              <a:gd name="T12" fmla="*/ 2706914 w 399"/>
              <a:gd name="T13" fmla="*/ 0 h 138"/>
              <a:gd name="T14" fmla="*/ 2895600 w 399"/>
              <a:gd name="T15" fmla="*/ 239643 h 138"/>
              <a:gd name="T16" fmla="*/ 2895600 w 399"/>
              <a:gd name="T17" fmla="*/ 834887 h 1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9" h="138">
                <a:moveTo>
                  <a:pt x="399" y="108"/>
                </a:moveTo>
                <a:cubicBezTo>
                  <a:pt x="399" y="125"/>
                  <a:pt x="387" y="138"/>
                  <a:pt x="373" y="138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12" y="138"/>
                  <a:pt x="0" y="125"/>
                  <a:pt x="0" y="10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2" y="0"/>
                  <a:pt x="26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87" y="0"/>
                  <a:pt x="399" y="14"/>
                  <a:pt x="399" y="31"/>
                </a:cubicBezTo>
                <a:lnTo>
                  <a:pt x="399" y="10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77051" y="3125789"/>
            <a:ext cx="3454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ot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i="1" dirty="0">
                <a:solidFill>
                  <a:schemeClr val="bg1"/>
                </a:solidFill>
              </a:rPr>
              <a:t>A rise in money demand</a:t>
            </a:r>
          </a:p>
          <a:p>
            <a:pPr algn="ctr"/>
            <a:r>
              <a:rPr lang="en-US" altLang="en-US" i="1" dirty="0">
                <a:solidFill>
                  <a:schemeClr val="bg1"/>
                </a:solidFill>
              </a:rPr>
              <a:t>shifts the money demand</a:t>
            </a:r>
          </a:p>
          <a:p>
            <a:pPr algn="ctr"/>
            <a:r>
              <a:rPr lang="en-US" altLang="en-US" i="1" dirty="0">
                <a:solidFill>
                  <a:schemeClr val="bg1"/>
                </a:solidFill>
              </a:rPr>
              <a:t>curve to the right.</a:t>
            </a:r>
          </a:p>
        </p:txBody>
      </p:sp>
    </p:spTree>
    <p:extLst>
      <p:ext uri="{BB962C8B-B14F-4D97-AF65-F5344CB8AC3E}">
        <p14:creationId xmlns:p14="http://schemas.microsoft.com/office/powerpoint/2010/main" val="325726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Money and Interest Rates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00038" indent="-219075" fontAlgn="auto">
              <a:spcAft>
                <a:spcPts val="0"/>
              </a:spcAft>
              <a:defRPr/>
            </a:pPr>
            <a:r>
              <a:rPr lang="en-US" sz="2600" dirty="0" smtClean="0"/>
              <a:t>According to the </a:t>
            </a:r>
            <a:r>
              <a:rPr lang="en-US" sz="2600" b="1" dirty="0" smtClean="0"/>
              <a:t>liquidity preference model</a:t>
            </a:r>
            <a:r>
              <a:rPr lang="en-US" sz="2600" dirty="0" smtClean="0"/>
              <a:t> </a:t>
            </a:r>
            <a:r>
              <a:rPr lang="en-US" sz="2600" b="1" dirty="0" smtClean="0"/>
              <a:t>of the interest rate</a:t>
            </a:r>
            <a:r>
              <a:rPr lang="en-US" sz="2600" dirty="0" smtClean="0"/>
              <a:t>, the interest rate is determined by the supply and demand for money.</a:t>
            </a:r>
          </a:p>
          <a:p>
            <a:pPr marL="300038" indent="-219075" fontAlgn="auto">
              <a:spcAft>
                <a:spcPts val="0"/>
              </a:spcAft>
              <a:defRPr/>
            </a:pPr>
            <a:r>
              <a:rPr lang="en-US" sz="2600" dirty="0" smtClean="0"/>
              <a:t>The </a:t>
            </a:r>
            <a:r>
              <a:rPr lang="en-US" sz="2600" b="1" dirty="0" smtClean="0"/>
              <a:t>money supply curve</a:t>
            </a:r>
            <a:r>
              <a:rPr lang="en-US" sz="2600" dirty="0" smtClean="0"/>
              <a:t> shows how the nominal quantity of money supplied varies with the interest rate.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8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Equilibrium in the Money Market</a:t>
            </a:r>
          </a:p>
        </p:txBody>
      </p:sp>
      <p:sp>
        <p:nvSpPr>
          <p:cNvPr id="18435" name="Line 76"/>
          <p:cNvSpPr>
            <a:spLocks noChangeShapeType="1"/>
          </p:cNvSpPr>
          <p:nvPr/>
        </p:nvSpPr>
        <p:spPr bwMode="auto">
          <a:xfrm>
            <a:off x="1864785" y="4556126"/>
            <a:ext cx="560916" cy="3175"/>
          </a:xfrm>
          <a:prstGeom prst="line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77"/>
          <p:cNvSpPr>
            <a:spLocks noChangeShapeType="1"/>
          </p:cNvSpPr>
          <p:nvPr/>
        </p:nvSpPr>
        <p:spPr bwMode="auto">
          <a:xfrm flipV="1">
            <a:off x="6716185" y="5837239"/>
            <a:ext cx="4233" cy="420687"/>
          </a:xfrm>
          <a:prstGeom prst="line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6639985" y="5622926"/>
            <a:ext cx="174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MS PGothic" pitchFamily="34" charset="-128"/>
              </a:rPr>
              <a:t>M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38" name="Rectangle 18"/>
          <p:cNvSpPr>
            <a:spLocks noChangeArrowheads="1"/>
          </p:cNvSpPr>
          <p:nvPr/>
        </p:nvSpPr>
        <p:spPr bwMode="auto">
          <a:xfrm>
            <a:off x="2413001" y="3616326"/>
            <a:ext cx="721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39" name="Rectangle 19"/>
          <p:cNvSpPr>
            <a:spLocks noChangeArrowheads="1"/>
          </p:cNvSpPr>
          <p:nvPr/>
        </p:nvSpPr>
        <p:spPr bwMode="auto">
          <a:xfrm>
            <a:off x="2529417" y="3735389"/>
            <a:ext cx="1282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MS PGothic" pitchFamily="34" charset="-128"/>
              </a:rPr>
              <a:t>H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40" name="Rectangle 20"/>
          <p:cNvSpPr>
            <a:spLocks noChangeArrowheads="1"/>
          </p:cNvSpPr>
          <p:nvPr/>
        </p:nvSpPr>
        <p:spPr bwMode="auto">
          <a:xfrm>
            <a:off x="2453218" y="4371976"/>
            <a:ext cx="721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41" name="Rectangle 21"/>
          <p:cNvSpPr>
            <a:spLocks noChangeArrowheads="1"/>
          </p:cNvSpPr>
          <p:nvPr/>
        </p:nvSpPr>
        <p:spPr bwMode="auto">
          <a:xfrm>
            <a:off x="2569633" y="4494213"/>
            <a:ext cx="10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42" name="Rectangle 22"/>
          <p:cNvSpPr>
            <a:spLocks noChangeArrowheads="1"/>
          </p:cNvSpPr>
          <p:nvPr/>
        </p:nvSpPr>
        <p:spPr bwMode="auto">
          <a:xfrm>
            <a:off x="2457451" y="4840288"/>
            <a:ext cx="721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43" name="Rectangle 23"/>
          <p:cNvSpPr>
            <a:spLocks noChangeArrowheads="1"/>
          </p:cNvSpPr>
          <p:nvPr/>
        </p:nvSpPr>
        <p:spPr bwMode="auto">
          <a:xfrm>
            <a:off x="2573868" y="4960938"/>
            <a:ext cx="865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MS PGothic" pitchFamily="34" charset="-128"/>
              </a:rPr>
              <a:t>L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44" name="Rectangle 36"/>
          <p:cNvSpPr>
            <a:spLocks noChangeArrowheads="1"/>
          </p:cNvSpPr>
          <p:nvPr/>
        </p:nvSpPr>
        <p:spPr bwMode="auto">
          <a:xfrm>
            <a:off x="9582151" y="4613276"/>
            <a:ext cx="865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MS PGothic" pitchFamily="34" charset="-128"/>
              </a:rPr>
              <a:t>L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45" name="Rectangle 37"/>
          <p:cNvSpPr>
            <a:spLocks noChangeArrowheads="1"/>
          </p:cNvSpPr>
          <p:nvPr/>
        </p:nvSpPr>
        <p:spPr bwMode="auto">
          <a:xfrm>
            <a:off x="6851651" y="4297364"/>
            <a:ext cx="10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46" name="Rectangle 38"/>
          <p:cNvSpPr>
            <a:spLocks noChangeArrowheads="1"/>
          </p:cNvSpPr>
          <p:nvPr/>
        </p:nvSpPr>
        <p:spPr bwMode="auto">
          <a:xfrm>
            <a:off x="10020300" y="4867276"/>
            <a:ext cx="3013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MS PGothic" pitchFamily="34" charset="-128"/>
              </a:rPr>
              <a:t>MD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47" name="Line 39"/>
          <p:cNvSpPr>
            <a:spLocks noChangeShapeType="1"/>
          </p:cNvSpPr>
          <p:nvPr/>
        </p:nvSpPr>
        <p:spPr bwMode="auto">
          <a:xfrm>
            <a:off x="6639985" y="5622925"/>
            <a:ext cx="148167" cy="1588"/>
          </a:xfrm>
          <a:prstGeom prst="line">
            <a:avLst/>
          </a:prstGeom>
          <a:noFill/>
          <a:ln w="7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Rectangle 40"/>
          <p:cNvSpPr>
            <a:spLocks noChangeArrowheads="1"/>
          </p:cNvSpPr>
          <p:nvPr/>
        </p:nvSpPr>
        <p:spPr bwMode="auto">
          <a:xfrm>
            <a:off x="4550834" y="5580063"/>
            <a:ext cx="174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MS PGothic" pitchFamily="34" charset="-128"/>
              </a:rPr>
              <a:t>M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49" name="Rectangle 41"/>
          <p:cNvSpPr>
            <a:spLocks noChangeArrowheads="1"/>
          </p:cNvSpPr>
          <p:nvPr/>
        </p:nvSpPr>
        <p:spPr bwMode="auto">
          <a:xfrm>
            <a:off x="4836584" y="5702301"/>
            <a:ext cx="1282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MS PGothic" pitchFamily="34" charset="-128"/>
              </a:rPr>
              <a:t>H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50" name="Rectangle 42"/>
          <p:cNvSpPr>
            <a:spLocks noChangeArrowheads="1"/>
          </p:cNvSpPr>
          <p:nvPr/>
        </p:nvSpPr>
        <p:spPr bwMode="auto">
          <a:xfrm>
            <a:off x="9368368" y="5580063"/>
            <a:ext cx="174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MS PGothic" pitchFamily="34" charset="-128"/>
              </a:rPr>
              <a:t>M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51" name="Rectangle 43"/>
          <p:cNvSpPr>
            <a:spLocks noChangeArrowheads="1"/>
          </p:cNvSpPr>
          <p:nvPr/>
        </p:nvSpPr>
        <p:spPr bwMode="auto">
          <a:xfrm>
            <a:off x="9652001" y="5702301"/>
            <a:ext cx="865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MS PGothic" pitchFamily="34" charset="-128"/>
              </a:rPr>
              <a:t>L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52" name="Line 44"/>
          <p:cNvSpPr>
            <a:spLocks noChangeShapeType="1"/>
          </p:cNvSpPr>
          <p:nvPr/>
        </p:nvSpPr>
        <p:spPr bwMode="auto">
          <a:xfrm>
            <a:off x="2584452" y="3967163"/>
            <a:ext cx="4233" cy="338137"/>
          </a:xfrm>
          <a:prstGeom prst="line">
            <a:avLst/>
          </a:prstGeom>
          <a:noFill/>
          <a:ln w="7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Freeform 45"/>
          <p:cNvSpPr>
            <a:spLocks/>
          </p:cNvSpPr>
          <p:nvPr/>
        </p:nvSpPr>
        <p:spPr bwMode="auto">
          <a:xfrm>
            <a:off x="2520951" y="4267200"/>
            <a:ext cx="122767" cy="139700"/>
          </a:xfrm>
          <a:custGeom>
            <a:avLst/>
            <a:gdLst>
              <a:gd name="T0" fmla="*/ 2147483647 w 14"/>
              <a:gd name="T1" fmla="*/ 2147483647 h 22"/>
              <a:gd name="T2" fmla="*/ 2147483647 w 14"/>
              <a:gd name="T3" fmla="*/ 0 h 22"/>
              <a:gd name="T4" fmla="*/ 2147483647 w 14"/>
              <a:gd name="T5" fmla="*/ 2147483647 h 22"/>
              <a:gd name="T6" fmla="*/ 2147483647 w 14"/>
              <a:gd name="T7" fmla="*/ 2147483647 h 22"/>
              <a:gd name="T8" fmla="*/ 2147483647 w 14"/>
              <a:gd name="T9" fmla="*/ 2147483647 h 22"/>
              <a:gd name="T10" fmla="*/ 2147483647 w 14"/>
              <a:gd name="T11" fmla="*/ 2147483647 h 22"/>
              <a:gd name="T12" fmla="*/ 0 w 14"/>
              <a:gd name="T13" fmla="*/ 2147483647 h 22"/>
              <a:gd name="T14" fmla="*/ 0 w 14"/>
              <a:gd name="T15" fmla="*/ 0 h 22"/>
              <a:gd name="T16" fmla="*/ 2147483647 w 14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22"/>
              <a:gd name="T29" fmla="*/ 14 w 14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22">
                <a:moveTo>
                  <a:pt x="7" y="4"/>
                </a:moveTo>
                <a:cubicBezTo>
                  <a:pt x="13" y="0"/>
                  <a:pt x="13" y="0"/>
                  <a:pt x="13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5"/>
                  <a:pt x="8" y="19"/>
                  <a:pt x="7" y="22"/>
                </a:cubicBezTo>
                <a:cubicBezTo>
                  <a:pt x="6" y="19"/>
                  <a:pt x="5" y="15"/>
                  <a:pt x="5" y="1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lnTo>
                  <a:pt x="7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46"/>
          <p:cNvSpPr>
            <a:spLocks noChangeShapeType="1"/>
          </p:cNvSpPr>
          <p:nvPr/>
        </p:nvSpPr>
        <p:spPr bwMode="auto">
          <a:xfrm flipV="1">
            <a:off x="2584452" y="4791075"/>
            <a:ext cx="4233" cy="88900"/>
          </a:xfrm>
          <a:prstGeom prst="line">
            <a:avLst/>
          </a:prstGeom>
          <a:noFill/>
          <a:ln w="7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Freeform 47"/>
          <p:cNvSpPr>
            <a:spLocks/>
          </p:cNvSpPr>
          <p:nvPr/>
        </p:nvSpPr>
        <p:spPr bwMode="auto">
          <a:xfrm>
            <a:off x="2520951" y="4687889"/>
            <a:ext cx="122767" cy="141287"/>
          </a:xfrm>
          <a:custGeom>
            <a:avLst/>
            <a:gdLst>
              <a:gd name="T0" fmla="*/ 2147483647 w 14"/>
              <a:gd name="T1" fmla="*/ 2147483647 h 22"/>
              <a:gd name="T2" fmla="*/ 2147483647 w 14"/>
              <a:gd name="T3" fmla="*/ 2147483647 h 22"/>
              <a:gd name="T4" fmla="*/ 2147483647 w 14"/>
              <a:gd name="T5" fmla="*/ 2147483647 h 22"/>
              <a:gd name="T6" fmla="*/ 2147483647 w 14"/>
              <a:gd name="T7" fmla="*/ 2147483647 h 22"/>
              <a:gd name="T8" fmla="*/ 2147483647 w 14"/>
              <a:gd name="T9" fmla="*/ 0 h 22"/>
              <a:gd name="T10" fmla="*/ 2147483647 w 14"/>
              <a:gd name="T11" fmla="*/ 2147483647 h 22"/>
              <a:gd name="T12" fmla="*/ 0 w 14"/>
              <a:gd name="T13" fmla="*/ 2147483647 h 22"/>
              <a:gd name="T14" fmla="*/ 0 w 14"/>
              <a:gd name="T15" fmla="*/ 2147483647 h 22"/>
              <a:gd name="T16" fmla="*/ 2147483647 w 14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22"/>
              <a:gd name="T29" fmla="*/ 14 w 14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22">
                <a:moveTo>
                  <a:pt x="7" y="18"/>
                </a:moveTo>
                <a:cubicBezTo>
                  <a:pt x="13" y="22"/>
                  <a:pt x="13" y="22"/>
                  <a:pt x="13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8"/>
                  <a:pt x="8" y="4"/>
                  <a:pt x="7" y="0"/>
                </a:cubicBezTo>
                <a:cubicBezTo>
                  <a:pt x="6" y="4"/>
                  <a:pt x="5" y="8"/>
                  <a:pt x="5" y="1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lnTo>
                  <a:pt x="7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48"/>
          <p:cNvSpPr>
            <a:spLocks noChangeShapeType="1"/>
          </p:cNvSpPr>
          <p:nvPr/>
        </p:nvSpPr>
        <p:spPr bwMode="auto">
          <a:xfrm>
            <a:off x="6716185" y="2373314"/>
            <a:ext cx="4233" cy="3138487"/>
          </a:xfrm>
          <a:prstGeom prst="line">
            <a:avLst/>
          </a:prstGeom>
          <a:noFill/>
          <a:ln w="38100">
            <a:solidFill>
              <a:srgbClr val="F371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Rectangle 49"/>
          <p:cNvSpPr>
            <a:spLocks noChangeArrowheads="1"/>
          </p:cNvSpPr>
          <p:nvPr/>
        </p:nvSpPr>
        <p:spPr bwMode="auto">
          <a:xfrm>
            <a:off x="4821767" y="3486151"/>
            <a:ext cx="1282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MS PGothic" pitchFamily="34" charset="-128"/>
              </a:rPr>
              <a:t>H</a:t>
            </a:r>
            <a:endParaRPr lang="en-US" altLang="en-US" sz="1600">
              <a:ea typeface="MS PGothic" pitchFamily="34" charset="-128"/>
            </a:endParaRPr>
          </a:p>
        </p:txBody>
      </p:sp>
      <p:sp>
        <p:nvSpPr>
          <p:cNvPr id="30" name="Freeform 50"/>
          <p:cNvSpPr>
            <a:spLocks/>
          </p:cNvSpPr>
          <p:nvPr/>
        </p:nvSpPr>
        <p:spPr bwMode="auto">
          <a:xfrm>
            <a:off x="624417" y="4298950"/>
            <a:ext cx="1361016" cy="762000"/>
          </a:xfrm>
          <a:custGeom>
            <a:avLst/>
            <a:gdLst>
              <a:gd name="T0" fmla="*/ 2147483647 w 198"/>
              <a:gd name="T1" fmla="*/ 2147483647 h 131"/>
              <a:gd name="T2" fmla="*/ 2147483647 w 198"/>
              <a:gd name="T3" fmla="*/ 2147483647 h 131"/>
              <a:gd name="T4" fmla="*/ 743889555 w 198"/>
              <a:gd name="T5" fmla="*/ 2147483647 h 131"/>
              <a:gd name="T6" fmla="*/ 0 w 198"/>
              <a:gd name="T7" fmla="*/ 2147483647 h 131"/>
              <a:gd name="T8" fmla="*/ 0 w 198"/>
              <a:gd name="T9" fmla="*/ 706513603 h 131"/>
              <a:gd name="T10" fmla="*/ 743889555 w 198"/>
              <a:gd name="T11" fmla="*/ 0 h 131"/>
              <a:gd name="T12" fmla="*/ 2147483647 w 198"/>
              <a:gd name="T13" fmla="*/ 0 h 131"/>
              <a:gd name="T14" fmla="*/ 2147483647 w 198"/>
              <a:gd name="T15" fmla="*/ 706513603 h 131"/>
              <a:gd name="T16" fmla="*/ 2147483647 w 198"/>
              <a:gd name="T17" fmla="*/ 2147483647 h 1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8"/>
              <a:gd name="T28" fmla="*/ 0 h 131"/>
              <a:gd name="T29" fmla="*/ 198 w 198"/>
              <a:gd name="T30" fmla="*/ 131 h 1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8" h="131">
                <a:moveTo>
                  <a:pt x="198" y="112"/>
                </a:moveTo>
                <a:cubicBezTo>
                  <a:pt x="198" y="122"/>
                  <a:pt x="190" y="131"/>
                  <a:pt x="181" y="131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7" y="131"/>
                  <a:pt x="0" y="122"/>
                  <a:pt x="0" y="11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7" y="0"/>
                  <a:pt x="17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90" y="0"/>
                  <a:pt x="198" y="9"/>
                  <a:pt x="198" y="19"/>
                </a:cubicBezTo>
                <a:lnTo>
                  <a:pt x="198" y="11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31" name="Freeform 65"/>
          <p:cNvSpPr>
            <a:spLocks/>
          </p:cNvSpPr>
          <p:nvPr/>
        </p:nvSpPr>
        <p:spPr bwMode="auto">
          <a:xfrm>
            <a:off x="5376334" y="6169025"/>
            <a:ext cx="2639484" cy="503238"/>
          </a:xfrm>
          <a:custGeom>
            <a:avLst/>
            <a:gdLst>
              <a:gd name="T0" fmla="*/ 2147483647 w 272"/>
              <a:gd name="T1" fmla="*/ 2147483647 h 91"/>
              <a:gd name="T2" fmla="*/ 2147483647 w 272"/>
              <a:gd name="T3" fmla="*/ 2147483647 h 91"/>
              <a:gd name="T4" fmla="*/ 747343546 w 272"/>
              <a:gd name="T5" fmla="*/ 2147483647 h 91"/>
              <a:gd name="T6" fmla="*/ 0 w 272"/>
              <a:gd name="T7" fmla="*/ 2147483647 h 91"/>
              <a:gd name="T8" fmla="*/ 0 w 272"/>
              <a:gd name="T9" fmla="*/ 774276469 h 91"/>
              <a:gd name="T10" fmla="*/ 747343546 w 272"/>
              <a:gd name="T11" fmla="*/ 0 h 91"/>
              <a:gd name="T12" fmla="*/ 2147483647 w 272"/>
              <a:gd name="T13" fmla="*/ 0 h 91"/>
              <a:gd name="T14" fmla="*/ 2147483647 w 272"/>
              <a:gd name="T15" fmla="*/ 774276469 h 91"/>
              <a:gd name="T16" fmla="*/ 2147483647 w 272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2"/>
              <a:gd name="T28" fmla="*/ 0 h 91"/>
              <a:gd name="T29" fmla="*/ 272 w 272"/>
              <a:gd name="T30" fmla="*/ 91 h 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2" h="91">
                <a:moveTo>
                  <a:pt x="272" y="72"/>
                </a:moveTo>
                <a:cubicBezTo>
                  <a:pt x="272" y="82"/>
                  <a:pt x="264" y="91"/>
                  <a:pt x="255" y="91"/>
                </a:cubicBezTo>
                <a:cubicBezTo>
                  <a:pt x="17" y="91"/>
                  <a:pt x="17" y="91"/>
                  <a:pt x="17" y="91"/>
                </a:cubicBezTo>
                <a:cubicBezTo>
                  <a:pt x="8" y="91"/>
                  <a:pt x="0" y="82"/>
                  <a:pt x="0" y="7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7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4" y="0"/>
                  <a:pt x="272" y="8"/>
                  <a:pt x="272" y="19"/>
                </a:cubicBezTo>
                <a:lnTo>
                  <a:pt x="272" y="7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60" name="Freeform 75"/>
          <p:cNvSpPr>
            <a:spLocks/>
          </p:cNvSpPr>
          <p:nvPr/>
        </p:nvSpPr>
        <p:spPr bwMode="auto">
          <a:xfrm>
            <a:off x="2832101" y="1484313"/>
            <a:ext cx="7584017" cy="4027487"/>
          </a:xfrm>
          <a:custGeom>
            <a:avLst/>
            <a:gdLst>
              <a:gd name="T0" fmla="*/ 2147483647 w 2098"/>
              <a:gd name="T1" fmla="*/ 2147483647 h 1692"/>
              <a:gd name="T2" fmla="*/ 0 w 2098"/>
              <a:gd name="T3" fmla="*/ 2147483647 h 1692"/>
              <a:gd name="T4" fmla="*/ 0 w 2098"/>
              <a:gd name="T5" fmla="*/ 0 h 1692"/>
              <a:gd name="T6" fmla="*/ 0 60000 65536"/>
              <a:gd name="T7" fmla="*/ 0 60000 65536"/>
              <a:gd name="T8" fmla="*/ 0 60000 65536"/>
              <a:gd name="T9" fmla="*/ 0 w 2098"/>
              <a:gd name="T10" fmla="*/ 0 h 1692"/>
              <a:gd name="T11" fmla="*/ 2098 w 2098"/>
              <a:gd name="T12" fmla="*/ 1692 h 1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8" h="1692">
                <a:moveTo>
                  <a:pt x="2098" y="1692"/>
                </a:moveTo>
                <a:lnTo>
                  <a:pt x="0" y="1692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Freeform 88"/>
          <p:cNvSpPr>
            <a:spLocks/>
          </p:cNvSpPr>
          <p:nvPr/>
        </p:nvSpPr>
        <p:spPr bwMode="auto">
          <a:xfrm>
            <a:off x="3881967" y="2379663"/>
            <a:ext cx="6089651" cy="2603500"/>
          </a:xfrm>
          <a:custGeom>
            <a:avLst/>
            <a:gdLst>
              <a:gd name="T0" fmla="*/ 0 w 689"/>
              <a:gd name="T1" fmla="*/ 0 h 408"/>
              <a:gd name="T2" fmla="*/ 2147483647 w 689"/>
              <a:gd name="T3" fmla="*/ 2147483647 h 408"/>
              <a:gd name="T4" fmla="*/ 2147483647 w 689"/>
              <a:gd name="T5" fmla="*/ 2147483647 h 408"/>
              <a:gd name="T6" fmla="*/ 0 60000 65536"/>
              <a:gd name="T7" fmla="*/ 0 60000 65536"/>
              <a:gd name="T8" fmla="*/ 0 60000 65536"/>
              <a:gd name="T9" fmla="*/ 0 w 689"/>
              <a:gd name="T10" fmla="*/ 0 h 408"/>
              <a:gd name="T11" fmla="*/ 689 w 689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9" h="408">
                <a:moveTo>
                  <a:pt x="0" y="0"/>
                </a:moveTo>
                <a:cubicBezTo>
                  <a:pt x="0" y="194"/>
                  <a:pt x="146" y="275"/>
                  <a:pt x="300" y="338"/>
                </a:cubicBezTo>
                <a:cubicBezTo>
                  <a:pt x="437" y="394"/>
                  <a:pt x="689" y="408"/>
                  <a:pt x="689" y="408"/>
                </a:cubicBezTo>
              </a:path>
            </a:pathLst>
          </a:custGeom>
          <a:noFill/>
          <a:ln w="38100">
            <a:solidFill>
              <a:srgbClr val="00B5A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Oval 89"/>
          <p:cNvSpPr>
            <a:spLocks noChangeArrowheads="1"/>
          </p:cNvSpPr>
          <p:nvPr/>
        </p:nvSpPr>
        <p:spPr bwMode="auto">
          <a:xfrm>
            <a:off x="6631517" y="4529138"/>
            <a:ext cx="175683" cy="127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63" name="Oval 90"/>
          <p:cNvSpPr>
            <a:spLocks noChangeArrowheads="1"/>
          </p:cNvSpPr>
          <p:nvPr/>
        </p:nvSpPr>
        <p:spPr bwMode="auto">
          <a:xfrm>
            <a:off x="4622800" y="3719513"/>
            <a:ext cx="179917" cy="127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64" name="Oval 91"/>
          <p:cNvSpPr>
            <a:spLocks noChangeArrowheads="1"/>
          </p:cNvSpPr>
          <p:nvPr/>
        </p:nvSpPr>
        <p:spPr bwMode="auto">
          <a:xfrm>
            <a:off x="9446684" y="4894263"/>
            <a:ext cx="175683" cy="127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1600">
              <a:ea typeface="MS PGothic" pitchFamily="34" charset="-128"/>
            </a:endParaRPr>
          </a:p>
        </p:txBody>
      </p:sp>
      <p:sp>
        <p:nvSpPr>
          <p:cNvPr id="18465" name="Line 92"/>
          <p:cNvSpPr>
            <a:spLocks noChangeShapeType="1"/>
          </p:cNvSpPr>
          <p:nvPr/>
        </p:nvSpPr>
        <p:spPr bwMode="auto">
          <a:xfrm flipH="1">
            <a:off x="7046384" y="3946526"/>
            <a:ext cx="742949" cy="523875"/>
          </a:xfrm>
          <a:prstGeom prst="lin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93"/>
          <p:cNvSpPr>
            <a:spLocks/>
          </p:cNvSpPr>
          <p:nvPr/>
        </p:nvSpPr>
        <p:spPr bwMode="auto">
          <a:xfrm>
            <a:off x="7655984" y="3717925"/>
            <a:ext cx="1524000" cy="338138"/>
          </a:xfrm>
          <a:custGeom>
            <a:avLst/>
            <a:gdLst>
              <a:gd name="T0" fmla="*/ 2147483647 w 182"/>
              <a:gd name="T1" fmla="*/ 1382048858 h 53"/>
              <a:gd name="T2" fmla="*/ 2147483647 w 182"/>
              <a:gd name="T3" fmla="*/ 2147483647 h 53"/>
              <a:gd name="T4" fmla="*/ 705852742 w 182"/>
              <a:gd name="T5" fmla="*/ 2147483647 h 53"/>
              <a:gd name="T6" fmla="*/ 0 w 182"/>
              <a:gd name="T7" fmla="*/ 1382048858 h 53"/>
              <a:gd name="T8" fmla="*/ 0 w 182"/>
              <a:gd name="T9" fmla="*/ 812970667 h 53"/>
              <a:gd name="T10" fmla="*/ 705852742 w 182"/>
              <a:gd name="T11" fmla="*/ 0 h 53"/>
              <a:gd name="T12" fmla="*/ 2147483647 w 182"/>
              <a:gd name="T13" fmla="*/ 0 h 53"/>
              <a:gd name="T14" fmla="*/ 2147483647 w 182"/>
              <a:gd name="T15" fmla="*/ 812970667 h 53"/>
              <a:gd name="T16" fmla="*/ 2147483647 w 182"/>
              <a:gd name="T17" fmla="*/ 1382048858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"/>
              <a:gd name="T28" fmla="*/ 0 h 53"/>
              <a:gd name="T29" fmla="*/ 182 w 182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" h="53">
                <a:moveTo>
                  <a:pt x="182" y="34"/>
                </a:moveTo>
                <a:cubicBezTo>
                  <a:pt x="182" y="45"/>
                  <a:pt x="175" y="53"/>
                  <a:pt x="165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7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75" y="0"/>
                  <a:pt x="182" y="9"/>
                  <a:pt x="182" y="20"/>
                </a:cubicBezTo>
                <a:lnTo>
                  <a:pt x="182" y="3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67" name="Footer Placeholder 2"/>
          <p:cNvSpPr txBox="1">
            <a:spLocks noGrp="1"/>
          </p:cNvSpPr>
          <p:nvPr/>
        </p:nvSpPr>
        <p:spPr bwMode="auto">
          <a:xfrm>
            <a:off x="8773584" y="6003926"/>
            <a:ext cx="304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>
                <a:ea typeface="MS PGothic" pitchFamily="34" charset="-128"/>
              </a:rPr>
              <a:t>Quantity of money</a:t>
            </a:r>
            <a:endParaRPr lang="en-US" altLang="en-US">
              <a:ea typeface="MS PGothic" pitchFamily="34" charset="-128"/>
            </a:endParaRPr>
          </a:p>
          <a:p>
            <a:pPr algn="ctr"/>
            <a:endParaRPr lang="en-US" altLang="en-US" sz="1200">
              <a:solidFill>
                <a:srgbClr val="898989"/>
              </a:solidFill>
              <a:ea typeface="MS PGothic" pitchFamily="34" charset="-128"/>
            </a:endParaRPr>
          </a:p>
        </p:txBody>
      </p:sp>
      <p:sp>
        <p:nvSpPr>
          <p:cNvPr id="18468" name="Rectangle 35"/>
          <p:cNvSpPr>
            <a:spLocks noChangeArrowheads="1"/>
          </p:cNvSpPr>
          <p:nvPr/>
        </p:nvSpPr>
        <p:spPr bwMode="auto">
          <a:xfrm>
            <a:off x="1312333" y="1433513"/>
            <a:ext cx="142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>
                <a:ea typeface="MS PGothic" pitchFamily="34" charset="-128"/>
              </a:rPr>
              <a:t>Interest</a:t>
            </a:r>
          </a:p>
          <a:p>
            <a:r>
              <a:rPr lang="en-US" altLang="en-US" b="1">
                <a:ea typeface="MS PGothic" pitchFamily="34" charset="-128"/>
              </a:rPr>
              <a:t>rate, </a:t>
            </a:r>
            <a:r>
              <a:rPr lang="en-US" altLang="en-US" b="1" i="1">
                <a:ea typeface="MS PGothic" pitchFamily="34" charset="-128"/>
              </a:rPr>
              <a:t>r</a:t>
            </a:r>
          </a:p>
        </p:txBody>
      </p:sp>
      <p:sp>
        <p:nvSpPr>
          <p:cNvPr id="18469" name="Rectangle 36"/>
          <p:cNvSpPr>
            <a:spLocks noChangeArrowheads="1"/>
          </p:cNvSpPr>
          <p:nvPr/>
        </p:nvSpPr>
        <p:spPr bwMode="auto">
          <a:xfrm>
            <a:off x="607484" y="4403725"/>
            <a:ext cx="1513416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i="1">
                <a:ea typeface="MS PGothic" pitchFamily="34" charset="-128"/>
              </a:rPr>
              <a:t>Equilibrium interest rate</a:t>
            </a:r>
          </a:p>
        </p:txBody>
      </p:sp>
      <p:sp>
        <p:nvSpPr>
          <p:cNvPr id="18470" name="Rectangle 37"/>
          <p:cNvSpPr>
            <a:spLocks noChangeArrowheads="1"/>
          </p:cNvSpPr>
          <p:nvPr/>
        </p:nvSpPr>
        <p:spPr bwMode="auto">
          <a:xfrm>
            <a:off x="5623984" y="1736725"/>
            <a:ext cx="2133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ea typeface="MS PGothic" pitchFamily="34" charset="-128"/>
              </a:rPr>
              <a:t>Money supply</a:t>
            </a:r>
          </a:p>
          <a:p>
            <a:r>
              <a:rPr lang="en-US" altLang="en-US" sz="1600">
                <a:ea typeface="MS PGothic" pitchFamily="34" charset="-128"/>
              </a:rPr>
              <a:t>curve, </a:t>
            </a:r>
            <a:r>
              <a:rPr lang="en-US" altLang="en-US" sz="1600" i="1">
                <a:ea typeface="MS PGothic" pitchFamily="34" charset="-128"/>
              </a:rPr>
              <a:t>MS</a:t>
            </a:r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7675034" y="3713163"/>
            <a:ext cx="124585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i="1" dirty="0">
                <a:ea typeface="ＭＳ Ｐゴシック" pitchFamily="34" charset="-128"/>
              </a:rPr>
              <a:t>Equilibrium</a:t>
            </a:r>
          </a:p>
        </p:txBody>
      </p:sp>
      <p:sp>
        <p:nvSpPr>
          <p:cNvPr id="18472" name="Rectangle 39"/>
          <p:cNvSpPr>
            <a:spLocks noChangeArrowheads="1"/>
          </p:cNvSpPr>
          <p:nvPr/>
        </p:nvSpPr>
        <p:spPr bwMode="auto">
          <a:xfrm>
            <a:off x="5372100" y="6154739"/>
            <a:ext cx="264371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i="1">
                <a:ea typeface="MS PGothic" pitchFamily="34" charset="-128"/>
              </a:rPr>
              <a:t>Money supply</a:t>
            </a:r>
          </a:p>
          <a:p>
            <a:pPr algn="ctr"/>
            <a:r>
              <a:rPr lang="en-US" altLang="en-US" sz="1400" i="1">
                <a:ea typeface="MS PGothic" pitchFamily="34" charset="-128"/>
              </a:rPr>
              <a:t>chosen by the Fed</a:t>
            </a:r>
          </a:p>
        </p:txBody>
      </p:sp>
      <p:sp>
        <p:nvSpPr>
          <p:cNvPr id="18473" name="Line 40"/>
          <p:cNvSpPr>
            <a:spLocks noChangeShapeType="1"/>
          </p:cNvSpPr>
          <p:nvPr/>
        </p:nvSpPr>
        <p:spPr bwMode="auto">
          <a:xfrm flipH="1">
            <a:off x="2825751" y="4583113"/>
            <a:ext cx="380576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41"/>
          <p:cNvSpPr>
            <a:spLocks noChangeShapeType="1"/>
          </p:cNvSpPr>
          <p:nvPr/>
        </p:nvSpPr>
        <p:spPr bwMode="auto">
          <a:xfrm flipH="1">
            <a:off x="2861733" y="4957763"/>
            <a:ext cx="652145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42"/>
          <p:cNvSpPr>
            <a:spLocks noChangeShapeType="1"/>
          </p:cNvSpPr>
          <p:nvPr/>
        </p:nvSpPr>
        <p:spPr bwMode="auto">
          <a:xfrm flipH="1">
            <a:off x="2880785" y="3794125"/>
            <a:ext cx="173778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43"/>
          <p:cNvSpPr>
            <a:spLocks noChangeShapeType="1"/>
          </p:cNvSpPr>
          <p:nvPr/>
        </p:nvSpPr>
        <p:spPr bwMode="auto">
          <a:xfrm flipV="1">
            <a:off x="4690533" y="3835401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44"/>
          <p:cNvSpPr>
            <a:spLocks noChangeShapeType="1"/>
          </p:cNvSpPr>
          <p:nvPr/>
        </p:nvSpPr>
        <p:spPr bwMode="auto">
          <a:xfrm flipH="1" flipV="1">
            <a:off x="9531351" y="5048251"/>
            <a:ext cx="6349" cy="461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Two Models of the Interest Rate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14325" indent="-219075" fontAlgn="auto">
              <a:spcAft>
                <a:spcPts val="0"/>
              </a:spcAft>
              <a:defRPr/>
            </a:pPr>
            <a:r>
              <a:rPr lang="en-US" sz="2600" dirty="0" smtClean="0"/>
              <a:t>This module has developed the liquidity preference model of the interest rate.</a:t>
            </a:r>
          </a:p>
          <a:p>
            <a:pPr marL="314325" indent="-219075" fontAlgn="auto">
              <a:spcAft>
                <a:spcPts val="0"/>
              </a:spcAft>
              <a:defRPr/>
            </a:pPr>
            <a:r>
              <a:rPr lang="en-US" sz="2600" dirty="0" smtClean="0"/>
              <a:t>This model is consistent with another model known as the loanable funds model of the interest rate, developed in Module 29.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Module 28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The Money Market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05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Demand for Money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The Opportunity Cost of Holding Money</a:t>
            </a:r>
          </a:p>
          <a:p>
            <a:pPr marL="341313" indent="-219075" fontAlgn="auto">
              <a:spcAft>
                <a:spcPts val="0"/>
              </a:spcAft>
              <a:defRPr/>
            </a:pPr>
            <a:r>
              <a:rPr lang="en-US" sz="2600" dirty="0" smtClean="0"/>
              <a:t>The decision process to hold money is the same process as the decision to purchase goods: is the benefit of holding money greater than the cost of holding money?</a:t>
            </a:r>
          </a:p>
          <a:p>
            <a:pPr marL="341313" indent="-219075" fontAlgn="auto">
              <a:spcAft>
                <a:spcPts val="0"/>
              </a:spcAft>
              <a:defRPr/>
            </a:pPr>
            <a:r>
              <a:rPr lang="en-US" sz="2600" dirty="0" smtClean="0"/>
              <a:t>The interest rate reflects the opportunity cost of holding money.</a:t>
            </a:r>
          </a:p>
          <a:p>
            <a:pPr marL="831850" lvl="1" indent="-300038" fontAlgn="auto">
              <a:spcAft>
                <a:spcPts val="0"/>
              </a:spcAft>
              <a:defRPr/>
            </a:pPr>
            <a:r>
              <a:rPr lang="en-US" b="1" dirty="0" smtClean="0"/>
              <a:t>Short-term interest rates</a:t>
            </a:r>
            <a:r>
              <a:rPr lang="en-US" dirty="0" smtClean="0"/>
              <a:t> are the interest rates on financial assets that mature within six months or less.</a:t>
            </a:r>
          </a:p>
          <a:p>
            <a:pPr marL="831850" lvl="1" indent="-300038" fontAlgn="auto">
              <a:spcAft>
                <a:spcPts val="0"/>
              </a:spcAft>
              <a:defRPr/>
            </a:pPr>
            <a:r>
              <a:rPr lang="en-US" b="1" dirty="0" smtClean="0"/>
              <a:t>Long-term interest rates</a:t>
            </a:r>
            <a:r>
              <a:rPr lang="en-US" dirty="0" smtClean="0"/>
              <a:t> are interest rates on financial assets that mature a number of years in the future.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Monetary Role of Banks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7" y="1412875"/>
            <a:ext cx="1065106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9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Demand for Money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1" y="1700213"/>
            <a:ext cx="109728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Long-term Interest Rates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17488">
              <a:defRPr/>
            </a:pPr>
            <a:r>
              <a:rPr lang="en-US" dirty="0"/>
              <a:t>Long-term interest rates don’t necessarily move with short-term interest rates.</a:t>
            </a:r>
          </a:p>
          <a:p>
            <a:pPr marL="231775" indent="-217488">
              <a:defRPr/>
            </a:pPr>
            <a:r>
              <a:rPr lang="en-US" dirty="0"/>
              <a:t>If investors expect short-term interest rates to rise, investors may buy short-term bonds even if long-term bonds offer a higher interest rate.</a:t>
            </a:r>
          </a:p>
          <a:p>
            <a:pPr marL="231775" indent="-217488">
              <a:defRPr/>
            </a:pPr>
            <a:r>
              <a:rPr lang="en-US" dirty="0"/>
              <a:t>In practice, long-term interest rates reflect the average expectation in the market about what’s going to happen to short-term rates in the future.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Money Demand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31775" indent="-217488" fontAlgn="auto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600" dirty="0" smtClean="0"/>
              <a:t>The </a:t>
            </a:r>
            <a:r>
              <a:rPr lang="en-US" sz="2600" b="1" dirty="0" smtClean="0"/>
              <a:t>money demand curve </a:t>
            </a:r>
            <a:r>
              <a:rPr lang="en-US" sz="2600" dirty="0" smtClean="0"/>
              <a:t>shows the relationship between the quantity of money demanded and the interest rate.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Money Demand Curve</a:t>
            </a:r>
          </a:p>
        </p:txBody>
      </p:sp>
      <p:sp>
        <p:nvSpPr>
          <p:cNvPr id="5" name="Arc 6"/>
          <p:cNvSpPr>
            <a:spLocks/>
          </p:cNvSpPr>
          <p:nvPr/>
        </p:nvSpPr>
        <p:spPr bwMode="auto">
          <a:xfrm rot="9776743">
            <a:off x="3845985" y="1711325"/>
            <a:ext cx="4370916" cy="4248150"/>
          </a:xfrm>
          <a:custGeom>
            <a:avLst/>
            <a:gdLst>
              <a:gd name="T0" fmla="*/ 136772985 w 21600"/>
              <a:gd name="T1" fmla="*/ 0 h 20768"/>
              <a:gd name="T2" fmla="*/ 497523915 w 21600"/>
              <a:gd name="T3" fmla="*/ 868970456 h 20768"/>
              <a:gd name="T4" fmla="*/ 0 w 21600"/>
              <a:gd name="T5" fmla="*/ 868970456 h 20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768" fill="none" extrusionOk="0">
                <a:moveTo>
                  <a:pt x="5937" y="0"/>
                </a:moveTo>
                <a:cubicBezTo>
                  <a:pt x="15208" y="2650"/>
                  <a:pt x="21600" y="11125"/>
                  <a:pt x="21600" y="20768"/>
                </a:cubicBezTo>
              </a:path>
              <a:path w="21600" h="20768" stroke="0" extrusionOk="0">
                <a:moveTo>
                  <a:pt x="5937" y="0"/>
                </a:moveTo>
                <a:cubicBezTo>
                  <a:pt x="15208" y="2650"/>
                  <a:pt x="21600" y="11125"/>
                  <a:pt x="21600" y="20768"/>
                </a:cubicBezTo>
                <a:lnTo>
                  <a:pt x="0" y="20768"/>
                </a:lnTo>
                <a:lnTo>
                  <a:pt x="5937" y="0"/>
                </a:lnTo>
                <a:close/>
              </a:path>
            </a:pathLst>
          </a:custGeom>
          <a:noFill/>
          <a:ln w="41275">
            <a:solidFill>
              <a:srgbClr val="2CB1AE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719667" y="1470026"/>
            <a:ext cx="179916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sz="1600" b="1"/>
          </a:p>
          <a:p>
            <a:pPr algn="ctr"/>
            <a:r>
              <a:rPr lang="en-US" altLang="en-US" sz="1600" b="1"/>
              <a:t>Interest rate,</a:t>
            </a:r>
            <a:r>
              <a:rPr lang="en-US" altLang="en-US" sz="1600" b="1" i="1"/>
              <a:t> r</a:t>
            </a: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2578100" y="1592263"/>
            <a:ext cx="0" cy="441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 rot="5400000" flipV="1">
            <a:off x="6438900" y="2151063"/>
            <a:ext cx="0" cy="772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7962900" y="6088064"/>
            <a:ext cx="2540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1600" b="1"/>
              <a:t>Quantity of money</a:t>
            </a:r>
            <a:endParaRPr lang="en-US" altLang="en-US" sz="1600" b="1" i="1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962901" y="5478464"/>
            <a:ext cx="24098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ot"/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marL="1588" indent="-1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/>
              <a:t>Money demand curve, </a:t>
            </a:r>
            <a:r>
              <a:rPr lang="en-US" altLang="en-US" sz="1600" i="1"/>
              <a:t>MD</a:t>
            </a:r>
          </a:p>
        </p:txBody>
      </p:sp>
    </p:spTree>
    <p:extLst>
      <p:ext uri="{BB962C8B-B14F-4D97-AF65-F5344CB8AC3E}">
        <p14:creationId xmlns:p14="http://schemas.microsoft.com/office/powerpoint/2010/main" val="275523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Shifts of the Real Money </a:t>
            </a:r>
            <a:br>
              <a:rPr lang="en-US" altLang="en-US" smtClean="0"/>
            </a:br>
            <a:r>
              <a:rPr lang="en-US" altLang="en-US" smtClean="0"/>
              <a:t>Demand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14325" indent="-219075" fontAlgn="auto">
              <a:spcAft>
                <a:spcPts val="0"/>
              </a:spcAft>
              <a:defRPr/>
            </a:pPr>
            <a:r>
              <a:rPr lang="en-US" sz="2600" dirty="0" smtClean="0"/>
              <a:t>Changes in </a:t>
            </a:r>
            <a:r>
              <a:rPr lang="en-US" sz="2600" dirty="0"/>
              <a:t>a</a:t>
            </a:r>
            <a:r>
              <a:rPr lang="en-US" sz="2600" dirty="0" smtClean="0"/>
              <a:t>ggregate </a:t>
            </a:r>
            <a:r>
              <a:rPr lang="en-US" sz="2600" dirty="0"/>
              <a:t>p</a:t>
            </a:r>
            <a:r>
              <a:rPr lang="en-US" sz="2600" dirty="0" smtClean="0"/>
              <a:t>rice </a:t>
            </a:r>
            <a:r>
              <a:rPr lang="en-US" sz="2600" dirty="0"/>
              <a:t>l</a:t>
            </a:r>
            <a:r>
              <a:rPr lang="en-US" sz="2600" dirty="0" smtClean="0"/>
              <a:t>evel</a:t>
            </a:r>
          </a:p>
          <a:p>
            <a:pPr marL="314325" indent="-219075" fontAlgn="auto">
              <a:spcAft>
                <a:spcPts val="0"/>
              </a:spcAft>
              <a:defRPr/>
            </a:pPr>
            <a:r>
              <a:rPr lang="en-US" sz="2600" dirty="0" smtClean="0"/>
              <a:t>Changes in real GDP</a:t>
            </a:r>
          </a:p>
          <a:p>
            <a:pPr marL="314325" indent="-219075" fontAlgn="auto">
              <a:spcAft>
                <a:spcPts val="0"/>
              </a:spcAft>
              <a:defRPr/>
            </a:pPr>
            <a:r>
              <a:rPr lang="en-US" sz="2600" dirty="0" smtClean="0"/>
              <a:t>Changes in technology</a:t>
            </a:r>
          </a:p>
          <a:p>
            <a:pPr marL="314325" indent="-219075" fontAlgn="auto">
              <a:spcAft>
                <a:spcPts val="0"/>
              </a:spcAft>
              <a:defRPr/>
            </a:pPr>
            <a:r>
              <a:rPr lang="en-US" sz="2600" dirty="0" smtClean="0"/>
              <a:t>Changes in institutions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Business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 Business</Template>
  <TotalTime>342</TotalTime>
  <Words>761</Words>
  <Application>Microsoft Office PowerPoint</Application>
  <PresentationFormat>Custom</PresentationFormat>
  <Paragraphs>84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Widescreen Business</vt:lpstr>
      <vt:lpstr>ECO 120 - Global Macroeconomics</vt:lpstr>
      <vt:lpstr>Module 28</vt:lpstr>
      <vt:lpstr>The Demand for Money</vt:lpstr>
      <vt:lpstr>The Monetary Role of Banks</vt:lpstr>
      <vt:lpstr>The Demand for Money</vt:lpstr>
      <vt:lpstr>Long-term Interest Rates</vt:lpstr>
      <vt:lpstr>The Money Demand Curve</vt:lpstr>
      <vt:lpstr>The Money Demand Curve</vt:lpstr>
      <vt:lpstr>Shifts of the Real Money  Demand Curve</vt:lpstr>
      <vt:lpstr>Increases and Decreases in the Demand for Money</vt:lpstr>
      <vt:lpstr>Money and Interest Rates</vt:lpstr>
      <vt:lpstr>Equilibrium in the Money Market</vt:lpstr>
      <vt:lpstr>Two Models of the Interest Rate</vt:lpstr>
    </vt:vector>
  </TitlesOfParts>
  <Company>University of Wisconsin-La Crosse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itsdeploy</dc:creator>
  <cp:lastModifiedBy>itsdeploy</cp:lastModifiedBy>
  <cp:revision>56</cp:revision>
  <cp:lastPrinted>2012-08-15T21:38:02Z</cp:lastPrinted>
  <dcterms:created xsi:type="dcterms:W3CDTF">2013-09-01T03:59:40Z</dcterms:created>
  <dcterms:modified xsi:type="dcterms:W3CDTF">2014-03-17T17:54:04Z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