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3"/>
  </p:notesMasterIdLst>
  <p:handoutMasterIdLst>
    <p:handoutMasterId r:id="rId24"/>
  </p:handoutMasterIdLst>
  <p:sldIdLst>
    <p:sldId id="272"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p:scale>
          <a:sx n="60" d="100"/>
          <a:sy n="60" d="100"/>
        </p:scale>
        <p:origin x="-1464" y="-2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3/17/2014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3/17/2014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u="sng" smtClean="0"/>
              <a:t>:</a:t>
            </a:r>
            <a:r>
              <a:rPr lang="en-US" altLang="en-US" b="1" smtClean="0"/>
              <a:t> Figure 29.5: An Increase in the Supply of Loanable Funds</a:t>
            </a:r>
          </a:p>
          <a:p>
            <a:pPr>
              <a:spcBef>
                <a:spcPct val="0"/>
              </a:spcBef>
            </a:pPr>
            <a:r>
              <a:rPr lang="en-US" altLang="en-US" smtClean="0"/>
              <a:t>If the quantity of funds supplied by lenders rises at any given interest rate, the supply of loanable funds shifts rightward from </a:t>
            </a:r>
            <a:r>
              <a:rPr lang="en-US" altLang="en-US" i="1" smtClean="0"/>
              <a:t>S1 to S2. </a:t>
            </a:r>
            <a:r>
              <a:rPr lang="en-US" altLang="en-US" smtClean="0"/>
              <a:t>As a result, the equilibrium interest rate falls from r1 to r2.</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CC55964-99DD-4181-9A74-B8CF2F88AC82}"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u="sng" smtClean="0"/>
              <a:t>:</a:t>
            </a:r>
            <a:r>
              <a:rPr lang="en-US" altLang="en-US" b="1" smtClean="0"/>
              <a:t> Figure 29.6: The Fisher Effect</a:t>
            </a:r>
          </a:p>
          <a:p>
            <a:pPr>
              <a:spcBef>
                <a:spcPct val="0"/>
              </a:spcBef>
            </a:pPr>
            <a:r>
              <a:rPr lang="en-US" altLang="en-US" i="1" smtClean="0"/>
              <a:t>D</a:t>
            </a:r>
            <a:r>
              <a:rPr lang="en-US" altLang="en-US" i="1" baseline="-25000" smtClean="0"/>
              <a:t>0</a:t>
            </a:r>
            <a:r>
              <a:rPr lang="en-US" altLang="en-US" i="1" smtClean="0"/>
              <a:t> and S</a:t>
            </a:r>
            <a:r>
              <a:rPr lang="en-US" altLang="en-US" i="1" baseline="-25000" smtClean="0"/>
              <a:t>0</a:t>
            </a:r>
            <a:r>
              <a:rPr lang="en-US" altLang="en-US" i="1" smtClean="0"/>
              <a:t> are the demand and supply curves </a:t>
            </a:r>
            <a:r>
              <a:rPr lang="en-US" altLang="en-US" smtClean="0"/>
              <a:t>for loanable funds when the expected future inflation rate is 0%. At an expected inflation rate of 0%, the equilibrium nominal interest rate is 4%. An increase in expected future inflation pushes both the demand and supply curves upward by 1 percentage point for every percentage point increase in expected future inflation. </a:t>
            </a:r>
            <a:r>
              <a:rPr lang="en-US" altLang="en-US" i="1" smtClean="0"/>
              <a:t>D</a:t>
            </a:r>
            <a:r>
              <a:rPr lang="en-US" altLang="en-US" i="1" baseline="-25000" smtClean="0"/>
              <a:t>10</a:t>
            </a:r>
            <a:r>
              <a:rPr lang="en-US" altLang="en-US" i="1" smtClean="0"/>
              <a:t> and S</a:t>
            </a:r>
            <a:r>
              <a:rPr lang="en-US" altLang="en-US" i="1" baseline="-25000" smtClean="0"/>
              <a:t>10</a:t>
            </a:r>
            <a:r>
              <a:rPr lang="en-US" altLang="en-US" i="1" smtClean="0"/>
              <a:t> are the demand </a:t>
            </a:r>
            <a:r>
              <a:rPr lang="en-US" altLang="en-US" smtClean="0"/>
              <a:t>and supply curves for loanable funds when the expected future inflation rate is 10%. The 10 percentage point increase in expected future inflation raises the equilibrium nominal interest rate to 14%. The expected real interest rate remains at 4%, and the equilibrium quantity of loanable funds also remains unchanged.</a:t>
            </a:r>
          </a:p>
          <a:p>
            <a:pPr>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985C49E-91FF-41A3-9ACD-B26880546E71}"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smtClean="0"/>
              <a:t>Figure Caption</a:t>
            </a:r>
            <a:r>
              <a:rPr lang="en-US" altLang="en-US" b="1" smtClean="0"/>
              <a:t>:</a:t>
            </a:r>
            <a:r>
              <a:rPr lang="en-US" altLang="en-US" b="1" i="1" smtClean="0"/>
              <a:t> </a:t>
            </a:r>
            <a:r>
              <a:rPr lang="en-US" altLang="en-US" b="1" smtClean="0"/>
              <a:t>Figure 29.7: </a:t>
            </a:r>
            <a:r>
              <a:rPr lang="en-US" altLang="en-US" smtClean="0"/>
              <a:t>Panel (a) shows the liquidity preference model of the interest rate: the equilibrium interest rate matches the money supply to the quantity  of money demanded.  In the short run, the interest rate is determined in the money market, where an increase in the money supply, from M</a:t>
            </a:r>
            <a:r>
              <a:rPr lang="en-US" altLang="en-US" baseline="-25000" smtClean="0"/>
              <a:t>1</a:t>
            </a:r>
            <a:r>
              <a:rPr lang="en-US" altLang="en-US" smtClean="0"/>
              <a:t> to M</a:t>
            </a:r>
            <a:r>
              <a:rPr lang="en-US" altLang="en-US" baseline="-25000" smtClean="0"/>
              <a:t>2</a:t>
            </a:r>
            <a:r>
              <a:rPr lang="en-US" altLang="en-US" smtClean="0"/>
              <a:t>, pushes the equilibrium interest rate down from r</a:t>
            </a:r>
            <a:r>
              <a:rPr lang="en-US" altLang="en-US" baseline="-25000" smtClean="0"/>
              <a:t>1</a:t>
            </a:r>
            <a:r>
              <a:rPr lang="en-US" altLang="en-US" smtClean="0"/>
              <a:t> to r</a:t>
            </a:r>
            <a:r>
              <a:rPr lang="en-US" altLang="en-US" baseline="-25000" smtClean="0"/>
              <a:t>2</a:t>
            </a:r>
            <a:r>
              <a:rPr lang="en-US" altLang="en-US" smtClean="0"/>
              <a:t>.  Panel (b) shows the loanable funds model of the interest rate.  The fall in the interest rate in the money market leads , through the multiplier effect, to an increase in real GDP and savings; to a rightward shift of the supply curve of loanable funds, from S</a:t>
            </a:r>
            <a:r>
              <a:rPr lang="en-US" altLang="en-US" baseline="-25000" smtClean="0"/>
              <a:t>1</a:t>
            </a:r>
            <a:r>
              <a:rPr lang="en-US" altLang="en-US" smtClean="0"/>
              <a:t> to S</a:t>
            </a:r>
            <a:r>
              <a:rPr lang="en-US" altLang="en-US" baseline="-25000" smtClean="0"/>
              <a:t>2</a:t>
            </a:r>
            <a:r>
              <a:rPr lang="en-US" altLang="en-US" smtClean="0"/>
              <a:t>; and to a fall in the interest rate from r</a:t>
            </a:r>
            <a:r>
              <a:rPr lang="en-US" altLang="en-US" baseline="-25000" smtClean="0"/>
              <a:t>1</a:t>
            </a:r>
            <a:r>
              <a:rPr lang="en-US" altLang="en-US" smtClean="0"/>
              <a:t> to r</a:t>
            </a:r>
            <a:r>
              <a:rPr lang="en-US" altLang="en-US" baseline="-25000" smtClean="0"/>
              <a:t>2</a:t>
            </a:r>
            <a:r>
              <a:rPr lang="en-US" altLang="en-US" smtClean="0"/>
              <a:t>.  As a result, the new equilibrium interest rate in the loanable funds market matches the new equilibrium interest rate in the money market at r</a:t>
            </a:r>
            <a:r>
              <a:rPr lang="en-US" altLang="en-US" baseline="-25000" smtClean="0"/>
              <a:t>2</a:t>
            </a:r>
            <a:r>
              <a:rPr lang="en-US" altLang="en-US" smtClean="0"/>
              <a: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D55B443-F942-4DDF-9E9B-29B2222E1AF5}"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smtClean="0"/>
              <a:t>Figure Caption</a:t>
            </a:r>
            <a:r>
              <a:rPr lang="en-US" altLang="en-US" b="1" smtClean="0"/>
              <a:t>:</a:t>
            </a:r>
            <a:r>
              <a:rPr lang="en-US" altLang="en-US" b="1" i="1" smtClean="0"/>
              <a:t> </a:t>
            </a:r>
            <a:r>
              <a:rPr lang="en-US" altLang="en-US" b="1" smtClean="0"/>
              <a:t>Figure 29.8: </a:t>
            </a:r>
            <a:r>
              <a:rPr lang="en-US" altLang="en-US" smtClean="0"/>
              <a:t>Panel (a) shows the liquidity preference model long-run adjustment to an increase in the money supply from M</a:t>
            </a:r>
            <a:r>
              <a:rPr lang="en-US" altLang="en-US" baseline="-25000" smtClean="0"/>
              <a:t>1</a:t>
            </a:r>
            <a:r>
              <a:rPr lang="en-US" altLang="en-US" smtClean="0"/>
              <a:t> to M</a:t>
            </a:r>
            <a:r>
              <a:rPr lang="en-US" altLang="en-US" baseline="-25000" smtClean="0"/>
              <a:t>2</a:t>
            </a:r>
            <a:r>
              <a:rPr lang="en-US" altLang="en-US" smtClean="0"/>
              <a:t>.  Panel (b) shows the corresponding long-run adjustment in the loanable funds market.  As we discussed in Figure 29.7, the increase in the money supply reduces the interest rate from r</a:t>
            </a:r>
            <a:r>
              <a:rPr lang="en-US" altLang="en-US" baseline="-25000" smtClean="0"/>
              <a:t>1</a:t>
            </a:r>
            <a:r>
              <a:rPr lang="en-US" altLang="en-US" smtClean="0"/>
              <a:t> to r</a:t>
            </a:r>
            <a:r>
              <a:rPr lang="en-US" altLang="en-US" baseline="-25000" smtClean="0"/>
              <a:t>2</a:t>
            </a:r>
            <a:r>
              <a:rPr lang="en-US" altLang="en-US" smtClean="0"/>
              <a:t>, increases real GDP, and increases savings in the short run.  This is shown in panel (a) and (b) as the movement from E</a:t>
            </a:r>
            <a:r>
              <a:rPr lang="en-US" altLang="en-US" baseline="-25000" smtClean="0"/>
              <a:t>1</a:t>
            </a:r>
            <a:r>
              <a:rPr lang="en-US" altLang="en-US" smtClean="0"/>
              <a:t> to E</a:t>
            </a:r>
            <a:r>
              <a:rPr lang="en-US" altLang="en-US" baseline="-25000" smtClean="0"/>
              <a:t>2</a:t>
            </a:r>
            <a:r>
              <a:rPr lang="en-US" altLang="en-US" smtClean="0"/>
              <a:t>.  In the long run, however, the increase in the money supply raises wages and other nominal prices; this shifts the money demand curve in panel (a) from MD</a:t>
            </a:r>
            <a:r>
              <a:rPr lang="en-US" altLang="en-US" baseline="-25000" smtClean="0"/>
              <a:t>1</a:t>
            </a:r>
            <a:r>
              <a:rPr lang="en-US" altLang="en-US" smtClean="0"/>
              <a:t> to MD</a:t>
            </a:r>
            <a:r>
              <a:rPr lang="en-US" altLang="en-US" baseline="-25000" smtClean="0"/>
              <a:t>2</a:t>
            </a:r>
            <a:r>
              <a:rPr lang="en-US" altLang="en-US" smtClean="0"/>
              <a:t>, leading to an increase in the interest rate from r</a:t>
            </a:r>
            <a:r>
              <a:rPr lang="en-US" altLang="en-US" baseline="-25000" smtClean="0"/>
              <a:t>1</a:t>
            </a:r>
            <a:r>
              <a:rPr lang="en-US" altLang="en-US" smtClean="0"/>
              <a:t> to r</a:t>
            </a:r>
            <a:r>
              <a:rPr lang="en-US" altLang="en-US" baseline="-25000" smtClean="0"/>
              <a:t>2</a:t>
            </a:r>
            <a:r>
              <a:rPr lang="en-US" altLang="en-US" smtClean="0"/>
              <a:t> as the economy moves from E</a:t>
            </a:r>
            <a:r>
              <a:rPr lang="en-US" altLang="en-US" baseline="-25000" smtClean="0"/>
              <a:t>2</a:t>
            </a:r>
            <a:r>
              <a:rPr lang="en-US" altLang="en-US" smtClean="0"/>
              <a:t> to E</a:t>
            </a:r>
            <a:r>
              <a:rPr lang="en-US" altLang="en-US" baseline="-25000" smtClean="0"/>
              <a:t>3</a:t>
            </a:r>
            <a:r>
              <a:rPr lang="en-US" altLang="en-US" smtClean="0"/>
              <a:t>.  The rise in the interest rate causes a fall in real GDP and a fall in savings, shifting the loanable funds supply curve back to S</a:t>
            </a:r>
            <a:r>
              <a:rPr lang="en-US" altLang="en-US" baseline="-25000" smtClean="0"/>
              <a:t>1</a:t>
            </a:r>
            <a:r>
              <a:rPr lang="en-US" altLang="en-US" smtClean="0"/>
              <a:t> from S</a:t>
            </a:r>
            <a:r>
              <a:rPr lang="en-US" altLang="en-US" baseline="-25000" smtClean="0"/>
              <a:t>2</a:t>
            </a:r>
            <a:r>
              <a:rPr lang="en-US" altLang="en-US" smtClean="0"/>
              <a:t> and moving the loanable funds market from E</a:t>
            </a:r>
            <a:r>
              <a:rPr lang="en-US" altLang="en-US" baseline="-25000" smtClean="0"/>
              <a:t>2</a:t>
            </a:r>
            <a:r>
              <a:rPr lang="en-US" altLang="en-US" smtClean="0"/>
              <a:t> back to E</a:t>
            </a:r>
            <a:r>
              <a:rPr lang="en-US" altLang="en-US" baseline="-25000" smtClean="0"/>
              <a:t>1</a:t>
            </a:r>
            <a:r>
              <a:rPr lang="en-US" altLang="en-US" smtClean="0"/>
              <a:t>.  In the long run, the equilibrium interest rate is the rate that matches the supply and demand for loanable funds when real GDP equals potential output.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5F4E36-6DF3-4746-9A4C-16E7D83BDA47}"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DE1DB62-80E3-4FB1-A631-96720A8DE992}"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D17DFA-84C7-4E41-9017-7F5EC9869016}"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u="sng" smtClean="0"/>
              <a:t>:</a:t>
            </a:r>
            <a:r>
              <a:rPr lang="en-US" altLang="en-US" b="1" smtClean="0"/>
              <a:t> Figure 29.1: The Demand for Loanable Funds</a:t>
            </a:r>
          </a:p>
          <a:p>
            <a:pPr>
              <a:spcBef>
                <a:spcPct val="0"/>
              </a:spcBef>
            </a:pPr>
            <a:r>
              <a:rPr lang="en-US" altLang="en-US" smtClean="0"/>
              <a:t>The demand curve for loanable funds slopes downward: the lower the interest rate, the greater the quantity of loanable funds demanded. Here, reducing the interest rate from 12% to 4% increases the quantity of loanable funds demanded from $150 billion to $450 billion.</a:t>
            </a:r>
          </a:p>
          <a:p>
            <a:pPr>
              <a:spcBef>
                <a:spcPct val="0"/>
              </a:spcBef>
            </a:pPr>
            <a:endParaRPr lang="en-US" altLang="en-US" smtClean="0"/>
          </a:p>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AC9D840-6E92-4F2A-ABF3-81D8398DBC38}"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u="sng" smtClean="0"/>
              <a:t>:</a:t>
            </a:r>
            <a:r>
              <a:rPr lang="en-US" altLang="en-US" b="1" smtClean="0"/>
              <a:t> Figure 29.2: The Supply of Loanable Funds</a:t>
            </a:r>
          </a:p>
          <a:p>
            <a:pPr>
              <a:spcBef>
                <a:spcPct val="0"/>
              </a:spcBef>
            </a:pPr>
            <a:r>
              <a:rPr lang="en-US" altLang="en-US" smtClean="0"/>
              <a:t>The supply curve for loanable funds slopes upward: the higher the interest rate, the greater the quantity of loanable funds supplied. Here, increasing the interest rate from 4% to 12% increases the quantity of loanable funds supplied from $150 billion to $450 billion.</a:t>
            </a:r>
          </a:p>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D8FEB9-A0EB-4C31-B52D-9B8110162744}" type="slidenum">
              <a:rPr lang="en-US" altLang="en-US"/>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u="sng" smtClean="0"/>
              <a:t>:</a:t>
            </a:r>
            <a:r>
              <a:rPr lang="en-US" altLang="en-US" b="1" smtClean="0"/>
              <a:t> Figure 29.3: Equilibrium in the Loanable Funds Market</a:t>
            </a:r>
          </a:p>
          <a:p>
            <a:pPr>
              <a:spcBef>
                <a:spcPct val="0"/>
              </a:spcBef>
            </a:pPr>
            <a:r>
              <a:rPr lang="en-US" altLang="en-US" smtClean="0"/>
              <a:t>At the equilibrium interest rate, the quantity of loanable funds supplied equals the quantity of loanable funds demanded. Here, the equilibrium interest rate is 8%, with $300 billion of funds lent and borrowed. Investment spending projects with a rate of return of 8% or higher receive funding; those with a lower rate of return do not. Lenders who demand an interest rate of 8% or lower have their offers of loans accepted; those who demand a higher interest rate do not.</a:t>
            </a:r>
          </a:p>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A24970-63E3-4F63-ABF7-961BF3226DA7}"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u="sng" smtClean="0"/>
              <a:t>:</a:t>
            </a:r>
            <a:r>
              <a:rPr lang="en-US" altLang="en-US" b="1" smtClean="0"/>
              <a:t> Figure 29.4: An Increase in the Demand for Loanable Funds </a:t>
            </a:r>
          </a:p>
          <a:p>
            <a:pPr>
              <a:spcBef>
                <a:spcPct val="0"/>
              </a:spcBef>
            </a:pPr>
            <a:r>
              <a:rPr lang="en-US" altLang="en-US" smtClean="0"/>
              <a:t>If the quantity of funds demanded by borrowers rises at any given interest rate, the demand for loanable funds shifts rightward from </a:t>
            </a:r>
            <a:r>
              <a:rPr lang="en-US" altLang="en-US" i="1" smtClean="0"/>
              <a:t>D1 to D2. As a result, the equilibrium interest </a:t>
            </a:r>
            <a:r>
              <a:rPr lang="en-US" altLang="en-US" smtClean="0"/>
              <a:t>rate rises from </a:t>
            </a:r>
            <a:r>
              <a:rPr lang="en-US" altLang="en-US" i="1" smtClean="0"/>
              <a:t>r1 to r2.</a:t>
            </a: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3FF124B-5D28-41C7-BD7E-C15E9E7E7076}" type="slidenum">
              <a:rPr lang="en-US" altLang="en-US"/>
              <a:pPr fontAlgn="base">
                <a:spcBef>
                  <a:spcPct val="0"/>
                </a:spcBef>
                <a:spcAft>
                  <a:spcPct val="0"/>
                </a:spcAft>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D3D7172-5FDA-420C-B426-D05F81041836}" type="slidenum">
              <a:rPr lang="en-US" altLang="en-US"/>
              <a:pPr fontAlgn="base">
                <a:spcBef>
                  <a:spcPct val="0"/>
                </a:spcBef>
                <a:spcAft>
                  <a:spcPct val="0"/>
                </a:spcAft>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3/17/2014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a:defRPr/>
            </a:pPr>
            <a:r>
              <a:rPr lang="en-US"/>
              <a:t>Spring 2014</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altLang="en-US" smtClean="0"/>
              <a:t>Shifts of the Supply of </a:t>
            </a:r>
            <a:br>
              <a:rPr lang="en-US" altLang="en-US" smtClean="0"/>
            </a:br>
            <a:r>
              <a:rPr lang="en-US" altLang="en-US" smtClean="0"/>
              <a:t>Loanable Funds</a:t>
            </a:r>
          </a:p>
        </p:txBody>
      </p:sp>
      <p:sp>
        <p:nvSpPr>
          <p:cNvPr id="6" name="Content Placeholder 5"/>
          <p:cNvSpPr>
            <a:spLocks noGrp="1"/>
          </p:cNvSpPr>
          <p:nvPr>
            <p:ph idx="1"/>
          </p:nvPr>
        </p:nvSpPr>
        <p:spPr/>
        <p:txBody>
          <a:bodyPr rtlCol="0">
            <a:noAutofit/>
          </a:bodyPr>
          <a:lstStyle/>
          <a:p>
            <a:pPr marL="231775" indent="-217488" fontAlgn="auto">
              <a:spcBef>
                <a:spcPct val="10000"/>
              </a:spcBef>
              <a:spcAft>
                <a:spcPts val="0"/>
              </a:spcAft>
              <a:defRPr/>
            </a:pPr>
            <a:r>
              <a:rPr lang="en-US" sz="2600" dirty="0" smtClean="0"/>
              <a:t>Factors that can cause the supply of loanable funds to shift include:</a:t>
            </a:r>
          </a:p>
          <a:p>
            <a:pPr marL="723900" lvl="1" indent="-300038" fontAlgn="auto">
              <a:spcBef>
                <a:spcPct val="10000"/>
              </a:spcBef>
              <a:spcAft>
                <a:spcPts val="0"/>
              </a:spcAft>
              <a:defRPr/>
            </a:pPr>
            <a:r>
              <a:rPr lang="en-US" b="1" i="1" dirty="0" smtClean="0"/>
              <a:t>Changes in private savings behavior:</a:t>
            </a:r>
            <a:r>
              <a:rPr lang="en-US" b="1" dirty="0" smtClean="0"/>
              <a:t> </a:t>
            </a:r>
            <a:r>
              <a:rPr lang="en-US" dirty="0" smtClean="0"/>
              <a:t>Between 2000 and 2006 rising home prices in the United States made many homeowners feel richer, making them willing to spend more and save less. This shifted the supply of loanable funds to the left.</a:t>
            </a:r>
            <a:endParaRPr lang="en-US" b="1" dirty="0" smtClean="0"/>
          </a:p>
          <a:p>
            <a:pPr marL="723900" lvl="1" indent="-300038" fontAlgn="auto">
              <a:spcBef>
                <a:spcPct val="10000"/>
              </a:spcBef>
              <a:spcAft>
                <a:spcPts val="0"/>
              </a:spcAft>
              <a:defRPr/>
            </a:pPr>
            <a:r>
              <a:rPr lang="en-US" b="1" i="1" dirty="0" smtClean="0"/>
              <a:t>Changes in capital inflows:</a:t>
            </a:r>
            <a:r>
              <a:rPr lang="en-US" b="1" dirty="0" smtClean="0"/>
              <a:t> </a:t>
            </a:r>
            <a:r>
              <a:rPr lang="en-US" dirty="0" smtClean="0"/>
              <a:t>The U.S. has received large capital inflows in recent years, with much of the money coming from China and the Middle East. Those inflows helped fuel a big increase in residential investment spending from 2003 to 2006. As a result of the worldwide slump, those inflows began to trail off in 2008.</a:t>
            </a:r>
          </a:p>
          <a:p>
            <a:pPr fontAlgn="auto">
              <a:spcAft>
                <a:spcPts val="0"/>
              </a:spcAft>
              <a:defRPr/>
            </a:pPr>
            <a:endParaRPr lang="en-US" dirty="0"/>
          </a:p>
        </p:txBody>
      </p:sp>
    </p:spTree>
    <p:extLst>
      <p:ext uri="{BB962C8B-B14F-4D97-AF65-F5344CB8AC3E}">
        <p14:creationId xmlns:p14="http://schemas.microsoft.com/office/powerpoint/2010/main" val="3787733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105"/>
          <p:cNvSpPr>
            <a:spLocks noChangeShapeType="1"/>
          </p:cNvSpPr>
          <p:nvPr/>
        </p:nvSpPr>
        <p:spPr bwMode="auto">
          <a:xfrm flipH="1" flipV="1">
            <a:off x="8049684" y="3241676"/>
            <a:ext cx="982133" cy="73342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411" name="Title 2"/>
          <p:cNvSpPr>
            <a:spLocks noGrp="1"/>
          </p:cNvSpPr>
          <p:nvPr>
            <p:ph type="title"/>
          </p:nvPr>
        </p:nvSpPr>
        <p:spPr/>
        <p:txBody>
          <a:bodyPr/>
          <a:lstStyle/>
          <a:p>
            <a:r>
              <a:rPr lang="en-US" altLang="en-US" smtClean="0"/>
              <a:t>An Increase in the Supply of Loanable Funds</a:t>
            </a:r>
          </a:p>
        </p:txBody>
      </p:sp>
      <p:sp>
        <p:nvSpPr>
          <p:cNvPr id="17412" name="Rectangle 56"/>
          <p:cNvSpPr>
            <a:spLocks noChangeArrowheads="1"/>
          </p:cNvSpPr>
          <p:nvPr/>
        </p:nvSpPr>
        <p:spPr bwMode="auto">
          <a:xfrm>
            <a:off x="8290984" y="5370513"/>
            <a:ext cx="1266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D</a:t>
            </a:r>
            <a:endParaRPr lang="en-US" altLang="en-US" sz="1600">
              <a:ea typeface="MS PGothic" pitchFamily="34" charset="-128"/>
            </a:endParaRPr>
          </a:p>
        </p:txBody>
      </p:sp>
      <p:sp>
        <p:nvSpPr>
          <p:cNvPr id="17413" name="Rectangle 57"/>
          <p:cNvSpPr>
            <a:spLocks noChangeArrowheads="1"/>
          </p:cNvSpPr>
          <p:nvPr/>
        </p:nvSpPr>
        <p:spPr bwMode="auto">
          <a:xfrm>
            <a:off x="8375651" y="1952626"/>
            <a:ext cx="945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S</a:t>
            </a:r>
            <a:endParaRPr lang="en-US" altLang="en-US" sz="1600">
              <a:ea typeface="MS PGothic" pitchFamily="34" charset="-128"/>
            </a:endParaRPr>
          </a:p>
        </p:txBody>
      </p:sp>
      <p:sp>
        <p:nvSpPr>
          <p:cNvPr id="17414" name="Rectangle 58"/>
          <p:cNvSpPr>
            <a:spLocks noChangeArrowheads="1"/>
          </p:cNvSpPr>
          <p:nvPr/>
        </p:nvSpPr>
        <p:spPr bwMode="auto">
          <a:xfrm>
            <a:off x="8561918" y="2087564"/>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1</a:t>
            </a:r>
            <a:endParaRPr lang="en-US" altLang="en-US" sz="1600">
              <a:ea typeface="MS PGothic" pitchFamily="34" charset="-128"/>
            </a:endParaRPr>
          </a:p>
        </p:txBody>
      </p:sp>
      <p:sp>
        <p:nvSpPr>
          <p:cNvPr id="17415" name="Line 61"/>
          <p:cNvSpPr>
            <a:spLocks noChangeShapeType="1"/>
          </p:cNvSpPr>
          <p:nvPr/>
        </p:nvSpPr>
        <p:spPr bwMode="auto">
          <a:xfrm flipV="1">
            <a:off x="4637618" y="2268538"/>
            <a:ext cx="3678767" cy="3200400"/>
          </a:xfrm>
          <a:prstGeom prst="line">
            <a:avLst/>
          </a:prstGeom>
          <a:noFill/>
          <a:ln w="38100">
            <a:solidFill>
              <a:srgbClr val="BE4B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Rectangle 63"/>
          <p:cNvSpPr>
            <a:spLocks noChangeArrowheads="1"/>
          </p:cNvSpPr>
          <p:nvPr/>
        </p:nvSpPr>
        <p:spPr bwMode="auto">
          <a:xfrm>
            <a:off x="2931584" y="3667126"/>
            <a:ext cx="8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r</a:t>
            </a:r>
            <a:endParaRPr lang="en-US" altLang="en-US">
              <a:ea typeface="MS PGothic" pitchFamily="34" charset="-128"/>
            </a:endParaRPr>
          </a:p>
        </p:txBody>
      </p:sp>
      <p:sp>
        <p:nvSpPr>
          <p:cNvPr id="17417" name="Rectangle 64"/>
          <p:cNvSpPr>
            <a:spLocks noChangeArrowheads="1"/>
          </p:cNvSpPr>
          <p:nvPr/>
        </p:nvSpPr>
        <p:spPr bwMode="auto">
          <a:xfrm>
            <a:off x="3058585" y="3803650"/>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1</a:t>
            </a:r>
            <a:endParaRPr lang="en-US" altLang="en-US">
              <a:ea typeface="MS PGothic" pitchFamily="34" charset="-128"/>
            </a:endParaRPr>
          </a:p>
        </p:txBody>
      </p:sp>
      <p:sp>
        <p:nvSpPr>
          <p:cNvPr id="17418" name="Freeform 99"/>
          <p:cNvSpPr>
            <a:spLocks/>
          </p:cNvSpPr>
          <p:nvPr/>
        </p:nvSpPr>
        <p:spPr bwMode="auto">
          <a:xfrm>
            <a:off x="3348567" y="1544638"/>
            <a:ext cx="7986184" cy="4483100"/>
          </a:xfrm>
          <a:custGeom>
            <a:avLst/>
            <a:gdLst>
              <a:gd name="T0" fmla="*/ 2147483647 w 1976"/>
              <a:gd name="T1" fmla="*/ 2147483647 h 1701"/>
              <a:gd name="T2" fmla="*/ 0 w 1976"/>
              <a:gd name="T3" fmla="*/ 2147483647 h 1701"/>
              <a:gd name="T4" fmla="*/ 0 w 1976"/>
              <a:gd name="T5" fmla="*/ 0 h 1701"/>
              <a:gd name="T6" fmla="*/ 0 60000 65536"/>
              <a:gd name="T7" fmla="*/ 0 60000 65536"/>
              <a:gd name="T8" fmla="*/ 0 60000 65536"/>
              <a:gd name="T9" fmla="*/ 0 w 1976"/>
              <a:gd name="T10" fmla="*/ 0 h 1701"/>
              <a:gd name="T11" fmla="*/ 1976 w 1976"/>
              <a:gd name="T12" fmla="*/ 1701 h 1701"/>
            </a:gdLst>
            <a:ahLst/>
            <a:cxnLst>
              <a:cxn ang="T6">
                <a:pos x="T0" y="T1"/>
              </a:cxn>
              <a:cxn ang="T7">
                <a:pos x="T2" y="T3"/>
              </a:cxn>
              <a:cxn ang="T8">
                <a:pos x="T4" y="T5"/>
              </a:cxn>
            </a:cxnLst>
            <a:rect l="T9" t="T10" r="T11" b="T12"/>
            <a:pathLst>
              <a:path w="1976" h="1701">
                <a:moveTo>
                  <a:pt x="1976" y="1701"/>
                </a:moveTo>
                <a:lnTo>
                  <a:pt x="0" y="1701"/>
                </a:lnTo>
                <a:lnTo>
                  <a:pt x="0" y="0"/>
                </a:lnTo>
              </a:path>
            </a:pathLst>
          </a:cu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9" name="Line 102"/>
          <p:cNvSpPr>
            <a:spLocks noChangeShapeType="1"/>
          </p:cNvSpPr>
          <p:nvPr/>
        </p:nvSpPr>
        <p:spPr bwMode="auto">
          <a:xfrm flipH="1" flipV="1">
            <a:off x="4419600" y="2106614"/>
            <a:ext cx="3888317" cy="3260725"/>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420" name="Oval 103"/>
          <p:cNvSpPr>
            <a:spLocks noChangeArrowheads="1"/>
          </p:cNvSpPr>
          <p:nvPr/>
        </p:nvSpPr>
        <p:spPr bwMode="auto">
          <a:xfrm>
            <a:off x="6405034" y="3781426"/>
            <a:ext cx="192617" cy="1428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7421" name="Rectangle 98"/>
          <p:cNvSpPr>
            <a:spLocks noChangeArrowheads="1"/>
          </p:cNvSpPr>
          <p:nvPr/>
        </p:nvSpPr>
        <p:spPr bwMode="auto">
          <a:xfrm>
            <a:off x="2169584" y="1484314"/>
            <a:ext cx="111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Interest rate</a:t>
            </a:r>
            <a:endParaRPr lang="en-US" altLang="en-US" sz="1600" b="1">
              <a:ea typeface="MS PGothic" pitchFamily="34" charset="-128"/>
            </a:endParaRPr>
          </a:p>
        </p:txBody>
      </p:sp>
      <p:sp>
        <p:nvSpPr>
          <p:cNvPr id="17422" name="Rectangle 96"/>
          <p:cNvSpPr>
            <a:spLocks noChangeArrowheads="1"/>
          </p:cNvSpPr>
          <p:nvPr/>
        </p:nvSpPr>
        <p:spPr bwMode="auto">
          <a:xfrm>
            <a:off x="8337551" y="6094413"/>
            <a:ext cx="409574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Quantity of loanable funds </a:t>
            </a:r>
            <a:endParaRPr lang="en-US" altLang="en-US" sz="1600" b="1">
              <a:ea typeface="MS PGothic" pitchFamily="34" charset="-128"/>
            </a:endParaRPr>
          </a:p>
        </p:txBody>
      </p:sp>
      <p:sp>
        <p:nvSpPr>
          <p:cNvPr id="17423" name="Line 13"/>
          <p:cNvSpPr>
            <a:spLocks noChangeShapeType="1"/>
          </p:cNvSpPr>
          <p:nvPr/>
        </p:nvSpPr>
        <p:spPr bwMode="auto">
          <a:xfrm>
            <a:off x="3388784" y="3875088"/>
            <a:ext cx="2946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Freeform 272"/>
          <p:cNvSpPr>
            <a:spLocks/>
          </p:cNvSpPr>
          <p:nvPr/>
        </p:nvSpPr>
        <p:spPr bwMode="auto">
          <a:xfrm>
            <a:off x="8591551" y="3951288"/>
            <a:ext cx="2880783" cy="977900"/>
          </a:xfrm>
          <a:custGeom>
            <a:avLst/>
            <a:gdLst>
              <a:gd name="T0" fmla="*/ 2147483647 w 229"/>
              <a:gd name="T1" fmla="*/ 2147483647 h 172"/>
              <a:gd name="T2" fmla="*/ 2147483647 w 229"/>
              <a:gd name="T3" fmla="*/ 2147483647 h 172"/>
              <a:gd name="T4" fmla="*/ 1227807605 w 229"/>
              <a:gd name="T5" fmla="*/ 2147483647 h 172"/>
              <a:gd name="T6" fmla="*/ 0 w 229"/>
              <a:gd name="T7" fmla="*/ 2147483647 h 172"/>
              <a:gd name="T8" fmla="*/ 0 w 229"/>
              <a:gd name="T9" fmla="*/ 562501644 h 172"/>
              <a:gd name="T10" fmla="*/ 1227807605 w 229"/>
              <a:gd name="T11" fmla="*/ 0 h 172"/>
              <a:gd name="T12" fmla="*/ 2147483647 w 229"/>
              <a:gd name="T13" fmla="*/ 0 h 172"/>
              <a:gd name="T14" fmla="*/ 2147483647 w 229"/>
              <a:gd name="T15" fmla="*/ 562501644 h 172"/>
              <a:gd name="T16" fmla="*/ 2147483647 w 229"/>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72"/>
              <a:gd name="T29" fmla="*/ 229 w 229"/>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72">
                <a:moveTo>
                  <a:pt x="229" y="153"/>
                </a:moveTo>
                <a:cubicBezTo>
                  <a:pt x="229" y="163"/>
                  <a:pt x="221" y="172"/>
                  <a:pt x="212" y="172"/>
                </a:cubicBezTo>
                <a:cubicBezTo>
                  <a:pt x="17" y="172"/>
                  <a:pt x="17" y="172"/>
                  <a:pt x="17" y="172"/>
                </a:cubicBezTo>
                <a:cubicBezTo>
                  <a:pt x="8" y="172"/>
                  <a:pt x="0" y="163"/>
                  <a:pt x="0" y="153"/>
                </a:cubicBezTo>
                <a:cubicBezTo>
                  <a:pt x="0" y="19"/>
                  <a:pt x="0" y="19"/>
                  <a:pt x="0" y="19"/>
                </a:cubicBezTo>
                <a:cubicBezTo>
                  <a:pt x="0" y="9"/>
                  <a:pt x="8" y="0"/>
                  <a:pt x="17" y="0"/>
                </a:cubicBezTo>
                <a:cubicBezTo>
                  <a:pt x="212" y="0"/>
                  <a:pt x="212" y="0"/>
                  <a:pt x="212" y="0"/>
                </a:cubicBezTo>
                <a:cubicBezTo>
                  <a:pt x="221" y="0"/>
                  <a:pt x="229" y="9"/>
                  <a:pt x="229" y="19"/>
                </a:cubicBezTo>
                <a:lnTo>
                  <a:pt x="229"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en-US" dirty="0"/>
          </a:p>
        </p:txBody>
      </p:sp>
      <p:sp>
        <p:nvSpPr>
          <p:cNvPr id="63" name="Rectangle 15"/>
          <p:cNvSpPr>
            <a:spLocks noChangeArrowheads="1"/>
          </p:cNvSpPr>
          <p:nvPr/>
        </p:nvSpPr>
        <p:spPr bwMode="auto">
          <a:xfrm>
            <a:off x="8784167" y="4021139"/>
            <a:ext cx="2592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i="1">
                <a:ea typeface="MS PGothic" pitchFamily="34" charset="-128"/>
              </a:rPr>
              <a:t>An increase in the supply for loanable funds . . .</a:t>
            </a:r>
          </a:p>
        </p:txBody>
      </p:sp>
      <p:sp>
        <p:nvSpPr>
          <p:cNvPr id="64" name="Rectangle 59"/>
          <p:cNvSpPr>
            <a:spLocks noChangeArrowheads="1"/>
          </p:cNvSpPr>
          <p:nvPr/>
        </p:nvSpPr>
        <p:spPr bwMode="auto">
          <a:xfrm>
            <a:off x="9717617" y="2398713"/>
            <a:ext cx="945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S</a:t>
            </a:r>
            <a:endParaRPr lang="en-US" altLang="en-US" sz="1600">
              <a:ea typeface="MS PGothic" pitchFamily="34" charset="-128"/>
            </a:endParaRPr>
          </a:p>
        </p:txBody>
      </p:sp>
      <p:sp>
        <p:nvSpPr>
          <p:cNvPr id="65" name="Rectangle 60"/>
          <p:cNvSpPr>
            <a:spLocks noChangeArrowheads="1"/>
          </p:cNvSpPr>
          <p:nvPr/>
        </p:nvSpPr>
        <p:spPr bwMode="auto">
          <a:xfrm>
            <a:off x="9908118" y="2535239"/>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2</a:t>
            </a:r>
            <a:endParaRPr lang="en-US" altLang="en-US" sz="1600">
              <a:ea typeface="MS PGothic" pitchFamily="34" charset="-128"/>
            </a:endParaRPr>
          </a:p>
        </p:txBody>
      </p:sp>
      <p:sp>
        <p:nvSpPr>
          <p:cNvPr id="66" name="Line 97"/>
          <p:cNvSpPr>
            <a:spLocks noChangeShapeType="1"/>
          </p:cNvSpPr>
          <p:nvPr/>
        </p:nvSpPr>
        <p:spPr bwMode="auto">
          <a:xfrm>
            <a:off x="7397751" y="3241676"/>
            <a:ext cx="1301749"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8" name="Line 62"/>
          <p:cNvSpPr>
            <a:spLocks noChangeShapeType="1"/>
          </p:cNvSpPr>
          <p:nvPr/>
        </p:nvSpPr>
        <p:spPr bwMode="auto">
          <a:xfrm flipV="1">
            <a:off x="5975351" y="2727326"/>
            <a:ext cx="3678767" cy="3209925"/>
          </a:xfrm>
          <a:prstGeom prst="line">
            <a:avLst/>
          </a:prstGeom>
          <a:noFill/>
          <a:ln w="38100" cap="flat">
            <a:solidFill>
              <a:srgbClr val="EE313C"/>
            </a:solidFill>
            <a:prstDash val="solid"/>
            <a:miter lim="800000"/>
            <a:headEnd/>
            <a:tailEnd/>
          </a:ln>
        </p:spPr>
        <p:txBody>
          <a:bodyPr/>
          <a:lstStyle/>
          <a:p>
            <a:pPr fontAlgn="auto">
              <a:spcBef>
                <a:spcPts val="0"/>
              </a:spcBef>
              <a:spcAft>
                <a:spcPts val="0"/>
              </a:spcAft>
              <a:defRPr/>
            </a:pPr>
            <a:endParaRPr lang="en-US" dirty="0">
              <a:ln w="57150">
                <a:solidFill>
                  <a:schemeClr val="tx1"/>
                </a:solidFill>
              </a:ln>
              <a:latin typeface="+mn-lt"/>
            </a:endParaRPr>
          </a:p>
        </p:txBody>
      </p:sp>
      <p:sp>
        <p:nvSpPr>
          <p:cNvPr id="69" name="Oval 104"/>
          <p:cNvSpPr>
            <a:spLocks noChangeArrowheads="1"/>
          </p:cNvSpPr>
          <p:nvPr/>
        </p:nvSpPr>
        <p:spPr bwMode="auto">
          <a:xfrm>
            <a:off x="7349067" y="4573588"/>
            <a:ext cx="194733" cy="1444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grpSp>
        <p:nvGrpSpPr>
          <p:cNvPr id="70" name="Group 22"/>
          <p:cNvGrpSpPr>
            <a:grpSpLocks/>
          </p:cNvGrpSpPr>
          <p:nvPr/>
        </p:nvGrpSpPr>
        <p:grpSpPr bwMode="auto">
          <a:xfrm>
            <a:off x="624417" y="3770312"/>
            <a:ext cx="2557297" cy="1490889"/>
            <a:chOff x="96" y="2064"/>
            <a:chExt cx="1389" cy="535"/>
          </a:xfrm>
        </p:grpSpPr>
        <p:sp>
          <p:nvSpPr>
            <p:cNvPr id="17434" name="Rectangle 65"/>
            <p:cNvSpPr>
              <a:spLocks noChangeArrowheads="1"/>
            </p:cNvSpPr>
            <p:nvPr/>
          </p:nvSpPr>
          <p:spPr bwMode="auto">
            <a:xfrm>
              <a:off x="1368" y="2474"/>
              <a:ext cx="3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r</a:t>
              </a:r>
              <a:endParaRPr lang="en-US" altLang="en-US" sz="1600">
                <a:ea typeface="MS PGothic" pitchFamily="34" charset="-128"/>
              </a:endParaRPr>
            </a:p>
          </p:txBody>
        </p:sp>
        <p:grpSp>
          <p:nvGrpSpPr>
            <p:cNvPr id="17435" name="Group 24"/>
            <p:cNvGrpSpPr>
              <a:grpSpLocks/>
            </p:cNvGrpSpPr>
            <p:nvPr/>
          </p:nvGrpSpPr>
          <p:grpSpPr bwMode="auto">
            <a:xfrm>
              <a:off x="96" y="2064"/>
              <a:ext cx="1389" cy="535"/>
              <a:chOff x="96" y="2064"/>
              <a:chExt cx="1389" cy="535"/>
            </a:xfrm>
          </p:grpSpPr>
          <p:sp>
            <p:nvSpPr>
              <p:cNvPr id="17436" name="Rectangle 66"/>
              <p:cNvSpPr>
                <a:spLocks noChangeArrowheads="1"/>
              </p:cNvSpPr>
              <p:nvPr/>
            </p:nvSpPr>
            <p:spPr bwMode="auto">
              <a:xfrm>
                <a:off x="1428" y="2511"/>
                <a:ext cx="57"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2</a:t>
                </a:r>
                <a:endParaRPr lang="en-US" altLang="en-US" sz="1600">
                  <a:ea typeface="MS PGothic" pitchFamily="34" charset="-128"/>
                </a:endParaRPr>
              </a:p>
            </p:txBody>
          </p:sp>
          <p:grpSp>
            <p:nvGrpSpPr>
              <p:cNvPr id="17437" name="Group 26"/>
              <p:cNvGrpSpPr>
                <a:grpSpLocks/>
              </p:cNvGrpSpPr>
              <p:nvPr/>
            </p:nvGrpSpPr>
            <p:grpSpPr bwMode="auto">
              <a:xfrm>
                <a:off x="96" y="2064"/>
                <a:ext cx="1309" cy="472"/>
                <a:chOff x="96" y="2064"/>
                <a:chExt cx="1309" cy="472"/>
              </a:xfrm>
            </p:grpSpPr>
            <p:sp>
              <p:nvSpPr>
                <p:cNvPr id="17438" name="Line 74"/>
                <p:cNvSpPr>
                  <a:spLocks noChangeShapeType="1"/>
                </p:cNvSpPr>
                <p:nvPr/>
              </p:nvSpPr>
              <p:spPr bwMode="auto">
                <a:xfrm>
                  <a:off x="1160" y="2310"/>
                  <a:ext cx="243" cy="2"/>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100"/>
                <p:cNvSpPr>
                  <a:spLocks noChangeShapeType="1"/>
                </p:cNvSpPr>
                <p:nvPr/>
              </p:nvSpPr>
              <p:spPr bwMode="auto">
                <a:xfrm>
                  <a:off x="1403" y="2211"/>
                  <a:ext cx="2" cy="22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7" name="Freeform 238"/>
                <p:cNvSpPr>
                  <a:spLocks/>
                </p:cNvSpPr>
                <p:nvPr/>
              </p:nvSpPr>
              <p:spPr bwMode="auto">
                <a:xfrm>
                  <a:off x="96" y="2064"/>
                  <a:ext cx="1152" cy="472"/>
                </a:xfrm>
                <a:custGeom>
                  <a:avLst/>
                  <a:gdLst>
                    <a:gd name="T0" fmla="*/ 8080957 w 203"/>
                    <a:gd name="T1" fmla="*/ 3519964 h 172"/>
                    <a:gd name="T2" fmla="*/ 7404227 w 203"/>
                    <a:gd name="T3" fmla="*/ 3957084 h 172"/>
                    <a:gd name="T4" fmla="*/ 676729 w 203"/>
                    <a:gd name="T5" fmla="*/ 3957084 h 172"/>
                    <a:gd name="T6" fmla="*/ 0 w 203"/>
                    <a:gd name="T7" fmla="*/ 3519964 h 172"/>
                    <a:gd name="T8" fmla="*/ 0 w 203"/>
                    <a:gd name="T9" fmla="*/ 437120 h 172"/>
                    <a:gd name="T10" fmla="*/ 676729 w 203"/>
                    <a:gd name="T11" fmla="*/ 0 h 172"/>
                    <a:gd name="T12" fmla="*/ 7404227 w 203"/>
                    <a:gd name="T13" fmla="*/ 0 h 172"/>
                    <a:gd name="T14" fmla="*/ 8080957 w 203"/>
                    <a:gd name="T15" fmla="*/ 437120 h 172"/>
                    <a:gd name="T16" fmla="*/ 8080957 w 203"/>
                    <a:gd name="T17" fmla="*/ 3519964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
                    <a:gd name="T28" fmla="*/ 0 h 172"/>
                    <a:gd name="T29" fmla="*/ 203 w 203"/>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 h="172">
                      <a:moveTo>
                        <a:pt x="203" y="153"/>
                      </a:moveTo>
                      <a:cubicBezTo>
                        <a:pt x="203" y="163"/>
                        <a:pt x="195" y="172"/>
                        <a:pt x="186" y="172"/>
                      </a:cubicBezTo>
                      <a:cubicBezTo>
                        <a:pt x="17" y="172"/>
                        <a:pt x="17" y="172"/>
                        <a:pt x="17" y="172"/>
                      </a:cubicBezTo>
                      <a:cubicBezTo>
                        <a:pt x="8" y="172"/>
                        <a:pt x="0" y="163"/>
                        <a:pt x="0" y="153"/>
                      </a:cubicBezTo>
                      <a:cubicBezTo>
                        <a:pt x="0" y="19"/>
                        <a:pt x="0" y="19"/>
                        <a:pt x="0" y="19"/>
                      </a:cubicBezTo>
                      <a:cubicBezTo>
                        <a:pt x="0" y="9"/>
                        <a:pt x="8" y="0"/>
                        <a:pt x="17" y="0"/>
                      </a:cubicBezTo>
                      <a:cubicBezTo>
                        <a:pt x="186" y="0"/>
                        <a:pt x="186" y="0"/>
                        <a:pt x="186" y="0"/>
                      </a:cubicBezTo>
                      <a:cubicBezTo>
                        <a:pt x="195" y="0"/>
                        <a:pt x="203" y="9"/>
                        <a:pt x="203" y="19"/>
                      </a:cubicBezTo>
                      <a:lnTo>
                        <a:pt x="203"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dirty="0"/>
                    <a:t>… leads to a fall in equilibrium interest rate.</a:t>
                  </a:r>
                </a:p>
              </p:txBody>
            </p:sp>
          </p:grpSp>
        </p:grpSp>
      </p:grpSp>
      <p:sp>
        <p:nvSpPr>
          <p:cNvPr id="79" name="Line 31"/>
          <p:cNvSpPr>
            <a:spLocks noChangeShapeType="1"/>
          </p:cNvSpPr>
          <p:nvPr/>
        </p:nvSpPr>
        <p:spPr bwMode="auto">
          <a:xfrm>
            <a:off x="3388784" y="4637088"/>
            <a:ext cx="3962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38364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right)">
                                      <p:cBhvr>
                                        <p:cTn id="24" dur="500"/>
                                        <p:tgtEl>
                                          <p:spTgt spid="63"/>
                                        </p:tgtEl>
                                      </p:cBhvr>
                                    </p:animEffect>
                                  </p:childTnLst>
                                </p:cTn>
                              </p:par>
                              <p:par>
                                <p:cTn id="25" presetID="22" presetClass="entr" presetSubtype="2"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up)">
                                      <p:cBhvr>
                                        <p:cTn id="32" dur="500"/>
                                        <p:tgtEl>
                                          <p:spTgt spid="70"/>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left)">
                                      <p:cBhvr>
                                        <p:cTn id="36" dur="500"/>
                                        <p:tgtEl>
                                          <p:spTgt spid="7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3" grpId="0"/>
      <p:bldP spid="64" grpId="0"/>
      <p:bldP spid="65" grpId="0"/>
      <p:bldP spid="66" grpId="0" animBg="1"/>
      <p:bldP spid="69" grpId="0" animBg="1"/>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Inflation and Interest Rates</a:t>
            </a:r>
          </a:p>
        </p:txBody>
      </p:sp>
      <p:sp>
        <p:nvSpPr>
          <p:cNvPr id="5" name="Content Placeholder 4"/>
          <p:cNvSpPr>
            <a:spLocks noGrp="1"/>
          </p:cNvSpPr>
          <p:nvPr>
            <p:ph idx="1"/>
          </p:nvPr>
        </p:nvSpPr>
        <p:spPr/>
        <p:txBody>
          <a:bodyPr rtlCol="0">
            <a:normAutofit/>
          </a:bodyPr>
          <a:lstStyle/>
          <a:p>
            <a:pPr marL="314325" indent="-219075" fontAlgn="auto">
              <a:spcAft>
                <a:spcPts val="0"/>
              </a:spcAft>
              <a:defRPr/>
            </a:pPr>
            <a:r>
              <a:rPr lang="en-US" sz="2600" dirty="0" smtClean="0"/>
              <a:t>Anything that shifts either the supply of loanable funds curve or the demand for loanable funds curve changes the interest rate. </a:t>
            </a:r>
          </a:p>
          <a:p>
            <a:pPr marL="314325" indent="-219075" fontAlgn="auto">
              <a:spcAft>
                <a:spcPts val="0"/>
              </a:spcAft>
              <a:defRPr/>
            </a:pPr>
            <a:r>
              <a:rPr lang="en-US" sz="2600" dirty="0" smtClean="0"/>
              <a:t>Historically, major changes in interest rates have been driven by many factors, including:</a:t>
            </a:r>
          </a:p>
          <a:p>
            <a:pPr marL="801688" lvl="1" indent="-295275" fontAlgn="auto">
              <a:spcAft>
                <a:spcPts val="0"/>
              </a:spcAft>
              <a:defRPr/>
            </a:pPr>
            <a:r>
              <a:rPr lang="en-US" dirty="0" smtClean="0"/>
              <a:t>changes in government policy</a:t>
            </a:r>
          </a:p>
          <a:p>
            <a:pPr marL="801688" lvl="1" indent="-295275" fontAlgn="auto">
              <a:spcAft>
                <a:spcPts val="0"/>
              </a:spcAft>
              <a:defRPr/>
            </a:pPr>
            <a:r>
              <a:rPr lang="en-US" dirty="0" smtClean="0"/>
              <a:t>technological innovations that created new investment opportunities</a:t>
            </a:r>
          </a:p>
          <a:p>
            <a:pPr fontAlgn="auto">
              <a:spcAft>
                <a:spcPts val="0"/>
              </a:spcAft>
              <a:defRPr/>
            </a:pPr>
            <a:endParaRPr lang="en-US" dirty="0"/>
          </a:p>
        </p:txBody>
      </p:sp>
    </p:spTree>
    <p:extLst>
      <p:ext uri="{BB962C8B-B14F-4D97-AF65-F5344CB8AC3E}">
        <p14:creationId xmlns:p14="http://schemas.microsoft.com/office/powerpoint/2010/main" val="206059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Inflation and Interest Rates</a:t>
            </a:r>
          </a:p>
        </p:txBody>
      </p:sp>
      <p:sp>
        <p:nvSpPr>
          <p:cNvPr id="5" name="Content Placeholder 4"/>
          <p:cNvSpPr>
            <a:spLocks noGrp="1"/>
          </p:cNvSpPr>
          <p:nvPr>
            <p:ph idx="1"/>
          </p:nvPr>
        </p:nvSpPr>
        <p:spPr/>
        <p:txBody>
          <a:bodyPr rtlCol="0">
            <a:normAutofit/>
          </a:bodyPr>
          <a:lstStyle/>
          <a:p>
            <a:pPr marL="314325" indent="-219075" fontAlgn="auto">
              <a:spcAft>
                <a:spcPts val="0"/>
              </a:spcAft>
              <a:defRPr/>
            </a:pPr>
            <a:r>
              <a:rPr lang="en-US" sz="2600" dirty="0" smtClean="0"/>
              <a:t>However, arguably the most important factor affecting interest rates over time is changing expectations about future inflation.  </a:t>
            </a:r>
          </a:p>
          <a:p>
            <a:pPr marL="314325" indent="-219075" fontAlgn="auto">
              <a:spcAft>
                <a:spcPts val="0"/>
              </a:spcAft>
              <a:defRPr/>
            </a:pPr>
            <a:r>
              <a:rPr lang="en-US" sz="2600" dirty="0" smtClean="0"/>
              <a:t>This shifts both the supply and the demand for loanable funds.</a:t>
            </a:r>
          </a:p>
          <a:p>
            <a:pPr marL="314325" indent="-219075" fontAlgn="auto">
              <a:spcAft>
                <a:spcPts val="0"/>
              </a:spcAft>
              <a:defRPr/>
            </a:pPr>
            <a:r>
              <a:rPr lang="en-US" sz="2600" dirty="0" smtClean="0"/>
              <a:t>This is the reason, for example, that interest rates today are much lower than they were in the late 1970s and early 1980s.</a:t>
            </a:r>
          </a:p>
          <a:p>
            <a:pPr fontAlgn="auto">
              <a:spcAft>
                <a:spcPts val="0"/>
              </a:spcAft>
              <a:defRPr/>
            </a:pPr>
            <a:endParaRPr lang="en-US" dirty="0"/>
          </a:p>
        </p:txBody>
      </p:sp>
    </p:spTree>
    <p:extLst>
      <p:ext uri="{BB962C8B-B14F-4D97-AF65-F5344CB8AC3E}">
        <p14:creationId xmlns:p14="http://schemas.microsoft.com/office/powerpoint/2010/main" val="468121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Inflation and Interest Rates</a:t>
            </a:r>
          </a:p>
        </p:txBody>
      </p:sp>
      <p:sp>
        <p:nvSpPr>
          <p:cNvPr id="5" name="Content Placeholder 4"/>
          <p:cNvSpPr>
            <a:spLocks noGrp="1"/>
          </p:cNvSpPr>
          <p:nvPr>
            <p:ph idx="1"/>
          </p:nvPr>
        </p:nvSpPr>
        <p:spPr/>
        <p:txBody>
          <a:bodyPr rtlCol="0">
            <a:normAutofit/>
          </a:bodyPr>
          <a:lstStyle/>
          <a:p>
            <a:pPr marL="314325" indent="-219075" fontAlgn="auto">
              <a:spcAft>
                <a:spcPts val="0"/>
              </a:spcAft>
              <a:defRPr/>
            </a:pPr>
            <a:r>
              <a:rPr lang="en-US" sz="2600" dirty="0" smtClean="0"/>
              <a:t>Real interest rate = nominal interest rate </a:t>
            </a:r>
            <a:r>
              <a:rPr lang="en-US" sz="2600" dirty="0" smtClean="0">
                <a:cs typeface="Arial" charset="0"/>
              </a:rPr>
              <a:t>- </a:t>
            </a:r>
            <a:r>
              <a:rPr lang="en-US" sz="2600" dirty="0" smtClean="0"/>
              <a:t>inflation rate</a:t>
            </a:r>
          </a:p>
          <a:p>
            <a:pPr marL="314325" indent="-219075" fontAlgn="auto">
              <a:spcAft>
                <a:spcPts val="0"/>
              </a:spcAft>
              <a:buFont typeface="Arial" pitchFamily="34" charset="0"/>
              <a:buNone/>
              <a:defRPr/>
            </a:pPr>
            <a:endParaRPr lang="en-US" sz="1200" dirty="0" smtClean="0"/>
          </a:p>
          <a:p>
            <a:pPr marL="314325" indent="-219075" fontAlgn="auto">
              <a:spcAft>
                <a:spcPts val="0"/>
              </a:spcAft>
              <a:defRPr/>
            </a:pPr>
            <a:r>
              <a:rPr lang="en-US" sz="2600" dirty="0" smtClean="0"/>
              <a:t>In the real world neither borrowers nor lenders know what the future inflation rate will be when they make a deal. Actual loan contracts, therefore, specify a nominal interest rate rather than a real interest rate.</a:t>
            </a:r>
          </a:p>
          <a:p>
            <a:pPr fontAlgn="auto">
              <a:spcAft>
                <a:spcPts val="0"/>
              </a:spcAft>
              <a:defRPr/>
            </a:pPr>
            <a:endParaRPr lang="en-US" dirty="0"/>
          </a:p>
        </p:txBody>
      </p:sp>
    </p:spTree>
    <p:extLst>
      <p:ext uri="{BB962C8B-B14F-4D97-AF65-F5344CB8AC3E}">
        <p14:creationId xmlns:p14="http://schemas.microsoft.com/office/powerpoint/2010/main" val="2485707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The Fisher Effect</a:t>
            </a:r>
          </a:p>
        </p:txBody>
      </p:sp>
      <p:sp>
        <p:nvSpPr>
          <p:cNvPr id="21507" name="Content Placeholder 2"/>
          <p:cNvSpPr>
            <a:spLocks noGrp="1"/>
          </p:cNvSpPr>
          <p:nvPr>
            <p:ph idx="1"/>
          </p:nvPr>
        </p:nvSpPr>
        <p:spPr/>
        <p:txBody>
          <a:bodyPr/>
          <a:lstStyle/>
          <a:p>
            <a:pPr marL="314325" indent="-219075"/>
            <a:r>
              <a:rPr lang="en-US" altLang="en-US" sz="2600" smtClean="0"/>
              <a:t>According to the </a:t>
            </a:r>
            <a:r>
              <a:rPr lang="en-US" altLang="en-US" sz="2600" b="1" smtClean="0"/>
              <a:t>Fisher effect, </a:t>
            </a:r>
            <a:r>
              <a:rPr lang="en-US" altLang="en-US" sz="2600" smtClean="0"/>
              <a:t>an increase in expected future inflation drives up the nominal interest rate, leaving the expected real interest rate unchanged.</a:t>
            </a:r>
          </a:p>
        </p:txBody>
      </p:sp>
    </p:spTree>
    <p:extLst>
      <p:ext uri="{BB962C8B-B14F-4D97-AF65-F5344CB8AC3E}">
        <p14:creationId xmlns:p14="http://schemas.microsoft.com/office/powerpoint/2010/main" val="264687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33"/>
          <p:cNvSpPr>
            <a:spLocks noChangeShapeType="1"/>
          </p:cNvSpPr>
          <p:nvPr/>
        </p:nvSpPr>
        <p:spPr bwMode="auto">
          <a:xfrm flipV="1">
            <a:off x="8227485" y="2038350"/>
            <a:ext cx="594783" cy="97313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 name="Line 34"/>
          <p:cNvSpPr>
            <a:spLocks noChangeShapeType="1"/>
          </p:cNvSpPr>
          <p:nvPr/>
        </p:nvSpPr>
        <p:spPr bwMode="auto">
          <a:xfrm flipH="1" flipV="1">
            <a:off x="4872568" y="2038350"/>
            <a:ext cx="421217" cy="87788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532" name="Title 1"/>
          <p:cNvSpPr>
            <a:spLocks noGrp="1"/>
          </p:cNvSpPr>
          <p:nvPr>
            <p:ph type="title"/>
          </p:nvPr>
        </p:nvSpPr>
        <p:spPr/>
        <p:txBody>
          <a:bodyPr/>
          <a:lstStyle/>
          <a:p>
            <a:r>
              <a:rPr lang="en-US" altLang="en-US" smtClean="0"/>
              <a:t>The Fisher Effect</a:t>
            </a:r>
          </a:p>
        </p:txBody>
      </p:sp>
      <p:sp>
        <p:nvSpPr>
          <p:cNvPr id="22533" name="Line 7"/>
          <p:cNvSpPr>
            <a:spLocks noChangeShapeType="1"/>
          </p:cNvSpPr>
          <p:nvPr/>
        </p:nvSpPr>
        <p:spPr bwMode="auto">
          <a:xfrm flipH="1" flipV="1">
            <a:off x="6707717" y="4132264"/>
            <a:ext cx="1397000" cy="788987"/>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29"/>
          <p:cNvSpPr>
            <a:spLocks noChangeShapeType="1"/>
          </p:cNvSpPr>
          <p:nvPr/>
        </p:nvSpPr>
        <p:spPr bwMode="auto">
          <a:xfrm>
            <a:off x="3774018" y="4495801"/>
            <a:ext cx="6584949" cy="1338263"/>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30"/>
          <p:cNvSpPr>
            <a:spLocks noChangeShapeType="1"/>
          </p:cNvSpPr>
          <p:nvPr/>
        </p:nvSpPr>
        <p:spPr bwMode="auto">
          <a:xfrm flipV="1">
            <a:off x="4032251" y="4495801"/>
            <a:ext cx="6555316" cy="1095375"/>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536" name="Oval 31"/>
          <p:cNvSpPr>
            <a:spLocks noChangeArrowheads="1"/>
          </p:cNvSpPr>
          <p:nvPr/>
        </p:nvSpPr>
        <p:spPr bwMode="auto">
          <a:xfrm>
            <a:off x="6758517" y="5064125"/>
            <a:ext cx="177800" cy="134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22537" name="Freeform 32"/>
          <p:cNvSpPr>
            <a:spLocks/>
          </p:cNvSpPr>
          <p:nvPr/>
        </p:nvSpPr>
        <p:spPr bwMode="auto">
          <a:xfrm>
            <a:off x="2061634" y="1466851"/>
            <a:ext cx="9323917" cy="4824413"/>
          </a:xfrm>
          <a:custGeom>
            <a:avLst/>
            <a:gdLst>
              <a:gd name="T0" fmla="*/ 2147483647 w 2607"/>
              <a:gd name="T1" fmla="*/ 2147483647 h 1814"/>
              <a:gd name="T2" fmla="*/ 0 w 2607"/>
              <a:gd name="T3" fmla="*/ 2147483647 h 1814"/>
              <a:gd name="T4" fmla="*/ 0 w 2607"/>
              <a:gd name="T5" fmla="*/ 0 h 1814"/>
              <a:gd name="T6" fmla="*/ 0 60000 65536"/>
              <a:gd name="T7" fmla="*/ 0 60000 65536"/>
              <a:gd name="T8" fmla="*/ 0 60000 65536"/>
              <a:gd name="T9" fmla="*/ 0 w 2607"/>
              <a:gd name="T10" fmla="*/ 0 h 1814"/>
              <a:gd name="T11" fmla="*/ 2607 w 2607"/>
              <a:gd name="T12" fmla="*/ 1814 h 1814"/>
            </a:gdLst>
            <a:ahLst/>
            <a:cxnLst>
              <a:cxn ang="T6">
                <a:pos x="T0" y="T1"/>
              </a:cxn>
              <a:cxn ang="T7">
                <a:pos x="T2" y="T3"/>
              </a:cxn>
              <a:cxn ang="T8">
                <a:pos x="T4" y="T5"/>
              </a:cxn>
            </a:cxnLst>
            <a:rect l="T9" t="T10" r="T11" b="T12"/>
            <a:pathLst>
              <a:path w="2607" h="1814">
                <a:moveTo>
                  <a:pt x="2607" y="1814"/>
                </a:moveTo>
                <a:lnTo>
                  <a:pt x="0" y="1814"/>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8" name="Line 51"/>
          <p:cNvSpPr>
            <a:spLocks noChangeShapeType="1"/>
          </p:cNvSpPr>
          <p:nvPr/>
        </p:nvSpPr>
        <p:spPr bwMode="auto">
          <a:xfrm flipH="1" flipV="1">
            <a:off x="5031318" y="4375151"/>
            <a:ext cx="662516" cy="500063"/>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 name="Freeform 52"/>
          <p:cNvSpPr>
            <a:spLocks/>
          </p:cNvSpPr>
          <p:nvPr/>
        </p:nvSpPr>
        <p:spPr bwMode="auto">
          <a:xfrm>
            <a:off x="2131485" y="3860801"/>
            <a:ext cx="3416300" cy="581025"/>
          </a:xfrm>
          <a:custGeom>
            <a:avLst/>
            <a:gdLst>
              <a:gd name="T0" fmla="*/ 2147483647 w 391"/>
              <a:gd name="T1" fmla="*/ 2147483647 h 98"/>
              <a:gd name="T2" fmla="*/ 2147483647 w 391"/>
              <a:gd name="T3" fmla="*/ 2147483647 h 98"/>
              <a:gd name="T4" fmla="*/ 729598484 w 391"/>
              <a:gd name="T5" fmla="*/ 2147483647 h 98"/>
              <a:gd name="T6" fmla="*/ 0 w 391"/>
              <a:gd name="T7" fmla="*/ 2147483647 h 98"/>
              <a:gd name="T8" fmla="*/ 0 w 391"/>
              <a:gd name="T9" fmla="*/ 871267204 h 98"/>
              <a:gd name="T10" fmla="*/ 729598484 w 391"/>
              <a:gd name="T11" fmla="*/ 0 h 98"/>
              <a:gd name="T12" fmla="*/ 2147483647 w 391"/>
              <a:gd name="T13" fmla="*/ 0 h 98"/>
              <a:gd name="T14" fmla="*/ 2147483647 w 391"/>
              <a:gd name="T15" fmla="*/ 871267204 h 98"/>
              <a:gd name="T16" fmla="*/ 2147483647 w 391"/>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98"/>
              <a:gd name="T29" fmla="*/ 391 w 391"/>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98">
                <a:moveTo>
                  <a:pt x="391" y="79"/>
                </a:moveTo>
                <a:cubicBezTo>
                  <a:pt x="391" y="89"/>
                  <a:pt x="384" y="98"/>
                  <a:pt x="374" y="98"/>
                </a:cubicBezTo>
                <a:cubicBezTo>
                  <a:pt x="17" y="98"/>
                  <a:pt x="17" y="98"/>
                  <a:pt x="17" y="98"/>
                </a:cubicBezTo>
                <a:cubicBezTo>
                  <a:pt x="7" y="98"/>
                  <a:pt x="0" y="89"/>
                  <a:pt x="0" y="79"/>
                </a:cubicBezTo>
                <a:cubicBezTo>
                  <a:pt x="0" y="19"/>
                  <a:pt x="0" y="19"/>
                  <a:pt x="0" y="19"/>
                </a:cubicBezTo>
                <a:cubicBezTo>
                  <a:pt x="0" y="8"/>
                  <a:pt x="7" y="0"/>
                  <a:pt x="17" y="0"/>
                </a:cubicBezTo>
                <a:cubicBezTo>
                  <a:pt x="374" y="0"/>
                  <a:pt x="374" y="0"/>
                  <a:pt x="374" y="0"/>
                </a:cubicBezTo>
                <a:cubicBezTo>
                  <a:pt x="384" y="0"/>
                  <a:pt x="391" y="8"/>
                  <a:pt x="391" y="19"/>
                </a:cubicBezTo>
                <a:lnTo>
                  <a:pt x="391"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22540" name="Rectangle 89"/>
          <p:cNvSpPr>
            <a:spLocks noChangeArrowheads="1"/>
          </p:cNvSpPr>
          <p:nvPr/>
        </p:nvSpPr>
        <p:spPr bwMode="auto">
          <a:xfrm>
            <a:off x="6910917" y="5199064"/>
            <a:ext cx="112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E</a:t>
            </a:r>
            <a:endParaRPr lang="en-US" altLang="en-US">
              <a:ea typeface="MS PGothic" pitchFamily="34" charset="-128"/>
            </a:endParaRPr>
          </a:p>
        </p:txBody>
      </p:sp>
      <p:sp>
        <p:nvSpPr>
          <p:cNvPr id="22541" name="Rectangle 90"/>
          <p:cNvSpPr>
            <a:spLocks noChangeArrowheads="1"/>
          </p:cNvSpPr>
          <p:nvPr/>
        </p:nvSpPr>
        <p:spPr bwMode="auto">
          <a:xfrm>
            <a:off x="7080252" y="5327650"/>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0</a:t>
            </a:r>
            <a:endParaRPr lang="en-US" altLang="en-US">
              <a:ea typeface="MS PGothic" pitchFamily="34" charset="-128"/>
            </a:endParaRPr>
          </a:p>
        </p:txBody>
      </p:sp>
      <p:sp>
        <p:nvSpPr>
          <p:cNvPr id="22542" name="Rectangle 95"/>
          <p:cNvSpPr>
            <a:spLocks noChangeArrowheads="1"/>
          </p:cNvSpPr>
          <p:nvPr/>
        </p:nvSpPr>
        <p:spPr bwMode="auto">
          <a:xfrm>
            <a:off x="10632018" y="4289426"/>
            <a:ext cx="105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S</a:t>
            </a:r>
            <a:endParaRPr lang="en-US" altLang="en-US">
              <a:ea typeface="MS PGothic" pitchFamily="34" charset="-128"/>
            </a:endParaRPr>
          </a:p>
        </p:txBody>
      </p:sp>
      <p:sp>
        <p:nvSpPr>
          <p:cNvPr id="22543" name="Rectangle 96"/>
          <p:cNvSpPr>
            <a:spLocks noChangeArrowheads="1"/>
          </p:cNvSpPr>
          <p:nvPr/>
        </p:nvSpPr>
        <p:spPr bwMode="auto">
          <a:xfrm>
            <a:off x="10801352" y="4418014"/>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0</a:t>
            </a:r>
            <a:endParaRPr lang="en-US" altLang="en-US">
              <a:ea typeface="MS PGothic" pitchFamily="34" charset="-128"/>
            </a:endParaRPr>
          </a:p>
        </p:txBody>
      </p:sp>
      <p:sp>
        <p:nvSpPr>
          <p:cNvPr id="22544" name="Rectangle 97"/>
          <p:cNvSpPr>
            <a:spLocks noChangeArrowheads="1"/>
          </p:cNvSpPr>
          <p:nvPr/>
        </p:nvSpPr>
        <p:spPr bwMode="auto">
          <a:xfrm>
            <a:off x="10390718" y="5716589"/>
            <a:ext cx="14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D</a:t>
            </a:r>
            <a:endParaRPr lang="en-US" altLang="en-US">
              <a:ea typeface="MS PGothic" pitchFamily="34" charset="-128"/>
            </a:endParaRPr>
          </a:p>
        </p:txBody>
      </p:sp>
      <p:sp>
        <p:nvSpPr>
          <p:cNvPr id="22545" name="Rectangle 98"/>
          <p:cNvSpPr>
            <a:spLocks noChangeArrowheads="1"/>
          </p:cNvSpPr>
          <p:nvPr/>
        </p:nvSpPr>
        <p:spPr bwMode="auto">
          <a:xfrm>
            <a:off x="10625668" y="5845175"/>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0</a:t>
            </a:r>
            <a:endParaRPr lang="en-US" altLang="en-US">
              <a:ea typeface="MS PGothic" pitchFamily="34" charset="-128"/>
            </a:endParaRPr>
          </a:p>
        </p:txBody>
      </p:sp>
      <p:sp>
        <p:nvSpPr>
          <p:cNvPr id="22546" name="Rectangle 100"/>
          <p:cNvSpPr>
            <a:spLocks noChangeArrowheads="1"/>
          </p:cNvSpPr>
          <p:nvPr/>
        </p:nvSpPr>
        <p:spPr bwMode="auto">
          <a:xfrm>
            <a:off x="1756834" y="4999039"/>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4</a:t>
            </a:r>
            <a:endParaRPr lang="en-US" altLang="en-US">
              <a:ea typeface="MS PGothic" pitchFamily="34" charset="-128"/>
            </a:endParaRPr>
          </a:p>
        </p:txBody>
      </p:sp>
      <p:sp>
        <p:nvSpPr>
          <p:cNvPr id="22547" name="Rectangle 101"/>
          <p:cNvSpPr>
            <a:spLocks noChangeArrowheads="1"/>
          </p:cNvSpPr>
          <p:nvPr/>
        </p:nvSpPr>
        <p:spPr bwMode="auto">
          <a:xfrm>
            <a:off x="1756834" y="6389689"/>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0</a:t>
            </a:r>
            <a:endParaRPr lang="en-US" altLang="en-US">
              <a:ea typeface="MS PGothic" pitchFamily="34" charset="-128"/>
            </a:endParaRPr>
          </a:p>
        </p:txBody>
      </p:sp>
      <p:sp>
        <p:nvSpPr>
          <p:cNvPr id="22548" name="Rectangle 117"/>
          <p:cNvSpPr>
            <a:spLocks noChangeArrowheads="1"/>
          </p:cNvSpPr>
          <p:nvPr/>
        </p:nvSpPr>
        <p:spPr bwMode="auto">
          <a:xfrm>
            <a:off x="6663268" y="6338889"/>
            <a:ext cx="2709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Q*</a:t>
            </a:r>
            <a:endParaRPr lang="en-US" altLang="en-US">
              <a:ea typeface="MS PGothic" pitchFamily="34" charset="-128"/>
            </a:endParaRPr>
          </a:p>
        </p:txBody>
      </p:sp>
      <p:sp>
        <p:nvSpPr>
          <p:cNvPr id="22549" name="Rectangle 98"/>
          <p:cNvSpPr>
            <a:spLocks noChangeArrowheads="1"/>
          </p:cNvSpPr>
          <p:nvPr/>
        </p:nvSpPr>
        <p:spPr bwMode="auto">
          <a:xfrm>
            <a:off x="656167" y="1479551"/>
            <a:ext cx="152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Nominal</a:t>
            </a:r>
          </a:p>
          <a:p>
            <a:r>
              <a:rPr lang="en-US" altLang="en-US" sz="1600" b="1">
                <a:solidFill>
                  <a:srgbClr val="000000"/>
                </a:solidFill>
                <a:ea typeface="MS PGothic" pitchFamily="34" charset="-128"/>
              </a:rPr>
              <a:t>Interest rate</a:t>
            </a:r>
            <a:endParaRPr lang="en-US" altLang="en-US" sz="1600" b="1">
              <a:ea typeface="MS PGothic" pitchFamily="34" charset="-128"/>
            </a:endParaRPr>
          </a:p>
        </p:txBody>
      </p:sp>
      <p:sp>
        <p:nvSpPr>
          <p:cNvPr id="22550" name="Rectangle 96"/>
          <p:cNvSpPr>
            <a:spLocks noChangeArrowheads="1"/>
          </p:cNvSpPr>
          <p:nvPr/>
        </p:nvSpPr>
        <p:spPr bwMode="auto">
          <a:xfrm>
            <a:off x="8409518" y="6308726"/>
            <a:ext cx="409574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Quantity of loanable funds </a:t>
            </a:r>
            <a:endParaRPr lang="en-US" altLang="en-US" sz="1600" b="1">
              <a:ea typeface="MS PGothic" pitchFamily="34" charset="-128"/>
            </a:endParaRPr>
          </a:p>
        </p:txBody>
      </p:sp>
      <p:sp>
        <p:nvSpPr>
          <p:cNvPr id="22551" name="Rectangle 20"/>
          <p:cNvSpPr>
            <a:spLocks noChangeArrowheads="1"/>
          </p:cNvSpPr>
          <p:nvPr/>
        </p:nvSpPr>
        <p:spPr bwMode="auto">
          <a:xfrm>
            <a:off x="2131484" y="3854451"/>
            <a:ext cx="325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i="1">
                <a:ea typeface="MS PGothic" pitchFamily="34" charset="-128"/>
              </a:rPr>
              <a:t>Demand for loanable funds</a:t>
            </a:r>
          </a:p>
          <a:p>
            <a:pPr algn="ctr"/>
            <a:r>
              <a:rPr lang="en-US" altLang="en-US" sz="1600" i="1">
                <a:ea typeface="MS PGothic" pitchFamily="34" charset="-128"/>
              </a:rPr>
              <a:t>at 0% expected inflation</a:t>
            </a:r>
          </a:p>
        </p:txBody>
      </p:sp>
      <p:grpSp>
        <p:nvGrpSpPr>
          <p:cNvPr id="25" name="Group 21"/>
          <p:cNvGrpSpPr>
            <a:grpSpLocks/>
          </p:cNvGrpSpPr>
          <p:nvPr/>
        </p:nvGrpSpPr>
        <p:grpSpPr bwMode="auto">
          <a:xfrm>
            <a:off x="2741085" y="1422401"/>
            <a:ext cx="3416300" cy="669925"/>
            <a:chOff x="1104" y="506"/>
            <a:chExt cx="1614" cy="422"/>
          </a:xfrm>
        </p:grpSpPr>
        <p:sp>
          <p:nvSpPr>
            <p:cNvPr id="26" name="Freeform 35"/>
            <p:cNvSpPr>
              <a:spLocks/>
            </p:cNvSpPr>
            <p:nvPr/>
          </p:nvSpPr>
          <p:spPr bwMode="auto">
            <a:xfrm>
              <a:off x="1104" y="506"/>
              <a:ext cx="1614" cy="422"/>
            </a:xfrm>
            <a:custGeom>
              <a:avLst/>
              <a:gdLst>
                <a:gd name="T0" fmla="*/ 10570519 w 391"/>
                <a:gd name="T1" fmla="*/ 2276971 h 99"/>
                <a:gd name="T2" fmla="*/ 10110930 w 391"/>
                <a:gd name="T3" fmla="*/ 2853419 h 99"/>
                <a:gd name="T4" fmla="*/ 459590 w 391"/>
                <a:gd name="T5" fmla="*/ 2853419 h 99"/>
                <a:gd name="T6" fmla="*/ 0 w 391"/>
                <a:gd name="T7" fmla="*/ 2276971 h 99"/>
                <a:gd name="T8" fmla="*/ 0 w 391"/>
                <a:gd name="T9" fmla="*/ 547624 h 99"/>
                <a:gd name="T10" fmla="*/ 459590 w 391"/>
                <a:gd name="T11" fmla="*/ 0 h 99"/>
                <a:gd name="T12" fmla="*/ 10110930 w 391"/>
                <a:gd name="T13" fmla="*/ 0 h 99"/>
                <a:gd name="T14" fmla="*/ 10570519 w 391"/>
                <a:gd name="T15" fmla="*/ 547624 h 99"/>
                <a:gd name="T16" fmla="*/ 10570519 w 391"/>
                <a:gd name="T17" fmla="*/ 2276971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99"/>
                <a:gd name="T29" fmla="*/ 391 w 391"/>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99">
                  <a:moveTo>
                    <a:pt x="391" y="79"/>
                  </a:moveTo>
                  <a:cubicBezTo>
                    <a:pt x="391" y="90"/>
                    <a:pt x="384" y="99"/>
                    <a:pt x="374" y="99"/>
                  </a:cubicBezTo>
                  <a:cubicBezTo>
                    <a:pt x="17" y="99"/>
                    <a:pt x="17" y="99"/>
                    <a:pt x="17" y="99"/>
                  </a:cubicBezTo>
                  <a:cubicBezTo>
                    <a:pt x="7" y="99"/>
                    <a:pt x="0" y="90"/>
                    <a:pt x="0" y="79"/>
                  </a:cubicBezTo>
                  <a:cubicBezTo>
                    <a:pt x="0" y="19"/>
                    <a:pt x="0" y="19"/>
                    <a:pt x="0" y="19"/>
                  </a:cubicBezTo>
                  <a:cubicBezTo>
                    <a:pt x="0" y="9"/>
                    <a:pt x="7" y="0"/>
                    <a:pt x="17" y="0"/>
                  </a:cubicBezTo>
                  <a:cubicBezTo>
                    <a:pt x="374" y="0"/>
                    <a:pt x="374" y="0"/>
                    <a:pt x="374" y="0"/>
                  </a:cubicBezTo>
                  <a:cubicBezTo>
                    <a:pt x="384" y="0"/>
                    <a:pt x="391" y="9"/>
                    <a:pt x="391" y="19"/>
                  </a:cubicBezTo>
                  <a:lnTo>
                    <a:pt x="391"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22577" name="Rectangle 23"/>
            <p:cNvSpPr>
              <a:spLocks noChangeArrowheads="1"/>
            </p:cNvSpPr>
            <p:nvPr/>
          </p:nvSpPr>
          <p:spPr bwMode="auto">
            <a:xfrm>
              <a:off x="1138" y="528"/>
              <a:ext cx="15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i="1">
                  <a:ea typeface="MS PGothic" pitchFamily="34" charset="-128"/>
                </a:rPr>
                <a:t>Demand for loanable funds</a:t>
              </a:r>
            </a:p>
            <a:p>
              <a:pPr algn="ctr"/>
              <a:r>
                <a:rPr lang="en-US" altLang="en-US" sz="1600" i="1">
                  <a:ea typeface="MS PGothic" pitchFamily="34" charset="-128"/>
                </a:rPr>
                <a:t>at 10% expected inflation</a:t>
              </a:r>
            </a:p>
          </p:txBody>
        </p:sp>
      </p:grpSp>
      <p:grpSp>
        <p:nvGrpSpPr>
          <p:cNvPr id="28" name="Group 24"/>
          <p:cNvGrpSpPr>
            <a:grpSpLocks/>
          </p:cNvGrpSpPr>
          <p:nvPr/>
        </p:nvGrpSpPr>
        <p:grpSpPr bwMode="auto">
          <a:xfrm>
            <a:off x="7516285" y="1457325"/>
            <a:ext cx="3321049" cy="598488"/>
            <a:chOff x="3360" y="554"/>
            <a:chExt cx="1569" cy="377"/>
          </a:xfrm>
        </p:grpSpPr>
        <p:sp>
          <p:nvSpPr>
            <p:cNvPr id="29" name="Freeform 68"/>
            <p:cNvSpPr>
              <a:spLocks/>
            </p:cNvSpPr>
            <p:nvPr/>
          </p:nvSpPr>
          <p:spPr bwMode="auto">
            <a:xfrm>
              <a:off x="3360" y="554"/>
              <a:ext cx="1569" cy="377"/>
            </a:xfrm>
            <a:custGeom>
              <a:avLst/>
              <a:gdLst>
                <a:gd name="T0" fmla="*/ 10286872 w 380"/>
                <a:gd name="T1" fmla="*/ 2261274 h 98"/>
                <a:gd name="T2" fmla="*/ 9826668 w 380"/>
                <a:gd name="T3" fmla="*/ 2805126 h 98"/>
                <a:gd name="T4" fmla="*/ 460204 w 380"/>
                <a:gd name="T5" fmla="*/ 2805126 h 98"/>
                <a:gd name="T6" fmla="*/ 0 w 380"/>
                <a:gd name="T7" fmla="*/ 2261274 h 98"/>
                <a:gd name="T8" fmla="*/ 0 w 380"/>
                <a:gd name="T9" fmla="*/ 543852 h 98"/>
                <a:gd name="T10" fmla="*/ 460204 w 380"/>
                <a:gd name="T11" fmla="*/ 0 h 98"/>
                <a:gd name="T12" fmla="*/ 9826668 w 380"/>
                <a:gd name="T13" fmla="*/ 0 h 98"/>
                <a:gd name="T14" fmla="*/ 10286872 w 380"/>
                <a:gd name="T15" fmla="*/ 543852 h 98"/>
                <a:gd name="T16" fmla="*/ 10286872 w 380"/>
                <a:gd name="T17" fmla="*/ 2261274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98"/>
                <a:gd name="T29" fmla="*/ 380 w 380"/>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98">
                  <a:moveTo>
                    <a:pt x="380" y="79"/>
                  </a:moveTo>
                  <a:cubicBezTo>
                    <a:pt x="380" y="89"/>
                    <a:pt x="372" y="98"/>
                    <a:pt x="363" y="98"/>
                  </a:cubicBezTo>
                  <a:cubicBezTo>
                    <a:pt x="17" y="98"/>
                    <a:pt x="17" y="98"/>
                    <a:pt x="17" y="98"/>
                  </a:cubicBezTo>
                  <a:cubicBezTo>
                    <a:pt x="8" y="98"/>
                    <a:pt x="0" y="89"/>
                    <a:pt x="0" y="79"/>
                  </a:cubicBezTo>
                  <a:cubicBezTo>
                    <a:pt x="0" y="19"/>
                    <a:pt x="0" y="19"/>
                    <a:pt x="0" y="19"/>
                  </a:cubicBezTo>
                  <a:cubicBezTo>
                    <a:pt x="0" y="8"/>
                    <a:pt x="8" y="0"/>
                    <a:pt x="17" y="0"/>
                  </a:cubicBezTo>
                  <a:cubicBezTo>
                    <a:pt x="363" y="0"/>
                    <a:pt x="363" y="0"/>
                    <a:pt x="363" y="0"/>
                  </a:cubicBezTo>
                  <a:cubicBezTo>
                    <a:pt x="372" y="0"/>
                    <a:pt x="380" y="8"/>
                    <a:pt x="380" y="19"/>
                  </a:cubicBezTo>
                  <a:lnTo>
                    <a:pt x="380"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22575" name="Rectangle 26"/>
            <p:cNvSpPr>
              <a:spLocks noChangeArrowheads="1"/>
            </p:cNvSpPr>
            <p:nvPr/>
          </p:nvSpPr>
          <p:spPr bwMode="auto">
            <a:xfrm>
              <a:off x="3408" y="554"/>
              <a:ext cx="14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i="1">
                  <a:ea typeface="MS PGothic" pitchFamily="34" charset="-128"/>
                </a:rPr>
                <a:t>Supply of loanable funds</a:t>
              </a:r>
            </a:p>
            <a:p>
              <a:pPr algn="ctr"/>
              <a:r>
                <a:rPr lang="en-US" altLang="en-US" sz="1600" i="1">
                  <a:ea typeface="MS PGothic" pitchFamily="34" charset="-128"/>
                </a:rPr>
                <a:t>at 10% expected inflation</a:t>
              </a:r>
            </a:p>
          </p:txBody>
        </p:sp>
      </p:grpSp>
      <p:sp>
        <p:nvSpPr>
          <p:cNvPr id="31" name="Line 27"/>
          <p:cNvSpPr>
            <a:spLocks noChangeShapeType="1"/>
          </p:cNvSpPr>
          <p:nvPr/>
        </p:nvSpPr>
        <p:spPr bwMode="auto">
          <a:xfrm flipV="1">
            <a:off x="6822017" y="3302000"/>
            <a:ext cx="0" cy="3022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7"/>
          <p:cNvSpPr>
            <a:spLocks noChangeShapeType="1"/>
          </p:cNvSpPr>
          <p:nvPr/>
        </p:nvSpPr>
        <p:spPr bwMode="auto">
          <a:xfrm>
            <a:off x="3075518" y="2455863"/>
            <a:ext cx="6595533" cy="1352550"/>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 name="Line 28"/>
          <p:cNvSpPr>
            <a:spLocks noChangeShapeType="1"/>
          </p:cNvSpPr>
          <p:nvPr/>
        </p:nvSpPr>
        <p:spPr bwMode="auto">
          <a:xfrm flipV="1">
            <a:off x="4032251" y="2605088"/>
            <a:ext cx="6589183" cy="108585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p:cNvSpPr>
            <a:spLocks noChangeShapeType="1"/>
          </p:cNvSpPr>
          <p:nvPr/>
        </p:nvSpPr>
        <p:spPr bwMode="auto">
          <a:xfrm flipV="1">
            <a:off x="1638301" y="3462338"/>
            <a:ext cx="4233" cy="1543050"/>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7" name="Line 83"/>
          <p:cNvSpPr>
            <a:spLocks noChangeShapeType="1"/>
          </p:cNvSpPr>
          <p:nvPr/>
        </p:nvSpPr>
        <p:spPr bwMode="auto">
          <a:xfrm flipV="1">
            <a:off x="9503834" y="3055939"/>
            <a:ext cx="4233" cy="15144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 name="Line 85"/>
          <p:cNvSpPr>
            <a:spLocks noChangeShapeType="1"/>
          </p:cNvSpPr>
          <p:nvPr/>
        </p:nvSpPr>
        <p:spPr bwMode="auto">
          <a:xfrm flipV="1">
            <a:off x="9093201" y="3957639"/>
            <a:ext cx="4233" cy="1512887"/>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 name="Rectangle 87"/>
          <p:cNvSpPr>
            <a:spLocks noChangeArrowheads="1"/>
          </p:cNvSpPr>
          <p:nvPr/>
        </p:nvSpPr>
        <p:spPr bwMode="auto">
          <a:xfrm>
            <a:off x="6752167" y="2813050"/>
            <a:ext cx="112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E</a:t>
            </a:r>
            <a:endParaRPr lang="en-US" altLang="en-US">
              <a:ea typeface="MS PGothic" pitchFamily="34" charset="-128"/>
            </a:endParaRPr>
          </a:p>
        </p:txBody>
      </p:sp>
      <p:sp>
        <p:nvSpPr>
          <p:cNvPr id="40" name="Rectangle 88"/>
          <p:cNvSpPr>
            <a:spLocks noChangeArrowheads="1"/>
          </p:cNvSpPr>
          <p:nvPr/>
        </p:nvSpPr>
        <p:spPr bwMode="auto">
          <a:xfrm>
            <a:off x="6921500" y="2941639"/>
            <a:ext cx="234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10</a:t>
            </a:r>
            <a:endParaRPr lang="en-US" altLang="en-US">
              <a:ea typeface="MS PGothic" pitchFamily="34" charset="-128"/>
            </a:endParaRPr>
          </a:p>
        </p:txBody>
      </p:sp>
      <p:sp>
        <p:nvSpPr>
          <p:cNvPr id="41" name="Rectangle 91"/>
          <p:cNvSpPr>
            <a:spLocks noChangeArrowheads="1"/>
          </p:cNvSpPr>
          <p:nvPr/>
        </p:nvSpPr>
        <p:spPr bwMode="auto">
          <a:xfrm>
            <a:off x="10706101" y="2447926"/>
            <a:ext cx="105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S</a:t>
            </a:r>
            <a:endParaRPr lang="en-US" altLang="en-US">
              <a:ea typeface="MS PGothic" pitchFamily="34" charset="-128"/>
            </a:endParaRPr>
          </a:p>
        </p:txBody>
      </p:sp>
      <p:sp>
        <p:nvSpPr>
          <p:cNvPr id="42" name="Rectangle 92"/>
          <p:cNvSpPr>
            <a:spLocks noChangeArrowheads="1"/>
          </p:cNvSpPr>
          <p:nvPr/>
        </p:nvSpPr>
        <p:spPr bwMode="auto">
          <a:xfrm>
            <a:off x="10875433" y="2576514"/>
            <a:ext cx="234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10</a:t>
            </a:r>
            <a:endParaRPr lang="en-US" altLang="en-US">
              <a:ea typeface="MS PGothic" pitchFamily="34" charset="-128"/>
            </a:endParaRPr>
          </a:p>
        </p:txBody>
      </p:sp>
      <p:sp>
        <p:nvSpPr>
          <p:cNvPr id="43" name="Rectangle 93"/>
          <p:cNvSpPr>
            <a:spLocks noChangeArrowheads="1"/>
          </p:cNvSpPr>
          <p:nvPr/>
        </p:nvSpPr>
        <p:spPr bwMode="auto">
          <a:xfrm>
            <a:off x="9730318" y="3708401"/>
            <a:ext cx="14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D</a:t>
            </a:r>
            <a:endParaRPr lang="en-US" altLang="en-US">
              <a:ea typeface="MS PGothic" pitchFamily="34" charset="-128"/>
            </a:endParaRPr>
          </a:p>
        </p:txBody>
      </p:sp>
      <p:sp>
        <p:nvSpPr>
          <p:cNvPr id="44" name="Rectangle 94"/>
          <p:cNvSpPr>
            <a:spLocks noChangeArrowheads="1"/>
          </p:cNvSpPr>
          <p:nvPr/>
        </p:nvSpPr>
        <p:spPr bwMode="auto">
          <a:xfrm>
            <a:off x="9958917" y="3836989"/>
            <a:ext cx="234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10</a:t>
            </a:r>
            <a:endParaRPr lang="en-US" altLang="en-US">
              <a:ea typeface="MS PGothic" pitchFamily="34" charset="-128"/>
            </a:endParaRPr>
          </a:p>
        </p:txBody>
      </p:sp>
      <p:sp>
        <p:nvSpPr>
          <p:cNvPr id="45" name="Rectangle 99"/>
          <p:cNvSpPr>
            <a:spLocks noChangeArrowheads="1"/>
          </p:cNvSpPr>
          <p:nvPr/>
        </p:nvSpPr>
        <p:spPr bwMode="auto">
          <a:xfrm>
            <a:off x="1346201" y="3101976"/>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14%</a:t>
            </a:r>
            <a:endParaRPr lang="en-US" altLang="en-US">
              <a:ea typeface="MS PGothic" pitchFamily="34" charset="-128"/>
            </a:endParaRPr>
          </a:p>
        </p:txBody>
      </p:sp>
      <p:sp>
        <p:nvSpPr>
          <p:cNvPr id="46" name="Oval 102"/>
          <p:cNvSpPr>
            <a:spLocks noChangeArrowheads="1"/>
          </p:cNvSpPr>
          <p:nvPr/>
        </p:nvSpPr>
        <p:spPr bwMode="auto">
          <a:xfrm>
            <a:off x="6758517" y="3159125"/>
            <a:ext cx="177800" cy="134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47" name="Line 43"/>
          <p:cNvSpPr>
            <a:spLocks noChangeShapeType="1"/>
          </p:cNvSpPr>
          <p:nvPr/>
        </p:nvSpPr>
        <p:spPr bwMode="auto">
          <a:xfrm>
            <a:off x="2167467" y="3217863"/>
            <a:ext cx="4470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69" name="Line 44"/>
          <p:cNvSpPr>
            <a:spLocks noChangeShapeType="1"/>
          </p:cNvSpPr>
          <p:nvPr/>
        </p:nvSpPr>
        <p:spPr bwMode="auto">
          <a:xfrm>
            <a:off x="2152651" y="5118100"/>
            <a:ext cx="4470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70" name="Line 45"/>
          <p:cNvSpPr>
            <a:spLocks noChangeShapeType="1"/>
          </p:cNvSpPr>
          <p:nvPr/>
        </p:nvSpPr>
        <p:spPr bwMode="auto">
          <a:xfrm flipV="1">
            <a:off x="6805084" y="5172076"/>
            <a:ext cx="0" cy="11207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Freeform 103"/>
          <p:cNvSpPr>
            <a:spLocks/>
          </p:cNvSpPr>
          <p:nvPr/>
        </p:nvSpPr>
        <p:spPr bwMode="auto">
          <a:xfrm>
            <a:off x="6379634" y="3789364"/>
            <a:ext cx="2302933" cy="839787"/>
          </a:xfrm>
          <a:custGeom>
            <a:avLst/>
            <a:gdLst>
              <a:gd name="T0" fmla="*/ 2147483647 w 276"/>
              <a:gd name="T1" fmla="*/ 2147483647 h 137"/>
              <a:gd name="T2" fmla="*/ 2147483647 w 276"/>
              <a:gd name="T3" fmla="*/ 2147483647 h 137"/>
              <a:gd name="T4" fmla="*/ 729934439 w 276"/>
              <a:gd name="T5" fmla="*/ 2147483647 h 137"/>
              <a:gd name="T6" fmla="*/ 0 w 276"/>
              <a:gd name="T7" fmla="*/ 2147483647 h 137"/>
              <a:gd name="T8" fmla="*/ 0 w 276"/>
              <a:gd name="T9" fmla="*/ 915656744 h 137"/>
              <a:gd name="T10" fmla="*/ 729934439 w 276"/>
              <a:gd name="T11" fmla="*/ 0 h 137"/>
              <a:gd name="T12" fmla="*/ 2147483647 w 276"/>
              <a:gd name="T13" fmla="*/ 0 h 137"/>
              <a:gd name="T14" fmla="*/ 2147483647 w 276"/>
              <a:gd name="T15" fmla="*/ 915656744 h 137"/>
              <a:gd name="T16" fmla="*/ 2147483647 w 276"/>
              <a:gd name="T17" fmla="*/ 214748364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137"/>
              <a:gd name="T29" fmla="*/ 276 w 276"/>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137">
                <a:moveTo>
                  <a:pt x="276" y="118"/>
                </a:moveTo>
                <a:cubicBezTo>
                  <a:pt x="276" y="128"/>
                  <a:pt x="268" y="137"/>
                  <a:pt x="259" y="137"/>
                </a:cubicBezTo>
                <a:cubicBezTo>
                  <a:pt x="17" y="137"/>
                  <a:pt x="17" y="137"/>
                  <a:pt x="17" y="137"/>
                </a:cubicBezTo>
                <a:cubicBezTo>
                  <a:pt x="8" y="137"/>
                  <a:pt x="0" y="128"/>
                  <a:pt x="0" y="118"/>
                </a:cubicBezTo>
                <a:cubicBezTo>
                  <a:pt x="0" y="20"/>
                  <a:pt x="0" y="20"/>
                  <a:pt x="0" y="20"/>
                </a:cubicBezTo>
                <a:cubicBezTo>
                  <a:pt x="0" y="9"/>
                  <a:pt x="8" y="0"/>
                  <a:pt x="17" y="0"/>
                </a:cubicBezTo>
                <a:cubicBezTo>
                  <a:pt x="259" y="0"/>
                  <a:pt x="259" y="0"/>
                  <a:pt x="259" y="0"/>
                </a:cubicBezTo>
                <a:cubicBezTo>
                  <a:pt x="268" y="0"/>
                  <a:pt x="276" y="9"/>
                  <a:pt x="276" y="20"/>
                </a:cubicBezTo>
                <a:lnTo>
                  <a:pt x="276" y="11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22572" name="Rectangle 47"/>
          <p:cNvSpPr>
            <a:spLocks noChangeArrowheads="1"/>
          </p:cNvSpPr>
          <p:nvPr/>
        </p:nvSpPr>
        <p:spPr bwMode="auto">
          <a:xfrm>
            <a:off x="6297084" y="3778250"/>
            <a:ext cx="2540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i="1">
                <a:ea typeface="MS PGothic" pitchFamily="34" charset="-128"/>
              </a:rPr>
              <a:t>Supply of loanable</a:t>
            </a:r>
          </a:p>
          <a:p>
            <a:pPr algn="ctr"/>
            <a:r>
              <a:rPr lang="en-US" altLang="en-US" sz="1600" i="1">
                <a:ea typeface="MS PGothic" pitchFamily="34" charset="-128"/>
              </a:rPr>
              <a:t>funds at 0%</a:t>
            </a:r>
          </a:p>
          <a:p>
            <a:pPr algn="ctr"/>
            <a:r>
              <a:rPr lang="en-US" altLang="en-US" sz="1600" i="1">
                <a:ea typeface="MS PGothic" pitchFamily="34" charset="-128"/>
              </a:rPr>
              <a:t>expected inflation</a:t>
            </a:r>
          </a:p>
        </p:txBody>
      </p:sp>
    </p:spTree>
    <p:extLst>
      <p:ext uri="{BB962C8B-B14F-4D97-AF65-F5344CB8AC3E}">
        <p14:creationId xmlns:p14="http://schemas.microsoft.com/office/powerpoint/2010/main" val="61087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nodeType="afterGroup">
                            <p:stCondLst>
                              <p:cond delay="500"/>
                            </p:stCondLst>
                            <p:childTnLst>
                              <p:par>
                                <p:cTn id="33" presetID="18" presetClass="entr" presetSubtype="12"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strips(downLeft)">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par>
                          <p:cTn id="47" fill="hold" nodeType="afterGroup">
                            <p:stCondLst>
                              <p:cond delay="500"/>
                            </p:stCondLst>
                            <p:childTnLst>
                              <p:par>
                                <p:cTn id="48" presetID="18" presetClass="entr" presetSubtype="12"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strips(downLeft)">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down)">
                                      <p:cBhvr>
                                        <p:cTn id="69" dur="500"/>
                                        <p:tgtEl>
                                          <p:spTgt spid="34"/>
                                        </p:tgtEl>
                                      </p:cBhvr>
                                    </p:animEffect>
                                  </p:childTnLst>
                                </p:cTn>
                              </p:par>
                              <p:par>
                                <p:cTn id="70" presetID="22" presetClass="entr" presetSubtype="4"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1" grpId="0" animBg="1"/>
      <p:bldP spid="32" grpId="0" animBg="1"/>
      <p:bldP spid="33" grpId="0" animBg="1"/>
      <p:bldP spid="36" grpId="0" animBg="1"/>
      <p:bldP spid="37" grpId="0" animBg="1"/>
      <p:bldP spid="38" grpId="0" animBg="1"/>
      <p:bldP spid="39" grpId="0"/>
      <p:bldP spid="40" grpId="0"/>
      <p:bldP spid="41"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Reconciling the </a:t>
            </a:r>
            <a:br>
              <a:rPr lang="en-US" altLang="en-US" smtClean="0"/>
            </a:br>
            <a:r>
              <a:rPr lang="en-US" altLang="en-US" smtClean="0"/>
              <a:t>Two Interest Rate Models</a:t>
            </a:r>
          </a:p>
        </p:txBody>
      </p:sp>
      <p:sp>
        <p:nvSpPr>
          <p:cNvPr id="3" name="Content Placeholder 2"/>
          <p:cNvSpPr>
            <a:spLocks noGrp="1"/>
          </p:cNvSpPr>
          <p:nvPr>
            <p:ph idx="1"/>
          </p:nvPr>
        </p:nvSpPr>
        <p:spPr/>
        <p:txBody>
          <a:bodyPr rtlCol="0">
            <a:normAutofit/>
          </a:bodyPr>
          <a:lstStyle/>
          <a:p>
            <a:pPr marL="314325" indent="-233363" fontAlgn="auto">
              <a:spcAft>
                <a:spcPts val="0"/>
              </a:spcAft>
              <a:defRPr/>
            </a:pPr>
            <a:r>
              <a:rPr lang="en-US" sz="2600" dirty="0" smtClean="0"/>
              <a:t>The Interest Rate in the Short Run</a:t>
            </a:r>
          </a:p>
          <a:p>
            <a:pPr marL="804863" lvl="1" indent="-300038" fontAlgn="auto">
              <a:spcAft>
                <a:spcPts val="0"/>
              </a:spcAft>
              <a:defRPr/>
            </a:pPr>
            <a:r>
              <a:rPr lang="en-US" dirty="0" smtClean="0"/>
              <a:t>According to the liquidity preference model, a fall in the interest rate leads to a rise in investment spending, I, which leads to a rise in real GDP and </a:t>
            </a:r>
            <a:br>
              <a:rPr lang="en-US" dirty="0" smtClean="0"/>
            </a:br>
            <a:r>
              <a:rPr lang="en-US" dirty="0" smtClean="0"/>
              <a:t>consumer spending, C.  </a:t>
            </a:r>
          </a:p>
          <a:p>
            <a:pPr marL="804863" lvl="1" indent="-300038" fontAlgn="auto">
              <a:spcAft>
                <a:spcPts val="0"/>
              </a:spcAft>
              <a:defRPr/>
            </a:pPr>
            <a:r>
              <a:rPr lang="en-US" dirty="0" smtClean="0"/>
              <a:t>Increasing GDP also leads to an increase in Saving because of the savings-investment spending identity.</a:t>
            </a:r>
          </a:p>
          <a:p>
            <a:pPr marL="804863" lvl="1" indent="-300038" fontAlgn="auto">
              <a:spcAft>
                <a:spcPts val="0"/>
              </a:spcAft>
              <a:defRPr/>
            </a:pPr>
            <a:r>
              <a:rPr lang="en-US" dirty="0" smtClean="0"/>
              <a:t>After a decrease in the interest rate, the quantity of savings supplied rises exactly enough to match the quantity of savings demanded.</a:t>
            </a:r>
          </a:p>
          <a:p>
            <a:pPr fontAlgn="auto">
              <a:spcAft>
                <a:spcPts val="0"/>
              </a:spcAft>
              <a:defRPr/>
            </a:pPr>
            <a:endParaRPr lang="en-US" dirty="0"/>
          </a:p>
        </p:txBody>
      </p:sp>
    </p:spTree>
    <p:extLst>
      <p:ext uri="{BB962C8B-B14F-4D97-AF65-F5344CB8AC3E}">
        <p14:creationId xmlns:p14="http://schemas.microsoft.com/office/powerpoint/2010/main" val="102427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The Short-run Determination of </a:t>
            </a:r>
            <a:br>
              <a:rPr lang="en-US" altLang="en-US" smtClean="0"/>
            </a:br>
            <a:r>
              <a:rPr lang="en-US" altLang="en-US" smtClean="0"/>
              <a:t>the Interest Rate</a:t>
            </a:r>
          </a:p>
        </p:txBody>
      </p:sp>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55875"/>
            <a:ext cx="109728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868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Reconciling </a:t>
            </a:r>
            <a:br>
              <a:rPr lang="en-US" altLang="en-US" smtClean="0"/>
            </a:br>
            <a:r>
              <a:rPr lang="en-US" altLang="en-US" smtClean="0"/>
              <a:t>the Two Interest Rate Models</a:t>
            </a:r>
          </a:p>
        </p:txBody>
      </p:sp>
      <p:sp>
        <p:nvSpPr>
          <p:cNvPr id="3" name="Content Placeholder 2"/>
          <p:cNvSpPr>
            <a:spLocks noGrp="1"/>
          </p:cNvSpPr>
          <p:nvPr>
            <p:ph idx="1"/>
          </p:nvPr>
        </p:nvSpPr>
        <p:spPr/>
        <p:txBody>
          <a:bodyPr rtlCol="0">
            <a:normAutofit/>
          </a:bodyPr>
          <a:lstStyle/>
          <a:p>
            <a:pPr marL="314325" indent="-219075" fontAlgn="auto">
              <a:spcAft>
                <a:spcPts val="0"/>
              </a:spcAft>
              <a:defRPr/>
            </a:pPr>
            <a:r>
              <a:rPr lang="en-US" sz="2600" dirty="0" smtClean="0"/>
              <a:t>The Interest Rate in the Long Run</a:t>
            </a:r>
          </a:p>
          <a:p>
            <a:pPr marL="804863" lvl="1" indent="-300038" fontAlgn="auto">
              <a:spcAft>
                <a:spcPts val="0"/>
              </a:spcAft>
              <a:defRPr/>
            </a:pPr>
            <a:r>
              <a:rPr lang="en-US" dirty="0" smtClean="0"/>
              <a:t>In the long run, changes in the money supply don’t affect the interest rate.</a:t>
            </a:r>
          </a:p>
          <a:p>
            <a:pPr fontAlgn="auto">
              <a:spcAft>
                <a:spcPts val="0"/>
              </a:spcAft>
              <a:defRPr/>
            </a:pPr>
            <a:endParaRPr lang="en-US" dirty="0"/>
          </a:p>
        </p:txBody>
      </p:sp>
    </p:spTree>
    <p:extLst>
      <p:ext uri="{BB962C8B-B14F-4D97-AF65-F5344CB8AC3E}">
        <p14:creationId xmlns:p14="http://schemas.microsoft.com/office/powerpoint/2010/main" val="1245251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29</a:t>
            </a:r>
          </a:p>
        </p:txBody>
      </p:sp>
      <p:sp>
        <p:nvSpPr>
          <p:cNvPr id="174085" name="Rectangle 5"/>
          <p:cNvSpPr>
            <a:spLocks noGrp="1" noChangeArrowheads="1"/>
          </p:cNvSpPr>
          <p:nvPr>
            <p:ph type="subTitle" idx="1"/>
          </p:nvPr>
        </p:nvSpPr>
        <p:spPr/>
        <p:txBody>
          <a:bodyPr rtlCol="0">
            <a:normAutofit/>
          </a:bodyPr>
          <a:lstStyle/>
          <a:p>
            <a:pPr>
              <a:defRPr/>
            </a:pPr>
            <a:r>
              <a:rPr lang="en-US" dirty="0"/>
              <a:t>The Market for Loanable Funds</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The Long-run Determination of </a:t>
            </a:r>
            <a:br>
              <a:rPr lang="en-US" altLang="en-US" smtClean="0"/>
            </a:br>
            <a:r>
              <a:rPr lang="en-US" altLang="en-US" smtClean="0"/>
              <a:t>the Interest Rate</a:t>
            </a:r>
          </a:p>
        </p:txBody>
      </p:sp>
      <p:pic>
        <p:nvPicPr>
          <p:cNvPr id="266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90764"/>
            <a:ext cx="109728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31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The Market for Loanable Funds</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The </a:t>
            </a:r>
            <a:r>
              <a:rPr lang="en-US" sz="2600" b="1" dirty="0" smtClean="0"/>
              <a:t>loanable funds market </a:t>
            </a:r>
            <a:r>
              <a:rPr lang="en-US" sz="2600" dirty="0" smtClean="0"/>
              <a:t>is a hypothetical market that examines the market outcome of the demand for funds generated by borrowers and the supply of funds provided by lenders.</a:t>
            </a:r>
          </a:p>
          <a:p>
            <a:pPr marL="314325" indent="-219075" fontAlgn="auto">
              <a:spcAft>
                <a:spcPts val="0"/>
              </a:spcAft>
              <a:defRPr/>
            </a:pPr>
            <a:r>
              <a:rPr lang="en-US" sz="2600" dirty="0" smtClean="0"/>
              <a:t>The </a:t>
            </a:r>
            <a:r>
              <a:rPr lang="en-US" sz="2600" b="1" dirty="0" smtClean="0"/>
              <a:t>interest rate </a:t>
            </a:r>
            <a:r>
              <a:rPr lang="en-US" sz="2600" dirty="0" smtClean="0"/>
              <a:t>is the price, calculated as a percentage of the amount borrowed, charged by the lender to </a:t>
            </a:r>
            <a:br>
              <a:rPr lang="en-US" sz="2600" dirty="0" smtClean="0"/>
            </a:br>
            <a:r>
              <a:rPr lang="en-US" sz="2600" dirty="0" smtClean="0"/>
              <a:t>a borrower for the use of their savings for one year.</a:t>
            </a:r>
          </a:p>
          <a:p>
            <a:pPr fontAlgn="auto">
              <a:spcAft>
                <a:spcPts val="0"/>
              </a:spcAft>
              <a:defRPr/>
            </a:pPr>
            <a:endParaRPr lang="en-US" dirty="0"/>
          </a:p>
        </p:txBody>
      </p:sp>
    </p:spTree>
    <p:extLst>
      <p:ext uri="{BB962C8B-B14F-4D97-AF65-F5344CB8AC3E}">
        <p14:creationId xmlns:p14="http://schemas.microsoft.com/office/powerpoint/2010/main" val="1413862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The Monetary Role of Banks</a:t>
            </a:r>
            <a:br>
              <a:rPr lang="en-US" altLang="en-US" smtClean="0"/>
            </a:br>
            <a:r>
              <a:rPr lang="en-US" altLang="en-US" smtClean="0"/>
              <a:t>The Market for Loanable Funds</a:t>
            </a:r>
          </a:p>
        </p:txBody>
      </p:sp>
      <p:sp>
        <p:nvSpPr>
          <p:cNvPr id="5" name="Content Placeholder 4"/>
          <p:cNvSpPr>
            <a:spLocks noGrp="1"/>
          </p:cNvSpPr>
          <p:nvPr>
            <p:ph idx="1"/>
          </p:nvPr>
        </p:nvSpPr>
        <p:spPr/>
        <p:txBody>
          <a:bodyPr rtlCol="0">
            <a:normAutofit/>
          </a:bodyPr>
          <a:lstStyle/>
          <a:p>
            <a:pPr marL="314325" indent="-219075" fontAlgn="auto">
              <a:spcAft>
                <a:spcPts val="0"/>
              </a:spcAft>
              <a:defRPr/>
            </a:pPr>
            <a:r>
              <a:rPr lang="en-US" sz="2600" dirty="0" smtClean="0"/>
              <a:t>The </a:t>
            </a:r>
            <a:r>
              <a:rPr lang="en-US" sz="2600" b="1" dirty="0" smtClean="0"/>
              <a:t>rate of return</a:t>
            </a:r>
            <a:r>
              <a:rPr lang="en-US" sz="2600" dirty="0" smtClean="0"/>
              <a:t> on a project is the profit earned on the project expressed as a percentage of its cost.</a:t>
            </a:r>
          </a:p>
          <a:p>
            <a:pPr fontAlgn="auto">
              <a:spcAft>
                <a:spcPts val="0"/>
              </a:spcAft>
              <a:defRPr/>
            </a:pPr>
            <a:endParaRPr lang="en-US" dirty="0"/>
          </a:p>
        </p:txBody>
      </p:sp>
      <p:pic>
        <p:nvPicPr>
          <p:cNvPr id="8" name="Picture 5"/>
          <p:cNvPicPr>
            <a:picLocks noChangeAspect="1" noChangeArrowheads="1"/>
          </p:cNvPicPr>
          <p:nvPr/>
        </p:nvPicPr>
        <p:blipFill>
          <a:blip r:embed="rId3"/>
          <a:srcRect/>
          <a:stretch>
            <a:fillRect/>
          </a:stretch>
        </p:blipFill>
        <p:spPr bwMode="auto">
          <a:xfrm>
            <a:off x="1454152" y="3870326"/>
            <a:ext cx="9620249" cy="944562"/>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8528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ine 35"/>
          <p:cNvSpPr>
            <a:spLocks noChangeShapeType="1"/>
          </p:cNvSpPr>
          <p:nvPr/>
        </p:nvSpPr>
        <p:spPr bwMode="auto">
          <a:xfrm>
            <a:off x="2448984" y="4862513"/>
            <a:ext cx="403013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itle 2"/>
          <p:cNvSpPr>
            <a:spLocks noGrp="1"/>
          </p:cNvSpPr>
          <p:nvPr>
            <p:ph type="title"/>
          </p:nvPr>
        </p:nvSpPr>
        <p:spPr/>
        <p:txBody>
          <a:bodyPr/>
          <a:lstStyle/>
          <a:p>
            <a:r>
              <a:rPr lang="en-US" altLang="en-US" smtClean="0"/>
              <a:t>The Demand for Loanable Funds</a:t>
            </a:r>
          </a:p>
        </p:txBody>
      </p:sp>
      <p:sp>
        <p:nvSpPr>
          <p:cNvPr id="11268" name="Rectangle 87"/>
          <p:cNvSpPr>
            <a:spLocks noChangeArrowheads="1"/>
          </p:cNvSpPr>
          <p:nvPr/>
        </p:nvSpPr>
        <p:spPr bwMode="auto">
          <a:xfrm>
            <a:off x="3348567" y="5961064"/>
            <a:ext cx="46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$150</a:t>
            </a:r>
          </a:p>
        </p:txBody>
      </p:sp>
      <p:sp>
        <p:nvSpPr>
          <p:cNvPr id="11269" name="Rectangle 88"/>
          <p:cNvSpPr>
            <a:spLocks noChangeArrowheads="1"/>
          </p:cNvSpPr>
          <p:nvPr/>
        </p:nvSpPr>
        <p:spPr bwMode="auto">
          <a:xfrm>
            <a:off x="1976967" y="5959476"/>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0</a:t>
            </a:r>
          </a:p>
        </p:txBody>
      </p:sp>
      <p:sp>
        <p:nvSpPr>
          <p:cNvPr id="11270" name="Rectangle 89"/>
          <p:cNvSpPr>
            <a:spLocks noChangeArrowheads="1"/>
          </p:cNvSpPr>
          <p:nvPr/>
        </p:nvSpPr>
        <p:spPr bwMode="auto">
          <a:xfrm>
            <a:off x="1576917" y="2625726"/>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12%</a:t>
            </a:r>
          </a:p>
        </p:txBody>
      </p:sp>
      <p:sp>
        <p:nvSpPr>
          <p:cNvPr id="11271" name="Rectangle 116"/>
          <p:cNvSpPr>
            <a:spLocks noChangeArrowheads="1"/>
          </p:cNvSpPr>
          <p:nvPr/>
        </p:nvSpPr>
        <p:spPr bwMode="auto">
          <a:xfrm>
            <a:off x="3856567" y="2462213"/>
            <a:ext cx="13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A</a:t>
            </a:r>
          </a:p>
        </p:txBody>
      </p:sp>
      <p:sp>
        <p:nvSpPr>
          <p:cNvPr id="11272" name="Freeform 117"/>
          <p:cNvSpPr>
            <a:spLocks/>
          </p:cNvSpPr>
          <p:nvPr/>
        </p:nvSpPr>
        <p:spPr bwMode="auto">
          <a:xfrm>
            <a:off x="2294467" y="1557338"/>
            <a:ext cx="8587317" cy="4354512"/>
          </a:xfrm>
          <a:custGeom>
            <a:avLst/>
            <a:gdLst>
              <a:gd name="T0" fmla="*/ 2147483647 w 2558"/>
              <a:gd name="T1" fmla="*/ 2147483647 h 1823"/>
              <a:gd name="T2" fmla="*/ 0 w 2558"/>
              <a:gd name="T3" fmla="*/ 2147483647 h 1823"/>
              <a:gd name="T4" fmla="*/ 0 w 2558"/>
              <a:gd name="T5" fmla="*/ 0 h 1823"/>
              <a:gd name="T6" fmla="*/ 0 60000 65536"/>
              <a:gd name="T7" fmla="*/ 0 60000 65536"/>
              <a:gd name="T8" fmla="*/ 0 60000 65536"/>
              <a:gd name="T9" fmla="*/ 0 w 2558"/>
              <a:gd name="T10" fmla="*/ 0 h 1823"/>
              <a:gd name="T11" fmla="*/ 2558 w 2558"/>
              <a:gd name="T12" fmla="*/ 1823 h 1823"/>
            </a:gdLst>
            <a:ahLst/>
            <a:cxnLst>
              <a:cxn ang="T6">
                <a:pos x="T0" y="T1"/>
              </a:cxn>
              <a:cxn ang="T7">
                <a:pos x="T2" y="T3"/>
              </a:cxn>
              <a:cxn ang="T8">
                <a:pos x="T4" y="T5"/>
              </a:cxn>
            </a:cxnLst>
            <a:rect l="T9" t="T10" r="T11" b="T12"/>
            <a:pathLst>
              <a:path w="2558" h="1823">
                <a:moveTo>
                  <a:pt x="2558" y="1823"/>
                </a:moveTo>
                <a:lnTo>
                  <a:pt x="0" y="1823"/>
                </a:lnTo>
                <a:lnTo>
                  <a:pt x="0" y="0"/>
                </a:lnTo>
              </a:path>
            </a:pathLst>
          </a:custGeom>
          <a:noFill/>
          <a:ln w="2">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 name="Line 120"/>
          <p:cNvSpPr>
            <a:spLocks noChangeShapeType="1"/>
          </p:cNvSpPr>
          <p:nvPr/>
        </p:nvSpPr>
        <p:spPr bwMode="auto">
          <a:xfrm>
            <a:off x="2715685" y="2005013"/>
            <a:ext cx="4542367" cy="3289300"/>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74" name="Oval 123"/>
          <p:cNvSpPr>
            <a:spLocks noChangeArrowheads="1"/>
          </p:cNvSpPr>
          <p:nvPr/>
        </p:nvSpPr>
        <p:spPr bwMode="auto">
          <a:xfrm>
            <a:off x="3651252" y="2686051"/>
            <a:ext cx="171449"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1275" name="Rectangle 98"/>
          <p:cNvSpPr>
            <a:spLocks noChangeArrowheads="1"/>
          </p:cNvSpPr>
          <p:nvPr/>
        </p:nvSpPr>
        <p:spPr bwMode="auto">
          <a:xfrm>
            <a:off x="1062567" y="1520826"/>
            <a:ext cx="111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dirty="0">
                <a:ea typeface="MS PGothic" pitchFamily="34" charset="-128"/>
              </a:rPr>
              <a:t>Interest rate</a:t>
            </a:r>
          </a:p>
        </p:txBody>
      </p:sp>
      <p:sp>
        <p:nvSpPr>
          <p:cNvPr id="11276" name="Rectangle 111"/>
          <p:cNvSpPr>
            <a:spLocks noChangeArrowheads="1"/>
          </p:cNvSpPr>
          <p:nvPr/>
        </p:nvSpPr>
        <p:spPr bwMode="auto">
          <a:xfrm>
            <a:off x="6752167" y="5459413"/>
            <a:ext cx="2810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Demand for loanable funds, </a:t>
            </a:r>
            <a:r>
              <a:rPr lang="en-US" altLang="en-US" i="1" dirty="0">
                <a:ea typeface="MS PGothic" pitchFamily="34" charset="-128"/>
              </a:rPr>
              <a:t>D</a:t>
            </a:r>
          </a:p>
        </p:txBody>
      </p:sp>
      <p:sp>
        <p:nvSpPr>
          <p:cNvPr id="11277" name="Rectangle 96"/>
          <p:cNvSpPr>
            <a:spLocks noChangeArrowheads="1"/>
          </p:cNvSpPr>
          <p:nvPr/>
        </p:nvSpPr>
        <p:spPr bwMode="auto">
          <a:xfrm>
            <a:off x="7708901" y="6019801"/>
            <a:ext cx="347556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dirty="0">
                <a:ea typeface="MS PGothic" pitchFamily="34" charset="-128"/>
              </a:rPr>
              <a:t>Quantity of loanable funds</a:t>
            </a:r>
          </a:p>
          <a:p>
            <a:pPr algn="ctr"/>
            <a:r>
              <a:rPr lang="en-US" altLang="en-US" sz="1600" b="1" dirty="0">
                <a:ea typeface="MS PGothic" pitchFamily="34" charset="-128"/>
              </a:rPr>
              <a:t>(billions of dollars) </a:t>
            </a:r>
          </a:p>
        </p:txBody>
      </p:sp>
      <p:sp>
        <p:nvSpPr>
          <p:cNvPr id="11278" name="Line 15"/>
          <p:cNvSpPr>
            <a:spLocks noChangeShapeType="1"/>
          </p:cNvSpPr>
          <p:nvPr/>
        </p:nvSpPr>
        <p:spPr bwMode="auto">
          <a:xfrm>
            <a:off x="2484967" y="2743200"/>
            <a:ext cx="1117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16"/>
          <p:cNvSpPr>
            <a:spLocks noChangeShapeType="1"/>
          </p:cNvSpPr>
          <p:nvPr/>
        </p:nvSpPr>
        <p:spPr bwMode="auto">
          <a:xfrm>
            <a:off x="3740151" y="2846388"/>
            <a:ext cx="0" cy="2895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24"/>
          <p:cNvSpPr>
            <a:spLocks noChangeShapeType="1"/>
          </p:cNvSpPr>
          <p:nvPr/>
        </p:nvSpPr>
        <p:spPr bwMode="auto">
          <a:xfrm>
            <a:off x="1864785" y="2978150"/>
            <a:ext cx="2116" cy="1557338"/>
          </a:xfrm>
          <a:prstGeom prst="line">
            <a:avLst/>
          </a:prstGeom>
          <a:noFill/>
          <a:ln w="28575">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 name="Oval 122"/>
          <p:cNvSpPr>
            <a:spLocks noChangeArrowheads="1"/>
          </p:cNvSpPr>
          <p:nvPr/>
        </p:nvSpPr>
        <p:spPr bwMode="auto">
          <a:xfrm>
            <a:off x="6576485" y="4799014"/>
            <a:ext cx="171449"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1282" name="Line 133"/>
          <p:cNvSpPr>
            <a:spLocks noChangeShapeType="1"/>
          </p:cNvSpPr>
          <p:nvPr/>
        </p:nvSpPr>
        <p:spPr bwMode="auto">
          <a:xfrm>
            <a:off x="4252385" y="2786064"/>
            <a:ext cx="4233" cy="3175"/>
          </a:xfrm>
          <a:prstGeom prst="line">
            <a:avLst/>
          </a:prstGeom>
          <a:noFill/>
          <a:ln w="1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115"/>
          <p:cNvSpPr>
            <a:spLocks noChangeArrowheads="1"/>
          </p:cNvSpPr>
          <p:nvPr/>
        </p:nvSpPr>
        <p:spPr bwMode="auto">
          <a:xfrm>
            <a:off x="6788151" y="4572000"/>
            <a:ext cx="125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B</a:t>
            </a:r>
          </a:p>
        </p:txBody>
      </p:sp>
      <p:grpSp>
        <p:nvGrpSpPr>
          <p:cNvPr id="29" name="Group 21"/>
          <p:cNvGrpSpPr>
            <a:grpSpLocks/>
          </p:cNvGrpSpPr>
          <p:nvPr/>
        </p:nvGrpSpPr>
        <p:grpSpPr bwMode="auto">
          <a:xfrm>
            <a:off x="4110568" y="2590800"/>
            <a:ext cx="2595033" cy="1900238"/>
            <a:chOff x="2304" y="1200"/>
            <a:chExt cx="1226" cy="1197"/>
          </a:xfrm>
          <a:solidFill>
            <a:schemeClr val="tx1"/>
          </a:solidFill>
        </p:grpSpPr>
        <p:sp>
          <p:nvSpPr>
            <p:cNvPr id="11294" name="Freeform 130"/>
            <p:cNvSpPr>
              <a:spLocks/>
            </p:cNvSpPr>
            <p:nvPr/>
          </p:nvSpPr>
          <p:spPr bwMode="auto">
            <a:xfrm>
              <a:off x="2304" y="1200"/>
              <a:ext cx="104" cy="106"/>
            </a:xfrm>
            <a:custGeom>
              <a:avLst/>
              <a:gdLst>
                <a:gd name="T0" fmla="*/ 1025312 w 26"/>
                <a:gd name="T1" fmla="*/ 963552 h 27"/>
                <a:gd name="T2" fmla="*/ 1332912 w 26"/>
                <a:gd name="T3" fmla="*/ 0 h 27"/>
                <a:gd name="T4" fmla="*/ 1332912 w 26"/>
                <a:gd name="T5" fmla="*/ 0 h 27"/>
                <a:gd name="T6" fmla="*/ 1948096 w 26"/>
                <a:gd name="T7" fmla="*/ 1348968 h 27"/>
                <a:gd name="T8" fmla="*/ 2665808 w 26"/>
                <a:gd name="T9" fmla="*/ 2601574 h 27"/>
                <a:gd name="T10" fmla="*/ 1435440 w 26"/>
                <a:gd name="T11" fmla="*/ 1830742 h 27"/>
                <a:gd name="T12" fmla="*/ 0 w 26"/>
                <a:gd name="T13" fmla="*/ 1156260 h 27"/>
                <a:gd name="T14" fmla="*/ 0 w 26"/>
                <a:gd name="T15" fmla="*/ 1156260 h 27"/>
                <a:gd name="T16" fmla="*/ 1025312 w 26"/>
                <a:gd name="T17" fmla="*/ 96355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7"/>
                <a:gd name="T29" fmla="*/ 26 w 2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7">
                  <a:moveTo>
                    <a:pt x="10" y="10"/>
                  </a:moveTo>
                  <a:cubicBezTo>
                    <a:pt x="13" y="0"/>
                    <a:pt x="13" y="0"/>
                    <a:pt x="13" y="0"/>
                  </a:cubicBezTo>
                  <a:cubicBezTo>
                    <a:pt x="13" y="0"/>
                    <a:pt x="13" y="0"/>
                    <a:pt x="13" y="0"/>
                  </a:cubicBezTo>
                  <a:cubicBezTo>
                    <a:pt x="19" y="14"/>
                    <a:pt x="19" y="14"/>
                    <a:pt x="19" y="14"/>
                  </a:cubicBezTo>
                  <a:cubicBezTo>
                    <a:pt x="21" y="19"/>
                    <a:pt x="24" y="23"/>
                    <a:pt x="26" y="27"/>
                  </a:cubicBezTo>
                  <a:cubicBezTo>
                    <a:pt x="22" y="24"/>
                    <a:pt x="18" y="21"/>
                    <a:pt x="14" y="19"/>
                  </a:cubicBezTo>
                  <a:cubicBezTo>
                    <a:pt x="0" y="12"/>
                    <a:pt x="0" y="12"/>
                    <a:pt x="0" y="12"/>
                  </a:cubicBezTo>
                  <a:cubicBezTo>
                    <a:pt x="0" y="12"/>
                    <a:pt x="0" y="12"/>
                    <a:pt x="0" y="12"/>
                  </a:cubicBez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95" name="Group 23"/>
            <p:cNvGrpSpPr>
              <a:grpSpLocks/>
            </p:cNvGrpSpPr>
            <p:nvPr/>
          </p:nvGrpSpPr>
          <p:grpSpPr bwMode="auto">
            <a:xfrm>
              <a:off x="2304" y="1200"/>
              <a:ext cx="1217" cy="1197"/>
              <a:chOff x="1702" y="1431"/>
              <a:chExt cx="1217" cy="1197"/>
            </a:xfrm>
            <a:grpFill/>
          </p:grpSpPr>
          <p:sp>
            <p:nvSpPr>
              <p:cNvPr id="11296" name="Line 121"/>
              <p:cNvSpPr>
                <a:spLocks noChangeShapeType="1"/>
              </p:cNvSpPr>
              <p:nvPr/>
            </p:nvSpPr>
            <p:spPr bwMode="auto">
              <a:xfrm>
                <a:off x="1702" y="1431"/>
                <a:ext cx="1169" cy="1134"/>
              </a:xfrm>
              <a:prstGeom prst="line">
                <a:avLst/>
              </a:prstGeom>
              <a:grpFill/>
              <a:ln w="28575">
                <a:solidFill>
                  <a:srgbClr val="000000"/>
                </a:solidFill>
                <a:miter lim="800000"/>
                <a:headEnd/>
                <a:tailEnd/>
              </a:ln>
              <a:extLst/>
            </p:spPr>
            <p:txBody>
              <a:bodyPr/>
              <a:lstStyle/>
              <a:p>
                <a:endParaRPr lang="en-US"/>
              </a:p>
            </p:txBody>
          </p:sp>
          <p:grpSp>
            <p:nvGrpSpPr>
              <p:cNvPr id="11297" name="Group 25"/>
              <p:cNvGrpSpPr>
                <a:grpSpLocks/>
              </p:cNvGrpSpPr>
              <p:nvPr/>
            </p:nvGrpSpPr>
            <p:grpSpPr bwMode="auto">
              <a:xfrm>
                <a:off x="1937" y="1667"/>
                <a:ext cx="982" cy="961"/>
                <a:chOff x="1943" y="1667"/>
                <a:chExt cx="991" cy="961"/>
              </a:xfrm>
              <a:grpFill/>
            </p:grpSpPr>
            <p:sp>
              <p:nvSpPr>
                <p:cNvPr id="11298" name="Freeform 128"/>
                <p:cNvSpPr>
                  <a:spLocks/>
                </p:cNvSpPr>
                <p:nvPr/>
              </p:nvSpPr>
              <p:spPr bwMode="auto">
                <a:xfrm>
                  <a:off x="2829" y="2519"/>
                  <a:ext cx="105" cy="109"/>
                </a:xfrm>
                <a:custGeom>
                  <a:avLst/>
                  <a:gdLst>
                    <a:gd name="T0" fmla="*/ 1045126 w 26"/>
                    <a:gd name="T1" fmla="*/ 942099 h 28"/>
                    <a:gd name="T2" fmla="*/ 1358668 w 26"/>
                    <a:gd name="T3" fmla="*/ 0 h 28"/>
                    <a:gd name="T4" fmla="*/ 1358668 w 26"/>
                    <a:gd name="T5" fmla="*/ 0 h 28"/>
                    <a:gd name="T6" fmla="*/ 1985740 w 26"/>
                    <a:gd name="T7" fmla="*/ 1318943 h 28"/>
                    <a:gd name="T8" fmla="*/ 2717319 w 26"/>
                    <a:gd name="T9" fmla="*/ 2637870 h 28"/>
                    <a:gd name="T10" fmla="*/ 1463179 w 26"/>
                    <a:gd name="T11" fmla="*/ 1789986 h 28"/>
                    <a:gd name="T12" fmla="*/ 0 w 26"/>
                    <a:gd name="T13" fmla="*/ 1130513 h 28"/>
                    <a:gd name="T14" fmla="*/ 0 w 26"/>
                    <a:gd name="T15" fmla="*/ 1130513 h 28"/>
                    <a:gd name="T16" fmla="*/ 1045126 w 26"/>
                    <a:gd name="T17" fmla="*/ 94209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0"/>
                        <a:pt x="13" y="0"/>
                        <a:pt x="13" y="0"/>
                      </a:cubicBezTo>
                      <a:cubicBezTo>
                        <a:pt x="19" y="14"/>
                        <a:pt x="19" y="14"/>
                        <a:pt x="19" y="14"/>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129"/>
                <p:cNvSpPr>
                  <a:spLocks/>
                </p:cNvSpPr>
                <p:nvPr/>
              </p:nvSpPr>
              <p:spPr bwMode="auto">
                <a:xfrm>
                  <a:off x="2516" y="2216"/>
                  <a:ext cx="105" cy="110"/>
                </a:xfrm>
                <a:custGeom>
                  <a:avLst/>
                  <a:gdLst>
                    <a:gd name="T0" fmla="*/ 1045126 w 26"/>
                    <a:gd name="T1" fmla="*/ 959467 h 28"/>
                    <a:gd name="T2" fmla="*/ 1358668 w 26"/>
                    <a:gd name="T3" fmla="*/ 0 h 28"/>
                    <a:gd name="T4" fmla="*/ 1358668 w 26"/>
                    <a:gd name="T5" fmla="*/ 95951 h 28"/>
                    <a:gd name="T6" fmla="*/ 1985740 w 26"/>
                    <a:gd name="T7" fmla="*/ 1439189 h 28"/>
                    <a:gd name="T8" fmla="*/ 2717319 w 26"/>
                    <a:gd name="T9" fmla="*/ 2686495 h 28"/>
                    <a:gd name="T10" fmla="*/ 1463179 w 26"/>
                    <a:gd name="T11" fmla="*/ 1822979 h 28"/>
                    <a:gd name="T12" fmla="*/ 0 w 26"/>
                    <a:gd name="T13" fmla="*/ 1151350 h 28"/>
                    <a:gd name="T14" fmla="*/ 0 w 26"/>
                    <a:gd name="T15" fmla="*/ 1151350 h 28"/>
                    <a:gd name="T16" fmla="*/ 1045126 w 26"/>
                    <a:gd name="T17" fmla="*/ 95946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131"/>
                <p:cNvSpPr>
                  <a:spLocks/>
                </p:cNvSpPr>
                <p:nvPr/>
              </p:nvSpPr>
              <p:spPr bwMode="auto">
                <a:xfrm>
                  <a:off x="1943" y="1667"/>
                  <a:ext cx="105" cy="109"/>
                </a:xfrm>
                <a:custGeom>
                  <a:avLst/>
                  <a:gdLst>
                    <a:gd name="T0" fmla="*/ 1045126 w 26"/>
                    <a:gd name="T1" fmla="*/ 942099 h 28"/>
                    <a:gd name="T2" fmla="*/ 1358668 w 26"/>
                    <a:gd name="T3" fmla="*/ 0 h 28"/>
                    <a:gd name="T4" fmla="*/ 1358668 w 26"/>
                    <a:gd name="T5" fmla="*/ 94215 h 28"/>
                    <a:gd name="T6" fmla="*/ 1985740 w 26"/>
                    <a:gd name="T7" fmla="*/ 1413142 h 28"/>
                    <a:gd name="T8" fmla="*/ 2717319 w 26"/>
                    <a:gd name="T9" fmla="*/ 2637870 h 28"/>
                    <a:gd name="T10" fmla="*/ 1463179 w 26"/>
                    <a:gd name="T11" fmla="*/ 1789986 h 28"/>
                    <a:gd name="T12" fmla="*/ 0 w 26"/>
                    <a:gd name="T13" fmla="*/ 1130513 h 28"/>
                    <a:gd name="T14" fmla="*/ 0 w 26"/>
                    <a:gd name="T15" fmla="*/ 1130513 h 28"/>
                    <a:gd name="T16" fmla="*/ 1045126 w 26"/>
                    <a:gd name="T17" fmla="*/ 94209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132"/>
                <p:cNvSpPr>
                  <a:spLocks/>
                </p:cNvSpPr>
                <p:nvPr/>
              </p:nvSpPr>
              <p:spPr bwMode="auto">
                <a:xfrm>
                  <a:off x="2236" y="1937"/>
                  <a:ext cx="105" cy="110"/>
                </a:xfrm>
                <a:custGeom>
                  <a:avLst/>
                  <a:gdLst>
                    <a:gd name="T0" fmla="*/ 1045126 w 26"/>
                    <a:gd name="T1" fmla="*/ 959467 h 28"/>
                    <a:gd name="T2" fmla="*/ 1358668 w 26"/>
                    <a:gd name="T3" fmla="*/ 0 h 28"/>
                    <a:gd name="T4" fmla="*/ 1358668 w 26"/>
                    <a:gd name="T5" fmla="*/ 95951 h 28"/>
                    <a:gd name="T6" fmla="*/ 1985740 w 26"/>
                    <a:gd name="T7" fmla="*/ 1439189 h 28"/>
                    <a:gd name="T8" fmla="*/ 2717319 w 26"/>
                    <a:gd name="T9" fmla="*/ 2686495 h 28"/>
                    <a:gd name="T10" fmla="*/ 1463179 w 26"/>
                    <a:gd name="T11" fmla="*/ 1822979 h 28"/>
                    <a:gd name="T12" fmla="*/ 0 w 26"/>
                    <a:gd name="T13" fmla="*/ 1151350 h 28"/>
                    <a:gd name="T14" fmla="*/ 0 w 26"/>
                    <a:gd name="T15" fmla="*/ 1151350 h 28"/>
                    <a:gd name="T16" fmla="*/ 1045126 w 26"/>
                    <a:gd name="T17" fmla="*/ 95946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39" name="Rectangle 85"/>
          <p:cNvSpPr>
            <a:spLocks noChangeArrowheads="1"/>
          </p:cNvSpPr>
          <p:nvPr/>
        </p:nvSpPr>
        <p:spPr bwMode="auto">
          <a:xfrm>
            <a:off x="6426201" y="5959475"/>
            <a:ext cx="351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450</a:t>
            </a:r>
          </a:p>
        </p:txBody>
      </p:sp>
      <p:sp>
        <p:nvSpPr>
          <p:cNvPr id="11286" name="Rectangle 90"/>
          <p:cNvSpPr>
            <a:spLocks noChangeArrowheads="1"/>
          </p:cNvSpPr>
          <p:nvPr/>
        </p:nvSpPr>
        <p:spPr bwMode="auto">
          <a:xfrm>
            <a:off x="1976968" y="4724400"/>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4</a:t>
            </a:r>
          </a:p>
        </p:txBody>
      </p:sp>
      <p:sp>
        <p:nvSpPr>
          <p:cNvPr id="41" name="Line 119"/>
          <p:cNvSpPr>
            <a:spLocks noChangeShapeType="1"/>
          </p:cNvSpPr>
          <p:nvPr/>
        </p:nvSpPr>
        <p:spPr bwMode="auto">
          <a:xfrm>
            <a:off x="2294468" y="4859339"/>
            <a:ext cx="207433" cy="317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 name="Line 126"/>
          <p:cNvSpPr>
            <a:spLocks noChangeShapeType="1"/>
          </p:cNvSpPr>
          <p:nvPr/>
        </p:nvSpPr>
        <p:spPr bwMode="auto">
          <a:xfrm>
            <a:off x="4125384" y="6099175"/>
            <a:ext cx="2012949" cy="1588"/>
          </a:xfrm>
          <a:prstGeom prst="line">
            <a:avLst/>
          </a:prstGeom>
          <a:noFill/>
          <a:ln w="28575">
            <a:solidFill>
              <a:schemeClr val="tx1"/>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 name="Line 36"/>
          <p:cNvSpPr>
            <a:spLocks noChangeShapeType="1"/>
          </p:cNvSpPr>
          <p:nvPr/>
        </p:nvSpPr>
        <p:spPr bwMode="auto">
          <a:xfrm>
            <a:off x="6650567" y="49530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6" name="Straight Connector 45"/>
          <p:cNvCxnSpPr/>
          <p:nvPr/>
        </p:nvCxnSpPr>
        <p:spPr>
          <a:xfrm rot="10800000">
            <a:off x="2315634" y="2740025"/>
            <a:ext cx="1926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634317" y="5795963"/>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6546850" y="5795963"/>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80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up)">
                                      <p:cBhvr>
                                        <p:cTn id="19" dur="500"/>
                                        <p:tgtEl>
                                          <p:spTgt spid="4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5" grpId="0" animBg="1"/>
      <p:bldP spid="26" grpId="0" animBg="1"/>
      <p:bldP spid="28" grpId="0"/>
      <p:bldP spid="39" grpId="0"/>
      <p:bldP spid="41" grpId="0" animBg="1"/>
      <p:bldP spid="42"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altLang="en-US" smtClean="0"/>
              <a:t>The Supply for Loanable Funds</a:t>
            </a:r>
          </a:p>
        </p:txBody>
      </p:sp>
      <p:sp>
        <p:nvSpPr>
          <p:cNvPr id="12291" name="Line 163"/>
          <p:cNvSpPr>
            <a:spLocks noChangeShapeType="1"/>
          </p:cNvSpPr>
          <p:nvPr/>
        </p:nvSpPr>
        <p:spPr bwMode="auto">
          <a:xfrm>
            <a:off x="3807885" y="5784850"/>
            <a:ext cx="4233" cy="153988"/>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292" name="Rectangle 164"/>
          <p:cNvSpPr>
            <a:spLocks noChangeArrowheads="1"/>
          </p:cNvSpPr>
          <p:nvPr/>
        </p:nvSpPr>
        <p:spPr bwMode="auto">
          <a:xfrm>
            <a:off x="3409951" y="5988050"/>
            <a:ext cx="46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$150</a:t>
            </a:r>
          </a:p>
        </p:txBody>
      </p:sp>
      <p:sp>
        <p:nvSpPr>
          <p:cNvPr id="12293" name="Rectangle 165"/>
          <p:cNvSpPr>
            <a:spLocks noChangeArrowheads="1"/>
          </p:cNvSpPr>
          <p:nvPr/>
        </p:nvSpPr>
        <p:spPr bwMode="auto">
          <a:xfrm>
            <a:off x="2036234" y="5991225"/>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0</a:t>
            </a:r>
          </a:p>
        </p:txBody>
      </p:sp>
      <p:sp>
        <p:nvSpPr>
          <p:cNvPr id="12294" name="Rectangle 167"/>
          <p:cNvSpPr>
            <a:spLocks noChangeArrowheads="1"/>
          </p:cNvSpPr>
          <p:nvPr/>
        </p:nvSpPr>
        <p:spPr bwMode="auto">
          <a:xfrm>
            <a:off x="2036234" y="4716464"/>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4</a:t>
            </a:r>
          </a:p>
        </p:txBody>
      </p:sp>
      <p:sp>
        <p:nvSpPr>
          <p:cNvPr id="12295" name="Rectangle 190"/>
          <p:cNvSpPr>
            <a:spLocks noChangeArrowheads="1"/>
          </p:cNvSpPr>
          <p:nvPr/>
        </p:nvSpPr>
        <p:spPr bwMode="auto">
          <a:xfrm>
            <a:off x="3903133" y="4837113"/>
            <a:ext cx="120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X</a:t>
            </a:r>
          </a:p>
        </p:txBody>
      </p:sp>
      <p:sp>
        <p:nvSpPr>
          <p:cNvPr id="12296" name="Freeform 191"/>
          <p:cNvSpPr>
            <a:spLocks/>
          </p:cNvSpPr>
          <p:nvPr/>
        </p:nvSpPr>
        <p:spPr bwMode="auto">
          <a:xfrm>
            <a:off x="2353734" y="1412876"/>
            <a:ext cx="8631767" cy="4525963"/>
          </a:xfrm>
          <a:custGeom>
            <a:avLst/>
            <a:gdLst>
              <a:gd name="T0" fmla="*/ 2147483647 w 2558"/>
              <a:gd name="T1" fmla="*/ 2147483647 h 1814"/>
              <a:gd name="T2" fmla="*/ 0 w 2558"/>
              <a:gd name="T3" fmla="*/ 2147483647 h 1814"/>
              <a:gd name="T4" fmla="*/ 0 w 2558"/>
              <a:gd name="T5" fmla="*/ 0 h 1814"/>
              <a:gd name="T6" fmla="*/ 0 60000 65536"/>
              <a:gd name="T7" fmla="*/ 0 60000 65536"/>
              <a:gd name="T8" fmla="*/ 0 60000 65536"/>
              <a:gd name="T9" fmla="*/ 0 w 2558"/>
              <a:gd name="T10" fmla="*/ 0 h 1814"/>
              <a:gd name="T11" fmla="*/ 2558 w 2558"/>
              <a:gd name="T12" fmla="*/ 1814 h 1814"/>
            </a:gdLst>
            <a:ahLst/>
            <a:cxnLst>
              <a:cxn ang="T6">
                <a:pos x="T0" y="T1"/>
              </a:cxn>
              <a:cxn ang="T7">
                <a:pos x="T2" y="T3"/>
              </a:cxn>
              <a:cxn ang="T8">
                <a:pos x="T4" y="T5"/>
              </a:cxn>
            </a:cxnLst>
            <a:rect l="T9" t="T10" r="T11" b="T12"/>
            <a:pathLst>
              <a:path w="2558" h="1814">
                <a:moveTo>
                  <a:pt x="2558" y="1814"/>
                </a:moveTo>
                <a:lnTo>
                  <a:pt x="0" y="1814"/>
                </a:lnTo>
                <a:lnTo>
                  <a:pt x="0" y="0"/>
                </a:lnTo>
              </a:path>
            </a:pathLst>
          </a:custGeom>
          <a:noFill/>
          <a:ln w="2">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7" name="Line 192"/>
          <p:cNvSpPr>
            <a:spLocks noChangeShapeType="1"/>
          </p:cNvSpPr>
          <p:nvPr/>
        </p:nvSpPr>
        <p:spPr bwMode="auto">
          <a:xfrm flipH="1">
            <a:off x="3206752" y="1905000"/>
            <a:ext cx="4540249" cy="3397250"/>
          </a:xfrm>
          <a:prstGeom prst="line">
            <a:avLst/>
          </a:prstGeom>
          <a:noFill/>
          <a:ln w="34925">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298" name="Oval 194"/>
          <p:cNvSpPr>
            <a:spLocks noChangeArrowheads="1"/>
          </p:cNvSpPr>
          <p:nvPr/>
        </p:nvSpPr>
        <p:spPr bwMode="auto">
          <a:xfrm>
            <a:off x="3723218" y="4787901"/>
            <a:ext cx="171449" cy="1301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2299" name="Line 196"/>
          <p:cNvSpPr>
            <a:spLocks noChangeShapeType="1"/>
          </p:cNvSpPr>
          <p:nvPr/>
        </p:nvSpPr>
        <p:spPr bwMode="auto">
          <a:xfrm>
            <a:off x="2353734" y="4852989"/>
            <a:ext cx="207433" cy="317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00" name="AutoShape 3"/>
          <p:cNvSpPr>
            <a:spLocks noChangeAspect="1" noChangeArrowheads="1"/>
          </p:cNvSpPr>
          <p:nvPr/>
        </p:nvSpPr>
        <p:spPr bwMode="auto">
          <a:xfrm>
            <a:off x="3278717" y="1879600"/>
            <a:ext cx="619548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2301" name="AutoShape 41"/>
          <p:cNvSpPr>
            <a:spLocks noChangeAspect="1" noChangeArrowheads="1"/>
          </p:cNvSpPr>
          <p:nvPr/>
        </p:nvSpPr>
        <p:spPr bwMode="auto">
          <a:xfrm>
            <a:off x="3278717" y="1879600"/>
            <a:ext cx="619548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2302" name="Rectangle 96"/>
          <p:cNvSpPr>
            <a:spLocks noChangeArrowheads="1"/>
          </p:cNvSpPr>
          <p:nvPr/>
        </p:nvSpPr>
        <p:spPr bwMode="auto">
          <a:xfrm>
            <a:off x="7753351" y="6019801"/>
            <a:ext cx="34628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Quantity of loanable funds</a:t>
            </a:r>
          </a:p>
          <a:p>
            <a:r>
              <a:rPr lang="en-US" altLang="en-US" dirty="0">
                <a:ea typeface="MS PGothic" pitchFamily="34" charset="-128"/>
              </a:rPr>
              <a:t>(billions of dollars) </a:t>
            </a:r>
          </a:p>
        </p:txBody>
      </p:sp>
      <p:sp>
        <p:nvSpPr>
          <p:cNvPr id="12303" name="Rectangle 98"/>
          <p:cNvSpPr>
            <a:spLocks noChangeArrowheads="1"/>
          </p:cNvSpPr>
          <p:nvPr/>
        </p:nvSpPr>
        <p:spPr bwMode="auto">
          <a:xfrm>
            <a:off x="1094317" y="1439864"/>
            <a:ext cx="1117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dirty="0">
                <a:ea typeface="MS PGothic" pitchFamily="34" charset="-128"/>
              </a:rPr>
              <a:t>Interest</a:t>
            </a:r>
            <a:r>
              <a:rPr lang="en-US" altLang="en-US" b="1" dirty="0">
                <a:ea typeface="MS PGothic" pitchFamily="34" charset="-128"/>
              </a:rPr>
              <a:t> rate</a:t>
            </a:r>
          </a:p>
        </p:txBody>
      </p:sp>
      <p:sp>
        <p:nvSpPr>
          <p:cNvPr id="12304" name="Rectangle 111"/>
          <p:cNvSpPr>
            <a:spLocks noChangeArrowheads="1"/>
          </p:cNvSpPr>
          <p:nvPr/>
        </p:nvSpPr>
        <p:spPr bwMode="auto">
          <a:xfrm>
            <a:off x="6184900" y="1557339"/>
            <a:ext cx="25279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Supply of loanable funds, </a:t>
            </a:r>
            <a:r>
              <a:rPr lang="en-US" altLang="en-US" i="1" dirty="0">
                <a:ea typeface="MS PGothic" pitchFamily="34" charset="-128"/>
              </a:rPr>
              <a:t>S</a:t>
            </a:r>
          </a:p>
        </p:txBody>
      </p:sp>
      <p:sp>
        <p:nvSpPr>
          <p:cNvPr id="12305" name="Line 18"/>
          <p:cNvSpPr>
            <a:spLocks noChangeShapeType="1"/>
          </p:cNvSpPr>
          <p:nvPr/>
        </p:nvSpPr>
        <p:spPr bwMode="auto">
          <a:xfrm flipV="1">
            <a:off x="2599267" y="4848225"/>
            <a:ext cx="111971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
          <p:cNvSpPr>
            <a:spLocks noChangeShapeType="1"/>
          </p:cNvSpPr>
          <p:nvPr/>
        </p:nvSpPr>
        <p:spPr bwMode="auto">
          <a:xfrm>
            <a:off x="2618317" y="2667000"/>
            <a:ext cx="4064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 name="Group 20"/>
          <p:cNvGrpSpPr>
            <a:grpSpLocks/>
          </p:cNvGrpSpPr>
          <p:nvPr/>
        </p:nvGrpSpPr>
        <p:grpSpPr bwMode="auto">
          <a:xfrm>
            <a:off x="4237568" y="5784857"/>
            <a:ext cx="2605618" cy="482601"/>
            <a:chOff x="1869" y="3596"/>
            <a:chExt cx="1231" cy="304"/>
          </a:xfrm>
        </p:grpSpPr>
        <p:sp>
          <p:nvSpPr>
            <p:cNvPr id="12325" name="Line 161"/>
            <p:cNvSpPr>
              <a:spLocks noChangeShapeType="1"/>
            </p:cNvSpPr>
            <p:nvPr/>
          </p:nvSpPr>
          <p:spPr bwMode="auto">
            <a:xfrm>
              <a:off x="3046" y="3596"/>
              <a:ext cx="2" cy="97"/>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26" name="Rectangle 162"/>
            <p:cNvSpPr>
              <a:spLocks noChangeArrowheads="1"/>
            </p:cNvSpPr>
            <p:nvPr/>
          </p:nvSpPr>
          <p:spPr bwMode="auto">
            <a:xfrm>
              <a:off x="2934" y="3726"/>
              <a:ext cx="1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450</a:t>
              </a:r>
            </a:p>
          </p:txBody>
        </p:sp>
        <p:sp>
          <p:nvSpPr>
            <p:cNvPr id="12327" name="Line 199"/>
            <p:cNvSpPr>
              <a:spLocks noChangeShapeType="1"/>
            </p:cNvSpPr>
            <p:nvPr/>
          </p:nvSpPr>
          <p:spPr bwMode="auto">
            <a:xfrm>
              <a:off x="1869" y="3807"/>
              <a:ext cx="912" cy="1"/>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28" name="Freeform 200"/>
            <p:cNvSpPr>
              <a:spLocks/>
            </p:cNvSpPr>
            <p:nvPr/>
          </p:nvSpPr>
          <p:spPr bwMode="auto">
            <a:xfrm>
              <a:off x="2762" y="3783"/>
              <a:ext cx="85" cy="53"/>
            </a:xfrm>
            <a:custGeom>
              <a:avLst/>
              <a:gdLst>
                <a:gd name="T0" fmla="*/ 418313 w 21"/>
                <a:gd name="T1" fmla="*/ 647733 h 13"/>
                <a:gd name="T2" fmla="*/ 0 w 21"/>
                <a:gd name="T3" fmla="*/ 0 h 13"/>
                <a:gd name="T4" fmla="*/ 0 w 21"/>
                <a:gd name="T5" fmla="*/ 0 h 13"/>
                <a:gd name="T6" fmla="*/ 1045791 w 21"/>
                <a:gd name="T7" fmla="*/ 431820 h 13"/>
                <a:gd name="T8" fmla="*/ 2196153 w 21"/>
                <a:gd name="T9" fmla="*/ 647733 h 13"/>
                <a:gd name="T10" fmla="*/ 1045791 w 21"/>
                <a:gd name="T11" fmla="*/ 971616 h 13"/>
                <a:gd name="T12" fmla="*/ 0 w 21"/>
                <a:gd name="T13" fmla="*/ 1403436 h 13"/>
                <a:gd name="T14" fmla="*/ 0 w 21"/>
                <a:gd name="T15" fmla="*/ 1403436 h 13"/>
                <a:gd name="T16" fmla="*/ 418313 w 21"/>
                <a:gd name="T17" fmla="*/ 64773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3"/>
                <a:gd name="T29" fmla="*/ 21 w 2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3">
                  <a:moveTo>
                    <a:pt x="4" y="6"/>
                  </a:moveTo>
                  <a:cubicBezTo>
                    <a:pt x="0" y="0"/>
                    <a:pt x="0" y="0"/>
                    <a:pt x="0" y="0"/>
                  </a:cubicBezTo>
                  <a:cubicBezTo>
                    <a:pt x="0" y="0"/>
                    <a:pt x="0" y="0"/>
                    <a:pt x="0" y="0"/>
                  </a:cubicBezTo>
                  <a:cubicBezTo>
                    <a:pt x="10" y="4"/>
                    <a:pt x="10" y="4"/>
                    <a:pt x="10" y="4"/>
                  </a:cubicBezTo>
                  <a:cubicBezTo>
                    <a:pt x="14" y="5"/>
                    <a:pt x="18" y="6"/>
                    <a:pt x="21" y="6"/>
                  </a:cubicBezTo>
                  <a:cubicBezTo>
                    <a:pt x="18" y="7"/>
                    <a:pt x="14" y="8"/>
                    <a:pt x="10" y="9"/>
                  </a:cubicBezTo>
                  <a:cubicBezTo>
                    <a:pt x="0" y="13"/>
                    <a:pt x="0" y="13"/>
                    <a:pt x="0" y="13"/>
                  </a:cubicBezTo>
                  <a:cubicBezTo>
                    <a:pt x="0" y="13"/>
                    <a:pt x="0" y="13"/>
                    <a:pt x="0" y="13"/>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 name="Group 25"/>
          <p:cNvGrpSpPr>
            <a:grpSpLocks/>
          </p:cNvGrpSpPr>
          <p:nvPr/>
        </p:nvGrpSpPr>
        <p:grpSpPr bwMode="auto">
          <a:xfrm>
            <a:off x="1629834" y="2547938"/>
            <a:ext cx="931333" cy="2068512"/>
            <a:chOff x="637" y="1557"/>
            <a:chExt cx="440" cy="1303"/>
          </a:xfrm>
        </p:grpSpPr>
        <p:sp>
          <p:nvSpPr>
            <p:cNvPr id="12321" name="Rectangle 166"/>
            <p:cNvSpPr>
              <a:spLocks noChangeArrowheads="1"/>
            </p:cNvSpPr>
            <p:nvPr/>
          </p:nvSpPr>
          <p:spPr bwMode="auto">
            <a:xfrm>
              <a:off x="637" y="1557"/>
              <a:ext cx="18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12%</a:t>
              </a:r>
            </a:p>
          </p:txBody>
        </p:sp>
        <p:sp>
          <p:nvSpPr>
            <p:cNvPr id="12322" name="Line 195"/>
            <p:cNvSpPr>
              <a:spLocks noChangeShapeType="1"/>
            </p:cNvSpPr>
            <p:nvPr/>
          </p:nvSpPr>
          <p:spPr bwMode="auto">
            <a:xfrm>
              <a:off x="979" y="1635"/>
              <a:ext cx="98" cy="1"/>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197"/>
            <p:cNvSpPr>
              <a:spLocks noChangeShapeType="1"/>
            </p:cNvSpPr>
            <p:nvPr/>
          </p:nvSpPr>
          <p:spPr bwMode="auto">
            <a:xfrm flipV="1">
              <a:off x="775" y="1854"/>
              <a:ext cx="2" cy="1006"/>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24" name="Freeform 198"/>
            <p:cNvSpPr>
              <a:spLocks/>
            </p:cNvSpPr>
            <p:nvPr/>
          </p:nvSpPr>
          <p:spPr bwMode="auto">
            <a:xfrm>
              <a:off x="746" y="1789"/>
              <a:ext cx="53" cy="89"/>
            </a:xfrm>
            <a:custGeom>
              <a:avLst/>
              <a:gdLst>
                <a:gd name="T0" fmla="*/ 759013 w 13"/>
                <a:gd name="T1" fmla="*/ 1896489 h 22"/>
                <a:gd name="T2" fmla="*/ 0 w 13"/>
                <a:gd name="T3" fmla="*/ 2317924 h 22"/>
                <a:gd name="T4" fmla="*/ 0 w 13"/>
                <a:gd name="T5" fmla="*/ 2212560 h 22"/>
                <a:gd name="T6" fmla="*/ 433715 w 13"/>
                <a:gd name="T7" fmla="*/ 1158970 h 22"/>
                <a:gd name="T8" fmla="*/ 759013 w 13"/>
                <a:gd name="T9" fmla="*/ 0 h 22"/>
                <a:gd name="T10" fmla="*/ 975885 w 13"/>
                <a:gd name="T11" fmla="*/ 1158970 h 22"/>
                <a:gd name="T12" fmla="*/ 1409604 w 13"/>
                <a:gd name="T13" fmla="*/ 2212560 h 22"/>
                <a:gd name="T14" fmla="*/ 1409604 w 13"/>
                <a:gd name="T15" fmla="*/ 2317924 h 22"/>
                <a:gd name="T16" fmla="*/ 759013 w 13"/>
                <a:gd name="T17" fmla="*/ 189648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2"/>
                <a:gd name="T29" fmla="*/ 13 w 1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2">
                  <a:moveTo>
                    <a:pt x="7" y="18"/>
                  </a:moveTo>
                  <a:cubicBezTo>
                    <a:pt x="0" y="22"/>
                    <a:pt x="0" y="22"/>
                    <a:pt x="0" y="22"/>
                  </a:cubicBezTo>
                  <a:cubicBezTo>
                    <a:pt x="0" y="21"/>
                    <a:pt x="0" y="21"/>
                    <a:pt x="0" y="21"/>
                  </a:cubicBezTo>
                  <a:cubicBezTo>
                    <a:pt x="4" y="11"/>
                    <a:pt x="4" y="11"/>
                    <a:pt x="4" y="11"/>
                  </a:cubicBezTo>
                  <a:cubicBezTo>
                    <a:pt x="5" y="7"/>
                    <a:pt x="6" y="3"/>
                    <a:pt x="7" y="0"/>
                  </a:cubicBezTo>
                  <a:cubicBezTo>
                    <a:pt x="8" y="3"/>
                    <a:pt x="8" y="7"/>
                    <a:pt x="9" y="11"/>
                  </a:cubicBezTo>
                  <a:cubicBezTo>
                    <a:pt x="13" y="21"/>
                    <a:pt x="13" y="21"/>
                    <a:pt x="13" y="21"/>
                  </a:cubicBezTo>
                  <a:cubicBezTo>
                    <a:pt x="13" y="22"/>
                    <a:pt x="13" y="22"/>
                    <a:pt x="13" y="22"/>
                  </a:cubicBez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 name="Group 30"/>
          <p:cNvGrpSpPr>
            <a:grpSpLocks/>
          </p:cNvGrpSpPr>
          <p:nvPr/>
        </p:nvGrpSpPr>
        <p:grpSpPr bwMode="auto">
          <a:xfrm>
            <a:off x="3695700" y="2608263"/>
            <a:ext cx="3240617" cy="2097087"/>
            <a:chOff x="1613" y="1595"/>
            <a:chExt cx="1531" cy="1321"/>
          </a:xfrm>
        </p:grpSpPr>
        <p:sp>
          <p:nvSpPr>
            <p:cNvPr id="12313" name="Rectangle 189"/>
            <p:cNvSpPr>
              <a:spLocks noChangeArrowheads="1"/>
            </p:cNvSpPr>
            <p:nvPr/>
          </p:nvSpPr>
          <p:spPr bwMode="auto">
            <a:xfrm>
              <a:off x="3091" y="1643"/>
              <a:ext cx="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ea typeface="MS PGothic" pitchFamily="34" charset="-128"/>
                </a:rPr>
                <a:t>Y</a:t>
              </a:r>
            </a:p>
          </p:txBody>
        </p:sp>
        <p:sp>
          <p:nvSpPr>
            <p:cNvPr id="12314" name="Oval 193"/>
            <p:cNvSpPr>
              <a:spLocks noChangeArrowheads="1"/>
            </p:cNvSpPr>
            <p:nvPr/>
          </p:nvSpPr>
          <p:spPr bwMode="auto">
            <a:xfrm>
              <a:off x="3005" y="1595"/>
              <a:ext cx="83" cy="8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2315" name="Line 201"/>
            <p:cNvSpPr>
              <a:spLocks noChangeShapeType="1"/>
            </p:cNvSpPr>
            <p:nvPr/>
          </p:nvSpPr>
          <p:spPr bwMode="auto">
            <a:xfrm flipV="1">
              <a:off x="1613" y="1753"/>
              <a:ext cx="1182" cy="1163"/>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16" name="Freeform 202"/>
            <p:cNvSpPr>
              <a:spLocks/>
            </p:cNvSpPr>
            <p:nvPr/>
          </p:nvSpPr>
          <p:spPr bwMode="auto">
            <a:xfrm>
              <a:off x="2750" y="1696"/>
              <a:ext cx="109" cy="105"/>
            </a:xfrm>
            <a:custGeom>
              <a:avLst/>
              <a:gdLst>
                <a:gd name="T0" fmla="*/ 936302 w 27"/>
                <a:gd name="T1" fmla="*/ 1667533 h 26"/>
                <a:gd name="T2" fmla="*/ 0 w 27"/>
                <a:gd name="T3" fmla="*/ 1354868 h 26"/>
                <a:gd name="T4" fmla="*/ 0 w 27"/>
                <a:gd name="T5" fmla="*/ 1354868 h 26"/>
                <a:gd name="T6" fmla="*/ 1456458 w 27"/>
                <a:gd name="T7" fmla="*/ 729540 h 26"/>
                <a:gd name="T8" fmla="*/ 2808886 w 27"/>
                <a:gd name="T9" fmla="*/ 0 h 26"/>
                <a:gd name="T10" fmla="*/ 1872588 w 27"/>
                <a:gd name="T11" fmla="*/ 1250651 h 26"/>
                <a:gd name="T12" fmla="*/ 1248401 w 27"/>
                <a:gd name="T13" fmla="*/ 2709735 h 26"/>
                <a:gd name="T14" fmla="*/ 1144359 w 27"/>
                <a:gd name="T15" fmla="*/ 2709735 h 26"/>
                <a:gd name="T16" fmla="*/ 936302 w 27"/>
                <a:gd name="T17" fmla="*/ 166753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9" y="16"/>
                  </a:moveTo>
                  <a:cubicBezTo>
                    <a:pt x="0" y="13"/>
                    <a:pt x="0" y="13"/>
                    <a:pt x="0" y="13"/>
                  </a:cubicBezTo>
                  <a:cubicBezTo>
                    <a:pt x="0" y="13"/>
                    <a:pt x="0" y="13"/>
                    <a:pt x="0" y="13"/>
                  </a:cubicBezTo>
                  <a:cubicBezTo>
                    <a:pt x="14" y="7"/>
                    <a:pt x="14" y="7"/>
                    <a:pt x="14" y="7"/>
                  </a:cubicBezTo>
                  <a:cubicBezTo>
                    <a:pt x="18" y="5"/>
                    <a:pt x="23" y="2"/>
                    <a:pt x="27" y="0"/>
                  </a:cubicBezTo>
                  <a:cubicBezTo>
                    <a:pt x="24" y="4"/>
                    <a:pt x="21" y="8"/>
                    <a:pt x="18" y="12"/>
                  </a:cubicBezTo>
                  <a:cubicBezTo>
                    <a:pt x="12" y="26"/>
                    <a:pt x="12" y="26"/>
                    <a:pt x="12" y="26"/>
                  </a:cubicBezTo>
                  <a:cubicBezTo>
                    <a:pt x="11" y="26"/>
                    <a:pt x="11" y="26"/>
                    <a:pt x="11" y="26"/>
                  </a:cubicBez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203"/>
            <p:cNvSpPr>
              <a:spLocks/>
            </p:cNvSpPr>
            <p:nvPr/>
          </p:nvSpPr>
          <p:spPr bwMode="auto">
            <a:xfrm>
              <a:off x="2431" y="2003"/>
              <a:ext cx="114" cy="107"/>
            </a:xfrm>
            <a:custGeom>
              <a:avLst/>
              <a:gdLst>
                <a:gd name="T0" fmla="*/ 1068921 w 28"/>
                <a:gd name="T1" fmla="*/ 1760047 h 26"/>
                <a:gd name="T2" fmla="*/ 0 w 28"/>
                <a:gd name="T3" fmla="*/ 1540043 h 26"/>
                <a:gd name="T4" fmla="*/ 0 w 28"/>
                <a:gd name="T5" fmla="*/ 1430043 h 26"/>
                <a:gd name="T6" fmla="*/ 1496494 w 28"/>
                <a:gd name="T7" fmla="*/ 880013 h 26"/>
                <a:gd name="T8" fmla="*/ 2992976 w 28"/>
                <a:gd name="T9" fmla="*/ 0 h 26"/>
                <a:gd name="T10" fmla="*/ 2030938 w 28"/>
                <a:gd name="T11" fmla="*/ 1430043 h 26"/>
                <a:gd name="T12" fmla="*/ 1282708 w 28"/>
                <a:gd name="T13" fmla="*/ 2860065 h 26"/>
                <a:gd name="T14" fmla="*/ 1282708 w 28"/>
                <a:gd name="T15" fmla="*/ 2860065 h 26"/>
                <a:gd name="T16" fmla="*/ 1068921 w 28"/>
                <a:gd name="T17" fmla="*/ 17600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6"/>
                  </a:moveTo>
                  <a:cubicBezTo>
                    <a:pt x="0" y="14"/>
                    <a:pt x="0" y="14"/>
                    <a:pt x="0" y="14"/>
                  </a:cubicBezTo>
                  <a:cubicBezTo>
                    <a:pt x="0" y="13"/>
                    <a:pt x="0" y="13"/>
                    <a:pt x="0" y="13"/>
                  </a:cubicBezTo>
                  <a:cubicBezTo>
                    <a:pt x="14" y="8"/>
                    <a:pt x="14" y="8"/>
                    <a:pt x="14" y="8"/>
                  </a:cubicBezTo>
                  <a:cubicBezTo>
                    <a:pt x="19" y="5"/>
                    <a:pt x="23" y="3"/>
                    <a:pt x="28" y="0"/>
                  </a:cubicBezTo>
                  <a:cubicBezTo>
                    <a:pt x="25" y="4"/>
                    <a:pt x="22" y="9"/>
                    <a:pt x="19" y="13"/>
                  </a:cubicBezTo>
                  <a:cubicBezTo>
                    <a:pt x="12" y="26"/>
                    <a:pt x="12" y="26"/>
                    <a:pt x="12" y="26"/>
                  </a:cubicBezTo>
                  <a:cubicBezTo>
                    <a:pt x="12" y="26"/>
                    <a:pt x="12" y="26"/>
                    <a:pt x="12" y="26"/>
                  </a:cubicBez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204"/>
            <p:cNvSpPr>
              <a:spLocks/>
            </p:cNvSpPr>
            <p:nvPr/>
          </p:nvSpPr>
          <p:spPr bwMode="auto">
            <a:xfrm>
              <a:off x="1618" y="2806"/>
              <a:ext cx="114" cy="105"/>
            </a:xfrm>
            <a:custGeom>
              <a:avLst/>
              <a:gdLst>
                <a:gd name="T0" fmla="*/ 1068921 w 28"/>
                <a:gd name="T1" fmla="*/ 1667533 h 26"/>
                <a:gd name="T2" fmla="*/ 0 w 28"/>
                <a:gd name="T3" fmla="*/ 1354868 h 26"/>
                <a:gd name="T4" fmla="*/ 0 w 28"/>
                <a:gd name="T5" fmla="*/ 1354868 h 26"/>
                <a:gd name="T6" fmla="*/ 1603382 w 28"/>
                <a:gd name="T7" fmla="*/ 833757 h 26"/>
                <a:gd name="T8" fmla="*/ 2992976 w 28"/>
                <a:gd name="T9" fmla="*/ 0 h 26"/>
                <a:gd name="T10" fmla="*/ 2030938 w 28"/>
                <a:gd name="T11" fmla="*/ 1250651 h 26"/>
                <a:gd name="T12" fmla="*/ 1282708 w 28"/>
                <a:gd name="T13" fmla="*/ 2709735 h 26"/>
                <a:gd name="T14" fmla="*/ 1282708 w 28"/>
                <a:gd name="T15" fmla="*/ 2709735 h 26"/>
                <a:gd name="T16" fmla="*/ 1068921 w 28"/>
                <a:gd name="T17" fmla="*/ 166753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6"/>
                  </a:moveTo>
                  <a:cubicBezTo>
                    <a:pt x="0" y="13"/>
                    <a:pt x="0" y="13"/>
                    <a:pt x="0" y="13"/>
                  </a:cubicBezTo>
                  <a:cubicBezTo>
                    <a:pt x="0" y="13"/>
                    <a:pt x="0" y="13"/>
                    <a:pt x="0" y="13"/>
                  </a:cubicBezTo>
                  <a:cubicBezTo>
                    <a:pt x="15" y="8"/>
                    <a:pt x="15" y="8"/>
                    <a:pt x="15" y="8"/>
                  </a:cubicBezTo>
                  <a:cubicBezTo>
                    <a:pt x="19" y="5"/>
                    <a:pt x="23" y="3"/>
                    <a:pt x="28" y="0"/>
                  </a:cubicBezTo>
                  <a:cubicBezTo>
                    <a:pt x="25" y="4"/>
                    <a:pt x="22" y="8"/>
                    <a:pt x="19" y="12"/>
                  </a:cubicBezTo>
                  <a:cubicBezTo>
                    <a:pt x="12" y="26"/>
                    <a:pt x="12" y="26"/>
                    <a:pt x="12" y="26"/>
                  </a:cubicBezTo>
                  <a:cubicBezTo>
                    <a:pt x="12" y="26"/>
                    <a:pt x="12" y="26"/>
                    <a:pt x="12" y="26"/>
                  </a:cubicBez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205"/>
            <p:cNvSpPr>
              <a:spLocks/>
            </p:cNvSpPr>
            <p:nvPr/>
          </p:nvSpPr>
          <p:spPr bwMode="auto">
            <a:xfrm>
              <a:off x="1857" y="2571"/>
              <a:ext cx="114" cy="105"/>
            </a:xfrm>
            <a:custGeom>
              <a:avLst/>
              <a:gdLst>
                <a:gd name="T0" fmla="*/ 1068921 w 28"/>
                <a:gd name="T1" fmla="*/ 1771746 h 26"/>
                <a:gd name="T2" fmla="*/ 0 w 28"/>
                <a:gd name="T3" fmla="*/ 1459084 h 26"/>
                <a:gd name="T4" fmla="*/ 0 w 28"/>
                <a:gd name="T5" fmla="*/ 1354868 h 26"/>
                <a:gd name="T6" fmla="*/ 1603382 w 28"/>
                <a:gd name="T7" fmla="*/ 833757 h 26"/>
                <a:gd name="T8" fmla="*/ 2992976 w 28"/>
                <a:gd name="T9" fmla="*/ 0 h 26"/>
                <a:gd name="T10" fmla="*/ 2030938 w 28"/>
                <a:gd name="T11" fmla="*/ 1354868 h 26"/>
                <a:gd name="T12" fmla="*/ 1282708 w 28"/>
                <a:gd name="T13" fmla="*/ 2709735 h 26"/>
                <a:gd name="T14" fmla="*/ 1282708 w 28"/>
                <a:gd name="T15" fmla="*/ 2709735 h 26"/>
                <a:gd name="T16" fmla="*/ 1068921 w 28"/>
                <a:gd name="T17" fmla="*/ 177174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7"/>
                  </a:moveTo>
                  <a:cubicBezTo>
                    <a:pt x="0" y="14"/>
                    <a:pt x="0" y="14"/>
                    <a:pt x="0" y="14"/>
                  </a:cubicBezTo>
                  <a:cubicBezTo>
                    <a:pt x="0" y="13"/>
                    <a:pt x="0" y="13"/>
                    <a:pt x="0" y="13"/>
                  </a:cubicBezTo>
                  <a:cubicBezTo>
                    <a:pt x="15" y="8"/>
                    <a:pt x="15" y="8"/>
                    <a:pt x="15" y="8"/>
                  </a:cubicBezTo>
                  <a:cubicBezTo>
                    <a:pt x="19" y="5"/>
                    <a:pt x="23" y="3"/>
                    <a:pt x="28" y="0"/>
                  </a:cubicBezTo>
                  <a:cubicBezTo>
                    <a:pt x="25" y="5"/>
                    <a:pt x="22" y="9"/>
                    <a:pt x="19" y="13"/>
                  </a:cubicBezTo>
                  <a:cubicBezTo>
                    <a:pt x="12" y="26"/>
                    <a:pt x="12" y="26"/>
                    <a:pt x="12" y="26"/>
                  </a:cubicBezTo>
                  <a:cubicBezTo>
                    <a:pt x="12" y="26"/>
                    <a:pt x="12" y="26"/>
                    <a:pt x="12" y="26"/>
                  </a:cubicBezTo>
                  <a:lnTo>
                    <a:pt x="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206"/>
            <p:cNvSpPr>
              <a:spLocks/>
            </p:cNvSpPr>
            <p:nvPr/>
          </p:nvSpPr>
          <p:spPr bwMode="auto">
            <a:xfrm>
              <a:off x="2143" y="2283"/>
              <a:ext cx="109" cy="107"/>
            </a:xfrm>
            <a:custGeom>
              <a:avLst/>
              <a:gdLst>
                <a:gd name="T0" fmla="*/ 936302 w 27"/>
                <a:gd name="T1" fmla="*/ 1760047 h 26"/>
                <a:gd name="T2" fmla="*/ 0 w 27"/>
                <a:gd name="T3" fmla="*/ 1430043 h 26"/>
                <a:gd name="T4" fmla="*/ 0 w 27"/>
                <a:gd name="T5" fmla="*/ 1430043 h 26"/>
                <a:gd name="T6" fmla="*/ 1456458 w 27"/>
                <a:gd name="T7" fmla="*/ 770013 h 26"/>
                <a:gd name="T8" fmla="*/ 2808886 w 27"/>
                <a:gd name="T9" fmla="*/ 0 h 26"/>
                <a:gd name="T10" fmla="*/ 1872588 w 27"/>
                <a:gd name="T11" fmla="*/ 1320022 h 26"/>
                <a:gd name="T12" fmla="*/ 1248401 w 27"/>
                <a:gd name="T13" fmla="*/ 2860065 h 26"/>
                <a:gd name="T14" fmla="*/ 1144359 w 27"/>
                <a:gd name="T15" fmla="*/ 2860065 h 26"/>
                <a:gd name="T16" fmla="*/ 936302 w 27"/>
                <a:gd name="T17" fmla="*/ 17600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9" y="16"/>
                  </a:moveTo>
                  <a:cubicBezTo>
                    <a:pt x="0" y="13"/>
                    <a:pt x="0" y="13"/>
                    <a:pt x="0" y="13"/>
                  </a:cubicBezTo>
                  <a:cubicBezTo>
                    <a:pt x="0" y="13"/>
                    <a:pt x="0" y="13"/>
                    <a:pt x="0" y="13"/>
                  </a:cubicBezTo>
                  <a:cubicBezTo>
                    <a:pt x="14" y="7"/>
                    <a:pt x="14" y="7"/>
                    <a:pt x="14" y="7"/>
                  </a:cubicBezTo>
                  <a:cubicBezTo>
                    <a:pt x="18" y="5"/>
                    <a:pt x="23" y="2"/>
                    <a:pt x="27" y="0"/>
                  </a:cubicBezTo>
                  <a:cubicBezTo>
                    <a:pt x="24" y="4"/>
                    <a:pt x="21" y="8"/>
                    <a:pt x="18" y="12"/>
                  </a:cubicBezTo>
                  <a:cubicBezTo>
                    <a:pt x="12" y="26"/>
                    <a:pt x="12" y="26"/>
                    <a:pt x="12" y="26"/>
                  </a:cubicBezTo>
                  <a:cubicBezTo>
                    <a:pt x="11" y="26"/>
                    <a:pt x="11" y="26"/>
                    <a:pt x="11" y="26"/>
                  </a:cubicBez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 name="Line 39"/>
          <p:cNvSpPr>
            <a:spLocks noChangeShapeType="1"/>
          </p:cNvSpPr>
          <p:nvPr/>
        </p:nvSpPr>
        <p:spPr bwMode="auto">
          <a:xfrm>
            <a:off x="6722533" y="2792414"/>
            <a:ext cx="0" cy="29368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40"/>
          <p:cNvSpPr>
            <a:spLocks noChangeShapeType="1"/>
          </p:cNvSpPr>
          <p:nvPr/>
        </p:nvSpPr>
        <p:spPr bwMode="auto">
          <a:xfrm>
            <a:off x="3801533" y="4953001"/>
            <a:ext cx="0" cy="7985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6016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up)">
                                      <p:cBhvr>
                                        <p:cTn id="19" dur="500"/>
                                        <p:tgtEl>
                                          <p:spTgt spid="44"/>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167" y="1449388"/>
            <a:ext cx="8676217" cy="4795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title"/>
          </p:nvPr>
        </p:nvSpPr>
        <p:spPr>
          <a:xfrm>
            <a:off x="654175" y="99658"/>
            <a:ext cx="9404723" cy="1400530"/>
          </a:xfrm>
        </p:spPr>
        <p:txBody>
          <a:bodyPr/>
          <a:lstStyle/>
          <a:p>
            <a:r>
              <a:rPr lang="en-US" altLang="en-US" dirty="0" smtClean="0"/>
              <a:t>Equilibrium in the Loanable </a:t>
            </a:r>
            <a:br>
              <a:rPr lang="en-US" altLang="en-US" dirty="0" smtClean="0"/>
            </a:br>
            <a:r>
              <a:rPr lang="en-US" altLang="en-US" dirty="0" smtClean="0"/>
              <a:t>Funds Market</a:t>
            </a:r>
          </a:p>
        </p:txBody>
      </p:sp>
      <p:sp>
        <p:nvSpPr>
          <p:cNvPr id="13316" name="Rectangle 4"/>
          <p:cNvSpPr>
            <a:spLocks noChangeArrowheads="1"/>
          </p:cNvSpPr>
          <p:nvPr/>
        </p:nvSpPr>
        <p:spPr bwMode="auto">
          <a:xfrm>
            <a:off x="812800" y="1500188"/>
            <a:ext cx="121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dirty="0">
                <a:cs typeface="Arial" pitchFamily="34" charset="0"/>
              </a:rPr>
              <a:t>Interest rate</a:t>
            </a:r>
          </a:p>
        </p:txBody>
      </p:sp>
      <p:sp>
        <p:nvSpPr>
          <p:cNvPr id="13317" name="Rectangle 7"/>
          <p:cNvSpPr>
            <a:spLocks noChangeArrowheads="1"/>
          </p:cNvSpPr>
          <p:nvPr/>
        </p:nvSpPr>
        <p:spPr bwMode="auto">
          <a:xfrm>
            <a:off x="7950200" y="6245226"/>
            <a:ext cx="2946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t>Quantity of loanable funds</a:t>
            </a:r>
          </a:p>
          <a:p>
            <a:r>
              <a:rPr lang="en-US" altLang="en-US" sz="1400" b="1"/>
              <a:t>(billions of dollars)</a:t>
            </a:r>
          </a:p>
        </p:txBody>
      </p:sp>
      <p:sp>
        <p:nvSpPr>
          <p:cNvPr id="10" name="Rectangle 8"/>
          <p:cNvSpPr>
            <a:spLocks noChangeArrowheads="1"/>
          </p:cNvSpPr>
          <p:nvPr/>
        </p:nvSpPr>
        <p:spPr bwMode="auto">
          <a:xfrm>
            <a:off x="6498167" y="3189288"/>
            <a:ext cx="3048000" cy="738187"/>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Offers not accepted from</a:t>
            </a:r>
          </a:p>
          <a:p>
            <a:pPr marL="1588" indent="-1588" algn="ctr" fontAlgn="auto">
              <a:spcAft>
                <a:spcPts val="0"/>
              </a:spcAft>
              <a:defRPr/>
            </a:pPr>
            <a:r>
              <a:rPr lang="en-US" sz="1400" i="1" dirty="0"/>
              <a:t>lenders who demand interest</a:t>
            </a:r>
          </a:p>
          <a:p>
            <a:pPr marL="1588" indent="-1588" algn="ctr" fontAlgn="auto">
              <a:spcAft>
                <a:spcPts val="0"/>
              </a:spcAft>
              <a:defRPr/>
            </a:pPr>
            <a:r>
              <a:rPr lang="en-US" sz="1400" i="1" dirty="0"/>
              <a:t>rate of more than 8%.</a:t>
            </a:r>
          </a:p>
        </p:txBody>
      </p:sp>
      <p:sp>
        <p:nvSpPr>
          <p:cNvPr id="11" name="Rectangle 9"/>
          <p:cNvSpPr>
            <a:spLocks noChangeArrowheads="1"/>
          </p:cNvSpPr>
          <p:nvPr/>
        </p:nvSpPr>
        <p:spPr bwMode="auto">
          <a:xfrm>
            <a:off x="6193367" y="4256089"/>
            <a:ext cx="3454400" cy="5238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Projects with rate of return</a:t>
            </a:r>
          </a:p>
          <a:p>
            <a:pPr marL="1588" indent="-1588" algn="ctr" fontAlgn="auto">
              <a:spcAft>
                <a:spcPts val="0"/>
              </a:spcAft>
              <a:defRPr/>
            </a:pPr>
            <a:r>
              <a:rPr lang="en-US" sz="1400" i="1" dirty="0"/>
              <a:t>less than 8% are not funded.</a:t>
            </a:r>
          </a:p>
        </p:txBody>
      </p:sp>
      <p:sp>
        <p:nvSpPr>
          <p:cNvPr id="12" name="Rectangle 10"/>
          <p:cNvSpPr>
            <a:spLocks noChangeArrowheads="1"/>
          </p:cNvSpPr>
          <p:nvPr/>
        </p:nvSpPr>
        <p:spPr bwMode="auto">
          <a:xfrm>
            <a:off x="3401484" y="2122489"/>
            <a:ext cx="3149600" cy="5238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Projects with rate of return</a:t>
            </a:r>
          </a:p>
          <a:p>
            <a:pPr marL="1588" indent="-1588" algn="ctr" fontAlgn="auto">
              <a:spcAft>
                <a:spcPts val="0"/>
              </a:spcAft>
              <a:defRPr/>
            </a:pPr>
            <a:r>
              <a:rPr lang="en-US" sz="1400" i="1" dirty="0"/>
              <a:t>8% or greater are funded.</a:t>
            </a:r>
          </a:p>
        </p:txBody>
      </p:sp>
      <p:sp>
        <p:nvSpPr>
          <p:cNvPr id="13" name="Rectangle 11"/>
          <p:cNvSpPr>
            <a:spLocks noChangeArrowheads="1"/>
          </p:cNvSpPr>
          <p:nvPr/>
        </p:nvSpPr>
        <p:spPr bwMode="auto">
          <a:xfrm>
            <a:off x="7107767" y="5426076"/>
            <a:ext cx="3206751" cy="7397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Offers accepted from lenders willing to lend at interest rate of 8% or less.</a:t>
            </a:r>
          </a:p>
        </p:txBody>
      </p:sp>
      <p:sp>
        <p:nvSpPr>
          <p:cNvPr id="14" name="AutoShape 12"/>
          <p:cNvSpPr>
            <a:spLocks/>
          </p:cNvSpPr>
          <p:nvPr/>
        </p:nvSpPr>
        <p:spPr bwMode="auto">
          <a:xfrm rot="18487323">
            <a:off x="3524771" y="1695448"/>
            <a:ext cx="349737" cy="2625731"/>
          </a:xfrm>
          <a:prstGeom prst="rightBrace">
            <a:avLst>
              <a:gd name="adj1" fmla="val 59551"/>
              <a:gd name="adj2" fmla="val 50000"/>
            </a:avLst>
          </a:prstGeom>
          <a:noFill/>
          <a:ln w="25400">
            <a:solidFill>
              <a:schemeClr val="bg1"/>
            </a:solidFill>
            <a:round/>
            <a:headEnd/>
            <a:tailEnd type="none" w="med" len="lg"/>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5" name="AutoShape 13"/>
          <p:cNvSpPr>
            <a:spLocks/>
          </p:cNvSpPr>
          <p:nvPr/>
        </p:nvSpPr>
        <p:spPr bwMode="auto">
          <a:xfrm rot="-2712639">
            <a:off x="5901267" y="3506788"/>
            <a:ext cx="146050" cy="2406651"/>
          </a:xfrm>
          <a:prstGeom prst="rightBrace">
            <a:avLst>
              <a:gd name="adj1" fmla="val 102989"/>
              <a:gd name="adj2" fmla="val 50000"/>
            </a:avLst>
          </a:prstGeom>
          <a:noFill/>
          <a:ln w="254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6" name="AutoShape 14"/>
          <p:cNvSpPr>
            <a:spLocks/>
          </p:cNvSpPr>
          <p:nvPr/>
        </p:nvSpPr>
        <p:spPr bwMode="auto">
          <a:xfrm rot="2787455">
            <a:off x="6206067" y="1982788"/>
            <a:ext cx="146050" cy="2406651"/>
          </a:xfrm>
          <a:prstGeom prst="rightBrace">
            <a:avLst>
              <a:gd name="adj1" fmla="val 102989"/>
              <a:gd name="adj2" fmla="val 50000"/>
            </a:avLst>
          </a:prstGeom>
          <a:noFill/>
          <a:ln w="254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7" name="AutoShape 15"/>
          <p:cNvSpPr>
            <a:spLocks/>
          </p:cNvSpPr>
          <p:nvPr/>
        </p:nvSpPr>
        <p:spPr bwMode="auto">
          <a:xfrm rot="2787455">
            <a:off x="3767667" y="3811588"/>
            <a:ext cx="146050" cy="2406651"/>
          </a:xfrm>
          <a:prstGeom prst="rightBrace">
            <a:avLst>
              <a:gd name="adj1" fmla="val 102989"/>
              <a:gd name="adj2" fmla="val 50000"/>
            </a:avLst>
          </a:prstGeom>
          <a:noFill/>
          <a:ln w="254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8" name="Line 16"/>
          <p:cNvSpPr>
            <a:spLocks noChangeShapeType="1"/>
          </p:cNvSpPr>
          <p:nvPr/>
        </p:nvSpPr>
        <p:spPr bwMode="auto">
          <a:xfrm>
            <a:off x="3958167" y="5018088"/>
            <a:ext cx="3149600" cy="838200"/>
          </a:xfrm>
          <a:prstGeom prst="line">
            <a:avLst/>
          </a:prstGeom>
          <a:noFill/>
          <a:ln w="25400">
            <a:solidFill>
              <a:schemeClr val="bg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9" name="Rectangle 17"/>
          <p:cNvSpPr>
            <a:spLocks noChangeArrowheads="1"/>
          </p:cNvSpPr>
          <p:nvPr/>
        </p:nvSpPr>
        <p:spPr bwMode="auto">
          <a:xfrm>
            <a:off x="1113367" y="4027489"/>
            <a:ext cx="488951" cy="3079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fontAlgn="auto">
              <a:spcBef>
                <a:spcPts val="0"/>
              </a:spcBef>
              <a:spcAft>
                <a:spcPts val="0"/>
              </a:spcAft>
              <a:defRPr/>
            </a:pPr>
            <a:r>
              <a:rPr lang="en-US" sz="1400" i="1" dirty="0"/>
              <a:t>r*</a:t>
            </a:r>
          </a:p>
        </p:txBody>
      </p:sp>
      <p:sp>
        <p:nvSpPr>
          <p:cNvPr id="20" name="Rectangle 18"/>
          <p:cNvSpPr>
            <a:spLocks noChangeArrowheads="1"/>
          </p:cNvSpPr>
          <p:nvPr/>
        </p:nvSpPr>
        <p:spPr bwMode="auto">
          <a:xfrm>
            <a:off x="4476751" y="6411914"/>
            <a:ext cx="418704" cy="307777"/>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wrap="none">
            <a:spAutoFit/>
          </a:bodyPr>
          <a:lstStyle/>
          <a:p>
            <a:pPr marL="1588" indent="-1588" fontAlgn="auto">
              <a:spcBef>
                <a:spcPts val="0"/>
              </a:spcBef>
              <a:spcAft>
                <a:spcPts val="0"/>
              </a:spcAft>
              <a:defRPr/>
            </a:pPr>
            <a:r>
              <a:rPr lang="en-US" sz="1400" i="1" dirty="0"/>
              <a:t>Q*</a:t>
            </a:r>
          </a:p>
        </p:txBody>
      </p:sp>
      <p:sp>
        <p:nvSpPr>
          <p:cNvPr id="13329" name="TextBox 20"/>
          <p:cNvSpPr txBox="1">
            <a:spLocks noChangeArrowheads="1"/>
          </p:cNvSpPr>
          <p:nvPr/>
        </p:nvSpPr>
        <p:spPr bwMode="auto">
          <a:xfrm>
            <a:off x="4337051" y="6176964"/>
            <a:ext cx="550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$300</a:t>
            </a:r>
            <a:endParaRPr lang="en-US" altLang="en-US"/>
          </a:p>
        </p:txBody>
      </p:sp>
      <p:sp>
        <p:nvSpPr>
          <p:cNvPr id="13330" name="TextBox 21"/>
          <p:cNvSpPr txBox="1">
            <a:spLocks noChangeArrowheads="1"/>
          </p:cNvSpPr>
          <p:nvPr/>
        </p:nvSpPr>
        <p:spPr bwMode="auto">
          <a:xfrm>
            <a:off x="1377951" y="300831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12%</a:t>
            </a:r>
            <a:endParaRPr lang="en-US" altLang="en-US"/>
          </a:p>
        </p:txBody>
      </p:sp>
      <p:sp>
        <p:nvSpPr>
          <p:cNvPr id="13331" name="TextBox 22"/>
          <p:cNvSpPr txBox="1">
            <a:spLocks noChangeArrowheads="1"/>
          </p:cNvSpPr>
          <p:nvPr/>
        </p:nvSpPr>
        <p:spPr bwMode="auto">
          <a:xfrm>
            <a:off x="1593851" y="401796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8</a:t>
            </a:r>
            <a:endParaRPr lang="en-US" altLang="en-US"/>
          </a:p>
        </p:txBody>
      </p:sp>
      <p:sp>
        <p:nvSpPr>
          <p:cNvPr id="13332" name="TextBox 23"/>
          <p:cNvSpPr txBox="1">
            <a:spLocks noChangeArrowheads="1"/>
          </p:cNvSpPr>
          <p:nvPr/>
        </p:nvSpPr>
        <p:spPr bwMode="auto">
          <a:xfrm>
            <a:off x="1593851" y="502761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4</a:t>
            </a:r>
            <a:endParaRPr lang="en-US" altLang="en-US"/>
          </a:p>
        </p:txBody>
      </p:sp>
      <p:sp>
        <p:nvSpPr>
          <p:cNvPr id="13333" name="TextBox 24"/>
          <p:cNvSpPr txBox="1">
            <a:spLocks noChangeArrowheads="1"/>
          </p:cNvSpPr>
          <p:nvPr/>
        </p:nvSpPr>
        <p:spPr bwMode="auto">
          <a:xfrm>
            <a:off x="1593851" y="598963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0</a:t>
            </a:r>
            <a:endParaRPr lang="en-US" altLang="en-US"/>
          </a:p>
        </p:txBody>
      </p:sp>
    </p:spTree>
    <p:extLst>
      <p:ext uri="{BB962C8B-B14F-4D97-AF65-F5344CB8AC3E}">
        <p14:creationId xmlns:p14="http://schemas.microsoft.com/office/powerpoint/2010/main" val="2681862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out)">
                                      <p:cBhvr>
                                        <p:cTn id="16" dur="500"/>
                                        <p:tgtEl>
                                          <p:spTgt spid="16"/>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out)">
                                      <p:cBhvr>
                                        <p:cTn id="25" dur="500"/>
                                        <p:tgtEl>
                                          <p:spTgt spid="15"/>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out)">
                                      <p:cBhvr>
                                        <p:cTn id="34" dur="500"/>
                                        <p:tgtEl>
                                          <p:spTgt spid="17"/>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Shifts of the Demand for </a:t>
            </a:r>
            <a:br>
              <a:rPr lang="en-US" altLang="en-US" smtClean="0"/>
            </a:br>
            <a:r>
              <a:rPr lang="en-US" altLang="en-US" smtClean="0"/>
              <a:t>Loanable Funds</a:t>
            </a:r>
          </a:p>
        </p:txBody>
      </p:sp>
      <p:sp>
        <p:nvSpPr>
          <p:cNvPr id="3" name="Content Placeholder 2"/>
          <p:cNvSpPr>
            <a:spLocks noGrp="1"/>
          </p:cNvSpPr>
          <p:nvPr>
            <p:ph idx="1"/>
          </p:nvPr>
        </p:nvSpPr>
        <p:spPr/>
        <p:txBody>
          <a:bodyPr rtlCol="0">
            <a:normAutofit/>
          </a:bodyPr>
          <a:lstStyle/>
          <a:p>
            <a:pPr marL="314325" indent="-219075" fontAlgn="auto">
              <a:spcAft>
                <a:spcPts val="0"/>
              </a:spcAft>
              <a:defRPr/>
            </a:pPr>
            <a:r>
              <a:rPr lang="en-US" sz="2600" dirty="0" smtClean="0"/>
              <a:t>Factors that can cause the demand curve for loanable funds to shift include:</a:t>
            </a:r>
          </a:p>
          <a:p>
            <a:pPr marL="804863" lvl="1" indent="-280988" fontAlgn="auto">
              <a:spcAft>
                <a:spcPts val="0"/>
              </a:spcAft>
              <a:defRPr/>
            </a:pPr>
            <a:r>
              <a:rPr lang="en-US" b="1" i="1" dirty="0" smtClean="0"/>
              <a:t>Changes in perceived business opportunities</a:t>
            </a:r>
          </a:p>
          <a:p>
            <a:pPr marL="804863" lvl="1" indent="-280988" fontAlgn="auto">
              <a:spcAft>
                <a:spcPts val="0"/>
              </a:spcAft>
              <a:defRPr/>
            </a:pPr>
            <a:r>
              <a:rPr lang="en-US" b="1" i="1" dirty="0" smtClean="0"/>
              <a:t>Changes in the government’s borrowing</a:t>
            </a:r>
          </a:p>
          <a:p>
            <a:pPr lvl="1" fontAlgn="auto">
              <a:spcAft>
                <a:spcPts val="0"/>
              </a:spcAft>
              <a:defRPr/>
            </a:pPr>
            <a:endParaRPr lang="en-US" b="1" i="1" dirty="0" smtClean="0"/>
          </a:p>
          <a:p>
            <a:pPr marL="314325" indent="-219075" fontAlgn="auto">
              <a:spcAft>
                <a:spcPts val="0"/>
              </a:spcAft>
              <a:defRPr/>
            </a:pPr>
            <a:r>
              <a:rPr lang="en-US" sz="2600" b="1" dirty="0" smtClean="0"/>
              <a:t>Crowding out</a:t>
            </a:r>
            <a:r>
              <a:rPr lang="en-US" sz="2600" dirty="0" smtClean="0"/>
              <a:t> occurs when a government deficit drives up the interest rate and leads to reduced investment spending.</a:t>
            </a:r>
          </a:p>
          <a:p>
            <a:pPr fontAlgn="auto">
              <a:spcAft>
                <a:spcPts val="0"/>
              </a:spcAft>
              <a:defRPr/>
            </a:pPr>
            <a:endParaRPr lang="en-US" dirty="0"/>
          </a:p>
        </p:txBody>
      </p:sp>
    </p:spTree>
    <p:extLst>
      <p:ext uri="{BB962C8B-B14F-4D97-AF65-F5344CB8AC3E}">
        <p14:creationId xmlns:p14="http://schemas.microsoft.com/office/powerpoint/2010/main" val="606377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rot="10800000">
            <a:off x="2658534" y="4005263"/>
            <a:ext cx="383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3" name="Title 3"/>
          <p:cNvSpPr>
            <a:spLocks noGrp="1"/>
          </p:cNvSpPr>
          <p:nvPr>
            <p:ph type="title"/>
          </p:nvPr>
        </p:nvSpPr>
        <p:spPr/>
        <p:txBody>
          <a:bodyPr/>
          <a:lstStyle/>
          <a:p>
            <a:r>
              <a:rPr lang="en-US" altLang="en-US" smtClean="0"/>
              <a:t>An Increase in the Demand for Loanable Funds</a:t>
            </a:r>
          </a:p>
        </p:txBody>
      </p:sp>
      <p:sp>
        <p:nvSpPr>
          <p:cNvPr id="15364" name="Rectangle 220"/>
          <p:cNvSpPr>
            <a:spLocks noChangeArrowheads="1"/>
          </p:cNvSpPr>
          <p:nvPr/>
        </p:nvSpPr>
        <p:spPr bwMode="auto">
          <a:xfrm>
            <a:off x="8407401" y="2408238"/>
            <a:ext cx="945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S</a:t>
            </a:r>
          </a:p>
        </p:txBody>
      </p:sp>
      <p:sp>
        <p:nvSpPr>
          <p:cNvPr id="15365" name="Rectangle 221"/>
          <p:cNvSpPr>
            <a:spLocks noChangeArrowheads="1"/>
          </p:cNvSpPr>
          <p:nvPr/>
        </p:nvSpPr>
        <p:spPr bwMode="auto">
          <a:xfrm>
            <a:off x="8282518" y="5562601"/>
            <a:ext cx="1266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solidFill>
                  <a:srgbClr val="000000"/>
                </a:solidFill>
                <a:ea typeface="MS PGothic" pitchFamily="34" charset="-128"/>
              </a:rPr>
              <a:t>D</a:t>
            </a:r>
            <a:endParaRPr lang="en-US" altLang="en-US" sz="1600" dirty="0">
              <a:ea typeface="MS PGothic" pitchFamily="34" charset="-128"/>
            </a:endParaRPr>
          </a:p>
        </p:txBody>
      </p:sp>
      <p:sp>
        <p:nvSpPr>
          <p:cNvPr id="15366" name="Rectangle 222"/>
          <p:cNvSpPr>
            <a:spLocks noChangeArrowheads="1"/>
          </p:cNvSpPr>
          <p:nvPr/>
        </p:nvSpPr>
        <p:spPr bwMode="auto">
          <a:xfrm>
            <a:off x="8377767" y="58959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1</a:t>
            </a:r>
          </a:p>
        </p:txBody>
      </p:sp>
      <p:sp>
        <p:nvSpPr>
          <p:cNvPr id="15367" name="Line 225"/>
          <p:cNvSpPr>
            <a:spLocks noChangeShapeType="1"/>
          </p:cNvSpPr>
          <p:nvPr/>
        </p:nvSpPr>
        <p:spPr bwMode="auto">
          <a:xfrm flipV="1">
            <a:off x="4703234" y="2633663"/>
            <a:ext cx="3596217" cy="336550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68" name="Rectangle 226"/>
          <p:cNvSpPr>
            <a:spLocks noChangeArrowheads="1"/>
          </p:cNvSpPr>
          <p:nvPr/>
        </p:nvSpPr>
        <p:spPr bwMode="auto">
          <a:xfrm>
            <a:off x="2995084" y="4102101"/>
            <a:ext cx="8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solidFill>
                  <a:srgbClr val="000000"/>
                </a:solidFill>
                <a:ea typeface="MS PGothic" pitchFamily="34" charset="-128"/>
              </a:rPr>
              <a:t>r</a:t>
            </a:r>
            <a:endParaRPr lang="en-US" altLang="en-US" dirty="0">
              <a:ea typeface="MS PGothic" pitchFamily="34" charset="-128"/>
            </a:endParaRPr>
          </a:p>
        </p:txBody>
      </p:sp>
      <p:sp>
        <p:nvSpPr>
          <p:cNvPr id="15369" name="Rectangle 227"/>
          <p:cNvSpPr>
            <a:spLocks noChangeArrowheads="1"/>
          </p:cNvSpPr>
          <p:nvPr/>
        </p:nvSpPr>
        <p:spPr bwMode="auto">
          <a:xfrm>
            <a:off x="3117852" y="4244975"/>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1</a:t>
            </a:r>
          </a:p>
        </p:txBody>
      </p:sp>
      <p:sp>
        <p:nvSpPr>
          <p:cNvPr id="15370" name="Freeform 264"/>
          <p:cNvSpPr>
            <a:spLocks/>
          </p:cNvSpPr>
          <p:nvPr/>
        </p:nvSpPr>
        <p:spPr bwMode="auto">
          <a:xfrm>
            <a:off x="3403601" y="1517650"/>
            <a:ext cx="7480300" cy="4679950"/>
          </a:xfrm>
          <a:custGeom>
            <a:avLst/>
            <a:gdLst>
              <a:gd name="T0" fmla="*/ 2147483647 w 1975"/>
              <a:gd name="T1" fmla="*/ 2147483647 h 1700"/>
              <a:gd name="T2" fmla="*/ 0 w 1975"/>
              <a:gd name="T3" fmla="*/ 2147483647 h 1700"/>
              <a:gd name="T4" fmla="*/ 0 w 1975"/>
              <a:gd name="T5" fmla="*/ 0 h 1700"/>
              <a:gd name="T6" fmla="*/ 0 60000 65536"/>
              <a:gd name="T7" fmla="*/ 0 60000 65536"/>
              <a:gd name="T8" fmla="*/ 0 60000 65536"/>
              <a:gd name="T9" fmla="*/ 0 w 1975"/>
              <a:gd name="T10" fmla="*/ 0 h 1700"/>
              <a:gd name="T11" fmla="*/ 1975 w 1975"/>
              <a:gd name="T12" fmla="*/ 1700 h 1700"/>
            </a:gdLst>
            <a:ahLst/>
            <a:cxnLst>
              <a:cxn ang="T6">
                <a:pos x="T0" y="T1"/>
              </a:cxn>
              <a:cxn ang="T7">
                <a:pos x="T2" y="T3"/>
              </a:cxn>
              <a:cxn ang="T8">
                <a:pos x="T4" y="T5"/>
              </a:cxn>
            </a:cxnLst>
            <a:rect l="T9" t="T10" r="T11" b="T12"/>
            <a:pathLst>
              <a:path w="1975" h="1700">
                <a:moveTo>
                  <a:pt x="1975" y="1700"/>
                </a:moveTo>
                <a:lnTo>
                  <a:pt x="0" y="1700"/>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1" name="Line 267"/>
          <p:cNvSpPr>
            <a:spLocks noChangeShapeType="1"/>
          </p:cNvSpPr>
          <p:nvPr/>
        </p:nvSpPr>
        <p:spPr bwMode="auto">
          <a:xfrm flipH="1" flipV="1">
            <a:off x="4478867" y="2455863"/>
            <a:ext cx="3793067" cy="3416300"/>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72" name="Oval 269"/>
          <p:cNvSpPr>
            <a:spLocks noChangeArrowheads="1"/>
          </p:cNvSpPr>
          <p:nvPr/>
        </p:nvSpPr>
        <p:spPr bwMode="auto">
          <a:xfrm>
            <a:off x="6432551" y="4222751"/>
            <a:ext cx="186267" cy="149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22" name="Line 271"/>
          <p:cNvSpPr>
            <a:spLocks noChangeShapeType="1"/>
          </p:cNvSpPr>
          <p:nvPr/>
        </p:nvSpPr>
        <p:spPr bwMode="auto">
          <a:xfrm flipV="1">
            <a:off x="8030634" y="3484564"/>
            <a:ext cx="967317" cy="1487487"/>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74" name="AutoShape 3"/>
          <p:cNvSpPr>
            <a:spLocks noChangeAspect="1" noChangeArrowheads="1"/>
          </p:cNvSpPr>
          <p:nvPr/>
        </p:nvSpPr>
        <p:spPr bwMode="auto">
          <a:xfrm>
            <a:off x="3223684" y="2401888"/>
            <a:ext cx="5655733"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5375" name="AutoShape 21"/>
          <p:cNvSpPr>
            <a:spLocks noChangeAspect="1" noChangeArrowheads="1"/>
          </p:cNvSpPr>
          <p:nvPr/>
        </p:nvSpPr>
        <p:spPr bwMode="auto">
          <a:xfrm>
            <a:off x="3223684" y="2401888"/>
            <a:ext cx="5655733"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5376" name="AutoShape 77"/>
          <p:cNvSpPr>
            <a:spLocks noChangeAspect="1" noChangeArrowheads="1"/>
          </p:cNvSpPr>
          <p:nvPr/>
        </p:nvSpPr>
        <p:spPr bwMode="auto">
          <a:xfrm>
            <a:off x="3630084" y="2706689"/>
            <a:ext cx="5655733"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5377" name="AutoShape 95"/>
          <p:cNvSpPr>
            <a:spLocks noChangeAspect="1" noChangeArrowheads="1"/>
          </p:cNvSpPr>
          <p:nvPr/>
        </p:nvSpPr>
        <p:spPr bwMode="auto">
          <a:xfrm>
            <a:off x="3630084" y="2706689"/>
            <a:ext cx="5655733"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5378" name="AutoShape 114"/>
          <p:cNvSpPr>
            <a:spLocks noChangeAspect="1" noChangeArrowheads="1"/>
          </p:cNvSpPr>
          <p:nvPr/>
        </p:nvSpPr>
        <p:spPr bwMode="auto">
          <a:xfrm>
            <a:off x="3833284" y="2859089"/>
            <a:ext cx="5655733"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5379" name="AutoShape 188"/>
          <p:cNvSpPr>
            <a:spLocks noChangeAspect="1" noChangeArrowheads="1"/>
          </p:cNvSpPr>
          <p:nvPr/>
        </p:nvSpPr>
        <p:spPr bwMode="auto">
          <a:xfrm>
            <a:off x="3344334" y="2678113"/>
            <a:ext cx="5414433"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30" name="Rectangle 228"/>
          <p:cNvSpPr>
            <a:spLocks noChangeArrowheads="1"/>
          </p:cNvSpPr>
          <p:nvPr/>
        </p:nvSpPr>
        <p:spPr bwMode="auto">
          <a:xfrm>
            <a:off x="2995085" y="3349626"/>
            <a:ext cx="8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ea typeface="MS PGothic" pitchFamily="34" charset="-128"/>
              </a:rPr>
              <a:t>r</a:t>
            </a:r>
            <a:endParaRPr lang="en-US" altLang="en-US">
              <a:ea typeface="MS PGothic" pitchFamily="34" charset="-128"/>
            </a:endParaRPr>
          </a:p>
        </p:txBody>
      </p:sp>
      <p:sp>
        <p:nvSpPr>
          <p:cNvPr id="31" name="Rectangle 229"/>
          <p:cNvSpPr>
            <a:spLocks noChangeArrowheads="1"/>
          </p:cNvSpPr>
          <p:nvPr/>
        </p:nvSpPr>
        <p:spPr bwMode="auto">
          <a:xfrm>
            <a:off x="3117852" y="349250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2</a:t>
            </a:r>
          </a:p>
        </p:txBody>
      </p:sp>
      <p:grpSp>
        <p:nvGrpSpPr>
          <p:cNvPr id="51" name="Group 50"/>
          <p:cNvGrpSpPr>
            <a:grpSpLocks/>
          </p:cNvGrpSpPr>
          <p:nvPr/>
        </p:nvGrpSpPr>
        <p:grpSpPr bwMode="auto">
          <a:xfrm>
            <a:off x="3012017" y="3736975"/>
            <a:ext cx="101600" cy="425450"/>
            <a:chOff x="2259266" y="3736199"/>
            <a:chExt cx="76200" cy="425450"/>
          </a:xfrm>
        </p:grpSpPr>
        <p:sp>
          <p:nvSpPr>
            <p:cNvPr id="15397" name="Line 265"/>
            <p:cNvSpPr>
              <a:spLocks noChangeShapeType="1"/>
            </p:cNvSpPr>
            <p:nvPr/>
          </p:nvSpPr>
          <p:spPr bwMode="auto">
            <a:xfrm flipV="1">
              <a:off x="2300541" y="3831449"/>
              <a:ext cx="3175" cy="33020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98" name="Freeform 266"/>
            <p:cNvSpPr>
              <a:spLocks/>
            </p:cNvSpPr>
            <p:nvPr/>
          </p:nvSpPr>
          <p:spPr bwMode="auto">
            <a:xfrm>
              <a:off x="2259266" y="3736199"/>
              <a:ext cx="76200" cy="133350"/>
            </a:xfrm>
            <a:custGeom>
              <a:avLst/>
              <a:gdLst>
                <a:gd name="T0" fmla="*/ 1256399455 w 11"/>
                <a:gd name="T1" fmla="*/ 2147483647 h 18"/>
                <a:gd name="T2" fmla="*/ 0 w 11"/>
                <a:gd name="T3" fmla="*/ 2147483647 h 18"/>
                <a:gd name="T4" fmla="*/ 0 w 11"/>
                <a:gd name="T5" fmla="*/ 2147483647 h 18"/>
                <a:gd name="T6" fmla="*/ 837590400 w 11"/>
                <a:gd name="T7" fmla="*/ 2147483647 h 18"/>
                <a:gd name="T8" fmla="*/ 1256399455 w 11"/>
                <a:gd name="T9" fmla="*/ 0 h 18"/>
                <a:gd name="T10" fmla="*/ 1675180800 w 11"/>
                <a:gd name="T11" fmla="*/ 2147483647 h 18"/>
                <a:gd name="T12" fmla="*/ 2147483647 w 11"/>
                <a:gd name="T13" fmla="*/ 2147483647 h 18"/>
                <a:gd name="T14" fmla="*/ 2147483647 w 11"/>
                <a:gd name="T15" fmla="*/ 2147483647 h 18"/>
                <a:gd name="T16" fmla="*/ 1256399455 w 11"/>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8"/>
                <a:gd name="T29" fmla="*/ 11 w 1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8">
                  <a:moveTo>
                    <a:pt x="6" y="15"/>
                  </a:moveTo>
                  <a:cubicBezTo>
                    <a:pt x="0" y="18"/>
                    <a:pt x="0" y="18"/>
                    <a:pt x="0" y="18"/>
                  </a:cubicBezTo>
                  <a:cubicBezTo>
                    <a:pt x="0" y="18"/>
                    <a:pt x="0" y="18"/>
                    <a:pt x="0" y="18"/>
                  </a:cubicBezTo>
                  <a:cubicBezTo>
                    <a:pt x="4" y="9"/>
                    <a:pt x="4" y="9"/>
                    <a:pt x="4" y="9"/>
                  </a:cubicBezTo>
                  <a:cubicBezTo>
                    <a:pt x="4" y="6"/>
                    <a:pt x="5" y="3"/>
                    <a:pt x="6" y="0"/>
                  </a:cubicBezTo>
                  <a:cubicBezTo>
                    <a:pt x="6" y="3"/>
                    <a:pt x="7" y="6"/>
                    <a:pt x="8" y="9"/>
                  </a:cubicBezTo>
                  <a:cubicBezTo>
                    <a:pt x="11" y="18"/>
                    <a:pt x="11" y="18"/>
                    <a:pt x="11" y="18"/>
                  </a:cubicBezTo>
                  <a:cubicBezTo>
                    <a:pt x="11" y="18"/>
                    <a:pt x="11" y="18"/>
                    <a:pt x="11" y="18"/>
                  </a:cubicBezTo>
                  <a:lnTo>
                    <a:pt x="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83" name="Rectangle 98"/>
          <p:cNvSpPr>
            <a:spLocks noChangeArrowheads="1"/>
          </p:cNvSpPr>
          <p:nvPr/>
        </p:nvSpPr>
        <p:spPr bwMode="auto">
          <a:xfrm>
            <a:off x="2190751" y="1444626"/>
            <a:ext cx="111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Interest rate</a:t>
            </a:r>
            <a:endParaRPr lang="en-US" altLang="en-US" sz="1600" b="1">
              <a:ea typeface="MS PGothic" pitchFamily="34" charset="-128"/>
            </a:endParaRPr>
          </a:p>
        </p:txBody>
      </p:sp>
      <p:sp>
        <p:nvSpPr>
          <p:cNvPr id="15384" name="Rectangle 96"/>
          <p:cNvSpPr>
            <a:spLocks noChangeArrowheads="1"/>
          </p:cNvSpPr>
          <p:nvPr/>
        </p:nvSpPr>
        <p:spPr bwMode="auto">
          <a:xfrm>
            <a:off x="7857067" y="6251576"/>
            <a:ext cx="4095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dirty="0">
                <a:ea typeface="MS PGothic" pitchFamily="34" charset="-128"/>
              </a:rPr>
              <a:t>Quantity of loanable funds </a:t>
            </a:r>
          </a:p>
        </p:txBody>
      </p:sp>
      <p:sp>
        <p:nvSpPr>
          <p:cNvPr id="40" name="Freeform 272"/>
          <p:cNvSpPr>
            <a:spLocks/>
          </p:cNvSpPr>
          <p:nvPr/>
        </p:nvSpPr>
        <p:spPr bwMode="auto">
          <a:xfrm>
            <a:off x="9023352" y="2767014"/>
            <a:ext cx="2417233" cy="909637"/>
          </a:xfrm>
          <a:custGeom>
            <a:avLst/>
            <a:gdLst>
              <a:gd name="T0" fmla="*/ 2147483647 w 229"/>
              <a:gd name="T1" fmla="*/ 2147483647 h 172"/>
              <a:gd name="T2" fmla="*/ 2147483647 w 229"/>
              <a:gd name="T3" fmla="*/ 2147483647 h 172"/>
              <a:gd name="T4" fmla="*/ 1108987514 w 229"/>
              <a:gd name="T5" fmla="*/ 2147483647 h 172"/>
              <a:gd name="T6" fmla="*/ 0 w 229"/>
              <a:gd name="T7" fmla="*/ 2147483647 h 172"/>
              <a:gd name="T8" fmla="*/ 0 w 229"/>
              <a:gd name="T9" fmla="*/ 795124573 h 172"/>
              <a:gd name="T10" fmla="*/ 1108987514 w 229"/>
              <a:gd name="T11" fmla="*/ 0 h 172"/>
              <a:gd name="T12" fmla="*/ 2147483647 w 229"/>
              <a:gd name="T13" fmla="*/ 0 h 172"/>
              <a:gd name="T14" fmla="*/ 2147483647 w 229"/>
              <a:gd name="T15" fmla="*/ 795124573 h 172"/>
              <a:gd name="T16" fmla="*/ 2147483647 w 229"/>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72"/>
              <a:gd name="T29" fmla="*/ 229 w 229"/>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72">
                <a:moveTo>
                  <a:pt x="229" y="153"/>
                </a:moveTo>
                <a:cubicBezTo>
                  <a:pt x="229" y="163"/>
                  <a:pt x="221" y="172"/>
                  <a:pt x="212" y="172"/>
                </a:cubicBezTo>
                <a:cubicBezTo>
                  <a:pt x="17" y="172"/>
                  <a:pt x="17" y="172"/>
                  <a:pt x="17" y="172"/>
                </a:cubicBezTo>
                <a:cubicBezTo>
                  <a:pt x="8" y="172"/>
                  <a:pt x="0" y="163"/>
                  <a:pt x="0" y="153"/>
                </a:cubicBezTo>
                <a:cubicBezTo>
                  <a:pt x="0" y="19"/>
                  <a:pt x="0" y="19"/>
                  <a:pt x="0" y="19"/>
                </a:cubicBezTo>
                <a:cubicBezTo>
                  <a:pt x="0" y="9"/>
                  <a:pt x="8" y="0"/>
                  <a:pt x="17" y="0"/>
                </a:cubicBezTo>
                <a:cubicBezTo>
                  <a:pt x="212" y="0"/>
                  <a:pt x="212" y="0"/>
                  <a:pt x="212" y="0"/>
                </a:cubicBezTo>
                <a:cubicBezTo>
                  <a:pt x="221" y="0"/>
                  <a:pt x="229" y="9"/>
                  <a:pt x="229" y="19"/>
                </a:cubicBezTo>
                <a:lnTo>
                  <a:pt x="229"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en-US" dirty="0"/>
          </a:p>
        </p:txBody>
      </p:sp>
      <p:sp>
        <p:nvSpPr>
          <p:cNvPr id="41" name="Rectangle 30"/>
          <p:cNvSpPr>
            <a:spLocks noChangeArrowheads="1"/>
          </p:cNvSpPr>
          <p:nvPr/>
        </p:nvSpPr>
        <p:spPr bwMode="auto">
          <a:xfrm>
            <a:off x="8879417" y="2840039"/>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i="1">
                <a:ea typeface="MS PGothic" pitchFamily="34" charset="-128"/>
              </a:rPr>
              <a:t>An increase in the demand for loanable funds . . .</a:t>
            </a:r>
          </a:p>
        </p:txBody>
      </p:sp>
      <p:sp>
        <p:nvSpPr>
          <p:cNvPr id="42" name="Rectangle 223"/>
          <p:cNvSpPr>
            <a:spLocks noChangeArrowheads="1"/>
          </p:cNvSpPr>
          <p:nvPr/>
        </p:nvSpPr>
        <p:spPr bwMode="auto">
          <a:xfrm>
            <a:off x="9355667" y="5005388"/>
            <a:ext cx="1266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D</a:t>
            </a:r>
          </a:p>
        </p:txBody>
      </p:sp>
      <p:sp>
        <p:nvSpPr>
          <p:cNvPr id="43" name="Rectangle 224"/>
          <p:cNvSpPr>
            <a:spLocks noChangeArrowheads="1"/>
          </p:cNvSpPr>
          <p:nvPr/>
        </p:nvSpPr>
        <p:spPr bwMode="auto">
          <a:xfrm>
            <a:off x="9395885" y="534670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2</a:t>
            </a:r>
          </a:p>
        </p:txBody>
      </p:sp>
      <p:sp>
        <p:nvSpPr>
          <p:cNvPr id="44" name="Line 262"/>
          <p:cNvSpPr>
            <a:spLocks noChangeShapeType="1"/>
          </p:cNvSpPr>
          <p:nvPr/>
        </p:nvSpPr>
        <p:spPr bwMode="auto">
          <a:xfrm>
            <a:off x="7495118" y="4972051"/>
            <a:ext cx="1083733"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 name="Line 268"/>
          <p:cNvSpPr>
            <a:spLocks noChangeShapeType="1"/>
          </p:cNvSpPr>
          <p:nvPr/>
        </p:nvSpPr>
        <p:spPr bwMode="auto">
          <a:xfrm flipH="1" flipV="1">
            <a:off x="5535084" y="1916114"/>
            <a:ext cx="3790949" cy="3417887"/>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6" name="Oval 269"/>
          <p:cNvSpPr>
            <a:spLocks noChangeArrowheads="1"/>
          </p:cNvSpPr>
          <p:nvPr/>
        </p:nvSpPr>
        <p:spPr bwMode="auto">
          <a:xfrm>
            <a:off x="7222067" y="3484564"/>
            <a:ext cx="186267" cy="149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47" name="Line 36"/>
          <p:cNvSpPr>
            <a:spLocks noChangeShapeType="1"/>
          </p:cNvSpPr>
          <p:nvPr/>
        </p:nvSpPr>
        <p:spPr bwMode="auto">
          <a:xfrm>
            <a:off x="3445934" y="3560763"/>
            <a:ext cx="372321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37"/>
          <p:cNvSpPr>
            <a:spLocks noChangeShapeType="1"/>
          </p:cNvSpPr>
          <p:nvPr/>
        </p:nvSpPr>
        <p:spPr bwMode="auto">
          <a:xfrm>
            <a:off x="3409951" y="4322763"/>
            <a:ext cx="2946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Freeform 272"/>
          <p:cNvSpPr>
            <a:spLocks/>
          </p:cNvSpPr>
          <p:nvPr/>
        </p:nvSpPr>
        <p:spPr bwMode="auto">
          <a:xfrm>
            <a:off x="677334" y="3532189"/>
            <a:ext cx="1993900" cy="960437"/>
          </a:xfrm>
          <a:custGeom>
            <a:avLst/>
            <a:gdLst>
              <a:gd name="T0" fmla="*/ 2147483647 w 229"/>
              <a:gd name="T1" fmla="*/ 2147483647 h 172"/>
              <a:gd name="T2" fmla="*/ 2147483647 w 229"/>
              <a:gd name="T3" fmla="*/ 2147483647 h 172"/>
              <a:gd name="T4" fmla="*/ 1108987514 w 229"/>
              <a:gd name="T5" fmla="*/ 2147483647 h 172"/>
              <a:gd name="T6" fmla="*/ 0 w 229"/>
              <a:gd name="T7" fmla="*/ 2147483647 h 172"/>
              <a:gd name="T8" fmla="*/ 0 w 229"/>
              <a:gd name="T9" fmla="*/ 795124573 h 172"/>
              <a:gd name="T10" fmla="*/ 1108987514 w 229"/>
              <a:gd name="T11" fmla="*/ 0 h 172"/>
              <a:gd name="T12" fmla="*/ 2147483647 w 229"/>
              <a:gd name="T13" fmla="*/ 0 h 172"/>
              <a:gd name="T14" fmla="*/ 2147483647 w 229"/>
              <a:gd name="T15" fmla="*/ 795124573 h 172"/>
              <a:gd name="T16" fmla="*/ 2147483647 w 229"/>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72"/>
              <a:gd name="T29" fmla="*/ 229 w 229"/>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72">
                <a:moveTo>
                  <a:pt x="229" y="153"/>
                </a:moveTo>
                <a:cubicBezTo>
                  <a:pt x="229" y="163"/>
                  <a:pt x="221" y="172"/>
                  <a:pt x="212" y="172"/>
                </a:cubicBezTo>
                <a:cubicBezTo>
                  <a:pt x="17" y="172"/>
                  <a:pt x="17" y="172"/>
                  <a:pt x="17" y="172"/>
                </a:cubicBezTo>
                <a:cubicBezTo>
                  <a:pt x="8" y="172"/>
                  <a:pt x="0" y="163"/>
                  <a:pt x="0" y="153"/>
                </a:cubicBezTo>
                <a:cubicBezTo>
                  <a:pt x="0" y="19"/>
                  <a:pt x="0" y="19"/>
                  <a:pt x="0" y="19"/>
                </a:cubicBezTo>
                <a:cubicBezTo>
                  <a:pt x="0" y="9"/>
                  <a:pt x="8" y="0"/>
                  <a:pt x="17" y="0"/>
                </a:cubicBezTo>
                <a:cubicBezTo>
                  <a:pt x="212" y="0"/>
                  <a:pt x="212" y="0"/>
                  <a:pt x="212" y="0"/>
                </a:cubicBezTo>
                <a:cubicBezTo>
                  <a:pt x="221" y="0"/>
                  <a:pt x="229" y="9"/>
                  <a:pt x="229" y="19"/>
                </a:cubicBezTo>
                <a:lnTo>
                  <a:pt x="229"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50" name="Rectangle 26"/>
          <p:cNvSpPr>
            <a:spLocks noChangeArrowheads="1"/>
          </p:cNvSpPr>
          <p:nvPr/>
        </p:nvSpPr>
        <p:spPr bwMode="auto">
          <a:xfrm>
            <a:off x="624418" y="3630614"/>
            <a:ext cx="2110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i="1">
                <a:ea typeface="MS PGothic" pitchFamily="34" charset="-128"/>
              </a:rPr>
              <a:t>. . . leads to a rise in the equilibrium interest rate.</a:t>
            </a:r>
          </a:p>
        </p:txBody>
      </p:sp>
    </p:spTree>
    <p:extLst>
      <p:ext uri="{BB962C8B-B14F-4D97-AF65-F5344CB8AC3E}">
        <p14:creationId xmlns:p14="http://schemas.microsoft.com/office/powerpoint/2010/main" val="49157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nodeType="afterGroup">
                            <p:stCondLst>
                              <p:cond delay="1500"/>
                            </p:stCondLst>
                            <p:childTnLst>
                              <p:par>
                                <p:cTn id="22" presetID="22" presetClass="entr" presetSubtype="2"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500"/>
                                        <p:tgtEl>
                                          <p:spTgt spid="55"/>
                                        </p:tgtEl>
                                      </p:cBhvr>
                                    </p:animEffect>
                                  </p:childTnLst>
                                </p:cTn>
                              </p:par>
                            </p:childTnLst>
                          </p:cTn>
                        </p:par>
                        <p:par>
                          <p:cTn id="25" fill="hold" nodeType="afterGroup">
                            <p:stCondLst>
                              <p:cond delay="2000"/>
                            </p:stCondLst>
                            <p:childTnLst>
                              <p:par>
                                <p:cTn id="26" presetID="22" presetClass="entr" presetSubtype="2"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right)">
                                      <p:cBhvr>
                                        <p:cTn id="28" dur="500"/>
                                        <p:tgtEl>
                                          <p:spTgt spid="4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right)">
                                      <p:cBhvr>
                                        <p:cTn id="31" dur="500"/>
                                        <p:tgtEl>
                                          <p:spTgt spid="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par>
                          <p:cTn id="44" fill="hold" nodeType="afterGroup">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par>
                                <p:cTn id="54" presetID="22" presetClass="entr" presetSubtype="8"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P spid="31" grpId="0"/>
      <p:bldP spid="41" grpId="0"/>
      <p:bldP spid="42" grpId="0"/>
      <p:bldP spid="43" grpId="0"/>
      <p:bldP spid="44" grpId="0" animBg="1"/>
      <p:bldP spid="45" grpId="0" animBg="1"/>
      <p:bldP spid="46" grpId="0" animBg="1"/>
      <p:bldP spid="47" grpId="0" animBg="1"/>
      <p:bldP spid="5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352</TotalTime>
  <Words>1725</Words>
  <Application>Microsoft Office PowerPoint</Application>
  <PresentationFormat>Custom</PresentationFormat>
  <Paragraphs>172</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Widescreen Business</vt:lpstr>
      <vt:lpstr>ECO 120 - Global Macroeconomics</vt:lpstr>
      <vt:lpstr>Module 29</vt:lpstr>
      <vt:lpstr>The Market for Loanable Funds</vt:lpstr>
      <vt:lpstr>The Monetary Role of Banks The Market for Loanable Funds</vt:lpstr>
      <vt:lpstr>The Demand for Loanable Funds</vt:lpstr>
      <vt:lpstr>The Supply for Loanable Funds</vt:lpstr>
      <vt:lpstr>Equilibrium in the Loanable  Funds Market</vt:lpstr>
      <vt:lpstr>Shifts of the Demand for  Loanable Funds</vt:lpstr>
      <vt:lpstr>An Increase in the Demand for Loanable Funds</vt:lpstr>
      <vt:lpstr>Shifts of the Supply of  Loanable Funds</vt:lpstr>
      <vt:lpstr>An Increase in the Supply of Loanable Funds</vt:lpstr>
      <vt:lpstr>Inflation and Interest Rates</vt:lpstr>
      <vt:lpstr>Inflation and Interest Rates</vt:lpstr>
      <vt:lpstr>Inflation and Interest Rates</vt:lpstr>
      <vt:lpstr>The Fisher Effect</vt:lpstr>
      <vt:lpstr>The Fisher Effect</vt:lpstr>
      <vt:lpstr>Reconciling the  Two Interest Rate Models</vt:lpstr>
      <vt:lpstr>The Short-run Determination of  the Interest Rate</vt:lpstr>
      <vt:lpstr>Reconciling  the Two Interest Rate Models</vt:lpstr>
      <vt:lpstr>The Long-run Determination of  the Interest Rate</vt:lpstr>
    </vt:vector>
  </TitlesOfParts>
  <Company>University of Wisconsin-La Crosse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itsdeploy</cp:lastModifiedBy>
  <cp:revision>55</cp:revision>
  <cp:lastPrinted>2012-08-15T21:38:02Z</cp:lastPrinted>
  <dcterms:created xsi:type="dcterms:W3CDTF">2013-09-01T03:59:40Z</dcterms:created>
  <dcterms:modified xsi:type="dcterms:W3CDTF">2014-03-17T17:54:20Z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