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7"/>
  </p:notesMasterIdLst>
  <p:handoutMasterIdLst>
    <p:handoutMasterId r:id="rId18"/>
  </p:handoutMasterIdLst>
  <p:sldIdLst>
    <p:sldId id="272"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10/30/2014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10/30/2014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1749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59A9E08-54E1-47AF-B0A3-BA4660960511}"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157592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62098D-77D4-44E0-98A8-B9A5E465D5F2}" type="slidenum">
              <a:rPr lang="en-US" altLang="en-US"/>
              <a:pPr fontAlgn="base">
                <a:spcBef>
                  <a:spcPct val="0"/>
                </a:spcBef>
                <a:spcAft>
                  <a:spcPct val="0"/>
                </a:spcAft>
              </a:pPr>
              <a:t>11</a:t>
            </a:fld>
            <a:endParaRPr lang="en-US" altLang="en-US"/>
          </a:p>
        </p:txBody>
      </p:sp>
    </p:spTree>
    <p:extLst>
      <p:ext uri="{BB962C8B-B14F-4D97-AF65-F5344CB8AC3E}">
        <p14:creationId xmlns:p14="http://schemas.microsoft.com/office/powerpoint/2010/main" val="314842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FC30244-12AA-4B9B-9465-4FAF13CBECBA}"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361529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30.4: U.S. Federal Deficits and Debt</a:t>
            </a:r>
          </a:p>
          <a:p>
            <a:pPr>
              <a:spcBef>
                <a:spcPct val="0"/>
              </a:spcBef>
            </a:pPr>
            <a:r>
              <a:rPr lang="en-US" altLang="en-US" smtClean="0"/>
              <a:t> Panel (a) shows the U.S. federal budget deficit as a percentage of GDP since 1940. The U.S. government ran huge deficits during World War II and has usually run smaller deficits ever since. </a:t>
            </a:r>
          </a:p>
          <a:p>
            <a:pPr>
              <a:spcBef>
                <a:spcPct val="0"/>
              </a:spcBef>
            </a:pPr>
            <a:r>
              <a:rPr lang="en-US" altLang="en-US" i="1" smtClean="0"/>
              <a:t>Source: Office of Management and Budget</a:t>
            </a:r>
          </a:p>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B050E4-C9A5-4F61-ABEE-8AEDAE7B8413}" type="slidenum">
              <a:rPr lang="en-US" altLang="en-US"/>
              <a:pPr fontAlgn="base">
                <a:spcBef>
                  <a:spcPct val="0"/>
                </a:spcBef>
                <a:spcAft>
                  <a:spcPct val="0"/>
                </a:spcAft>
              </a:pPr>
              <a:t>13</a:t>
            </a:fld>
            <a:endParaRPr lang="en-US" altLang="en-US"/>
          </a:p>
        </p:txBody>
      </p:sp>
    </p:spTree>
    <p:extLst>
      <p:ext uri="{BB962C8B-B14F-4D97-AF65-F5344CB8AC3E}">
        <p14:creationId xmlns:p14="http://schemas.microsoft.com/office/powerpoint/2010/main" val="426082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30.4 (b): U.S. Federal Deficits and Debt</a:t>
            </a:r>
          </a:p>
          <a:p>
            <a:pPr>
              <a:spcBef>
                <a:spcPct val="0"/>
              </a:spcBef>
            </a:pPr>
            <a:r>
              <a:rPr lang="en-US" altLang="en-US" smtClean="0"/>
              <a:t>Panel (b) shows the U.S. debt–GDP ratio. Comparing panels (a) and (b), you can see that in many years the debt–GDP ratio has declined in spite of government deficits. This seeming paradox reflects the fact that the debt–GDP ratio can fall, even when debt is rising, as long as GDP grows faster than debt.</a:t>
            </a:r>
          </a:p>
          <a:p>
            <a:pPr>
              <a:spcBef>
                <a:spcPct val="0"/>
              </a:spcBef>
            </a:pPr>
            <a:r>
              <a:rPr lang="en-US" altLang="en-US" i="1" smtClean="0"/>
              <a:t>Source: Office of Management and Budget</a:t>
            </a:r>
          </a:p>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691ABC-4ECE-426E-A7AF-4576D36DC4FF}"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308051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44457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9EDDB4-4287-4E05-88C6-45D2630AAA56}"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6647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A0CEB8-C8C2-4ABD-A3F5-FBA2440C2328}"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94256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41FA419-03E7-44B5-8AF4-70E2790C7F47}"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173382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30.1: The U.S. Federal Budget Deficit and the Business Cycle </a:t>
            </a:r>
          </a:p>
          <a:p>
            <a:pPr>
              <a:spcBef>
                <a:spcPct val="0"/>
              </a:spcBef>
            </a:pPr>
            <a:r>
              <a:rPr lang="en-US" altLang="en-US" smtClean="0"/>
              <a:t>The budget deficit as a percentage of GDP tends to rise during recessions (indicated by shaded areas) and fall during expansions.</a:t>
            </a:r>
          </a:p>
          <a:p>
            <a:pPr>
              <a:spcBef>
                <a:spcPct val="0"/>
              </a:spcBef>
            </a:pPr>
            <a:r>
              <a:rPr lang="en-US" altLang="en-US" i="1" smtClean="0"/>
              <a:t>Source: Bureau of Economic Analysis; </a:t>
            </a:r>
            <a:r>
              <a:rPr lang="en-US" altLang="en-US" smtClean="0"/>
              <a:t>National Bureau of Economic Research.</a:t>
            </a:r>
          </a:p>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238EE8E-5507-43FA-9462-4B716463DF36}"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105875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30.2: The U.S. Federal Budget Deficit and the Unemployment Rate </a:t>
            </a:r>
          </a:p>
          <a:p>
            <a:pPr>
              <a:spcBef>
                <a:spcPct val="0"/>
              </a:spcBef>
            </a:pPr>
            <a:r>
              <a:rPr lang="en-US" altLang="en-US" smtClean="0"/>
              <a:t>There is a close relationship between the budget balance and the business cycle: a recession moves the budget balance toward deficit, but an expansion moves it toward surplus. Here, the unemployment rate serves as an indicator of the business cycle, and we should expect to see a higher unemployment rate associated with a higher budget deficit. This is confirmed by the figure: the budget deficit as a percentage of GDP moves closely in tandem with the unemployment rate.</a:t>
            </a:r>
          </a:p>
          <a:p>
            <a:pPr>
              <a:spcBef>
                <a:spcPct val="0"/>
              </a:spcBef>
            </a:pPr>
            <a:r>
              <a:rPr lang="en-US" altLang="en-US" i="1" smtClean="0"/>
              <a:t>Source: Bureau of Economic Analysis;</a:t>
            </a:r>
          </a:p>
          <a:p>
            <a:pPr>
              <a:spcBef>
                <a:spcPct val="0"/>
              </a:spcBef>
            </a:pPr>
            <a:r>
              <a:rPr lang="en-US" altLang="en-US" smtClean="0"/>
              <a:t>Bureau of Labor Statistics.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ED0C1B-C3BA-493F-A7DD-B61F7EA3591D}"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53177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30.3: The Actual Budget Deficit versus the Cyclically Adjusted Budget Deficit </a:t>
            </a:r>
          </a:p>
          <a:p>
            <a:pPr>
              <a:spcBef>
                <a:spcPct val="0"/>
              </a:spcBef>
            </a:pPr>
            <a:r>
              <a:rPr lang="en-US" altLang="en-US" smtClean="0"/>
              <a:t>The cyclically adjusted budget deficit is an estimate of what the budget deficit would be if the economy were at potential output. It fluctuates less than the actual budget deficit, because years of large budget deficits also tend to be years when the economy has a large recessionary gap.</a:t>
            </a:r>
          </a:p>
          <a:p>
            <a:pPr>
              <a:spcBef>
                <a:spcPct val="0"/>
              </a:spcBef>
            </a:pPr>
            <a:r>
              <a:rPr lang="en-US" altLang="en-US" i="1" smtClean="0"/>
              <a:t>Source: Congressional Budget Office</a:t>
            </a:r>
          </a:p>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0A886DC-7B15-4F28-A034-1275C3E63925}"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413903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E6099F4-6930-4350-9BAB-8C4E4FB887F1}"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97303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10/30/2014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10/30/2014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10/30/2014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altLang="en-US" smtClean="0"/>
              <a:t>Long-Run Implications of </a:t>
            </a:r>
            <a:br>
              <a:rPr lang="en-US" altLang="en-US" smtClean="0"/>
            </a:br>
            <a:r>
              <a:rPr lang="en-US" altLang="en-US" smtClean="0"/>
              <a:t>Fiscal Policy</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U.S. government budget accounting is calculated on the basis of </a:t>
            </a:r>
            <a:r>
              <a:rPr lang="en-US" sz="2600" b="1" dirty="0" smtClean="0"/>
              <a:t>fiscal years. </a:t>
            </a:r>
          </a:p>
          <a:p>
            <a:pPr marL="314325" indent="-219075" fontAlgn="auto">
              <a:spcAft>
                <a:spcPts val="0"/>
              </a:spcAft>
              <a:defRPr/>
            </a:pPr>
            <a:r>
              <a:rPr lang="en-US" sz="2600" dirty="0" smtClean="0"/>
              <a:t>A </a:t>
            </a:r>
            <a:r>
              <a:rPr lang="en-US" sz="2600" b="1" dirty="0" smtClean="0"/>
              <a:t>fiscal year </a:t>
            </a:r>
            <a:r>
              <a:rPr lang="en-US" sz="2600" dirty="0" smtClean="0"/>
              <a:t>runs from October 1 to September 30 and is labeled according to the calendar year in which it ends.</a:t>
            </a:r>
            <a:endParaRPr lang="en-US" sz="2600" b="1" dirty="0" smtClean="0"/>
          </a:p>
          <a:p>
            <a:pPr marL="314325" indent="-219075" fontAlgn="auto">
              <a:spcAft>
                <a:spcPts val="0"/>
              </a:spcAft>
              <a:defRPr/>
            </a:pPr>
            <a:r>
              <a:rPr lang="en-US" sz="2600" dirty="0" smtClean="0"/>
              <a:t>Persistent budget deficits have long-run consequences because they lead to an increase in </a:t>
            </a:r>
            <a:r>
              <a:rPr lang="en-US" sz="2600" b="1" dirty="0" smtClean="0"/>
              <a:t>public debt. </a:t>
            </a:r>
          </a:p>
          <a:p>
            <a:pPr fontAlgn="auto">
              <a:spcAft>
                <a:spcPts val="0"/>
              </a:spcAft>
              <a:defRPr/>
            </a:pPr>
            <a:endParaRPr lang="en-US" dirty="0"/>
          </a:p>
        </p:txBody>
      </p:sp>
    </p:spTree>
    <p:extLst>
      <p:ext uri="{BB962C8B-B14F-4D97-AF65-F5344CB8AC3E}">
        <p14:creationId xmlns:p14="http://schemas.microsoft.com/office/powerpoint/2010/main" val="3449338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t>Problems Posed by Rising Government Debt</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Public debt may “crowd out” investment spending, which reduces long-run economic growth.</a:t>
            </a:r>
          </a:p>
          <a:p>
            <a:pPr marL="314325" indent="-219075" fontAlgn="auto">
              <a:spcAft>
                <a:spcPts val="0"/>
              </a:spcAft>
              <a:defRPr/>
            </a:pPr>
            <a:r>
              <a:rPr lang="en-US" sz="2600" dirty="0" smtClean="0"/>
              <a:t>And in extreme cases, rising debt may lead to government </a:t>
            </a:r>
            <a:r>
              <a:rPr lang="en-US" sz="2600" b="1" dirty="0" smtClean="0"/>
              <a:t>default</a:t>
            </a:r>
            <a:r>
              <a:rPr lang="en-US" sz="2600" dirty="0" smtClean="0"/>
              <a:t>, resulting in economic and financial turmoil.</a:t>
            </a:r>
          </a:p>
          <a:p>
            <a:pPr marL="314325" indent="-219075" fontAlgn="auto">
              <a:spcAft>
                <a:spcPts val="0"/>
              </a:spcAft>
              <a:defRPr/>
            </a:pPr>
            <a:r>
              <a:rPr lang="en-US" sz="2600" dirty="0" smtClean="0"/>
              <a:t>Can’t a government that has trouble borrowing just print money to pay its bills? </a:t>
            </a:r>
          </a:p>
          <a:p>
            <a:pPr marL="314325" indent="-219075" fontAlgn="auto">
              <a:spcAft>
                <a:spcPts val="0"/>
              </a:spcAft>
              <a:defRPr/>
            </a:pPr>
            <a:r>
              <a:rPr lang="en-US" sz="2600" dirty="0" smtClean="0"/>
              <a:t>Yes, it can, but this leads to another problem: inflation.</a:t>
            </a:r>
          </a:p>
          <a:p>
            <a:pPr fontAlgn="auto">
              <a:spcAft>
                <a:spcPts val="0"/>
              </a:spcAft>
              <a:defRPr/>
            </a:pPr>
            <a:endParaRPr lang="en-US" dirty="0"/>
          </a:p>
        </p:txBody>
      </p:sp>
    </p:spTree>
    <p:extLst>
      <p:ext uri="{BB962C8B-B14F-4D97-AF65-F5344CB8AC3E}">
        <p14:creationId xmlns:p14="http://schemas.microsoft.com/office/powerpoint/2010/main" val="1063822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altLang="en-US" smtClean="0"/>
              <a:t>Deficits and Debt in Practice</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A widely used measure of fiscal health is the </a:t>
            </a:r>
            <a:r>
              <a:rPr lang="en-US" sz="2600" b="1" dirty="0" smtClean="0"/>
              <a:t>debt–GDP ratio. </a:t>
            </a:r>
          </a:p>
          <a:p>
            <a:pPr marL="314325" indent="-219075" fontAlgn="auto">
              <a:spcAft>
                <a:spcPts val="0"/>
              </a:spcAft>
              <a:defRPr/>
            </a:pPr>
            <a:r>
              <a:rPr lang="en-US" sz="2600" dirty="0" smtClean="0"/>
              <a:t>This number can remain stable or fall even in the face of moderate budget deficits if GDP rises over time.</a:t>
            </a:r>
          </a:p>
          <a:p>
            <a:pPr fontAlgn="auto">
              <a:spcAft>
                <a:spcPts val="0"/>
              </a:spcAft>
              <a:defRPr/>
            </a:pPr>
            <a:endParaRPr lang="en-US" dirty="0"/>
          </a:p>
        </p:txBody>
      </p:sp>
    </p:spTree>
    <p:extLst>
      <p:ext uri="{BB962C8B-B14F-4D97-AF65-F5344CB8AC3E}">
        <p14:creationId xmlns:p14="http://schemas.microsoft.com/office/powerpoint/2010/main" val="1613949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r>
              <a:rPr lang="en-US" altLang="en-US" smtClean="0"/>
              <a:t>U.S. Federal Deficits and Debt</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8017" y="1412875"/>
            <a:ext cx="9311216"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15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smtClean="0"/>
              <a:t>U.S. Federal Deficits and Debt</a:t>
            </a: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0651" y="1412875"/>
            <a:ext cx="944668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07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30</a:t>
            </a:r>
          </a:p>
        </p:txBody>
      </p:sp>
      <p:sp>
        <p:nvSpPr>
          <p:cNvPr id="174085" name="Rectangle 5"/>
          <p:cNvSpPr>
            <a:spLocks noGrp="1" noChangeArrowheads="1"/>
          </p:cNvSpPr>
          <p:nvPr>
            <p:ph type="subTitle" idx="1"/>
          </p:nvPr>
        </p:nvSpPr>
        <p:spPr/>
        <p:txBody>
          <a:bodyPr rtlCol="0">
            <a:normAutofit/>
          </a:bodyPr>
          <a:lstStyle/>
          <a:p>
            <a:pPr>
              <a:defRPr/>
            </a:pPr>
            <a:r>
              <a:rPr lang="en-US" dirty="0"/>
              <a:t>Long-run Implications of Fiscal Policy: Deficits and the Public Debt</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39234" y="1395413"/>
            <a:ext cx="10928351"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4325" indent="-21907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20000"/>
              </a:spcBef>
              <a:buFont typeface="Arial" pitchFamily="34" charset="0"/>
              <a:buChar char="•"/>
            </a:pPr>
            <a:r>
              <a:rPr lang="en-US" altLang="en-US" sz="2600" dirty="0"/>
              <a:t>The budget balance is the difference between the government’s tax revenue and its spending both on goods and services and on government transfers.</a:t>
            </a:r>
          </a:p>
          <a:p>
            <a:pPr>
              <a:spcBef>
                <a:spcPct val="20000"/>
              </a:spcBef>
              <a:buFont typeface="Arial" pitchFamily="34" charset="0"/>
              <a:buChar char="•"/>
            </a:pPr>
            <a:endParaRPr lang="en-US" altLang="en-US" sz="2600" dirty="0"/>
          </a:p>
          <a:p>
            <a:pPr>
              <a:spcBef>
                <a:spcPct val="20000"/>
              </a:spcBef>
              <a:buFont typeface="Arial" pitchFamily="34" charset="0"/>
              <a:buChar char="•"/>
            </a:pPr>
            <a:endParaRPr lang="en-US" altLang="en-US" sz="2600" dirty="0"/>
          </a:p>
          <a:p>
            <a:pPr>
              <a:spcBef>
                <a:spcPct val="20000"/>
              </a:spcBef>
              <a:buFont typeface="Wingdings" pitchFamily="2" charset="2"/>
              <a:buNone/>
            </a:pPr>
            <a:endParaRPr lang="en-US" altLang="en-US" sz="2600" dirty="0"/>
          </a:p>
          <a:p>
            <a:pPr>
              <a:spcBef>
                <a:spcPct val="20000"/>
              </a:spcBef>
              <a:buFont typeface="Wingdings" pitchFamily="2" charset="2"/>
              <a:buNone/>
            </a:pPr>
            <a:endParaRPr lang="en-US" altLang="en-US" sz="2400" dirty="0"/>
          </a:p>
          <a:p>
            <a:pPr>
              <a:spcBef>
                <a:spcPct val="20000"/>
              </a:spcBef>
              <a:buFont typeface="Arial" pitchFamily="34" charset="0"/>
              <a:buChar char="•"/>
            </a:pPr>
            <a:r>
              <a:rPr lang="en-US" altLang="en-US" sz="2600" dirty="0"/>
              <a:t>Other things equal, discretionary expansionary fiscal policies—increased government purchases of goods and services, higher government transfers, or lower taxes—reduce the budget balance for that year. </a:t>
            </a:r>
          </a:p>
        </p:txBody>
      </p:sp>
      <p:pic>
        <p:nvPicPr>
          <p:cNvPr id="11" name="Picture 4"/>
          <p:cNvPicPr>
            <a:picLocks noChangeAspect="1" noChangeArrowheads="1"/>
          </p:cNvPicPr>
          <p:nvPr/>
        </p:nvPicPr>
        <p:blipFill>
          <a:blip r:embed="rId3"/>
          <a:srcRect/>
          <a:stretch>
            <a:fillRect/>
          </a:stretch>
        </p:blipFill>
        <p:spPr bwMode="auto">
          <a:xfrm>
            <a:off x="3232152" y="2944812"/>
            <a:ext cx="5109633" cy="661988"/>
          </a:xfrm>
          <a:prstGeom prst="rect">
            <a:avLst/>
          </a:prstGeom>
          <a:noFill/>
          <a:ln w="28575" algn="ctr">
            <a:solidFill>
              <a:schemeClr val="tx1"/>
            </a:solidFill>
            <a:miter lim="800000"/>
            <a:headEnd/>
            <a:tailEnd type="none" w="med" len="lg"/>
          </a:ln>
          <a:effectLst>
            <a:outerShdw blurRad="50800" dist="38100" dir="2700000" algn="tl" rotWithShape="0">
              <a:prstClr val="black">
                <a:alpha val="40000"/>
              </a:prstClr>
            </a:outerShdw>
          </a:effectLst>
        </p:spPr>
      </p:pic>
      <p:sp>
        <p:nvSpPr>
          <p:cNvPr id="9220" name="Title 2"/>
          <p:cNvSpPr>
            <a:spLocks noGrp="1"/>
          </p:cNvSpPr>
          <p:nvPr>
            <p:ph type="title"/>
          </p:nvPr>
        </p:nvSpPr>
        <p:spPr/>
        <p:txBody>
          <a:bodyPr/>
          <a:lstStyle/>
          <a:p>
            <a:r>
              <a:rPr lang="en-US" altLang="en-US" smtClean="0"/>
              <a:t>The Budget Balance</a:t>
            </a:r>
          </a:p>
        </p:txBody>
      </p:sp>
    </p:spTree>
    <p:extLst>
      <p:ext uri="{BB962C8B-B14F-4D97-AF65-F5344CB8AC3E}">
        <p14:creationId xmlns:p14="http://schemas.microsoft.com/office/powerpoint/2010/main" val="258017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wipe(left)">
                                      <p:cBhvr>
                                        <p:cTn id="1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The Budget Balance</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That is, </a:t>
            </a:r>
            <a:r>
              <a:rPr lang="en-US" sz="2600" b="1" dirty="0" smtClean="0"/>
              <a:t>expansionary fiscal policies</a:t>
            </a:r>
            <a:r>
              <a:rPr lang="en-US" sz="2600" dirty="0" smtClean="0"/>
              <a:t> make a budget surplus smaller or a budget deficit bigger. </a:t>
            </a:r>
          </a:p>
          <a:p>
            <a:pPr marL="314325" indent="-219075" fontAlgn="auto">
              <a:spcAft>
                <a:spcPts val="0"/>
              </a:spcAft>
              <a:defRPr/>
            </a:pPr>
            <a:r>
              <a:rPr lang="en-US" sz="2600" dirty="0" smtClean="0"/>
              <a:t>Conversely, </a:t>
            </a:r>
            <a:r>
              <a:rPr lang="en-US" sz="2600" b="1" dirty="0" smtClean="0"/>
              <a:t>contractionary fiscal</a:t>
            </a:r>
            <a:r>
              <a:rPr lang="en-US" sz="2600" dirty="0" smtClean="0"/>
              <a:t> </a:t>
            </a:r>
            <a:r>
              <a:rPr lang="en-US" sz="2600" b="1" dirty="0" smtClean="0"/>
              <a:t>policies</a:t>
            </a:r>
            <a:r>
              <a:rPr lang="en-US" sz="2600" dirty="0" smtClean="0"/>
              <a:t>—smaller government purchases of goods and services, smaller government transfers, or higher taxes—increase the budget balance for that year, making a budget surplus bigger or a budget deficit smaller.</a:t>
            </a:r>
          </a:p>
          <a:p>
            <a:pPr fontAlgn="auto">
              <a:spcAft>
                <a:spcPts val="0"/>
              </a:spcAft>
              <a:defRPr/>
            </a:pPr>
            <a:endParaRPr lang="en-US" dirty="0"/>
          </a:p>
        </p:txBody>
      </p:sp>
    </p:spTree>
    <p:extLst>
      <p:ext uri="{BB962C8B-B14F-4D97-AF65-F5344CB8AC3E}">
        <p14:creationId xmlns:p14="http://schemas.microsoft.com/office/powerpoint/2010/main" val="690315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smtClean="0"/>
              <a:t>The Budget Balance</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Some of the fluctuations in the budget balance are due to the effects of the business cycle. </a:t>
            </a:r>
          </a:p>
          <a:p>
            <a:pPr marL="314325" indent="-219075" fontAlgn="auto">
              <a:spcAft>
                <a:spcPts val="0"/>
              </a:spcAft>
              <a:defRPr/>
            </a:pPr>
            <a:r>
              <a:rPr lang="en-US" sz="2600" dirty="0" smtClean="0"/>
              <a:t>In order to separate the effects of the business cycle from the effects of discretionary fiscal policy, governments estimate the </a:t>
            </a:r>
            <a:r>
              <a:rPr lang="en-US" sz="2600" b="1" dirty="0" smtClean="0"/>
              <a:t>cyclically adjusted budget balance</a:t>
            </a:r>
            <a:r>
              <a:rPr lang="en-US" sz="2600" dirty="0" smtClean="0"/>
              <a:t>.</a:t>
            </a:r>
          </a:p>
          <a:p>
            <a:pPr marL="314325" indent="-219075" fontAlgn="auto">
              <a:spcAft>
                <a:spcPts val="0"/>
              </a:spcAft>
              <a:defRPr/>
            </a:pPr>
            <a:r>
              <a:rPr lang="en-US" sz="2600" dirty="0" smtClean="0"/>
              <a:t>The </a:t>
            </a:r>
            <a:r>
              <a:rPr lang="en-US" sz="2600" dirty="0"/>
              <a:t>cyclically adjusted budget </a:t>
            </a:r>
            <a:r>
              <a:rPr lang="en-US" sz="2600" dirty="0" smtClean="0"/>
              <a:t>balance</a:t>
            </a:r>
            <a:r>
              <a:rPr lang="en-US" sz="2600" dirty="0"/>
              <a:t> </a:t>
            </a:r>
            <a:r>
              <a:rPr lang="en-US" sz="2600" dirty="0" smtClean="0"/>
              <a:t>is an estimate of the budget balance if the economy were at potential output.</a:t>
            </a:r>
          </a:p>
          <a:p>
            <a:pPr fontAlgn="auto">
              <a:spcAft>
                <a:spcPts val="0"/>
              </a:spcAft>
              <a:defRPr/>
            </a:pPr>
            <a:endParaRPr lang="en-US" dirty="0"/>
          </a:p>
        </p:txBody>
      </p:sp>
    </p:spTree>
    <p:extLst>
      <p:ext uri="{BB962C8B-B14F-4D97-AF65-F5344CB8AC3E}">
        <p14:creationId xmlns:p14="http://schemas.microsoft.com/office/powerpoint/2010/main" val="2291896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mtClean="0"/>
              <a:t>The Budget Balance</a:t>
            </a:r>
          </a:p>
        </p:txBody>
      </p:sp>
      <p:sp>
        <p:nvSpPr>
          <p:cNvPr id="2" name="Content Placeholder 1"/>
          <p:cNvSpPr>
            <a:spLocks noGrp="1"/>
          </p:cNvSpPr>
          <p:nvPr>
            <p:ph idx="1"/>
          </p:nvPr>
        </p:nvSpPr>
        <p:spPr/>
        <p:txBody>
          <a:bodyPr/>
          <a:lstStyle/>
          <a:p>
            <a:endParaRPr lang="en-US"/>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484" y="1958976"/>
            <a:ext cx="10972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5271829" y="1497558"/>
            <a:ext cx="6122955" cy="923330"/>
          </a:xfrm>
          <a:prstGeom prst="rect">
            <a:avLst/>
          </a:prstGeom>
          <a:solidFill>
            <a:schemeClr val="accent6">
              <a:lumMod val="60000"/>
              <a:lumOff val="40000"/>
            </a:schemeClr>
          </a:solidFill>
          <a:ln>
            <a:headEnd/>
            <a:tailEnd type="none" w="med" len="lg"/>
          </a:ln>
        </p:spPr>
        <p:style>
          <a:lnRef idx="0">
            <a:schemeClr val="accent6"/>
          </a:lnRef>
          <a:fillRef idx="3">
            <a:schemeClr val="accent6"/>
          </a:fillRef>
          <a:effectRef idx="3">
            <a:schemeClr val="accent6"/>
          </a:effectRef>
          <a:fontRef idx="minor">
            <a:schemeClr val="lt1"/>
          </a:fontRef>
        </p:style>
        <p:txBody>
          <a:bodyPr>
            <a:spAutoFit/>
          </a:bodyPr>
          <a:lstStyle/>
          <a:p>
            <a:pPr marL="1588" indent="-1588" algn="ctr" fontAlgn="auto">
              <a:spcBef>
                <a:spcPts val="0"/>
              </a:spcBef>
              <a:spcAft>
                <a:spcPts val="0"/>
              </a:spcAft>
              <a:defRPr/>
            </a:pPr>
            <a:r>
              <a:rPr lang="en-US" dirty="0">
                <a:solidFill>
                  <a:schemeClr val="tx1"/>
                </a:solidFill>
              </a:rPr>
              <a:t>The budget deficit as a percentage of GDP tends to rise during recessions (indicated by shaded areas) and fall during expansions.</a:t>
            </a:r>
          </a:p>
        </p:txBody>
      </p:sp>
    </p:spTree>
    <p:extLst>
      <p:ext uri="{BB962C8B-B14F-4D97-AF65-F5344CB8AC3E}">
        <p14:creationId xmlns:p14="http://schemas.microsoft.com/office/powerpoint/2010/main" val="2669269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altLang="en-US" smtClean="0"/>
              <a:t>The Budget Balance</a:t>
            </a:r>
          </a:p>
        </p:txBody>
      </p:sp>
      <p:sp>
        <p:nvSpPr>
          <p:cNvPr id="3" name="Content Placeholder 2"/>
          <p:cNvSpPr>
            <a:spLocks noGrp="1"/>
          </p:cNvSpPr>
          <p:nvPr>
            <p:ph idx="1"/>
          </p:nvPr>
        </p:nvSpPr>
        <p:spPr/>
        <p:txBody>
          <a:bodyPr/>
          <a:lstStyle/>
          <a:p>
            <a:endParaRPr lang="en-US"/>
          </a:p>
        </p:txBody>
      </p:sp>
      <p:sp>
        <p:nvSpPr>
          <p:cNvPr id="6" name="Rectangle 4"/>
          <p:cNvSpPr>
            <a:spLocks noChangeArrowheads="1"/>
          </p:cNvSpPr>
          <p:nvPr/>
        </p:nvSpPr>
        <p:spPr bwMode="auto">
          <a:xfrm>
            <a:off x="2230603" y="5734998"/>
            <a:ext cx="6841728" cy="646331"/>
          </a:xfrm>
          <a:prstGeom prst="rect">
            <a:avLst/>
          </a:prstGeom>
          <a:solidFill>
            <a:schemeClr val="accent6">
              <a:lumMod val="60000"/>
              <a:lumOff val="40000"/>
            </a:schemeClr>
          </a:solidFill>
          <a:ln>
            <a:headEnd/>
            <a:tailEnd type="none" w="med" len="lg"/>
          </a:ln>
        </p:spPr>
        <p:style>
          <a:lnRef idx="0">
            <a:schemeClr val="accent6"/>
          </a:lnRef>
          <a:fillRef idx="3">
            <a:schemeClr val="accent6"/>
          </a:fillRef>
          <a:effectRef idx="3">
            <a:schemeClr val="accent6"/>
          </a:effectRef>
          <a:fontRef idx="minor">
            <a:schemeClr val="lt1"/>
          </a:fontRef>
        </p:style>
        <p:txBody>
          <a:bodyPr>
            <a:spAutoFit/>
          </a:bodyPr>
          <a:lstStyle/>
          <a:p>
            <a:pPr marL="1588" indent="-1588" algn="ctr" fontAlgn="auto">
              <a:spcBef>
                <a:spcPts val="0"/>
              </a:spcBef>
              <a:spcAft>
                <a:spcPts val="0"/>
              </a:spcAft>
              <a:defRPr/>
            </a:pPr>
            <a:r>
              <a:rPr lang="en-US" dirty="0">
                <a:solidFill>
                  <a:schemeClr val="tx1"/>
                </a:solidFill>
              </a:rPr>
              <a:t>The budget deficit as a percentage of GDP moves closely in tandem with the unemployment rate.</a:t>
            </a:r>
          </a:p>
        </p:txBody>
      </p:sp>
      <p:pic>
        <p:nvPicPr>
          <p:cNvPr id="133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400175"/>
            <a:ext cx="10957984"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179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t>The Budget Balance</a:t>
            </a: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918" y="1463676"/>
            <a:ext cx="10864849"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944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mtClean="0"/>
              <a:t>Should the Budget Be Balanced?</a:t>
            </a:r>
          </a:p>
        </p:txBody>
      </p:sp>
      <p:sp>
        <p:nvSpPr>
          <p:cNvPr id="4" name="Content Placeholder 3"/>
          <p:cNvSpPr>
            <a:spLocks noGrp="1"/>
          </p:cNvSpPr>
          <p:nvPr>
            <p:ph idx="1"/>
          </p:nvPr>
        </p:nvSpPr>
        <p:spPr/>
        <p:txBody>
          <a:bodyPr rtlCol="0">
            <a:normAutofit/>
          </a:bodyPr>
          <a:lstStyle/>
          <a:p>
            <a:pPr marL="314325" indent="-219075" fontAlgn="auto">
              <a:spcAft>
                <a:spcPts val="0"/>
              </a:spcAft>
              <a:defRPr/>
            </a:pPr>
            <a:r>
              <a:rPr lang="en-US" sz="2600" dirty="0" smtClean="0"/>
              <a:t>Most economists don’t believe the government should be forced to run a balanced budget </a:t>
            </a:r>
            <a:r>
              <a:rPr lang="en-US" sz="2600" i="1" dirty="0" smtClean="0"/>
              <a:t>every year </a:t>
            </a:r>
            <a:r>
              <a:rPr lang="en-US" sz="2600" dirty="0" smtClean="0"/>
              <a:t>because this would undermine the role of taxes and transfers as automatic stabilizers.</a:t>
            </a:r>
          </a:p>
          <a:p>
            <a:pPr marL="314325" indent="-219075" fontAlgn="auto">
              <a:spcAft>
                <a:spcPts val="0"/>
              </a:spcAft>
              <a:defRPr/>
            </a:pPr>
            <a:r>
              <a:rPr lang="en-US" sz="2600" dirty="0" smtClean="0"/>
              <a:t>Yet policy makers concerned about excessive deficits sometimes feel that rigid rules prohibiting—or at least setting an upper limit on—deficits are necessary.</a:t>
            </a:r>
          </a:p>
          <a:p>
            <a:pPr fontAlgn="auto">
              <a:spcAft>
                <a:spcPts val="0"/>
              </a:spcAft>
              <a:defRPr/>
            </a:pPr>
            <a:endParaRPr lang="en-US" dirty="0"/>
          </a:p>
        </p:txBody>
      </p:sp>
    </p:spTree>
    <p:extLst>
      <p:ext uri="{BB962C8B-B14F-4D97-AF65-F5344CB8AC3E}">
        <p14:creationId xmlns:p14="http://schemas.microsoft.com/office/powerpoint/2010/main" val="1483389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354</TotalTime>
  <Words>888</Words>
  <Application>Microsoft Office PowerPoint</Application>
  <PresentationFormat>Widescreen</PresentationFormat>
  <Paragraphs>70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Wingdings</vt:lpstr>
      <vt:lpstr>Wingdings 3</vt:lpstr>
      <vt:lpstr>Widescreen Business</vt:lpstr>
      <vt:lpstr>ECO 120 - Global Macroeconomics</vt:lpstr>
      <vt:lpstr>Module 30</vt:lpstr>
      <vt:lpstr>The Budget Balance</vt:lpstr>
      <vt:lpstr>The Budget Balance</vt:lpstr>
      <vt:lpstr>The Budget Balance</vt:lpstr>
      <vt:lpstr>The Budget Balance</vt:lpstr>
      <vt:lpstr>The Budget Balance</vt:lpstr>
      <vt:lpstr>The Budget Balance</vt:lpstr>
      <vt:lpstr>Should the Budget Be Balanced?</vt:lpstr>
      <vt:lpstr>Long-Run Implications of  Fiscal Policy</vt:lpstr>
      <vt:lpstr>Problems Posed by Rising Government Debt</vt:lpstr>
      <vt:lpstr>Deficits and Debt in Practice</vt:lpstr>
      <vt:lpstr>U.S. Federal Deficits and Debt</vt:lpstr>
      <vt:lpstr>U.S. Federal Deficits and Debt</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59</cp:revision>
  <cp:lastPrinted>2012-08-15T21:38:02Z</cp:lastPrinted>
  <dcterms:created xsi:type="dcterms:W3CDTF">2013-09-01T03:59:40Z</dcterms:created>
  <dcterms:modified xsi:type="dcterms:W3CDTF">2014-10-30T17:59:23Z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