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7"/>
  </p:notesMasterIdLst>
  <p:handoutMasterIdLst>
    <p:handoutMasterId r:id="rId18"/>
  </p:handoutMasterIdLst>
  <p:sldIdLst>
    <p:sldId id="272" r:id="rId3"/>
    <p:sldId id="340" r:id="rId4"/>
    <p:sldId id="341" r:id="rId5"/>
    <p:sldId id="342" r:id="rId6"/>
    <p:sldId id="343" r:id="rId7"/>
    <p:sldId id="344" r:id="rId8"/>
    <p:sldId id="353" r:id="rId9"/>
    <p:sldId id="346" r:id="rId10"/>
    <p:sldId id="347" r:id="rId11"/>
    <p:sldId id="348" r:id="rId12"/>
    <p:sldId id="349" r:id="rId13"/>
    <p:sldId id="350" r:id="rId14"/>
    <p:sldId id="351" r:id="rId15"/>
    <p:sldId id="352" r:id="rId1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96" d="100"/>
          <a:sy n="96"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10/30/2014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10/30/2014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905371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31.4 (b): </a:t>
            </a:r>
            <a:r>
              <a:rPr lang="en-US" altLang="en-US" sz="1000" b="1"/>
              <a:t>Tracking Monetary Policy Using the Output Gap, Inflation, and the Taylor Rule</a:t>
            </a:r>
            <a:r>
              <a:rPr lang="en-US" altLang="en-US" b="1" smtClean="0"/>
              <a:t> </a:t>
            </a:r>
          </a:p>
          <a:p>
            <a:pPr>
              <a:spcBef>
                <a:spcPct val="0"/>
              </a:spcBef>
            </a:pPr>
            <a:r>
              <a:rPr lang="en-US" altLang="en-US" smtClean="0"/>
              <a:t>Panel (b) illustrates that the federal funds rate tends to be high when inflation is high and low when inflation is low. </a:t>
            </a:r>
          </a:p>
          <a:p>
            <a:pPr>
              <a:spcBef>
                <a:spcPct val="0"/>
              </a:spcBef>
            </a:pPr>
            <a:r>
              <a:rPr lang="en-US" altLang="en-US" i="1" smtClean="0"/>
              <a:t>Sources: </a:t>
            </a:r>
            <a:r>
              <a:rPr lang="en-US" altLang="en-US" smtClean="0"/>
              <a:t>Federal Reserve Bank of St. Louis; Bureau of Economic Analysis; Bureau of Labor Statistics.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11BFC29-7F5F-4E8A-BB48-6C014136A55C}" type="slidenum">
              <a:rPr lang="en-US" altLang="en-US"/>
              <a:pPr fontAlgn="base">
                <a:spcBef>
                  <a:spcPct val="0"/>
                </a:spcBef>
                <a:spcAft>
                  <a:spcPct val="0"/>
                </a:spcAft>
              </a:pPr>
              <a:t>13</a:t>
            </a:fld>
            <a:endParaRPr lang="en-US" altLang="en-US"/>
          </a:p>
        </p:txBody>
      </p:sp>
    </p:spTree>
    <p:extLst>
      <p:ext uri="{BB962C8B-B14F-4D97-AF65-F5344CB8AC3E}">
        <p14:creationId xmlns:p14="http://schemas.microsoft.com/office/powerpoint/2010/main" val="404760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31.4 (c): </a:t>
            </a:r>
            <a:r>
              <a:rPr lang="en-US" altLang="en-US" sz="1000" b="1"/>
              <a:t>Tracking Monetary Policy Using the Output Gap, Inflation</a:t>
            </a:r>
            <a:r>
              <a:rPr lang="en-US" altLang="en-US" b="1" smtClean="0"/>
              <a:t> , and the Taylor Rule</a:t>
            </a:r>
          </a:p>
          <a:p>
            <a:pPr>
              <a:spcBef>
                <a:spcPct val="0"/>
              </a:spcBef>
            </a:pPr>
            <a:r>
              <a:rPr lang="en-US" altLang="en-US" smtClean="0"/>
              <a:t>Panel (c) shows the Taylor rule in action. The green line shows the actual federal funds rate from 1985 to 2009. The purple line shows the interest rate the Fed </a:t>
            </a:r>
            <a:r>
              <a:rPr lang="en-US" altLang="en-US" i="1" smtClean="0"/>
              <a:t>should </a:t>
            </a:r>
            <a:r>
              <a:rPr lang="en-US" altLang="en-US" smtClean="0"/>
              <a:t>have set according to the Taylor rule. The fit isn’t perfect, but the Taylor rule does a better job of tracking U.S. monetary policy than either the output gap or the inflation rate alone.</a:t>
            </a:r>
          </a:p>
          <a:p>
            <a:pPr>
              <a:spcBef>
                <a:spcPct val="0"/>
              </a:spcBef>
            </a:pPr>
            <a:r>
              <a:rPr lang="en-US" altLang="en-US" i="1" smtClean="0"/>
              <a:t>Sources: </a:t>
            </a:r>
            <a:r>
              <a:rPr lang="en-US" altLang="en-US" smtClean="0"/>
              <a:t>Federal Reserve Bank of St. Louis; Bureau of Economic Analysis; Bureau of Labor Statistics.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1129091-7D88-4B71-B57A-1F264370437B}"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86809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85878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31.1: </a:t>
            </a:r>
            <a:r>
              <a:rPr lang="en-US" altLang="en-US" sz="1000" b="1"/>
              <a:t>The Effect of an Increase in the Money Supply on the Interest Rate</a:t>
            </a:r>
            <a:r>
              <a:rPr lang="en-US" altLang="en-US" b="1" smtClean="0"/>
              <a:t> </a:t>
            </a:r>
          </a:p>
          <a:p>
            <a:pPr>
              <a:spcBef>
                <a:spcPct val="0"/>
              </a:spcBef>
            </a:pPr>
            <a:r>
              <a:rPr lang="en-US" altLang="en-US" smtClean="0"/>
              <a:t>The Federal Reserve can lower the interest rate by increasing the money supply. Here, the equilibrium interest rate falls from </a:t>
            </a:r>
            <a:r>
              <a:rPr lang="en-US" altLang="en-US" i="1" smtClean="0"/>
              <a:t>r</a:t>
            </a:r>
            <a:r>
              <a:rPr lang="en-US" altLang="en-US" smtClean="0"/>
              <a:t>1 to </a:t>
            </a:r>
            <a:r>
              <a:rPr lang="en-US" altLang="en-US" i="1" smtClean="0"/>
              <a:t>r</a:t>
            </a:r>
            <a:r>
              <a:rPr lang="en-US" altLang="en-US" smtClean="0"/>
              <a:t>2 in response to an increase in the money supply from </a:t>
            </a:r>
            <a:r>
              <a:rPr lang="en-US" altLang="en-US" i="1" smtClean="0"/>
              <a:t>M</a:t>
            </a:r>
            <a:r>
              <a:rPr lang="en-US" altLang="en-US" smtClean="0"/>
              <a:t>1 to </a:t>
            </a:r>
            <a:r>
              <a:rPr lang="en-US" altLang="en-US" i="1" smtClean="0"/>
              <a:t>M</a:t>
            </a:r>
            <a:r>
              <a:rPr lang="en-US" altLang="en-US" smtClean="0"/>
              <a:t>2. In order to induce people to hold a larger quantity of money, the interest rate must fall from </a:t>
            </a:r>
            <a:r>
              <a:rPr lang="en-US" altLang="en-US" i="1" smtClean="0"/>
              <a:t>r</a:t>
            </a:r>
            <a:r>
              <a:rPr lang="en-US" altLang="en-US" smtClean="0"/>
              <a:t>1 to </a:t>
            </a:r>
            <a:r>
              <a:rPr lang="en-US" altLang="en-US" i="1" smtClean="0"/>
              <a:t>r</a:t>
            </a:r>
            <a:r>
              <a:rPr lang="en-US" altLang="en-US" smtClean="0"/>
              <a:t>2.</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B32B25C-E08A-4B16-A75C-E6CCCA95B0D0}"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291752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31.2 (a): Setting the Federal Funds Rate</a:t>
            </a:r>
          </a:p>
          <a:p>
            <a:pPr>
              <a:spcBef>
                <a:spcPct val="0"/>
              </a:spcBef>
            </a:pPr>
            <a:r>
              <a:rPr lang="en-US" altLang="en-US" smtClean="0"/>
              <a:t>The Federal Reserve sets a target for the federal funds rate and uses open-market operations to achieve that target. In panel (a) the initial equilibrium interest rate, </a:t>
            </a:r>
            <a:r>
              <a:rPr lang="en-US" altLang="en-US" i="1" smtClean="0"/>
              <a:t>r</a:t>
            </a:r>
            <a:r>
              <a:rPr lang="en-US" altLang="en-US" baseline="-25000" smtClean="0"/>
              <a:t>1</a:t>
            </a:r>
            <a:r>
              <a:rPr lang="en-US" altLang="en-US" smtClean="0"/>
              <a:t>, is above the target rate. The Fed increases the money supply by making an open-market purchase of Treasury bills, pushing the money supply curve rightward, from </a:t>
            </a:r>
            <a:r>
              <a:rPr lang="en-US" altLang="en-US" i="1" smtClean="0"/>
              <a:t>MS</a:t>
            </a:r>
            <a:r>
              <a:rPr lang="en-US" altLang="en-US" baseline="-25000" smtClean="0"/>
              <a:t>1</a:t>
            </a:r>
            <a:r>
              <a:rPr lang="en-US" altLang="en-US" smtClean="0"/>
              <a:t> to </a:t>
            </a:r>
            <a:r>
              <a:rPr lang="en-US" altLang="en-US" i="1" smtClean="0"/>
              <a:t>MS</a:t>
            </a:r>
            <a:r>
              <a:rPr lang="en-US" altLang="en-US" baseline="-25000" smtClean="0"/>
              <a:t>2</a:t>
            </a:r>
            <a:r>
              <a:rPr lang="en-US" altLang="en-US" smtClean="0"/>
              <a:t>, and driving the interest rate down to </a:t>
            </a:r>
            <a:r>
              <a:rPr lang="en-US" altLang="en-US" i="1" smtClean="0"/>
              <a:t>r</a:t>
            </a:r>
            <a:r>
              <a:rPr lang="en-US" altLang="en-US" baseline="-25000" smtClean="0"/>
              <a:t>T</a:t>
            </a:r>
            <a:r>
              <a:rPr lang="en-US" altLang="en-US" i="1" smtClean="0"/>
              <a:t>. </a:t>
            </a: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35E870-3AEF-4A95-B83F-A092B979C4EB}"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233441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31.2 (b): Setting the Federal Funds Rate</a:t>
            </a:r>
          </a:p>
          <a:p>
            <a:pPr>
              <a:spcBef>
                <a:spcPct val="0"/>
              </a:spcBef>
            </a:pPr>
            <a:r>
              <a:rPr lang="en-US" altLang="en-US" smtClean="0"/>
              <a:t>The Federal Reserve sets a target for the federal funds rate and uses open-market operations to achieve that target</a:t>
            </a:r>
            <a:r>
              <a:rPr lang="en-US" altLang="en-US" i="1" smtClean="0"/>
              <a:t>. </a:t>
            </a:r>
            <a:r>
              <a:rPr lang="en-US" altLang="en-US" smtClean="0"/>
              <a:t>In panel (b) the initial equilibrium interest rate, </a:t>
            </a:r>
            <a:r>
              <a:rPr lang="en-US" altLang="en-US" i="1" smtClean="0"/>
              <a:t>r</a:t>
            </a:r>
            <a:r>
              <a:rPr lang="en-US" altLang="en-US" baseline="-25000" smtClean="0"/>
              <a:t>1</a:t>
            </a:r>
            <a:r>
              <a:rPr lang="en-US" altLang="en-US" smtClean="0"/>
              <a:t>, is below the target rate. The Fed reduces the money supply by making an open-market sale of Treasury bills, pushing the money supply curve leftward, from </a:t>
            </a:r>
            <a:r>
              <a:rPr lang="en-US" altLang="en-US" i="1" smtClean="0"/>
              <a:t>MS</a:t>
            </a:r>
            <a:r>
              <a:rPr lang="en-US" altLang="en-US" baseline="-25000" smtClean="0"/>
              <a:t>1</a:t>
            </a:r>
            <a:r>
              <a:rPr lang="en-US" altLang="en-US" smtClean="0"/>
              <a:t> to </a:t>
            </a:r>
            <a:r>
              <a:rPr lang="en-US" altLang="en-US" i="1" smtClean="0"/>
              <a:t>MS</a:t>
            </a:r>
            <a:r>
              <a:rPr lang="en-US" altLang="en-US" baseline="-25000" smtClean="0"/>
              <a:t>2</a:t>
            </a:r>
            <a:r>
              <a:rPr lang="en-US" altLang="en-US" smtClean="0"/>
              <a:t>, and driving the interest rate up to </a:t>
            </a:r>
            <a:r>
              <a:rPr lang="en-US" altLang="en-US" i="1" smtClean="0"/>
              <a:t>r</a:t>
            </a:r>
            <a:r>
              <a:rPr lang="en-US" altLang="en-US" baseline="-25000" smtClean="0"/>
              <a:t>T</a:t>
            </a:r>
            <a:r>
              <a:rPr lang="en-US" altLang="en-US" i="1" smtClean="0"/>
              <a:t>.</a:t>
            </a: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55CA9A6-C9AB-40CA-BAAB-B6EEFC9F0DCE}"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164949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31.2 (b): Setting the Federal Funds Rate</a:t>
            </a:r>
          </a:p>
          <a:p>
            <a:pPr>
              <a:spcBef>
                <a:spcPct val="0"/>
              </a:spcBef>
            </a:pPr>
            <a:r>
              <a:rPr lang="en-US" altLang="en-US" smtClean="0"/>
              <a:t>The Federal Reserve sets a target for the federal funds rate and uses open-market operations to achieve that target</a:t>
            </a:r>
            <a:r>
              <a:rPr lang="en-US" altLang="en-US" i="1" smtClean="0"/>
              <a:t>. </a:t>
            </a:r>
            <a:r>
              <a:rPr lang="en-US" altLang="en-US" smtClean="0"/>
              <a:t>In panel (b) the initial equilibrium interest rate, </a:t>
            </a:r>
            <a:r>
              <a:rPr lang="en-US" altLang="en-US" i="1" smtClean="0"/>
              <a:t>r</a:t>
            </a:r>
            <a:r>
              <a:rPr lang="en-US" altLang="en-US" baseline="-25000" smtClean="0"/>
              <a:t>1</a:t>
            </a:r>
            <a:r>
              <a:rPr lang="en-US" altLang="en-US" smtClean="0"/>
              <a:t>, is below the target rate. The Fed reduces the money supply by making an open-market sale of Treasury bills, pushing the money supply curve leftward, from </a:t>
            </a:r>
            <a:r>
              <a:rPr lang="en-US" altLang="en-US" i="1" smtClean="0"/>
              <a:t>MS</a:t>
            </a:r>
            <a:r>
              <a:rPr lang="en-US" altLang="en-US" baseline="-25000" smtClean="0"/>
              <a:t>1</a:t>
            </a:r>
            <a:r>
              <a:rPr lang="en-US" altLang="en-US" smtClean="0"/>
              <a:t> to </a:t>
            </a:r>
            <a:r>
              <a:rPr lang="en-US" altLang="en-US" i="1" smtClean="0"/>
              <a:t>MS</a:t>
            </a:r>
            <a:r>
              <a:rPr lang="en-US" altLang="en-US" baseline="-25000" smtClean="0"/>
              <a:t>2</a:t>
            </a:r>
            <a:r>
              <a:rPr lang="en-US" altLang="en-US" smtClean="0"/>
              <a:t>, and driving the interest rate up to </a:t>
            </a:r>
            <a:r>
              <a:rPr lang="en-US" altLang="en-US" i="1" smtClean="0"/>
              <a:t>r</a:t>
            </a:r>
            <a:r>
              <a:rPr lang="en-US" altLang="en-US" baseline="-25000" smtClean="0"/>
              <a:t>T</a:t>
            </a:r>
            <a:r>
              <a:rPr lang="en-US" altLang="en-US" i="1" smtClean="0"/>
              <a:t>.</a:t>
            </a: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55CA9A6-C9AB-40CA-BAAB-B6EEFC9F0DCE}"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224598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The Fed Reverses Course</a:t>
            </a:r>
          </a:p>
          <a:p>
            <a:pPr>
              <a:spcBef>
                <a:spcPct val="0"/>
              </a:spcBef>
            </a:pPr>
            <a:r>
              <a:rPr lang="en-US" altLang="en-US" smtClean="0"/>
              <a:t> In September 2007, the Fed, worried about the emerging financial crisis, began cutting the target federal funds rate. This was a reversal of its previous policy, which had involved a series of rate increases intended to control inflation. The actual federal funds rate fluctuated to some extent—that is, the Fed didn’t always succeed in hitting its target. Overall, however, the Fed achieved a large reduction in the rate at which banks lend to each other.</a:t>
            </a:r>
          </a:p>
          <a:p>
            <a:pPr>
              <a:spcBef>
                <a:spcPct val="0"/>
              </a:spcBef>
            </a:pPr>
            <a:r>
              <a:rPr lang="en-US" altLang="en-US" i="1" smtClean="0"/>
              <a:t>Source: </a:t>
            </a:r>
            <a:r>
              <a:rPr lang="en-US" altLang="en-US" smtClean="0"/>
              <a:t>Federal Reserve Bank of St. Louis.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B5B6ACC-A8AA-4309-A3E6-014D759A561E}"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32458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31.3: Monetary Policy and Aggregate Demand </a:t>
            </a:r>
          </a:p>
          <a:p>
            <a:pPr>
              <a:spcBef>
                <a:spcPct val="0"/>
              </a:spcBef>
            </a:pPr>
            <a:r>
              <a:rPr lang="en-US" altLang="en-US" smtClean="0"/>
              <a:t>An </a:t>
            </a:r>
            <a:r>
              <a:rPr lang="en-US" altLang="en-US" i="1" smtClean="0"/>
              <a:t>expansionary monetary policy, </a:t>
            </a:r>
            <a:r>
              <a:rPr lang="en-US" altLang="en-US" smtClean="0"/>
              <a:t>shown in panel (a), shifts the aggregate demand curve to the right from </a:t>
            </a:r>
            <a:r>
              <a:rPr lang="en-US" altLang="en-US" i="1" smtClean="0"/>
              <a:t>AD</a:t>
            </a:r>
            <a:r>
              <a:rPr lang="en-US" altLang="en-US" smtClean="0"/>
              <a:t>1 to </a:t>
            </a:r>
            <a:r>
              <a:rPr lang="en-US" altLang="en-US" i="1" smtClean="0"/>
              <a:t>AD</a:t>
            </a:r>
            <a:r>
              <a:rPr lang="en-US" altLang="en-US" smtClean="0"/>
              <a:t>2. A </a:t>
            </a:r>
            <a:r>
              <a:rPr lang="en-US" altLang="en-US" i="1" smtClean="0"/>
              <a:t>contractionary monetary policy, </a:t>
            </a:r>
            <a:r>
              <a:rPr lang="en-US" altLang="en-US" smtClean="0"/>
              <a:t>shown in panel (b), shifts the aggregate demand curve to the left, from </a:t>
            </a:r>
            <a:r>
              <a:rPr lang="en-US" altLang="en-US" i="1" smtClean="0"/>
              <a:t>AD</a:t>
            </a:r>
            <a:r>
              <a:rPr lang="en-US" altLang="en-US" smtClean="0"/>
              <a:t>1 to </a:t>
            </a:r>
            <a:r>
              <a:rPr lang="en-US" altLang="en-US" i="1" smtClean="0"/>
              <a:t>AD</a:t>
            </a:r>
            <a:r>
              <a:rPr lang="en-US" altLang="en-US" smtClean="0"/>
              <a:t>3.</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5A764C-7C05-475C-A173-2210DB58DF6F}" type="slidenum">
              <a:rPr lang="en-US" altLang="en-US"/>
              <a:pPr fontAlgn="base">
                <a:spcBef>
                  <a:spcPct val="0"/>
                </a:spcBef>
                <a:spcAft>
                  <a:spcPct val="0"/>
                </a:spcAft>
              </a:pPr>
              <a:t>10</a:t>
            </a:fld>
            <a:endParaRPr lang="en-US" altLang="en-US"/>
          </a:p>
        </p:txBody>
      </p:sp>
    </p:spTree>
    <p:extLst>
      <p:ext uri="{BB962C8B-B14F-4D97-AF65-F5344CB8AC3E}">
        <p14:creationId xmlns:p14="http://schemas.microsoft.com/office/powerpoint/2010/main" val="367980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31.4 (a): </a:t>
            </a:r>
            <a:r>
              <a:rPr lang="en-US" altLang="en-US" sz="1000" b="1"/>
              <a:t>Tracking Monetary Policy Using the Output Gap, Inflation</a:t>
            </a:r>
            <a:r>
              <a:rPr lang="en-US" altLang="en-US" b="1" smtClean="0"/>
              <a:t> , and the Taylor Rule</a:t>
            </a:r>
          </a:p>
          <a:p>
            <a:pPr>
              <a:spcBef>
                <a:spcPct val="0"/>
              </a:spcBef>
            </a:pPr>
            <a:r>
              <a:rPr lang="en-US" altLang="en-US" smtClean="0"/>
              <a:t>Panel (a) shows that the federal funds rate usually rises when the output gap is positive—that is, when actual real GDP is above potential output—and falls when the output gap is negative. </a:t>
            </a:r>
          </a:p>
          <a:p>
            <a:pPr>
              <a:spcBef>
                <a:spcPct val="0"/>
              </a:spcBef>
            </a:pPr>
            <a:r>
              <a:rPr lang="en-US" altLang="en-US" i="1" smtClean="0"/>
              <a:t>Sources: </a:t>
            </a:r>
            <a:r>
              <a:rPr lang="en-US" altLang="en-US" smtClean="0"/>
              <a:t>Federal Reserve Bank of St. Louis; Bureau of Economic Analysis; Bureau of Labor Statistics.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BC8C72C-0E6D-4F9F-9FA7-FD51A63D2FCD}"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405475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214423"/>
            <a:ext cx="10972800" cy="49117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Date Placeholder 3"/>
          <p:cNvSpPr>
            <a:spLocks noGrp="1"/>
          </p:cNvSpPr>
          <p:nvPr>
            <p:ph type="dt" sz="half" idx="10"/>
          </p:nvPr>
        </p:nvSpPr>
        <p:spPr/>
        <p:txBody>
          <a:bodyPr/>
          <a:lstStyle>
            <a:lvl1pPr>
              <a:defRPr/>
            </a:lvl1pPr>
          </a:lstStyle>
          <a:p>
            <a:pPr>
              <a:defRPr/>
            </a:pPr>
            <a:fld id="{20C120A4-60B4-494E-B056-E39A29A7DB68}" type="datetime1">
              <a:rPr lang="id-ID"/>
              <a:pPr>
                <a:defRPr/>
              </a:pPr>
              <a:t>30/10/2014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773E89B0-0596-44B9-8BB3-3E227F3A7C52}" type="slidenum">
              <a:rPr lang="id-ID"/>
              <a:pPr>
                <a:defRPr/>
              </a:pPr>
              <a:t>‹#›</a:t>
            </a:fld>
            <a:endParaRPr lang="id-ID"/>
          </a:p>
        </p:txBody>
      </p:sp>
    </p:spTree>
    <p:extLst>
      <p:ext uri="{BB962C8B-B14F-4D97-AF65-F5344CB8AC3E}">
        <p14:creationId xmlns:p14="http://schemas.microsoft.com/office/powerpoint/2010/main" val="138429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10/30/2014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 id="2147483672" r:id="rId20"/>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72728" y="256820"/>
            <a:ext cx="9404723" cy="1400530"/>
          </a:xfrm>
        </p:spPr>
        <p:txBody>
          <a:bodyPr/>
          <a:lstStyle/>
          <a:p>
            <a:r>
              <a:rPr lang="en-US" altLang="en-US" sz="4000" dirty="0" smtClean="0"/>
              <a:t>Monetary Policy and Aggregate Demand</a:t>
            </a:r>
            <a:endParaRPr lang="id-ID" altLang="en-US" sz="4000" dirty="0" smtClean="0"/>
          </a:p>
        </p:txBody>
      </p:sp>
      <p:sp>
        <p:nvSpPr>
          <p:cNvPr id="16387" name="Rectangle 39"/>
          <p:cNvSpPr>
            <a:spLocks noChangeArrowheads="1"/>
          </p:cNvSpPr>
          <p:nvPr/>
        </p:nvSpPr>
        <p:spPr bwMode="auto">
          <a:xfrm>
            <a:off x="10041467" y="5462588"/>
            <a:ext cx="2228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AD</a:t>
            </a:r>
            <a:endParaRPr lang="en-US" altLang="en-US" sz="1400" b="1">
              <a:ea typeface="MS PGothic" pitchFamily="34" charset="-128"/>
            </a:endParaRPr>
          </a:p>
        </p:txBody>
      </p:sp>
      <p:sp>
        <p:nvSpPr>
          <p:cNvPr id="16388" name="Rectangle 40"/>
          <p:cNvSpPr>
            <a:spLocks noChangeArrowheads="1"/>
          </p:cNvSpPr>
          <p:nvPr/>
        </p:nvSpPr>
        <p:spPr bwMode="auto">
          <a:xfrm>
            <a:off x="10333567" y="5548313"/>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6389" name="Rectangle 43"/>
          <p:cNvSpPr>
            <a:spLocks noChangeArrowheads="1"/>
          </p:cNvSpPr>
          <p:nvPr/>
        </p:nvSpPr>
        <p:spPr bwMode="auto">
          <a:xfrm>
            <a:off x="3784600" y="5459413"/>
            <a:ext cx="2228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AD</a:t>
            </a:r>
            <a:endParaRPr lang="en-US" altLang="en-US" sz="1400" b="1">
              <a:ea typeface="MS PGothic" pitchFamily="34" charset="-128"/>
            </a:endParaRPr>
          </a:p>
        </p:txBody>
      </p:sp>
      <p:sp>
        <p:nvSpPr>
          <p:cNvPr id="16390" name="Rectangle 44"/>
          <p:cNvSpPr>
            <a:spLocks noChangeArrowheads="1"/>
          </p:cNvSpPr>
          <p:nvPr/>
        </p:nvSpPr>
        <p:spPr bwMode="auto">
          <a:xfrm>
            <a:off x="4076700" y="555783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6391" name="Freeform 82"/>
          <p:cNvSpPr>
            <a:spLocks/>
          </p:cNvSpPr>
          <p:nvPr/>
        </p:nvSpPr>
        <p:spPr bwMode="auto">
          <a:xfrm>
            <a:off x="1524001" y="2860675"/>
            <a:ext cx="3824817" cy="3043238"/>
          </a:xfrm>
          <a:custGeom>
            <a:avLst/>
            <a:gdLst>
              <a:gd name="T0" fmla="*/ 2147483647 w 1587"/>
              <a:gd name="T1" fmla="*/ 2147483647 h 1416"/>
              <a:gd name="T2" fmla="*/ 0 w 1587"/>
              <a:gd name="T3" fmla="*/ 2147483647 h 1416"/>
              <a:gd name="T4" fmla="*/ 0 w 1587"/>
              <a:gd name="T5" fmla="*/ 0 h 1416"/>
              <a:gd name="T6" fmla="*/ 0 60000 65536"/>
              <a:gd name="T7" fmla="*/ 0 60000 65536"/>
              <a:gd name="T8" fmla="*/ 0 60000 65536"/>
              <a:gd name="T9" fmla="*/ 0 w 1587"/>
              <a:gd name="T10" fmla="*/ 0 h 1416"/>
              <a:gd name="T11" fmla="*/ 1587 w 1587"/>
              <a:gd name="T12" fmla="*/ 1416 h 1416"/>
            </a:gdLst>
            <a:ahLst/>
            <a:cxnLst>
              <a:cxn ang="T6">
                <a:pos x="T0" y="T1"/>
              </a:cxn>
              <a:cxn ang="T7">
                <a:pos x="T2" y="T3"/>
              </a:cxn>
              <a:cxn ang="T8">
                <a:pos x="T4" y="T5"/>
              </a:cxn>
            </a:cxnLst>
            <a:rect l="T9" t="T10" r="T11" b="T12"/>
            <a:pathLst>
              <a:path w="1587" h="1416">
                <a:moveTo>
                  <a:pt x="1587" y="1416"/>
                </a:moveTo>
                <a:lnTo>
                  <a:pt x="0" y="1416"/>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Rectangle 37"/>
          <p:cNvSpPr>
            <a:spLocks noChangeArrowheads="1"/>
          </p:cNvSpPr>
          <p:nvPr/>
        </p:nvSpPr>
        <p:spPr bwMode="auto">
          <a:xfrm>
            <a:off x="4849284" y="5454650"/>
            <a:ext cx="2228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AD</a:t>
            </a:r>
            <a:endParaRPr lang="en-US" altLang="en-US" sz="1400" b="1">
              <a:ea typeface="MS PGothic" pitchFamily="34" charset="-128"/>
            </a:endParaRPr>
          </a:p>
        </p:txBody>
      </p:sp>
      <p:sp>
        <p:nvSpPr>
          <p:cNvPr id="77" name="Rectangle 38"/>
          <p:cNvSpPr>
            <a:spLocks noChangeArrowheads="1"/>
          </p:cNvSpPr>
          <p:nvPr/>
        </p:nvSpPr>
        <p:spPr bwMode="auto">
          <a:xfrm>
            <a:off x="5141385" y="555148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2</a:t>
            </a:r>
            <a:endParaRPr lang="en-US" altLang="en-US" sz="1400" b="1">
              <a:ea typeface="MS PGothic" pitchFamily="34" charset="-128"/>
            </a:endParaRPr>
          </a:p>
        </p:txBody>
      </p:sp>
      <p:sp>
        <p:nvSpPr>
          <p:cNvPr id="78" name="Line 83"/>
          <p:cNvSpPr>
            <a:spLocks noChangeShapeType="1"/>
          </p:cNvSpPr>
          <p:nvPr/>
        </p:nvSpPr>
        <p:spPr bwMode="auto">
          <a:xfrm>
            <a:off x="2942167" y="4379914"/>
            <a:ext cx="704851" cy="1587"/>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9" name="Line 87"/>
          <p:cNvSpPr>
            <a:spLocks noChangeShapeType="1"/>
          </p:cNvSpPr>
          <p:nvPr/>
        </p:nvSpPr>
        <p:spPr bwMode="auto">
          <a:xfrm flipH="1" flipV="1">
            <a:off x="2669118" y="3068638"/>
            <a:ext cx="2188633" cy="2393950"/>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88"/>
          <p:cNvSpPr>
            <a:spLocks noChangeShapeType="1"/>
          </p:cNvSpPr>
          <p:nvPr/>
        </p:nvSpPr>
        <p:spPr bwMode="auto">
          <a:xfrm flipH="1" flipV="1">
            <a:off x="1615018" y="3065463"/>
            <a:ext cx="2190749" cy="2392362"/>
          </a:xfrm>
          <a:prstGeom prst="line">
            <a:avLst/>
          </a:prstGeom>
          <a:noFill/>
          <a:ln w="38100">
            <a:solidFill>
              <a:srgbClr val="AEC5E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89"/>
          <p:cNvSpPr>
            <a:spLocks noChangeShapeType="1"/>
          </p:cNvSpPr>
          <p:nvPr/>
        </p:nvSpPr>
        <p:spPr bwMode="auto">
          <a:xfrm flipH="1" flipV="1">
            <a:off x="7880351" y="3062288"/>
            <a:ext cx="2197100" cy="2392362"/>
          </a:xfrm>
          <a:prstGeom prst="line">
            <a:avLst/>
          </a:prstGeom>
          <a:noFill/>
          <a:ln w="38100">
            <a:solidFill>
              <a:srgbClr val="AEC5E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2" name="Rectangle 41"/>
          <p:cNvSpPr>
            <a:spLocks noChangeArrowheads="1"/>
          </p:cNvSpPr>
          <p:nvPr/>
        </p:nvSpPr>
        <p:spPr bwMode="auto">
          <a:xfrm>
            <a:off x="9010651" y="5462588"/>
            <a:ext cx="2228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AD</a:t>
            </a:r>
            <a:endParaRPr lang="en-US" altLang="en-US" sz="1400" b="1">
              <a:ea typeface="MS PGothic" pitchFamily="34" charset="-128"/>
            </a:endParaRPr>
          </a:p>
        </p:txBody>
      </p:sp>
      <p:sp>
        <p:nvSpPr>
          <p:cNvPr id="83" name="Rectangle 42"/>
          <p:cNvSpPr>
            <a:spLocks noChangeArrowheads="1"/>
          </p:cNvSpPr>
          <p:nvPr/>
        </p:nvSpPr>
        <p:spPr bwMode="auto">
          <a:xfrm>
            <a:off x="9298518" y="5548313"/>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3</a:t>
            </a:r>
            <a:endParaRPr lang="en-US" altLang="en-US" sz="1400" b="1">
              <a:ea typeface="MS PGothic" pitchFamily="34" charset="-128"/>
            </a:endParaRPr>
          </a:p>
        </p:txBody>
      </p:sp>
      <p:sp>
        <p:nvSpPr>
          <p:cNvPr id="84" name="Line 85"/>
          <p:cNvSpPr>
            <a:spLocks noChangeShapeType="1"/>
          </p:cNvSpPr>
          <p:nvPr/>
        </p:nvSpPr>
        <p:spPr bwMode="auto">
          <a:xfrm flipH="1">
            <a:off x="8570384" y="4722814"/>
            <a:ext cx="700616" cy="31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5" name="Line 90"/>
          <p:cNvSpPr>
            <a:spLocks noChangeShapeType="1"/>
          </p:cNvSpPr>
          <p:nvPr/>
        </p:nvSpPr>
        <p:spPr bwMode="auto">
          <a:xfrm flipH="1" flipV="1">
            <a:off x="6838951" y="3062289"/>
            <a:ext cx="2190749" cy="2397125"/>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402" name="Freeform 91"/>
          <p:cNvSpPr>
            <a:spLocks/>
          </p:cNvSpPr>
          <p:nvPr/>
        </p:nvSpPr>
        <p:spPr bwMode="auto">
          <a:xfrm>
            <a:off x="6745818" y="2857500"/>
            <a:ext cx="3829049" cy="3043238"/>
          </a:xfrm>
          <a:custGeom>
            <a:avLst/>
            <a:gdLst>
              <a:gd name="T0" fmla="*/ 2147483647 w 1588"/>
              <a:gd name="T1" fmla="*/ 2147483647 h 1416"/>
              <a:gd name="T2" fmla="*/ 0 w 1588"/>
              <a:gd name="T3" fmla="*/ 2147483647 h 1416"/>
              <a:gd name="T4" fmla="*/ 0 w 1588"/>
              <a:gd name="T5" fmla="*/ 0 h 1416"/>
              <a:gd name="T6" fmla="*/ 0 60000 65536"/>
              <a:gd name="T7" fmla="*/ 0 60000 65536"/>
              <a:gd name="T8" fmla="*/ 0 60000 65536"/>
              <a:gd name="T9" fmla="*/ 0 w 1588"/>
              <a:gd name="T10" fmla="*/ 0 h 1416"/>
              <a:gd name="T11" fmla="*/ 1588 w 1588"/>
              <a:gd name="T12" fmla="*/ 1416 h 1416"/>
            </a:gdLst>
            <a:ahLst/>
            <a:cxnLst>
              <a:cxn ang="T6">
                <a:pos x="T0" y="T1"/>
              </a:cxn>
              <a:cxn ang="T7">
                <a:pos x="T2" y="T3"/>
              </a:cxn>
              <a:cxn ang="T8">
                <a:pos x="T4" y="T5"/>
              </a:cxn>
            </a:cxnLst>
            <a:rect l="T9" t="T10" r="T11" b="T12"/>
            <a:pathLst>
              <a:path w="1588" h="1416">
                <a:moveTo>
                  <a:pt x="1588" y="1416"/>
                </a:moveTo>
                <a:lnTo>
                  <a:pt x="0" y="1416"/>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3" name="Rectangle 19"/>
          <p:cNvSpPr>
            <a:spLocks noChangeArrowheads="1"/>
          </p:cNvSpPr>
          <p:nvPr/>
        </p:nvSpPr>
        <p:spPr bwMode="auto">
          <a:xfrm>
            <a:off x="4660901" y="5907089"/>
            <a:ext cx="136948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Real GDP</a:t>
            </a:r>
          </a:p>
        </p:txBody>
      </p:sp>
      <p:sp>
        <p:nvSpPr>
          <p:cNvPr id="16404" name="Rectangle 20"/>
          <p:cNvSpPr>
            <a:spLocks noChangeArrowheads="1"/>
          </p:cNvSpPr>
          <p:nvPr/>
        </p:nvSpPr>
        <p:spPr bwMode="auto">
          <a:xfrm>
            <a:off x="9906000" y="5894389"/>
            <a:ext cx="1371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Real GDP</a:t>
            </a:r>
          </a:p>
        </p:txBody>
      </p:sp>
      <p:sp>
        <p:nvSpPr>
          <p:cNvPr id="16405" name="Rectangle 21"/>
          <p:cNvSpPr>
            <a:spLocks noChangeArrowheads="1"/>
          </p:cNvSpPr>
          <p:nvPr/>
        </p:nvSpPr>
        <p:spPr bwMode="auto">
          <a:xfrm>
            <a:off x="5911851" y="2241551"/>
            <a:ext cx="172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Aggregate price level</a:t>
            </a:r>
          </a:p>
        </p:txBody>
      </p:sp>
      <p:sp>
        <p:nvSpPr>
          <p:cNvPr id="16406" name="Rectangle 22"/>
          <p:cNvSpPr>
            <a:spLocks noChangeArrowheads="1"/>
          </p:cNvSpPr>
          <p:nvPr/>
        </p:nvSpPr>
        <p:spPr bwMode="auto">
          <a:xfrm>
            <a:off x="1428751" y="1662114"/>
            <a:ext cx="3039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(a) Expansionary Monetary Policy</a:t>
            </a:r>
          </a:p>
        </p:txBody>
      </p:sp>
      <p:sp>
        <p:nvSpPr>
          <p:cNvPr id="16407" name="Rectangle 23"/>
          <p:cNvSpPr>
            <a:spLocks noChangeArrowheads="1"/>
          </p:cNvSpPr>
          <p:nvPr/>
        </p:nvSpPr>
        <p:spPr bwMode="auto">
          <a:xfrm>
            <a:off x="6667500" y="1657350"/>
            <a:ext cx="3177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(b) Contractionary Monetary Policy</a:t>
            </a:r>
          </a:p>
        </p:txBody>
      </p:sp>
      <p:sp>
        <p:nvSpPr>
          <p:cNvPr id="16408" name="Rectangle 24"/>
          <p:cNvSpPr>
            <a:spLocks noChangeArrowheads="1"/>
          </p:cNvSpPr>
          <p:nvPr/>
        </p:nvSpPr>
        <p:spPr bwMode="auto">
          <a:xfrm>
            <a:off x="685800" y="2241550"/>
            <a:ext cx="172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Aggregate price level</a:t>
            </a:r>
          </a:p>
        </p:txBody>
      </p:sp>
    </p:spTree>
    <p:extLst>
      <p:ext uri="{BB962C8B-B14F-4D97-AF65-F5344CB8AC3E}">
        <p14:creationId xmlns:p14="http://schemas.microsoft.com/office/powerpoint/2010/main" val="2852456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right)">
                                      <p:cBhvr>
                                        <p:cTn id="20" dur="500"/>
                                        <p:tgtEl>
                                          <p:spTgt spid="84"/>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left)">
                                      <p:cBhvr>
                                        <p:cTn id="24" dur="500"/>
                                        <p:tgtEl>
                                          <p:spTgt spid="8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animBg="1"/>
      <p:bldP spid="79" grpId="0" animBg="1"/>
      <p:bldP spid="82" grpId="0"/>
      <p:bldP spid="83" grpId="0"/>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2"/>
          <p:cNvSpPr>
            <a:spLocks noGrp="1"/>
          </p:cNvSpPr>
          <p:nvPr>
            <p:ph type="title"/>
          </p:nvPr>
        </p:nvSpPr>
        <p:spPr/>
        <p:txBody>
          <a:bodyPr/>
          <a:lstStyle/>
          <a:p>
            <a:r>
              <a:rPr lang="en-US" altLang="en-US" smtClean="0"/>
              <a:t>Monetary Policy in Practice</a:t>
            </a:r>
            <a:endParaRPr lang="id-ID" altLang="en-US" smtClean="0"/>
          </a:p>
        </p:txBody>
      </p:sp>
      <p:sp>
        <p:nvSpPr>
          <p:cNvPr id="4" name="Content Placeholder 3"/>
          <p:cNvSpPr>
            <a:spLocks noGrp="1"/>
          </p:cNvSpPr>
          <p:nvPr>
            <p:ph idx="1"/>
          </p:nvPr>
        </p:nvSpPr>
        <p:spPr/>
        <p:txBody>
          <a:bodyPr/>
          <a:lstStyle/>
          <a:p>
            <a:pPr indent="-206375"/>
            <a:r>
              <a:rPr lang="en-US" altLang="en-US" sz="2600" smtClean="0"/>
              <a:t>Policy makers try to fight recessions, but they also try to ensure price stability. </a:t>
            </a:r>
          </a:p>
          <a:p>
            <a:pPr indent="-206375"/>
            <a:r>
              <a:rPr lang="en-US" altLang="en-US" sz="2600" smtClean="0"/>
              <a:t>The Taylor rule for monetary policy is a rule for setting the federal funds rate that takes into account both the inflation rate and the output gap.</a:t>
            </a:r>
          </a:p>
          <a:p>
            <a:pPr indent="-206375"/>
            <a:endParaRPr lang="en-US" altLang="en-US" sz="2600" b="1" smtClean="0"/>
          </a:p>
          <a:p>
            <a:pPr indent="-206375"/>
            <a:endParaRPr lang="en-US" altLang="en-US" sz="2600" b="1" smtClean="0"/>
          </a:p>
          <a:p>
            <a:pPr indent="-206375"/>
            <a:r>
              <a:rPr lang="en-US" altLang="en-US" sz="2600" smtClean="0"/>
              <a:t>Monetary policy is the main tool of stabilization policy.</a:t>
            </a:r>
            <a:endParaRPr lang="en-US" altLang="en-US" sz="2600" b="1" smtClean="0"/>
          </a:p>
        </p:txBody>
      </p:sp>
      <p:sp>
        <p:nvSpPr>
          <p:cNvPr id="6" name="Rectangle 4"/>
          <p:cNvSpPr>
            <a:spLocks noChangeArrowheads="1"/>
          </p:cNvSpPr>
          <p:nvPr/>
        </p:nvSpPr>
        <p:spPr bwMode="auto">
          <a:xfrm>
            <a:off x="912283" y="4606412"/>
            <a:ext cx="10327252" cy="525644"/>
          </a:xfrm>
          <a:prstGeom prst="rect">
            <a:avLst/>
          </a:prstGeom>
          <a:solidFill>
            <a:schemeClr val="tx2">
              <a:lumMod val="60000"/>
              <a:lumOff val="40000"/>
            </a:schemeClr>
          </a:solidFill>
          <a:ln w="9525"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1588" indent="-1588" algn="ctr" fontAlgn="auto">
              <a:spcBef>
                <a:spcPts val="0"/>
              </a:spcBef>
              <a:spcAft>
                <a:spcPts val="0"/>
              </a:spcAft>
              <a:defRPr/>
            </a:pPr>
            <a:r>
              <a:rPr lang="en-US" sz="2200" b="1" dirty="0">
                <a:solidFill>
                  <a:schemeClr val="bg1"/>
                </a:solidFill>
                <a:latin typeface="+mn-lt"/>
              </a:rPr>
              <a:t>Federal funds rate = 1+(1.5 x inflation rate) + (0.5 x output gap)</a:t>
            </a:r>
          </a:p>
        </p:txBody>
      </p:sp>
    </p:spTree>
    <p:extLst>
      <p:ext uri="{BB962C8B-B14F-4D97-AF65-F5344CB8AC3E}">
        <p14:creationId xmlns:p14="http://schemas.microsoft.com/office/powerpoint/2010/main" val="2164595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altLang="en-US" smtClean="0"/>
              <a:t>Tracking Monetary Policy</a:t>
            </a:r>
            <a:endParaRPr lang="id-ID" altLang="en-US" smtClean="0"/>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067" y="1366838"/>
            <a:ext cx="86106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3404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altLang="en-US" smtClean="0"/>
              <a:t>Tracking Monetary Policy</a:t>
            </a:r>
            <a:endParaRPr lang="id-ID" altLang="en-US" smtClean="0"/>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6551" y="1412876"/>
            <a:ext cx="9048749"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2620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tLang="en-US" smtClean="0"/>
              <a:t>Tracking Monetary Policy</a:t>
            </a:r>
            <a:endParaRPr lang="id-ID" altLang="en-US" smtClean="0"/>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6734" y="1412876"/>
            <a:ext cx="7977717"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8255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31</a:t>
            </a:r>
          </a:p>
        </p:txBody>
      </p:sp>
      <p:sp>
        <p:nvSpPr>
          <p:cNvPr id="174085" name="Rectangle 5"/>
          <p:cNvSpPr>
            <a:spLocks noGrp="1" noChangeArrowheads="1"/>
          </p:cNvSpPr>
          <p:nvPr>
            <p:ph type="subTitle" idx="1"/>
          </p:nvPr>
        </p:nvSpPr>
        <p:spPr/>
        <p:txBody>
          <a:bodyPr rtlCol="0">
            <a:normAutofit/>
          </a:bodyPr>
          <a:lstStyle/>
          <a:p>
            <a:pPr>
              <a:defRPr/>
            </a:pPr>
            <a:r>
              <a:rPr lang="en-US" dirty="0"/>
              <a:t>Monetary Policy and the Interest Rate</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Monetary Policy and </a:t>
            </a:r>
            <a:br>
              <a:rPr lang="en-US" altLang="en-US" smtClean="0"/>
            </a:br>
            <a:r>
              <a:rPr lang="en-US" altLang="en-US" smtClean="0"/>
              <a:t>the Interest Rate</a:t>
            </a:r>
            <a:endParaRPr lang="id-ID" altLang="en-US" smtClean="0"/>
          </a:p>
        </p:txBody>
      </p:sp>
      <p:sp>
        <p:nvSpPr>
          <p:cNvPr id="3" name="Content Placeholder 2"/>
          <p:cNvSpPr>
            <a:spLocks noGrp="1"/>
          </p:cNvSpPr>
          <p:nvPr>
            <p:ph idx="1"/>
          </p:nvPr>
        </p:nvSpPr>
        <p:spPr/>
        <p:txBody>
          <a:bodyPr/>
          <a:lstStyle/>
          <a:p>
            <a:pPr indent="-206375"/>
            <a:r>
              <a:rPr lang="en-US" altLang="en-US" sz="2600" smtClean="0"/>
              <a:t>An increase or decreasing the money supply, the Federal Reserve can set the interest rate.</a:t>
            </a:r>
          </a:p>
          <a:p>
            <a:pPr indent="-206375"/>
            <a:r>
              <a:rPr lang="en-US" altLang="en-US" sz="2600" smtClean="0"/>
              <a:t>In practice, the Federal Open Market Committee sets a target federal funds rate.</a:t>
            </a:r>
          </a:p>
          <a:p>
            <a:pPr marL="825500" lvl="1" indent="-295275"/>
            <a:r>
              <a:rPr lang="en-US" altLang="en-US" smtClean="0"/>
              <a:t>The Open Market Desk then adjusts the money supply through open-market operations.</a:t>
            </a:r>
          </a:p>
        </p:txBody>
      </p:sp>
    </p:spTree>
    <p:extLst>
      <p:ext uri="{BB962C8B-B14F-4D97-AF65-F5344CB8AC3E}">
        <p14:creationId xmlns:p14="http://schemas.microsoft.com/office/powerpoint/2010/main" val="1971526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a:off x="2317751" y="4830764"/>
            <a:ext cx="381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3" name="Title 1"/>
          <p:cNvSpPr>
            <a:spLocks noGrp="1"/>
          </p:cNvSpPr>
          <p:nvPr>
            <p:ph type="title"/>
          </p:nvPr>
        </p:nvSpPr>
        <p:spPr>
          <a:xfrm>
            <a:off x="666751" y="175859"/>
            <a:ext cx="9404723" cy="1400530"/>
          </a:xfrm>
        </p:spPr>
        <p:txBody>
          <a:bodyPr/>
          <a:lstStyle/>
          <a:p>
            <a:r>
              <a:rPr lang="en-US" altLang="en-US" sz="3600" dirty="0" smtClean="0"/>
              <a:t>The Effect of an Increase in the Money Supply on the Interest Rate</a:t>
            </a:r>
            <a:endParaRPr lang="id-ID" altLang="en-US" sz="3600" dirty="0" smtClean="0"/>
          </a:p>
        </p:txBody>
      </p:sp>
      <p:sp>
        <p:nvSpPr>
          <p:cNvPr id="10244" name="Rectangle 37"/>
          <p:cNvSpPr>
            <a:spLocks noChangeArrowheads="1"/>
          </p:cNvSpPr>
          <p:nvPr/>
        </p:nvSpPr>
        <p:spPr bwMode="auto">
          <a:xfrm>
            <a:off x="5888567" y="44608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1</a:t>
            </a:r>
            <a:endParaRPr lang="en-US" altLang="en-US" sz="1600" b="1">
              <a:ea typeface="MS PGothic" pitchFamily="34" charset="-128"/>
            </a:endParaRPr>
          </a:p>
        </p:txBody>
      </p:sp>
      <p:sp>
        <p:nvSpPr>
          <p:cNvPr id="29" name="Freeform 88"/>
          <p:cNvSpPr>
            <a:spLocks/>
          </p:cNvSpPr>
          <p:nvPr/>
        </p:nvSpPr>
        <p:spPr bwMode="auto">
          <a:xfrm>
            <a:off x="6087534" y="4651376"/>
            <a:ext cx="1479551" cy="366713"/>
          </a:xfrm>
          <a:custGeom>
            <a:avLst/>
            <a:gdLst>
              <a:gd name="T0" fmla="*/ 0 w 167"/>
              <a:gd name="T1" fmla="*/ 0 h 55"/>
              <a:gd name="T2" fmla="*/ 2147483647 w 167"/>
              <a:gd name="T3" fmla="*/ 2147483647 h 55"/>
              <a:gd name="T4" fmla="*/ 2147483647 w 167"/>
              <a:gd name="T5" fmla="*/ 2147483647 h 55"/>
              <a:gd name="T6" fmla="*/ 0 60000 65536"/>
              <a:gd name="T7" fmla="*/ 0 60000 65536"/>
              <a:gd name="T8" fmla="*/ 0 60000 65536"/>
              <a:gd name="T9" fmla="*/ 0 w 167"/>
              <a:gd name="T10" fmla="*/ 0 h 55"/>
              <a:gd name="T11" fmla="*/ 167 w 167"/>
              <a:gd name="T12" fmla="*/ 55 h 55"/>
            </a:gdLst>
            <a:ahLst/>
            <a:cxnLst>
              <a:cxn ang="T6">
                <a:pos x="T0" y="T1"/>
              </a:cxn>
              <a:cxn ang="T7">
                <a:pos x="T2" y="T3"/>
              </a:cxn>
              <a:cxn ang="T8">
                <a:pos x="T4" y="T5"/>
              </a:cxn>
            </a:cxnLst>
            <a:rect l="T9" t="T10" r="T11" b="T12"/>
            <a:pathLst>
              <a:path w="167" h="55">
                <a:moveTo>
                  <a:pt x="0" y="0"/>
                </a:moveTo>
                <a:cubicBezTo>
                  <a:pt x="0" y="0"/>
                  <a:pt x="47" y="24"/>
                  <a:pt x="90" y="36"/>
                </a:cubicBezTo>
                <a:cubicBezTo>
                  <a:pt x="137" y="49"/>
                  <a:pt x="167" y="55"/>
                  <a:pt x="167" y="55"/>
                </a:cubicBezTo>
              </a:path>
            </a:pathLst>
          </a:cu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89"/>
          <p:cNvSpPr>
            <a:spLocks/>
          </p:cNvSpPr>
          <p:nvPr/>
        </p:nvSpPr>
        <p:spPr bwMode="auto">
          <a:xfrm>
            <a:off x="6938433" y="4846638"/>
            <a:ext cx="264584" cy="112712"/>
          </a:xfrm>
          <a:custGeom>
            <a:avLst/>
            <a:gdLst>
              <a:gd name="T0" fmla="*/ 2147483647 w 30"/>
              <a:gd name="T1" fmla="*/ 2147483647 h 17"/>
              <a:gd name="T2" fmla="*/ 2147483647 w 30"/>
              <a:gd name="T3" fmla="*/ 0 h 17"/>
              <a:gd name="T4" fmla="*/ 2147483647 w 30"/>
              <a:gd name="T5" fmla="*/ 0 h 17"/>
              <a:gd name="T6" fmla="*/ 2147483647 w 30"/>
              <a:gd name="T7" fmla="*/ 2147483647 h 17"/>
              <a:gd name="T8" fmla="*/ 2147483647 w 30"/>
              <a:gd name="T9" fmla="*/ 2147483647 h 17"/>
              <a:gd name="T10" fmla="*/ 2147483647 w 30"/>
              <a:gd name="T11" fmla="*/ 2147483647 h 17"/>
              <a:gd name="T12" fmla="*/ 0 w 30"/>
              <a:gd name="T13" fmla="*/ 2147483647 h 17"/>
              <a:gd name="T14" fmla="*/ 0 w 30"/>
              <a:gd name="T15" fmla="*/ 2147483647 h 17"/>
              <a:gd name="T16" fmla="*/ 2147483647 w 30"/>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7"/>
              <a:gd name="T29" fmla="*/ 30 w 3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7">
                <a:moveTo>
                  <a:pt x="7" y="10"/>
                </a:moveTo>
                <a:cubicBezTo>
                  <a:pt x="5" y="0"/>
                  <a:pt x="5" y="0"/>
                  <a:pt x="5" y="0"/>
                </a:cubicBezTo>
                <a:cubicBezTo>
                  <a:pt x="5" y="0"/>
                  <a:pt x="5" y="0"/>
                  <a:pt x="5" y="0"/>
                </a:cubicBezTo>
                <a:cubicBezTo>
                  <a:pt x="17" y="10"/>
                  <a:pt x="17" y="10"/>
                  <a:pt x="17" y="10"/>
                </a:cubicBezTo>
                <a:cubicBezTo>
                  <a:pt x="21" y="12"/>
                  <a:pt x="26" y="15"/>
                  <a:pt x="30" y="17"/>
                </a:cubicBezTo>
                <a:cubicBezTo>
                  <a:pt x="25" y="17"/>
                  <a:pt x="20" y="16"/>
                  <a:pt x="15" y="16"/>
                </a:cubicBezTo>
                <a:cubicBezTo>
                  <a:pt x="0" y="17"/>
                  <a:pt x="0" y="17"/>
                  <a:pt x="0" y="17"/>
                </a:cubicBezTo>
                <a:cubicBezTo>
                  <a:pt x="0" y="17"/>
                  <a:pt x="0" y="17"/>
                  <a:pt x="0" y="17"/>
                </a:cubicBez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91"/>
          <p:cNvSpPr>
            <a:spLocks/>
          </p:cNvSpPr>
          <p:nvPr/>
        </p:nvSpPr>
        <p:spPr bwMode="auto">
          <a:xfrm>
            <a:off x="6424085" y="4719638"/>
            <a:ext cx="266700" cy="131762"/>
          </a:xfrm>
          <a:custGeom>
            <a:avLst/>
            <a:gdLst>
              <a:gd name="T0" fmla="*/ 2147483647 w 30"/>
              <a:gd name="T1" fmla="*/ 2147483647 h 20"/>
              <a:gd name="T2" fmla="*/ 2147483647 w 30"/>
              <a:gd name="T3" fmla="*/ 0 h 20"/>
              <a:gd name="T4" fmla="*/ 2147483647 w 30"/>
              <a:gd name="T5" fmla="*/ 0 h 20"/>
              <a:gd name="T6" fmla="*/ 2147483647 w 30"/>
              <a:gd name="T7" fmla="*/ 2147483647 h 20"/>
              <a:gd name="T8" fmla="*/ 2147483647 w 30"/>
              <a:gd name="T9" fmla="*/ 2147483647 h 20"/>
              <a:gd name="T10" fmla="*/ 2147483647 w 30"/>
              <a:gd name="T11" fmla="*/ 2147483647 h 20"/>
              <a:gd name="T12" fmla="*/ 0 w 30"/>
              <a:gd name="T13" fmla="*/ 2147483647 h 20"/>
              <a:gd name="T14" fmla="*/ 0 w 30"/>
              <a:gd name="T15" fmla="*/ 2147483647 h 20"/>
              <a:gd name="T16" fmla="*/ 2147483647 w 30"/>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0"/>
              <a:gd name="T29" fmla="*/ 30 w 3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0">
                <a:moveTo>
                  <a:pt x="9" y="10"/>
                </a:moveTo>
                <a:cubicBezTo>
                  <a:pt x="7" y="0"/>
                  <a:pt x="7" y="0"/>
                  <a:pt x="7" y="0"/>
                </a:cubicBezTo>
                <a:cubicBezTo>
                  <a:pt x="8" y="0"/>
                  <a:pt x="8" y="0"/>
                  <a:pt x="8" y="0"/>
                </a:cubicBezTo>
                <a:cubicBezTo>
                  <a:pt x="18" y="11"/>
                  <a:pt x="18" y="11"/>
                  <a:pt x="18" y="11"/>
                </a:cubicBezTo>
                <a:cubicBezTo>
                  <a:pt x="22" y="14"/>
                  <a:pt x="26" y="17"/>
                  <a:pt x="30" y="20"/>
                </a:cubicBezTo>
                <a:cubicBezTo>
                  <a:pt x="25" y="19"/>
                  <a:pt x="20" y="18"/>
                  <a:pt x="16" y="17"/>
                </a:cubicBezTo>
                <a:cubicBezTo>
                  <a:pt x="0" y="16"/>
                  <a:pt x="0" y="16"/>
                  <a:pt x="0" y="16"/>
                </a:cubicBezTo>
                <a:cubicBezTo>
                  <a:pt x="0" y="16"/>
                  <a:pt x="0" y="16"/>
                  <a:pt x="0" y="16"/>
                </a:cubicBez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Rectangle 7"/>
          <p:cNvSpPr>
            <a:spLocks noChangeArrowheads="1"/>
          </p:cNvSpPr>
          <p:nvPr/>
        </p:nvSpPr>
        <p:spPr bwMode="auto">
          <a:xfrm>
            <a:off x="7732185" y="5984876"/>
            <a:ext cx="1795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M</a:t>
            </a:r>
            <a:endParaRPr lang="en-US" altLang="en-US" sz="1600" b="1">
              <a:ea typeface="MS PGothic" pitchFamily="34" charset="-128"/>
            </a:endParaRPr>
          </a:p>
        </p:txBody>
      </p:sp>
      <p:sp>
        <p:nvSpPr>
          <p:cNvPr id="33" name="Rectangle 8"/>
          <p:cNvSpPr>
            <a:spLocks noChangeArrowheads="1"/>
          </p:cNvSpPr>
          <p:nvPr/>
        </p:nvSpPr>
        <p:spPr bwMode="auto">
          <a:xfrm>
            <a:off x="8015818" y="61118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2</a:t>
            </a:r>
            <a:endParaRPr lang="en-US" altLang="en-US" sz="1600" b="1">
              <a:ea typeface="MS PGothic" pitchFamily="34" charset="-128"/>
            </a:endParaRPr>
          </a:p>
        </p:txBody>
      </p:sp>
      <p:sp>
        <p:nvSpPr>
          <p:cNvPr id="34" name="Line 45"/>
          <p:cNvSpPr>
            <a:spLocks noChangeShapeType="1"/>
          </p:cNvSpPr>
          <p:nvPr/>
        </p:nvSpPr>
        <p:spPr bwMode="auto">
          <a:xfrm>
            <a:off x="7744884" y="5988051"/>
            <a:ext cx="152400"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 name="Line 94"/>
          <p:cNvSpPr>
            <a:spLocks noChangeShapeType="1"/>
          </p:cNvSpPr>
          <p:nvPr/>
        </p:nvSpPr>
        <p:spPr bwMode="auto">
          <a:xfrm>
            <a:off x="5867401" y="6127751"/>
            <a:ext cx="1733551" cy="31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6" name="Rectangle 34"/>
          <p:cNvSpPr>
            <a:spLocks noChangeArrowheads="1"/>
          </p:cNvSpPr>
          <p:nvPr/>
        </p:nvSpPr>
        <p:spPr bwMode="auto">
          <a:xfrm>
            <a:off x="8024284" y="4865689"/>
            <a:ext cx="993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E</a:t>
            </a:r>
            <a:endParaRPr lang="en-US" altLang="en-US" sz="1600" b="1">
              <a:ea typeface="MS PGothic" pitchFamily="34" charset="-128"/>
            </a:endParaRPr>
          </a:p>
        </p:txBody>
      </p:sp>
      <p:sp>
        <p:nvSpPr>
          <p:cNvPr id="37" name="Rectangle 35"/>
          <p:cNvSpPr>
            <a:spLocks noChangeArrowheads="1"/>
          </p:cNvSpPr>
          <p:nvPr/>
        </p:nvSpPr>
        <p:spPr bwMode="auto">
          <a:xfrm>
            <a:off x="8199967" y="4992688"/>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2</a:t>
            </a:r>
            <a:endParaRPr lang="en-US" altLang="en-US" sz="1600" b="1">
              <a:ea typeface="MS PGothic" pitchFamily="34" charset="-128"/>
            </a:endParaRPr>
          </a:p>
        </p:txBody>
      </p:sp>
      <p:sp>
        <p:nvSpPr>
          <p:cNvPr id="38" name="Rectangle 41"/>
          <p:cNvSpPr>
            <a:spLocks noChangeArrowheads="1"/>
          </p:cNvSpPr>
          <p:nvPr/>
        </p:nvSpPr>
        <p:spPr bwMode="auto">
          <a:xfrm>
            <a:off x="7698317" y="2354263"/>
            <a:ext cx="2773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MS</a:t>
            </a:r>
            <a:endParaRPr lang="en-US" altLang="en-US" sz="1600" b="1">
              <a:ea typeface="MS PGothic" pitchFamily="34" charset="-128"/>
            </a:endParaRPr>
          </a:p>
        </p:txBody>
      </p:sp>
      <p:sp>
        <p:nvSpPr>
          <p:cNvPr id="39" name="Rectangle 42"/>
          <p:cNvSpPr>
            <a:spLocks noChangeArrowheads="1"/>
          </p:cNvSpPr>
          <p:nvPr/>
        </p:nvSpPr>
        <p:spPr bwMode="auto">
          <a:xfrm>
            <a:off x="8155518" y="2481264"/>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2</a:t>
            </a:r>
            <a:endParaRPr lang="en-US" altLang="en-US" sz="1600" b="1">
              <a:ea typeface="MS PGothic" pitchFamily="34" charset="-128"/>
            </a:endParaRPr>
          </a:p>
        </p:txBody>
      </p:sp>
      <p:sp>
        <p:nvSpPr>
          <p:cNvPr id="40" name="Line 43"/>
          <p:cNvSpPr>
            <a:spLocks noChangeShapeType="1"/>
          </p:cNvSpPr>
          <p:nvPr/>
        </p:nvSpPr>
        <p:spPr bwMode="auto">
          <a:xfrm>
            <a:off x="5916085" y="3930650"/>
            <a:ext cx="1780116" cy="15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2" name="Freeform 51"/>
          <p:cNvSpPr>
            <a:spLocks/>
          </p:cNvSpPr>
          <p:nvPr/>
        </p:nvSpPr>
        <p:spPr bwMode="auto">
          <a:xfrm>
            <a:off x="5962651" y="1463675"/>
            <a:ext cx="1644649" cy="795338"/>
          </a:xfrm>
          <a:custGeom>
            <a:avLst/>
            <a:gdLst>
              <a:gd name="T0" fmla="*/ 2147483647 w 211"/>
              <a:gd name="T1" fmla="*/ 2147483647 h 136"/>
              <a:gd name="T2" fmla="*/ 2147483647 w 211"/>
              <a:gd name="T3" fmla="*/ 2147483647 h 136"/>
              <a:gd name="T4" fmla="*/ 747070814 w 211"/>
              <a:gd name="T5" fmla="*/ 2147483647 h 136"/>
              <a:gd name="T6" fmla="*/ 0 w 211"/>
              <a:gd name="T7" fmla="*/ 2147483647 h 136"/>
              <a:gd name="T8" fmla="*/ 0 w 211"/>
              <a:gd name="T9" fmla="*/ 836213869 h 136"/>
              <a:gd name="T10" fmla="*/ 747070814 w 211"/>
              <a:gd name="T11" fmla="*/ 0 h 136"/>
              <a:gd name="T12" fmla="*/ 2147483647 w 211"/>
              <a:gd name="T13" fmla="*/ 0 h 136"/>
              <a:gd name="T14" fmla="*/ 2147483647 w 211"/>
              <a:gd name="T15" fmla="*/ 836213869 h 136"/>
              <a:gd name="T16" fmla="*/ 2147483647 w 211"/>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136"/>
              <a:gd name="T29" fmla="*/ 211 w 211"/>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136">
                <a:moveTo>
                  <a:pt x="211" y="117"/>
                </a:moveTo>
                <a:cubicBezTo>
                  <a:pt x="211" y="127"/>
                  <a:pt x="203" y="136"/>
                  <a:pt x="194" y="136"/>
                </a:cubicBezTo>
                <a:cubicBezTo>
                  <a:pt x="17" y="136"/>
                  <a:pt x="17" y="136"/>
                  <a:pt x="17" y="136"/>
                </a:cubicBezTo>
                <a:cubicBezTo>
                  <a:pt x="8" y="136"/>
                  <a:pt x="0" y="127"/>
                  <a:pt x="0" y="117"/>
                </a:cubicBezTo>
                <a:cubicBezTo>
                  <a:pt x="0" y="19"/>
                  <a:pt x="0" y="19"/>
                  <a:pt x="0" y="19"/>
                </a:cubicBezTo>
                <a:cubicBezTo>
                  <a:pt x="0" y="8"/>
                  <a:pt x="8" y="0"/>
                  <a:pt x="17" y="0"/>
                </a:cubicBezTo>
                <a:cubicBezTo>
                  <a:pt x="194" y="0"/>
                  <a:pt x="194" y="0"/>
                  <a:pt x="194" y="0"/>
                </a:cubicBezTo>
                <a:cubicBezTo>
                  <a:pt x="203" y="0"/>
                  <a:pt x="211" y="8"/>
                  <a:pt x="211" y="19"/>
                </a:cubicBezTo>
                <a:lnTo>
                  <a:pt x="211" y="117"/>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sp>
        <p:nvSpPr>
          <p:cNvPr id="43" name="Line 84"/>
          <p:cNvSpPr>
            <a:spLocks noChangeShapeType="1"/>
          </p:cNvSpPr>
          <p:nvPr/>
        </p:nvSpPr>
        <p:spPr bwMode="auto">
          <a:xfrm>
            <a:off x="7926918" y="2646363"/>
            <a:ext cx="4233" cy="3268662"/>
          </a:xfrm>
          <a:prstGeom prst="line">
            <a:avLst/>
          </a:prstGeom>
          <a:noFill/>
          <a:ln w="38100">
            <a:solidFill>
              <a:srgbClr val="F3716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4" name="Rectangle 18"/>
          <p:cNvSpPr>
            <a:spLocks noChangeArrowheads="1"/>
          </p:cNvSpPr>
          <p:nvPr/>
        </p:nvSpPr>
        <p:spPr bwMode="auto">
          <a:xfrm>
            <a:off x="5689600" y="1482725"/>
            <a:ext cx="2152651"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ea typeface="MS PGothic" pitchFamily="34" charset="-128"/>
              </a:rPr>
              <a:t>An increase</a:t>
            </a:r>
          </a:p>
          <a:p>
            <a:pPr algn="ctr"/>
            <a:r>
              <a:rPr lang="en-US" altLang="en-US" sz="1400">
                <a:ea typeface="MS PGothic" pitchFamily="34" charset="-128"/>
              </a:rPr>
              <a:t>in the money</a:t>
            </a:r>
          </a:p>
          <a:p>
            <a:pPr algn="ctr"/>
            <a:r>
              <a:rPr lang="en-US" altLang="en-US" sz="1400">
                <a:ea typeface="MS PGothic" pitchFamily="34" charset="-128"/>
              </a:rPr>
              <a:t>supply . . .</a:t>
            </a:r>
          </a:p>
        </p:txBody>
      </p:sp>
      <p:sp>
        <p:nvSpPr>
          <p:cNvPr id="10260" name="Rectangle 18"/>
          <p:cNvSpPr>
            <a:spLocks noChangeArrowheads="1"/>
          </p:cNvSpPr>
          <p:nvPr/>
        </p:nvSpPr>
        <p:spPr bwMode="auto">
          <a:xfrm>
            <a:off x="2586567" y="4370388"/>
            <a:ext cx="73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r</a:t>
            </a:r>
            <a:endParaRPr lang="en-US" altLang="en-US" sz="1600" b="1">
              <a:ea typeface="MS PGothic" pitchFamily="34" charset="-128"/>
            </a:endParaRPr>
          </a:p>
        </p:txBody>
      </p:sp>
      <p:sp>
        <p:nvSpPr>
          <p:cNvPr id="10261" name="Rectangle 19"/>
          <p:cNvSpPr>
            <a:spLocks noChangeArrowheads="1"/>
          </p:cNvSpPr>
          <p:nvPr/>
        </p:nvSpPr>
        <p:spPr bwMode="auto">
          <a:xfrm>
            <a:off x="2702985" y="4497389"/>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1</a:t>
            </a:r>
            <a:endParaRPr lang="en-US" altLang="en-US" sz="1600" b="1">
              <a:ea typeface="MS PGothic" pitchFamily="34" charset="-128"/>
            </a:endParaRPr>
          </a:p>
        </p:txBody>
      </p:sp>
      <p:sp>
        <p:nvSpPr>
          <p:cNvPr id="10262" name="Rectangle 36"/>
          <p:cNvSpPr>
            <a:spLocks noChangeArrowheads="1"/>
          </p:cNvSpPr>
          <p:nvPr/>
        </p:nvSpPr>
        <p:spPr bwMode="auto">
          <a:xfrm>
            <a:off x="5717118" y="4333876"/>
            <a:ext cx="993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E</a:t>
            </a:r>
            <a:endParaRPr lang="en-US" altLang="en-US" sz="1600" b="1">
              <a:ea typeface="MS PGothic" pitchFamily="34" charset="-128"/>
            </a:endParaRPr>
          </a:p>
        </p:txBody>
      </p:sp>
      <p:sp>
        <p:nvSpPr>
          <p:cNvPr id="10263" name="Rectangle 38"/>
          <p:cNvSpPr>
            <a:spLocks noChangeArrowheads="1"/>
          </p:cNvSpPr>
          <p:nvPr/>
        </p:nvSpPr>
        <p:spPr bwMode="auto">
          <a:xfrm>
            <a:off x="5353051" y="2354263"/>
            <a:ext cx="2773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MS</a:t>
            </a:r>
            <a:endParaRPr lang="en-US" altLang="en-US" sz="1600" b="1">
              <a:ea typeface="MS PGothic" pitchFamily="34" charset="-128"/>
            </a:endParaRPr>
          </a:p>
        </p:txBody>
      </p:sp>
      <p:sp>
        <p:nvSpPr>
          <p:cNvPr id="10264" name="Rectangle 39"/>
          <p:cNvSpPr>
            <a:spLocks noChangeArrowheads="1"/>
          </p:cNvSpPr>
          <p:nvPr/>
        </p:nvSpPr>
        <p:spPr bwMode="auto">
          <a:xfrm>
            <a:off x="5810251" y="248126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1</a:t>
            </a:r>
            <a:endParaRPr lang="en-US" altLang="en-US" sz="1600" b="1">
              <a:ea typeface="MS PGothic" pitchFamily="34" charset="-128"/>
            </a:endParaRPr>
          </a:p>
        </p:txBody>
      </p:sp>
      <p:sp>
        <p:nvSpPr>
          <p:cNvPr id="10265" name="Rectangle 40"/>
          <p:cNvSpPr>
            <a:spLocks noChangeArrowheads="1"/>
          </p:cNvSpPr>
          <p:nvPr/>
        </p:nvSpPr>
        <p:spPr bwMode="auto">
          <a:xfrm>
            <a:off x="9889067" y="5245101"/>
            <a:ext cx="3093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MD</a:t>
            </a:r>
            <a:endParaRPr lang="en-US" altLang="en-US" sz="1600" b="1">
              <a:ea typeface="MS PGothic" pitchFamily="34" charset="-128"/>
            </a:endParaRPr>
          </a:p>
        </p:txBody>
      </p:sp>
      <p:sp>
        <p:nvSpPr>
          <p:cNvPr id="10266" name="Rectangle 46"/>
          <p:cNvSpPr>
            <a:spLocks noChangeArrowheads="1"/>
          </p:cNvSpPr>
          <p:nvPr/>
        </p:nvSpPr>
        <p:spPr bwMode="auto">
          <a:xfrm>
            <a:off x="5439833" y="5984876"/>
            <a:ext cx="1795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M</a:t>
            </a:r>
            <a:endParaRPr lang="en-US" altLang="en-US" sz="1600" b="1">
              <a:ea typeface="MS PGothic" pitchFamily="34" charset="-128"/>
            </a:endParaRPr>
          </a:p>
        </p:txBody>
      </p:sp>
      <p:sp>
        <p:nvSpPr>
          <p:cNvPr id="10267" name="Rectangle 47"/>
          <p:cNvSpPr>
            <a:spLocks noChangeArrowheads="1"/>
          </p:cNvSpPr>
          <p:nvPr/>
        </p:nvSpPr>
        <p:spPr bwMode="auto">
          <a:xfrm>
            <a:off x="5723467" y="61118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1</a:t>
            </a:r>
            <a:endParaRPr lang="en-US" altLang="en-US" sz="1600" b="1">
              <a:ea typeface="MS PGothic" pitchFamily="34" charset="-128"/>
            </a:endParaRPr>
          </a:p>
        </p:txBody>
      </p:sp>
      <p:sp>
        <p:nvSpPr>
          <p:cNvPr id="10268" name="Line 48"/>
          <p:cNvSpPr>
            <a:spLocks noChangeShapeType="1"/>
          </p:cNvSpPr>
          <p:nvPr/>
        </p:nvSpPr>
        <p:spPr bwMode="auto">
          <a:xfrm>
            <a:off x="5509685" y="5988051"/>
            <a:ext cx="148167"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49"/>
          <p:cNvSpPr>
            <a:spLocks noChangeShapeType="1"/>
          </p:cNvSpPr>
          <p:nvPr/>
        </p:nvSpPr>
        <p:spPr bwMode="auto">
          <a:xfrm>
            <a:off x="5609167" y="2671763"/>
            <a:ext cx="2117" cy="3243262"/>
          </a:xfrm>
          <a:prstGeom prst="line">
            <a:avLst/>
          </a:prstGeom>
          <a:noFill/>
          <a:ln w="38100">
            <a:solidFill>
              <a:srgbClr val="FDBA4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70" name="Freeform 82"/>
          <p:cNvSpPr>
            <a:spLocks/>
          </p:cNvSpPr>
          <p:nvPr/>
        </p:nvSpPr>
        <p:spPr bwMode="auto">
          <a:xfrm>
            <a:off x="2971801" y="1576389"/>
            <a:ext cx="7167033" cy="4338637"/>
          </a:xfrm>
          <a:custGeom>
            <a:avLst/>
            <a:gdLst>
              <a:gd name="T0" fmla="*/ 2147483647 w 2098"/>
              <a:gd name="T1" fmla="*/ 2147483647 h 1691"/>
              <a:gd name="T2" fmla="*/ 0 w 2098"/>
              <a:gd name="T3" fmla="*/ 2147483647 h 1691"/>
              <a:gd name="T4" fmla="*/ 0 w 2098"/>
              <a:gd name="T5" fmla="*/ 0 h 1691"/>
              <a:gd name="T6" fmla="*/ 0 60000 65536"/>
              <a:gd name="T7" fmla="*/ 0 60000 65536"/>
              <a:gd name="T8" fmla="*/ 0 60000 65536"/>
              <a:gd name="T9" fmla="*/ 0 w 2098"/>
              <a:gd name="T10" fmla="*/ 0 h 1691"/>
              <a:gd name="T11" fmla="*/ 2098 w 2098"/>
              <a:gd name="T12" fmla="*/ 1691 h 1691"/>
            </a:gdLst>
            <a:ahLst/>
            <a:cxnLst>
              <a:cxn ang="T6">
                <a:pos x="T0" y="T1"/>
              </a:cxn>
              <a:cxn ang="T7">
                <a:pos x="T2" y="T3"/>
              </a:cxn>
              <a:cxn ang="T8">
                <a:pos x="T4" y="T5"/>
              </a:cxn>
            </a:cxnLst>
            <a:rect l="T9" t="T10" r="T11" b="T12"/>
            <a:pathLst>
              <a:path w="2098" h="1691">
                <a:moveTo>
                  <a:pt x="2098" y="1691"/>
                </a:moveTo>
                <a:lnTo>
                  <a:pt x="0" y="1691"/>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1" name="Freeform 85"/>
          <p:cNvSpPr>
            <a:spLocks/>
          </p:cNvSpPr>
          <p:nvPr/>
        </p:nvSpPr>
        <p:spPr bwMode="auto">
          <a:xfrm>
            <a:off x="3680884" y="2635250"/>
            <a:ext cx="6093883" cy="2711450"/>
          </a:xfrm>
          <a:custGeom>
            <a:avLst/>
            <a:gdLst>
              <a:gd name="T0" fmla="*/ 0 w 689"/>
              <a:gd name="T1" fmla="*/ 0 h 408"/>
              <a:gd name="T2" fmla="*/ 2147483647 w 689"/>
              <a:gd name="T3" fmla="*/ 2147483647 h 408"/>
              <a:gd name="T4" fmla="*/ 2147483647 w 689"/>
              <a:gd name="T5" fmla="*/ 2147483647 h 408"/>
              <a:gd name="T6" fmla="*/ 0 60000 65536"/>
              <a:gd name="T7" fmla="*/ 0 60000 65536"/>
              <a:gd name="T8" fmla="*/ 0 60000 65536"/>
              <a:gd name="T9" fmla="*/ 0 w 689"/>
              <a:gd name="T10" fmla="*/ 0 h 408"/>
              <a:gd name="T11" fmla="*/ 689 w 689"/>
              <a:gd name="T12" fmla="*/ 408 h 408"/>
            </a:gdLst>
            <a:ahLst/>
            <a:cxnLst>
              <a:cxn ang="T6">
                <a:pos x="T0" y="T1"/>
              </a:cxn>
              <a:cxn ang="T7">
                <a:pos x="T2" y="T3"/>
              </a:cxn>
              <a:cxn ang="T8">
                <a:pos x="T4" y="T5"/>
              </a:cxn>
            </a:cxnLst>
            <a:rect l="T9" t="T10" r="T11" b="T12"/>
            <a:pathLst>
              <a:path w="689" h="408">
                <a:moveTo>
                  <a:pt x="0" y="0"/>
                </a:moveTo>
                <a:cubicBezTo>
                  <a:pt x="0" y="194"/>
                  <a:pt x="146" y="275"/>
                  <a:pt x="300" y="338"/>
                </a:cubicBezTo>
                <a:cubicBezTo>
                  <a:pt x="437" y="394"/>
                  <a:pt x="689" y="408"/>
                  <a:pt x="689" y="408"/>
                </a:cubicBezTo>
              </a:path>
            </a:pathLst>
          </a:custGeom>
          <a:noFill/>
          <a:ln w="38100">
            <a:solidFill>
              <a:srgbClr val="00B5A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2" name="Oval 86"/>
          <p:cNvSpPr>
            <a:spLocks noChangeArrowheads="1"/>
          </p:cNvSpPr>
          <p:nvPr/>
        </p:nvSpPr>
        <p:spPr bwMode="auto">
          <a:xfrm>
            <a:off x="5522384" y="4573588"/>
            <a:ext cx="175683" cy="1317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b="1">
              <a:ea typeface="MS PGothic" pitchFamily="34" charset="-128"/>
            </a:endParaRPr>
          </a:p>
        </p:txBody>
      </p:sp>
      <p:sp>
        <p:nvSpPr>
          <p:cNvPr id="58" name="Oval 87"/>
          <p:cNvSpPr>
            <a:spLocks noChangeArrowheads="1"/>
          </p:cNvSpPr>
          <p:nvPr/>
        </p:nvSpPr>
        <p:spPr bwMode="auto">
          <a:xfrm>
            <a:off x="7848601" y="5130800"/>
            <a:ext cx="175684" cy="1349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b="1">
              <a:ea typeface="MS PGothic" pitchFamily="34" charset="-128"/>
            </a:endParaRPr>
          </a:p>
        </p:txBody>
      </p:sp>
      <p:sp>
        <p:nvSpPr>
          <p:cNvPr id="10274" name="Footer Placeholder 2"/>
          <p:cNvSpPr txBox="1">
            <a:spLocks noGrp="1"/>
          </p:cNvSpPr>
          <p:nvPr/>
        </p:nvSpPr>
        <p:spPr bwMode="auto">
          <a:xfrm>
            <a:off x="9239251" y="5902325"/>
            <a:ext cx="17145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a:ea typeface="MS PGothic" pitchFamily="34" charset="-128"/>
              </a:rPr>
              <a:t>Quantity of money</a:t>
            </a:r>
          </a:p>
        </p:txBody>
      </p:sp>
      <p:sp>
        <p:nvSpPr>
          <p:cNvPr id="10275" name="Line 35"/>
          <p:cNvSpPr>
            <a:spLocks noChangeShapeType="1"/>
          </p:cNvSpPr>
          <p:nvPr/>
        </p:nvSpPr>
        <p:spPr bwMode="auto">
          <a:xfrm flipH="1">
            <a:off x="2997201" y="4616450"/>
            <a:ext cx="262255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Freeform 90"/>
          <p:cNvSpPr>
            <a:spLocks/>
          </p:cNvSpPr>
          <p:nvPr/>
        </p:nvSpPr>
        <p:spPr bwMode="auto">
          <a:xfrm>
            <a:off x="7469718" y="4945063"/>
            <a:ext cx="273049" cy="120650"/>
          </a:xfrm>
          <a:custGeom>
            <a:avLst/>
            <a:gdLst>
              <a:gd name="T0" fmla="*/ 2147483647 w 31"/>
              <a:gd name="T1" fmla="*/ 2147483647 h 18"/>
              <a:gd name="T2" fmla="*/ 2147483647 w 31"/>
              <a:gd name="T3" fmla="*/ 0 h 18"/>
              <a:gd name="T4" fmla="*/ 2147483647 w 31"/>
              <a:gd name="T5" fmla="*/ 0 h 18"/>
              <a:gd name="T6" fmla="*/ 2147483647 w 31"/>
              <a:gd name="T7" fmla="*/ 2147483647 h 18"/>
              <a:gd name="T8" fmla="*/ 2147483647 w 31"/>
              <a:gd name="T9" fmla="*/ 2147483647 h 18"/>
              <a:gd name="T10" fmla="*/ 2147483647 w 31"/>
              <a:gd name="T11" fmla="*/ 2147483647 h 18"/>
              <a:gd name="T12" fmla="*/ 2147483647 w 31"/>
              <a:gd name="T13" fmla="*/ 2147483647 h 18"/>
              <a:gd name="T14" fmla="*/ 0 w 31"/>
              <a:gd name="T15" fmla="*/ 2147483647 h 18"/>
              <a:gd name="T16" fmla="*/ 2147483647 w 31"/>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8"/>
              <a:gd name="T29" fmla="*/ 31 w 3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8">
                <a:moveTo>
                  <a:pt x="8" y="10"/>
                </a:moveTo>
                <a:cubicBezTo>
                  <a:pt x="5" y="0"/>
                  <a:pt x="5" y="0"/>
                  <a:pt x="5" y="0"/>
                </a:cubicBezTo>
                <a:cubicBezTo>
                  <a:pt x="5" y="0"/>
                  <a:pt x="5" y="0"/>
                  <a:pt x="5" y="0"/>
                </a:cubicBezTo>
                <a:cubicBezTo>
                  <a:pt x="17" y="9"/>
                  <a:pt x="17" y="9"/>
                  <a:pt x="17" y="9"/>
                </a:cubicBezTo>
                <a:cubicBezTo>
                  <a:pt x="22" y="12"/>
                  <a:pt x="26" y="14"/>
                  <a:pt x="31" y="16"/>
                </a:cubicBezTo>
                <a:cubicBezTo>
                  <a:pt x="26" y="16"/>
                  <a:pt x="21" y="16"/>
                  <a:pt x="16" y="16"/>
                </a:cubicBezTo>
                <a:cubicBezTo>
                  <a:pt x="1" y="18"/>
                  <a:pt x="1" y="18"/>
                  <a:pt x="1" y="18"/>
                </a:cubicBezTo>
                <a:cubicBezTo>
                  <a:pt x="0" y="17"/>
                  <a:pt x="0" y="17"/>
                  <a:pt x="0" y="17"/>
                </a:cubicBezTo>
                <a:lnTo>
                  <a:pt x="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2" name="Group 37"/>
          <p:cNvGrpSpPr>
            <a:grpSpLocks/>
          </p:cNvGrpSpPr>
          <p:nvPr/>
        </p:nvGrpSpPr>
        <p:grpSpPr bwMode="auto">
          <a:xfrm>
            <a:off x="666751" y="4464053"/>
            <a:ext cx="2139950" cy="925513"/>
            <a:chOff x="315" y="2448"/>
            <a:chExt cx="1011" cy="583"/>
          </a:xfrm>
        </p:grpSpPr>
        <p:sp>
          <p:nvSpPr>
            <p:cNvPr id="63" name="Freeform 63"/>
            <p:cNvSpPr>
              <a:spLocks/>
            </p:cNvSpPr>
            <p:nvPr/>
          </p:nvSpPr>
          <p:spPr bwMode="auto">
            <a:xfrm>
              <a:off x="315" y="2448"/>
              <a:ext cx="784" cy="456"/>
            </a:xfrm>
            <a:custGeom>
              <a:avLst/>
              <a:gdLst>
                <a:gd name="T0" fmla="*/ 5576167 w 201"/>
                <a:gd name="T1" fmla="*/ 3221598 h 136"/>
                <a:gd name="T2" fmla="*/ 5104551 w 201"/>
                <a:gd name="T3" fmla="*/ 3777046 h 136"/>
                <a:gd name="T4" fmla="*/ 471616 w 201"/>
                <a:gd name="T5" fmla="*/ 3777046 h 136"/>
                <a:gd name="T6" fmla="*/ 0 w 201"/>
                <a:gd name="T7" fmla="*/ 3221598 h 136"/>
                <a:gd name="T8" fmla="*/ 0 w 201"/>
                <a:gd name="T9" fmla="*/ 527676 h 136"/>
                <a:gd name="T10" fmla="*/ 471616 w 201"/>
                <a:gd name="T11" fmla="*/ 0 h 136"/>
                <a:gd name="T12" fmla="*/ 5104551 w 201"/>
                <a:gd name="T13" fmla="*/ 0 h 136"/>
                <a:gd name="T14" fmla="*/ 5576167 w 201"/>
                <a:gd name="T15" fmla="*/ 527676 h 136"/>
                <a:gd name="T16" fmla="*/ 5576167 w 201"/>
                <a:gd name="T17" fmla="*/ 3221598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136"/>
                <a:gd name="T29" fmla="*/ 201 w 201"/>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136">
                  <a:moveTo>
                    <a:pt x="201" y="116"/>
                  </a:moveTo>
                  <a:cubicBezTo>
                    <a:pt x="201" y="127"/>
                    <a:pt x="193" y="136"/>
                    <a:pt x="184" y="136"/>
                  </a:cubicBezTo>
                  <a:cubicBezTo>
                    <a:pt x="17" y="136"/>
                    <a:pt x="17" y="136"/>
                    <a:pt x="17" y="136"/>
                  </a:cubicBezTo>
                  <a:cubicBezTo>
                    <a:pt x="8" y="136"/>
                    <a:pt x="0" y="127"/>
                    <a:pt x="0" y="116"/>
                  </a:cubicBezTo>
                  <a:cubicBezTo>
                    <a:pt x="0" y="19"/>
                    <a:pt x="0" y="19"/>
                    <a:pt x="0" y="19"/>
                  </a:cubicBezTo>
                  <a:cubicBezTo>
                    <a:pt x="0" y="8"/>
                    <a:pt x="8" y="0"/>
                    <a:pt x="17" y="0"/>
                  </a:cubicBezTo>
                  <a:cubicBezTo>
                    <a:pt x="184" y="0"/>
                    <a:pt x="184" y="0"/>
                    <a:pt x="184" y="0"/>
                  </a:cubicBezTo>
                  <a:cubicBezTo>
                    <a:pt x="193" y="0"/>
                    <a:pt x="201" y="8"/>
                    <a:pt x="201" y="19"/>
                  </a:cubicBezTo>
                  <a:lnTo>
                    <a:pt x="201" y="11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grpSp>
          <p:nvGrpSpPr>
            <p:cNvPr id="10283" name="Group 39"/>
            <p:cNvGrpSpPr>
              <a:grpSpLocks/>
            </p:cNvGrpSpPr>
            <p:nvPr/>
          </p:nvGrpSpPr>
          <p:grpSpPr bwMode="auto">
            <a:xfrm>
              <a:off x="315" y="2448"/>
              <a:ext cx="1011" cy="583"/>
              <a:chOff x="315" y="2448"/>
              <a:chExt cx="1011" cy="583"/>
            </a:xfrm>
          </p:grpSpPr>
          <p:sp>
            <p:nvSpPr>
              <p:cNvPr id="10284" name="Rectangle 20"/>
              <p:cNvSpPr>
                <a:spLocks noChangeArrowheads="1"/>
              </p:cNvSpPr>
              <p:nvPr/>
            </p:nvSpPr>
            <p:spPr bwMode="auto">
              <a:xfrm>
                <a:off x="1222" y="2797"/>
                <a:ext cx="3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r</a:t>
                </a:r>
                <a:endParaRPr lang="en-US" altLang="en-US" sz="1600" b="1">
                  <a:ea typeface="MS PGothic" pitchFamily="34" charset="-128"/>
                </a:endParaRPr>
              </a:p>
            </p:txBody>
          </p:sp>
          <p:sp>
            <p:nvSpPr>
              <p:cNvPr id="10285" name="Rectangle 21"/>
              <p:cNvSpPr>
                <a:spLocks noChangeArrowheads="1"/>
              </p:cNvSpPr>
              <p:nvPr/>
            </p:nvSpPr>
            <p:spPr bwMode="auto">
              <a:xfrm>
                <a:off x="1277" y="2876"/>
                <a:ext cx="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2</a:t>
                </a:r>
                <a:endParaRPr lang="en-US" altLang="en-US" sz="1600" b="1">
                  <a:ea typeface="MS PGothic" pitchFamily="34" charset="-128"/>
                </a:endParaRPr>
              </a:p>
            </p:txBody>
          </p:sp>
          <p:sp>
            <p:nvSpPr>
              <p:cNvPr id="10286" name="Line 92"/>
              <p:cNvSpPr>
                <a:spLocks noChangeShapeType="1"/>
              </p:cNvSpPr>
              <p:nvPr/>
            </p:nvSpPr>
            <p:spPr bwMode="auto">
              <a:xfrm>
                <a:off x="1270" y="2588"/>
                <a:ext cx="1" cy="196"/>
              </a:xfrm>
              <a:prstGeom prst="line">
                <a:avLst/>
              </a:prstGeom>
              <a:noFill/>
              <a:ln w="0">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7" name="Rectangle 44"/>
              <p:cNvSpPr>
                <a:spLocks noChangeArrowheads="1"/>
              </p:cNvSpPr>
              <p:nvPr/>
            </p:nvSpPr>
            <p:spPr bwMode="auto">
              <a:xfrm>
                <a:off x="315" y="2448"/>
                <a:ext cx="76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ea typeface="MS PGothic" pitchFamily="34" charset="-128"/>
                  </a:rPr>
                  <a:t>. . . leads to</a:t>
                </a:r>
              </a:p>
              <a:p>
                <a:pPr algn="ctr"/>
                <a:r>
                  <a:rPr lang="en-US" altLang="en-US" sz="1400">
                    <a:ea typeface="MS PGothic" pitchFamily="34" charset="-128"/>
                  </a:rPr>
                  <a:t>a fall in the</a:t>
                </a:r>
              </a:p>
              <a:p>
                <a:pPr algn="ctr"/>
                <a:r>
                  <a:rPr lang="en-US" altLang="en-US" sz="1400">
                    <a:ea typeface="MS PGothic" pitchFamily="34" charset="-128"/>
                  </a:rPr>
                  <a:t>interest rate.</a:t>
                </a:r>
              </a:p>
            </p:txBody>
          </p:sp>
        </p:grpSp>
      </p:grpSp>
      <p:sp>
        <p:nvSpPr>
          <p:cNvPr id="70" name="Line 45"/>
          <p:cNvSpPr>
            <a:spLocks noChangeShapeType="1"/>
          </p:cNvSpPr>
          <p:nvPr/>
        </p:nvSpPr>
        <p:spPr bwMode="auto">
          <a:xfrm flipH="1">
            <a:off x="2988733" y="5205413"/>
            <a:ext cx="5012267" cy="47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9" name="Rectangle 34"/>
          <p:cNvSpPr>
            <a:spLocks noChangeArrowheads="1"/>
          </p:cNvSpPr>
          <p:nvPr/>
        </p:nvSpPr>
        <p:spPr bwMode="auto">
          <a:xfrm>
            <a:off x="1625600" y="1446213"/>
            <a:ext cx="142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a:ea typeface="MS PGothic" pitchFamily="34" charset="-128"/>
              </a:rPr>
              <a:t>Interest</a:t>
            </a:r>
          </a:p>
          <a:p>
            <a:pPr algn="ctr"/>
            <a:r>
              <a:rPr lang="en-US" altLang="en-US" b="1">
                <a:ea typeface="MS PGothic" pitchFamily="34" charset="-128"/>
              </a:rPr>
              <a:t>rate, </a:t>
            </a:r>
            <a:r>
              <a:rPr lang="en-US" altLang="en-US" b="1" i="1">
                <a:ea typeface="MS PGothic" pitchFamily="34" charset="-128"/>
              </a:rPr>
              <a:t>r</a:t>
            </a:r>
          </a:p>
        </p:txBody>
      </p:sp>
      <p:cxnSp>
        <p:nvCxnSpPr>
          <p:cNvPr id="73" name="Straight Connector 72"/>
          <p:cNvCxnSpPr/>
          <p:nvPr/>
        </p:nvCxnSpPr>
        <p:spPr>
          <a:xfrm rot="5400000">
            <a:off x="5942278" y="3081074"/>
            <a:ext cx="1643063" cy="21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0592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down)">
                                      <p:cBhvr>
                                        <p:cTn id="20" dur="500"/>
                                        <p:tgtEl>
                                          <p:spTgt spid="43"/>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nodeType="afterGroup">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22" presetClass="entr" presetSubtype="8"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nodeType="afterGroup">
                            <p:stCondLst>
                              <p:cond delay="500"/>
                            </p:stCondLst>
                            <p:childTnLst>
                              <p:par>
                                <p:cTn id="49" presetID="22" presetClass="entr" presetSubtype="1"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up)">
                                      <p:cBhvr>
                                        <p:cTn id="51" dur="500"/>
                                        <p:tgtEl>
                                          <p:spTgt spid="73"/>
                                        </p:tgtEl>
                                      </p:cBhvr>
                                    </p:animEffect>
                                  </p:childTnLst>
                                </p:cTn>
                              </p:par>
                              <p:par>
                                <p:cTn id="52" presetID="22" presetClass="entr" presetSubtype="8"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500"/>
                                        <p:tgtEl>
                                          <p:spTgt spid="70"/>
                                        </p:tgtEl>
                                      </p:cBhvr>
                                    </p:animEffect>
                                  </p:childTnLst>
                                </p:cTn>
                              </p:par>
                            </p:childTnLst>
                          </p:cTn>
                        </p:par>
                        <p:par>
                          <p:cTn id="63" fill="hold" nodeType="afterGroup">
                            <p:stCondLst>
                              <p:cond delay="500"/>
                            </p:stCondLst>
                            <p:childTnLst>
                              <p:par>
                                <p:cTn id="64" presetID="22" presetClass="entr" presetSubtype="1"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up)">
                                      <p:cBhvr>
                                        <p:cTn id="66" dur="500"/>
                                        <p:tgtEl>
                                          <p:spTgt spid="62"/>
                                        </p:tgtEl>
                                      </p:cBhvr>
                                    </p:animEffect>
                                  </p:childTnLst>
                                </p:cTn>
                              </p:par>
                              <p:par>
                                <p:cTn id="67" presetID="22" presetClass="entr" presetSubtype="1"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up)">
                                      <p:cBhvr>
                                        <p:cTn id="6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p:bldP spid="33" grpId="0"/>
      <p:bldP spid="34" grpId="0" animBg="1"/>
      <p:bldP spid="35" grpId="0" animBg="1"/>
      <p:bldP spid="36" grpId="0"/>
      <p:bldP spid="37" grpId="0"/>
      <p:bldP spid="38" grpId="0"/>
      <p:bldP spid="39" grpId="0"/>
      <p:bldP spid="40" grpId="0" animBg="1"/>
      <p:bldP spid="43" grpId="0" animBg="1"/>
      <p:bldP spid="44" grpId="0"/>
      <p:bldP spid="58" grpId="0" animBg="1"/>
      <p:bldP spid="61"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Setting the Federal Funds Rate</a:t>
            </a:r>
            <a:endParaRPr lang="id-ID" altLang="en-US" smtClean="0"/>
          </a:p>
        </p:txBody>
      </p:sp>
      <p:sp>
        <p:nvSpPr>
          <p:cNvPr id="11267" name="Content Placeholder 3"/>
          <p:cNvSpPr>
            <a:spLocks noGrp="1"/>
          </p:cNvSpPr>
          <p:nvPr>
            <p:ph idx="1"/>
          </p:nvPr>
        </p:nvSpPr>
        <p:spPr>
          <a:xfrm>
            <a:off x="609600" y="1416051"/>
            <a:ext cx="10972800" cy="4697413"/>
          </a:xfrm>
        </p:spPr>
        <p:txBody>
          <a:bodyPr/>
          <a:lstStyle/>
          <a:p>
            <a:pPr indent="-206375">
              <a:buFont typeface="Arial" pitchFamily="34" charset="0"/>
              <a:buNone/>
            </a:pPr>
            <a:r>
              <a:rPr lang="en-US" altLang="en-US" dirty="0" smtClean="0"/>
              <a:t>Pushing the Interest Rate Down to the Target Rate</a:t>
            </a:r>
          </a:p>
        </p:txBody>
      </p:sp>
      <p:sp>
        <p:nvSpPr>
          <p:cNvPr id="65" name="Rectangle 4"/>
          <p:cNvSpPr>
            <a:spLocks noChangeArrowheads="1"/>
          </p:cNvSpPr>
          <p:nvPr/>
        </p:nvSpPr>
        <p:spPr bwMode="auto">
          <a:xfrm>
            <a:off x="6798699" y="2500306"/>
            <a:ext cx="4059835" cy="928694"/>
          </a:xfrm>
          <a:prstGeom prst="rect">
            <a:avLst/>
          </a:prstGeom>
          <a:solidFill>
            <a:schemeClr val="tx2">
              <a:lumMod val="60000"/>
              <a:lumOff val="40000"/>
            </a:schemeClr>
          </a:solidFill>
          <a:ln w="9525"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ts val="0"/>
              </a:spcBef>
              <a:spcAft>
                <a:spcPts val="0"/>
              </a:spcAft>
              <a:defRPr/>
            </a:pPr>
            <a:r>
              <a:rPr lang="en-US" dirty="0">
                <a:solidFill>
                  <a:schemeClr val="bg1"/>
                </a:solidFill>
                <a:latin typeface="+mn-lt"/>
              </a:rPr>
              <a:t>The </a:t>
            </a:r>
            <a:r>
              <a:rPr lang="en-US" b="1" dirty="0">
                <a:solidFill>
                  <a:schemeClr val="bg1"/>
                </a:solidFill>
                <a:latin typeface="+mn-lt"/>
              </a:rPr>
              <a:t>target federal funds rate </a:t>
            </a:r>
            <a:r>
              <a:rPr lang="en-US" dirty="0">
                <a:solidFill>
                  <a:schemeClr val="bg1"/>
                </a:solidFill>
                <a:latin typeface="+mn-lt"/>
              </a:rPr>
              <a:t>is the Federal Reserve’s desired federal funds rate.</a:t>
            </a:r>
          </a:p>
        </p:txBody>
      </p:sp>
      <p:sp>
        <p:nvSpPr>
          <p:cNvPr id="72" name="Rectangle 7"/>
          <p:cNvSpPr>
            <a:spLocks noChangeArrowheads="1"/>
          </p:cNvSpPr>
          <p:nvPr/>
        </p:nvSpPr>
        <p:spPr bwMode="auto">
          <a:xfrm>
            <a:off x="5990167" y="5578475"/>
            <a:ext cx="1570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M</a:t>
            </a:r>
            <a:endParaRPr lang="en-US" altLang="en-US" sz="1400" b="1">
              <a:ea typeface="MS PGothic" pitchFamily="34" charset="-128"/>
            </a:endParaRPr>
          </a:p>
        </p:txBody>
      </p:sp>
      <p:sp>
        <p:nvSpPr>
          <p:cNvPr id="11272" name="Rectangle 18"/>
          <p:cNvSpPr>
            <a:spLocks noChangeArrowheads="1"/>
          </p:cNvSpPr>
          <p:nvPr/>
        </p:nvSpPr>
        <p:spPr bwMode="auto">
          <a:xfrm>
            <a:off x="3232151" y="4629150"/>
            <a:ext cx="641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r</a:t>
            </a:r>
            <a:endParaRPr lang="en-US" altLang="en-US" sz="1400" b="1">
              <a:ea typeface="MS PGothic" pitchFamily="34" charset="-128"/>
            </a:endParaRPr>
          </a:p>
        </p:txBody>
      </p:sp>
      <p:sp>
        <p:nvSpPr>
          <p:cNvPr id="11273" name="Rectangle 19"/>
          <p:cNvSpPr>
            <a:spLocks noChangeArrowheads="1"/>
          </p:cNvSpPr>
          <p:nvPr/>
        </p:nvSpPr>
        <p:spPr bwMode="auto">
          <a:xfrm>
            <a:off x="3308351" y="4718050"/>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77" name="Rectangle 20"/>
          <p:cNvSpPr>
            <a:spLocks noChangeArrowheads="1"/>
          </p:cNvSpPr>
          <p:nvPr/>
        </p:nvSpPr>
        <p:spPr bwMode="auto">
          <a:xfrm>
            <a:off x="3213101" y="4981575"/>
            <a:ext cx="99484"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r</a:t>
            </a:r>
            <a:endParaRPr lang="en-US" altLang="en-US" sz="1400" b="1">
              <a:ea typeface="MS PGothic" pitchFamily="34" charset="-128"/>
            </a:endParaRPr>
          </a:p>
        </p:txBody>
      </p:sp>
      <p:sp>
        <p:nvSpPr>
          <p:cNvPr id="11275" name="Rectangle 36"/>
          <p:cNvSpPr>
            <a:spLocks noChangeArrowheads="1"/>
          </p:cNvSpPr>
          <p:nvPr/>
        </p:nvSpPr>
        <p:spPr bwMode="auto">
          <a:xfrm>
            <a:off x="4878918" y="4564063"/>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E</a:t>
            </a:r>
            <a:endParaRPr lang="en-US" altLang="en-US" sz="1400" b="1">
              <a:ea typeface="MS PGothic" pitchFamily="34" charset="-128"/>
            </a:endParaRPr>
          </a:p>
        </p:txBody>
      </p:sp>
      <p:sp>
        <p:nvSpPr>
          <p:cNvPr id="11276" name="Rectangle 37"/>
          <p:cNvSpPr>
            <a:spLocks noChangeArrowheads="1"/>
          </p:cNvSpPr>
          <p:nvPr/>
        </p:nvSpPr>
        <p:spPr bwMode="auto">
          <a:xfrm>
            <a:off x="4991101" y="4651375"/>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1277" name="Rectangle 38"/>
          <p:cNvSpPr>
            <a:spLocks noChangeArrowheads="1"/>
          </p:cNvSpPr>
          <p:nvPr/>
        </p:nvSpPr>
        <p:spPr bwMode="auto">
          <a:xfrm>
            <a:off x="4620684" y="3597275"/>
            <a:ext cx="2420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MS</a:t>
            </a:r>
            <a:endParaRPr lang="en-US" altLang="en-US" sz="1400" b="1">
              <a:ea typeface="MS PGothic" pitchFamily="34" charset="-128"/>
            </a:endParaRPr>
          </a:p>
        </p:txBody>
      </p:sp>
      <p:sp>
        <p:nvSpPr>
          <p:cNvPr id="11278" name="Rectangle 39"/>
          <p:cNvSpPr>
            <a:spLocks noChangeArrowheads="1"/>
          </p:cNvSpPr>
          <p:nvPr/>
        </p:nvSpPr>
        <p:spPr bwMode="auto">
          <a:xfrm>
            <a:off x="4921251" y="368458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1279" name="Rectangle 40"/>
          <p:cNvSpPr>
            <a:spLocks noChangeArrowheads="1"/>
          </p:cNvSpPr>
          <p:nvPr/>
        </p:nvSpPr>
        <p:spPr bwMode="auto">
          <a:xfrm>
            <a:off x="7190317" y="5103813"/>
            <a:ext cx="2709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MD</a:t>
            </a:r>
            <a:endParaRPr lang="en-US" altLang="en-US" sz="1400" b="1">
              <a:ea typeface="MS PGothic" pitchFamily="34" charset="-128"/>
            </a:endParaRPr>
          </a:p>
        </p:txBody>
      </p:sp>
      <p:sp>
        <p:nvSpPr>
          <p:cNvPr id="83" name="Line 45"/>
          <p:cNvSpPr>
            <a:spLocks noChangeShapeType="1"/>
          </p:cNvSpPr>
          <p:nvPr/>
        </p:nvSpPr>
        <p:spPr bwMode="auto">
          <a:xfrm>
            <a:off x="6053667" y="5589589"/>
            <a:ext cx="103717"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81" name="Rectangle 46"/>
          <p:cNvSpPr>
            <a:spLocks noChangeArrowheads="1"/>
          </p:cNvSpPr>
          <p:nvPr/>
        </p:nvSpPr>
        <p:spPr bwMode="auto">
          <a:xfrm>
            <a:off x="4703234" y="5578475"/>
            <a:ext cx="1570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M</a:t>
            </a:r>
            <a:endParaRPr lang="en-US" altLang="en-US" sz="1400" b="1">
              <a:ea typeface="MS PGothic" pitchFamily="34" charset="-128"/>
            </a:endParaRPr>
          </a:p>
        </p:txBody>
      </p:sp>
      <p:sp>
        <p:nvSpPr>
          <p:cNvPr id="11282" name="Rectangle 47"/>
          <p:cNvSpPr>
            <a:spLocks noChangeArrowheads="1"/>
          </p:cNvSpPr>
          <p:nvPr/>
        </p:nvSpPr>
        <p:spPr bwMode="auto">
          <a:xfrm>
            <a:off x="4889501" y="5664200"/>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1283" name="Line 48"/>
          <p:cNvSpPr>
            <a:spLocks noChangeShapeType="1"/>
          </p:cNvSpPr>
          <p:nvPr/>
        </p:nvSpPr>
        <p:spPr bwMode="auto">
          <a:xfrm>
            <a:off x="4766733" y="5589589"/>
            <a:ext cx="101600"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49"/>
          <p:cNvSpPr>
            <a:spLocks noChangeShapeType="1"/>
          </p:cNvSpPr>
          <p:nvPr/>
        </p:nvSpPr>
        <p:spPr bwMode="auto">
          <a:xfrm>
            <a:off x="4813300" y="3819526"/>
            <a:ext cx="2117" cy="1712913"/>
          </a:xfrm>
          <a:prstGeom prst="line">
            <a:avLst/>
          </a:prstGeom>
          <a:noFill/>
          <a:ln w="38100">
            <a:solidFill>
              <a:srgbClr val="FDBA4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85" name="Freeform 66"/>
          <p:cNvSpPr>
            <a:spLocks/>
          </p:cNvSpPr>
          <p:nvPr/>
        </p:nvSpPr>
        <p:spPr bwMode="auto">
          <a:xfrm>
            <a:off x="3479801" y="2884488"/>
            <a:ext cx="4112684" cy="2647950"/>
          </a:xfrm>
          <a:custGeom>
            <a:avLst/>
            <a:gdLst>
              <a:gd name="T0" fmla="*/ 2147483647 w 1691"/>
              <a:gd name="T1" fmla="*/ 2147483647 h 1356"/>
              <a:gd name="T2" fmla="*/ 0 w 1691"/>
              <a:gd name="T3" fmla="*/ 2147483647 h 1356"/>
              <a:gd name="T4" fmla="*/ 0 w 1691"/>
              <a:gd name="T5" fmla="*/ 0 h 1356"/>
              <a:gd name="T6" fmla="*/ 0 60000 65536"/>
              <a:gd name="T7" fmla="*/ 0 60000 65536"/>
              <a:gd name="T8" fmla="*/ 0 60000 65536"/>
              <a:gd name="T9" fmla="*/ 0 w 1691"/>
              <a:gd name="T10" fmla="*/ 0 h 1356"/>
              <a:gd name="T11" fmla="*/ 1691 w 1691"/>
              <a:gd name="T12" fmla="*/ 1356 h 1356"/>
            </a:gdLst>
            <a:ahLst/>
            <a:cxnLst>
              <a:cxn ang="T6">
                <a:pos x="T0" y="T1"/>
              </a:cxn>
              <a:cxn ang="T7">
                <a:pos x="T2" y="T3"/>
              </a:cxn>
              <a:cxn ang="T8">
                <a:pos x="T4" y="T5"/>
              </a:cxn>
            </a:cxnLst>
            <a:rect l="T9" t="T10" r="T11" b="T12"/>
            <a:pathLst>
              <a:path w="1691" h="1356">
                <a:moveTo>
                  <a:pt x="1691" y="1356"/>
                </a:moveTo>
                <a:lnTo>
                  <a:pt x="0" y="1356"/>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6" name="Freeform 175"/>
          <p:cNvSpPr>
            <a:spLocks/>
          </p:cNvSpPr>
          <p:nvPr/>
        </p:nvSpPr>
        <p:spPr bwMode="auto">
          <a:xfrm>
            <a:off x="3750734" y="3819525"/>
            <a:ext cx="3382433" cy="1384300"/>
          </a:xfrm>
          <a:custGeom>
            <a:avLst/>
            <a:gdLst>
              <a:gd name="T0" fmla="*/ 0 w 589"/>
              <a:gd name="T1" fmla="*/ 0 h 300"/>
              <a:gd name="T2" fmla="*/ 2147483647 w 589"/>
              <a:gd name="T3" fmla="*/ 2147483647 h 300"/>
              <a:gd name="T4" fmla="*/ 2147483647 w 589"/>
              <a:gd name="T5" fmla="*/ 2147483647 h 300"/>
              <a:gd name="T6" fmla="*/ 0 60000 65536"/>
              <a:gd name="T7" fmla="*/ 0 60000 65536"/>
              <a:gd name="T8" fmla="*/ 0 60000 65536"/>
              <a:gd name="T9" fmla="*/ 0 w 589"/>
              <a:gd name="T10" fmla="*/ 0 h 300"/>
              <a:gd name="T11" fmla="*/ 589 w 589"/>
              <a:gd name="T12" fmla="*/ 300 h 300"/>
            </a:gdLst>
            <a:ahLst/>
            <a:cxnLst>
              <a:cxn ang="T6">
                <a:pos x="T0" y="T1"/>
              </a:cxn>
              <a:cxn ang="T7">
                <a:pos x="T2" y="T3"/>
              </a:cxn>
              <a:cxn ang="T8">
                <a:pos x="T4" y="T5"/>
              </a:cxn>
            </a:cxnLst>
            <a:rect l="T9" t="T10" r="T11" b="T12"/>
            <a:pathLst>
              <a:path w="589" h="300">
                <a:moveTo>
                  <a:pt x="0" y="0"/>
                </a:moveTo>
                <a:cubicBezTo>
                  <a:pt x="48" y="129"/>
                  <a:pt x="134" y="189"/>
                  <a:pt x="253" y="237"/>
                </a:cubicBezTo>
                <a:cubicBezTo>
                  <a:pt x="372" y="284"/>
                  <a:pt x="589" y="300"/>
                  <a:pt x="589" y="300"/>
                </a:cubicBezTo>
              </a:path>
            </a:pathLst>
          </a:custGeom>
          <a:noFill/>
          <a:ln w="38100">
            <a:solidFill>
              <a:srgbClr val="00B5A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7" name="Oval 176"/>
          <p:cNvSpPr>
            <a:spLocks noChangeArrowheads="1"/>
          </p:cNvSpPr>
          <p:nvPr/>
        </p:nvSpPr>
        <p:spPr bwMode="auto">
          <a:xfrm>
            <a:off x="4754034" y="4710113"/>
            <a:ext cx="114300" cy="936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400" b="1">
              <a:ea typeface="MS PGothic" pitchFamily="34" charset="-128"/>
            </a:endParaRPr>
          </a:p>
        </p:txBody>
      </p:sp>
      <p:sp>
        <p:nvSpPr>
          <p:cNvPr id="11288" name="Footer Placeholder 2"/>
          <p:cNvSpPr txBox="1">
            <a:spLocks noGrp="1"/>
          </p:cNvSpPr>
          <p:nvPr/>
        </p:nvSpPr>
        <p:spPr bwMode="auto">
          <a:xfrm>
            <a:off x="6849534" y="5572125"/>
            <a:ext cx="143721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ea typeface="MS PGothic" pitchFamily="34" charset="-128"/>
              </a:rPr>
              <a:t>Quantity of money</a:t>
            </a:r>
          </a:p>
        </p:txBody>
      </p:sp>
      <p:sp>
        <p:nvSpPr>
          <p:cNvPr id="11289" name="Rectangle 23"/>
          <p:cNvSpPr>
            <a:spLocks noChangeArrowheads="1"/>
          </p:cNvSpPr>
          <p:nvPr/>
        </p:nvSpPr>
        <p:spPr bwMode="auto">
          <a:xfrm>
            <a:off x="2159000" y="2503489"/>
            <a:ext cx="142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ea typeface="MS PGothic" pitchFamily="34" charset="-128"/>
              </a:rPr>
              <a:t>Interest</a:t>
            </a:r>
          </a:p>
          <a:p>
            <a:pPr algn="ctr"/>
            <a:r>
              <a:rPr lang="en-US" altLang="en-US" sz="1600" b="1">
                <a:ea typeface="MS PGothic" pitchFamily="34" charset="-128"/>
              </a:rPr>
              <a:t>rate, </a:t>
            </a:r>
            <a:r>
              <a:rPr lang="en-US" altLang="en-US" sz="1600" b="1" i="1">
                <a:ea typeface="MS PGothic" pitchFamily="34" charset="-128"/>
              </a:rPr>
              <a:t>r</a:t>
            </a:r>
          </a:p>
        </p:txBody>
      </p:sp>
      <p:sp>
        <p:nvSpPr>
          <p:cNvPr id="93" name="Rectangle 34"/>
          <p:cNvSpPr>
            <a:spLocks noChangeArrowheads="1"/>
          </p:cNvSpPr>
          <p:nvPr/>
        </p:nvSpPr>
        <p:spPr bwMode="auto">
          <a:xfrm>
            <a:off x="6165851" y="4872038"/>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E</a:t>
            </a:r>
            <a:endParaRPr lang="en-US" altLang="en-US" sz="1400" b="1">
              <a:ea typeface="MS PGothic" pitchFamily="34" charset="-128"/>
            </a:endParaRPr>
          </a:p>
        </p:txBody>
      </p:sp>
      <p:sp>
        <p:nvSpPr>
          <p:cNvPr id="94" name="Rectangle 35"/>
          <p:cNvSpPr>
            <a:spLocks noChangeArrowheads="1"/>
          </p:cNvSpPr>
          <p:nvPr/>
        </p:nvSpPr>
        <p:spPr bwMode="auto">
          <a:xfrm>
            <a:off x="6280151" y="4957763"/>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2</a:t>
            </a:r>
            <a:endParaRPr lang="en-US" altLang="en-US" sz="1400" b="1">
              <a:ea typeface="MS PGothic" pitchFamily="34" charset="-128"/>
            </a:endParaRPr>
          </a:p>
        </p:txBody>
      </p:sp>
      <p:grpSp>
        <p:nvGrpSpPr>
          <p:cNvPr id="95" name="Group 26"/>
          <p:cNvGrpSpPr>
            <a:grpSpLocks/>
          </p:cNvGrpSpPr>
          <p:nvPr/>
        </p:nvGrpSpPr>
        <p:grpSpPr bwMode="auto">
          <a:xfrm>
            <a:off x="5105400" y="4789489"/>
            <a:ext cx="889000" cy="217487"/>
            <a:chOff x="4464" y="2208"/>
            <a:chExt cx="420" cy="137"/>
          </a:xfrm>
        </p:grpSpPr>
        <p:sp>
          <p:nvSpPr>
            <p:cNvPr id="11314" name="Freeform 229"/>
            <p:cNvSpPr>
              <a:spLocks/>
            </p:cNvSpPr>
            <p:nvPr/>
          </p:nvSpPr>
          <p:spPr bwMode="auto">
            <a:xfrm>
              <a:off x="4464" y="2208"/>
              <a:ext cx="385" cy="126"/>
            </a:xfrm>
            <a:custGeom>
              <a:avLst/>
              <a:gdLst>
                <a:gd name="T0" fmla="*/ 0 w 142"/>
                <a:gd name="T1" fmla="*/ 0 h 43"/>
                <a:gd name="T2" fmla="*/ 2087934 w 142"/>
                <a:gd name="T3" fmla="*/ 954219 h 43"/>
                <a:gd name="T4" fmla="*/ 4492215 w 142"/>
                <a:gd name="T5" fmla="*/ 1709644 h 43"/>
                <a:gd name="T6" fmla="*/ 0 60000 65536"/>
                <a:gd name="T7" fmla="*/ 0 60000 65536"/>
                <a:gd name="T8" fmla="*/ 0 60000 65536"/>
                <a:gd name="T9" fmla="*/ 0 w 142"/>
                <a:gd name="T10" fmla="*/ 0 h 43"/>
                <a:gd name="T11" fmla="*/ 142 w 142"/>
                <a:gd name="T12" fmla="*/ 43 h 43"/>
              </a:gdLst>
              <a:ahLst/>
              <a:cxnLst>
                <a:cxn ang="T6">
                  <a:pos x="T0" y="T1"/>
                </a:cxn>
                <a:cxn ang="T7">
                  <a:pos x="T2" y="T3"/>
                </a:cxn>
                <a:cxn ang="T8">
                  <a:pos x="T4" y="T5"/>
                </a:cxn>
              </a:cxnLst>
              <a:rect l="T9" t="T10" r="T11" b="T12"/>
              <a:pathLst>
                <a:path w="142" h="43">
                  <a:moveTo>
                    <a:pt x="0" y="0"/>
                  </a:moveTo>
                  <a:cubicBezTo>
                    <a:pt x="0" y="0"/>
                    <a:pt x="23" y="12"/>
                    <a:pt x="66" y="24"/>
                  </a:cubicBezTo>
                  <a:cubicBezTo>
                    <a:pt x="112" y="38"/>
                    <a:pt x="142" y="43"/>
                    <a:pt x="142" y="43"/>
                  </a:cubicBezTo>
                </a:path>
              </a:pathLst>
            </a:custGeom>
            <a:noFill/>
            <a:ln w="19">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315" name="Group 28"/>
            <p:cNvGrpSpPr>
              <a:grpSpLocks/>
            </p:cNvGrpSpPr>
            <p:nvPr/>
          </p:nvGrpSpPr>
          <p:grpSpPr bwMode="auto">
            <a:xfrm>
              <a:off x="4512" y="2208"/>
              <a:ext cx="372" cy="137"/>
              <a:chOff x="3244" y="2453"/>
              <a:chExt cx="372" cy="137"/>
            </a:xfrm>
          </p:grpSpPr>
          <p:sp>
            <p:nvSpPr>
              <p:cNvPr id="11316" name="Freeform 230"/>
              <p:cNvSpPr>
                <a:spLocks/>
              </p:cNvSpPr>
              <p:nvPr/>
            </p:nvSpPr>
            <p:spPr bwMode="auto">
              <a:xfrm>
                <a:off x="3389" y="2500"/>
                <a:ext cx="84" cy="49"/>
              </a:xfrm>
              <a:custGeom>
                <a:avLst/>
                <a:gdLst>
                  <a:gd name="T0" fmla="*/ 252328 w 31"/>
                  <a:gd name="T1" fmla="*/ 381600 h 17"/>
                  <a:gd name="T2" fmla="*/ 157706 w 31"/>
                  <a:gd name="T3" fmla="*/ 0 h 17"/>
                  <a:gd name="T4" fmla="*/ 189241 w 31"/>
                  <a:gd name="T5" fmla="*/ 0 h 17"/>
                  <a:gd name="T6" fmla="*/ 536191 w 31"/>
                  <a:gd name="T7" fmla="*/ 343444 h 17"/>
                  <a:gd name="T8" fmla="*/ 977760 w 31"/>
                  <a:gd name="T9" fmla="*/ 648720 h 17"/>
                  <a:gd name="T10" fmla="*/ 504648 w 31"/>
                  <a:gd name="T11" fmla="*/ 572401 h 17"/>
                  <a:gd name="T12" fmla="*/ 0 w 31"/>
                  <a:gd name="T13" fmla="*/ 648720 h 17"/>
                  <a:gd name="T14" fmla="*/ 0 w 31"/>
                  <a:gd name="T15" fmla="*/ 610560 h 17"/>
                  <a:gd name="T16" fmla="*/ 252328 w 31"/>
                  <a:gd name="T17" fmla="*/ 38160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7"/>
                  <a:gd name="T29" fmla="*/ 31 w 3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7">
                    <a:moveTo>
                      <a:pt x="8" y="10"/>
                    </a:moveTo>
                    <a:cubicBezTo>
                      <a:pt x="5" y="0"/>
                      <a:pt x="5" y="0"/>
                      <a:pt x="5" y="0"/>
                    </a:cubicBezTo>
                    <a:cubicBezTo>
                      <a:pt x="6" y="0"/>
                      <a:pt x="6" y="0"/>
                      <a:pt x="6" y="0"/>
                    </a:cubicBezTo>
                    <a:cubicBezTo>
                      <a:pt x="17" y="9"/>
                      <a:pt x="17" y="9"/>
                      <a:pt x="17" y="9"/>
                    </a:cubicBezTo>
                    <a:cubicBezTo>
                      <a:pt x="22" y="12"/>
                      <a:pt x="26" y="14"/>
                      <a:pt x="31" y="17"/>
                    </a:cubicBezTo>
                    <a:cubicBezTo>
                      <a:pt x="26" y="16"/>
                      <a:pt x="21" y="16"/>
                      <a:pt x="16" y="15"/>
                    </a:cubicBezTo>
                    <a:cubicBezTo>
                      <a:pt x="0" y="17"/>
                      <a:pt x="0" y="17"/>
                      <a:pt x="0" y="17"/>
                    </a:cubicBezTo>
                    <a:cubicBezTo>
                      <a:pt x="0" y="16"/>
                      <a:pt x="0" y="16"/>
                      <a:pt x="0" y="16"/>
                    </a:cubicBezTo>
                    <a:lnTo>
                      <a:pt x="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7" name="Freeform 231"/>
              <p:cNvSpPr>
                <a:spLocks/>
              </p:cNvSpPr>
              <p:nvPr/>
            </p:nvSpPr>
            <p:spPr bwMode="auto">
              <a:xfrm>
                <a:off x="3532" y="2540"/>
                <a:ext cx="84" cy="50"/>
              </a:xfrm>
              <a:custGeom>
                <a:avLst/>
                <a:gdLst>
                  <a:gd name="T0" fmla="*/ 252328 w 31"/>
                  <a:gd name="T1" fmla="*/ 357603 h 17"/>
                  <a:gd name="T2" fmla="*/ 157706 w 31"/>
                  <a:gd name="T3" fmla="*/ 0 h 17"/>
                  <a:gd name="T4" fmla="*/ 157706 w 31"/>
                  <a:gd name="T5" fmla="*/ 0 h 17"/>
                  <a:gd name="T6" fmla="*/ 536191 w 31"/>
                  <a:gd name="T7" fmla="*/ 317865 h 17"/>
                  <a:gd name="T8" fmla="*/ 977760 w 31"/>
                  <a:gd name="T9" fmla="*/ 596003 h 17"/>
                  <a:gd name="T10" fmla="*/ 504648 w 31"/>
                  <a:gd name="T11" fmla="*/ 596003 h 17"/>
                  <a:gd name="T12" fmla="*/ 31543 w 31"/>
                  <a:gd name="T13" fmla="*/ 675468 h 17"/>
                  <a:gd name="T14" fmla="*/ 0 w 31"/>
                  <a:gd name="T15" fmla="*/ 635735 h 17"/>
                  <a:gd name="T16" fmla="*/ 252328 w 31"/>
                  <a:gd name="T17" fmla="*/ 35760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7"/>
                  <a:gd name="T29" fmla="*/ 31 w 3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7">
                    <a:moveTo>
                      <a:pt x="8" y="9"/>
                    </a:moveTo>
                    <a:cubicBezTo>
                      <a:pt x="5" y="0"/>
                      <a:pt x="5" y="0"/>
                      <a:pt x="5" y="0"/>
                    </a:cubicBezTo>
                    <a:cubicBezTo>
                      <a:pt x="5" y="0"/>
                      <a:pt x="5" y="0"/>
                      <a:pt x="5" y="0"/>
                    </a:cubicBezTo>
                    <a:cubicBezTo>
                      <a:pt x="17" y="8"/>
                      <a:pt x="17" y="8"/>
                      <a:pt x="17" y="8"/>
                    </a:cubicBezTo>
                    <a:cubicBezTo>
                      <a:pt x="22" y="11"/>
                      <a:pt x="26" y="13"/>
                      <a:pt x="31" y="15"/>
                    </a:cubicBezTo>
                    <a:cubicBezTo>
                      <a:pt x="26" y="15"/>
                      <a:pt x="21" y="15"/>
                      <a:pt x="16" y="15"/>
                    </a:cubicBezTo>
                    <a:cubicBezTo>
                      <a:pt x="1" y="17"/>
                      <a:pt x="1" y="17"/>
                      <a:pt x="1" y="17"/>
                    </a:cubicBezTo>
                    <a:cubicBezTo>
                      <a:pt x="0" y="16"/>
                      <a:pt x="0" y="16"/>
                      <a:pt x="0" y="16"/>
                    </a:cubicBez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8" name="Freeform 232"/>
              <p:cNvSpPr>
                <a:spLocks/>
              </p:cNvSpPr>
              <p:nvPr/>
            </p:nvSpPr>
            <p:spPr bwMode="auto">
              <a:xfrm>
                <a:off x="3244" y="2453"/>
                <a:ext cx="82" cy="58"/>
              </a:xfrm>
              <a:custGeom>
                <a:avLst/>
                <a:gdLst>
                  <a:gd name="T0" fmla="*/ 258038 w 30"/>
                  <a:gd name="T1" fmla="*/ 385807 h 20"/>
                  <a:gd name="T2" fmla="*/ 225784 w 30"/>
                  <a:gd name="T3" fmla="*/ 0 h 20"/>
                  <a:gd name="T4" fmla="*/ 258038 w 30"/>
                  <a:gd name="T5" fmla="*/ 0 h 20"/>
                  <a:gd name="T6" fmla="*/ 580587 w 30"/>
                  <a:gd name="T7" fmla="*/ 424386 h 20"/>
                  <a:gd name="T8" fmla="*/ 967644 w 30"/>
                  <a:gd name="T9" fmla="*/ 771609 h 20"/>
                  <a:gd name="T10" fmla="*/ 516075 w 30"/>
                  <a:gd name="T11" fmla="*/ 655870 h 20"/>
                  <a:gd name="T12" fmla="*/ 0 w 30"/>
                  <a:gd name="T13" fmla="*/ 655870 h 20"/>
                  <a:gd name="T14" fmla="*/ 0 w 30"/>
                  <a:gd name="T15" fmla="*/ 617285 h 20"/>
                  <a:gd name="T16" fmla="*/ 258038 w 30"/>
                  <a:gd name="T17" fmla="*/ 38580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0"/>
                  <a:gd name="T29" fmla="*/ 30 w 3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0">
                    <a:moveTo>
                      <a:pt x="8" y="10"/>
                    </a:moveTo>
                    <a:cubicBezTo>
                      <a:pt x="7" y="0"/>
                      <a:pt x="7" y="0"/>
                      <a:pt x="7" y="0"/>
                    </a:cubicBezTo>
                    <a:cubicBezTo>
                      <a:pt x="8" y="0"/>
                      <a:pt x="8" y="0"/>
                      <a:pt x="8" y="0"/>
                    </a:cubicBezTo>
                    <a:cubicBezTo>
                      <a:pt x="18" y="11"/>
                      <a:pt x="18" y="11"/>
                      <a:pt x="18" y="11"/>
                    </a:cubicBezTo>
                    <a:cubicBezTo>
                      <a:pt x="22" y="14"/>
                      <a:pt x="26" y="17"/>
                      <a:pt x="30" y="20"/>
                    </a:cubicBezTo>
                    <a:cubicBezTo>
                      <a:pt x="25" y="19"/>
                      <a:pt x="20" y="18"/>
                      <a:pt x="16" y="17"/>
                    </a:cubicBezTo>
                    <a:cubicBezTo>
                      <a:pt x="0" y="17"/>
                      <a:pt x="0" y="17"/>
                      <a:pt x="0" y="17"/>
                    </a:cubicBezTo>
                    <a:cubicBezTo>
                      <a:pt x="0" y="16"/>
                      <a:pt x="0" y="16"/>
                      <a:pt x="0" y="16"/>
                    </a:cubicBezTo>
                    <a:lnTo>
                      <a:pt x="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1" name="Group 32"/>
          <p:cNvGrpSpPr>
            <a:grpSpLocks/>
          </p:cNvGrpSpPr>
          <p:nvPr/>
        </p:nvGrpSpPr>
        <p:grpSpPr bwMode="auto">
          <a:xfrm>
            <a:off x="4455584" y="2806700"/>
            <a:ext cx="2032000" cy="3073400"/>
            <a:chOff x="1296" y="1200"/>
            <a:chExt cx="960" cy="1936"/>
          </a:xfrm>
        </p:grpSpPr>
        <p:sp>
          <p:nvSpPr>
            <p:cNvPr id="11303" name="Rectangle 8"/>
            <p:cNvSpPr>
              <a:spLocks noChangeArrowheads="1"/>
            </p:cNvSpPr>
            <p:nvPr/>
          </p:nvSpPr>
          <p:spPr bwMode="auto">
            <a:xfrm>
              <a:off x="2109" y="3000"/>
              <a:ext cx="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2</a:t>
              </a:r>
              <a:endParaRPr lang="en-US" altLang="en-US" sz="1400" b="1">
                <a:ea typeface="MS PGothic" pitchFamily="34" charset="-128"/>
              </a:endParaRPr>
            </a:p>
          </p:txBody>
        </p:sp>
        <p:sp>
          <p:nvSpPr>
            <p:cNvPr id="11304" name="Rectangle 41"/>
            <p:cNvSpPr>
              <a:spLocks noChangeArrowheads="1"/>
            </p:cNvSpPr>
            <p:nvPr/>
          </p:nvSpPr>
          <p:spPr bwMode="auto">
            <a:xfrm>
              <a:off x="1988" y="1698"/>
              <a:ext cx="1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MS</a:t>
              </a:r>
              <a:endParaRPr lang="en-US" altLang="en-US" sz="1400" b="1">
                <a:ea typeface="MS PGothic" pitchFamily="34" charset="-128"/>
              </a:endParaRPr>
            </a:p>
          </p:txBody>
        </p:sp>
        <p:sp>
          <p:nvSpPr>
            <p:cNvPr id="11305" name="Rectangle 42"/>
            <p:cNvSpPr>
              <a:spLocks noChangeArrowheads="1"/>
            </p:cNvSpPr>
            <p:nvPr/>
          </p:nvSpPr>
          <p:spPr bwMode="auto">
            <a:xfrm>
              <a:off x="2128" y="1753"/>
              <a:ext cx="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2</a:t>
              </a:r>
              <a:endParaRPr lang="en-US" altLang="en-US" sz="1400" b="1">
                <a:ea typeface="MS PGothic" pitchFamily="34" charset="-128"/>
              </a:endParaRPr>
            </a:p>
          </p:txBody>
        </p:sp>
        <p:sp>
          <p:nvSpPr>
            <p:cNvPr id="11306" name="Line 43"/>
            <p:cNvSpPr>
              <a:spLocks noChangeShapeType="1"/>
            </p:cNvSpPr>
            <p:nvPr/>
          </p:nvSpPr>
          <p:spPr bwMode="auto">
            <a:xfrm>
              <a:off x="1513" y="2219"/>
              <a:ext cx="468" cy="1"/>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07" name="Freeform 44"/>
            <p:cNvSpPr>
              <a:spLocks/>
            </p:cNvSpPr>
            <p:nvPr/>
          </p:nvSpPr>
          <p:spPr bwMode="auto">
            <a:xfrm>
              <a:off x="1959" y="2193"/>
              <a:ext cx="78" cy="50"/>
            </a:xfrm>
            <a:custGeom>
              <a:avLst/>
              <a:gdLst>
                <a:gd name="T0" fmla="*/ 86 w 29"/>
                <a:gd name="T1" fmla="*/ 182 h 17"/>
                <a:gd name="T2" fmla="*/ 0 w 29"/>
                <a:gd name="T3" fmla="*/ 0 h 17"/>
                <a:gd name="T4" fmla="*/ 0 w 29"/>
                <a:gd name="T5" fmla="*/ 0 h 17"/>
                <a:gd name="T6" fmla="*/ 239 w 29"/>
                <a:gd name="T7" fmla="*/ 103 h 17"/>
                <a:gd name="T8" fmla="*/ 492 w 29"/>
                <a:gd name="T9" fmla="*/ 182 h 17"/>
                <a:gd name="T10" fmla="*/ 239 w 29"/>
                <a:gd name="T11" fmla="*/ 241 h 17"/>
                <a:gd name="T12" fmla="*/ 0 w 29"/>
                <a:gd name="T13" fmla="*/ 347 h 17"/>
                <a:gd name="T14" fmla="*/ 0 w 29"/>
                <a:gd name="T15" fmla="*/ 347 h 17"/>
                <a:gd name="T16" fmla="*/ 86 w 29"/>
                <a:gd name="T17" fmla="*/ 18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7"/>
                <a:gd name="T29" fmla="*/ 29 w 2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7">
                  <a:moveTo>
                    <a:pt x="5" y="9"/>
                  </a:moveTo>
                  <a:cubicBezTo>
                    <a:pt x="0" y="0"/>
                    <a:pt x="0" y="0"/>
                    <a:pt x="0" y="0"/>
                  </a:cubicBezTo>
                  <a:cubicBezTo>
                    <a:pt x="0" y="0"/>
                    <a:pt x="0" y="0"/>
                    <a:pt x="0" y="0"/>
                  </a:cubicBezTo>
                  <a:cubicBezTo>
                    <a:pt x="14" y="5"/>
                    <a:pt x="14" y="5"/>
                    <a:pt x="14" y="5"/>
                  </a:cubicBezTo>
                  <a:cubicBezTo>
                    <a:pt x="19" y="6"/>
                    <a:pt x="24" y="7"/>
                    <a:pt x="29" y="9"/>
                  </a:cubicBezTo>
                  <a:cubicBezTo>
                    <a:pt x="24" y="10"/>
                    <a:pt x="19" y="11"/>
                    <a:pt x="14" y="12"/>
                  </a:cubicBezTo>
                  <a:cubicBezTo>
                    <a:pt x="0" y="17"/>
                    <a:pt x="0" y="17"/>
                    <a:pt x="0" y="17"/>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Line 50"/>
            <p:cNvSpPr>
              <a:spLocks noChangeShapeType="1"/>
            </p:cNvSpPr>
            <p:nvPr/>
          </p:nvSpPr>
          <p:spPr bwMode="auto">
            <a:xfrm>
              <a:off x="2079" y="1838"/>
              <a:ext cx="1" cy="1079"/>
            </a:xfrm>
            <a:prstGeom prst="line">
              <a:avLst/>
            </a:prstGeom>
            <a:noFill/>
            <a:ln w="38100">
              <a:solidFill>
                <a:srgbClr val="F3716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51"/>
            <p:cNvSpPr>
              <a:spLocks noChangeShapeType="1"/>
            </p:cNvSpPr>
            <p:nvPr/>
          </p:nvSpPr>
          <p:spPr bwMode="auto">
            <a:xfrm>
              <a:off x="1756" y="1650"/>
              <a:ext cx="1" cy="569"/>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9" name="Freeform 52"/>
            <p:cNvSpPr>
              <a:spLocks/>
            </p:cNvSpPr>
            <p:nvPr/>
          </p:nvSpPr>
          <p:spPr bwMode="auto">
            <a:xfrm>
              <a:off x="1296" y="1200"/>
              <a:ext cx="960" cy="432"/>
            </a:xfrm>
            <a:custGeom>
              <a:avLst/>
              <a:gdLst>
                <a:gd name="T0" fmla="*/ 2269 w 245"/>
                <a:gd name="T1" fmla="*/ 816 h 98"/>
                <a:gd name="T2" fmla="*/ 2112 w 245"/>
                <a:gd name="T3" fmla="*/ 1023 h 98"/>
                <a:gd name="T4" fmla="*/ 157 w 245"/>
                <a:gd name="T5" fmla="*/ 1023 h 98"/>
                <a:gd name="T6" fmla="*/ 0 w 245"/>
                <a:gd name="T7" fmla="*/ 816 h 98"/>
                <a:gd name="T8" fmla="*/ 0 w 245"/>
                <a:gd name="T9" fmla="*/ 198 h 98"/>
                <a:gd name="T10" fmla="*/ 157 w 245"/>
                <a:gd name="T11" fmla="*/ 0 h 98"/>
                <a:gd name="T12" fmla="*/ 2112 w 245"/>
                <a:gd name="T13" fmla="*/ 0 h 98"/>
                <a:gd name="T14" fmla="*/ 2269 w 245"/>
                <a:gd name="T15" fmla="*/ 198 h 98"/>
                <a:gd name="T16" fmla="*/ 2269 w 245"/>
                <a:gd name="T17" fmla="*/ 816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98"/>
                <a:gd name="T29" fmla="*/ 245 w 245"/>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98">
                  <a:moveTo>
                    <a:pt x="245" y="78"/>
                  </a:moveTo>
                  <a:cubicBezTo>
                    <a:pt x="245" y="89"/>
                    <a:pt x="237" y="98"/>
                    <a:pt x="228" y="98"/>
                  </a:cubicBezTo>
                  <a:cubicBezTo>
                    <a:pt x="17" y="98"/>
                    <a:pt x="17" y="98"/>
                    <a:pt x="17" y="98"/>
                  </a:cubicBezTo>
                  <a:cubicBezTo>
                    <a:pt x="8" y="98"/>
                    <a:pt x="0" y="89"/>
                    <a:pt x="0" y="78"/>
                  </a:cubicBezTo>
                  <a:cubicBezTo>
                    <a:pt x="0" y="19"/>
                    <a:pt x="0" y="19"/>
                    <a:pt x="0" y="19"/>
                  </a:cubicBezTo>
                  <a:cubicBezTo>
                    <a:pt x="0" y="9"/>
                    <a:pt x="8" y="0"/>
                    <a:pt x="17" y="0"/>
                  </a:cubicBezTo>
                  <a:cubicBezTo>
                    <a:pt x="228" y="0"/>
                    <a:pt x="228" y="0"/>
                    <a:pt x="228" y="0"/>
                  </a:cubicBezTo>
                  <a:cubicBezTo>
                    <a:pt x="237" y="0"/>
                    <a:pt x="245" y="9"/>
                    <a:pt x="245" y="19"/>
                  </a:cubicBezTo>
                  <a:lnTo>
                    <a:pt x="245" y="7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dirty="0"/>
            </a:p>
          </p:txBody>
        </p:sp>
        <p:sp>
          <p:nvSpPr>
            <p:cNvPr id="11311" name="Line 239"/>
            <p:cNvSpPr>
              <a:spLocks noChangeShapeType="1"/>
            </p:cNvSpPr>
            <p:nvPr/>
          </p:nvSpPr>
          <p:spPr bwMode="auto">
            <a:xfrm>
              <a:off x="1547" y="3009"/>
              <a:ext cx="434" cy="1"/>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12" name="Freeform 240"/>
            <p:cNvSpPr>
              <a:spLocks/>
            </p:cNvSpPr>
            <p:nvPr/>
          </p:nvSpPr>
          <p:spPr bwMode="auto">
            <a:xfrm>
              <a:off x="1967" y="2991"/>
              <a:ext cx="49" cy="32"/>
            </a:xfrm>
            <a:custGeom>
              <a:avLst/>
              <a:gdLst>
                <a:gd name="T0" fmla="*/ 94624 w 18"/>
                <a:gd name="T1" fmla="*/ 234292 h 11"/>
                <a:gd name="T2" fmla="*/ 0 w 18"/>
                <a:gd name="T3" fmla="*/ 0 h 11"/>
                <a:gd name="T4" fmla="*/ 0 w 18"/>
                <a:gd name="T5" fmla="*/ 0 h 11"/>
                <a:gd name="T6" fmla="*/ 283882 w 18"/>
                <a:gd name="T7" fmla="*/ 156189 h 11"/>
                <a:gd name="T8" fmla="*/ 567763 w 18"/>
                <a:gd name="T9" fmla="*/ 234292 h 11"/>
                <a:gd name="T10" fmla="*/ 283882 w 18"/>
                <a:gd name="T11" fmla="*/ 312387 h 11"/>
                <a:gd name="T12" fmla="*/ 0 w 18"/>
                <a:gd name="T13" fmla="*/ 429530 h 11"/>
                <a:gd name="T14" fmla="*/ 0 w 18"/>
                <a:gd name="T15" fmla="*/ 429530 h 11"/>
                <a:gd name="T16" fmla="*/ 94624 w 18"/>
                <a:gd name="T17" fmla="*/ 23429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1"/>
                <a:gd name="T29" fmla="*/ 18 w 1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1">
                  <a:moveTo>
                    <a:pt x="3" y="6"/>
                  </a:moveTo>
                  <a:cubicBezTo>
                    <a:pt x="0" y="0"/>
                    <a:pt x="0" y="0"/>
                    <a:pt x="0" y="0"/>
                  </a:cubicBezTo>
                  <a:cubicBezTo>
                    <a:pt x="0" y="0"/>
                    <a:pt x="0" y="0"/>
                    <a:pt x="0" y="0"/>
                  </a:cubicBezTo>
                  <a:cubicBezTo>
                    <a:pt x="9" y="4"/>
                    <a:pt x="9" y="4"/>
                    <a:pt x="9" y="4"/>
                  </a:cubicBezTo>
                  <a:cubicBezTo>
                    <a:pt x="12" y="4"/>
                    <a:pt x="15" y="5"/>
                    <a:pt x="18" y="6"/>
                  </a:cubicBezTo>
                  <a:cubicBezTo>
                    <a:pt x="15" y="6"/>
                    <a:pt x="12" y="7"/>
                    <a:pt x="9" y="8"/>
                  </a:cubicBezTo>
                  <a:cubicBezTo>
                    <a:pt x="0" y="11"/>
                    <a:pt x="0" y="11"/>
                    <a:pt x="0" y="11"/>
                  </a:cubicBezTo>
                  <a:cubicBezTo>
                    <a:pt x="0" y="11"/>
                    <a:pt x="0" y="11"/>
                    <a:pt x="0" y="11"/>
                  </a:cubicBez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Rectangle 43"/>
            <p:cNvSpPr>
              <a:spLocks noChangeArrowheads="1"/>
            </p:cNvSpPr>
            <p:nvPr/>
          </p:nvSpPr>
          <p:spPr bwMode="auto">
            <a:xfrm>
              <a:off x="1320" y="1242"/>
              <a:ext cx="8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ea typeface="MS PGothic" pitchFamily="34" charset="-128"/>
                </a:rPr>
                <a:t>An open-market</a:t>
              </a:r>
            </a:p>
            <a:p>
              <a:pPr algn="ctr"/>
              <a:r>
                <a:rPr lang="en-US" altLang="en-US" sz="1400">
                  <a:ea typeface="MS PGothic" pitchFamily="34" charset="-128"/>
                </a:rPr>
                <a:t>purchase . . .</a:t>
              </a:r>
            </a:p>
          </p:txBody>
        </p:sp>
      </p:grpSp>
      <p:sp>
        <p:nvSpPr>
          <p:cNvPr id="113" name="Rectangle 21"/>
          <p:cNvSpPr>
            <a:spLocks noChangeArrowheads="1"/>
          </p:cNvSpPr>
          <p:nvPr/>
        </p:nvSpPr>
        <p:spPr bwMode="auto">
          <a:xfrm>
            <a:off x="3276600" y="5094288"/>
            <a:ext cx="112184"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i="1">
                <a:solidFill>
                  <a:srgbClr val="000000"/>
                </a:solidFill>
                <a:ea typeface="MS PGothic" pitchFamily="34" charset="-128"/>
              </a:rPr>
              <a:t>T</a:t>
            </a:r>
            <a:endParaRPr lang="en-US" altLang="en-US" sz="1200" b="1" i="1">
              <a:ea typeface="MS PGothic" pitchFamily="34" charset="-128"/>
            </a:endParaRPr>
          </a:p>
        </p:txBody>
      </p:sp>
      <p:grpSp>
        <p:nvGrpSpPr>
          <p:cNvPr id="114" name="Group 45"/>
          <p:cNvGrpSpPr>
            <a:grpSpLocks/>
          </p:cNvGrpSpPr>
          <p:nvPr/>
        </p:nvGrpSpPr>
        <p:grpSpPr bwMode="auto">
          <a:xfrm>
            <a:off x="1143000" y="4560888"/>
            <a:ext cx="1828800" cy="762000"/>
            <a:chOff x="624" y="1632"/>
            <a:chExt cx="864" cy="480"/>
          </a:xfrm>
        </p:grpSpPr>
        <p:sp>
          <p:nvSpPr>
            <p:cNvPr id="115" name="Freeform 205"/>
            <p:cNvSpPr>
              <a:spLocks/>
            </p:cNvSpPr>
            <p:nvPr/>
          </p:nvSpPr>
          <p:spPr bwMode="auto">
            <a:xfrm>
              <a:off x="624" y="1632"/>
              <a:ext cx="864" cy="480"/>
            </a:xfrm>
            <a:custGeom>
              <a:avLst/>
              <a:gdLst>
                <a:gd name="T0" fmla="*/ 2043 w 162"/>
                <a:gd name="T1" fmla="*/ 1006 h 168"/>
                <a:gd name="T2" fmla="*/ 1840 w 162"/>
                <a:gd name="T3" fmla="*/ 1134 h 168"/>
                <a:gd name="T4" fmla="*/ 203 w 162"/>
                <a:gd name="T5" fmla="*/ 1134 h 168"/>
                <a:gd name="T6" fmla="*/ 0 w 162"/>
                <a:gd name="T7" fmla="*/ 1006 h 168"/>
                <a:gd name="T8" fmla="*/ 0 w 162"/>
                <a:gd name="T9" fmla="*/ 129 h 168"/>
                <a:gd name="T10" fmla="*/ 203 w 162"/>
                <a:gd name="T11" fmla="*/ 0 h 168"/>
                <a:gd name="T12" fmla="*/ 1840 w 162"/>
                <a:gd name="T13" fmla="*/ 0 h 168"/>
                <a:gd name="T14" fmla="*/ 2043 w 162"/>
                <a:gd name="T15" fmla="*/ 129 h 168"/>
                <a:gd name="T16" fmla="*/ 2043 w 162"/>
                <a:gd name="T17" fmla="*/ 1006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68"/>
                <a:gd name="T29" fmla="*/ 162 w 162"/>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68">
                  <a:moveTo>
                    <a:pt x="162" y="149"/>
                  </a:moveTo>
                  <a:cubicBezTo>
                    <a:pt x="162" y="159"/>
                    <a:pt x="155" y="168"/>
                    <a:pt x="146" y="168"/>
                  </a:cubicBezTo>
                  <a:cubicBezTo>
                    <a:pt x="16" y="168"/>
                    <a:pt x="16" y="168"/>
                    <a:pt x="16" y="168"/>
                  </a:cubicBezTo>
                  <a:cubicBezTo>
                    <a:pt x="8" y="168"/>
                    <a:pt x="0" y="159"/>
                    <a:pt x="0" y="149"/>
                  </a:cubicBezTo>
                  <a:cubicBezTo>
                    <a:pt x="0" y="19"/>
                    <a:pt x="0" y="19"/>
                    <a:pt x="0" y="19"/>
                  </a:cubicBezTo>
                  <a:cubicBezTo>
                    <a:pt x="0" y="8"/>
                    <a:pt x="8" y="0"/>
                    <a:pt x="16" y="0"/>
                  </a:cubicBezTo>
                  <a:cubicBezTo>
                    <a:pt x="146" y="0"/>
                    <a:pt x="146" y="0"/>
                    <a:pt x="146" y="0"/>
                  </a:cubicBezTo>
                  <a:cubicBezTo>
                    <a:pt x="155" y="0"/>
                    <a:pt x="162" y="8"/>
                    <a:pt x="162" y="19"/>
                  </a:cubicBezTo>
                  <a:lnTo>
                    <a:pt x="162" y="14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1600" b="1" dirty="0"/>
            </a:p>
          </p:txBody>
        </p:sp>
        <p:sp>
          <p:nvSpPr>
            <p:cNvPr id="11302" name="Rectangle 47"/>
            <p:cNvSpPr>
              <a:spLocks noChangeArrowheads="1"/>
            </p:cNvSpPr>
            <p:nvPr/>
          </p:nvSpPr>
          <p:spPr bwMode="auto">
            <a:xfrm>
              <a:off x="679" y="1632"/>
              <a:ext cx="7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ea typeface="MS PGothic" pitchFamily="34" charset="-128"/>
                </a:rPr>
                <a:t>. . . drives the interest rate down.</a:t>
              </a:r>
            </a:p>
          </p:txBody>
        </p:sp>
      </p:grpSp>
      <p:sp>
        <p:nvSpPr>
          <p:cNvPr id="117" name="Line 48"/>
          <p:cNvSpPr>
            <a:spLocks noChangeShapeType="1"/>
          </p:cNvSpPr>
          <p:nvPr/>
        </p:nvSpPr>
        <p:spPr bwMode="auto">
          <a:xfrm flipH="1" flipV="1">
            <a:off x="3475567" y="5092700"/>
            <a:ext cx="263313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Line 49"/>
          <p:cNvSpPr>
            <a:spLocks noChangeShapeType="1"/>
          </p:cNvSpPr>
          <p:nvPr/>
        </p:nvSpPr>
        <p:spPr bwMode="auto">
          <a:xfrm flipH="1" flipV="1">
            <a:off x="3517900" y="4767263"/>
            <a:ext cx="116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Oval 177"/>
          <p:cNvSpPr>
            <a:spLocks noChangeArrowheads="1"/>
          </p:cNvSpPr>
          <p:nvPr/>
        </p:nvSpPr>
        <p:spPr bwMode="auto">
          <a:xfrm>
            <a:off x="6053667" y="5054600"/>
            <a:ext cx="114300"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400" b="1">
              <a:ea typeface="MS PGothic" pitchFamily="34" charset="-128"/>
            </a:endParaRPr>
          </a:p>
        </p:txBody>
      </p:sp>
      <p:sp>
        <p:nvSpPr>
          <p:cNvPr id="120" name="Line 51"/>
          <p:cNvSpPr>
            <a:spLocks noChangeShapeType="1"/>
          </p:cNvSpPr>
          <p:nvPr/>
        </p:nvSpPr>
        <p:spPr bwMode="auto">
          <a:xfrm>
            <a:off x="3073400" y="4713288"/>
            <a:ext cx="0" cy="3810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90380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wipe(left)">
                                      <p:cBhvr>
                                        <p:cTn id="10" dur="500"/>
                                        <p:tgtEl>
                                          <p:spTgt spid="1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left)">
                                      <p:cBhvr>
                                        <p:cTn id="13" dur="500"/>
                                        <p:tgtEl>
                                          <p:spTgt spid="7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wipe(left)">
                                      <p:cBhvr>
                                        <p:cTn id="24" dur="500"/>
                                        <p:tgtEl>
                                          <p:spTgt spid="10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94"/>
                                        </p:tgtEl>
                                        <p:attrNameLst>
                                          <p:attrName>style.visibility</p:attrName>
                                        </p:attrNameLst>
                                      </p:cBhvr>
                                      <p:to>
                                        <p:strVal val="visible"/>
                                      </p:to>
                                    </p:set>
                                  </p:childTnLst>
                                </p:cTn>
                              </p:par>
                              <p:par>
                                <p:cTn id="30" presetID="22" presetClass="entr" presetSubtype="8"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500"/>
                                        <p:tgtEl>
                                          <p:spTgt spid="83"/>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wipe(up)">
                                      <p:cBhvr>
                                        <p:cTn id="39" dur="500"/>
                                        <p:tgtEl>
                                          <p:spTgt spid="120"/>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left)">
                                      <p:cBhvr>
                                        <p:cTn id="43" dur="500"/>
                                        <p:tgtEl>
                                          <p:spTgt spid="1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7" grpId="0"/>
      <p:bldP spid="83" grpId="0" animBg="1"/>
      <p:bldP spid="93" grpId="0"/>
      <p:bldP spid="94" grpId="0"/>
      <p:bldP spid="113" grpId="0"/>
      <p:bldP spid="117" grpId="0" animBg="1"/>
      <p:bldP spid="119"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Setting the Federal Funds Rate</a:t>
            </a:r>
            <a:endParaRPr lang="id-ID" altLang="en-US" smtClean="0"/>
          </a:p>
        </p:txBody>
      </p:sp>
      <p:sp>
        <p:nvSpPr>
          <p:cNvPr id="12291" name="Content Placeholder 3"/>
          <p:cNvSpPr>
            <a:spLocks noGrp="1"/>
          </p:cNvSpPr>
          <p:nvPr>
            <p:ph idx="1"/>
          </p:nvPr>
        </p:nvSpPr>
        <p:spPr>
          <a:xfrm>
            <a:off x="609600" y="1416051"/>
            <a:ext cx="10972800" cy="4697413"/>
          </a:xfrm>
        </p:spPr>
        <p:txBody>
          <a:bodyPr/>
          <a:lstStyle/>
          <a:p>
            <a:pPr indent="-206375">
              <a:buFont typeface="Arial" pitchFamily="34" charset="0"/>
              <a:buNone/>
            </a:pPr>
            <a:r>
              <a:rPr lang="en-US" altLang="en-US" smtClean="0"/>
              <a:t>Pushing the Interest Rate Up to the Target Rate</a:t>
            </a:r>
          </a:p>
        </p:txBody>
      </p:sp>
      <p:sp>
        <p:nvSpPr>
          <p:cNvPr id="12292" name="Rectangle 67"/>
          <p:cNvSpPr>
            <a:spLocks noChangeArrowheads="1"/>
          </p:cNvSpPr>
          <p:nvPr/>
        </p:nvSpPr>
        <p:spPr bwMode="auto">
          <a:xfrm>
            <a:off x="3490384" y="2884488"/>
            <a:ext cx="4114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200" b="1">
              <a:ea typeface="MS PGothic" pitchFamily="34" charset="-128"/>
            </a:endParaRPr>
          </a:p>
        </p:txBody>
      </p:sp>
      <p:sp>
        <p:nvSpPr>
          <p:cNvPr id="12293" name="Rectangle 68"/>
          <p:cNvSpPr>
            <a:spLocks noChangeArrowheads="1"/>
          </p:cNvSpPr>
          <p:nvPr/>
        </p:nvSpPr>
        <p:spPr bwMode="auto">
          <a:xfrm>
            <a:off x="5975351" y="5578475"/>
            <a:ext cx="1346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M</a:t>
            </a:r>
            <a:endParaRPr lang="en-US" altLang="en-US" sz="1200" b="1">
              <a:ea typeface="MS PGothic" pitchFamily="34" charset="-128"/>
            </a:endParaRPr>
          </a:p>
        </p:txBody>
      </p:sp>
      <p:sp>
        <p:nvSpPr>
          <p:cNvPr id="12294" name="Rectangle 69"/>
          <p:cNvSpPr>
            <a:spLocks noChangeArrowheads="1"/>
          </p:cNvSpPr>
          <p:nvPr/>
        </p:nvSpPr>
        <p:spPr bwMode="auto">
          <a:xfrm>
            <a:off x="6161618" y="566420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1</a:t>
            </a:r>
            <a:endParaRPr lang="en-US" altLang="en-US" sz="1200" b="1">
              <a:ea typeface="MS PGothic" pitchFamily="34" charset="-128"/>
            </a:endParaRPr>
          </a:p>
        </p:txBody>
      </p:sp>
      <p:sp>
        <p:nvSpPr>
          <p:cNvPr id="12295" name="Rectangle 79"/>
          <p:cNvSpPr>
            <a:spLocks noChangeArrowheads="1"/>
          </p:cNvSpPr>
          <p:nvPr/>
        </p:nvSpPr>
        <p:spPr bwMode="auto">
          <a:xfrm>
            <a:off x="3240618" y="4986338"/>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r</a:t>
            </a:r>
            <a:endParaRPr lang="en-US" altLang="en-US" sz="1200" b="1">
              <a:ea typeface="MS PGothic" pitchFamily="34" charset="-128"/>
            </a:endParaRPr>
          </a:p>
        </p:txBody>
      </p:sp>
      <p:sp>
        <p:nvSpPr>
          <p:cNvPr id="12296" name="Rectangle 80"/>
          <p:cNvSpPr>
            <a:spLocks noChangeArrowheads="1"/>
          </p:cNvSpPr>
          <p:nvPr/>
        </p:nvSpPr>
        <p:spPr bwMode="auto">
          <a:xfrm>
            <a:off x="3314700" y="507523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1</a:t>
            </a:r>
            <a:endParaRPr lang="en-US" altLang="en-US" sz="1200" b="1">
              <a:ea typeface="MS PGothic" pitchFamily="34" charset="-128"/>
            </a:endParaRPr>
          </a:p>
        </p:txBody>
      </p:sp>
      <p:sp>
        <p:nvSpPr>
          <p:cNvPr id="12297" name="Rectangle 95"/>
          <p:cNvSpPr>
            <a:spLocks noChangeArrowheads="1"/>
          </p:cNvSpPr>
          <p:nvPr/>
        </p:nvSpPr>
        <p:spPr bwMode="auto">
          <a:xfrm>
            <a:off x="6151034" y="4872038"/>
            <a:ext cx="75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E</a:t>
            </a:r>
            <a:endParaRPr lang="en-US" altLang="en-US" sz="1200" b="1">
              <a:ea typeface="MS PGothic" pitchFamily="34" charset="-128"/>
            </a:endParaRPr>
          </a:p>
        </p:txBody>
      </p:sp>
      <p:sp>
        <p:nvSpPr>
          <p:cNvPr id="12298" name="Rectangle 96"/>
          <p:cNvSpPr>
            <a:spLocks noChangeArrowheads="1"/>
          </p:cNvSpPr>
          <p:nvPr/>
        </p:nvSpPr>
        <p:spPr bwMode="auto">
          <a:xfrm>
            <a:off x="6263218" y="495776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1</a:t>
            </a:r>
            <a:endParaRPr lang="en-US" altLang="en-US" sz="1200" b="1">
              <a:ea typeface="MS PGothic" pitchFamily="34" charset="-128"/>
            </a:endParaRPr>
          </a:p>
        </p:txBody>
      </p:sp>
      <p:sp>
        <p:nvSpPr>
          <p:cNvPr id="152" name="Rectangle 97"/>
          <p:cNvSpPr>
            <a:spLocks noChangeArrowheads="1"/>
          </p:cNvSpPr>
          <p:nvPr/>
        </p:nvSpPr>
        <p:spPr bwMode="auto">
          <a:xfrm>
            <a:off x="4861984" y="4564063"/>
            <a:ext cx="75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E</a:t>
            </a:r>
            <a:endParaRPr lang="en-US" altLang="en-US" sz="1200" b="1">
              <a:ea typeface="MS PGothic" pitchFamily="34" charset="-128"/>
            </a:endParaRPr>
          </a:p>
        </p:txBody>
      </p:sp>
      <p:sp>
        <p:nvSpPr>
          <p:cNvPr id="12300" name="Rectangle 101"/>
          <p:cNvSpPr>
            <a:spLocks noChangeArrowheads="1"/>
          </p:cNvSpPr>
          <p:nvPr/>
        </p:nvSpPr>
        <p:spPr bwMode="auto">
          <a:xfrm>
            <a:off x="7173385" y="5103813"/>
            <a:ext cx="2324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MD</a:t>
            </a:r>
            <a:endParaRPr lang="en-US" altLang="en-US" sz="1200" b="1">
              <a:ea typeface="MS PGothic" pitchFamily="34" charset="-128"/>
            </a:endParaRPr>
          </a:p>
        </p:txBody>
      </p:sp>
      <p:sp>
        <p:nvSpPr>
          <p:cNvPr id="12301" name="Rectangle 102"/>
          <p:cNvSpPr>
            <a:spLocks noChangeArrowheads="1"/>
          </p:cNvSpPr>
          <p:nvPr/>
        </p:nvSpPr>
        <p:spPr bwMode="auto">
          <a:xfrm>
            <a:off x="5903385" y="3597275"/>
            <a:ext cx="206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MS</a:t>
            </a:r>
            <a:endParaRPr lang="en-US" altLang="en-US" sz="1200" b="1">
              <a:ea typeface="MS PGothic" pitchFamily="34" charset="-128"/>
            </a:endParaRPr>
          </a:p>
        </p:txBody>
      </p:sp>
      <p:sp>
        <p:nvSpPr>
          <p:cNvPr id="12302" name="Rectangle 103"/>
          <p:cNvSpPr>
            <a:spLocks noChangeArrowheads="1"/>
          </p:cNvSpPr>
          <p:nvPr/>
        </p:nvSpPr>
        <p:spPr bwMode="auto">
          <a:xfrm>
            <a:off x="6201833" y="36845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1</a:t>
            </a:r>
            <a:endParaRPr lang="en-US" altLang="en-US" sz="1200" b="1">
              <a:ea typeface="MS PGothic" pitchFamily="34" charset="-128"/>
            </a:endParaRPr>
          </a:p>
        </p:txBody>
      </p:sp>
      <p:sp>
        <p:nvSpPr>
          <p:cNvPr id="12303" name="Line 106"/>
          <p:cNvSpPr>
            <a:spLocks noChangeShapeType="1"/>
          </p:cNvSpPr>
          <p:nvPr/>
        </p:nvSpPr>
        <p:spPr bwMode="auto">
          <a:xfrm>
            <a:off x="6040967" y="5589589"/>
            <a:ext cx="97367"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7" name="Line 109"/>
          <p:cNvSpPr>
            <a:spLocks noChangeShapeType="1"/>
          </p:cNvSpPr>
          <p:nvPr/>
        </p:nvSpPr>
        <p:spPr bwMode="auto">
          <a:xfrm>
            <a:off x="4756151" y="5589589"/>
            <a:ext cx="97367"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111"/>
          <p:cNvSpPr>
            <a:spLocks noChangeShapeType="1"/>
          </p:cNvSpPr>
          <p:nvPr/>
        </p:nvSpPr>
        <p:spPr bwMode="auto">
          <a:xfrm>
            <a:off x="6093885" y="3819526"/>
            <a:ext cx="2116" cy="1712913"/>
          </a:xfrm>
          <a:prstGeom prst="line">
            <a:avLst/>
          </a:prstGeom>
          <a:noFill/>
          <a:ln w="38100">
            <a:solidFill>
              <a:srgbClr val="FDBA4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06" name="Freeform 125"/>
          <p:cNvSpPr>
            <a:spLocks/>
          </p:cNvSpPr>
          <p:nvPr/>
        </p:nvSpPr>
        <p:spPr bwMode="auto">
          <a:xfrm>
            <a:off x="3490384" y="2884488"/>
            <a:ext cx="4114800" cy="2647950"/>
          </a:xfrm>
          <a:custGeom>
            <a:avLst/>
            <a:gdLst>
              <a:gd name="T0" fmla="*/ 2147483647 w 1692"/>
              <a:gd name="T1" fmla="*/ 2147483647 h 1356"/>
              <a:gd name="T2" fmla="*/ 0 w 1692"/>
              <a:gd name="T3" fmla="*/ 2147483647 h 1356"/>
              <a:gd name="T4" fmla="*/ 0 w 1692"/>
              <a:gd name="T5" fmla="*/ 0 h 1356"/>
              <a:gd name="T6" fmla="*/ 0 60000 65536"/>
              <a:gd name="T7" fmla="*/ 0 60000 65536"/>
              <a:gd name="T8" fmla="*/ 0 60000 65536"/>
              <a:gd name="T9" fmla="*/ 0 w 1692"/>
              <a:gd name="T10" fmla="*/ 0 h 1356"/>
              <a:gd name="T11" fmla="*/ 1692 w 1692"/>
              <a:gd name="T12" fmla="*/ 1356 h 1356"/>
            </a:gdLst>
            <a:ahLst/>
            <a:cxnLst>
              <a:cxn ang="T6">
                <a:pos x="T0" y="T1"/>
              </a:cxn>
              <a:cxn ang="T7">
                <a:pos x="T2" y="T3"/>
              </a:cxn>
              <a:cxn ang="T8">
                <a:pos x="T4" y="T5"/>
              </a:cxn>
            </a:cxnLst>
            <a:rect l="T9" t="T10" r="T11" b="T12"/>
            <a:pathLst>
              <a:path w="1692" h="1356">
                <a:moveTo>
                  <a:pt x="1692" y="1356"/>
                </a:moveTo>
                <a:lnTo>
                  <a:pt x="0" y="1356"/>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7" name="Freeform 178"/>
          <p:cNvSpPr>
            <a:spLocks/>
          </p:cNvSpPr>
          <p:nvPr/>
        </p:nvSpPr>
        <p:spPr bwMode="auto">
          <a:xfrm>
            <a:off x="3784600" y="3819525"/>
            <a:ext cx="3361267" cy="1384300"/>
          </a:xfrm>
          <a:custGeom>
            <a:avLst/>
            <a:gdLst>
              <a:gd name="T0" fmla="*/ 0 w 585"/>
              <a:gd name="T1" fmla="*/ 0 h 300"/>
              <a:gd name="T2" fmla="*/ 2147483647 w 585"/>
              <a:gd name="T3" fmla="*/ 2147483647 h 300"/>
              <a:gd name="T4" fmla="*/ 2147483647 w 585"/>
              <a:gd name="T5" fmla="*/ 2147483647 h 300"/>
              <a:gd name="T6" fmla="*/ 0 60000 65536"/>
              <a:gd name="T7" fmla="*/ 0 60000 65536"/>
              <a:gd name="T8" fmla="*/ 0 60000 65536"/>
              <a:gd name="T9" fmla="*/ 0 w 585"/>
              <a:gd name="T10" fmla="*/ 0 h 300"/>
              <a:gd name="T11" fmla="*/ 585 w 585"/>
              <a:gd name="T12" fmla="*/ 300 h 300"/>
            </a:gdLst>
            <a:ahLst/>
            <a:cxnLst>
              <a:cxn ang="T6">
                <a:pos x="T0" y="T1"/>
              </a:cxn>
              <a:cxn ang="T7">
                <a:pos x="T2" y="T3"/>
              </a:cxn>
              <a:cxn ang="T8">
                <a:pos x="T4" y="T5"/>
              </a:cxn>
            </a:cxnLst>
            <a:rect l="T9" t="T10" r="T11" b="T12"/>
            <a:pathLst>
              <a:path w="585" h="300">
                <a:moveTo>
                  <a:pt x="0" y="0"/>
                </a:moveTo>
                <a:cubicBezTo>
                  <a:pt x="48" y="129"/>
                  <a:pt x="130" y="189"/>
                  <a:pt x="249" y="237"/>
                </a:cubicBezTo>
                <a:cubicBezTo>
                  <a:pt x="368" y="284"/>
                  <a:pt x="585" y="300"/>
                  <a:pt x="585" y="300"/>
                </a:cubicBezTo>
              </a:path>
            </a:pathLst>
          </a:custGeom>
          <a:noFill/>
          <a:ln w="38100">
            <a:solidFill>
              <a:srgbClr val="00B5A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8" name="Oval 180"/>
          <p:cNvSpPr>
            <a:spLocks noChangeArrowheads="1"/>
          </p:cNvSpPr>
          <p:nvPr/>
        </p:nvSpPr>
        <p:spPr bwMode="auto">
          <a:xfrm>
            <a:off x="6036734" y="5054600"/>
            <a:ext cx="114300"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200" b="1">
              <a:ea typeface="MS PGothic" pitchFamily="34" charset="-128"/>
            </a:endParaRPr>
          </a:p>
        </p:txBody>
      </p:sp>
      <p:sp>
        <p:nvSpPr>
          <p:cNvPr id="12309" name="Footer Placeholder 2"/>
          <p:cNvSpPr txBox="1">
            <a:spLocks noGrp="1"/>
          </p:cNvSpPr>
          <p:nvPr/>
        </p:nvSpPr>
        <p:spPr bwMode="auto">
          <a:xfrm>
            <a:off x="6851651" y="5643563"/>
            <a:ext cx="1488016"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ea typeface="MS PGothic" pitchFamily="34" charset="-128"/>
              </a:rPr>
              <a:t>Quantity of money</a:t>
            </a:r>
            <a:endParaRPr lang="en-US" altLang="en-US" sz="1600" b="1">
              <a:solidFill>
                <a:srgbClr val="898989"/>
              </a:solidFill>
              <a:ea typeface="MS PGothic" pitchFamily="34" charset="-128"/>
            </a:endParaRPr>
          </a:p>
        </p:txBody>
      </p:sp>
      <p:sp>
        <p:nvSpPr>
          <p:cNvPr id="12310" name="Rectangle 22"/>
          <p:cNvSpPr>
            <a:spLocks noChangeArrowheads="1"/>
          </p:cNvSpPr>
          <p:nvPr/>
        </p:nvSpPr>
        <p:spPr bwMode="auto">
          <a:xfrm>
            <a:off x="2334684" y="2120901"/>
            <a:ext cx="142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ea typeface="MS PGothic" pitchFamily="34" charset="-128"/>
              </a:rPr>
              <a:t>Interest</a:t>
            </a:r>
          </a:p>
          <a:p>
            <a:pPr algn="ctr"/>
            <a:r>
              <a:rPr lang="en-US" altLang="en-US" sz="1600" b="1">
                <a:ea typeface="MS PGothic" pitchFamily="34" charset="-128"/>
              </a:rPr>
              <a:t>rate, </a:t>
            </a:r>
            <a:r>
              <a:rPr lang="en-US" altLang="en-US" sz="1600" b="1" i="1">
                <a:ea typeface="MS PGothic" pitchFamily="34" charset="-128"/>
              </a:rPr>
              <a:t>r</a:t>
            </a:r>
          </a:p>
        </p:txBody>
      </p:sp>
      <p:sp>
        <p:nvSpPr>
          <p:cNvPr id="164" name="Rectangle 98"/>
          <p:cNvSpPr>
            <a:spLocks noChangeArrowheads="1"/>
          </p:cNvSpPr>
          <p:nvPr/>
        </p:nvSpPr>
        <p:spPr bwMode="auto">
          <a:xfrm>
            <a:off x="4976285" y="4651375"/>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2</a:t>
            </a:r>
            <a:endParaRPr lang="en-US" altLang="en-US" sz="1200" b="1">
              <a:ea typeface="MS PGothic" pitchFamily="34" charset="-128"/>
            </a:endParaRPr>
          </a:p>
        </p:txBody>
      </p:sp>
      <p:sp>
        <p:nvSpPr>
          <p:cNvPr id="165" name="Rectangle 99"/>
          <p:cNvSpPr>
            <a:spLocks noChangeArrowheads="1"/>
          </p:cNvSpPr>
          <p:nvPr/>
        </p:nvSpPr>
        <p:spPr bwMode="auto">
          <a:xfrm>
            <a:off x="4603752" y="3597275"/>
            <a:ext cx="206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MS</a:t>
            </a:r>
            <a:endParaRPr lang="en-US" altLang="en-US" sz="1200" b="1">
              <a:ea typeface="MS PGothic" pitchFamily="34" charset="-128"/>
            </a:endParaRPr>
          </a:p>
        </p:txBody>
      </p:sp>
      <p:sp>
        <p:nvSpPr>
          <p:cNvPr id="166" name="Rectangle 100"/>
          <p:cNvSpPr>
            <a:spLocks noChangeArrowheads="1"/>
          </p:cNvSpPr>
          <p:nvPr/>
        </p:nvSpPr>
        <p:spPr bwMode="auto">
          <a:xfrm>
            <a:off x="4904318" y="36845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2</a:t>
            </a:r>
            <a:endParaRPr lang="en-US" altLang="en-US" sz="1200" b="1">
              <a:ea typeface="MS PGothic" pitchFamily="34" charset="-128"/>
            </a:endParaRPr>
          </a:p>
        </p:txBody>
      </p:sp>
      <p:sp>
        <p:nvSpPr>
          <p:cNvPr id="167" name="Line 104"/>
          <p:cNvSpPr>
            <a:spLocks noChangeShapeType="1"/>
          </p:cNvSpPr>
          <p:nvPr/>
        </p:nvSpPr>
        <p:spPr bwMode="auto">
          <a:xfrm flipH="1">
            <a:off x="4908551" y="4406900"/>
            <a:ext cx="992716" cy="15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8" name="Rectangle 107"/>
          <p:cNvSpPr>
            <a:spLocks noChangeArrowheads="1"/>
          </p:cNvSpPr>
          <p:nvPr/>
        </p:nvSpPr>
        <p:spPr bwMode="auto">
          <a:xfrm>
            <a:off x="4690534" y="5578475"/>
            <a:ext cx="1346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M</a:t>
            </a:r>
            <a:endParaRPr lang="en-US" altLang="en-US" sz="1200" b="1">
              <a:ea typeface="MS PGothic" pitchFamily="34" charset="-128"/>
            </a:endParaRPr>
          </a:p>
        </p:txBody>
      </p:sp>
      <p:sp>
        <p:nvSpPr>
          <p:cNvPr id="169" name="Rectangle 108"/>
          <p:cNvSpPr>
            <a:spLocks noChangeArrowheads="1"/>
          </p:cNvSpPr>
          <p:nvPr/>
        </p:nvSpPr>
        <p:spPr bwMode="auto">
          <a:xfrm>
            <a:off x="4806951" y="5626100"/>
            <a:ext cx="113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 2</a:t>
            </a:r>
            <a:endParaRPr lang="en-US" altLang="en-US" sz="1200" b="1">
              <a:ea typeface="MS PGothic" pitchFamily="34" charset="-128"/>
            </a:endParaRPr>
          </a:p>
        </p:txBody>
      </p:sp>
      <p:sp>
        <p:nvSpPr>
          <p:cNvPr id="170" name="Line 110"/>
          <p:cNvSpPr>
            <a:spLocks noChangeShapeType="1"/>
          </p:cNvSpPr>
          <p:nvPr/>
        </p:nvSpPr>
        <p:spPr bwMode="auto">
          <a:xfrm>
            <a:off x="4796367" y="3819526"/>
            <a:ext cx="2117" cy="1712913"/>
          </a:xfrm>
          <a:prstGeom prst="line">
            <a:avLst/>
          </a:prstGeom>
          <a:noFill/>
          <a:ln w="38100">
            <a:solidFill>
              <a:srgbClr val="F3716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71" name="Line 112"/>
          <p:cNvSpPr>
            <a:spLocks noChangeShapeType="1"/>
          </p:cNvSpPr>
          <p:nvPr/>
        </p:nvSpPr>
        <p:spPr bwMode="auto">
          <a:xfrm>
            <a:off x="5416551" y="3492500"/>
            <a:ext cx="2116" cy="90328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72" name="Freeform 113"/>
          <p:cNvSpPr>
            <a:spLocks/>
          </p:cNvSpPr>
          <p:nvPr/>
        </p:nvSpPr>
        <p:spPr bwMode="auto">
          <a:xfrm>
            <a:off x="4705351" y="2928938"/>
            <a:ext cx="1930400" cy="639762"/>
          </a:xfrm>
          <a:custGeom>
            <a:avLst/>
            <a:gdLst>
              <a:gd name="T0" fmla="*/ 3421536 w 245"/>
              <a:gd name="T1" fmla="*/ 1438469 h 98"/>
              <a:gd name="T2" fmla="*/ 3185161 w 245"/>
              <a:gd name="T3" fmla="*/ 1803918 h 98"/>
              <a:gd name="T4" fmla="*/ 236376 w 245"/>
              <a:gd name="T5" fmla="*/ 1803918 h 98"/>
              <a:gd name="T6" fmla="*/ 0 w 245"/>
              <a:gd name="T7" fmla="*/ 1438469 h 98"/>
              <a:gd name="T8" fmla="*/ 0 w 245"/>
              <a:gd name="T9" fmla="*/ 349898 h 98"/>
              <a:gd name="T10" fmla="*/ 236376 w 245"/>
              <a:gd name="T11" fmla="*/ 0 h 98"/>
              <a:gd name="T12" fmla="*/ 3185161 w 245"/>
              <a:gd name="T13" fmla="*/ 0 h 98"/>
              <a:gd name="T14" fmla="*/ 3421536 w 245"/>
              <a:gd name="T15" fmla="*/ 349898 h 98"/>
              <a:gd name="T16" fmla="*/ 3421536 w 245"/>
              <a:gd name="T17" fmla="*/ 1438469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98"/>
              <a:gd name="T29" fmla="*/ 245 w 245"/>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98">
                <a:moveTo>
                  <a:pt x="245" y="78"/>
                </a:moveTo>
                <a:cubicBezTo>
                  <a:pt x="245" y="89"/>
                  <a:pt x="238" y="98"/>
                  <a:pt x="228" y="98"/>
                </a:cubicBezTo>
                <a:cubicBezTo>
                  <a:pt x="17" y="98"/>
                  <a:pt x="17" y="98"/>
                  <a:pt x="17" y="98"/>
                </a:cubicBezTo>
                <a:cubicBezTo>
                  <a:pt x="8" y="98"/>
                  <a:pt x="0" y="89"/>
                  <a:pt x="0" y="78"/>
                </a:cubicBezTo>
                <a:cubicBezTo>
                  <a:pt x="0" y="19"/>
                  <a:pt x="0" y="19"/>
                  <a:pt x="0" y="19"/>
                </a:cubicBezTo>
                <a:cubicBezTo>
                  <a:pt x="0" y="9"/>
                  <a:pt x="8" y="0"/>
                  <a:pt x="17" y="0"/>
                </a:cubicBezTo>
                <a:cubicBezTo>
                  <a:pt x="228" y="0"/>
                  <a:pt x="228" y="0"/>
                  <a:pt x="228" y="0"/>
                </a:cubicBezTo>
                <a:cubicBezTo>
                  <a:pt x="238" y="0"/>
                  <a:pt x="245" y="9"/>
                  <a:pt x="245" y="19"/>
                </a:cubicBezTo>
                <a:lnTo>
                  <a:pt x="245" y="7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dirty="0"/>
          </a:p>
        </p:txBody>
      </p:sp>
      <p:sp>
        <p:nvSpPr>
          <p:cNvPr id="173" name="Oval 179"/>
          <p:cNvSpPr>
            <a:spLocks noChangeArrowheads="1"/>
          </p:cNvSpPr>
          <p:nvPr/>
        </p:nvSpPr>
        <p:spPr bwMode="auto">
          <a:xfrm>
            <a:off x="4737101" y="4710113"/>
            <a:ext cx="116417" cy="936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200" b="1">
              <a:ea typeface="MS PGothic" pitchFamily="34" charset="-128"/>
            </a:endParaRPr>
          </a:p>
        </p:txBody>
      </p:sp>
      <p:grpSp>
        <p:nvGrpSpPr>
          <p:cNvPr id="174" name="Group 33"/>
          <p:cNvGrpSpPr>
            <a:grpSpLocks/>
          </p:cNvGrpSpPr>
          <p:nvPr/>
        </p:nvGrpSpPr>
        <p:grpSpPr bwMode="auto">
          <a:xfrm>
            <a:off x="5111751" y="4787901"/>
            <a:ext cx="825500" cy="233363"/>
            <a:chOff x="4320" y="2253"/>
            <a:chExt cx="390" cy="147"/>
          </a:xfrm>
        </p:grpSpPr>
        <p:sp>
          <p:nvSpPr>
            <p:cNvPr id="12332" name="Freeform 234"/>
            <p:cNvSpPr>
              <a:spLocks/>
            </p:cNvSpPr>
            <p:nvPr/>
          </p:nvSpPr>
          <p:spPr bwMode="auto">
            <a:xfrm>
              <a:off x="4464" y="2304"/>
              <a:ext cx="85" cy="49"/>
            </a:xfrm>
            <a:custGeom>
              <a:avLst/>
              <a:gdLst>
                <a:gd name="T0" fmla="*/ 752979 w 31"/>
                <a:gd name="T1" fmla="*/ 267116 h 17"/>
                <a:gd name="T2" fmla="*/ 1014884 w 31"/>
                <a:gd name="T3" fmla="*/ 38159 h 17"/>
                <a:gd name="T4" fmla="*/ 982142 w 31"/>
                <a:gd name="T5" fmla="*/ 0 h 17"/>
                <a:gd name="T6" fmla="*/ 491075 w 31"/>
                <a:gd name="T7" fmla="*/ 76316 h 17"/>
                <a:gd name="T8" fmla="*/ 0 w 31"/>
                <a:gd name="T9" fmla="*/ 38159 h 17"/>
                <a:gd name="T10" fmla="*/ 425598 w 31"/>
                <a:gd name="T11" fmla="*/ 305276 h 17"/>
                <a:gd name="T12" fmla="*/ 818454 w 31"/>
                <a:gd name="T13" fmla="*/ 648720 h 17"/>
                <a:gd name="T14" fmla="*/ 851190 w 31"/>
                <a:gd name="T15" fmla="*/ 648720 h 17"/>
                <a:gd name="T16" fmla="*/ 752979 w 31"/>
                <a:gd name="T17" fmla="*/ 2671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7"/>
                <a:gd name="T29" fmla="*/ 31 w 3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7">
                  <a:moveTo>
                    <a:pt x="23" y="7"/>
                  </a:moveTo>
                  <a:cubicBezTo>
                    <a:pt x="31" y="1"/>
                    <a:pt x="31" y="1"/>
                    <a:pt x="31" y="1"/>
                  </a:cubicBezTo>
                  <a:cubicBezTo>
                    <a:pt x="30" y="0"/>
                    <a:pt x="30" y="0"/>
                    <a:pt x="30" y="0"/>
                  </a:cubicBezTo>
                  <a:cubicBezTo>
                    <a:pt x="15" y="2"/>
                    <a:pt x="15" y="2"/>
                    <a:pt x="15" y="2"/>
                  </a:cubicBezTo>
                  <a:cubicBezTo>
                    <a:pt x="10" y="1"/>
                    <a:pt x="5" y="1"/>
                    <a:pt x="0" y="1"/>
                  </a:cubicBezTo>
                  <a:cubicBezTo>
                    <a:pt x="5" y="3"/>
                    <a:pt x="9" y="6"/>
                    <a:pt x="13" y="8"/>
                  </a:cubicBezTo>
                  <a:cubicBezTo>
                    <a:pt x="25" y="17"/>
                    <a:pt x="25" y="17"/>
                    <a:pt x="25" y="17"/>
                  </a:cubicBezTo>
                  <a:cubicBezTo>
                    <a:pt x="26" y="17"/>
                    <a:pt x="26" y="17"/>
                    <a:pt x="26" y="17"/>
                  </a:cubicBez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3" name="Freeform 235"/>
            <p:cNvSpPr>
              <a:spLocks/>
            </p:cNvSpPr>
            <p:nvPr/>
          </p:nvSpPr>
          <p:spPr bwMode="auto">
            <a:xfrm>
              <a:off x="4326" y="2253"/>
              <a:ext cx="82" cy="51"/>
            </a:xfrm>
            <a:custGeom>
              <a:avLst/>
              <a:gdLst>
                <a:gd name="T0" fmla="*/ 709606 w 30"/>
                <a:gd name="T1" fmla="*/ 296604 h 17"/>
                <a:gd name="T2" fmla="*/ 967644 w 30"/>
                <a:gd name="T3" fmla="*/ 42372 h 17"/>
                <a:gd name="T4" fmla="*/ 967644 w 30"/>
                <a:gd name="T5" fmla="*/ 0 h 17"/>
                <a:gd name="T6" fmla="*/ 483822 w 30"/>
                <a:gd name="T7" fmla="*/ 42372 h 17"/>
                <a:gd name="T8" fmla="*/ 0 w 30"/>
                <a:gd name="T9" fmla="*/ 0 h 17"/>
                <a:gd name="T10" fmla="*/ 419310 w 30"/>
                <a:gd name="T11" fmla="*/ 296604 h 17"/>
                <a:gd name="T12" fmla="*/ 774113 w 30"/>
                <a:gd name="T13" fmla="*/ 720333 h 17"/>
                <a:gd name="T14" fmla="*/ 806372 w 30"/>
                <a:gd name="T15" fmla="*/ 720333 h 17"/>
                <a:gd name="T16" fmla="*/ 709606 w 30"/>
                <a:gd name="T17" fmla="*/ 29660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7"/>
                <a:gd name="T29" fmla="*/ 30 w 3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7">
                  <a:moveTo>
                    <a:pt x="22" y="7"/>
                  </a:moveTo>
                  <a:cubicBezTo>
                    <a:pt x="30" y="1"/>
                    <a:pt x="30" y="1"/>
                    <a:pt x="30" y="1"/>
                  </a:cubicBezTo>
                  <a:cubicBezTo>
                    <a:pt x="30" y="0"/>
                    <a:pt x="30" y="0"/>
                    <a:pt x="30" y="0"/>
                  </a:cubicBezTo>
                  <a:cubicBezTo>
                    <a:pt x="15" y="1"/>
                    <a:pt x="15" y="1"/>
                    <a:pt x="15" y="1"/>
                  </a:cubicBezTo>
                  <a:cubicBezTo>
                    <a:pt x="10" y="1"/>
                    <a:pt x="5" y="0"/>
                    <a:pt x="0" y="0"/>
                  </a:cubicBezTo>
                  <a:cubicBezTo>
                    <a:pt x="4" y="2"/>
                    <a:pt x="8" y="5"/>
                    <a:pt x="13" y="7"/>
                  </a:cubicBezTo>
                  <a:cubicBezTo>
                    <a:pt x="24" y="17"/>
                    <a:pt x="24" y="17"/>
                    <a:pt x="24" y="17"/>
                  </a:cubicBezTo>
                  <a:cubicBezTo>
                    <a:pt x="25" y="17"/>
                    <a:pt x="25" y="17"/>
                    <a:pt x="25" y="17"/>
                  </a:cubicBez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4" name="Freeform 236"/>
            <p:cNvSpPr>
              <a:spLocks/>
            </p:cNvSpPr>
            <p:nvPr/>
          </p:nvSpPr>
          <p:spPr bwMode="auto">
            <a:xfrm>
              <a:off x="4605" y="2347"/>
              <a:ext cx="82" cy="53"/>
            </a:xfrm>
            <a:custGeom>
              <a:avLst/>
              <a:gdLst>
                <a:gd name="T0" fmla="*/ 741859 w 30"/>
                <a:gd name="T1" fmla="*/ 323441 h 18"/>
                <a:gd name="T2" fmla="*/ 967644 w 30"/>
                <a:gd name="T3" fmla="*/ 0 h 18"/>
                <a:gd name="T4" fmla="*/ 967644 w 30"/>
                <a:gd name="T5" fmla="*/ 0 h 18"/>
                <a:gd name="T6" fmla="*/ 483822 w 30"/>
                <a:gd name="T7" fmla="*/ 121291 h 18"/>
                <a:gd name="T8" fmla="*/ 0 w 30"/>
                <a:gd name="T9" fmla="*/ 161727 h 18"/>
                <a:gd name="T10" fmla="*/ 451569 w 30"/>
                <a:gd name="T11" fmla="*/ 404305 h 18"/>
                <a:gd name="T12" fmla="*/ 870878 w 30"/>
                <a:gd name="T13" fmla="*/ 727749 h 18"/>
                <a:gd name="T14" fmla="*/ 870878 w 30"/>
                <a:gd name="T15" fmla="*/ 687322 h 18"/>
                <a:gd name="T16" fmla="*/ 741859 w 30"/>
                <a:gd name="T17" fmla="*/ 32344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8"/>
                <a:gd name="T29" fmla="*/ 30 w 3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8">
                  <a:moveTo>
                    <a:pt x="23" y="8"/>
                  </a:moveTo>
                  <a:cubicBezTo>
                    <a:pt x="30" y="0"/>
                    <a:pt x="30" y="0"/>
                    <a:pt x="30" y="0"/>
                  </a:cubicBezTo>
                  <a:cubicBezTo>
                    <a:pt x="30" y="0"/>
                    <a:pt x="30" y="0"/>
                    <a:pt x="30" y="0"/>
                  </a:cubicBezTo>
                  <a:cubicBezTo>
                    <a:pt x="15" y="3"/>
                    <a:pt x="15" y="3"/>
                    <a:pt x="15" y="3"/>
                  </a:cubicBezTo>
                  <a:cubicBezTo>
                    <a:pt x="10" y="4"/>
                    <a:pt x="5" y="4"/>
                    <a:pt x="0" y="4"/>
                  </a:cubicBezTo>
                  <a:cubicBezTo>
                    <a:pt x="4" y="6"/>
                    <a:pt x="9" y="8"/>
                    <a:pt x="14" y="10"/>
                  </a:cubicBezTo>
                  <a:cubicBezTo>
                    <a:pt x="27" y="18"/>
                    <a:pt x="27" y="18"/>
                    <a:pt x="27" y="18"/>
                  </a:cubicBezTo>
                  <a:cubicBezTo>
                    <a:pt x="27" y="17"/>
                    <a:pt x="27" y="17"/>
                    <a:pt x="27" y="17"/>
                  </a:cubicBez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5" name="Freeform 233"/>
            <p:cNvSpPr>
              <a:spLocks/>
            </p:cNvSpPr>
            <p:nvPr/>
          </p:nvSpPr>
          <p:spPr bwMode="auto">
            <a:xfrm>
              <a:off x="4320" y="2256"/>
              <a:ext cx="390" cy="118"/>
            </a:xfrm>
            <a:custGeom>
              <a:avLst/>
              <a:gdLst>
                <a:gd name="T0" fmla="*/ 4549401 w 144"/>
                <a:gd name="T1" fmla="*/ 1552281 h 41"/>
                <a:gd name="T2" fmla="*/ 2369478 w 144"/>
                <a:gd name="T3" fmla="*/ 984370 h 41"/>
                <a:gd name="T4" fmla="*/ 0 w 144"/>
                <a:gd name="T5" fmla="*/ 0 h 41"/>
                <a:gd name="T6" fmla="*/ 0 60000 65536"/>
                <a:gd name="T7" fmla="*/ 0 60000 65536"/>
                <a:gd name="T8" fmla="*/ 0 60000 65536"/>
                <a:gd name="T9" fmla="*/ 0 w 144"/>
                <a:gd name="T10" fmla="*/ 0 h 41"/>
                <a:gd name="T11" fmla="*/ 144 w 144"/>
                <a:gd name="T12" fmla="*/ 41 h 41"/>
              </a:gdLst>
              <a:ahLst/>
              <a:cxnLst>
                <a:cxn ang="T6">
                  <a:pos x="T0" y="T1"/>
                </a:cxn>
                <a:cxn ang="T7">
                  <a:pos x="T2" y="T3"/>
                </a:cxn>
                <a:cxn ang="T8">
                  <a:pos x="T4" y="T5"/>
                </a:cxn>
              </a:cxnLst>
              <a:rect l="T9" t="T10" r="T11" b="T12"/>
              <a:pathLst>
                <a:path w="144" h="41">
                  <a:moveTo>
                    <a:pt x="144" y="41"/>
                  </a:moveTo>
                  <a:cubicBezTo>
                    <a:pt x="144" y="41"/>
                    <a:pt x="118" y="39"/>
                    <a:pt x="75" y="26"/>
                  </a:cubicBezTo>
                  <a:cubicBezTo>
                    <a:pt x="29" y="12"/>
                    <a:pt x="0" y="0"/>
                    <a:pt x="0" y="0"/>
                  </a:cubicBezTo>
                </a:path>
              </a:pathLst>
            </a:custGeom>
            <a:noFill/>
            <a:ln w="19">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9" name="Line 243"/>
          <p:cNvSpPr>
            <a:spLocks noChangeShapeType="1"/>
          </p:cNvSpPr>
          <p:nvPr/>
        </p:nvSpPr>
        <p:spPr bwMode="auto">
          <a:xfrm flipH="1">
            <a:off x="5010151" y="5702300"/>
            <a:ext cx="920749" cy="15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80" name="Rectangle 39"/>
          <p:cNvSpPr>
            <a:spLocks noChangeArrowheads="1"/>
          </p:cNvSpPr>
          <p:nvPr/>
        </p:nvSpPr>
        <p:spPr bwMode="auto">
          <a:xfrm>
            <a:off x="4540251" y="2976564"/>
            <a:ext cx="22838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ea typeface="MS PGothic" pitchFamily="34" charset="-128"/>
              </a:rPr>
              <a:t>An open-market</a:t>
            </a:r>
          </a:p>
          <a:p>
            <a:pPr algn="ctr"/>
            <a:r>
              <a:rPr lang="en-US" altLang="en-US" sz="1400">
                <a:ea typeface="MS PGothic" pitchFamily="34" charset="-128"/>
              </a:rPr>
              <a:t>sale . . .</a:t>
            </a:r>
          </a:p>
        </p:txBody>
      </p:sp>
      <p:sp>
        <p:nvSpPr>
          <p:cNvPr id="12324" name="Line 40"/>
          <p:cNvSpPr>
            <a:spLocks noChangeShapeType="1"/>
          </p:cNvSpPr>
          <p:nvPr/>
        </p:nvSpPr>
        <p:spPr bwMode="auto">
          <a:xfrm flipH="1" flipV="1">
            <a:off x="3500967" y="5092700"/>
            <a:ext cx="248285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Rectangle 81"/>
          <p:cNvSpPr>
            <a:spLocks noChangeArrowheads="1"/>
          </p:cNvSpPr>
          <p:nvPr/>
        </p:nvSpPr>
        <p:spPr bwMode="auto">
          <a:xfrm>
            <a:off x="3242734" y="4618038"/>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r</a:t>
            </a:r>
            <a:endParaRPr lang="en-US" altLang="en-US" sz="1200" b="1">
              <a:ea typeface="MS PGothic" pitchFamily="34" charset="-128"/>
            </a:endParaRPr>
          </a:p>
        </p:txBody>
      </p:sp>
      <p:sp>
        <p:nvSpPr>
          <p:cNvPr id="183" name="Rectangle 82"/>
          <p:cNvSpPr>
            <a:spLocks noChangeArrowheads="1"/>
          </p:cNvSpPr>
          <p:nvPr/>
        </p:nvSpPr>
        <p:spPr bwMode="auto">
          <a:xfrm>
            <a:off x="3316817" y="470535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a:solidFill>
                  <a:srgbClr val="000000"/>
                </a:solidFill>
                <a:ea typeface="MS PGothic" pitchFamily="34" charset="-128"/>
              </a:rPr>
              <a:t>T</a:t>
            </a:r>
            <a:endParaRPr lang="en-US" altLang="en-US" sz="1200" b="1">
              <a:ea typeface="MS PGothic" pitchFamily="34" charset="-128"/>
            </a:endParaRPr>
          </a:p>
        </p:txBody>
      </p:sp>
      <p:sp>
        <p:nvSpPr>
          <p:cNvPr id="184" name="Line 182"/>
          <p:cNvSpPr>
            <a:spLocks noChangeShapeType="1"/>
          </p:cNvSpPr>
          <p:nvPr/>
        </p:nvSpPr>
        <p:spPr bwMode="auto">
          <a:xfrm flipH="1">
            <a:off x="2470151" y="4864100"/>
            <a:ext cx="609600" cy="158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5" name="Freeform 183"/>
          <p:cNvSpPr>
            <a:spLocks/>
          </p:cNvSpPr>
          <p:nvPr/>
        </p:nvSpPr>
        <p:spPr bwMode="auto">
          <a:xfrm>
            <a:off x="912284" y="4483100"/>
            <a:ext cx="1761067" cy="838200"/>
          </a:xfrm>
          <a:custGeom>
            <a:avLst/>
            <a:gdLst>
              <a:gd name="T0" fmla="*/ 2881745 w 154"/>
              <a:gd name="T1" fmla="*/ 1756229 h 168"/>
              <a:gd name="T2" fmla="*/ 2580904 w 154"/>
              <a:gd name="T3" fmla="*/ 1980746 h 168"/>
              <a:gd name="T4" fmla="*/ 300842 w 154"/>
              <a:gd name="T5" fmla="*/ 1980746 h 168"/>
              <a:gd name="T6" fmla="*/ 0 w 154"/>
              <a:gd name="T7" fmla="*/ 1756229 h 168"/>
              <a:gd name="T8" fmla="*/ 0 w 154"/>
              <a:gd name="T9" fmla="*/ 224518 h 168"/>
              <a:gd name="T10" fmla="*/ 300842 w 154"/>
              <a:gd name="T11" fmla="*/ 0 h 168"/>
              <a:gd name="T12" fmla="*/ 2580904 w 154"/>
              <a:gd name="T13" fmla="*/ 0 h 168"/>
              <a:gd name="T14" fmla="*/ 2881745 w 154"/>
              <a:gd name="T15" fmla="*/ 224518 h 168"/>
              <a:gd name="T16" fmla="*/ 2881745 w 154"/>
              <a:gd name="T17" fmla="*/ 1756229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68"/>
              <a:gd name="T29" fmla="*/ 154 w 154"/>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68">
                <a:moveTo>
                  <a:pt x="154" y="149"/>
                </a:moveTo>
                <a:cubicBezTo>
                  <a:pt x="154" y="159"/>
                  <a:pt x="147" y="168"/>
                  <a:pt x="138" y="168"/>
                </a:cubicBezTo>
                <a:cubicBezTo>
                  <a:pt x="16" y="168"/>
                  <a:pt x="16" y="168"/>
                  <a:pt x="16" y="168"/>
                </a:cubicBezTo>
                <a:cubicBezTo>
                  <a:pt x="8" y="168"/>
                  <a:pt x="0" y="159"/>
                  <a:pt x="0" y="149"/>
                </a:cubicBezTo>
                <a:cubicBezTo>
                  <a:pt x="0" y="19"/>
                  <a:pt x="0" y="19"/>
                  <a:pt x="0" y="19"/>
                </a:cubicBezTo>
                <a:cubicBezTo>
                  <a:pt x="0" y="8"/>
                  <a:pt x="8" y="0"/>
                  <a:pt x="16" y="0"/>
                </a:cubicBezTo>
                <a:cubicBezTo>
                  <a:pt x="138" y="0"/>
                  <a:pt x="138" y="0"/>
                  <a:pt x="138" y="0"/>
                </a:cubicBezTo>
                <a:cubicBezTo>
                  <a:pt x="147" y="0"/>
                  <a:pt x="154" y="8"/>
                  <a:pt x="154" y="19"/>
                </a:cubicBezTo>
                <a:lnTo>
                  <a:pt x="154" y="14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Aft>
                <a:spcPts val="0"/>
              </a:spcAft>
              <a:defRPr/>
            </a:pPr>
            <a:r>
              <a:rPr lang="en-US" sz="1400" dirty="0">
                <a:ea typeface="ＭＳ Ｐゴシック" pitchFamily="34" charset="-128"/>
              </a:rPr>
              <a:t>. . . drives the interest rate up.</a:t>
            </a:r>
          </a:p>
        </p:txBody>
      </p:sp>
      <p:sp>
        <p:nvSpPr>
          <p:cNvPr id="186" name="Line 45"/>
          <p:cNvSpPr>
            <a:spLocks noChangeShapeType="1"/>
          </p:cNvSpPr>
          <p:nvPr/>
        </p:nvSpPr>
        <p:spPr bwMode="auto">
          <a:xfrm flipH="1" flipV="1">
            <a:off x="3511551" y="4752975"/>
            <a:ext cx="116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46"/>
          <p:cNvSpPr>
            <a:spLocks noChangeShapeType="1"/>
          </p:cNvSpPr>
          <p:nvPr/>
        </p:nvSpPr>
        <p:spPr bwMode="auto">
          <a:xfrm flipH="1" flipV="1">
            <a:off x="3079751" y="4711700"/>
            <a:ext cx="0" cy="3810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85272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00"/>
                                        <p:tgtEl>
                                          <p:spTgt spid="17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dissolve">
                                      <p:cBhvr>
                                        <p:cTn id="11" dur="500"/>
                                        <p:tgtEl>
                                          <p:spTgt spid="173"/>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6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wipe(right)">
                                      <p:cBhvr>
                                        <p:cTn id="22" dur="500"/>
                                        <p:tgtEl>
                                          <p:spTgt spid="17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par>
                                <p:cTn id="27" presetID="22" presetClass="entr" presetSubtype="4" fill="hold" grpId="0" nodeType="with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500"/>
                                        <p:tgtEl>
                                          <p:spTgt spid="17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6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7"/>
                                        </p:tgtEl>
                                        <p:attrNameLst>
                                          <p:attrName>style.visibility</p:attrName>
                                        </p:attrNameLst>
                                      </p:cBhvr>
                                      <p:to>
                                        <p:strVal val="visible"/>
                                      </p:to>
                                    </p:set>
                                  </p:childTnLst>
                                </p:cTn>
                              </p:par>
                            </p:childTnLst>
                          </p:cTn>
                        </p:par>
                        <p:par>
                          <p:cTn id="36" fill="hold" nodeType="afterGroup">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67"/>
                                        </p:tgtEl>
                                        <p:attrNameLst>
                                          <p:attrName>style.visibility</p:attrName>
                                        </p:attrNameLst>
                                      </p:cBhvr>
                                      <p:to>
                                        <p:strVal val="visible"/>
                                      </p:to>
                                    </p:set>
                                    <p:animEffect transition="in" filter="wipe(right)">
                                      <p:cBhvr>
                                        <p:cTn id="39" dur="500"/>
                                        <p:tgtEl>
                                          <p:spTgt spid="167"/>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wipe(right)">
                                      <p:cBhvr>
                                        <p:cTn id="42" dur="500"/>
                                        <p:tgtEl>
                                          <p:spTgt spid="171"/>
                                        </p:tgtEl>
                                      </p:cBhvr>
                                    </p:animEffect>
                                  </p:childTnLst>
                                </p:cTn>
                              </p:par>
                              <p:par>
                                <p:cTn id="43" presetID="22" presetClass="entr" presetSubtype="2" fill="hold" nodeType="withEffect">
                                  <p:stCondLst>
                                    <p:cond delay="0"/>
                                  </p:stCondLst>
                                  <p:childTnLst>
                                    <p:set>
                                      <p:cBhvr>
                                        <p:cTn id="44" dur="1" fill="hold">
                                          <p:stCondLst>
                                            <p:cond delay="0"/>
                                          </p:stCondLst>
                                        </p:cTn>
                                        <p:tgtEl>
                                          <p:spTgt spid="172"/>
                                        </p:tgtEl>
                                        <p:attrNameLst>
                                          <p:attrName>style.visibility</p:attrName>
                                        </p:attrNameLst>
                                      </p:cBhvr>
                                      <p:to>
                                        <p:strVal val="visible"/>
                                      </p:to>
                                    </p:set>
                                    <p:animEffect transition="in" filter="wipe(right)">
                                      <p:cBhvr>
                                        <p:cTn id="45" dur="500"/>
                                        <p:tgtEl>
                                          <p:spTgt spid="17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wipe(right)">
                                      <p:cBhvr>
                                        <p:cTn id="48" dur="500"/>
                                        <p:tgtEl>
                                          <p:spTgt spid="18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6"/>
                                        </p:tgtEl>
                                        <p:attrNameLst>
                                          <p:attrName>style.visibility</p:attrName>
                                        </p:attrNameLst>
                                      </p:cBhvr>
                                      <p:to>
                                        <p:strVal val="visible"/>
                                      </p:to>
                                    </p:set>
                                    <p:animEffect transition="in" filter="wipe(left)">
                                      <p:cBhvr>
                                        <p:cTn id="53" dur="500"/>
                                        <p:tgtEl>
                                          <p:spTgt spid="18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18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83"/>
                                        </p:tgtEl>
                                        <p:attrNameLst>
                                          <p:attrName>style.visibility</p:attrName>
                                        </p:attrNameLst>
                                      </p:cBhvr>
                                      <p:to>
                                        <p:strVal val="visible"/>
                                      </p:to>
                                    </p:set>
                                  </p:childTnLst>
                                </p:cTn>
                              </p:par>
                            </p:childTnLst>
                          </p:cTn>
                        </p:par>
                        <p:par>
                          <p:cTn id="58" fill="hold" nodeType="afterGroup">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187"/>
                                        </p:tgtEl>
                                        <p:attrNameLst>
                                          <p:attrName>style.visibility</p:attrName>
                                        </p:attrNameLst>
                                      </p:cBhvr>
                                      <p:to>
                                        <p:strVal val="visible"/>
                                      </p:to>
                                    </p:set>
                                    <p:animEffect transition="in" filter="wipe(down)">
                                      <p:cBhvr>
                                        <p:cTn id="61" dur="500"/>
                                        <p:tgtEl>
                                          <p:spTgt spid="18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84"/>
                                        </p:tgtEl>
                                        <p:attrNameLst>
                                          <p:attrName>style.visibility</p:attrName>
                                        </p:attrNameLst>
                                      </p:cBhvr>
                                      <p:to>
                                        <p:strVal val="visible"/>
                                      </p:to>
                                    </p:set>
                                    <p:animEffect transition="in" filter="wipe(down)">
                                      <p:cBhvr>
                                        <p:cTn id="64" dur="500"/>
                                        <p:tgtEl>
                                          <p:spTgt spid="18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85"/>
                                        </p:tgtEl>
                                        <p:attrNameLst>
                                          <p:attrName>style.visibility</p:attrName>
                                        </p:attrNameLst>
                                      </p:cBhvr>
                                      <p:to>
                                        <p:strVal val="visible"/>
                                      </p:to>
                                    </p:set>
                                    <p:animEffect transition="in" filter="wipe(down)">
                                      <p:cBhvr>
                                        <p:cTn id="6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7" grpId="0" animBg="1"/>
      <p:bldP spid="164" grpId="0"/>
      <p:bldP spid="165" grpId="0"/>
      <p:bldP spid="166" grpId="0"/>
      <p:bldP spid="167" grpId="0" animBg="1"/>
      <p:bldP spid="168" grpId="0"/>
      <p:bldP spid="169" grpId="0"/>
      <p:bldP spid="170" grpId="0" animBg="1"/>
      <p:bldP spid="171" grpId="0" animBg="1"/>
      <p:bldP spid="173" grpId="0" animBg="1"/>
      <p:bldP spid="179" grpId="0" animBg="1"/>
      <p:bldP spid="180" grpId="0"/>
      <p:bldP spid="182" grpId="0"/>
      <p:bldP spid="183" grpId="0"/>
      <p:bldP spid="184" grpId="0" animBg="1"/>
      <p:bldP spid="185" grpId="0" animBg="1"/>
      <p:bldP spid="186" grpId="0" animBg="1"/>
      <p:bldP spid="1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Setting the Federal Funds Rate</a:t>
            </a:r>
            <a:endParaRPr lang="en-US" dirty="0"/>
          </a:p>
        </p:txBody>
      </p:sp>
      <p:sp>
        <p:nvSpPr>
          <p:cNvPr id="4" name="Content Placeholder 3"/>
          <p:cNvSpPr>
            <a:spLocks noGrp="1"/>
          </p:cNvSpPr>
          <p:nvPr>
            <p:ph idx="1"/>
          </p:nvPr>
        </p:nvSpPr>
        <p:spPr/>
        <p:txBody>
          <a:bodyPr/>
          <a:lstStyle/>
          <a:p>
            <a:r>
              <a:rPr lang="en-US" dirty="0"/>
              <a:t>The Fed Reverses Course </a:t>
            </a:r>
          </a:p>
          <a:p>
            <a:r>
              <a:rPr lang="en-US" dirty="0"/>
              <a:t>On August 7, 2007, the Federal Open Market Committee decided to make no change in its interest rate policy.</a:t>
            </a:r>
          </a:p>
          <a:p>
            <a:r>
              <a:rPr lang="en-US" dirty="0"/>
              <a:t>On September 18, the Fed cut the target federal funds rate “to help forestall some of the adverse effects on the broader economy that might otherwise arise from the disruptions in financial markets.” </a:t>
            </a:r>
          </a:p>
          <a:p>
            <a:r>
              <a:rPr lang="en-US" dirty="0"/>
              <a:t>This was a reversal of previous policy.  Previously the Fed had generally been raising rates, not reducing them, out of concern that inflation might become a problem.</a:t>
            </a:r>
          </a:p>
          <a:p>
            <a:r>
              <a:rPr lang="en-US" dirty="0"/>
              <a:t>Starting in September 2007, fighting the financial crisis took priority.</a:t>
            </a:r>
          </a:p>
          <a:p>
            <a:endParaRPr lang="en-US" dirty="0"/>
          </a:p>
        </p:txBody>
      </p:sp>
    </p:spTree>
    <p:extLst>
      <p:ext uri="{BB962C8B-B14F-4D97-AF65-F5344CB8AC3E}">
        <p14:creationId xmlns:p14="http://schemas.microsoft.com/office/powerpoint/2010/main" val="26997915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D88F813-850C-404B-B254-A8ACCDB74EA7}" type="slidenum">
              <a:rPr lang="id-ID"/>
              <a:pPr>
                <a:defRPr/>
              </a:pPr>
              <a:t>8</a:t>
            </a:fld>
            <a:r>
              <a:rPr lang="en-US" dirty="0"/>
              <a:t> of 20</a:t>
            </a:r>
            <a:endParaRPr lang="id-ID" dirty="0"/>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17" y="1557338"/>
            <a:ext cx="10625667"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3"/>
          <p:cNvSpPr>
            <a:spLocks noGrp="1"/>
          </p:cNvSpPr>
          <p:nvPr>
            <p:ph idx="1"/>
          </p:nvPr>
        </p:nvSpPr>
        <p:spPr>
          <a:xfrm>
            <a:off x="641351" y="1052513"/>
            <a:ext cx="10972800" cy="577850"/>
          </a:xfrm>
        </p:spPr>
        <p:txBody>
          <a:bodyPr/>
          <a:lstStyle/>
          <a:p>
            <a:pPr>
              <a:buClr>
                <a:schemeClr val="tx1"/>
              </a:buClr>
              <a:buFont typeface="Arial" pitchFamily="34" charset="0"/>
              <a:buNone/>
            </a:pPr>
            <a:r>
              <a:rPr lang="en-US" altLang="en-US" b="1" smtClean="0"/>
              <a:t>The Fed Reverses Course</a:t>
            </a:r>
            <a:r>
              <a:rPr lang="en-US" altLang="en-US" smtClean="0"/>
              <a:t> </a:t>
            </a:r>
          </a:p>
        </p:txBody>
      </p:sp>
    </p:spTree>
    <p:extLst>
      <p:ext uri="{BB962C8B-B14F-4D97-AF65-F5344CB8AC3E}">
        <p14:creationId xmlns:p14="http://schemas.microsoft.com/office/powerpoint/2010/main" val="14027937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mtClean="0"/>
              <a:t>Monetary Policy and </a:t>
            </a:r>
            <a:br>
              <a:rPr lang="en-US" altLang="en-US" smtClean="0"/>
            </a:br>
            <a:r>
              <a:rPr lang="en-US" altLang="en-US" smtClean="0"/>
              <a:t>Aggregate Demand</a:t>
            </a:r>
            <a:endParaRPr lang="id-ID" altLang="en-US" smtClean="0"/>
          </a:p>
        </p:txBody>
      </p:sp>
      <p:sp>
        <p:nvSpPr>
          <p:cNvPr id="4" name="Content Placeholder 3"/>
          <p:cNvSpPr>
            <a:spLocks noGrp="1"/>
          </p:cNvSpPr>
          <p:nvPr>
            <p:ph idx="1"/>
          </p:nvPr>
        </p:nvSpPr>
        <p:spPr/>
        <p:txBody>
          <a:bodyPr/>
          <a:lstStyle/>
          <a:p>
            <a:pPr indent="-206375"/>
            <a:r>
              <a:rPr lang="en-US" altLang="en-US" sz="2600" b="1" smtClean="0"/>
              <a:t>Expansionary monetary policy</a:t>
            </a:r>
            <a:r>
              <a:rPr lang="en-US" altLang="en-US" sz="2600" smtClean="0"/>
              <a:t> is monetary policy that increases aggregate demand. </a:t>
            </a:r>
          </a:p>
          <a:p>
            <a:pPr indent="-206375"/>
            <a:r>
              <a:rPr lang="en-US" altLang="en-US" sz="2600" b="1" smtClean="0"/>
              <a:t>Contractionary monetary policy</a:t>
            </a:r>
            <a:r>
              <a:rPr lang="en-US" altLang="en-US" sz="2600" smtClean="0"/>
              <a:t> is monetary policy that reduces aggregate demand.</a:t>
            </a:r>
            <a:endParaRPr lang="en-US" altLang="en-US" sz="2600" b="1" smtClean="0"/>
          </a:p>
        </p:txBody>
      </p:sp>
    </p:spTree>
    <p:extLst>
      <p:ext uri="{BB962C8B-B14F-4D97-AF65-F5344CB8AC3E}">
        <p14:creationId xmlns:p14="http://schemas.microsoft.com/office/powerpoint/2010/main" val="2896405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356</TotalTime>
  <Words>1286</Words>
  <Application>Microsoft Office PowerPoint</Application>
  <PresentationFormat>Widescreen</PresentationFormat>
  <Paragraphs>155</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MS PGothic</vt:lpstr>
      <vt:lpstr>Arial</vt:lpstr>
      <vt:lpstr>Calibri</vt:lpstr>
      <vt:lpstr>Century Gothic</vt:lpstr>
      <vt:lpstr>Wingdings 3</vt:lpstr>
      <vt:lpstr>Widescreen Business</vt:lpstr>
      <vt:lpstr>ECO 120 - Global Macroeconomics</vt:lpstr>
      <vt:lpstr>Module 31</vt:lpstr>
      <vt:lpstr>Monetary Policy and  the Interest Rate</vt:lpstr>
      <vt:lpstr>The Effect of an Increase in the Money Supply on the Interest Rate</vt:lpstr>
      <vt:lpstr>Setting the Federal Funds Rate</vt:lpstr>
      <vt:lpstr>Setting the Federal Funds Rate</vt:lpstr>
      <vt:lpstr>Setting the Federal Funds Rate</vt:lpstr>
      <vt:lpstr>PowerPoint Presentation</vt:lpstr>
      <vt:lpstr>Monetary Policy and  Aggregate Demand</vt:lpstr>
      <vt:lpstr>Monetary Policy and Aggregate Demand</vt:lpstr>
      <vt:lpstr>Monetary Policy in Practice</vt:lpstr>
      <vt:lpstr>Tracking Monetary Policy</vt:lpstr>
      <vt:lpstr>Tracking Monetary Policy</vt:lpstr>
      <vt:lpstr>Tracking Monetary Policy</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60</cp:revision>
  <cp:lastPrinted>2012-08-15T21:38:02Z</cp:lastPrinted>
  <dcterms:created xsi:type="dcterms:W3CDTF">2013-09-01T03:59:40Z</dcterms:created>
  <dcterms:modified xsi:type="dcterms:W3CDTF">2014-10-30T17:59:38Z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