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1"/>
  </p:notesMasterIdLst>
  <p:handoutMasterIdLst>
    <p:handoutMasterId r:id="rId12"/>
  </p:handoutMasterIdLst>
  <p:sldIdLst>
    <p:sldId id="272" r:id="rId3"/>
    <p:sldId id="340" r:id="rId4"/>
    <p:sldId id="341" r:id="rId5"/>
    <p:sldId id="342" r:id="rId6"/>
    <p:sldId id="343" r:id="rId7"/>
    <p:sldId id="344" r:id="rId8"/>
    <p:sldId id="349" r:id="rId9"/>
    <p:sldId id="348" r:id="rId1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424" autoAdjust="0"/>
  </p:normalViewPr>
  <p:slideViewPr>
    <p:cSldViewPr snapToGrid="0">
      <p:cViewPr varScale="1">
        <p:scale>
          <a:sx n="96" d="100"/>
          <a:sy n="96" d="100"/>
        </p:scale>
        <p:origin x="115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10/30/2014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10/30/2014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59781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79585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31.1: The Short-Run and Long-Run Effects of an Increase in the Money Supply</a:t>
            </a:r>
            <a:r>
              <a:rPr lang="en-US" altLang="en-US" smtClean="0"/>
              <a:t> </a:t>
            </a:r>
          </a:p>
          <a:p>
            <a:pPr>
              <a:spcBef>
                <a:spcPct val="0"/>
              </a:spcBef>
            </a:pPr>
            <a:r>
              <a:rPr lang="en-US" altLang="en-US" smtClean="0"/>
              <a:t>An increase in the money supply generates a positive short-run effect, but no long-run effect, on real GDP. Here, the economy begins at </a:t>
            </a:r>
            <a:r>
              <a:rPr lang="en-US" altLang="en-US" i="1" smtClean="0"/>
              <a:t>E</a:t>
            </a:r>
            <a:r>
              <a:rPr lang="en-US" altLang="en-US" smtClean="0"/>
              <a:t>1, a point of short-run and long-run equilibrium. An increase in the money supply shifts the </a:t>
            </a:r>
            <a:r>
              <a:rPr lang="en-US" altLang="en-US" i="1" smtClean="0"/>
              <a:t>AD </a:t>
            </a:r>
            <a:r>
              <a:rPr lang="en-US" altLang="en-US" smtClean="0"/>
              <a:t>curve rightward, and the economy moves to a new short-run equilibrium at </a:t>
            </a:r>
            <a:r>
              <a:rPr lang="en-US" altLang="en-US" i="1" smtClean="0"/>
              <a:t>E</a:t>
            </a:r>
            <a:r>
              <a:rPr lang="en-US" altLang="en-US" smtClean="0"/>
              <a:t>2 and a new real GDP of </a:t>
            </a:r>
            <a:r>
              <a:rPr lang="en-US" altLang="en-US" i="1" smtClean="0"/>
              <a:t>Y</a:t>
            </a:r>
            <a:r>
              <a:rPr lang="en-US" altLang="en-US" smtClean="0"/>
              <a:t>2. But </a:t>
            </a:r>
            <a:r>
              <a:rPr lang="en-US" altLang="en-US" i="1" smtClean="0"/>
              <a:t>E</a:t>
            </a:r>
            <a:r>
              <a:rPr lang="en-US" altLang="en-US" smtClean="0"/>
              <a:t>2 is not a long-run equilibrium: </a:t>
            </a:r>
            <a:r>
              <a:rPr lang="en-US" altLang="en-US" i="1" smtClean="0"/>
              <a:t>Y</a:t>
            </a:r>
            <a:r>
              <a:rPr lang="en-US" altLang="en-US" smtClean="0"/>
              <a:t>2 exceeds potential output, </a:t>
            </a:r>
            <a:r>
              <a:rPr lang="en-US" altLang="en-US" i="1" smtClean="0"/>
              <a:t>Y</a:t>
            </a:r>
            <a:r>
              <a:rPr lang="en-US" altLang="en-US" smtClean="0"/>
              <a:t>1, inducing over time an increase in nominal wages in the economy. In the long run, the increase in nominal wages will shift the short-run aggregate supply curve leftward, to a new position at </a:t>
            </a:r>
            <a:r>
              <a:rPr lang="en-US" altLang="en-US" i="1" smtClean="0"/>
              <a:t>SRAS</a:t>
            </a:r>
            <a:r>
              <a:rPr lang="en-US" altLang="en-US" smtClean="0"/>
              <a:t>2.</a:t>
            </a:r>
          </a:p>
          <a:p>
            <a:pPr>
              <a:spcBef>
                <a:spcPct val="0"/>
              </a:spcBef>
            </a:pPr>
            <a:r>
              <a:rPr lang="en-US" altLang="en-US" smtClean="0"/>
              <a:t>The economy reaches a new short-run and long-run equilibrium at </a:t>
            </a:r>
            <a:r>
              <a:rPr lang="en-US" altLang="en-US" i="1" smtClean="0"/>
              <a:t>E</a:t>
            </a:r>
            <a:r>
              <a:rPr lang="en-US" altLang="en-US" smtClean="0"/>
              <a:t>3 on the </a:t>
            </a:r>
            <a:r>
              <a:rPr lang="en-US" altLang="en-US" i="1" smtClean="0"/>
              <a:t>LRAS </a:t>
            </a:r>
            <a:r>
              <a:rPr lang="en-US" altLang="en-US" smtClean="0"/>
              <a:t>curve, and output falls back to potential output, </a:t>
            </a:r>
            <a:r>
              <a:rPr lang="en-US" altLang="en-US" i="1" smtClean="0"/>
              <a:t>Y</a:t>
            </a:r>
            <a:r>
              <a:rPr lang="en-US" altLang="en-US" smtClean="0"/>
              <a:t>1. The only long-run effect of an increase in the money supply is an increase in the aggregate price level, </a:t>
            </a:r>
            <a:r>
              <a:rPr lang="en-US" altLang="en-US" i="1" smtClean="0"/>
              <a:t>P1</a:t>
            </a:r>
            <a:r>
              <a:rPr lang="en-US" altLang="en-US" smtClean="0"/>
              <a:t> to </a:t>
            </a:r>
            <a:r>
              <a:rPr lang="en-US" altLang="en-US" i="1" smtClean="0"/>
              <a:t>P</a:t>
            </a:r>
            <a:r>
              <a:rPr lang="en-US" altLang="en-US" smtClean="0"/>
              <a:t>3.</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108C86A-69F7-4C07-81E3-48C27924FCC0}" type="slidenum">
              <a:rPr lang="en-US" altLang="en-US"/>
              <a:pPr fontAlgn="base">
                <a:spcBef>
                  <a:spcPct val="0"/>
                </a:spcBef>
                <a:spcAft>
                  <a:spcPct val="0"/>
                </a:spcAft>
              </a:pPr>
              <a:t>4</a:t>
            </a:fld>
            <a:endParaRPr lang="en-US" altLang="en-US"/>
          </a:p>
        </p:txBody>
      </p:sp>
    </p:spTree>
    <p:extLst>
      <p:ext uri="{BB962C8B-B14F-4D97-AF65-F5344CB8AC3E}">
        <p14:creationId xmlns:p14="http://schemas.microsoft.com/office/powerpoint/2010/main" val="501588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32.2: </a:t>
            </a:r>
            <a:r>
              <a:rPr lang="en-US" altLang="en-US" sz="1000" b="1"/>
              <a:t>The Long-Run Determination of the Interest Rate</a:t>
            </a:r>
            <a:r>
              <a:rPr lang="en-US" altLang="en-US" b="1" smtClean="0"/>
              <a:t> </a:t>
            </a:r>
          </a:p>
          <a:p>
            <a:pPr>
              <a:spcBef>
                <a:spcPct val="0"/>
              </a:spcBef>
            </a:pPr>
            <a:r>
              <a:rPr lang="en-US" altLang="en-US" smtClean="0"/>
              <a:t>In the short run, an increase in the money supply from </a:t>
            </a:r>
            <a:r>
              <a:rPr lang="en-US" altLang="en-US" i="1" smtClean="0"/>
              <a:t>M</a:t>
            </a:r>
            <a:r>
              <a:rPr lang="en-US" altLang="en-US" smtClean="0"/>
              <a:t>1 to </a:t>
            </a:r>
            <a:r>
              <a:rPr lang="en-US" altLang="en-US" i="1" smtClean="0"/>
              <a:t>M</a:t>
            </a:r>
            <a:r>
              <a:rPr lang="en-US" altLang="en-US" smtClean="0"/>
              <a:t>2 pushes the interest rate down from </a:t>
            </a:r>
            <a:r>
              <a:rPr lang="en-US" altLang="en-US" i="1" smtClean="0"/>
              <a:t>r</a:t>
            </a:r>
            <a:r>
              <a:rPr lang="en-US" altLang="en-US" smtClean="0"/>
              <a:t>1 to </a:t>
            </a:r>
            <a:r>
              <a:rPr lang="en-US" altLang="en-US" i="1" smtClean="0"/>
              <a:t>r</a:t>
            </a:r>
            <a:r>
              <a:rPr lang="en-US" altLang="en-US" smtClean="0"/>
              <a:t>2 and the economy moves to </a:t>
            </a:r>
            <a:r>
              <a:rPr lang="en-US" altLang="en-US" i="1" smtClean="0"/>
              <a:t>E</a:t>
            </a:r>
            <a:r>
              <a:rPr lang="en-US" altLang="en-US" smtClean="0"/>
              <a:t>2, a short-run equilibrium. In the long run, however, the aggregate price level rises in proportion to the increase in the money supply, leading to an increase in money demand at any given interest rate in proportion to the increase in the aggregate price level, as shown by the shift from </a:t>
            </a:r>
            <a:r>
              <a:rPr lang="en-US" altLang="en-US" i="1" smtClean="0"/>
              <a:t>MD</a:t>
            </a:r>
            <a:r>
              <a:rPr lang="en-US" altLang="en-US" smtClean="0"/>
              <a:t>1 to </a:t>
            </a:r>
            <a:r>
              <a:rPr lang="en-US" altLang="en-US" i="1" smtClean="0"/>
              <a:t>MD</a:t>
            </a:r>
            <a:r>
              <a:rPr lang="en-US" altLang="en-US" smtClean="0"/>
              <a:t>2. The result is that the quantity of money demanded at any given interest rate rises by the same amount as the quantity of money supplied. The economy moves to long-run equilibrium at </a:t>
            </a:r>
            <a:r>
              <a:rPr lang="en-US" altLang="en-US" i="1" smtClean="0"/>
              <a:t>E</a:t>
            </a:r>
            <a:r>
              <a:rPr lang="en-US" altLang="en-US" smtClean="0"/>
              <a:t>3 and the interest rate returns to </a:t>
            </a:r>
            <a:r>
              <a:rPr lang="en-US" altLang="en-US" i="1" smtClean="0"/>
              <a:t>r</a:t>
            </a:r>
            <a:r>
              <a:rPr lang="en-US" altLang="en-US" smtClean="0"/>
              <a:t>1.</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04DA151-118C-4274-AEF7-25F2E5BF5E40}" type="slidenum">
              <a:rPr lang="en-US" altLang="en-US"/>
              <a:pPr fontAlgn="base">
                <a:spcBef>
                  <a:spcPct val="0"/>
                </a:spcBef>
                <a:spcAft>
                  <a:spcPct val="0"/>
                </a:spcAft>
              </a:pPr>
              <a:t>6</a:t>
            </a:fld>
            <a:endParaRPr lang="en-US" altLang="en-US"/>
          </a:p>
        </p:txBody>
      </p:sp>
    </p:spTree>
    <p:extLst>
      <p:ext uri="{BB962C8B-B14F-4D97-AF65-F5344CB8AC3E}">
        <p14:creationId xmlns:p14="http://schemas.microsoft.com/office/powerpoint/2010/main" val="147617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10/30/2014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10/30/2014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ECO 120 - Global Macroeconomics</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Taggert J. Brooks</a:t>
            </a:r>
          </a:p>
          <a:p>
            <a:pPr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94079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Module 32</a:t>
            </a:r>
          </a:p>
        </p:txBody>
      </p:sp>
      <p:sp>
        <p:nvSpPr>
          <p:cNvPr id="174085" name="Rectangle 5"/>
          <p:cNvSpPr>
            <a:spLocks noGrp="1" noChangeArrowheads="1"/>
          </p:cNvSpPr>
          <p:nvPr>
            <p:ph type="subTitle" idx="1"/>
          </p:nvPr>
        </p:nvSpPr>
        <p:spPr/>
        <p:txBody>
          <a:bodyPr rtlCol="0">
            <a:normAutofit/>
          </a:bodyPr>
          <a:lstStyle/>
          <a:p>
            <a:pPr>
              <a:defRPr/>
            </a:pPr>
            <a:r>
              <a:rPr lang="en-US"/>
              <a:t>Money, Output, and Prices in the Long Run</a:t>
            </a:r>
            <a:endParaRPr lang="en-US" dirty="0" smtClean="0"/>
          </a:p>
        </p:txBody>
      </p:sp>
    </p:spTree>
    <p:extLst>
      <p:ext uri="{BB962C8B-B14F-4D97-AF65-F5344CB8AC3E}">
        <p14:creationId xmlns:p14="http://schemas.microsoft.com/office/powerpoint/2010/main" val="292055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mtClean="0"/>
              <a:t>Money, Output, and Prices</a:t>
            </a:r>
            <a:endParaRPr lang="id-ID" altLang="en-US" smtClean="0"/>
          </a:p>
        </p:txBody>
      </p:sp>
      <p:sp>
        <p:nvSpPr>
          <p:cNvPr id="4" name="Content Placeholder 3"/>
          <p:cNvSpPr>
            <a:spLocks noGrp="1"/>
          </p:cNvSpPr>
          <p:nvPr>
            <p:ph idx="1"/>
          </p:nvPr>
        </p:nvSpPr>
        <p:spPr/>
        <p:txBody>
          <a:bodyPr/>
          <a:lstStyle/>
          <a:p>
            <a:pPr indent="-206375"/>
            <a:r>
              <a:rPr lang="en-US" altLang="en-US" sz="2600" smtClean="0"/>
              <a:t>Because of its expansionary and contractionary effects, monetary policy is generally the policy tool of choice to help stabilize the economy. </a:t>
            </a:r>
          </a:p>
          <a:p>
            <a:pPr indent="-206375"/>
            <a:r>
              <a:rPr lang="en-US" altLang="en-US" sz="2600" smtClean="0"/>
              <a:t>The economy is self-correcting in the long run: a demand shock has only a temporary effect on aggregate output.</a:t>
            </a:r>
            <a:endParaRPr lang="en-US" altLang="en-US" sz="2600" b="1" smtClean="0"/>
          </a:p>
        </p:txBody>
      </p:sp>
    </p:spTree>
    <p:extLst>
      <p:ext uri="{BB962C8B-B14F-4D97-AF65-F5344CB8AC3E}">
        <p14:creationId xmlns:p14="http://schemas.microsoft.com/office/powerpoint/2010/main" val="15466259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US" altLang="en-US" smtClean="0"/>
              <a:t>The Short-Run and Long-Run Effects of an Increase in the Money Supply</a:t>
            </a:r>
            <a:endParaRPr lang="id-ID" altLang="en-US" smtClean="0"/>
          </a:p>
        </p:txBody>
      </p:sp>
      <p:sp>
        <p:nvSpPr>
          <p:cNvPr id="2" name="Content Placeholder 1"/>
          <p:cNvSpPr>
            <a:spLocks noGrp="1"/>
          </p:cNvSpPr>
          <p:nvPr>
            <p:ph idx="1"/>
          </p:nvPr>
        </p:nvSpPr>
        <p:spPr/>
        <p:txBody>
          <a:bodyPr/>
          <a:lstStyle/>
          <a:p>
            <a:endParaRPr lang="en-US"/>
          </a:p>
        </p:txBody>
      </p:sp>
      <p:sp>
        <p:nvSpPr>
          <p:cNvPr id="6" name="Rectangle 3"/>
          <p:cNvSpPr>
            <a:spLocks noChangeArrowheads="1"/>
          </p:cNvSpPr>
          <p:nvPr/>
        </p:nvSpPr>
        <p:spPr bwMode="auto">
          <a:xfrm>
            <a:off x="7950200" y="2979738"/>
            <a:ext cx="977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S</a:t>
            </a:r>
            <a:endParaRPr lang="en-US" altLang="en-US" sz="1600" b="1">
              <a:ea typeface="MS PGothic" pitchFamily="34" charset="-128"/>
            </a:endParaRPr>
          </a:p>
        </p:txBody>
      </p:sp>
      <p:sp>
        <p:nvSpPr>
          <p:cNvPr id="7" name="Rectangle 4"/>
          <p:cNvSpPr>
            <a:spLocks noChangeArrowheads="1"/>
          </p:cNvSpPr>
          <p:nvPr/>
        </p:nvSpPr>
        <p:spPr bwMode="auto">
          <a:xfrm>
            <a:off x="8079318" y="2979738"/>
            <a:ext cx="1154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R</a:t>
            </a:r>
            <a:endParaRPr lang="en-US" altLang="en-US" sz="1600" b="1">
              <a:ea typeface="MS PGothic" pitchFamily="34" charset="-128"/>
            </a:endParaRPr>
          </a:p>
        </p:txBody>
      </p:sp>
      <p:sp>
        <p:nvSpPr>
          <p:cNvPr id="10245" name="Rectangle 5"/>
          <p:cNvSpPr>
            <a:spLocks noChangeArrowheads="1"/>
          </p:cNvSpPr>
          <p:nvPr/>
        </p:nvSpPr>
        <p:spPr bwMode="auto">
          <a:xfrm>
            <a:off x="8811685" y="3370263"/>
            <a:ext cx="977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S</a:t>
            </a:r>
            <a:endParaRPr lang="en-US" altLang="en-US" sz="1600" b="1">
              <a:ea typeface="MS PGothic" pitchFamily="34" charset="-128"/>
            </a:endParaRPr>
          </a:p>
        </p:txBody>
      </p:sp>
      <p:sp>
        <p:nvSpPr>
          <p:cNvPr id="10246" name="Rectangle 6"/>
          <p:cNvSpPr>
            <a:spLocks noChangeArrowheads="1"/>
          </p:cNvSpPr>
          <p:nvPr/>
        </p:nvSpPr>
        <p:spPr bwMode="auto">
          <a:xfrm>
            <a:off x="8938685" y="3370263"/>
            <a:ext cx="1154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R</a:t>
            </a:r>
            <a:endParaRPr lang="en-US" altLang="en-US" sz="1600" b="1">
              <a:ea typeface="MS PGothic" pitchFamily="34" charset="-128"/>
            </a:endParaRPr>
          </a:p>
        </p:txBody>
      </p:sp>
      <p:sp>
        <p:nvSpPr>
          <p:cNvPr id="10247" name="Rectangle 7"/>
          <p:cNvSpPr>
            <a:spLocks noChangeArrowheads="1"/>
          </p:cNvSpPr>
          <p:nvPr/>
        </p:nvSpPr>
        <p:spPr bwMode="auto">
          <a:xfrm>
            <a:off x="9084734" y="3370263"/>
            <a:ext cx="222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AS</a:t>
            </a:r>
            <a:endParaRPr lang="en-US" altLang="en-US" sz="1600" b="1">
              <a:ea typeface="MS PGothic" pitchFamily="34" charset="-128"/>
            </a:endParaRPr>
          </a:p>
        </p:txBody>
      </p:sp>
      <p:sp>
        <p:nvSpPr>
          <p:cNvPr id="10248" name="Rectangle 8"/>
          <p:cNvSpPr>
            <a:spLocks noChangeArrowheads="1"/>
          </p:cNvSpPr>
          <p:nvPr/>
        </p:nvSpPr>
        <p:spPr bwMode="auto">
          <a:xfrm>
            <a:off x="9374718" y="3460751"/>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0249" name="Rectangle 9"/>
          <p:cNvSpPr>
            <a:spLocks noChangeArrowheads="1"/>
          </p:cNvSpPr>
          <p:nvPr/>
        </p:nvSpPr>
        <p:spPr bwMode="auto">
          <a:xfrm>
            <a:off x="5539318" y="2541588"/>
            <a:ext cx="86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L</a:t>
            </a:r>
            <a:endParaRPr lang="en-US" altLang="en-US" sz="1600" b="1">
              <a:ea typeface="MS PGothic" pitchFamily="34" charset="-128"/>
            </a:endParaRPr>
          </a:p>
        </p:txBody>
      </p:sp>
      <p:sp>
        <p:nvSpPr>
          <p:cNvPr id="10250" name="Rectangle 10"/>
          <p:cNvSpPr>
            <a:spLocks noChangeArrowheads="1"/>
          </p:cNvSpPr>
          <p:nvPr/>
        </p:nvSpPr>
        <p:spPr bwMode="auto">
          <a:xfrm>
            <a:off x="5662085" y="2541588"/>
            <a:ext cx="1154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R</a:t>
            </a:r>
            <a:endParaRPr lang="en-US" altLang="en-US" sz="1600" b="1">
              <a:ea typeface="MS PGothic" pitchFamily="34" charset="-128"/>
            </a:endParaRPr>
          </a:p>
        </p:txBody>
      </p:sp>
      <p:sp>
        <p:nvSpPr>
          <p:cNvPr id="10251" name="Rectangle 11"/>
          <p:cNvSpPr>
            <a:spLocks noChangeArrowheads="1"/>
          </p:cNvSpPr>
          <p:nvPr/>
        </p:nvSpPr>
        <p:spPr bwMode="auto">
          <a:xfrm>
            <a:off x="5806018" y="2541588"/>
            <a:ext cx="222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AS</a:t>
            </a:r>
            <a:endParaRPr lang="en-US" altLang="en-US" sz="1600" b="1">
              <a:ea typeface="MS PGothic" pitchFamily="34" charset="-128"/>
            </a:endParaRPr>
          </a:p>
        </p:txBody>
      </p:sp>
      <p:sp>
        <p:nvSpPr>
          <p:cNvPr id="10252" name="Line 12"/>
          <p:cNvSpPr>
            <a:spLocks noChangeShapeType="1"/>
          </p:cNvSpPr>
          <p:nvPr/>
        </p:nvSpPr>
        <p:spPr bwMode="auto">
          <a:xfrm>
            <a:off x="5814485" y="2770188"/>
            <a:ext cx="2116" cy="2887662"/>
          </a:xfrm>
          <a:prstGeom prst="line">
            <a:avLst/>
          </a:prstGeom>
          <a:noFill/>
          <a:ln w="38100">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3"/>
          <p:cNvSpPr>
            <a:spLocks noChangeShapeType="1"/>
          </p:cNvSpPr>
          <p:nvPr/>
        </p:nvSpPr>
        <p:spPr bwMode="auto">
          <a:xfrm flipH="1" flipV="1">
            <a:off x="3412067" y="3244850"/>
            <a:ext cx="2853267" cy="1911350"/>
          </a:xfrm>
          <a:prstGeom prst="line">
            <a:avLst/>
          </a:prstGeom>
          <a:noFill/>
          <a:ln w="38100">
            <a:solidFill>
              <a:srgbClr val="AEC5E7"/>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14"/>
          <p:cNvSpPr>
            <a:spLocks noChangeShapeType="1"/>
          </p:cNvSpPr>
          <p:nvPr/>
        </p:nvSpPr>
        <p:spPr bwMode="auto">
          <a:xfrm flipV="1">
            <a:off x="4830234" y="3551238"/>
            <a:ext cx="3951817" cy="1739900"/>
          </a:xfrm>
          <a:prstGeom prst="line">
            <a:avLst/>
          </a:prstGeom>
          <a:noFill/>
          <a:ln w="38100">
            <a:solidFill>
              <a:srgbClr val="FAC0BF"/>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55" name="Freeform 15"/>
          <p:cNvSpPr>
            <a:spLocks/>
          </p:cNvSpPr>
          <p:nvPr/>
        </p:nvSpPr>
        <p:spPr bwMode="auto">
          <a:xfrm>
            <a:off x="2743200" y="1760538"/>
            <a:ext cx="7266517" cy="3897312"/>
          </a:xfrm>
          <a:custGeom>
            <a:avLst/>
            <a:gdLst>
              <a:gd name="T0" fmla="*/ 5450307 w 2615"/>
              <a:gd name="T1" fmla="*/ 3896612 h 2036"/>
              <a:gd name="T2" fmla="*/ 0 w 2615"/>
              <a:gd name="T3" fmla="*/ 3896612 h 2036"/>
              <a:gd name="T4" fmla="*/ 0 w 2615"/>
              <a:gd name="T5" fmla="*/ 0 h 2036"/>
              <a:gd name="T6" fmla="*/ 0 60000 65536"/>
              <a:gd name="T7" fmla="*/ 0 60000 65536"/>
              <a:gd name="T8" fmla="*/ 0 60000 65536"/>
              <a:gd name="T9" fmla="*/ 0 w 2615"/>
              <a:gd name="T10" fmla="*/ 0 h 2036"/>
              <a:gd name="T11" fmla="*/ 2615 w 2615"/>
              <a:gd name="T12" fmla="*/ 2036 h 2036"/>
            </a:gdLst>
            <a:ahLst/>
            <a:cxnLst>
              <a:cxn ang="T6">
                <a:pos x="T0" y="T1"/>
              </a:cxn>
              <a:cxn ang="T7">
                <a:pos x="T2" y="T3"/>
              </a:cxn>
              <a:cxn ang="T8">
                <a:pos x="T4" y="T5"/>
              </a:cxn>
            </a:cxnLst>
            <a:rect l="T9" t="T10" r="T11" b="T12"/>
            <a:pathLst>
              <a:path w="2615" h="2036">
                <a:moveTo>
                  <a:pt x="2615" y="2036"/>
                </a:moveTo>
                <a:lnTo>
                  <a:pt x="0" y="2036"/>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6" name="Rectangle 16"/>
          <p:cNvSpPr>
            <a:spLocks noChangeArrowheads="1"/>
          </p:cNvSpPr>
          <p:nvPr/>
        </p:nvSpPr>
        <p:spPr bwMode="auto">
          <a:xfrm>
            <a:off x="5704418" y="5670551"/>
            <a:ext cx="1074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Y</a:t>
            </a:r>
            <a:endParaRPr lang="en-US" altLang="en-US" sz="1600" b="1">
              <a:ea typeface="MS PGothic" pitchFamily="34" charset="-128"/>
            </a:endParaRPr>
          </a:p>
        </p:txBody>
      </p:sp>
      <p:sp>
        <p:nvSpPr>
          <p:cNvPr id="10257" name="Rectangle 17"/>
          <p:cNvSpPr>
            <a:spLocks noChangeArrowheads="1"/>
          </p:cNvSpPr>
          <p:nvPr/>
        </p:nvSpPr>
        <p:spPr bwMode="auto">
          <a:xfrm>
            <a:off x="5846234" y="576103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0258" name="Line 18"/>
          <p:cNvSpPr>
            <a:spLocks noChangeShapeType="1"/>
          </p:cNvSpPr>
          <p:nvPr/>
        </p:nvSpPr>
        <p:spPr bwMode="auto">
          <a:xfrm flipV="1">
            <a:off x="5814485" y="5927725"/>
            <a:ext cx="2116" cy="1905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 name="Freeform 19"/>
          <p:cNvSpPr>
            <a:spLocks/>
          </p:cNvSpPr>
          <p:nvPr/>
        </p:nvSpPr>
        <p:spPr bwMode="auto">
          <a:xfrm>
            <a:off x="5175251" y="6081714"/>
            <a:ext cx="2199216" cy="395287"/>
          </a:xfrm>
          <a:custGeom>
            <a:avLst/>
            <a:gdLst>
              <a:gd name="T0" fmla="*/ 155 w 155"/>
              <a:gd name="T1" fmla="*/ 75 h 94"/>
              <a:gd name="T2" fmla="*/ 138 w 155"/>
              <a:gd name="T3" fmla="*/ 94 h 94"/>
              <a:gd name="T4" fmla="*/ 17 w 155"/>
              <a:gd name="T5" fmla="*/ 94 h 94"/>
              <a:gd name="T6" fmla="*/ 0 w 155"/>
              <a:gd name="T7" fmla="*/ 75 h 94"/>
              <a:gd name="T8" fmla="*/ 0 w 155"/>
              <a:gd name="T9" fmla="*/ 19 h 94"/>
              <a:gd name="T10" fmla="*/ 17 w 155"/>
              <a:gd name="T11" fmla="*/ 0 h 94"/>
              <a:gd name="T12" fmla="*/ 138 w 155"/>
              <a:gd name="T13" fmla="*/ 0 h 94"/>
              <a:gd name="T14" fmla="*/ 155 w 155"/>
              <a:gd name="T15" fmla="*/ 19 h 94"/>
              <a:gd name="T16" fmla="*/ 155 w 155"/>
              <a:gd name="T17" fmla="*/ 75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5"/>
              <a:gd name="T28" fmla="*/ 0 h 94"/>
              <a:gd name="T29" fmla="*/ 155 w 155"/>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5" h="94">
                <a:moveTo>
                  <a:pt x="155" y="75"/>
                </a:moveTo>
                <a:cubicBezTo>
                  <a:pt x="155" y="86"/>
                  <a:pt x="148" y="94"/>
                  <a:pt x="138" y="94"/>
                </a:cubicBezTo>
                <a:cubicBezTo>
                  <a:pt x="17" y="94"/>
                  <a:pt x="17" y="94"/>
                  <a:pt x="17" y="94"/>
                </a:cubicBezTo>
                <a:cubicBezTo>
                  <a:pt x="7" y="94"/>
                  <a:pt x="0" y="86"/>
                  <a:pt x="0" y="75"/>
                </a:cubicBezTo>
                <a:cubicBezTo>
                  <a:pt x="0" y="19"/>
                  <a:pt x="0" y="19"/>
                  <a:pt x="0" y="19"/>
                </a:cubicBezTo>
                <a:cubicBezTo>
                  <a:pt x="0" y="9"/>
                  <a:pt x="7" y="0"/>
                  <a:pt x="17" y="0"/>
                </a:cubicBezTo>
                <a:cubicBezTo>
                  <a:pt x="138" y="0"/>
                  <a:pt x="138" y="0"/>
                  <a:pt x="138" y="0"/>
                </a:cubicBezTo>
                <a:cubicBezTo>
                  <a:pt x="148" y="0"/>
                  <a:pt x="155" y="9"/>
                  <a:pt x="155" y="19"/>
                </a:cubicBezTo>
                <a:lnTo>
                  <a:pt x="155" y="75"/>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endParaRPr lang="en-US" b="1" dirty="0"/>
          </a:p>
        </p:txBody>
      </p:sp>
      <p:sp>
        <p:nvSpPr>
          <p:cNvPr id="10260" name="Rectangle 22"/>
          <p:cNvSpPr>
            <a:spLocks noChangeArrowheads="1"/>
          </p:cNvSpPr>
          <p:nvPr/>
        </p:nvSpPr>
        <p:spPr bwMode="auto">
          <a:xfrm>
            <a:off x="5554134" y="4941888"/>
            <a:ext cx="99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10261" name="Rectangle 23"/>
          <p:cNvSpPr>
            <a:spLocks noChangeArrowheads="1"/>
          </p:cNvSpPr>
          <p:nvPr/>
        </p:nvSpPr>
        <p:spPr bwMode="auto">
          <a:xfrm>
            <a:off x="5683251" y="503396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0262" name="Rectangle 24"/>
          <p:cNvSpPr>
            <a:spLocks noChangeArrowheads="1"/>
          </p:cNvSpPr>
          <p:nvPr/>
        </p:nvSpPr>
        <p:spPr bwMode="auto">
          <a:xfrm>
            <a:off x="2396067" y="4803776"/>
            <a:ext cx="109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P</a:t>
            </a:r>
            <a:endParaRPr lang="en-US" altLang="en-US" sz="1600" b="1">
              <a:ea typeface="MS PGothic" pitchFamily="34" charset="-128"/>
            </a:endParaRPr>
          </a:p>
        </p:txBody>
      </p:sp>
      <p:sp>
        <p:nvSpPr>
          <p:cNvPr id="10263" name="Rectangle 25"/>
          <p:cNvSpPr>
            <a:spLocks noChangeArrowheads="1"/>
          </p:cNvSpPr>
          <p:nvPr/>
        </p:nvSpPr>
        <p:spPr bwMode="auto">
          <a:xfrm>
            <a:off x="2535767" y="4892676"/>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29" name="Line 26"/>
          <p:cNvSpPr>
            <a:spLocks noChangeShapeType="1"/>
          </p:cNvSpPr>
          <p:nvPr/>
        </p:nvSpPr>
        <p:spPr bwMode="auto">
          <a:xfrm>
            <a:off x="5977468" y="5783264"/>
            <a:ext cx="309033" cy="158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 name="Freeform 27"/>
          <p:cNvSpPr>
            <a:spLocks/>
          </p:cNvSpPr>
          <p:nvPr/>
        </p:nvSpPr>
        <p:spPr bwMode="auto">
          <a:xfrm>
            <a:off x="6254751" y="5756276"/>
            <a:ext cx="118533" cy="55563"/>
          </a:xfrm>
          <a:custGeom>
            <a:avLst/>
            <a:gdLst>
              <a:gd name="T0" fmla="*/ 19555 w 18"/>
              <a:gd name="T1" fmla="*/ 27499 h 12"/>
              <a:gd name="T2" fmla="*/ 0 w 18"/>
              <a:gd name="T3" fmla="*/ 4583 h 12"/>
              <a:gd name="T4" fmla="*/ 0 w 18"/>
              <a:gd name="T5" fmla="*/ 0 h 12"/>
              <a:gd name="T6" fmla="*/ 43999 w 18"/>
              <a:gd name="T7" fmla="*/ 18333 h 12"/>
              <a:gd name="T8" fmla="*/ 87997 w 18"/>
              <a:gd name="T9" fmla="*/ 27499 h 12"/>
              <a:gd name="T10" fmla="*/ 43999 w 18"/>
              <a:gd name="T11" fmla="*/ 36665 h 12"/>
              <a:gd name="T12" fmla="*/ 0 w 18"/>
              <a:gd name="T13" fmla="*/ 54998 h 12"/>
              <a:gd name="T14" fmla="*/ 0 w 18"/>
              <a:gd name="T15" fmla="*/ 50415 h 12"/>
              <a:gd name="T16" fmla="*/ 19555 w 18"/>
              <a:gd name="T17" fmla="*/ 27499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4" y="6"/>
                </a:moveTo>
                <a:cubicBezTo>
                  <a:pt x="0" y="1"/>
                  <a:pt x="0" y="1"/>
                  <a:pt x="0" y="1"/>
                </a:cubicBezTo>
                <a:cubicBezTo>
                  <a:pt x="0" y="0"/>
                  <a:pt x="0" y="0"/>
                  <a:pt x="0" y="0"/>
                </a:cubicBezTo>
                <a:cubicBezTo>
                  <a:pt x="9" y="4"/>
                  <a:pt x="9" y="4"/>
                  <a:pt x="9" y="4"/>
                </a:cubicBezTo>
                <a:cubicBezTo>
                  <a:pt x="12" y="5"/>
                  <a:pt x="15" y="5"/>
                  <a:pt x="18" y="6"/>
                </a:cubicBezTo>
                <a:cubicBezTo>
                  <a:pt x="15" y="7"/>
                  <a:pt x="12" y="7"/>
                  <a:pt x="9" y="8"/>
                </a:cubicBezTo>
                <a:cubicBezTo>
                  <a:pt x="0" y="12"/>
                  <a:pt x="0" y="12"/>
                  <a:pt x="0" y="12"/>
                </a:cubicBezTo>
                <a:cubicBezTo>
                  <a:pt x="0" y="11"/>
                  <a:pt x="0" y="11"/>
                  <a:pt x="0" y="11"/>
                </a:cubicBezTo>
                <a:lnTo>
                  <a:pt x="4"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Line 28"/>
          <p:cNvSpPr>
            <a:spLocks noChangeShapeType="1"/>
          </p:cNvSpPr>
          <p:nvPr/>
        </p:nvSpPr>
        <p:spPr bwMode="auto">
          <a:xfrm flipV="1">
            <a:off x="2493434" y="4699000"/>
            <a:ext cx="2117" cy="127000"/>
          </a:xfrm>
          <a:prstGeom prst="line">
            <a:avLst/>
          </a:prstGeom>
          <a:noFill/>
          <a:ln w="1117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267" name="Oval 29"/>
          <p:cNvSpPr>
            <a:spLocks noChangeArrowheads="1"/>
          </p:cNvSpPr>
          <p:nvPr/>
        </p:nvSpPr>
        <p:spPr bwMode="auto">
          <a:xfrm>
            <a:off x="5748867" y="4808538"/>
            <a:ext cx="133351" cy="889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33" name="Rectangle 30"/>
          <p:cNvSpPr>
            <a:spLocks noChangeArrowheads="1"/>
          </p:cNvSpPr>
          <p:nvPr/>
        </p:nvSpPr>
        <p:spPr bwMode="auto">
          <a:xfrm>
            <a:off x="6464301" y="5195889"/>
            <a:ext cx="71967" cy="58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10269" name="Rectangle 31"/>
          <p:cNvSpPr>
            <a:spLocks noChangeArrowheads="1"/>
          </p:cNvSpPr>
          <p:nvPr/>
        </p:nvSpPr>
        <p:spPr bwMode="auto">
          <a:xfrm>
            <a:off x="952500" y="1527175"/>
            <a:ext cx="184785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b="1">
                <a:ea typeface="MS PGothic" pitchFamily="34" charset="-128"/>
              </a:rPr>
              <a:t>Aggregate</a:t>
            </a:r>
          </a:p>
          <a:p>
            <a:pPr algn="ctr"/>
            <a:r>
              <a:rPr lang="en-US" altLang="en-US" sz="1600" b="1">
                <a:ea typeface="MS PGothic" pitchFamily="34" charset="-128"/>
              </a:rPr>
              <a:t>price level</a:t>
            </a:r>
          </a:p>
        </p:txBody>
      </p:sp>
      <p:sp>
        <p:nvSpPr>
          <p:cNvPr id="10270" name="Rectangle 32"/>
          <p:cNvSpPr>
            <a:spLocks noChangeArrowheads="1"/>
          </p:cNvSpPr>
          <p:nvPr/>
        </p:nvSpPr>
        <p:spPr bwMode="auto">
          <a:xfrm>
            <a:off x="9046634" y="5751514"/>
            <a:ext cx="9671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ea typeface="MS PGothic" pitchFamily="34" charset="-128"/>
              </a:rPr>
              <a:t>Real GDP</a:t>
            </a:r>
          </a:p>
        </p:txBody>
      </p:sp>
      <p:sp>
        <p:nvSpPr>
          <p:cNvPr id="10271" name="Rectangle 33"/>
          <p:cNvSpPr>
            <a:spLocks noChangeArrowheads="1"/>
          </p:cNvSpPr>
          <p:nvPr/>
        </p:nvSpPr>
        <p:spPr bwMode="auto">
          <a:xfrm>
            <a:off x="5300134" y="6134100"/>
            <a:ext cx="193463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400">
                <a:ea typeface="MS PGothic" pitchFamily="34" charset="-128"/>
              </a:rPr>
              <a:t>Potential output</a:t>
            </a:r>
          </a:p>
        </p:txBody>
      </p:sp>
      <p:grpSp>
        <p:nvGrpSpPr>
          <p:cNvPr id="37" name="Group 34"/>
          <p:cNvGrpSpPr>
            <a:grpSpLocks/>
          </p:cNvGrpSpPr>
          <p:nvPr/>
        </p:nvGrpSpPr>
        <p:grpSpPr bwMode="auto">
          <a:xfrm>
            <a:off x="2446867" y="2979738"/>
            <a:ext cx="8125884" cy="2628900"/>
            <a:chOff x="936" y="1316"/>
            <a:chExt cx="4432" cy="1912"/>
          </a:xfrm>
        </p:grpSpPr>
        <p:sp>
          <p:nvSpPr>
            <p:cNvPr id="10298" name="Rectangle 35"/>
            <p:cNvSpPr>
              <a:spLocks noChangeArrowheads="1"/>
            </p:cNvSpPr>
            <p:nvPr/>
          </p:nvSpPr>
          <p:spPr bwMode="auto">
            <a:xfrm>
              <a:off x="4100" y="1316"/>
              <a:ext cx="12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AS</a:t>
              </a:r>
              <a:endParaRPr lang="en-US" altLang="en-US" sz="1600" b="1">
                <a:ea typeface="MS PGothic" pitchFamily="34" charset="-128"/>
              </a:endParaRPr>
            </a:p>
          </p:txBody>
        </p:sp>
        <p:sp>
          <p:nvSpPr>
            <p:cNvPr id="10299" name="Rectangle 36"/>
            <p:cNvSpPr>
              <a:spLocks noChangeArrowheads="1"/>
            </p:cNvSpPr>
            <p:nvPr/>
          </p:nvSpPr>
          <p:spPr bwMode="auto">
            <a:xfrm>
              <a:off x="4257" y="1383"/>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0300" name="Line 37"/>
            <p:cNvSpPr>
              <a:spLocks noChangeShapeType="1"/>
            </p:cNvSpPr>
            <p:nvPr/>
          </p:nvSpPr>
          <p:spPr bwMode="auto">
            <a:xfrm flipH="1">
              <a:off x="3295" y="1919"/>
              <a:ext cx="639" cy="1"/>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301" name="Freeform 38"/>
            <p:cNvSpPr>
              <a:spLocks/>
            </p:cNvSpPr>
            <p:nvPr/>
          </p:nvSpPr>
          <p:spPr bwMode="auto">
            <a:xfrm>
              <a:off x="3219" y="1890"/>
              <a:ext cx="103" cy="58"/>
            </a:xfrm>
            <a:custGeom>
              <a:avLst/>
              <a:gdLst>
                <a:gd name="T0" fmla="*/ 82 w 29"/>
                <a:gd name="T1" fmla="*/ 29 h 18"/>
                <a:gd name="T2" fmla="*/ 103 w 29"/>
                <a:gd name="T3" fmla="*/ 0 h 18"/>
                <a:gd name="T4" fmla="*/ 99 w 29"/>
                <a:gd name="T5" fmla="*/ 0 h 18"/>
                <a:gd name="T6" fmla="*/ 50 w 29"/>
                <a:gd name="T7" fmla="*/ 19 h 18"/>
                <a:gd name="T8" fmla="*/ 0 w 29"/>
                <a:gd name="T9" fmla="*/ 29 h 18"/>
                <a:gd name="T10" fmla="*/ 50 w 29"/>
                <a:gd name="T11" fmla="*/ 39 h 18"/>
                <a:gd name="T12" fmla="*/ 99 w 29"/>
                <a:gd name="T13" fmla="*/ 58 h 18"/>
                <a:gd name="T14" fmla="*/ 103 w 29"/>
                <a:gd name="T15" fmla="*/ 58 h 18"/>
                <a:gd name="T16" fmla="*/ 82 w 29"/>
                <a:gd name="T17" fmla="*/ 29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8"/>
                <a:gd name="T29" fmla="*/ 29 w 2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8">
                  <a:moveTo>
                    <a:pt x="23" y="9"/>
                  </a:moveTo>
                  <a:cubicBezTo>
                    <a:pt x="29" y="0"/>
                    <a:pt x="29" y="0"/>
                    <a:pt x="29" y="0"/>
                  </a:cubicBezTo>
                  <a:cubicBezTo>
                    <a:pt x="28" y="0"/>
                    <a:pt x="28" y="0"/>
                    <a:pt x="28" y="0"/>
                  </a:cubicBezTo>
                  <a:cubicBezTo>
                    <a:pt x="14" y="6"/>
                    <a:pt x="14" y="6"/>
                    <a:pt x="14" y="6"/>
                  </a:cubicBezTo>
                  <a:cubicBezTo>
                    <a:pt x="9" y="7"/>
                    <a:pt x="4" y="8"/>
                    <a:pt x="0" y="9"/>
                  </a:cubicBezTo>
                  <a:cubicBezTo>
                    <a:pt x="4" y="10"/>
                    <a:pt x="9" y="11"/>
                    <a:pt x="14" y="12"/>
                  </a:cubicBezTo>
                  <a:cubicBezTo>
                    <a:pt x="28" y="18"/>
                    <a:pt x="28" y="18"/>
                    <a:pt x="28" y="18"/>
                  </a:cubicBezTo>
                  <a:cubicBezTo>
                    <a:pt x="29" y="18"/>
                    <a:pt x="29" y="18"/>
                    <a:pt x="29" y="18"/>
                  </a:cubicBezTo>
                  <a:lnTo>
                    <a:pt x="2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2" name="Line 39"/>
            <p:cNvSpPr>
              <a:spLocks noChangeShapeType="1"/>
            </p:cNvSpPr>
            <p:nvPr/>
          </p:nvSpPr>
          <p:spPr bwMode="auto">
            <a:xfrm flipV="1">
              <a:off x="1779" y="1456"/>
              <a:ext cx="2149" cy="1249"/>
            </a:xfrm>
            <a:prstGeom prst="line">
              <a:avLst/>
            </a:prstGeom>
            <a:noFill/>
            <a:ln w="38100">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303" name="Rectangle 40"/>
            <p:cNvSpPr>
              <a:spLocks noChangeArrowheads="1"/>
            </p:cNvSpPr>
            <p:nvPr/>
          </p:nvSpPr>
          <p:spPr bwMode="auto">
            <a:xfrm>
              <a:off x="936" y="2002"/>
              <a:ext cx="5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P</a:t>
              </a:r>
              <a:endParaRPr lang="en-US" altLang="en-US" sz="1600" b="1">
                <a:ea typeface="MS PGothic" pitchFamily="34" charset="-128"/>
              </a:endParaRPr>
            </a:p>
          </p:txBody>
        </p:sp>
        <p:sp>
          <p:nvSpPr>
            <p:cNvPr id="10304" name="Rectangle 41"/>
            <p:cNvSpPr>
              <a:spLocks noChangeArrowheads="1"/>
            </p:cNvSpPr>
            <p:nvPr/>
          </p:nvSpPr>
          <p:spPr bwMode="auto">
            <a:xfrm>
              <a:off x="1012" y="2068"/>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3</a:t>
              </a:r>
              <a:endParaRPr lang="en-US" altLang="en-US" sz="1600" b="1">
                <a:ea typeface="MS PGothic" pitchFamily="34" charset="-128"/>
              </a:endParaRPr>
            </a:p>
          </p:txBody>
        </p:sp>
        <p:sp>
          <p:nvSpPr>
            <p:cNvPr id="10305" name="Line 42"/>
            <p:cNvSpPr>
              <a:spLocks noChangeShapeType="1"/>
            </p:cNvSpPr>
            <p:nvPr/>
          </p:nvSpPr>
          <p:spPr bwMode="auto">
            <a:xfrm flipV="1">
              <a:off x="985" y="2206"/>
              <a:ext cx="1" cy="154"/>
            </a:xfrm>
            <a:prstGeom prst="line">
              <a:avLst/>
            </a:prstGeom>
            <a:noFill/>
            <a:ln w="1752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306" name="Line 43"/>
            <p:cNvSpPr>
              <a:spLocks noChangeShapeType="1"/>
            </p:cNvSpPr>
            <p:nvPr/>
          </p:nvSpPr>
          <p:spPr bwMode="auto">
            <a:xfrm flipH="1" flipV="1">
              <a:off x="3581" y="1919"/>
              <a:ext cx="282" cy="289"/>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7" name="Freeform 44"/>
            <p:cNvSpPr>
              <a:spLocks/>
            </p:cNvSpPr>
            <p:nvPr/>
          </p:nvSpPr>
          <p:spPr bwMode="auto">
            <a:xfrm>
              <a:off x="3888" y="2064"/>
              <a:ext cx="1440" cy="1159"/>
            </a:xfrm>
            <a:custGeom>
              <a:avLst/>
              <a:gdLst>
                <a:gd name="T0" fmla="*/ 332 w 332"/>
                <a:gd name="T1" fmla="*/ 266 h 288"/>
                <a:gd name="T2" fmla="*/ 314 w 332"/>
                <a:gd name="T3" fmla="*/ 288 h 288"/>
                <a:gd name="T4" fmla="*/ 18 w 332"/>
                <a:gd name="T5" fmla="*/ 288 h 288"/>
                <a:gd name="T6" fmla="*/ 0 w 332"/>
                <a:gd name="T7" fmla="*/ 266 h 288"/>
                <a:gd name="T8" fmla="*/ 0 w 332"/>
                <a:gd name="T9" fmla="*/ 23 h 288"/>
                <a:gd name="T10" fmla="*/ 18 w 332"/>
                <a:gd name="T11" fmla="*/ 0 h 288"/>
                <a:gd name="T12" fmla="*/ 314 w 332"/>
                <a:gd name="T13" fmla="*/ 0 h 288"/>
                <a:gd name="T14" fmla="*/ 332 w 332"/>
                <a:gd name="T15" fmla="*/ 23 h 288"/>
                <a:gd name="T16" fmla="*/ 332 w 332"/>
                <a:gd name="T17" fmla="*/ 266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288"/>
                <a:gd name="T29" fmla="*/ 332 w 332"/>
                <a:gd name="T30" fmla="*/ 288 h 2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288">
                  <a:moveTo>
                    <a:pt x="332" y="266"/>
                  </a:moveTo>
                  <a:cubicBezTo>
                    <a:pt x="332" y="278"/>
                    <a:pt x="324" y="288"/>
                    <a:pt x="314" y="288"/>
                  </a:cubicBezTo>
                  <a:cubicBezTo>
                    <a:pt x="18" y="288"/>
                    <a:pt x="18" y="288"/>
                    <a:pt x="18" y="288"/>
                  </a:cubicBezTo>
                  <a:cubicBezTo>
                    <a:pt x="8" y="288"/>
                    <a:pt x="0" y="278"/>
                    <a:pt x="0" y="266"/>
                  </a:cubicBezTo>
                  <a:cubicBezTo>
                    <a:pt x="0" y="23"/>
                    <a:pt x="0" y="23"/>
                    <a:pt x="0" y="23"/>
                  </a:cubicBezTo>
                  <a:cubicBezTo>
                    <a:pt x="0" y="10"/>
                    <a:pt x="8" y="0"/>
                    <a:pt x="18" y="0"/>
                  </a:cubicBezTo>
                  <a:cubicBezTo>
                    <a:pt x="314" y="0"/>
                    <a:pt x="314" y="0"/>
                    <a:pt x="314" y="0"/>
                  </a:cubicBezTo>
                  <a:cubicBezTo>
                    <a:pt x="324" y="0"/>
                    <a:pt x="332" y="10"/>
                    <a:pt x="332" y="23"/>
                  </a:cubicBezTo>
                  <a:lnTo>
                    <a:pt x="332" y="266"/>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endParaRPr lang="en-US" b="1" dirty="0"/>
            </a:p>
          </p:txBody>
        </p:sp>
        <p:sp>
          <p:nvSpPr>
            <p:cNvPr id="10308" name="Rectangle 45"/>
            <p:cNvSpPr>
              <a:spLocks noChangeArrowheads="1"/>
            </p:cNvSpPr>
            <p:nvPr/>
          </p:nvSpPr>
          <p:spPr bwMode="auto">
            <a:xfrm>
              <a:off x="3832" y="2064"/>
              <a:ext cx="1536" cy="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400">
                  <a:ea typeface="MS PGothic" pitchFamily="34" charset="-128"/>
                </a:rPr>
                <a:t>. . . but the eventual</a:t>
              </a:r>
            </a:p>
            <a:p>
              <a:pPr algn="ctr"/>
              <a:r>
                <a:rPr lang="en-US" altLang="en-US" sz="1400">
                  <a:ea typeface="MS PGothic" pitchFamily="34" charset="-128"/>
                </a:rPr>
                <a:t>rise in nominal wages</a:t>
              </a:r>
            </a:p>
            <a:p>
              <a:pPr algn="ctr"/>
              <a:r>
                <a:rPr lang="en-US" altLang="en-US" sz="1400">
                  <a:ea typeface="MS PGothic" pitchFamily="34" charset="-128"/>
                </a:rPr>
                <a:t>leads to a fall in</a:t>
              </a:r>
            </a:p>
            <a:p>
              <a:pPr algn="ctr"/>
              <a:r>
                <a:rPr lang="en-US" altLang="en-US" sz="1400">
                  <a:ea typeface="MS PGothic" pitchFamily="34" charset="-128"/>
                </a:rPr>
                <a:t>short-run aggregate</a:t>
              </a:r>
            </a:p>
            <a:p>
              <a:pPr algn="ctr"/>
              <a:r>
                <a:rPr lang="en-US" altLang="en-US" sz="1400">
                  <a:ea typeface="MS PGothic" pitchFamily="34" charset="-128"/>
                </a:rPr>
                <a:t>supply and aggregate</a:t>
              </a:r>
            </a:p>
            <a:p>
              <a:pPr algn="ctr"/>
              <a:r>
                <a:rPr lang="en-US" altLang="en-US" sz="1400">
                  <a:ea typeface="MS PGothic" pitchFamily="34" charset="-128"/>
                </a:rPr>
                <a:t>output falls back to</a:t>
              </a:r>
            </a:p>
            <a:p>
              <a:pPr algn="ctr"/>
              <a:r>
                <a:rPr lang="en-US" altLang="en-US" sz="1400">
                  <a:ea typeface="MS PGothic" pitchFamily="34" charset="-128"/>
                </a:rPr>
                <a:t>potential output.</a:t>
              </a:r>
            </a:p>
          </p:txBody>
        </p:sp>
        <p:sp>
          <p:nvSpPr>
            <p:cNvPr id="10309" name="Line 46"/>
            <p:cNvSpPr>
              <a:spLocks noChangeShapeType="1"/>
            </p:cNvSpPr>
            <p:nvPr/>
          </p:nvSpPr>
          <p:spPr bwMode="auto">
            <a:xfrm>
              <a:off x="1152" y="2112"/>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3" name="Line 47"/>
          <p:cNvSpPr>
            <a:spLocks noChangeShapeType="1"/>
          </p:cNvSpPr>
          <p:nvPr/>
        </p:nvSpPr>
        <p:spPr bwMode="auto">
          <a:xfrm>
            <a:off x="2789767" y="4862513"/>
            <a:ext cx="299296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1" name="Group 48"/>
          <p:cNvGrpSpPr>
            <a:grpSpLocks/>
          </p:cNvGrpSpPr>
          <p:nvPr/>
        </p:nvGrpSpPr>
        <p:grpSpPr bwMode="auto">
          <a:xfrm>
            <a:off x="2446867" y="1725613"/>
            <a:ext cx="5017652" cy="4281487"/>
            <a:chOff x="936" y="384"/>
            <a:chExt cx="2737" cy="3114"/>
          </a:xfrm>
        </p:grpSpPr>
        <p:sp>
          <p:nvSpPr>
            <p:cNvPr id="10282" name="Line 49"/>
            <p:cNvSpPr>
              <a:spLocks noChangeShapeType="1"/>
            </p:cNvSpPr>
            <p:nvPr/>
          </p:nvSpPr>
          <p:spPr bwMode="auto">
            <a:xfrm>
              <a:off x="1891" y="1755"/>
              <a:ext cx="358" cy="1"/>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3" name="Freeform 50"/>
            <p:cNvSpPr>
              <a:spLocks/>
            </p:cNvSpPr>
            <p:nvPr/>
          </p:nvSpPr>
          <p:spPr bwMode="auto">
            <a:xfrm>
              <a:off x="2220" y="1725"/>
              <a:ext cx="103" cy="59"/>
            </a:xfrm>
            <a:custGeom>
              <a:avLst/>
              <a:gdLst>
                <a:gd name="T0" fmla="*/ 21 w 29"/>
                <a:gd name="T1" fmla="*/ 30 h 18"/>
                <a:gd name="T2" fmla="*/ 0 w 29"/>
                <a:gd name="T3" fmla="*/ 0 h 18"/>
                <a:gd name="T4" fmla="*/ 4 w 29"/>
                <a:gd name="T5" fmla="*/ 0 h 18"/>
                <a:gd name="T6" fmla="*/ 53 w 29"/>
                <a:gd name="T7" fmla="*/ 20 h 18"/>
                <a:gd name="T8" fmla="*/ 103 w 29"/>
                <a:gd name="T9" fmla="*/ 30 h 18"/>
                <a:gd name="T10" fmla="*/ 53 w 29"/>
                <a:gd name="T11" fmla="*/ 39 h 18"/>
                <a:gd name="T12" fmla="*/ 4 w 29"/>
                <a:gd name="T13" fmla="*/ 59 h 18"/>
                <a:gd name="T14" fmla="*/ 0 w 29"/>
                <a:gd name="T15" fmla="*/ 59 h 18"/>
                <a:gd name="T16" fmla="*/ 21 w 29"/>
                <a:gd name="T17" fmla="*/ 3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8"/>
                <a:gd name="T29" fmla="*/ 29 w 2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8">
                  <a:moveTo>
                    <a:pt x="6" y="9"/>
                  </a:moveTo>
                  <a:cubicBezTo>
                    <a:pt x="0" y="0"/>
                    <a:pt x="0" y="0"/>
                    <a:pt x="0" y="0"/>
                  </a:cubicBezTo>
                  <a:cubicBezTo>
                    <a:pt x="1" y="0"/>
                    <a:pt x="1" y="0"/>
                    <a:pt x="1" y="0"/>
                  </a:cubicBezTo>
                  <a:cubicBezTo>
                    <a:pt x="15" y="6"/>
                    <a:pt x="15" y="6"/>
                    <a:pt x="15" y="6"/>
                  </a:cubicBezTo>
                  <a:cubicBezTo>
                    <a:pt x="20" y="7"/>
                    <a:pt x="25" y="8"/>
                    <a:pt x="29" y="9"/>
                  </a:cubicBezTo>
                  <a:cubicBezTo>
                    <a:pt x="25" y="10"/>
                    <a:pt x="20" y="11"/>
                    <a:pt x="15" y="12"/>
                  </a:cubicBezTo>
                  <a:cubicBezTo>
                    <a:pt x="1" y="18"/>
                    <a:pt x="1" y="18"/>
                    <a:pt x="1" y="18"/>
                  </a:cubicBezTo>
                  <a:cubicBezTo>
                    <a:pt x="0" y="18"/>
                    <a:pt x="0" y="18"/>
                    <a:pt x="0" y="18"/>
                  </a:cubicBezTo>
                  <a:lnTo>
                    <a:pt x="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4" name="Line 51"/>
            <p:cNvSpPr>
              <a:spLocks noChangeShapeType="1"/>
            </p:cNvSpPr>
            <p:nvPr/>
          </p:nvSpPr>
          <p:spPr bwMode="auto">
            <a:xfrm flipH="1" flipV="1">
              <a:off x="1915" y="1298"/>
              <a:ext cx="1548" cy="1404"/>
            </a:xfrm>
            <a:prstGeom prst="line">
              <a:avLst/>
            </a:prstGeom>
            <a:noFill/>
            <a:ln w="38100">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5" name="Rectangle 52"/>
            <p:cNvSpPr>
              <a:spLocks noChangeArrowheads="1"/>
            </p:cNvSpPr>
            <p:nvPr/>
          </p:nvSpPr>
          <p:spPr bwMode="auto">
            <a:xfrm>
              <a:off x="3124" y="3253"/>
              <a:ext cx="5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Y</a:t>
              </a:r>
              <a:endParaRPr lang="en-US" altLang="en-US" sz="1600" b="1">
                <a:ea typeface="MS PGothic" pitchFamily="34" charset="-128"/>
              </a:endParaRPr>
            </a:p>
          </p:txBody>
        </p:sp>
        <p:sp>
          <p:nvSpPr>
            <p:cNvPr id="10286" name="Rectangle 53"/>
            <p:cNvSpPr>
              <a:spLocks noChangeArrowheads="1"/>
            </p:cNvSpPr>
            <p:nvPr/>
          </p:nvSpPr>
          <p:spPr bwMode="auto">
            <a:xfrm>
              <a:off x="3201" y="3319"/>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0287" name="Rectangle 54"/>
            <p:cNvSpPr>
              <a:spLocks noChangeArrowheads="1"/>
            </p:cNvSpPr>
            <p:nvPr/>
          </p:nvSpPr>
          <p:spPr bwMode="auto">
            <a:xfrm>
              <a:off x="3271" y="2370"/>
              <a:ext cx="5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10288" name="Rectangle 55"/>
            <p:cNvSpPr>
              <a:spLocks noChangeArrowheads="1"/>
            </p:cNvSpPr>
            <p:nvPr/>
          </p:nvSpPr>
          <p:spPr bwMode="auto">
            <a:xfrm>
              <a:off x="3340" y="2437"/>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0289" name="Rectangle 56"/>
            <p:cNvSpPr>
              <a:spLocks noChangeArrowheads="1"/>
            </p:cNvSpPr>
            <p:nvPr/>
          </p:nvSpPr>
          <p:spPr bwMode="auto">
            <a:xfrm>
              <a:off x="936" y="2361"/>
              <a:ext cx="5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P</a:t>
              </a:r>
              <a:endParaRPr lang="en-US" altLang="en-US" sz="1600" b="1">
                <a:ea typeface="MS PGothic" pitchFamily="34" charset="-128"/>
              </a:endParaRPr>
            </a:p>
          </p:txBody>
        </p:sp>
        <p:sp>
          <p:nvSpPr>
            <p:cNvPr id="10290" name="Rectangle 57"/>
            <p:cNvSpPr>
              <a:spLocks noChangeArrowheads="1"/>
            </p:cNvSpPr>
            <p:nvPr/>
          </p:nvSpPr>
          <p:spPr bwMode="auto">
            <a:xfrm>
              <a:off x="1012" y="2428"/>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0291" name="Rectangle 58"/>
            <p:cNvSpPr>
              <a:spLocks noChangeArrowheads="1"/>
            </p:cNvSpPr>
            <p:nvPr/>
          </p:nvSpPr>
          <p:spPr bwMode="auto">
            <a:xfrm>
              <a:off x="3433" y="2672"/>
              <a:ext cx="13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AD</a:t>
              </a:r>
              <a:endParaRPr lang="en-US" altLang="en-US" sz="1600" b="1">
                <a:ea typeface="MS PGothic" pitchFamily="34" charset="-128"/>
              </a:endParaRPr>
            </a:p>
          </p:txBody>
        </p:sp>
        <p:sp>
          <p:nvSpPr>
            <p:cNvPr id="10292" name="Rectangle 59"/>
            <p:cNvSpPr>
              <a:spLocks noChangeArrowheads="1"/>
            </p:cNvSpPr>
            <p:nvPr/>
          </p:nvSpPr>
          <p:spPr bwMode="auto">
            <a:xfrm>
              <a:off x="3616" y="2739"/>
              <a:ext cx="5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0293" name="Oval 60"/>
            <p:cNvSpPr>
              <a:spLocks noChangeArrowheads="1"/>
            </p:cNvSpPr>
            <p:nvPr/>
          </p:nvSpPr>
          <p:spPr bwMode="auto">
            <a:xfrm>
              <a:off x="3137" y="2409"/>
              <a:ext cx="71"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10294" name="Line 61"/>
            <p:cNvSpPr>
              <a:spLocks noChangeShapeType="1"/>
            </p:cNvSpPr>
            <p:nvPr/>
          </p:nvSpPr>
          <p:spPr bwMode="auto">
            <a:xfrm flipH="1" flipV="1">
              <a:off x="1729" y="1186"/>
              <a:ext cx="315" cy="566"/>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Freeform 62"/>
            <p:cNvSpPr>
              <a:spLocks/>
            </p:cNvSpPr>
            <p:nvPr/>
          </p:nvSpPr>
          <p:spPr bwMode="auto">
            <a:xfrm>
              <a:off x="1212" y="384"/>
              <a:ext cx="1380" cy="816"/>
            </a:xfrm>
            <a:custGeom>
              <a:avLst/>
              <a:gdLst>
                <a:gd name="T0" fmla="*/ 324 w 324"/>
                <a:gd name="T1" fmla="*/ 188 h 207"/>
                <a:gd name="T2" fmla="*/ 307 w 324"/>
                <a:gd name="T3" fmla="*/ 207 h 207"/>
                <a:gd name="T4" fmla="*/ 17 w 324"/>
                <a:gd name="T5" fmla="*/ 207 h 207"/>
                <a:gd name="T6" fmla="*/ 0 w 324"/>
                <a:gd name="T7" fmla="*/ 188 h 207"/>
                <a:gd name="T8" fmla="*/ 0 w 324"/>
                <a:gd name="T9" fmla="*/ 19 h 207"/>
                <a:gd name="T10" fmla="*/ 17 w 324"/>
                <a:gd name="T11" fmla="*/ 0 h 207"/>
                <a:gd name="T12" fmla="*/ 307 w 324"/>
                <a:gd name="T13" fmla="*/ 0 h 207"/>
                <a:gd name="T14" fmla="*/ 324 w 324"/>
                <a:gd name="T15" fmla="*/ 19 h 207"/>
                <a:gd name="T16" fmla="*/ 324 w 324"/>
                <a:gd name="T17" fmla="*/ 188 h 2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207"/>
                <a:gd name="T29" fmla="*/ 324 w 324"/>
                <a:gd name="T30" fmla="*/ 207 h 2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207">
                  <a:moveTo>
                    <a:pt x="324" y="188"/>
                  </a:moveTo>
                  <a:cubicBezTo>
                    <a:pt x="324" y="199"/>
                    <a:pt x="317" y="207"/>
                    <a:pt x="307" y="207"/>
                  </a:cubicBezTo>
                  <a:cubicBezTo>
                    <a:pt x="17" y="207"/>
                    <a:pt x="17" y="207"/>
                    <a:pt x="17" y="207"/>
                  </a:cubicBezTo>
                  <a:cubicBezTo>
                    <a:pt x="8" y="207"/>
                    <a:pt x="0" y="199"/>
                    <a:pt x="0" y="188"/>
                  </a:cubicBezTo>
                  <a:cubicBezTo>
                    <a:pt x="0" y="19"/>
                    <a:pt x="0" y="19"/>
                    <a:pt x="0" y="19"/>
                  </a:cubicBezTo>
                  <a:cubicBezTo>
                    <a:pt x="0" y="9"/>
                    <a:pt x="8" y="0"/>
                    <a:pt x="17" y="0"/>
                  </a:cubicBezTo>
                  <a:cubicBezTo>
                    <a:pt x="307" y="0"/>
                    <a:pt x="307" y="0"/>
                    <a:pt x="307" y="0"/>
                  </a:cubicBezTo>
                  <a:cubicBezTo>
                    <a:pt x="317" y="0"/>
                    <a:pt x="324" y="9"/>
                    <a:pt x="324" y="19"/>
                  </a:cubicBezTo>
                  <a:lnTo>
                    <a:pt x="324" y="188"/>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endParaRPr lang="en-US" b="1" dirty="0"/>
            </a:p>
          </p:txBody>
        </p:sp>
        <p:sp>
          <p:nvSpPr>
            <p:cNvPr id="10296" name="Line 63"/>
            <p:cNvSpPr>
              <a:spLocks noChangeShapeType="1"/>
            </p:cNvSpPr>
            <p:nvPr/>
          </p:nvSpPr>
          <p:spPr bwMode="auto">
            <a:xfrm>
              <a:off x="1152" y="2448"/>
              <a:ext cx="196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97" name="Line 64"/>
            <p:cNvSpPr>
              <a:spLocks noChangeShapeType="1"/>
            </p:cNvSpPr>
            <p:nvPr/>
          </p:nvSpPr>
          <p:spPr bwMode="auto">
            <a:xfrm>
              <a:off x="3168" y="2496"/>
              <a:ext cx="0" cy="72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8" name="Rectangle 65"/>
          <p:cNvSpPr>
            <a:spLocks noChangeArrowheads="1"/>
          </p:cNvSpPr>
          <p:nvPr/>
        </p:nvSpPr>
        <p:spPr bwMode="auto">
          <a:xfrm>
            <a:off x="2855385" y="1711325"/>
            <a:ext cx="272838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400">
                <a:ea typeface="MS PGothic" pitchFamily="34" charset="-128"/>
              </a:rPr>
              <a:t>An increase in the</a:t>
            </a:r>
          </a:p>
          <a:p>
            <a:pPr algn="ctr"/>
            <a:r>
              <a:rPr lang="en-US" altLang="en-US" sz="1400">
                <a:ea typeface="MS PGothic" pitchFamily="34" charset="-128"/>
              </a:rPr>
              <a:t>money supply reduces</a:t>
            </a:r>
          </a:p>
          <a:p>
            <a:pPr algn="ctr"/>
            <a:r>
              <a:rPr lang="en-US" altLang="en-US" sz="1400">
                <a:ea typeface="MS PGothic" pitchFamily="34" charset="-128"/>
              </a:rPr>
              <a:t>the interest rate and</a:t>
            </a:r>
          </a:p>
          <a:p>
            <a:pPr algn="ctr"/>
            <a:r>
              <a:rPr lang="en-US" altLang="en-US" sz="1400">
                <a:ea typeface="MS PGothic" pitchFamily="34" charset="-128"/>
              </a:rPr>
              <a:t>increases aggregate</a:t>
            </a:r>
          </a:p>
          <a:p>
            <a:pPr algn="ctr"/>
            <a:r>
              <a:rPr lang="en-US" altLang="en-US" sz="1400">
                <a:ea typeface="MS PGothic" pitchFamily="34" charset="-128"/>
              </a:rPr>
              <a:t>demand . . .</a:t>
            </a:r>
          </a:p>
        </p:txBody>
      </p:sp>
      <p:sp>
        <p:nvSpPr>
          <p:cNvPr id="69" name="Oval 66"/>
          <p:cNvSpPr>
            <a:spLocks noChangeArrowheads="1"/>
          </p:cNvSpPr>
          <p:nvPr/>
        </p:nvSpPr>
        <p:spPr bwMode="auto">
          <a:xfrm>
            <a:off x="5748867" y="4048125"/>
            <a:ext cx="133351" cy="904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10277" name="Rectangle 67"/>
          <p:cNvSpPr>
            <a:spLocks noChangeArrowheads="1"/>
          </p:cNvSpPr>
          <p:nvPr/>
        </p:nvSpPr>
        <p:spPr bwMode="auto">
          <a:xfrm>
            <a:off x="6223000" y="5119688"/>
            <a:ext cx="2548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AD</a:t>
            </a:r>
            <a:endParaRPr lang="en-US" altLang="en-US" sz="1600" b="1">
              <a:ea typeface="MS PGothic" pitchFamily="34" charset="-128"/>
            </a:endParaRPr>
          </a:p>
        </p:txBody>
      </p:sp>
      <p:sp>
        <p:nvSpPr>
          <p:cNvPr id="10278" name="Rectangle 68"/>
          <p:cNvSpPr>
            <a:spLocks noChangeArrowheads="1"/>
          </p:cNvSpPr>
          <p:nvPr/>
        </p:nvSpPr>
        <p:spPr bwMode="auto">
          <a:xfrm>
            <a:off x="6557434" y="5210176"/>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23" name="Rectangle 20"/>
          <p:cNvSpPr>
            <a:spLocks noChangeArrowheads="1"/>
          </p:cNvSpPr>
          <p:nvPr/>
        </p:nvSpPr>
        <p:spPr bwMode="auto">
          <a:xfrm>
            <a:off x="5882217" y="3643313"/>
            <a:ext cx="99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24" name="Rectangle 21"/>
          <p:cNvSpPr>
            <a:spLocks noChangeArrowheads="1"/>
          </p:cNvSpPr>
          <p:nvPr/>
        </p:nvSpPr>
        <p:spPr bwMode="auto">
          <a:xfrm>
            <a:off x="5966884" y="3752850"/>
            <a:ext cx="133349"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3</a:t>
            </a:r>
            <a:endParaRPr lang="en-US" altLang="en-US" sz="1600" b="1">
              <a:ea typeface="MS PGothic" pitchFamily="34" charset="-128"/>
            </a:endParaRPr>
          </a:p>
        </p:txBody>
      </p:sp>
    </p:spTree>
    <p:extLst>
      <p:ext uri="{BB962C8B-B14F-4D97-AF65-F5344CB8AC3E}">
        <p14:creationId xmlns:p14="http://schemas.microsoft.com/office/powerpoint/2010/main" val="9023880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500"/>
                                        <p:tgtEl>
                                          <p:spTgt spid="3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wipe(down)">
                                      <p:cBhvr>
                                        <p:cTn id="18" dur="500"/>
                                        <p:tgtEl>
                                          <p:spTgt spid="6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right)">
                                      <p:cBhvr>
                                        <p:cTn id="23" dur="500"/>
                                        <p:tgtEl>
                                          <p:spTgt spid="3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down)">
                                      <p:cBhvr>
                                        <p:cTn id="29" dur="500"/>
                                        <p:tgtEl>
                                          <p:spTgt spid="30"/>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down)">
                                      <p:cBhvr>
                                        <p:cTn id="32" dur="500"/>
                                        <p:tgtEl>
                                          <p:spTgt spid="69"/>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down)">
                                      <p:cBhvr>
                                        <p:cTn id="35" dur="500"/>
                                        <p:tgtEl>
                                          <p:spTgt spid="2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down)">
                                      <p:cBhvr>
                                        <p:cTn id="38" dur="500"/>
                                        <p:tgtEl>
                                          <p:spTgt spid="2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9" grpId="0" animBg="1"/>
      <p:bldP spid="30" grpId="0" animBg="1"/>
      <p:bldP spid="31" grpId="0" animBg="1"/>
      <p:bldP spid="33" grpId="0" animBg="1"/>
      <p:bldP spid="68" grpId="0"/>
      <p:bldP spid="69" grpId="0" animBg="1"/>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r>
              <a:rPr lang="en-US" altLang="en-US" smtClean="0"/>
              <a:t>Monetary Neutrality</a:t>
            </a:r>
            <a:endParaRPr lang="id-ID" altLang="en-US" smtClean="0"/>
          </a:p>
        </p:txBody>
      </p:sp>
      <p:sp>
        <p:nvSpPr>
          <p:cNvPr id="4" name="Content Placeholder 3"/>
          <p:cNvSpPr>
            <a:spLocks noGrp="1"/>
          </p:cNvSpPr>
          <p:nvPr>
            <p:ph idx="1"/>
          </p:nvPr>
        </p:nvSpPr>
        <p:spPr/>
        <p:txBody>
          <a:bodyPr/>
          <a:lstStyle/>
          <a:p>
            <a:r>
              <a:rPr lang="en-US" altLang="en-US" sz="2600" smtClean="0"/>
              <a:t>In the long run, changes in the money supply affect the aggregate price level but not real GDP or the interest rate.</a:t>
            </a:r>
          </a:p>
          <a:p>
            <a:r>
              <a:rPr lang="en-US" altLang="en-US" sz="2600" smtClean="0"/>
              <a:t>In fact, there is </a:t>
            </a:r>
            <a:r>
              <a:rPr lang="en-US" altLang="en-US" sz="2600" b="1" smtClean="0"/>
              <a:t>monetary neutrality</a:t>
            </a:r>
            <a:r>
              <a:rPr lang="en-US" altLang="en-US" sz="2600" smtClean="0"/>
              <a:t>: changes in the money supply have no real effect on the economy. So monetary policy is ineffectual in the long run.</a:t>
            </a:r>
          </a:p>
        </p:txBody>
      </p:sp>
    </p:spTree>
    <p:extLst>
      <p:ext uri="{BB962C8B-B14F-4D97-AF65-F5344CB8AC3E}">
        <p14:creationId xmlns:p14="http://schemas.microsoft.com/office/powerpoint/2010/main" val="25181831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717181" y="0"/>
            <a:ext cx="9404723" cy="1400530"/>
          </a:xfrm>
        </p:spPr>
        <p:txBody>
          <a:bodyPr/>
          <a:lstStyle/>
          <a:p>
            <a:r>
              <a:rPr lang="en-US" altLang="en-US" dirty="0" smtClean="0"/>
              <a:t>The Long-Run Determination of the Interest Rate</a:t>
            </a:r>
            <a:endParaRPr lang="id-ID" altLang="en-US" dirty="0" smtClean="0"/>
          </a:p>
        </p:txBody>
      </p:sp>
      <p:sp>
        <p:nvSpPr>
          <p:cNvPr id="12291" name="Footer Placeholder 2"/>
          <p:cNvSpPr txBox="1">
            <a:spLocks noGrp="1"/>
          </p:cNvSpPr>
          <p:nvPr/>
        </p:nvSpPr>
        <p:spPr bwMode="auto">
          <a:xfrm>
            <a:off x="8839200" y="6157914"/>
            <a:ext cx="304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ea typeface="MS PGothic" pitchFamily="34" charset="-128"/>
              </a:rPr>
              <a:t>Quantity of money</a:t>
            </a:r>
          </a:p>
          <a:p>
            <a:pPr algn="ctr"/>
            <a:endParaRPr lang="en-US" altLang="en-US" sz="1200" b="1">
              <a:solidFill>
                <a:srgbClr val="898989"/>
              </a:solidFill>
              <a:ea typeface="MS PGothic" pitchFamily="34" charset="-128"/>
            </a:endParaRPr>
          </a:p>
        </p:txBody>
      </p:sp>
      <p:sp>
        <p:nvSpPr>
          <p:cNvPr id="12292" name="Rectangle 4"/>
          <p:cNvSpPr>
            <a:spLocks noChangeArrowheads="1"/>
          </p:cNvSpPr>
          <p:nvPr/>
        </p:nvSpPr>
        <p:spPr bwMode="auto">
          <a:xfrm>
            <a:off x="1957918" y="3835401"/>
            <a:ext cx="737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r</a:t>
            </a:r>
            <a:endParaRPr lang="en-US" altLang="en-US" sz="1600" b="1">
              <a:ea typeface="MS PGothic" pitchFamily="34" charset="-128"/>
            </a:endParaRPr>
          </a:p>
        </p:txBody>
      </p:sp>
      <p:sp>
        <p:nvSpPr>
          <p:cNvPr id="12293" name="Rectangle 5"/>
          <p:cNvSpPr>
            <a:spLocks noChangeArrowheads="1"/>
          </p:cNvSpPr>
          <p:nvPr/>
        </p:nvSpPr>
        <p:spPr bwMode="auto">
          <a:xfrm>
            <a:off x="2065867" y="396081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2294" name="Rectangle 6"/>
          <p:cNvSpPr>
            <a:spLocks noChangeArrowheads="1"/>
          </p:cNvSpPr>
          <p:nvPr/>
        </p:nvSpPr>
        <p:spPr bwMode="auto">
          <a:xfrm>
            <a:off x="6889751" y="5451476"/>
            <a:ext cx="30938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MD</a:t>
            </a:r>
            <a:endParaRPr lang="en-US" altLang="en-US" sz="1600" b="1">
              <a:ea typeface="MS PGothic" pitchFamily="34" charset="-128"/>
            </a:endParaRPr>
          </a:p>
        </p:txBody>
      </p:sp>
      <p:sp>
        <p:nvSpPr>
          <p:cNvPr id="12295" name="Rectangle 7"/>
          <p:cNvSpPr>
            <a:spLocks noChangeArrowheads="1"/>
          </p:cNvSpPr>
          <p:nvPr/>
        </p:nvSpPr>
        <p:spPr bwMode="auto">
          <a:xfrm>
            <a:off x="7380817" y="5575301"/>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2296" name="Rectangle 8"/>
          <p:cNvSpPr>
            <a:spLocks noChangeArrowheads="1"/>
          </p:cNvSpPr>
          <p:nvPr/>
        </p:nvSpPr>
        <p:spPr bwMode="auto">
          <a:xfrm>
            <a:off x="3371851" y="1801813"/>
            <a:ext cx="2773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MS</a:t>
            </a:r>
            <a:endParaRPr lang="en-US" altLang="en-US" sz="1600" b="1">
              <a:ea typeface="MS PGothic" pitchFamily="34" charset="-128"/>
            </a:endParaRPr>
          </a:p>
        </p:txBody>
      </p:sp>
      <p:sp>
        <p:nvSpPr>
          <p:cNvPr id="12297" name="Rectangle 9"/>
          <p:cNvSpPr>
            <a:spLocks noChangeArrowheads="1"/>
          </p:cNvSpPr>
          <p:nvPr/>
        </p:nvSpPr>
        <p:spPr bwMode="auto">
          <a:xfrm>
            <a:off x="3803651" y="192563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79" name="Line 10"/>
          <p:cNvSpPr>
            <a:spLocks noChangeShapeType="1"/>
          </p:cNvSpPr>
          <p:nvPr/>
        </p:nvSpPr>
        <p:spPr bwMode="auto">
          <a:xfrm flipV="1">
            <a:off x="2133601" y="4252913"/>
            <a:ext cx="4233" cy="869950"/>
          </a:xfrm>
          <a:prstGeom prst="line">
            <a:avLst/>
          </a:prstGeom>
          <a:noFill/>
          <a:ln w="14351">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299" name="Freeform 11"/>
          <p:cNvSpPr>
            <a:spLocks/>
          </p:cNvSpPr>
          <p:nvPr/>
        </p:nvSpPr>
        <p:spPr bwMode="auto">
          <a:xfrm>
            <a:off x="3170767" y="2916239"/>
            <a:ext cx="3702051" cy="2651125"/>
          </a:xfrm>
          <a:custGeom>
            <a:avLst/>
            <a:gdLst>
              <a:gd name="T0" fmla="*/ 0 w 443"/>
              <a:gd name="T1" fmla="*/ 0 h 426"/>
              <a:gd name="T2" fmla="*/ 2776538 w 443"/>
              <a:gd name="T3" fmla="*/ 2651125 h 426"/>
              <a:gd name="T4" fmla="*/ 0 60000 65536"/>
              <a:gd name="T5" fmla="*/ 0 60000 65536"/>
              <a:gd name="T6" fmla="*/ 0 w 443"/>
              <a:gd name="T7" fmla="*/ 0 h 426"/>
              <a:gd name="T8" fmla="*/ 443 w 443"/>
              <a:gd name="T9" fmla="*/ 426 h 426"/>
            </a:gdLst>
            <a:ahLst/>
            <a:cxnLst>
              <a:cxn ang="T4">
                <a:pos x="T0" y="T1"/>
              </a:cxn>
              <a:cxn ang="T5">
                <a:pos x="T2" y="T3"/>
              </a:cxn>
            </a:cxnLst>
            <a:rect l="T6" t="T7" r="T8" b="T9"/>
            <a:pathLst>
              <a:path w="443" h="426">
                <a:moveTo>
                  <a:pt x="0" y="0"/>
                </a:moveTo>
                <a:cubicBezTo>
                  <a:pt x="26" y="191"/>
                  <a:pt x="144" y="366"/>
                  <a:pt x="443" y="426"/>
                </a:cubicBezTo>
              </a:path>
            </a:pathLst>
          </a:custGeom>
          <a:noFill/>
          <a:ln w="38100" cap="flat">
            <a:solidFill>
              <a:srgbClr val="89D0C8"/>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0" name="Line 12"/>
          <p:cNvSpPr>
            <a:spLocks noChangeShapeType="1"/>
          </p:cNvSpPr>
          <p:nvPr/>
        </p:nvSpPr>
        <p:spPr bwMode="auto">
          <a:xfrm>
            <a:off x="3649134" y="2116138"/>
            <a:ext cx="2117" cy="3930650"/>
          </a:xfrm>
          <a:prstGeom prst="line">
            <a:avLst/>
          </a:prstGeom>
          <a:noFill/>
          <a:ln w="38100">
            <a:solidFill>
              <a:srgbClr val="FDBA4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01" name="Oval 13"/>
          <p:cNvSpPr>
            <a:spLocks noChangeArrowheads="1"/>
          </p:cNvSpPr>
          <p:nvPr/>
        </p:nvSpPr>
        <p:spPr bwMode="auto">
          <a:xfrm>
            <a:off x="3564467" y="3956050"/>
            <a:ext cx="165100" cy="1238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12302" name="Freeform 14"/>
          <p:cNvSpPr>
            <a:spLocks/>
          </p:cNvSpPr>
          <p:nvPr/>
        </p:nvSpPr>
        <p:spPr bwMode="auto">
          <a:xfrm>
            <a:off x="2319867" y="1549400"/>
            <a:ext cx="8348133" cy="4497388"/>
          </a:xfrm>
          <a:custGeom>
            <a:avLst/>
            <a:gdLst>
              <a:gd name="T0" fmla="*/ 6261100 w 2362"/>
              <a:gd name="T1" fmla="*/ 4497387 h 1708"/>
              <a:gd name="T2" fmla="*/ 0 w 2362"/>
              <a:gd name="T3" fmla="*/ 4497387 h 1708"/>
              <a:gd name="T4" fmla="*/ 0 w 2362"/>
              <a:gd name="T5" fmla="*/ 0 h 1708"/>
              <a:gd name="T6" fmla="*/ 0 60000 65536"/>
              <a:gd name="T7" fmla="*/ 0 60000 65536"/>
              <a:gd name="T8" fmla="*/ 0 60000 65536"/>
              <a:gd name="T9" fmla="*/ 0 w 2362"/>
              <a:gd name="T10" fmla="*/ 0 h 1708"/>
              <a:gd name="T11" fmla="*/ 2362 w 2362"/>
              <a:gd name="T12" fmla="*/ 1708 h 1708"/>
            </a:gdLst>
            <a:ahLst/>
            <a:cxnLst>
              <a:cxn ang="T6">
                <a:pos x="T0" y="T1"/>
              </a:cxn>
              <a:cxn ang="T7">
                <a:pos x="T2" y="T3"/>
              </a:cxn>
              <a:cxn ang="T8">
                <a:pos x="T4" y="T5"/>
              </a:cxn>
            </a:cxnLst>
            <a:rect l="T9" t="T10" r="T11" b="T12"/>
            <a:pathLst>
              <a:path w="2362" h="1708">
                <a:moveTo>
                  <a:pt x="2362" y="1708"/>
                </a:moveTo>
                <a:lnTo>
                  <a:pt x="0" y="1708"/>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Line 15"/>
          <p:cNvSpPr>
            <a:spLocks noChangeShapeType="1"/>
          </p:cNvSpPr>
          <p:nvPr/>
        </p:nvSpPr>
        <p:spPr bwMode="auto">
          <a:xfrm>
            <a:off x="5734051" y="6157914"/>
            <a:ext cx="143933" cy="158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04" name="Rectangle 16"/>
          <p:cNvSpPr>
            <a:spLocks noChangeArrowheads="1"/>
          </p:cNvSpPr>
          <p:nvPr/>
        </p:nvSpPr>
        <p:spPr bwMode="auto">
          <a:xfrm>
            <a:off x="3477685" y="6122988"/>
            <a:ext cx="1795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a:t>
            </a:r>
            <a:endParaRPr lang="en-US" altLang="en-US" sz="1600" b="1">
              <a:ea typeface="MS PGothic" pitchFamily="34" charset="-128"/>
            </a:endParaRPr>
          </a:p>
        </p:txBody>
      </p:sp>
      <p:sp>
        <p:nvSpPr>
          <p:cNvPr id="12305" name="Rectangle 17"/>
          <p:cNvSpPr>
            <a:spLocks noChangeArrowheads="1"/>
          </p:cNvSpPr>
          <p:nvPr/>
        </p:nvSpPr>
        <p:spPr bwMode="auto">
          <a:xfrm>
            <a:off x="3746501" y="6249989"/>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12306" name="Line 18"/>
          <p:cNvSpPr>
            <a:spLocks noChangeShapeType="1"/>
          </p:cNvSpPr>
          <p:nvPr/>
        </p:nvSpPr>
        <p:spPr bwMode="auto">
          <a:xfrm>
            <a:off x="3575051" y="6157914"/>
            <a:ext cx="139700" cy="158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 name="Rectangle 19"/>
          <p:cNvSpPr>
            <a:spLocks noChangeArrowheads="1"/>
          </p:cNvSpPr>
          <p:nvPr/>
        </p:nvSpPr>
        <p:spPr bwMode="auto">
          <a:xfrm>
            <a:off x="5973233" y="3748088"/>
            <a:ext cx="99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89" name="Rectangle 20"/>
          <p:cNvSpPr>
            <a:spLocks noChangeArrowheads="1"/>
          </p:cNvSpPr>
          <p:nvPr/>
        </p:nvSpPr>
        <p:spPr bwMode="auto">
          <a:xfrm>
            <a:off x="6140451" y="386715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3</a:t>
            </a:r>
            <a:endParaRPr lang="en-US" altLang="en-US" sz="1600" b="1">
              <a:ea typeface="MS PGothic" pitchFamily="34" charset="-128"/>
            </a:endParaRPr>
          </a:p>
        </p:txBody>
      </p:sp>
      <p:sp>
        <p:nvSpPr>
          <p:cNvPr id="12309" name="Rectangle 21"/>
          <p:cNvSpPr>
            <a:spLocks noChangeArrowheads="1"/>
          </p:cNvSpPr>
          <p:nvPr/>
        </p:nvSpPr>
        <p:spPr bwMode="auto">
          <a:xfrm>
            <a:off x="3757084" y="3652838"/>
            <a:ext cx="99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12310" name="Rectangle 22"/>
          <p:cNvSpPr>
            <a:spLocks noChangeArrowheads="1"/>
          </p:cNvSpPr>
          <p:nvPr/>
        </p:nvSpPr>
        <p:spPr bwMode="auto">
          <a:xfrm>
            <a:off x="3924301" y="3779839"/>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1</a:t>
            </a:r>
            <a:endParaRPr lang="en-US" altLang="en-US" sz="1600" b="1">
              <a:ea typeface="MS PGothic" pitchFamily="34" charset="-128"/>
            </a:endParaRPr>
          </a:p>
        </p:txBody>
      </p:sp>
      <p:sp>
        <p:nvSpPr>
          <p:cNvPr id="92" name="Line 23"/>
          <p:cNvSpPr>
            <a:spLocks noChangeShapeType="1"/>
          </p:cNvSpPr>
          <p:nvPr/>
        </p:nvSpPr>
        <p:spPr bwMode="auto">
          <a:xfrm>
            <a:off x="2336800" y="4024313"/>
            <a:ext cx="3454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12" name="Rectangle 24"/>
          <p:cNvSpPr>
            <a:spLocks noChangeArrowheads="1"/>
          </p:cNvSpPr>
          <p:nvPr/>
        </p:nvSpPr>
        <p:spPr bwMode="auto">
          <a:xfrm>
            <a:off x="711200" y="1357313"/>
            <a:ext cx="142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b="1">
                <a:ea typeface="MS PGothic" pitchFamily="34" charset="-128"/>
              </a:rPr>
              <a:t>Interest</a:t>
            </a:r>
          </a:p>
          <a:p>
            <a:pPr algn="ctr"/>
            <a:r>
              <a:rPr lang="en-US" altLang="en-US" b="1">
                <a:ea typeface="MS PGothic" pitchFamily="34" charset="-128"/>
              </a:rPr>
              <a:t>rate, </a:t>
            </a:r>
            <a:r>
              <a:rPr lang="en-US" altLang="en-US" b="1" i="1">
                <a:ea typeface="MS PGothic" pitchFamily="34" charset="-128"/>
              </a:rPr>
              <a:t>r</a:t>
            </a:r>
          </a:p>
        </p:txBody>
      </p:sp>
      <p:grpSp>
        <p:nvGrpSpPr>
          <p:cNvPr id="94" name="Group 25"/>
          <p:cNvGrpSpPr>
            <a:grpSpLocks/>
          </p:cNvGrpSpPr>
          <p:nvPr/>
        </p:nvGrpSpPr>
        <p:grpSpPr bwMode="auto">
          <a:xfrm>
            <a:off x="1930401" y="1662113"/>
            <a:ext cx="8261351" cy="4833938"/>
            <a:chOff x="925" y="768"/>
            <a:chExt cx="3903" cy="3045"/>
          </a:xfrm>
        </p:grpSpPr>
        <p:sp>
          <p:nvSpPr>
            <p:cNvPr id="12327" name="Rectangle 26"/>
            <p:cNvSpPr>
              <a:spLocks noChangeArrowheads="1"/>
            </p:cNvSpPr>
            <p:nvPr/>
          </p:nvSpPr>
          <p:spPr bwMode="auto">
            <a:xfrm>
              <a:off x="925" y="2963"/>
              <a:ext cx="3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r</a:t>
              </a:r>
              <a:endParaRPr lang="en-US" altLang="en-US" sz="1600" b="1">
                <a:ea typeface="MS PGothic" pitchFamily="34" charset="-128"/>
              </a:endParaRPr>
            </a:p>
          </p:txBody>
        </p:sp>
        <p:sp>
          <p:nvSpPr>
            <p:cNvPr id="12328" name="Rectangle 27"/>
            <p:cNvSpPr>
              <a:spLocks noChangeArrowheads="1"/>
            </p:cNvSpPr>
            <p:nvPr/>
          </p:nvSpPr>
          <p:spPr bwMode="auto">
            <a:xfrm>
              <a:off x="976" y="3041"/>
              <a:ext cx="4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2329" name="Line 28"/>
            <p:cNvSpPr>
              <a:spLocks noChangeShapeType="1"/>
            </p:cNvSpPr>
            <p:nvPr/>
          </p:nvSpPr>
          <p:spPr bwMode="auto">
            <a:xfrm>
              <a:off x="942" y="2357"/>
              <a:ext cx="2" cy="578"/>
            </a:xfrm>
            <a:prstGeom prst="line">
              <a:avLst/>
            </a:prstGeom>
            <a:noFill/>
            <a:ln w="1117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330" name="Rectangle 29"/>
            <p:cNvSpPr>
              <a:spLocks noChangeArrowheads="1"/>
            </p:cNvSpPr>
            <p:nvPr/>
          </p:nvSpPr>
          <p:spPr bwMode="auto">
            <a:xfrm>
              <a:off x="2789" y="2837"/>
              <a:ext cx="4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E</a:t>
              </a:r>
              <a:endParaRPr lang="en-US" altLang="en-US" sz="1600" b="1">
                <a:ea typeface="MS PGothic" pitchFamily="34" charset="-128"/>
              </a:endParaRPr>
            </a:p>
          </p:txBody>
        </p:sp>
        <p:sp>
          <p:nvSpPr>
            <p:cNvPr id="12331" name="Rectangle 30"/>
            <p:cNvSpPr>
              <a:spLocks noChangeArrowheads="1"/>
            </p:cNvSpPr>
            <p:nvPr/>
          </p:nvSpPr>
          <p:spPr bwMode="auto">
            <a:xfrm>
              <a:off x="2867" y="2915"/>
              <a:ext cx="4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2332" name="Line 31"/>
            <p:cNvSpPr>
              <a:spLocks noChangeShapeType="1"/>
            </p:cNvSpPr>
            <p:nvPr/>
          </p:nvSpPr>
          <p:spPr bwMode="auto">
            <a:xfrm>
              <a:off x="1104" y="3072"/>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333" name="Group 32"/>
            <p:cNvGrpSpPr>
              <a:grpSpLocks/>
            </p:cNvGrpSpPr>
            <p:nvPr/>
          </p:nvGrpSpPr>
          <p:grpSpPr bwMode="auto">
            <a:xfrm>
              <a:off x="1805" y="768"/>
              <a:ext cx="3023" cy="3045"/>
              <a:chOff x="1805" y="768"/>
              <a:chExt cx="3023" cy="3045"/>
            </a:xfrm>
          </p:grpSpPr>
          <p:sp>
            <p:nvSpPr>
              <p:cNvPr id="12334" name="Rectangle 33"/>
              <p:cNvSpPr>
                <a:spLocks noChangeArrowheads="1"/>
              </p:cNvSpPr>
              <p:nvPr/>
            </p:nvSpPr>
            <p:spPr bwMode="auto">
              <a:xfrm>
                <a:off x="2614" y="856"/>
                <a:ext cx="13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MS</a:t>
                </a:r>
                <a:endParaRPr lang="en-US" altLang="en-US" sz="1600" b="1">
                  <a:ea typeface="MS PGothic" pitchFamily="34" charset="-128"/>
                </a:endParaRPr>
              </a:p>
            </p:txBody>
          </p:sp>
          <p:sp>
            <p:nvSpPr>
              <p:cNvPr id="12335" name="Rectangle 34"/>
              <p:cNvSpPr>
                <a:spLocks noChangeArrowheads="1"/>
              </p:cNvSpPr>
              <p:nvPr/>
            </p:nvSpPr>
            <p:spPr bwMode="auto">
              <a:xfrm>
                <a:off x="2819" y="934"/>
                <a:ext cx="4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2336" name="Line 35"/>
              <p:cNvSpPr>
                <a:spLocks noChangeShapeType="1"/>
              </p:cNvSpPr>
              <p:nvPr/>
            </p:nvSpPr>
            <p:spPr bwMode="auto">
              <a:xfrm>
                <a:off x="1805" y="1304"/>
                <a:ext cx="785" cy="2"/>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37" name="Freeform 36"/>
              <p:cNvSpPr>
                <a:spLocks/>
              </p:cNvSpPr>
              <p:nvPr/>
            </p:nvSpPr>
            <p:spPr bwMode="auto">
              <a:xfrm>
                <a:off x="2560" y="1269"/>
                <a:ext cx="114" cy="70"/>
              </a:xfrm>
              <a:custGeom>
                <a:avLst/>
                <a:gdLst>
                  <a:gd name="T0" fmla="*/ 20 w 29"/>
                  <a:gd name="T1" fmla="*/ 35 h 18"/>
                  <a:gd name="T2" fmla="*/ 0 w 29"/>
                  <a:gd name="T3" fmla="*/ 0 h 18"/>
                  <a:gd name="T4" fmla="*/ 0 w 29"/>
                  <a:gd name="T5" fmla="*/ 0 h 18"/>
                  <a:gd name="T6" fmla="*/ 55 w 29"/>
                  <a:gd name="T7" fmla="*/ 23 h 18"/>
                  <a:gd name="T8" fmla="*/ 114 w 29"/>
                  <a:gd name="T9" fmla="*/ 35 h 18"/>
                  <a:gd name="T10" fmla="*/ 55 w 29"/>
                  <a:gd name="T11" fmla="*/ 47 h 18"/>
                  <a:gd name="T12" fmla="*/ 0 w 29"/>
                  <a:gd name="T13" fmla="*/ 70 h 18"/>
                  <a:gd name="T14" fmla="*/ 0 w 29"/>
                  <a:gd name="T15" fmla="*/ 70 h 18"/>
                  <a:gd name="T16" fmla="*/ 20 w 29"/>
                  <a:gd name="T17" fmla="*/ 35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8"/>
                  <a:gd name="T29" fmla="*/ 29 w 2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8">
                    <a:moveTo>
                      <a:pt x="5" y="9"/>
                    </a:moveTo>
                    <a:cubicBezTo>
                      <a:pt x="0" y="0"/>
                      <a:pt x="0" y="0"/>
                      <a:pt x="0" y="0"/>
                    </a:cubicBezTo>
                    <a:cubicBezTo>
                      <a:pt x="0" y="0"/>
                      <a:pt x="0" y="0"/>
                      <a:pt x="0" y="0"/>
                    </a:cubicBezTo>
                    <a:cubicBezTo>
                      <a:pt x="14" y="6"/>
                      <a:pt x="14" y="6"/>
                      <a:pt x="14" y="6"/>
                    </a:cubicBezTo>
                    <a:cubicBezTo>
                      <a:pt x="19" y="7"/>
                      <a:pt x="24" y="8"/>
                      <a:pt x="29" y="9"/>
                    </a:cubicBezTo>
                    <a:cubicBezTo>
                      <a:pt x="24" y="10"/>
                      <a:pt x="19" y="11"/>
                      <a:pt x="14" y="12"/>
                    </a:cubicBezTo>
                    <a:cubicBezTo>
                      <a:pt x="0" y="18"/>
                      <a:pt x="0" y="18"/>
                      <a:pt x="0" y="18"/>
                    </a:cubicBezTo>
                    <a:cubicBezTo>
                      <a:pt x="0" y="18"/>
                      <a:pt x="0" y="18"/>
                      <a:pt x="0" y="18"/>
                    </a:cubicBezTo>
                    <a:lnTo>
                      <a:pt x="5"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38" name="Line 37"/>
              <p:cNvSpPr>
                <a:spLocks noChangeShapeType="1"/>
              </p:cNvSpPr>
              <p:nvPr/>
            </p:nvSpPr>
            <p:spPr bwMode="auto">
              <a:xfrm>
                <a:off x="2746" y="1054"/>
                <a:ext cx="1" cy="2476"/>
              </a:xfrm>
              <a:prstGeom prst="line">
                <a:avLst/>
              </a:prstGeom>
              <a:noFill/>
              <a:ln w="38100">
                <a:solidFill>
                  <a:srgbClr val="F3716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39" name="Rectangle 38"/>
              <p:cNvSpPr>
                <a:spLocks noChangeArrowheads="1"/>
              </p:cNvSpPr>
              <p:nvPr/>
            </p:nvSpPr>
            <p:spPr bwMode="auto">
              <a:xfrm>
                <a:off x="2665" y="3578"/>
                <a:ext cx="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a:t>
                </a:r>
                <a:endParaRPr lang="en-US" altLang="en-US" sz="1600" b="1">
                  <a:ea typeface="MS PGothic" pitchFamily="34" charset="-128"/>
                </a:endParaRPr>
              </a:p>
            </p:txBody>
          </p:sp>
          <p:sp>
            <p:nvSpPr>
              <p:cNvPr id="12340" name="Rectangle 39"/>
              <p:cNvSpPr>
                <a:spLocks noChangeArrowheads="1"/>
              </p:cNvSpPr>
              <p:nvPr/>
            </p:nvSpPr>
            <p:spPr bwMode="auto">
              <a:xfrm>
                <a:off x="2792" y="3658"/>
                <a:ext cx="4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2341" name="Line 40"/>
              <p:cNvSpPr>
                <a:spLocks noChangeShapeType="1"/>
              </p:cNvSpPr>
              <p:nvPr/>
            </p:nvSpPr>
            <p:spPr bwMode="auto">
              <a:xfrm flipV="1">
                <a:off x="2141" y="1100"/>
                <a:ext cx="877" cy="204"/>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10" name="Freeform 41"/>
              <p:cNvSpPr>
                <a:spLocks/>
              </p:cNvSpPr>
              <p:nvPr/>
            </p:nvSpPr>
            <p:spPr bwMode="auto">
              <a:xfrm>
                <a:off x="3072" y="768"/>
                <a:ext cx="1756" cy="528"/>
              </a:xfrm>
              <a:custGeom>
                <a:avLst/>
                <a:gdLst>
                  <a:gd name="T0" fmla="*/ 378 w 378"/>
                  <a:gd name="T1" fmla="*/ 116 h 135"/>
                  <a:gd name="T2" fmla="*/ 361 w 378"/>
                  <a:gd name="T3" fmla="*/ 135 h 135"/>
                  <a:gd name="T4" fmla="*/ 17 w 378"/>
                  <a:gd name="T5" fmla="*/ 135 h 135"/>
                  <a:gd name="T6" fmla="*/ 0 w 378"/>
                  <a:gd name="T7" fmla="*/ 116 h 135"/>
                  <a:gd name="T8" fmla="*/ 0 w 378"/>
                  <a:gd name="T9" fmla="*/ 19 h 135"/>
                  <a:gd name="T10" fmla="*/ 17 w 378"/>
                  <a:gd name="T11" fmla="*/ 0 h 135"/>
                  <a:gd name="T12" fmla="*/ 361 w 378"/>
                  <a:gd name="T13" fmla="*/ 0 h 135"/>
                  <a:gd name="T14" fmla="*/ 378 w 378"/>
                  <a:gd name="T15" fmla="*/ 19 h 135"/>
                  <a:gd name="T16" fmla="*/ 378 w 378"/>
                  <a:gd name="T17" fmla="*/ 116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35"/>
                  <a:gd name="T29" fmla="*/ 378 w 378"/>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35">
                    <a:moveTo>
                      <a:pt x="378" y="116"/>
                    </a:moveTo>
                    <a:cubicBezTo>
                      <a:pt x="378" y="127"/>
                      <a:pt x="370" y="135"/>
                      <a:pt x="361" y="135"/>
                    </a:cubicBezTo>
                    <a:cubicBezTo>
                      <a:pt x="17" y="135"/>
                      <a:pt x="17" y="135"/>
                      <a:pt x="17" y="135"/>
                    </a:cubicBezTo>
                    <a:cubicBezTo>
                      <a:pt x="8" y="135"/>
                      <a:pt x="0" y="127"/>
                      <a:pt x="0" y="116"/>
                    </a:cubicBezTo>
                    <a:cubicBezTo>
                      <a:pt x="0" y="19"/>
                      <a:pt x="0" y="19"/>
                      <a:pt x="0" y="19"/>
                    </a:cubicBezTo>
                    <a:cubicBezTo>
                      <a:pt x="0" y="9"/>
                      <a:pt x="8" y="0"/>
                      <a:pt x="17" y="0"/>
                    </a:cubicBezTo>
                    <a:cubicBezTo>
                      <a:pt x="361" y="0"/>
                      <a:pt x="361" y="0"/>
                      <a:pt x="361" y="0"/>
                    </a:cubicBezTo>
                    <a:cubicBezTo>
                      <a:pt x="370" y="0"/>
                      <a:pt x="378" y="9"/>
                      <a:pt x="378" y="19"/>
                    </a:cubicBezTo>
                    <a:lnTo>
                      <a:pt x="378" y="116"/>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endParaRPr lang="en-US" b="1" dirty="0"/>
              </a:p>
            </p:txBody>
          </p:sp>
          <p:sp>
            <p:nvSpPr>
              <p:cNvPr id="12343" name="Rectangle 42"/>
              <p:cNvSpPr>
                <a:spLocks noChangeArrowheads="1"/>
              </p:cNvSpPr>
              <p:nvPr/>
            </p:nvSpPr>
            <p:spPr bwMode="auto">
              <a:xfrm>
                <a:off x="3120" y="768"/>
                <a:ext cx="166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a:ea typeface="MS PGothic" pitchFamily="34" charset="-128"/>
                  </a:rPr>
                  <a:t>An increase in the money</a:t>
                </a:r>
              </a:p>
              <a:p>
                <a:pPr algn="ctr"/>
                <a:r>
                  <a:rPr lang="en-US" altLang="en-US" sz="1600">
                    <a:ea typeface="MS PGothic" pitchFamily="34" charset="-128"/>
                  </a:rPr>
                  <a:t>supply lowers the interest</a:t>
                </a:r>
              </a:p>
              <a:p>
                <a:pPr algn="ctr"/>
                <a:r>
                  <a:rPr lang="en-US" altLang="en-US" sz="1600">
                    <a:ea typeface="MS PGothic" pitchFamily="34" charset="-128"/>
                  </a:rPr>
                  <a:t>rate in the short run . . .</a:t>
                </a:r>
              </a:p>
            </p:txBody>
          </p:sp>
        </p:grpSp>
      </p:grpSp>
      <p:grpSp>
        <p:nvGrpSpPr>
          <p:cNvPr id="112" name="Group 43"/>
          <p:cNvGrpSpPr>
            <a:grpSpLocks/>
          </p:cNvGrpSpPr>
          <p:nvPr/>
        </p:nvGrpSpPr>
        <p:grpSpPr bwMode="auto">
          <a:xfrm>
            <a:off x="5158318" y="2705101"/>
            <a:ext cx="5700183" cy="2908301"/>
            <a:chOff x="2437" y="1425"/>
            <a:chExt cx="2693" cy="1832"/>
          </a:xfrm>
        </p:grpSpPr>
        <p:sp>
          <p:nvSpPr>
            <p:cNvPr id="12319" name="Rectangle 44"/>
            <p:cNvSpPr>
              <a:spLocks noChangeArrowheads="1"/>
            </p:cNvSpPr>
            <p:nvPr/>
          </p:nvSpPr>
          <p:spPr bwMode="auto">
            <a:xfrm>
              <a:off x="4197" y="3022"/>
              <a:ext cx="14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MD</a:t>
              </a:r>
              <a:endParaRPr lang="en-US" altLang="en-US" sz="1600" b="1">
                <a:ea typeface="MS PGothic" pitchFamily="34" charset="-128"/>
              </a:endParaRPr>
            </a:p>
          </p:txBody>
        </p:sp>
        <p:sp>
          <p:nvSpPr>
            <p:cNvPr id="12320" name="Rectangle 45"/>
            <p:cNvSpPr>
              <a:spLocks noChangeArrowheads="1"/>
            </p:cNvSpPr>
            <p:nvPr/>
          </p:nvSpPr>
          <p:spPr bwMode="auto">
            <a:xfrm>
              <a:off x="4429" y="3102"/>
              <a:ext cx="4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solidFill>
                    <a:srgbClr val="000000"/>
                  </a:solidFill>
                  <a:ea typeface="MS PGothic" pitchFamily="34" charset="-128"/>
                </a:rPr>
                <a:t>2</a:t>
              </a:r>
              <a:endParaRPr lang="en-US" altLang="en-US" sz="1600" b="1">
                <a:ea typeface="MS PGothic" pitchFamily="34" charset="-128"/>
              </a:endParaRPr>
            </a:p>
          </p:txBody>
        </p:sp>
        <p:sp>
          <p:nvSpPr>
            <p:cNvPr id="12321" name="Freeform 46"/>
            <p:cNvSpPr>
              <a:spLocks/>
            </p:cNvSpPr>
            <p:nvPr/>
          </p:nvSpPr>
          <p:spPr bwMode="auto">
            <a:xfrm>
              <a:off x="2437" y="1425"/>
              <a:ext cx="1748" cy="1670"/>
            </a:xfrm>
            <a:custGeom>
              <a:avLst/>
              <a:gdLst>
                <a:gd name="T0" fmla="*/ 0 w 443"/>
                <a:gd name="T1" fmla="*/ 0 h 426"/>
                <a:gd name="T2" fmla="*/ 1748 w 443"/>
                <a:gd name="T3" fmla="*/ 1670 h 426"/>
                <a:gd name="T4" fmla="*/ 0 60000 65536"/>
                <a:gd name="T5" fmla="*/ 0 60000 65536"/>
                <a:gd name="T6" fmla="*/ 0 w 443"/>
                <a:gd name="T7" fmla="*/ 0 h 426"/>
                <a:gd name="T8" fmla="*/ 443 w 443"/>
                <a:gd name="T9" fmla="*/ 426 h 426"/>
              </a:gdLst>
              <a:ahLst/>
              <a:cxnLst>
                <a:cxn ang="T4">
                  <a:pos x="T0" y="T1"/>
                </a:cxn>
                <a:cxn ang="T5">
                  <a:pos x="T2" y="T3"/>
                </a:cxn>
              </a:cxnLst>
              <a:rect l="T6" t="T7" r="T8" b="T9"/>
              <a:pathLst>
                <a:path w="443" h="426">
                  <a:moveTo>
                    <a:pt x="0" y="0"/>
                  </a:moveTo>
                  <a:cubicBezTo>
                    <a:pt x="26" y="191"/>
                    <a:pt x="144" y="366"/>
                    <a:pt x="443" y="426"/>
                  </a:cubicBezTo>
                </a:path>
              </a:pathLst>
            </a:custGeom>
            <a:noFill/>
            <a:ln w="38100" cap="flat">
              <a:solidFill>
                <a:srgbClr val="00B5AD"/>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22" name="Line 47"/>
            <p:cNvSpPr>
              <a:spLocks noChangeShapeType="1"/>
            </p:cNvSpPr>
            <p:nvPr/>
          </p:nvSpPr>
          <p:spPr bwMode="auto">
            <a:xfrm>
              <a:off x="2911" y="3082"/>
              <a:ext cx="816" cy="2"/>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323" name="Freeform 48"/>
            <p:cNvSpPr>
              <a:spLocks/>
            </p:cNvSpPr>
            <p:nvPr/>
          </p:nvSpPr>
          <p:spPr bwMode="auto">
            <a:xfrm>
              <a:off x="3696" y="3047"/>
              <a:ext cx="113" cy="72"/>
            </a:xfrm>
            <a:custGeom>
              <a:avLst/>
              <a:gdLst>
                <a:gd name="T0" fmla="*/ 19 w 29"/>
                <a:gd name="T1" fmla="*/ 36 h 18"/>
                <a:gd name="T2" fmla="*/ 0 w 29"/>
                <a:gd name="T3" fmla="*/ 4 h 18"/>
                <a:gd name="T4" fmla="*/ 0 w 29"/>
                <a:gd name="T5" fmla="*/ 0 h 18"/>
                <a:gd name="T6" fmla="*/ 55 w 29"/>
                <a:gd name="T7" fmla="*/ 24 h 18"/>
                <a:gd name="T8" fmla="*/ 113 w 29"/>
                <a:gd name="T9" fmla="*/ 36 h 18"/>
                <a:gd name="T10" fmla="*/ 55 w 29"/>
                <a:gd name="T11" fmla="*/ 52 h 18"/>
                <a:gd name="T12" fmla="*/ 0 w 29"/>
                <a:gd name="T13" fmla="*/ 72 h 18"/>
                <a:gd name="T14" fmla="*/ 0 w 29"/>
                <a:gd name="T15" fmla="*/ 72 h 18"/>
                <a:gd name="T16" fmla="*/ 19 w 29"/>
                <a:gd name="T17" fmla="*/ 36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8"/>
                <a:gd name="T29" fmla="*/ 29 w 29"/>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8">
                  <a:moveTo>
                    <a:pt x="5" y="9"/>
                  </a:moveTo>
                  <a:cubicBezTo>
                    <a:pt x="0" y="1"/>
                    <a:pt x="0" y="1"/>
                    <a:pt x="0" y="1"/>
                  </a:cubicBezTo>
                  <a:cubicBezTo>
                    <a:pt x="0" y="0"/>
                    <a:pt x="0" y="0"/>
                    <a:pt x="0" y="0"/>
                  </a:cubicBezTo>
                  <a:cubicBezTo>
                    <a:pt x="14" y="6"/>
                    <a:pt x="14" y="6"/>
                    <a:pt x="14" y="6"/>
                  </a:cubicBezTo>
                  <a:cubicBezTo>
                    <a:pt x="19" y="7"/>
                    <a:pt x="24" y="8"/>
                    <a:pt x="29" y="9"/>
                  </a:cubicBezTo>
                  <a:cubicBezTo>
                    <a:pt x="24" y="10"/>
                    <a:pt x="19" y="11"/>
                    <a:pt x="14" y="13"/>
                  </a:cubicBezTo>
                  <a:cubicBezTo>
                    <a:pt x="0" y="18"/>
                    <a:pt x="0" y="18"/>
                    <a:pt x="0" y="18"/>
                  </a:cubicBezTo>
                  <a:cubicBezTo>
                    <a:pt x="0" y="18"/>
                    <a:pt x="0" y="18"/>
                    <a:pt x="0" y="18"/>
                  </a:cubicBezTo>
                  <a:lnTo>
                    <a:pt x="5"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4" name="Line 49"/>
            <p:cNvSpPr>
              <a:spLocks noChangeShapeType="1"/>
            </p:cNvSpPr>
            <p:nvPr/>
          </p:nvSpPr>
          <p:spPr bwMode="auto">
            <a:xfrm flipV="1">
              <a:off x="3305" y="2190"/>
              <a:ext cx="726" cy="89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19" name="Freeform 50"/>
            <p:cNvSpPr>
              <a:spLocks/>
            </p:cNvSpPr>
            <p:nvPr/>
          </p:nvSpPr>
          <p:spPr bwMode="auto">
            <a:xfrm>
              <a:off x="3264" y="1728"/>
              <a:ext cx="1866" cy="677"/>
            </a:xfrm>
            <a:custGeom>
              <a:avLst/>
              <a:gdLst>
                <a:gd name="T0" fmla="*/ 440 w 440"/>
                <a:gd name="T1" fmla="*/ 154 h 173"/>
                <a:gd name="T2" fmla="*/ 423 w 440"/>
                <a:gd name="T3" fmla="*/ 173 h 173"/>
                <a:gd name="T4" fmla="*/ 17 w 440"/>
                <a:gd name="T5" fmla="*/ 173 h 173"/>
                <a:gd name="T6" fmla="*/ 0 w 440"/>
                <a:gd name="T7" fmla="*/ 154 h 173"/>
                <a:gd name="T8" fmla="*/ 0 w 440"/>
                <a:gd name="T9" fmla="*/ 19 h 173"/>
                <a:gd name="T10" fmla="*/ 17 w 440"/>
                <a:gd name="T11" fmla="*/ 0 h 173"/>
                <a:gd name="T12" fmla="*/ 423 w 440"/>
                <a:gd name="T13" fmla="*/ 0 h 173"/>
                <a:gd name="T14" fmla="*/ 440 w 440"/>
                <a:gd name="T15" fmla="*/ 19 h 173"/>
                <a:gd name="T16" fmla="*/ 440 w 440"/>
                <a:gd name="T17" fmla="*/ 15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0"/>
                <a:gd name="T28" fmla="*/ 0 h 173"/>
                <a:gd name="T29" fmla="*/ 440 w 44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0" h="173">
                  <a:moveTo>
                    <a:pt x="440" y="154"/>
                  </a:moveTo>
                  <a:cubicBezTo>
                    <a:pt x="440" y="164"/>
                    <a:pt x="432" y="173"/>
                    <a:pt x="423" y="173"/>
                  </a:cubicBezTo>
                  <a:cubicBezTo>
                    <a:pt x="17" y="173"/>
                    <a:pt x="17" y="173"/>
                    <a:pt x="17" y="173"/>
                  </a:cubicBezTo>
                  <a:cubicBezTo>
                    <a:pt x="8" y="173"/>
                    <a:pt x="0" y="164"/>
                    <a:pt x="0" y="154"/>
                  </a:cubicBezTo>
                  <a:cubicBezTo>
                    <a:pt x="0" y="19"/>
                    <a:pt x="0" y="19"/>
                    <a:pt x="0" y="19"/>
                  </a:cubicBezTo>
                  <a:cubicBezTo>
                    <a:pt x="0" y="8"/>
                    <a:pt x="8" y="0"/>
                    <a:pt x="17" y="0"/>
                  </a:cubicBezTo>
                  <a:cubicBezTo>
                    <a:pt x="423" y="0"/>
                    <a:pt x="423" y="0"/>
                    <a:pt x="423" y="0"/>
                  </a:cubicBezTo>
                  <a:cubicBezTo>
                    <a:pt x="432" y="0"/>
                    <a:pt x="440" y="8"/>
                    <a:pt x="440" y="19"/>
                  </a:cubicBezTo>
                  <a:lnTo>
                    <a:pt x="440" y="154"/>
                  </a:lnTo>
                  <a:close/>
                </a:path>
              </a:pathLst>
            </a:custGeom>
            <a:ln>
              <a:headEnd/>
              <a:tailEnd/>
            </a:ln>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endParaRPr lang="en-US" b="1" dirty="0"/>
            </a:p>
          </p:txBody>
        </p:sp>
        <p:sp>
          <p:nvSpPr>
            <p:cNvPr id="12326" name="Rectangle 51"/>
            <p:cNvSpPr>
              <a:spLocks noChangeArrowheads="1"/>
            </p:cNvSpPr>
            <p:nvPr/>
          </p:nvSpPr>
          <p:spPr bwMode="auto">
            <a:xfrm>
              <a:off x="3309" y="1728"/>
              <a:ext cx="1789"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a:ea typeface="MS PGothic" pitchFamily="34" charset="-128"/>
                </a:rPr>
                <a:t>. . . but in the long run higher</a:t>
              </a:r>
            </a:p>
            <a:p>
              <a:pPr algn="ctr"/>
              <a:r>
                <a:rPr lang="en-US" altLang="en-US" sz="1600">
                  <a:ea typeface="MS PGothic" pitchFamily="34" charset="-128"/>
                </a:rPr>
                <a:t>prices lead to greater money</a:t>
              </a:r>
            </a:p>
            <a:p>
              <a:pPr algn="ctr"/>
              <a:r>
                <a:rPr lang="en-US" altLang="en-US" sz="1600">
                  <a:ea typeface="MS PGothic" pitchFamily="34" charset="-128"/>
                </a:rPr>
                <a:t>demand, raising the interest</a:t>
              </a:r>
            </a:p>
            <a:p>
              <a:pPr algn="ctr"/>
              <a:r>
                <a:rPr lang="en-US" altLang="en-US" sz="1600">
                  <a:ea typeface="MS PGothic" pitchFamily="34" charset="-128"/>
                </a:rPr>
                <a:t>rate to its original level.</a:t>
              </a:r>
            </a:p>
          </p:txBody>
        </p:sp>
      </p:grpSp>
      <p:sp>
        <p:nvSpPr>
          <p:cNvPr id="12315" name="Line 52"/>
          <p:cNvSpPr>
            <a:spLocks noChangeShapeType="1"/>
          </p:cNvSpPr>
          <p:nvPr/>
        </p:nvSpPr>
        <p:spPr bwMode="auto">
          <a:xfrm>
            <a:off x="2336800" y="4024313"/>
            <a:ext cx="1320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2" name="Oval 53"/>
          <p:cNvSpPr>
            <a:spLocks noChangeArrowheads="1"/>
          </p:cNvSpPr>
          <p:nvPr/>
        </p:nvSpPr>
        <p:spPr bwMode="auto">
          <a:xfrm>
            <a:off x="5727701" y="3956050"/>
            <a:ext cx="165100" cy="1238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
        <p:nvSpPr>
          <p:cNvPr id="123" name="Oval 54"/>
          <p:cNvSpPr>
            <a:spLocks noChangeArrowheads="1"/>
          </p:cNvSpPr>
          <p:nvPr/>
        </p:nvSpPr>
        <p:spPr bwMode="auto">
          <a:xfrm>
            <a:off x="5727701" y="5280026"/>
            <a:ext cx="165100" cy="1238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b="1"/>
          </a:p>
        </p:txBody>
      </p:sp>
    </p:spTree>
    <p:extLst>
      <p:ext uri="{BB962C8B-B14F-4D97-AF65-F5344CB8AC3E}">
        <p14:creationId xmlns:p14="http://schemas.microsoft.com/office/powerpoint/2010/main" val="39989137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500"/>
                                        <p:tgtEl>
                                          <p:spTgt spid="9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2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wipe(left)">
                                      <p:cBhvr>
                                        <p:cTn id="16" dur="500"/>
                                        <p:tgtEl>
                                          <p:spTgt spid="112"/>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wipe(left)">
                                      <p:cBhvr>
                                        <p:cTn id="19" dur="500"/>
                                        <p:tgtEl>
                                          <p:spTgt spid="9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wipe(down)">
                                      <p:cBhvr>
                                        <p:cTn id="22" dur="500"/>
                                        <p:tgtEl>
                                          <p:spTgt spid="8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animEffect transition="in" filter="wipe(down)">
                                      <p:cBhvr>
                                        <p:cTn id="25" dur="500"/>
                                        <p:tgtEl>
                                          <p:spTgt spid="89"/>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122"/>
                                        </p:tgtEl>
                                        <p:attrNameLst>
                                          <p:attrName>style.visibility</p:attrName>
                                        </p:attrNameLst>
                                      </p:cBhvr>
                                      <p:to>
                                        <p:strVal val="visible"/>
                                      </p:to>
                                    </p:set>
                                  </p:childTnLst>
                                </p:cTn>
                              </p:par>
                              <p:par>
                                <p:cTn id="28" presetID="22" presetClass="entr" presetSubtype="4" fill="hold" grpId="0" nodeType="with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wipe(down)">
                                      <p:cBhvr>
                                        <p:cTn id="30"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4" grpId="0" animBg="1"/>
      <p:bldP spid="88" grpId="0"/>
      <p:bldP spid="89" grpId="0"/>
      <p:bldP spid="92" grpId="0" animBg="1"/>
      <p:bldP spid="122" grpId="0" animBg="1"/>
      <p:bldP spid="1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r>
              <a:rPr lang="en-US" altLang="en-US" dirty="0" smtClean="0"/>
              <a:t>Monetary Neutrality: International Evidence</a:t>
            </a:r>
            <a:endParaRPr lang="id-ID" altLang="en-US" dirty="0" smtClean="0"/>
          </a:p>
        </p:txBody>
      </p:sp>
      <p:sp>
        <p:nvSpPr>
          <p:cNvPr id="4" name="Content Placeholder 3"/>
          <p:cNvSpPr>
            <a:spLocks noGrp="1"/>
          </p:cNvSpPr>
          <p:nvPr>
            <p:ph idx="1"/>
          </p:nvPr>
        </p:nvSpPr>
        <p:spPr/>
        <p:txBody>
          <a:bodyPr>
            <a:normAutofit fontScale="77500" lnSpcReduction="20000"/>
          </a:bodyPr>
          <a:lstStyle/>
          <a:p>
            <a:r>
              <a:rPr lang="en-US" altLang="en-US" sz="2600" dirty="0"/>
              <a:t>All of the major central banks try to keep the aggregate price level roughly stable.</a:t>
            </a:r>
          </a:p>
          <a:p>
            <a:r>
              <a:rPr lang="en-US" altLang="en-US" sz="2600" dirty="0"/>
              <a:t>However, if we look at a longer period and a wider group of countries, we see large differences in the growth of the money supply. Between 1970 and the present, the money supply rose only a few percent per year in some countries.</a:t>
            </a:r>
          </a:p>
          <a:p>
            <a:r>
              <a:rPr lang="en-US" altLang="en-US" sz="2600" dirty="0"/>
              <a:t>The figure on the next slide shows the annual percentage increases in the money supply and average annual increases in the aggregate price.</a:t>
            </a:r>
          </a:p>
          <a:p>
            <a:r>
              <a:rPr lang="en-US" altLang="en-US" sz="2600" dirty="0"/>
              <a:t>The scatter of points clearly lies close to a 45-degree line, showing a more or less proportional relationship between money and the aggregate price level.</a:t>
            </a:r>
          </a:p>
          <a:p>
            <a:r>
              <a:rPr lang="en-US" altLang="en-US" sz="2600" dirty="0"/>
              <a:t>The data support the concept of monetary neutrality in the long run.</a:t>
            </a:r>
          </a:p>
          <a:p>
            <a:endParaRPr lang="en-US" altLang="en-US" sz="2600" dirty="0" smtClean="0"/>
          </a:p>
        </p:txBody>
      </p:sp>
    </p:spTree>
    <p:extLst>
      <p:ext uri="{BB962C8B-B14F-4D97-AF65-F5344CB8AC3E}">
        <p14:creationId xmlns:p14="http://schemas.microsoft.com/office/powerpoint/2010/main" val="13671129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r>
              <a:rPr lang="en-US" altLang="en-US" sz="4000" dirty="0"/>
              <a:t>The Long-Run Relationship Between Money and Inflation</a:t>
            </a:r>
            <a:br>
              <a:rPr lang="en-US" altLang="en-US" sz="4000" dirty="0"/>
            </a:br>
            <a:endParaRPr lang="id-ID" altLang="en-US" sz="4000" dirty="0" smtClean="0"/>
          </a:p>
        </p:txBody>
      </p:sp>
      <p:sp>
        <p:nvSpPr>
          <p:cNvPr id="2" name="Content Placeholder 1"/>
          <p:cNvSpPr>
            <a:spLocks noGrp="1"/>
          </p:cNvSpPr>
          <p:nvPr>
            <p:ph idx="1"/>
          </p:nvPr>
        </p:nvSpPr>
        <p:spPr/>
        <p:txBody>
          <a:bodyPr/>
          <a:lstStyle/>
          <a:p>
            <a:endParaRPr lang="en-US"/>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65313"/>
            <a:ext cx="10972800"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4477162"/>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Business">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Business</Template>
  <TotalTime>355</TotalTime>
  <Words>778</Words>
  <Application>Microsoft Office PowerPoint</Application>
  <PresentationFormat>Widescreen</PresentationFormat>
  <Paragraphs>107</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Century Gothic</vt:lpstr>
      <vt:lpstr>Wingdings 3</vt:lpstr>
      <vt:lpstr>Widescreen Business</vt:lpstr>
      <vt:lpstr>ECO 120 - Global Macroeconomics</vt:lpstr>
      <vt:lpstr>Module 32</vt:lpstr>
      <vt:lpstr>Money, Output, and Prices</vt:lpstr>
      <vt:lpstr>The Short-Run and Long-Run Effects of an Increase in the Money Supply</vt:lpstr>
      <vt:lpstr>Monetary Neutrality</vt:lpstr>
      <vt:lpstr>The Long-Run Determination of the Interest Rate</vt:lpstr>
      <vt:lpstr>Monetary Neutrality: International Evidence</vt:lpstr>
      <vt:lpstr>The Long-Run Relationship Between Money and Inflation </vt:lpstr>
    </vt:vector>
  </TitlesOfParts>
  <Company>University of Wisconsin-La Crosse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itsdeploy</dc:creator>
  <cp:lastModifiedBy>Brooks Taggert J</cp:lastModifiedBy>
  <cp:revision>58</cp:revision>
  <cp:lastPrinted>2012-08-15T21:38:02Z</cp:lastPrinted>
  <dcterms:created xsi:type="dcterms:W3CDTF">2013-09-01T03:59:40Z</dcterms:created>
  <dcterms:modified xsi:type="dcterms:W3CDTF">2014-10-30T17:59:46Z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