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9"/>
  </p:notesMasterIdLst>
  <p:handoutMasterIdLst>
    <p:handoutMasterId r:id="rId20"/>
  </p:handoutMasterIdLst>
  <p:sldIdLst>
    <p:sldId id="272" r:id="rId3"/>
    <p:sldId id="340" r:id="rId4"/>
    <p:sldId id="344" r:id="rId5"/>
    <p:sldId id="345" r:id="rId6"/>
    <p:sldId id="346" r:id="rId7"/>
    <p:sldId id="347" r:id="rId8"/>
    <p:sldId id="348" r:id="rId9"/>
    <p:sldId id="349" r:id="rId10"/>
    <p:sldId id="350" r:id="rId11"/>
    <p:sldId id="353" r:id="rId12"/>
    <p:sldId id="359" r:id="rId13"/>
    <p:sldId id="358" r:id="rId14"/>
    <p:sldId id="354" r:id="rId15"/>
    <p:sldId id="355" r:id="rId16"/>
    <p:sldId id="356" r:id="rId17"/>
    <p:sldId id="357"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10/30/2014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10/30/2014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24233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9447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33.1: The Classical Model of the Price Level </a:t>
            </a:r>
          </a:p>
          <a:p>
            <a:pPr>
              <a:spcBef>
                <a:spcPct val="0"/>
              </a:spcBef>
            </a:pPr>
            <a:r>
              <a:rPr lang="en-US" altLang="en-US" smtClean="0"/>
              <a:t>Starting at E1, an increase in the money supply shifts the aggregate demand curve rightward, as shown by the movement from AD1 to AD2. There is a new short-run equilibrium at E2 and a higher price level at P2. In the long run, nominal wages adjust upward and push the SRAS curve leftward to SRAS2. The total percent increase in the price level from P1 to P3 is equal to the percent increase in the money supply. In the classical model of the price level, we ignore the transition period and think of the price level as rising to P3 immediately. This is a good approximation of the conditions of high inflation.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5A57199-867B-4FE2-9774-D50311B07D05}"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223485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33.2: </a:t>
            </a:r>
            <a:r>
              <a:rPr lang="en-US" altLang="en-US" sz="1000" b="1"/>
              <a:t>Money Supply Growth and Inflation in Zimbabwe</a:t>
            </a:r>
            <a:r>
              <a:rPr lang="en-US" altLang="en-US" b="1" smtClean="0"/>
              <a:t> </a:t>
            </a:r>
          </a:p>
          <a:p>
            <a:pPr>
              <a:spcBef>
                <a:spcPct val="0"/>
              </a:spcBef>
            </a:pPr>
            <a:r>
              <a:rPr lang="en-US" altLang="en-US" smtClean="0"/>
              <a:t>This figure, drawn on a logarithmic scale, shows the annual rates of change of the money supply and the price level in Zimbabwe from 2003 through January 2008. The surges in the money supply were quickly reflected in a roughly equal surge in the price level.</a:t>
            </a:r>
          </a:p>
          <a:p>
            <a:pPr>
              <a:spcBef>
                <a:spcPct val="0"/>
              </a:spcBef>
            </a:pPr>
            <a:r>
              <a:rPr lang="en-US" altLang="en-US" i="1" smtClean="0"/>
              <a:t>Source: </a:t>
            </a:r>
            <a:r>
              <a:rPr lang="en-US" altLang="en-US" smtClean="0"/>
              <a:t>Reserve Bank of Zimbabwe.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DC5076-E292-415A-8F2F-8C232B6A0BFD}"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379835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33.3 (a): </a:t>
            </a:r>
            <a:r>
              <a:rPr lang="en-US" altLang="en-US" sz="1000" b="1"/>
              <a:t>Cyclical Unemployment and the Output Gap</a:t>
            </a:r>
            <a:r>
              <a:rPr lang="en-US" altLang="en-US" b="1" smtClean="0"/>
              <a:t> </a:t>
            </a:r>
          </a:p>
          <a:p>
            <a:pPr>
              <a:spcBef>
                <a:spcPct val="0"/>
              </a:spcBef>
            </a:pPr>
            <a:r>
              <a:rPr lang="en-US" altLang="en-US" smtClean="0"/>
              <a:t>Panel (a) shows the actual U.S. unemployment rate from 1949 to 2008, together with the Congressional Budget Office estimate of the natural rate of unemployment. The actual rate fluctuates around the natural rate, often for extended periods. </a:t>
            </a:r>
          </a:p>
          <a:p>
            <a:pPr>
              <a:spcBef>
                <a:spcPct val="0"/>
              </a:spcBef>
            </a:pPr>
            <a:r>
              <a:rPr lang="en-US" altLang="en-US" i="1" smtClean="0"/>
              <a:t>Source: </a:t>
            </a:r>
            <a:r>
              <a:rPr lang="en-US" altLang="en-US" smtClean="0"/>
              <a:t>Congressional Budget Office; Bureau of Labor Statistics; Bureau of Economic Analysis.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0F41D7-68D2-4C7E-B8D2-2A9B54AEC777}"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51970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33.3 (b): </a:t>
            </a:r>
            <a:r>
              <a:rPr lang="en-US" altLang="en-US" sz="1000" b="1"/>
              <a:t>Cyclical Unemployment and the Output Gap</a:t>
            </a:r>
            <a:r>
              <a:rPr lang="en-US" altLang="en-US" b="1" smtClean="0"/>
              <a:t> </a:t>
            </a:r>
          </a:p>
          <a:p>
            <a:pPr>
              <a:spcBef>
                <a:spcPct val="0"/>
              </a:spcBef>
            </a:pPr>
            <a:r>
              <a:rPr lang="en-US" altLang="en-US" smtClean="0"/>
              <a:t>Panel (b) shows cyclical unemployment— the difference between the actual unemployment rate and the natural rate of unemployment—and the output gap, also estimated by the CBO. The unemployment rate is measured on the left vertical axis, and the output gap is measured with an inverted scale on the right vertical axis. With an inverted scale, it moves in the same direction as the unemployment rate: when the output gap is positive, the actual unemployment rate is below its natural rate; when the output gap is negative, the actual unemployment rate is above its natural rate. The two series track one another closely, showing the strong relationship between the output gap and cyclical unemployment.</a:t>
            </a:r>
          </a:p>
          <a:p>
            <a:pPr>
              <a:spcBef>
                <a:spcPct val="0"/>
              </a:spcBef>
            </a:pPr>
            <a:r>
              <a:rPr lang="en-US" altLang="en-US" i="1" smtClean="0"/>
              <a:t>Source: </a:t>
            </a:r>
            <a:r>
              <a:rPr lang="en-US" altLang="en-US" smtClean="0"/>
              <a:t>Congressional Budget Office; Bureau of Labor Statistics; Bureau of Economic Analysis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E1CC3CA-042C-4F0F-8BA4-706535216AED}"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268575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10/30/2014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Zimbabwe’s Inflation </a:t>
            </a:r>
          </a:p>
        </p:txBody>
      </p:sp>
      <p:sp>
        <p:nvSpPr>
          <p:cNvPr id="3" name="Content Placeholder 2"/>
          <p:cNvSpPr>
            <a:spLocks noGrp="1"/>
          </p:cNvSpPr>
          <p:nvPr>
            <p:ph idx="1"/>
          </p:nvPr>
        </p:nvSpPr>
        <p:spPr/>
        <p:txBody>
          <a:bodyPr>
            <a:normAutofit fontScale="85000" lnSpcReduction="10000"/>
          </a:bodyPr>
          <a:lstStyle/>
          <a:p>
            <a:r>
              <a:rPr lang="en-US" altLang="en-US" sz="2600" dirty="0" smtClean="0"/>
              <a:t>Zimbabwe’s </a:t>
            </a:r>
            <a:r>
              <a:rPr lang="en-US" altLang="en-US" sz="2600" dirty="0"/>
              <a:t>money supply growth was matched by almost simultaneous surges in its inflation rate. Why did Zimbabwe’s government pursue policies that led to runaway inflation?</a:t>
            </a:r>
          </a:p>
          <a:p>
            <a:r>
              <a:rPr lang="en-US" altLang="en-US" sz="2600" dirty="0"/>
              <a:t>The reason boils down to political instability, which in turn had its roots in Zimbabwe’s history.</a:t>
            </a:r>
          </a:p>
          <a:p>
            <a:r>
              <a:rPr lang="en-US" altLang="en-US" sz="2600" dirty="0"/>
              <a:t>Robert Mugabe, Zimbabwe’s president, tried to solidify his position by seizing farms and turning them over to his political supporters.</a:t>
            </a:r>
          </a:p>
          <a:p>
            <a:r>
              <a:rPr lang="en-US" altLang="en-US" sz="2600" dirty="0"/>
              <a:t>But because this seizure disrupted production, the result was to undermine the country’s economy and its tax base. It became impossible for the country’s government to balance its budget either by raising taxes or by cutting spending.</a:t>
            </a:r>
          </a:p>
        </p:txBody>
      </p:sp>
    </p:spTree>
    <p:extLst>
      <p:ext uri="{BB962C8B-B14F-4D97-AF65-F5344CB8AC3E}">
        <p14:creationId xmlns:p14="http://schemas.microsoft.com/office/powerpoint/2010/main" val="856588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Zimbabwe’s Inflation </a:t>
            </a:r>
          </a:p>
        </p:txBody>
      </p:sp>
      <p:pic>
        <p:nvPicPr>
          <p:cNvPr id="4" name="Picture 5" descr="KW2e_Macro_fig_16_04"/>
          <p:cNvPicPr>
            <a:picLocks noChangeAspect="1" noChangeArrowheads="1"/>
          </p:cNvPicPr>
          <p:nvPr/>
        </p:nvPicPr>
        <p:blipFill>
          <a:blip r:embed="rId2"/>
          <a:srcRect/>
          <a:stretch>
            <a:fillRect/>
          </a:stretch>
        </p:blipFill>
        <p:spPr bwMode="auto">
          <a:xfrm>
            <a:off x="2019301" y="1714501"/>
            <a:ext cx="7945967" cy="484187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08970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Moderate Inflation and Disinflation</a:t>
            </a:r>
            <a:endParaRPr lang="id-ID" altLang="en-US" smtClean="0"/>
          </a:p>
        </p:txBody>
      </p:sp>
      <p:sp>
        <p:nvSpPr>
          <p:cNvPr id="3" name="Content Placeholder 2"/>
          <p:cNvSpPr>
            <a:spLocks noGrp="1"/>
          </p:cNvSpPr>
          <p:nvPr>
            <p:ph idx="1"/>
          </p:nvPr>
        </p:nvSpPr>
        <p:spPr/>
        <p:txBody>
          <a:bodyPr/>
          <a:lstStyle/>
          <a:p>
            <a:r>
              <a:rPr lang="en-US" altLang="en-US" sz="2600" dirty="0" smtClean="0"/>
              <a:t>The governments of wealthy, politically stable countries like the United States and Britain don’t find themselves forced to print money to pay their bills.</a:t>
            </a:r>
          </a:p>
          <a:p>
            <a:r>
              <a:rPr lang="en-US" altLang="en-US" sz="2600" dirty="0" smtClean="0"/>
              <a:t>Yet over the past 40 years both countries, along with a number of other nations, have experienced uncomfortable episodes of inflation.</a:t>
            </a:r>
          </a:p>
          <a:p>
            <a:r>
              <a:rPr lang="en-US" altLang="en-US" sz="2600" dirty="0" smtClean="0"/>
              <a:t>In the United States, the inflation rate peaked at 13% at the beginning of the 1980s. In Britain, the inflation rate reached 26% in 1975.</a:t>
            </a:r>
          </a:p>
        </p:txBody>
      </p:sp>
    </p:spTree>
    <p:extLst>
      <p:ext uri="{BB962C8B-B14F-4D97-AF65-F5344CB8AC3E}">
        <p14:creationId xmlns:p14="http://schemas.microsoft.com/office/powerpoint/2010/main" val="189326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Moderate Inflation and Disinflation</a:t>
            </a:r>
            <a:endParaRPr lang="id-ID" altLang="en-US" smtClean="0"/>
          </a:p>
        </p:txBody>
      </p:sp>
      <p:sp>
        <p:nvSpPr>
          <p:cNvPr id="3" name="Content Placeholder 2"/>
          <p:cNvSpPr>
            <a:spLocks noGrp="1"/>
          </p:cNvSpPr>
          <p:nvPr>
            <p:ph idx="1"/>
          </p:nvPr>
        </p:nvSpPr>
        <p:spPr/>
        <p:txBody>
          <a:bodyPr>
            <a:normAutofit fontScale="92500"/>
          </a:bodyPr>
          <a:lstStyle/>
          <a:p>
            <a:r>
              <a:rPr lang="en-US" altLang="en-US" sz="2600" smtClean="0"/>
              <a:t>A decrease in aggregate supply because of an increase in the price of an input is </a:t>
            </a:r>
            <a:r>
              <a:rPr lang="en-US" altLang="en-US" sz="2600" b="1" smtClean="0"/>
              <a:t>cost-push inflation</a:t>
            </a:r>
            <a:r>
              <a:rPr lang="en-US" altLang="en-US" sz="2600" smtClean="0"/>
              <a:t>.</a:t>
            </a:r>
          </a:p>
          <a:p>
            <a:r>
              <a:rPr lang="en-US" altLang="en-US" sz="2600" smtClean="0"/>
              <a:t>An increase in aggregate demand that increases the price level is </a:t>
            </a:r>
            <a:r>
              <a:rPr lang="en-US" altLang="en-US" sz="2600" b="1" smtClean="0"/>
              <a:t>demand-pull inflation.</a:t>
            </a:r>
            <a:endParaRPr lang="en-US" altLang="en-US" sz="2600" smtClean="0"/>
          </a:p>
          <a:p>
            <a:r>
              <a:rPr lang="en-US" altLang="en-US" sz="2600" smtClean="0"/>
              <a:t>In the short run, policies that produce a booming economy also tend to lead to higher inflation, and policies that reduce inflation tend to depress the economy.</a:t>
            </a:r>
          </a:p>
          <a:p>
            <a:r>
              <a:rPr lang="en-US" altLang="en-US" sz="2600" smtClean="0"/>
              <a:t>This creates both temptations and dilemmas for governments.</a:t>
            </a:r>
          </a:p>
        </p:txBody>
      </p:sp>
    </p:spTree>
    <p:extLst>
      <p:ext uri="{BB962C8B-B14F-4D97-AF65-F5344CB8AC3E}">
        <p14:creationId xmlns:p14="http://schemas.microsoft.com/office/powerpoint/2010/main" val="3044122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The Output Gap and </a:t>
            </a:r>
            <a:br>
              <a:rPr lang="en-US" altLang="en-US" smtClean="0"/>
            </a:br>
            <a:r>
              <a:rPr lang="en-US" altLang="en-US" smtClean="0"/>
              <a:t>the Unemployment Rate</a:t>
            </a:r>
            <a:endParaRPr lang="id-ID" altLang="en-US" smtClean="0"/>
          </a:p>
        </p:txBody>
      </p:sp>
      <p:sp>
        <p:nvSpPr>
          <p:cNvPr id="3" name="Content Placeholder 2"/>
          <p:cNvSpPr>
            <a:spLocks noGrp="1"/>
          </p:cNvSpPr>
          <p:nvPr>
            <p:ph idx="1"/>
          </p:nvPr>
        </p:nvSpPr>
        <p:spPr/>
        <p:txBody>
          <a:bodyPr/>
          <a:lstStyle/>
          <a:p>
            <a:r>
              <a:rPr lang="en-US" altLang="en-US" sz="2600" smtClean="0"/>
              <a:t>When actual aggregate output is equal to potential output, the actual unemployment rate is equal to the natural rate of unemployment.</a:t>
            </a:r>
          </a:p>
          <a:p>
            <a:r>
              <a:rPr lang="en-US" altLang="en-US" sz="2600" smtClean="0"/>
              <a:t>When the output gap is positive (an inflationary gap), the unemployment rate is </a:t>
            </a:r>
            <a:r>
              <a:rPr lang="en-US" altLang="en-US" sz="2600" i="1" smtClean="0"/>
              <a:t>below </a:t>
            </a:r>
            <a:r>
              <a:rPr lang="en-US" altLang="en-US" sz="2600" smtClean="0"/>
              <a:t>the natural rate.</a:t>
            </a:r>
          </a:p>
          <a:p>
            <a:r>
              <a:rPr lang="en-US" altLang="en-US" sz="2600" smtClean="0"/>
              <a:t>When the output gap is negative (a recessionary gap), the unemployment rate is </a:t>
            </a:r>
            <a:r>
              <a:rPr lang="en-US" altLang="en-US" sz="2600" i="1" smtClean="0"/>
              <a:t>above </a:t>
            </a:r>
            <a:r>
              <a:rPr lang="en-US" altLang="en-US" sz="2600" smtClean="0"/>
              <a:t>the natural rate.</a:t>
            </a:r>
          </a:p>
        </p:txBody>
      </p:sp>
    </p:spTree>
    <p:extLst>
      <p:ext uri="{BB962C8B-B14F-4D97-AF65-F5344CB8AC3E}">
        <p14:creationId xmlns:p14="http://schemas.microsoft.com/office/powerpoint/2010/main" val="3334582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646111" y="300318"/>
            <a:ext cx="9404723" cy="1400530"/>
          </a:xfrm>
        </p:spPr>
        <p:txBody>
          <a:bodyPr/>
          <a:lstStyle/>
          <a:p>
            <a:r>
              <a:rPr lang="en-US" altLang="en-US" dirty="0" smtClean="0"/>
              <a:t>Cyclical Unemployment and </a:t>
            </a:r>
            <a:br>
              <a:rPr lang="en-US" altLang="en-US" dirty="0" smtClean="0"/>
            </a:br>
            <a:r>
              <a:rPr lang="en-US" altLang="en-US" dirty="0" smtClean="0"/>
              <a:t>the Output Gap</a:t>
            </a:r>
            <a:endParaRPr lang="id-ID" altLang="en-US" dirty="0" smtClean="0"/>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1" y="1919288"/>
            <a:ext cx="9946216"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4734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677334" y="274918"/>
            <a:ext cx="9404723" cy="1400530"/>
          </a:xfrm>
        </p:spPr>
        <p:txBody>
          <a:bodyPr/>
          <a:lstStyle/>
          <a:p>
            <a:r>
              <a:rPr lang="en-US" altLang="en-US" dirty="0" smtClean="0"/>
              <a:t>Cyclical Unemployment and </a:t>
            </a:r>
            <a:br>
              <a:rPr lang="en-US" altLang="en-US" dirty="0" smtClean="0"/>
            </a:br>
            <a:r>
              <a:rPr lang="en-US" altLang="en-US" dirty="0" smtClean="0"/>
              <a:t>the Output Gap</a:t>
            </a:r>
            <a:endParaRPr lang="id-ID" altLang="en-US" dirty="0" smtClean="0"/>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919288"/>
            <a:ext cx="10913533"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5882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33</a:t>
            </a:r>
          </a:p>
        </p:txBody>
      </p:sp>
      <p:sp>
        <p:nvSpPr>
          <p:cNvPr id="174085" name="Rectangle 5"/>
          <p:cNvSpPr>
            <a:spLocks noGrp="1" noChangeArrowheads="1"/>
          </p:cNvSpPr>
          <p:nvPr>
            <p:ph type="subTitle" idx="1"/>
          </p:nvPr>
        </p:nvSpPr>
        <p:spPr/>
        <p:txBody>
          <a:bodyPr rtlCol="0">
            <a:normAutofit/>
          </a:bodyPr>
          <a:lstStyle/>
          <a:p>
            <a:pPr>
              <a:defRPr/>
            </a:pPr>
            <a:r>
              <a:rPr lang="en-US"/>
              <a:t>Types of Inflation, Disinflation, and Deflation</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Money and Inflation</a:t>
            </a:r>
            <a:endParaRPr lang="id-ID" altLang="en-US" smtClean="0"/>
          </a:p>
        </p:txBody>
      </p:sp>
      <p:sp>
        <p:nvSpPr>
          <p:cNvPr id="3" name="Content Placeholder 2"/>
          <p:cNvSpPr>
            <a:spLocks noGrp="1"/>
          </p:cNvSpPr>
          <p:nvPr>
            <p:ph idx="1"/>
          </p:nvPr>
        </p:nvSpPr>
        <p:spPr/>
        <p:txBody>
          <a:bodyPr/>
          <a:lstStyle/>
          <a:p>
            <a:pPr indent="-206375"/>
            <a:r>
              <a:rPr lang="en-US" altLang="en-US" sz="2600" smtClean="0"/>
              <a:t>According to the </a:t>
            </a:r>
            <a:r>
              <a:rPr lang="en-US" altLang="en-US" sz="2600" b="1" smtClean="0"/>
              <a:t>classical model of the price level</a:t>
            </a:r>
            <a:r>
              <a:rPr lang="en-US" altLang="en-US" sz="2600" smtClean="0"/>
              <a:t>, the real quantity of money is always at its long-run equilibrium level.</a:t>
            </a:r>
          </a:p>
          <a:p>
            <a:pPr marL="825500" lvl="1" indent="-295275"/>
            <a:r>
              <a:rPr lang="en-US" altLang="en-US" smtClean="0"/>
              <a:t>The real quantity of money is M/P.</a:t>
            </a:r>
          </a:p>
          <a:p>
            <a:pPr marL="825500" lvl="1" indent="-295275"/>
            <a:r>
              <a:rPr lang="en-US" altLang="en-US" smtClean="0"/>
              <a:t>A change in the nominal money supply, M, leads in the long run to a change in the aggregate price level.</a:t>
            </a:r>
          </a:p>
        </p:txBody>
      </p:sp>
    </p:spTree>
    <p:extLst>
      <p:ext uri="{BB962C8B-B14F-4D97-AF65-F5344CB8AC3E}">
        <p14:creationId xmlns:p14="http://schemas.microsoft.com/office/powerpoint/2010/main" val="39960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Money and Prices</a:t>
            </a:r>
            <a:endParaRPr lang="id-ID" altLang="en-US" smtClean="0"/>
          </a:p>
        </p:txBody>
      </p:sp>
      <p:sp>
        <p:nvSpPr>
          <p:cNvPr id="6" name="Rectangle 3"/>
          <p:cNvSpPr>
            <a:spLocks noChangeArrowheads="1"/>
          </p:cNvSpPr>
          <p:nvPr/>
        </p:nvSpPr>
        <p:spPr bwMode="auto">
          <a:xfrm>
            <a:off x="6115051" y="6022976"/>
            <a:ext cx="126638"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Y</a:t>
            </a:r>
            <a:endParaRPr lang="en-US" sz="1600" b="1" dirty="0">
              <a:latin typeface="+mj-lt"/>
              <a:ea typeface="ＭＳ Ｐゴシック" pitchFamily="34" charset="-128"/>
            </a:endParaRPr>
          </a:p>
        </p:txBody>
      </p:sp>
      <p:sp>
        <p:nvSpPr>
          <p:cNvPr id="7" name="Rectangle 4"/>
          <p:cNvSpPr>
            <a:spLocks noChangeArrowheads="1"/>
          </p:cNvSpPr>
          <p:nvPr/>
        </p:nvSpPr>
        <p:spPr bwMode="auto">
          <a:xfrm>
            <a:off x="6301318" y="6165851"/>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P</a:t>
            </a:r>
            <a:endParaRPr lang="en-US" sz="1600" b="1" dirty="0">
              <a:latin typeface="+mj-lt"/>
              <a:ea typeface="ＭＳ Ｐゴシック" pitchFamily="34" charset="-128"/>
            </a:endParaRPr>
          </a:p>
        </p:txBody>
      </p:sp>
      <p:sp>
        <p:nvSpPr>
          <p:cNvPr id="8" name="Rectangle 5"/>
          <p:cNvSpPr>
            <a:spLocks noChangeArrowheads="1"/>
          </p:cNvSpPr>
          <p:nvPr/>
        </p:nvSpPr>
        <p:spPr bwMode="auto">
          <a:xfrm>
            <a:off x="2277533" y="3665538"/>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P</a:t>
            </a:r>
            <a:endParaRPr lang="en-US" sz="1600" b="1" dirty="0">
              <a:latin typeface="+mj-lt"/>
              <a:ea typeface="ＭＳ Ｐゴシック" pitchFamily="34" charset="-128"/>
            </a:endParaRPr>
          </a:p>
        </p:txBody>
      </p:sp>
      <p:sp>
        <p:nvSpPr>
          <p:cNvPr id="9" name="Rectangle 6"/>
          <p:cNvSpPr>
            <a:spLocks noChangeArrowheads="1"/>
          </p:cNvSpPr>
          <p:nvPr/>
        </p:nvSpPr>
        <p:spPr bwMode="auto">
          <a:xfrm>
            <a:off x="2459567" y="3805238"/>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3</a:t>
            </a:r>
            <a:endParaRPr lang="en-US" sz="1600" b="1" dirty="0">
              <a:latin typeface="+mj-lt"/>
              <a:ea typeface="ＭＳ Ｐゴシック" pitchFamily="34" charset="-128"/>
            </a:endParaRPr>
          </a:p>
        </p:txBody>
      </p:sp>
      <p:sp>
        <p:nvSpPr>
          <p:cNvPr id="10" name="Rectangle 7"/>
          <p:cNvSpPr>
            <a:spLocks noChangeArrowheads="1"/>
          </p:cNvSpPr>
          <p:nvPr/>
        </p:nvSpPr>
        <p:spPr bwMode="auto">
          <a:xfrm>
            <a:off x="2277533" y="4908551"/>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P</a:t>
            </a:r>
            <a:endParaRPr lang="en-US" sz="1600" b="1" dirty="0">
              <a:latin typeface="+mj-lt"/>
              <a:ea typeface="ＭＳ Ｐゴシック" pitchFamily="34" charset="-128"/>
            </a:endParaRPr>
          </a:p>
        </p:txBody>
      </p:sp>
      <p:sp>
        <p:nvSpPr>
          <p:cNvPr id="11" name="Rectangle 8"/>
          <p:cNvSpPr>
            <a:spLocks noChangeArrowheads="1"/>
          </p:cNvSpPr>
          <p:nvPr/>
        </p:nvSpPr>
        <p:spPr bwMode="auto">
          <a:xfrm>
            <a:off x="2459567" y="5041901"/>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1</a:t>
            </a:r>
            <a:endParaRPr lang="en-US" sz="1600" b="1" dirty="0">
              <a:latin typeface="+mj-lt"/>
              <a:ea typeface="ＭＳ Ｐゴシック" pitchFamily="34" charset="-128"/>
            </a:endParaRPr>
          </a:p>
        </p:txBody>
      </p:sp>
      <p:sp>
        <p:nvSpPr>
          <p:cNvPr id="12" name="Line 9"/>
          <p:cNvSpPr>
            <a:spLocks noChangeShapeType="1"/>
          </p:cNvSpPr>
          <p:nvPr/>
        </p:nvSpPr>
        <p:spPr bwMode="auto">
          <a:xfrm>
            <a:off x="6360585" y="2439989"/>
            <a:ext cx="2116" cy="3565525"/>
          </a:xfrm>
          <a:prstGeom prst="line">
            <a:avLst/>
          </a:prstGeom>
          <a:noFill/>
          <a:ln w="38100">
            <a:solidFill>
              <a:srgbClr val="F79448"/>
            </a:solidFill>
            <a:miter lim="800000"/>
            <a:headEnd/>
            <a:tailEnd/>
          </a:ln>
        </p:spPr>
        <p:txBody>
          <a:bodyPr/>
          <a:lstStyle/>
          <a:p>
            <a:pPr fontAlgn="auto">
              <a:spcBef>
                <a:spcPts val="0"/>
              </a:spcBef>
              <a:spcAft>
                <a:spcPts val="0"/>
              </a:spcAft>
              <a:defRPr/>
            </a:pPr>
            <a:endParaRPr lang="en-US" b="1" dirty="0">
              <a:latin typeface="+mj-lt"/>
            </a:endParaRPr>
          </a:p>
        </p:txBody>
      </p:sp>
      <p:sp>
        <p:nvSpPr>
          <p:cNvPr id="13" name="Line 10"/>
          <p:cNvSpPr>
            <a:spLocks noChangeShapeType="1"/>
          </p:cNvSpPr>
          <p:nvPr/>
        </p:nvSpPr>
        <p:spPr bwMode="auto">
          <a:xfrm flipH="1" flipV="1">
            <a:off x="3727452" y="2970214"/>
            <a:ext cx="3244849" cy="2581275"/>
          </a:xfrm>
          <a:prstGeom prst="line">
            <a:avLst/>
          </a:prstGeom>
          <a:noFill/>
          <a:ln w="38100">
            <a:solidFill>
              <a:srgbClr val="AEC5E7"/>
            </a:solidFill>
            <a:miter lim="800000"/>
            <a:headEnd/>
            <a:tailEnd/>
          </a:ln>
        </p:spPr>
        <p:txBody>
          <a:bodyPr/>
          <a:lstStyle/>
          <a:p>
            <a:pPr fontAlgn="auto">
              <a:spcBef>
                <a:spcPts val="0"/>
              </a:spcBef>
              <a:spcAft>
                <a:spcPts val="0"/>
              </a:spcAft>
              <a:defRPr/>
            </a:pPr>
            <a:endParaRPr lang="en-US" b="1" dirty="0">
              <a:latin typeface="+mj-lt"/>
            </a:endParaRPr>
          </a:p>
        </p:txBody>
      </p:sp>
      <p:sp>
        <p:nvSpPr>
          <p:cNvPr id="14" name="Line 11"/>
          <p:cNvSpPr>
            <a:spLocks noChangeShapeType="1"/>
          </p:cNvSpPr>
          <p:nvPr/>
        </p:nvSpPr>
        <p:spPr bwMode="auto">
          <a:xfrm flipV="1">
            <a:off x="5016500" y="3273425"/>
            <a:ext cx="4777317" cy="2495550"/>
          </a:xfrm>
          <a:prstGeom prst="line">
            <a:avLst/>
          </a:prstGeom>
          <a:noFill/>
          <a:ln w="38100">
            <a:solidFill>
              <a:srgbClr val="FAC0BF"/>
            </a:solidFill>
            <a:miter lim="800000"/>
            <a:headEnd/>
            <a:tailEnd/>
          </a:ln>
        </p:spPr>
        <p:txBody>
          <a:bodyPr/>
          <a:lstStyle/>
          <a:p>
            <a:pPr fontAlgn="auto">
              <a:spcBef>
                <a:spcPts val="0"/>
              </a:spcBef>
              <a:spcAft>
                <a:spcPts val="0"/>
              </a:spcAft>
              <a:defRPr/>
            </a:pPr>
            <a:endParaRPr lang="en-US" b="1" dirty="0">
              <a:latin typeface="+mj-lt"/>
            </a:endParaRPr>
          </a:p>
        </p:txBody>
      </p:sp>
      <p:sp>
        <p:nvSpPr>
          <p:cNvPr id="15" name="Oval 12"/>
          <p:cNvSpPr>
            <a:spLocks noChangeArrowheads="1"/>
          </p:cNvSpPr>
          <p:nvPr/>
        </p:nvSpPr>
        <p:spPr bwMode="auto">
          <a:xfrm>
            <a:off x="6271684" y="4997450"/>
            <a:ext cx="175683" cy="139700"/>
          </a:xfrm>
          <a:prstGeom prst="ellipse">
            <a:avLst/>
          </a:pr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16" name="Freeform 13"/>
          <p:cNvSpPr>
            <a:spLocks/>
          </p:cNvSpPr>
          <p:nvPr/>
        </p:nvSpPr>
        <p:spPr bwMode="auto">
          <a:xfrm>
            <a:off x="2722034" y="1717675"/>
            <a:ext cx="7270751" cy="4287838"/>
          </a:xfrm>
          <a:custGeom>
            <a:avLst/>
            <a:gdLst>
              <a:gd name="T0" fmla="*/ 2098 w 2098"/>
              <a:gd name="T1" fmla="*/ 1519 h 1519"/>
              <a:gd name="T2" fmla="*/ 0 w 2098"/>
              <a:gd name="T3" fmla="*/ 1519 h 1519"/>
              <a:gd name="T4" fmla="*/ 0 w 2098"/>
              <a:gd name="T5" fmla="*/ 0 h 1519"/>
              <a:gd name="T6" fmla="*/ 0 60000 65536"/>
              <a:gd name="T7" fmla="*/ 0 60000 65536"/>
              <a:gd name="T8" fmla="*/ 0 60000 65536"/>
              <a:gd name="T9" fmla="*/ 0 w 2098"/>
              <a:gd name="T10" fmla="*/ 0 h 1519"/>
              <a:gd name="T11" fmla="*/ 2098 w 2098"/>
              <a:gd name="T12" fmla="*/ 1519 h 1519"/>
            </a:gdLst>
            <a:ahLst/>
            <a:cxnLst>
              <a:cxn ang="T6">
                <a:pos x="T0" y="T1"/>
              </a:cxn>
              <a:cxn ang="T7">
                <a:pos x="T2" y="T3"/>
              </a:cxn>
              <a:cxn ang="T8">
                <a:pos x="T4" y="T5"/>
              </a:cxn>
            </a:cxnLst>
            <a:rect l="T9" t="T10" r="T11" b="T12"/>
            <a:pathLst>
              <a:path w="2098" h="1519">
                <a:moveTo>
                  <a:pt x="2098" y="1519"/>
                </a:moveTo>
                <a:lnTo>
                  <a:pt x="0" y="1519"/>
                </a:lnTo>
                <a:lnTo>
                  <a:pt x="0" y="0"/>
                </a:lnTo>
              </a:path>
            </a:pathLst>
          </a:custGeom>
          <a:noFill/>
          <a:ln w="7938" cap="flat">
            <a:solidFill>
              <a:srgbClr val="000000"/>
            </a:solidFill>
            <a:prstDash val="solid"/>
            <a:miter lim="800000"/>
            <a:headEnd/>
            <a:tailEnd/>
          </a:ln>
        </p:spPr>
        <p:txBody>
          <a:bodyPr/>
          <a:lstStyle/>
          <a:p>
            <a:pPr fontAlgn="auto">
              <a:spcBef>
                <a:spcPts val="0"/>
              </a:spcBef>
              <a:spcAft>
                <a:spcPts val="0"/>
              </a:spcAft>
              <a:defRPr/>
            </a:pPr>
            <a:endParaRPr lang="en-US" b="1" dirty="0">
              <a:latin typeface="+mj-lt"/>
            </a:endParaRPr>
          </a:p>
        </p:txBody>
      </p:sp>
      <p:sp>
        <p:nvSpPr>
          <p:cNvPr id="17" name="Line 14"/>
          <p:cNvSpPr>
            <a:spLocks noChangeShapeType="1"/>
          </p:cNvSpPr>
          <p:nvPr/>
        </p:nvSpPr>
        <p:spPr bwMode="auto">
          <a:xfrm>
            <a:off x="5518151" y="6243638"/>
            <a:ext cx="609600" cy="0"/>
          </a:xfrm>
          <a:prstGeom prst="line">
            <a:avLst/>
          </a:prstGeom>
          <a:noFill/>
          <a:ln w="7938">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18" name="Freeform 15"/>
          <p:cNvSpPr>
            <a:spLocks/>
          </p:cNvSpPr>
          <p:nvPr/>
        </p:nvSpPr>
        <p:spPr bwMode="auto">
          <a:xfrm>
            <a:off x="4298951" y="6167438"/>
            <a:ext cx="1312333" cy="476250"/>
          </a:xfrm>
          <a:custGeom>
            <a:avLst/>
            <a:gdLst>
              <a:gd name="T0" fmla="*/ 155 w 155"/>
              <a:gd name="T1" fmla="*/ 80 h 99"/>
              <a:gd name="T2" fmla="*/ 138 w 155"/>
              <a:gd name="T3" fmla="*/ 99 h 99"/>
              <a:gd name="T4" fmla="*/ 17 w 155"/>
              <a:gd name="T5" fmla="*/ 99 h 99"/>
              <a:gd name="T6" fmla="*/ 0 w 155"/>
              <a:gd name="T7" fmla="*/ 80 h 99"/>
              <a:gd name="T8" fmla="*/ 0 w 155"/>
              <a:gd name="T9" fmla="*/ 20 h 99"/>
              <a:gd name="T10" fmla="*/ 17 w 155"/>
              <a:gd name="T11" fmla="*/ 0 h 99"/>
              <a:gd name="T12" fmla="*/ 138 w 155"/>
              <a:gd name="T13" fmla="*/ 0 h 99"/>
              <a:gd name="T14" fmla="*/ 155 w 155"/>
              <a:gd name="T15" fmla="*/ 20 h 99"/>
              <a:gd name="T16" fmla="*/ 155 w 155"/>
              <a:gd name="T17" fmla="*/ 8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99"/>
              <a:gd name="T29" fmla="*/ 155 w 155"/>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99">
                <a:moveTo>
                  <a:pt x="155" y="80"/>
                </a:moveTo>
                <a:cubicBezTo>
                  <a:pt x="155" y="90"/>
                  <a:pt x="148" y="99"/>
                  <a:pt x="138" y="99"/>
                </a:cubicBezTo>
                <a:cubicBezTo>
                  <a:pt x="17" y="99"/>
                  <a:pt x="17" y="99"/>
                  <a:pt x="17" y="99"/>
                </a:cubicBezTo>
                <a:cubicBezTo>
                  <a:pt x="7" y="99"/>
                  <a:pt x="0" y="90"/>
                  <a:pt x="0" y="80"/>
                </a:cubicBezTo>
                <a:cubicBezTo>
                  <a:pt x="0" y="20"/>
                  <a:pt x="0" y="20"/>
                  <a:pt x="0" y="20"/>
                </a:cubicBezTo>
                <a:cubicBezTo>
                  <a:pt x="0" y="9"/>
                  <a:pt x="7" y="0"/>
                  <a:pt x="17" y="0"/>
                </a:cubicBezTo>
                <a:cubicBezTo>
                  <a:pt x="138" y="0"/>
                  <a:pt x="138" y="0"/>
                  <a:pt x="138" y="0"/>
                </a:cubicBezTo>
                <a:cubicBezTo>
                  <a:pt x="148" y="0"/>
                  <a:pt x="155" y="9"/>
                  <a:pt x="155" y="20"/>
                </a:cubicBezTo>
                <a:lnTo>
                  <a:pt x="155" y="8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latin typeface="+mj-lt"/>
            </a:endParaRPr>
          </a:p>
        </p:txBody>
      </p:sp>
      <p:sp>
        <p:nvSpPr>
          <p:cNvPr id="19" name="Line 16"/>
          <p:cNvSpPr>
            <a:spLocks noChangeShapeType="1"/>
          </p:cNvSpPr>
          <p:nvPr/>
        </p:nvSpPr>
        <p:spPr bwMode="auto">
          <a:xfrm flipV="1">
            <a:off x="2393952" y="4051301"/>
            <a:ext cx="4233" cy="385763"/>
          </a:xfrm>
          <a:prstGeom prst="line">
            <a:avLst/>
          </a:prstGeom>
          <a:noFill/>
          <a:ln w="28575">
            <a:solidFill>
              <a:srgbClr val="000000"/>
            </a:solidFill>
            <a:miter lim="800000"/>
            <a:headEnd/>
            <a:tailEnd type="arrow" w="med" len="med"/>
          </a:ln>
        </p:spPr>
        <p:txBody>
          <a:bodyPr/>
          <a:lstStyle/>
          <a:p>
            <a:pPr fontAlgn="auto">
              <a:spcBef>
                <a:spcPts val="0"/>
              </a:spcBef>
              <a:spcAft>
                <a:spcPts val="0"/>
              </a:spcAft>
              <a:defRPr/>
            </a:pPr>
            <a:endParaRPr lang="en-US" b="1" dirty="0">
              <a:latin typeface="+mj-lt"/>
            </a:endParaRPr>
          </a:p>
        </p:txBody>
      </p:sp>
      <p:sp>
        <p:nvSpPr>
          <p:cNvPr id="20" name="Freeform 17"/>
          <p:cNvSpPr>
            <a:spLocks/>
          </p:cNvSpPr>
          <p:nvPr/>
        </p:nvSpPr>
        <p:spPr bwMode="auto">
          <a:xfrm>
            <a:off x="7539567" y="3273426"/>
            <a:ext cx="247651" cy="119063"/>
          </a:xfrm>
          <a:custGeom>
            <a:avLst/>
            <a:gdLst>
              <a:gd name="T0" fmla="*/ 24 w 29"/>
              <a:gd name="T1" fmla="*/ 8 h 17"/>
              <a:gd name="T2" fmla="*/ 29 w 29"/>
              <a:gd name="T3" fmla="*/ 0 h 17"/>
              <a:gd name="T4" fmla="*/ 29 w 29"/>
              <a:gd name="T5" fmla="*/ 0 h 17"/>
              <a:gd name="T6" fmla="*/ 15 w 29"/>
              <a:gd name="T7" fmla="*/ 5 h 17"/>
              <a:gd name="T8" fmla="*/ 0 w 29"/>
              <a:gd name="T9" fmla="*/ 8 h 17"/>
              <a:gd name="T10" fmla="*/ 15 w 29"/>
              <a:gd name="T11" fmla="*/ 12 h 17"/>
              <a:gd name="T12" fmla="*/ 29 w 29"/>
              <a:gd name="T13" fmla="*/ 17 h 17"/>
              <a:gd name="T14" fmla="*/ 29 w 29"/>
              <a:gd name="T15" fmla="*/ 17 h 17"/>
              <a:gd name="T16" fmla="*/ 24 w 29"/>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7"/>
              <a:gd name="T29" fmla="*/ 29 w 2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7">
                <a:moveTo>
                  <a:pt x="24" y="8"/>
                </a:moveTo>
                <a:cubicBezTo>
                  <a:pt x="29" y="0"/>
                  <a:pt x="29" y="0"/>
                  <a:pt x="29" y="0"/>
                </a:cubicBezTo>
                <a:cubicBezTo>
                  <a:pt x="29" y="0"/>
                  <a:pt x="29" y="0"/>
                  <a:pt x="29" y="0"/>
                </a:cubicBezTo>
                <a:cubicBezTo>
                  <a:pt x="15" y="5"/>
                  <a:pt x="15" y="5"/>
                  <a:pt x="15" y="5"/>
                </a:cubicBezTo>
                <a:cubicBezTo>
                  <a:pt x="10" y="6"/>
                  <a:pt x="5" y="7"/>
                  <a:pt x="0" y="8"/>
                </a:cubicBezTo>
                <a:cubicBezTo>
                  <a:pt x="5" y="9"/>
                  <a:pt x="10" y="11"/>
                  <a:pt x="15" y="12"/>
                </a:cubicBezTo>
                <a:cubicBezTo>
                  <a:pt x="29" y="17"/>
                  <a:pt x="29" y="17"/>
                  <a:pt x="29" y="17"/>
                </a:cubicBezTo>
                <a:cubicBezTo>
                  <a:pt x="29" y="17"/>
                  <a:pt x="29" y="17"/>
                  <a:pt x="29" y="17"/>
                </a:cubicBezTo>
                <a:lnTo>
                  <a:pt x="24" y="8"/>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21" name="Line 18"/>
          <p:cNvSpPr>
            <a:spLocks noChangeShapeType="1"/>
          </p:cNvSpPr>
          <p:nvPr/>
        </p:nvSpPr>
        <p:spPr bwMode="auto">
          <a:xfrm>
            <a:off x="4409018" y="3330575"/>
            <a:ext cx="960967" cy="1588"/>
          </a:xfrm>
          <a:prstGeom prst="line">
            <a:avLst/>
          </a:prstGeom>
          <a:noFill/>
          <a:ln w="30226">
            <a:solidFill>
              <a:srgbClr val="000000"/>
            </a:solidFill>
            <a:miter lim="800000"/>
            <a:headEnd/>
            <a:tailEnd type="arrow" w="med" len="med"/>
          </a:ln>
        </p:spPr>
        <p:txBody>
          <a:bodyPr/>
          <a:lstStyle/>
          <a:p>
            <a:pPr fontAlgn="auto">
              <a:spcBef>
                <a:spcPts val="0"/>
              </a:spcBef>
              <a:spcAft>
                <a:spcPts val="0"/>
              </a:spcAft>
              <a:defRPr/>
            </a:pPr>
            <a:endParaRPr lang="en-US" b="1" dirty="0">
              <a:latin typeface="+mj-lt"/>
            </a:endParaRPr>
          </a:p>
        </p:txBody>
      </p:sp>
      <p:sp>
        <p:nvSpPr>
          <p:cNvPr id="22" name="Rectangle 19"/>
          <p:cNvSpPr>
            <a:spLocks noChangeArrowheads="1"/>
          </p:cNvSpPr>
          <p:nvPr/>
        </p:nvSpPr>
        <p:spPr bwMode="auto">
          <a:xfrm>
            <a:off x="6407151" y="4530726"/>
            <a:ext cx="107402"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E</a:t>
            </a:r>
            <a:endParaRPr lang="en-US" sz="1600" b="1" dirty="0">
              <a:latin typeface="+mj-lt"/>
              <a:ea typeface="ＭＳ Ｐゴシック" pitchFamily="34" charset="-128"/>
            </a:endParaRPr>
          </a:p>
        </p:txBody>
      </p:sp>
      <p:sp>
        <p:nvSpPr>
          <p:cNvPr id="23" name="Rectangle 20"/>
          <p:cNvSpPr>
            <a:spLocks noChangeArrowheads="1"/>
          </p:cNvSpPr>
          <p:nvPr/>
        </p:nvSpPr>
        <p:spPr bwMode="auto">
          <a:xfrm>
            <a:off x="6578601" y="4673601"/>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1</a:t>
            </a:r>
            <a:endParaRPr lang="en-US" sz="1600" b="1" dirty="0">
              <a:latin typeface="+mj-lt"/>
              <a:ea typeface="ＭＳ Ｐゴシック" pitchFamily="34" charset="-128"/>
            </a:endParaRPr>
          </a:p>
        </p:txBody>
      </p:sp>
      <p:sp>
        <p:nvSpPr>
          <p:cNvPr id="24" name="Rectangle 21"/>
          <p:cNvSpPr>
            <a:spLocks noChangeArrowheads="1"/>
          </p:cNvSpPr>
          <p:nvPr/>
        </p:nvSpPr>
        <p:spPr bwMode="auto">
          <a:xfrm>
            <a:off x="6745818" y="5537201"/>
            <a:ext cx="29655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AD</a:t>
            </a:r>
            <a:endParaRPr lang="en-US" sz="1600" b="1" dirty="0">
              <a:latin typeface="+mj-lt"/>
              <a:ea typeface="ＭＳ Ｐゴシック" pitchFamily="34" charset="-128"/>
            </a:endParaRPr>
          </a:p>
        </p:txBody>
      </p:sp>
      <p:sp>
        <p:nvSpPr>
          <p:cNvPr id="25" name="Rectangle 22"/>
          <p:cNvSpPr>
            <a:spLocks noChangeArrowheads="1"/>
          </p:cNvSpPr>
          <p:nvPr/>
        </p:nvSpPr>
        <p:spPr bwMode="auto">
          <a:xfrm>
            <a:off x="7042151" y="5710238"/>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1</a:t>
            </a:r>
            <a:endParaRPr lang="en-US" sz="1600" b="1" dirty="0">
              <a:latin typeface="+mj-lt"/>
              <a:ea typeface="ＭＳ Ｐゴシック" pitchFamily="34" charset="-128"/>
            </a:endParaRPr>
          </a:p>
        </p:txBody>
      </p:sp>
      <p:sp>
        <p:nvSpPr>
          <p:cNvPr id="26" name="Rectangle 23"/>
          <p:cNvSpPr>
            <a:spLocks noChangeArrowheads="1"/>
          </p:cNvSpPr>
          <p:nvPr/>
        </p:nvSpPr>
        <p:spPr bwMode="auto">
          <a:xfrm>
            <a:off x="8221134" y="2341563"/>
            <a:ext cx="107402"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S</a:t>
            </a:r>
            <a:endParaRPr lang="en-US" sz="1600" b="1" dirty="0">
              <a:latin typeface="+mj-lt"/>
              <a:ea typeface="ＭＳ Ｐゴシック" pitchFamily="34" charset="-128"/>
            </a:endParaRPr>
          </a:p>
        </p:txBody>
      </p:sp>
      <p:sp>
        <p:nvSpPr>
          <p:cNvPr id="27" name="Rectangle 24"/>
          <p:cNvSpPr>
            <a:spLocks noChangeArrowheads="1"/>
          </p:cNvSpPr>
          <p:nvPr/>
        </p:nvSpPr>
        <p:spPr bwMode="auto">
          <a:xfrm>
            <a:off x="8388351" y="2341563"/>
            <a:ext cx="118622"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R</a:t>
            </a:r>
            <a:endParaRPr lang="en-US" sz="1600" b="1" dirty="0">
              <a:latin typeface="+mj-lt"/>
              <a:ea typeface="ＭＳ Ｐゴシック" pitchFamily="34" charset="-128"/>
            </a:endParaRPr>
          </a:p>
        </p:txBody>
      </p:sp>
      <p:sp>
        <p:nvSpPr>
          <p:cNvPr id="28" name="Rectangle 25"/>
          <p:cNvSpPr>
            <a:spLocks noChangeArrowheads="1"/>
          </p:cNvSpPr>
          <p:nvPr/>
        </p:nvSpPr>
        <p:spPr bwMode="auto">
          <a:xfrm>
            <a:off x="9353552" y="2935288"/>
            <a:ext cx="107402"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S</a:t>
            </a:r>
            <a:endParaRPr lang="en-US" sz="1600" b="1" dirty="0">
              <a:latin typeface="+mj-lt"/>
              <a:ea typeface="ＭＳ Ｐゴシック" pitchFamily="34" charset="-128"/>
            </a:endParaRPr>
          </a:p>
        </p:txBody>
      </p:sp>
      <p:sp>
        <p:nvSpPr>
          <p:cNvPr id="29" name="Rectangle 26"/>
          <p:cNvSpPr>
            <a:spLocks noChangeArrowheads="1"/>
          </p:cNvSpPr>
          <p:nvPr/>
        </p:nvSpPr>
        <p:spPr bwMode="auto">
          <a:xfrm>
            <a:off x="9525000" y="2935288"/>
            <a:ext cx="118622"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R</a:t>
            </a:r>
            <a:endParaRPr lang="en-US" sz="1600" b="1" dirty="0">
              <a:latin typeface="+mj-lt"/>
              <a:ea typeface="ＭＳ Ｐゴシック" pitchFamily="34" charset="-128"/>
            </a:endParaRPr>
          </a:p>
        </p:txBody>
      </p:sp>
      <p:sp>
        <p:nvSpPr>
          <p:cNvPr id="30" name="Rectangle 27"/>
          <p:cNvSpPr>
            <a:spLocks noChangeArrowheads="1"/>
          </p:cNvSpPr>
          <p:nvPr/>
        </p:nvSpPr>
        <p:spPr bwMode="auto">
          <a:xfrm>
            <a:off x="9711267" y="2935288"/>
            <a:ext cx="25968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AS</a:t>
            </a:r>
            <a:endParaRPr lang="en-US" sz="1600" b="1" dirty="0">
              <a:latin typeface="+mj-lt"/>
              <a:ea typeface="ＭＳ Ｐゴシック" pitchFamily="34" charset="-128"/>
            </a:endParaRPr>
          </a:p>
        </p:txBody>
      </p:sp>
      <p:sp>
        <p:nvSpPr>
          <p:cNvPr id="31" name="Rectangle 28"/>
          <p:cNvSpPr>
            <a:spLocks noChangeArrowheads="1"/>
          </p:cNvSpPr>
          <p:nvPr/>
        </p:nvSpPr>
        <p:spPr bwMode="auto">
          <a:xfrm>
            <a:off x="10092267" y="3078163"/>
            <a:ext cx="11541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1</a:t>
            </a:r>
            <a:endParaRPr lang="en-US" sz="1600" b="1" dirty="0">
              <a:latin typeface="+mj-lt"/>
              <a:ea typeface="ＭＳ Ｐゴシック" pitchFamily="34" charset="-128"/>
            </a:endParaRPr>
          </a:p>
        </p:txBody>
      </p:sp>
      <p:sp>
        <p:nvSpPr>
          <p:cNvPr id="32" name="Rectangle 29"/>
          <p:cNvSpPr>
            <a:spLocks noChangeArrowheads="1"/>
          </p:cNvSpPr>
          <p:nvPr/>
        </p:nvSpPr>
        <p:spPr bwMode="auto">
          <a:xfrm>
            <a:off x="5998634" y="2105026"/>
            <a:ext cx="89768"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L</a:t>
            </a:r>
            <a:endParaRPr lang="en-US" sz="1600" b="1" dirty="0">
              <a:latin typeface="+mj-lt"/>
              <a:ea typeface="ＭＳ Ｐゴシック" pitchFamily="34" charset="-128"/>
            </a:endParaRPr>
          </a:p>
        </p:txBody>
      </p:sp>
      <p:sp>
        <p:nvSpPr>
          <p:cNvPr id="33" name="Rectangle 30"/>
          <p:cNvSpPr>
            <a:spLocks noChangeArrowheads="1"/>
          </p:cNvSpPr>
          <p:nvPr/>
        </p:nvSpPr>
        <p:spPr bwMode="auto">
          <a:xfrm>
            <a:off x="6159500" y="2105026"/>
            <a:ext cx="118622"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R</a:t>
            </a:r>
            <a:endParaRPr lang="en-US" sz="1600" b="1" dirty="0">
              <a:latin typeface="+mj-lt"/>
              <a:ea typeface="ＭＳ Ｐゴシック" pitchFamily="34" charset="-128"/>
            </a:endParaRPr>
          </a:p>
        </p:txBody>
      </p:sp>
      <p:sp>
        <p:nvSpPr>
          <p:cNvPr id="34" name="Rectangle 31"/>
          <p:cNvSpPr>
            <a:spLocks noChangeArrowheads="1"/>
          </p:cNvSpPr>
          <p:nvPr/>
        </p:nvSpPr>
        <p:spPr bwMode="auto">
          <a:xfrm>
            <a:off x="6350000" y="2105026"/>
            <a:ext cx="259686" cy="246221"/>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AS</a:t>
            </a:r>
            <a:endParaRPr lang="en-US" sz="1600" b="1" dirty="0">
              <a:latin typeface="+mj-lt"/>
              <a:ea typeface="ＭＳ Ｐゴシック" pitchFamily="34" charset="-128"/>
            </a:endParaRPr>
          </a:p>
        </p:txBody>
      </p:sp>
      <p:grpSp>
        <p:nvGrpSpPr>
          <p:cNvPr id="35" name="Group 32"/>
          <p:cNvGrpSpPr>
            <a:grpSpLocks/>
          </p:cNvGrpSpPr>
          <p:nvPr/>
        </p:nvGrpSpPr>
        <p:grpSpPr bwMode="auto">
          <a:xfrm>
            <a:off x="6593418" y="4724400"/>
            <a:ext cx="738716" cy="400050"/>
            <a:chOff x="3052" y="2499"/>
            <a:chExt cx="349" cy="252"/>
          </a:xfrm>
        </p:grpSpPr>
        <p:sp>
          <p:nvSpPr>
            <p:cNvPr id="36" name="Line 33"/>
            <p:cNvSpPr>
              <a:spLocks noChangeShapeType="1"/>
            </p:cNvSpPr>
            <p:nvPr/>
          </p:nvSpPr>
          <p:spPr bwMode="auto">
            <a:xfrm flipV="1">
              <a:off x="3052" y="2551"/>
              <a:ext cx="275" cy="195"/>
            </a:xfrm>
            <a:prstGeom prst="line">
              <a:avLst/>
            </a:prstGeom>
            <a:noFill/>
            <a:ln w="30163">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37" name="Freeform 34"/>
            <p:cNvSpPr>
              <a:spLocks/>
            </p:cNvSpPr>
            <p:nvPr/>
          </p:nvSpPr>
          <p:spPr bwMode="auto">
            <a:xfrm>
              <a:off x="3282" y="2499"/>
              <a:ext cx="119" cy="101"/>
            </a:xfrm>
            <a:custGeom>
              <a:avLst/>
              <a:gdLst>
                <a:gd name="T0" fmla="*/ 9 w 29"/>
                <a:gd name="T1" fmla="*/ 13 h 23"/>
                <a:gd name="T2" fmla="*/ 0 w 29"/>
                <a:gd name="T3" fmla="*/ 9 h 23"/>
                <a:gd name="T4" fmla="*/ 0 w 29"/>
                <a:gd name="T5" fmla="*/ 8 h 23"/>
                <a:gd name="T6" fmla="*/ 15 w 29"/>
                <a:gd name="T7" fmla="*/ 6 h 23"/>
                <a:gd name="T8" fmla="*/ 29 w 29"/>
                <a:gd name="T9" fmla="*/ 0 h 23"/>
                <a:gd name="T10" fmla="*/ 19 w 29"/>
                <a:gd name="T11" fmla="*/ 11 h 23"/>
                <a:gd name="T12" fmla="*/ 10 w 29"/>
                <a:gd name="T13" fmla="*/ 23 h 23"/>
                <a:gd name="T14" fmla="*/ 9 w 29"/>
                <a:gd name="T15" fmla="*/ 23 h 23"/>
                <a:gd name="T16" fmla="*/ 9 w 29"/>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3"/>
                <a:gd name="T29" fmla="*/ 29 w 2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3">
                  <a:moveTo>
                    <a:pt x="9" y="13"/>
                  </a:moveTo>
                  <a:cubicBezTo>
                    <a:pt x="0" y="9"/>
                    <a:pt x="0" y="9"/>
                    <a:pt x="0" y="9"/>
                  </a:cubicBezTo>
                  <a:cubicBezTo>
                    <a:pt x="0" y="8"/>
                    <a:pt x="0" y="8"/>
                    <a:pt x="0" y="8"/>
                  </a:cubicBezTo>
                  <a:cubicBezTo>
                    <a:pt x="15" y="6"/>
                    <a:pt x="15" y="6"/>
                    <a:pt x="15" y="6"/>
                  </a:cubicBezTo>
                  <a:cubicBezTo>
                    <a:pt x="20" y="4"/>
                    <a:pt x="25" y="2"/>
                    <a:pt x="29" y="0"/>
                  </a:cubicBezTo>
                  <a:cubicBezTo>
                    <a:pt x="26" y="4"/>
                    <a:pt x="22" y="7"/>
                    <a:pt x="19" y="11"/>
                  </a:cubicBezTo>
                  <a:cubicBezTo>
                    <a:pt x="10" y="23"/>
                    <a:pt x="10" y="23"/>
                    <a:pt x="10" y="23"/>
                  </a:cubicBezTo>
                  <a:cubicBezTo>
                    <a:pt x="9" y="23"/>
                    <a:pt x="9" y="23"/>
                    <a:pt x="9" y="23"/>
                  </a:cubicBezTo>
                  <a:lnTo>
                    <a:pt x="9" y="13"/>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38" name="Freeform 35"/>
            <p:cNvSpPr>
              <a:spLocks/>
            </p:cNvSpPr>
            <p:nvPr/>
          </p:nvSpPr>
          <p:spPr bwMode="auto">
            <a:xfrm>
              <a:off x="3181" y="2570"/>
              <a:ext cx="122" cy="101"/>
            </a:xfrm>
            <a:custGeom>
              <a:avLst/>
              <a:gdLst>
                <a:gd name="T0" fmla="*/ 10 w 30"/>
                <a:gd name="T1" fmla="*/ 13 h 23"/>
                <a:gd name="T2" fmla="*/ 0 w 30"/>
                <a:gd name="T3" fmla="*/ 9 h 23"/>
                <a:gd name="T4" fmla="*/ 1 w 30"/>
                <a:gd name="T5" fmla="*/ 8 h 23"/>
                <a:gd name="T6" fmla="*/ 16 w 30"/>
                <a:gd name="T7" fmla="*/ 5 h 23"/>
                <a:gd name="T8" fmla="*/ 30 w 30"/>
                <a:gd name="T9" fmla="*/ 0 h 23"/>
                <a:gd name="T10" fmla="*/ 19 w 30"/>
                <a:gd name="T11" fmla="*/ 11 h 23"/>
                <a:gd name="T12" fmla="*/ 10 w 30"/>
                <a:gd name="T13" fmla="*/ 23 h 23"/>
                <a:gd name="T14" fmla="*/ 10 w 30"/>
                <a:gd name="T15" fmla="*/ 23 h 23"/>
                <a:gd name="T16" fmla="*/ 10 w 30"/>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3"/>
                <a:gd name="T29" fmla="*/ 30 w 3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3">
                  <a:moveTo>
                    <a:pt x="10" y="13"/>
                  </a:moveTo>
                  <a:cubicBezTo>
                    <a:pt x="0" y="9"/>
                    <a:pt x="0" y="9"/>
                    <a:pt x="0" y="9"/>
                  </a:cubicBezTo>
                  <a:cubicBezTo>
                    <a:pt x="1" y="8"/>
                    <a:pt x="1" y="8"/>
                    <a:pt x="1" y="8"/>
                  </a:cubicBezTo>
                  <a:cubicBezTo>
                    <a:pt x="16" y="5"/>
                    <a:pt x="16" y="5"/>
                    <a:pt x="16" y="5"/>
                  </a:cubicBezTo>
                  <a:cubicBezTo>
                    <a:pt x="20" y="4"/>
                    <a:pt x="25" y="2"/>
                    <a:pt x="30" y="0"/>
                  </a:cubicBezTo>
                  <a:cubicBezTo>
                    <a:pt x="26" y="4"/>
                    <a:pt x="23" y="7"/>
                    <a:pt x="19" y="11"/>
                  </a:cubicBezTo>
                  <a:cubicBezTo>
                    <a:pt x="10" y="23"/>
                    <a:pt x="10" y="23"/>
                    <a:pt x="10" y="23"/>
                  </a:cubicBezTo>
                  <a:cubicBezTo>
                    <a:pt x="10" y="23"/>
                    <a:pt x="10" y="23"/>
                    <a:pt x="10" y="23"/>
                  </a:cubicBezTo>
                  <a:lnTo>
                    <a:pt x="10" y="13"/>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39" name="Freeform 36"/>
            <p:cNvSpPr>
              <a:spLocks/>
            </p:cNvSpPr>
            <p:nvPr/>
          </p:nvSpPr>
          <p:spPr bwMode="auto">
            <a:xfrm>
              <a:off x="3073" y="2648"/>
              <a:ext cx="117" cy="103"/>
            </a:xfrm>
            <a:custGeom>
              <a:avLst/>
              <a:gdLst>
                <a:gd name="T0" fmla="*/ 9 w 29"/>
                <a:gd name="T1" fmla="*/ 13 h 23"/>
                <a:gd name="T2" fmla="*/ 0 w 29"/>
                <a:gd name="T3" fmla="*/ 9 h 23"/>
                <a:gd name="T4" fmla="*/ 0 w 29"/>
                <a:gd name="T5" fmla="*/ 8 h 23"/>
                <a:gd name="T6" fmla="*/ 15 w 29"/>
                <a:gd name="T7" fmla="*/ 5 h 23"/>
                <a:gd name="T8" fmla="*/ 29 w 29"/>
                <a:gd name="T9" fmla="*/ 0 h 23"/>
                <a:gd name="T10" fmla="*/ 18 w 29"/>
                <a:gd name="T11" fmla="*/ 11 h 23"/>
                <a:gd name="T12" fmla="*/ 9 w 29"/>
                <a:gd name="T13" fmla="*/ 23 h 23"/>
                <a:gd name="T14" fmla="*/ 9 w 29"/>
                <a:gd name="T15" fmla="*/ 23 h 23"/>
                <a:gd name="T16" fmla="*/ 9 w 29"/>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3"/>
                <a:gd name="T29" fmla="*/ 29 w 2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3">
                  <a:moveTo>
                    <a:pt x="9" y="13"/>
                  </a:moveTo>
                  <a:cubicBezTo>
                    <a:pt x="0" y="9"/>
                    <a:pt x="0" y="9"/>
                    <a:pt x="0" y="9"/>
                  </a:cubicBezTo>
                  <a:cubicBezTo>
                    <a:pt x="0" y="8"/>
                    <a:pt x="0" y="8"/>
                    <a:pt x="0" y="8"/>
                  </a:cubicBezTo>
                  <a:cubicBezTo>
                    <a:pt x="15" y="5"/>
                    <a:pt x="15" y="5"/>
                    <a:pt x="15" y="5"/>
                  </a:cubicBezTo>
                  <a:cubicBezTo>
                    <a:pt x="19" y="4"/>
                    <a:pt x="24" y="2"/>
                    <a:pt x="29" y="0"/>
                  </a:cubicBezTo>
                  <a:cubicBezTo>
                    <a:pt x="25" y="4"/>
                    <a:pt x="22" y="7"/>
                    <a:pt x="18" y="11"/>
                  </a:cubicBezTo>
                  <a:cubicBezTo>
                    <a:pt x="9" y="23"/>
                    <a:pt x="9" y="23"/>
                    <a:pt x="9" y="23"/>
                  </a:cubicBezTo>
                  <a:cubicBezTo>
                    <a:pt x="9" y="23"/>
                    <a:pt x="9" y="23"/>
                    <a:pt x="9" y="23"/>
                  </a:cubicBezTo>
                  <a:lnTo>
                    <a:pt x="9" y="13"/>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grpSp>
      <p:sp>
        <p:nvSpPr>
          <p:cNvPr id="40" name="Rectangle 37"/>
          <p:cNvSpPr>
            <a:spLocks noChangeArrowheads="1"/>
          </p:cNvSpPr>
          <p:nvPr/>
        </p:nvSpPr>
        <p:spPr bwMode="auto">
          <a:xfrm>
            <a:off x="1047752" y="1487488"/>
            <a:ext cx="1593849" cy="584200"/>
          </a:xfrm>
          <a:prstGeom prst="rect">
            <a:avLst/>
          </a:prstGeom>
          <a:noFill/>
          <a:ln w="9525">
            <a:noFill/>
            <a:miter lim="800000"/>
            <a:headEnd/>
            <a:tailEnd/>
          </a:ln>
        </p:spPr>
        <p:txBody>
          <a:bodyPr>
            <a:spAutoFit/>
          </a:bodyPr>
          <a:lstStyle/>
          <a:p>
            <a:pPr algn="ctr" fontAlgn="auto">
              <a:spcAft>
                <a:spcPts val="0"/>
              </a:spcAft>
              <a:defRPr/>
            </a:pPr>
            <a:r>
              <a:rPr lang="en-US" sz="1600" b="1" dirty="0">
                <a:latin typeface="+mj-lt"/>
                <a:ea typeface="ＭＳ Ｐゴシック" pitchFamily="34" charset="-128"/>
              </a:rPr>
              <a:t>Aggregate</a:t>
            </a:r>
          </a:p>
          <a:p>
            <a:pPr algn="ctr" fontAlgn="auto">
              <a:spcAft>
                <a:spcPts val="0"/>
              </a:spcAft>
              <a:defRPr/>
            </a:pPr>
            <a:r>
              <a:rPr lang="en-US" sz="1600" b="1" dirty="0">
                <a:latin typeface="+mj-lt"/>
                <a:ea typeface="ＭＳ Ｐゴシック" pitchFamily="34" charset="-128"/>
              </a:rPr>
              <a:t>price level</a:t>
            </a:r>
          </a:p>
        </p:txBody>
      </p:sp>
      <p:sp>
        <p:nvSpPr>
          <p:cNvPr id="41" name="Rectangle 38"/>
          <p:cNvSpPr>
            <a:spLocks noChangeArrowheads="1"/>
          </p:cNvSpPr>
          <p:nvPr/>
        </p:nvSpPr>
        <p:spPr bwMode="auto">
          <a:xfrm>
            <a:off x="9334500" y="6072189"/>
            <a:ext cx="1111202" cy="338554"/>
          </a:xfrm>
          <a:prstGeom prst="rect">
            <a:avLst/>
          </a:prstGeom>
          <a:noFill/>
          <a:ln w="9525">
            <a:noFill/>
            <a:miter lim="800000"/>
            <a:headEnd/>
            <a:tailEnd/>
          </a:ln>
        </p:spPr>
        <p:txBody>
          <a:bodyPr wrap="none">
            <a:spAutoFit/>
          </a:bodyPr>
          <a:lstStyle/>
          <a:p>
            <a:pPr fontAlgn="auto">
              <a:spcAft>
                <a:spcPts val="0"/>
              </a:spcAft>
              <a:defRPr/>
            </a:pPr>
            <a:r>
              <a:rPr lang="en-US" sz="1600" b="1" dirty="0">
                <a:latin typeface="+mj-lt"/>
                <a:ea typeface="ＭＳ Ｐゴシック" pitchFamily="34" charset="-128"/>
              </a:rPr>
              <a:t>Real GDP</a:t>
            </a:r>
          </a:p>
        </p:txBody>
      </p:sp>
      <p:sp>
        <p:nvSpPr>
          <p:cNvPr id="42" name="Rectangle 39"/>
          <p:cNvSpPr>
            <a:spLocks noChangeArrowheads="1"/>
          </p:cNvSpPr>
          <p:nvPr/>
        </p:nvSpPr>
        <p:spPr bwMode="auto">
          <a:xfrm>
            <a:off x="4387851" y="6148389"/>
            <a:ext cx="1422400" cy="523875"/>
          </a:xfrm>
          <a:prstGeom prst="rect">
            <a:avLst/>
          </a:prstGeom>
          <a:noFill/>
          <a:ln w="9525">
            <a:noFill/>
            <a:miter lim="800000"/>
            <a:headEnd/>
            <a:tailEnd/>
          </a:ln>
        </p:spPr>
        <p:txBody>
          <a:bodyPr>
            <a:spAutoFit/>
          </a:bodyPr>
          <a:lstStyle/>
          <a:p>
            <a:pPr fontAlgn="auto">
              <a:spcAft>
                <a:spcPts val="0"/>
              </a:spcAft>
              <a:defRPr/>
            </a:pPr>
            <a:r>
              <a:rPr lang="en-US" sz="1400" b="1" i="1" dirty="0">
                <a:latin typeface="+mj-lt"/>
                <a:ea typeface="ＭＳ Ｐゴシック" pitchFamily="34" charset="-128"/>
              </a:rPr>
              <a:t>Potential</a:t>
            </a:r>
          </a:p>
          <a:p>
            <a:pPr fontAlgn="auto">
              <a:spcAft>
                <a:spcPts val="0"/>
              </a:spcAft>
              <a:defRPr/>
            </a:pPr>
            <a:r>
              <a:rPr lang="en-US" sz="1400" b="1" i="1" dirty="0">
                <a:latin typeface="+mj-lt"/>
                <a:ea typeface="ＭＳ Ｐゴシック" pitchFamily="34" charset="-128"/>
              </a:rPr>
              <a:t>output</a:t>
            </a:r>
          </a:p>
        </p:txBody>
      </p:sp>
      <p:sp>
        <p:nvSpPr>
          <p:cNvPr id="43" name="Line 40"/>
          <p:cNvSpPr>
            <a:spLocks noChangeShapeType="1"/>
          </p:cNvSpPr>
          <p:nvPr/>
        </p:nvSpPr>
        <p:spPr bwMode="auto">
          <a:xfrm>
            <a:off x="2764367" y="3825875"/>
            <a:ext cx="3454400" cy="0"/>
          </a:xfrm>
          <a:prstGeom prst="line">
            <a:avLst/>
          </a:prstGeom>
          <a:noFill/>
          <a:ln w="9525">
            <a:solidFill>
              <a:schemeClr val="tx1"/>
            </a:solidFill>
            <a:prstDash val="dash"/>
            <a:round/>
            <a:headEnd/>
            <a:tailEnd/>
          </a:ln>
        </p:spPr>
        <p:txBody>
          <a:bodyPr/>
          <a:lstStyle/>
          <a:p>
            <a:pPr fontAlgn="auto">
              <a:spcBef>
                <a:spcPts val="0"/>
              </a:spcBef>
              <a:spcAft>
                <a:spcPts val="0"/>
              </a:spcAft>
              <a:defRPr/>
            </a:pPr>
            <a:endParaRPr lang="en-US" b="1" dirty="0">
              <a:latin typeface="+mj-lt"/>
            </a:endParaRPr>
          </a:p>
        </p:txBody>
      </p:sp>
      <p:sp>
        <p:nvSpPr>
          <p:cNvPr id="44" name="Line 41"/>
          <p:cNvSpPr>
            <a:spLocks noChangeShapeType="1"/>
          </p:cNvSpPr>
          <p:nvPr/>
        </p:nvSpPr>
        <p:spPr bwMode="auto">
          <a:xfrm>
            <a:off x="2783417" y="5072063"/>
            <a:ext cx="3454400" cy="0"/>
          </a:xfrm>
          <a:prstGeom prst="line">
            <a:avLst/>
          </a:prstGeom>
          <a:noFill/>
          <a:ln w="9525">
            <a:solidFill>
              <a:schemeClr val="tx1"/>
            </a:solidFill>
            <a:prstDash val="dash"/>
            <a:round/>
            <a:headEnd/>
            <a:tailEnd/>
          </a:ln>
        </p:spPr>
        <p:txBody>
          <a:bodyPr/>
          <a:lstStyle/>
          <a:p>
            <a:pPr fontAlgn="auto">
              <a:spcBef>
                <a:spcPts val="0"/>
              </a:spcBef>
              <a:spcAft>
                <a:spcPts val="0"/>
              </a:spcAft>
              <a:defRPr/>
            </a:pPr>
            <a:endParaRPr lang="en-US" b="1" dirty="0">
              <a:latin typeface="+mj-lt"/>
            </a:endParaRPr>
          </a:p>
        </p:txBody>
      </p:sp>
      <p:grpSp>
        <p:nvGrpSpPr>
          <p:cNvPr id="45" name="Group 42"/>
          <p:cNvGrpSpPr>
            <a:grpSpLocks/>
          </p:cNvGrpSpPr>
          <p:nvPr/>
        </p:nvGrpSpPr>
        <p:grpSpPr bwMode="auto">
          <a:xfrm>
            <a:off x="2277534" y="2573339"/>
            <a:ext cx="6100233" cy="3838575"/>
            <a:chOff x="1013" y="1144"/>
            <a:chExt cx="2882" cy="2418"/>
          </a:xfrm>
        </p:grpSpPr>
        <p:sp>
          <p:nvSpPr>
            <p:cNvPr id="46" name="Rectangle 43"/>
            <p:cNvSpPr>
              <a:spLocks noChangeArrowheads="1"/>
            </p:cNvSpPr>
            <p:nvPr/>
          </p:nvSpPr>
          <p:spPr bwMode="auto">
            <a:xfrm>
              <a:off x="3300" y="3317"/>
              <a:ext cx="60"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Y</a:t>
              </a:r>
              <a:endParaRPr lang="en-US" sz="1600" b="1" dirty="0">
                <a:latin typeface="+mj-lt"/>
                <a:ea typeface="ＭＳ Ｐゴシック" pitchFamily="34" charset="-128"/>
              </a:endParaRPr>
            </a:p>
          </p:txBody>
        </p:sp>
        <p:sp>
          <p:nvSpPr>
            <p:cNvPr id="47" name="Rectangle 44"/>
            <p:cNvSpPr>
              <a:spLocks noChangeArrowheads="1"/>
            </p:cNvSpPr>
            <p:nvPr/>
          </p:nvSpPr>
          <p:spPr bwMode="auto">
            <a:xfrm>
              <a:off x="3389" y="3407"/>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1</a:t>
              </a:r>
              <a:endParaRPr lang="en-US" sz="1600" b="1" dirty="0">
                <a:latin typeface="+mj-lt"/>
                <a:ea typeface="ＭＳ Ｐゴシック" pitchFamily="34" charset="-128"/>
              </a:endParaRPr>
            </a:p>
          </p:txBody>
        </p:sp>
        <p:sp>
          <p:nvSpPr>
            <p:cNvPr id="48" name="Rectangle 45"/>
            <p:cNvSpPr>
              <a:spLocks noChangeArrowheads="1"/>
            </p:cNvSpPr>
            <p:nvPr/>
          </p:nvSpPr>
          <p:spPr bwMode="auto">
            <a:xfrm>
              <a:off x="1013" y="2297"/>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P</a:t>
              </a:r>
              <a:endParaRPr lang="en-US" sz="1600" b="1" dirty="0">
                <a:latin typeface="+mj-lt"/>
                <a:ea typeface="ＭＳ Ｐゴシック" pitchFamily="34" charset="-128"/>
              </a:endParaRPr>
            </a:p>
          </p:txBody>
        </p:sp>
        <p:sp>
          <p:nvSpPr>
            <p:cNvPr id="49" name="Rectangle 46"/>
            <p:cNvSpPr>
              <a:spLocks noChangeArrowheads="1"/>
            </p:cNvSpPr>
            <p:nvPr/>
          </p:nvSpPr>
          <p:spPr bwMode="auto">
            <a:xfrm>
              <a:off x="1099" y="2387"/>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2</a:t>
              </a:r>
              <a:endParaRPr lang="en-US" sz="1600" b="1" dirty="0">
                <a:latin typeface="+mj-lt"/>
                <a:ea typeface="ＭＳ Ｐゴシック" pitchFamily="34" charset="-128"/>
              </a:endParaRPr>
            </a:p>
          </p:txBody>
        </p:sp>
        <p:sp>
          <p:nvSpPr>
            <p:cNvPr id="50" name="Line 47"/>
            <p:cNvSpPr>
              <a:spLocks noChangeShapeType="1"/>
            </p:cNvSpPr>
            <p:nvPr/>
          </p:nvSpPr>
          <p:spPr bwMode="auto">
            <a:xfrm flipH="1" flipV="1">
              <a:off x="2193" y="1144"/>
              <a:ext cx="1533" cy="1628"/>
            </a:xfrm>
            <a:prstGeom prst="line">
              <a:avLst/>
            </a:prstGeom>
            <a:noFill/>
            <a:ln w="38100">
              <a:solidFill>
                <a:srgbClr val="3C5DAA"/>
              </a:solidFill>
              <a:miter lim="800000"/>
              <a:headEnd/>
              <a:tailEnd/>
            </a:ln>
          </p:spPr>
          <p:txBody>
            <a:bodyPr/>
            <a:lstStyle/>
            <a:p>
              <a:pPr fontAlgn="auto">
                <a:spcBef>
                  <a:spcPts val="0"/>
                </a:spcBef>
                <a:spcAft>
                  <a:spcPts val="0"/>
                </a:spcAft>
                <a:defRPr/>
              </a:pPr>
              <a:endParaRPr lang="en-US" b="1" dirty="0">
                <a:latin typeface="+mj-lt"/>
              </a:endParaRPr>
            </a:p>
          </p:txBody>
        </p:sp>
        <p:sp>
          <p:nvSpPr>
            <p:cNvPr id="51" name="Oval 48"/>
            <p:cNvSpPr>
              <a:spLocks noChangeArrowheads="1"/>
            </p:cNvSpPr>
            <p:nvPr/>
          </p:nvSpPr>
          <p:spPr bwMode="auto">
            <a:xfrm>
              <a:off x="3344" y="2366"/>
              <a:ext cx="81" cy="88"/>
            </a:xfrm>
            <a:prstGeom prst="ellipse">
              <a:avLst/>
            </a:pr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52" name="Line 49"/>
            <p:cNvSpPr>
              <a:spLocks noChangeShapeType="1"/>
            </p:cNvSpPr>
            <p:nvPr/>
          </p:nvSpPr>
          <p:spPr bwMode="auto">
            <a:xfrm flipV="1">
              <a:off x="1068" y="2544"/>
              <a:ext cx="2" cy="82"/>
            </a:xfrm>
            <a:prstGeom prst="line">
              <a:avLst/>
            </a:prstGeom>
            <a:noFill/>
            <a:ln w="28575">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53" name="Freeform 50"/>
            <p:cNvSpPr>
              <a:spLocks/>
            </p:cNvSpPr>
            <p:nvPr/>
          </p:nvSpPr>
          <p:spPr bwMode="auto">
            <a:xfrm>
              <a:off x="1048" y="2480"/>
              <a:ext cx="44" cy="80"/>
            </a:xfrm>
            <a:custGeom>
              <a:avLst/>
              <a:gdLst>
                <a:gd name="T0" fmla="*/ 5 w 11"/>
                <a:gd name="T1" fmla="*/ 15 h 18"/>
                <a:gd name="T2" fmla="*/ 0 w 11"/>
                <a:gd name="T3" fmla="*/ 18 h 18"/>
                <a:gd name="T4" fmla="*/ 0 w 11"/>
                <a:gd name="T5" fmla="*/ 18 h 18"/>
                <a:gd name="T6" fmla="*/ 3 w 11"/>
                <a:gd name="T7" fmla="*/ 9 h 18"/>
                <a:gd name="T8" fmla="*/ 5 w 11"/>
                <a:gd name="T9" fmla="*/ 0 h 18"/>
                <a:gd name="T10" fmla="*/ 7 w 11"/>
                <a:gd name="T11" fmla="*/ 9 h 18"/>
                <a:gd name="T12" fmla="*/ 11 w 11"/>
                <a:gd name="T13" fmla="*/ 18 h 18"/>
                <a:gd name="T14" fmla="*/ 11 w 11"/>
                <a:gd name="T15" fmla="*/ 18 h 18"/>
                <a:gd name="T16" fmla="*/ 5 w 11"/>
                <a:gd name="T17" fmla="*/ 15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8"/>
                <a:gd name="T29" fmla="*/ 11 w 1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8">
                  <a:moveTo>
                    <a:pt x="5" y="15"/>
                  </a:moveTo>
                  <a:cubicBezTo>
                    <a:pt x="0" y="18"/>
                    <a:pt x="0" y="18"/>
                    <a:pt x="0" y="18"/>
                  </a:cubicBezTo>
                  <a:cubicBezTo>
                    <a:pt x="0" y="18"/>
                    <a:pt x="0" y="18"/>
                    <a:pt x="0" y="18"/>
                  </a:cubicBezTo>
                  <a:cubicBezTo>
                    <a:pt x="3" y="9"/>
                    <a:pt x="3" y="9"/>
                    <a:pt x="3" y="9"/>
                  </a:cubicBezTo>
                  <a:cubicBezTo>
                    <a:pt x="4" y="6"/>
                    <a:pt x="5" y="3"/>
                    <a:pt x="5" y="0"/>
                  </a:cubicBezTo>
                  <a:cubicBezTo>
                    <a:pt x="6" y="3"/>
                    <a:pt x="7" y="6"/>
                    <a:pt x="7" y="9"/>
                  </a:cubicBezTo>
                  <a:cubicBezTo>
                    <a:pt x="11" y="18"/>
                    <a:pt x="11" y="18"/>
                    <a:pt x="11" y="18"/>
                  </a:cubicBezTo>
                  <a:cubicBezTo>
                    <a:pt x="11" y="18"/>
                    <a:pt x="11" y="18"/>
                    <a:pt x="11" y="18"/>
                  </a:cubicBezTo>
                  <a:lnTo>
                    <a:pt x="5" y="15"/>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54" name="Rectangle 51"/>
            <p:cNvSpPr>
              <a:spLocks noChangeArrowheads="1"/>
            </p:cNvSpPr>
            <p:nvPr/>
          </p:nvSpPr>
          <p:spPr bwMode="auto">
            <a:xfrm>
              <a:off x="3501" y="2310"/>
              <a:ext cx="51"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E</a:t>
              </a:r>
              <a:endParaRPr lang="en-US" sz="1600" b="1" dirty="0">
                <a:latin typeface="+mj-lt"/>
                <a:ea typeface="ＭＳ Ｐゴシック" pitchFamily="34" charset="-128"/>
              </a:endParaRPr>
            </a:p>
          </p:txBody>
        </p:sp>
        <p:sp>
          <p:nvSpPr>
            <p:cNvPr id="55" name="Rectangle 52"/>
            <p:cNvSpPr>
              <a:spLocks noChangeArrowheads="1"/>
            </p:cNvSpPr>
            <p:nvPr/>
          </p:nvSpPr>
          <p:spPr bwMode="auto">
            <a:xfrm>
              <a:off x="3582" y="2398"/>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2</a:t>
              </a:r>
              <a:endParaRPr lang="en-US" sz="1600" b="1" dirty="0">
                <a:latin typeface="+mj-lt"/>
                <a:ea typeface="ＭＳ Ｐゴシック" pitchFamily="34" charset="-128"/>
              </a:endParaRPr>
            </a:p>
          </p:txBody>
        </p:sp>
        <p:sp>
          <p:nvSpPr>
            <p:cNvPr id="56" name="Rectangle 53"/>
            <p:cNvSpPr>
              <a:spLocks noChangeArrowheads="1"/>
            </p:cNvSpPr>
            <p:nvPr/>
          </p:nvSpPr>
          <p:spPr bwMode="auto">
            <a:xfrm>
              <a:off x="3682" y="2757"/>
              <a:ext cx="140"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AD</a:t>
              </a:r>
              <a:endParaRPr lang="en-US" sz="1600" b="1" dirty="0">
                <a:latin typeface="+mj-lt"/>
                <a:ea typeface="ＭＳ Ｐゴシック" pitchFamily="34" charset="-128"/>
              </a:endParaRPr>
            </a:p>
          </p:txBody>
        </p:sp>
        <p:sp>
          <p:nvSpPr>
            <p:cNvPr id="57" name="Rectangle 54"/>
            <p:cNvSpPr>
              <a:spLocks noChangeArrowheads="1"/>
            </p:cNvSpPr>
            <p:nvPr/>
          </p:nvSpPr>
          <p:spPr bwMode="auto">
            <a:xfrm>
              <a:off x="3840" y="2832"/>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2</a:t>
              </a:r>
              <a:endParaRPr lang="en-US" sz="1600" b="1" dirty="0">
                <a:latin typeface="+mj-lt"/>
                <a:ea typeface="ＭＳ Ｐゴシック" pitchFamily="34" charset="-128"/>
              </a:endParaRPr>
            </a:p>
          </p:txBody>
        </p:sp>
        <p:sp>
          <p:nvSpPr>
            <p:cNvPr id="58" name="Line 55"/>
            <p:cNvSpPr>
              <a:spLocks noChangeShapeType="1"/>
            </p:cNvSpPr>
            <p:nvPr/>
          </p:nvSpPr>
          <p:spPr bwMode="auto">
            <a:xfrm flipV="1">
              <a:off x="1231" y="2413"/>
              <a:ext cx="2081" cy="0"/>
            </a:xfrm>
            <a:prstGeom prst="line">
              <a:avLst/>
            </a:prstGeom>
            <a:noFill/>
            <a:ln w="9525">
              <a:solidFill>
                <a:schemeClr val="tx1"/>
              </a:solidFill>
              <a:prstDash val="dash"/>
              <a:round/>
              <a:headEnd/>
              <a:tailEnd/>
            </a:ln>
          </p:spPr>
          <p:txBody>
            <a:bodyPr/>
            <a:lstStyle/>
            <a:p>
              <a:pPr fontAlgn="auto">
                <a:spcBef>
                  <a:spcPts val="0"/>
                </a:spcBef>
                <a:spcAft>
                  <a:spcPts val="0"/>
                </a:spcAft>
                <a:defRPr/>
              </a:pPr>
              <a:endParaRPr lang="en-US" b="1" dirty="0">
                <a:latin typeface="+mj-lt"/>
              </a:endParaRPr>
            </a:p>
          </p:txBody>
        </p:sp>
        <p:sp>
          <p:nvSpPr>
            <p:cNvPr id="59" name="Line 56"/>
            <p:cNvSpPr>
              <a:spLocks noChangeShapeType="1"/>
            </p:cNvSpPr>
            <p:nvPr/>
          </p:nvSpPr>
          <p:spPr bwMode="auto">
            <a:xfrm>
              <a:off x="3381" y="2487"/>
              <a:ext cx="0" cy="764"/>
            </a:xfrm>
            <a:prstGeom prst="line">
              <a:avLst/>
            </a:prstGeom>
            <a:noFill/>
            <a:ln w="9525">
              <a:solidFill>
                <a:schemeClr val="tx1"/>
              </a:solidFill>
              <a:prstDash val="dash"/>
              <a:round/>
              <a:headEnd/>
              <a:tailEnd/>
            </a:ln>
          </p:spPr>
          <p:txBody>
            <a:bodyPr/>
            <a:lstStyle/>
            <a:p>
              <a:pPr fontAlgn="auto">
                <a:spcBef>
                  <a:spcPts val="0"/>
                </a:spcBef>
                <a:spcAft>
                  <a:spcPts val="0"/>
                </a:spcAft>
                <a:defRPr/>
              </a:pPr>
              <a:endParaRPr lang="en-US" b="1" dirty="0">
                <a:latin typeface="+mj-lt"/>
              </a:endParaRPr>
            </a:p>
          </p:txBody>
        </p:sp>
      </p:grpSp>
      <p:grpSp>
        <p:nvGrpSpPr>
          <p:cNvPr id="60" name="Group 57"/>
          <p:cNvGrpSpPr>
            <a:grpSpLocks/>
          </p:cNvGrpSpPr>
          <p:nvPr/>
        </p:nvGrpSpPr>
        <p:grpSpPr bwMode="auto">
          <a:xfrm>
            <a:off x="3822701" y="2341563"/>
            <a:ext cx="5626100" cy="2824162"/>
            <a:chOff x="1743" y="998"/>
            <a:chExt cx="2658" cy="1779"/>
          </a:xfrm>
        </p:grpSpPr>
        <p:sp>
          <p:nvSpPr>
            <p:cNvPr id="61" name="Line 58"/>
            <p:cNvSpPr>
              <a:spLocks noChangeShapeType="1"/>
            </p:cNvSpPr>
            <p:nvPr/>
          </p:nvSpPr>
          <p:spPr bwMode="auto">
            <a:xfrm flipV="1">
              <a:off x="1743" y="1209"/>
              <a:ext cx="2255" cy="1568"/>
            </a:xfrm>
            <a:prstGeom prst="line">
              <a:avLst/>
            </a:prstGeom>
            <a:noFill/>
            <a:ln w="30163">
              <a:solidFill>
                <a:srgbClr val="EE313C"/>
              </a:solidFill>
              <a:miter lim="800000"/>
              <a:headEnd/>
              <a:tailEnd/>
            </a:ln>
          </p:spPr>
          <p:txBody>
            <a:bodyPr/>
            <a:lstStyle/>
            <a:p>
              <a:pPr fontAlgn="auto">
                <a:spcBef>
                  <a:spcPts val="0"/>
                </a:spcBef>
                <a:spcAft>
                  <a:spcPts val="0"/>
                </a:spcAft>
                <a:defRPr/>
              </a:pPr>
              <a:endParaRPr lang="en-US" b="1" dirty="0">
                <a:latin typeface="+mj-lt"/>
              </a:endParaRPr>
            </a:p>
          </p:txBody>
        </p:sp>
        <p:sp>
          <p:nvSpPr>
            <p:cNvPr id="62" name="Line 59"/>
            <p:cNvSpPr>
              <a:spLocks noChangeShapeType="1"/>
            </p:cNvSpPr>
            <p:nvPr/>
          </p:nvSpPr>
          <p:spPr bwMode="auto">
            <a:xfrm flipH="1">
              <a:off x="3583" y="1621"/>
              <a:ext cx="818" cy="1"/>
            </a:xfrm>
            <a:prstGeom prst="line">
              <a:avLst/>
            </a:prstGeom>
            <a:noFill/>
            <a:ln w="30163">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63" name="Rectangle 60"/>
            <p:cNvSpPr>
              <a:spLocks noChangeArrowheads="1"/>
            </p:cNvSpPr>
            <p:nvPr/>
          </p:nvSpPr>
          <p:spPr bwMode="auto">
            <a:xfrm>
              <a:off x="2976" y="1578"/>
              <a:ext cx="51"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E</a:t>
              </a:r>
              <a:endParaRPr lang="en-US" sz="1600" b="1" dirty="0">
                <a:latin typeface="+mj-lt"/>
                <a:ea typeface="ＭＳ Ｐゴシック" pitchFamily="34" charset="-128"/>
              </a:endParaRPr>
            </a:p>
          </p:txBody>
        </p:sp>
        <p:sp>
          <p:nvSpPr>
            <p:cNvPr id="64" name="Rectangle 61"/>
            <p:cNvSpPr>
              <a:spLocks noChangeArrowheads="1"/>
            </p:cNvSpPr>
            <p:nvPr/>
          </p:nvSpPr>
          <p:spPr bwMode="auto">
            <a:xfrm>
              <a:off x="3057" y="1667"/>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3</a:t>
              </a:r>
              <a:endParaRPr lang="en-US" sz="1600" b="1" dirty="0">
                <a:latin typeface="+mj-lt"/>
                <a:ea typeface="ＭＳ Ｐゴシック" pitchFamily="34" charset="-128"/>
              </a:endParaRPr>
            </a:p>
          </p:txBody>
        </p:sp>
        <p:sp>
          <p:nvSpPr>
            <p:cNvPr id="65" name="Rectangle 62"/>
            <p:cNvSpPr>
              <a:spLocks noChangeArrowheads="1"/>
            </p:cNvSpPr>
            <p:nvPr/>
          </p:nvSpPr>
          <p:spPr bwMode="auto">
            <a:xfrm>
              <a:off x="3990" y="998"/>
              <a:ext cx="123"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AS</a:t>
              </a:r>
              <a:endParaRPr lang="en-US" sz="1600" b="1" dirty="0">
                <a:latin typeface="+mj-lt"/>
                <a:ea typeface="ＭＳ Ｐゴシック" pitchFamily="34" charset="-128"/>
              </a:endParaRPr>
            </a:p>
          </p:txBody>
        </p:sp>
        <p:sp>
          <p:nvSpPr>
            <p:cNvPr id="66" name="Rectangle 63"/>
            <p:cNvSpPr>
              <a:spLocks noChangeArrowheads="1"/>
            </p:cNvSpPr>
            <p:nvPr/>
          </p:nvSpPr>
          <p:spPr bwMode="auto">
            <a:xfrm>
              <a:off x="4168" y="1088"/>
              <a:ext cx="55" cy="155"/>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2</a:t>
              </a:r>
              <a:endParaRPr lang="en-US" sz="1600" b="1" dirty="0">
                <a:latin typeface="+mj-lt"/>
                <a:ea typeface="ＭＳ Ｐゴシック" pitchFamily="34" charset="-128"/>
              </a:endParaRPr>
            </a:p>
          </p:txBody>
        </p:sp>
        <p:sp>
          <p:nvSpPr>
            <p:cNvPr id="67" name="Line 64"/>
            <p:cNvSpPr>
              <a:spLocks noChangeShapeType="1"/>
            </p:cNvSpPr>
            <p:nvPr/>
          </p:nvSpPr>
          <p:spPr bwMode="auto">
            <a:xfrm flipH="1" flipV="1">
              <a:off x="3109" y="1996"/>
              <a:ext cx="308" cy="325"/>
            </a:xfrm>
            <a:prstGeom prst="line">
              <a:avLst/>
            </a:prstGeom>
            <a:noFill/>
            <a:ln w="30163">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68" name="Freeform 65"/>
            <p:cNvSpPr>
              <a:spLocks/>
            </p:cNvSpPr>
            <p:nvPr/>
          </p:nvSpPr>
          <p:spPr bwMode="auto">
            <a:xfrm>
              <a:off x="3047" y="1929"/>
              <a:ext cx="110" cy="119"/>
            </a:xfrm>
            <a:custGeom>
              <a:avLst/>
              <a:gdLst>
                <a:gd name="T0" fmla="*/ 17 w 27"/>
                <a:gd name="T1" fmla="*/ 17 h 27"/>
                <a:gd name="T2" fmla="*/ 15 w 27"/>
                <a:gd name="T3" fmla="*/ 27 h 27"/>
                <a:gd name="T4" fmla="*/ 14 w 27"/>
                <a:gd name="T5" fmla="*/ 27 h 27"/>
                <a:gd name="T6" fmla="*/ 8 w 27"/>
                <a:gd name="T7" fmla="*/ 13 h 27"/>
                <a:gd name="T8" fmla="*/ 0 w 27"/>
                <a:gd name="T9" fmla="*/ 0 h 27"/>
                <a:gd name="T10" fmla="*/ 13 w 27"/>
                <a:gd name="T11" fmla="*/ 8 h 27"/>
                <a:gd name="T12" fmla="*/ 27 w 27"/>
                <a:gd name="T13" fmla="*/ 14 h 27"/>
                <a:gd name="T14" fmla="*/ 27 w 27"/>
                <a:gd name="T15" fmla="*/ 14 h 27"/>
                <a:gd name="T16" fmla="*/ 17 w 27"/>
                <a:gd name="T17" fmla="*/ 1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7"/>
                <a:gd name="T29" fmla="*/ 27 w 2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7">
                  <a:moveTo>
                    <a:pt x="17" y="17"/>
                  </a:moveTo>
                  <a:cubicBezTo>
                    <a:pt x="15" y="27"/>
                    <a:pt x="15" y="27"/>
                    <a:pt x="15" y="27"/>
                  </a:cubicBezTo>
                  <a:cubicBezTo>
                    <a:pt x="14" y="27"/>
                    <a:pt x="14" y="27"/>
                    <a:pt x="14" y="27"/>
                  </a:cubicBezTo>
                  <a:cubicBezTo>
                    <a:pt x="8" y="13"/>
                    <a:pt x="8" y="13"/>
                    <a:pt x="8" y="13"/>
                  </a:cubicBezTo>
                  <a:cubicBezTo>
                    <a:pt x="5" y="9"/>
                    <a:pt x="2" y="5"/>
                    <a:pt x="0" y="0"/>
                  </a:cubicBezTo>
                  <a:cubicBezTo>
                    <a:pt x="4" y="3"/>
                    <a:pt x="8" y="6"/>
                    <a:pt x="13" y="8"/>
                  </a:cubicBezTo>
                  <a:cubicBezTo>
                    <a:pt x="27" y="14"/>
                    <a:pt x="27" y="14"/>
                    <a:pt x="27" y="14"/>
                  </a:cubicBezTo>
                  <a:cubicBezTo>
                    <a:pt x="27" y="14"/>
                    <a:pt x="27" y="14"/>
                    <a:pt x="27" y="14"/>
                  </a:cubicBezTo>
                  <a:lnTo>
                    <a:pt x="17" y="17"/>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69" name="Freeform 66"/>
            <p:cNvSpPr>
              <a:spLocks/>
            </p:cNvSpPr>
            <p:nvPr/>
          </p:nvSpPr>
          <p:spPr bwMode="auto">
            <a:xfrm>
              <a:off x="3148" y="2039"/>
              <a:ext cx="110" cy="120"/>
            </a:xfrm>
            <a:custGeom>
              <a:avLst/>
              <a:gdLst>
                <a:gd name="T0" fmla="*/ 18 w 27"/>
                <a:gd name="T1" fmla="*/ 17 h 27"/>
                <a:gd name="T2" fmla="*/ 15 w 27"/>
                <a:gd name="T3" fmla="*/ 27 h 27"/>
                <a:gd name="T4" fmla="*/ 15 w 27"/>
                <a:gd name="T5" fmla="*/ 27 h 27"/>
                <a:gd name="T6" fmla="*/ 9 w 27"/>
                <a:gd name="T7" fmla="*/ 13 h 27"/>
                <a:gd name="T8" fmla="*/ 0 w 27"/>
                <a:gd name="T9" fmla="*/ 0 h 27"/>
                <a:gd name="T10" fmla="*/ 13 w 27"/>
                <a:gd name="T11" fmla="*/ 8 h 27"/>
                <a:gd name="T12" fmla="*/ 27 w 27"/>
                <a:gd name="T13" fmla="*/ 14 h 27"/>
                <a:gd name="T14" fmla="*/ 27 w 27"/>
                <a:gd name="T15" fmla="*/ 14 h 27"/>
                <a:gd name="T16" fmla="*/ 18 w 27"/>
                <a:gd name="T17" fmla="*/ 1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7"/>
                <a:gd name="T29" fmla="*/ 27 w 2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7">
                  <a:moveTo>
                    <a:pt x="18" y="17"/>
                  </a:moveTo>
                  <a:cubicBezTo>
                    <a:pt x="15" y="27"/>
                    <a:pt x="15" y="27"/>
                    <a:pt x="15" y="27"/>
                  </a:cubicBezTo>
                  <a:cubicBezTo>
                    <a:pt x="15" y="27"/>
                    <a:pt x="15" y="27"/>
                    <a:pt x="15" y="27"/>
                  </a:cubicBezTo>
                  <a:cubicBezTo>
                    <a:pt x="9" y="13"/>
                    <a:pt x="9" y="13"/>
                    <a:pt x="9" y="13"/>
                  </a:cubicBezTo>
                  <a:cubicBezTo>
                    <a:pt x="6" y="9"/>
                    <a:pt x="3" y="5"/>
                    <a:pt x="0" y="0"/>
                  </a:cubicBezTo>
                  <a:cubicBezTo>
                    <a:pt x="5" y="3"/>
                    <a:pt x="9" y="6"/>
                    <a:pt x="13" y="8"/>
                  </a:cubicBezTo>
                  <a:cubicBezTo>
                    <a:pt x="27" y="14"/>
                    <a:pt x="27" y="14"/>
                    <a:pt x="27" y="14"/>
                  </a:cubicBezTo>
                  <a:cubicBezTo>
                    <a:pt x="27" y="14"/>
                    <a:pt x="27" y="14"/>
                    <a:pt x="27" y="14"/>
                  </a:cubicBezTo>
                  <a:lnTo>
                    <a:pt x="18" y="17"/>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70" name="Freeform 67"/>
            <p:cNvSpPr>
              <a:spLocks/>
            </p:cNvSpPr>
            <p:nvPr/>
          </p:nvSpPr>
          <p:spPr bwMode="auto">
            <a:xfrm>
              <a:off x="3279" y="2176"/>
              <a:ext cx="110" cy="115"/>
            </a:xfrm>
            <a:custGeom>
              <a:avLst/>
              <a:gdLst>
                <a:gd name="T0" fmla="*/ 17 w 27"/>
                <a:gd name="T1" fmla="*/ 16 h 26"/>
                <a:gd name="T2" fmla="*/ 14 w 27"/>
                <a:gd name="T3" fmla="*/ 26 h 26"/>
                <a:gd name="T4" fmla="*/ 14 w 27"/>
                <a:gd name="T5" fmla="*/ 26 h 26"/>
                <a:gd name="T6" fmla="*/ 8 w 27"/>
                <a:gd name="T7" fmla="*/ 12 h 26"/>
                <a:gd name="T8" fmla="*/ 0 w 27"/>
                <a:gd name="T9" fmla="*/ 0 h 26"/>
                <a:gd name="T10" fmla="*/ 12 w 27"/>
                <a:gd name="T11" fmla="*/ 8 h 26"/>
                <a:gd name="T12" fmla="*/ 26 w 27"/>
                <a:gd name="T13" fmla="*/ 13 h 26"/>
                <a:gd name="T14" fmla="*/ 27 w 27"/>
                <a:gd name="T15" fmla="*/ 14 h 26"/>
                <a:gd name="T16" fmla="*/ 17 w 27"/>
                <a:gd name="T17" fmla="*/ 1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17" y="16"/>
                  </a:moveTo>
                  <a:cubicBezTo>
                    <a:pt x="14" y="26"/>
                    <a:pt x="14" y="26"/>
                    <a:pt x="14" y="26"/>
                  </a:cubicBezTo>
                  <a:cubicBezTo>
                    <a:pt x="14" y="26"/>
                    <a:pt x="14" y="26"/>
                    <a:pt x="14" y="26"/>
                  </a:cubicBezTo>
                  <a:cubicBezTo>
                    <a:pt x="8" y="12"/>
                    <a:pt x="8" y="12"/>
                    <a:pt x="8" y="12"/>
                  </a:cubicBezTo>
                  <a:cubicBezTo>
                    <a:pt x="5" y="8"/>
                    <a:pt x="2" y="4"/>
                    <a:pt x="0" y="0"/>
                  </a:cubicBezTo>
                  <a:cubicBezTo>
                    <a:pt x="4" y="2"/>
                    <a:pt x="8" y="5"/>
                    <a:pt x="12" y="8"/>
                  </a:cubicBezTo>
                  <a:cubicBezTo>
                    <a:pt x="26" y="13"/>
                    <a:pt x="26" y="13"/>
                    <a:pt x="26" y="13"/>
                  </a:cubicBezTo>
                  <a:cubicBezTo>
                    <a:pt x="27" y="14"/>
                    <a:pt x="27" y="14"/>
                    <a:pt x="27" y="14"/>
                  </a:cubicBezTo>
                  <a:lnTo>
                    <a:pt x="17" y="16"/>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71" name="Oval 68"/>
            <p:cNvSpPr>
              <a:spLocks noChangeArrowheads="1"/>
            </p:cNvSpPr>
            <p:nvPr/>
          </p:nvSpPr>
          <p:spPr bwMode="auto">
            <a:xfrm>
              <a:off x="2900" y="1899"/>
              <a:ext cx="83" cy="88"/>
            </a:xfrm>
            <a:prstGeom prst="ellipse">
              <a:avLst/>
            </a:pr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grpSp>
    </p:spTree>
    <p:extLst>
      <p:ext uri="{BB962C8B-B14F-4D97-AF65-F5344CB8AC3E}">
        <p14:creationId xmlns:p14="http://schemas.microsoft.com/office/powerpoint/2010/main" val="90221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par>
                          <p:cTn id="30" fill="hold" nodeType="afterGroup">
                            <p:stCondLst>
                              <p:cond delay="1000"/>
                            </p:stCondLst>
                            <p:childTnLst>
                              <p:par>
                                <p:cTn id="31" presetID="22" presetClass="entr" presetSubtype="2"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right)">
                                      <p:cBhvr>
                                        <p:cTn id="33" dur="500"/>
                                        <p:tgtEl>
                                          <p:spTgt spid="60"/>
                                        </p:tgtEl>
                                      </p:cBhvr>
                                    </p:animEffect>
                                  </p:childTnLst>
                                </p:cTn>
                              </p:par>
                              <p:par>
                                <p:cTn id="34" presetID="2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smtClean="0"/>
              <a:t>Money Supply Growth and </a:t>
            </a:r>
            <a:br>
              <a:rPr lang="en-US" altLang="en-US" smtClean="0"/>
            </a:br>
            <a:r>
              <a:rPr lang="en-US" altLang="en-US" smtClean="0"/>
              <a:t>Inflation in Zimbabwe</a:t>
            </a:r>
            <a:endParaRPr lang="id-ID" altLang="en-US" smtClean="0"/>
          </a:p>
        </p:txBody>
      </p:sp>
      <p:pic>
        <p:nvPicPr>
          <p:cNvPr id="6" name="Picture 5" descr="KW2e_Macro_fig_16_02"/>
          <p:cNvPicPr>
            <a:picLocks noChangeAspect="1" noChangeArrowheads="1"/>
          </p:cNvPicPr>
          <p:nvPr/>
        </p:nvPicPr>
        <p:blipFill>
          <a:blip r:embed="rId3"/>
          <a:srcRect/>
          <a:stretch>
            <a:fillRect/>
          </a:stretch>
        </p:blipFill>
        <p:spPr bwMode="auto">
          <a:xfrm>
            <a:off x="857251" y="1844675"/>
            <a:ext cx="10420349" cy="429895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77803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t>The Inflation Tax</a:t>
            </a:r>
            <a:endParaRPr lang="id-ID" altLang="en-US" smtClean="0"/>
          </a:p>
        </p:txBody>
      </p:sp>
      <p:sp>
        <p:nvSpPr>
          <p:cNvPr id="4" name="Content Placeholder 3"/>
          <p:cNvSpPr>
            <a:spLocks noGrp="1"/>
          </p:cNvSpPr>
          <p:nvPr>
            <p:ph idx="1"/>
          </p:nvPr>
        </p:nvSpPr>
        <p:spPr/>
        <p:txBody>
          <a:bodyPr/>
          <a:lstStyle/>
          <a:p>
            <a:r>
              <a:rPr lang="en-US" altLang="en-US" sz="2600" smtClean="0"/>
              <a:t>The </a:t>
            </a:r>
            <a:r>
              <a:rPr lang="en-US" altLang="en-US" sz="2600" b="1" smtClean="0"/>
              <a:t>inflation tax </a:t>
            </a:r>
            <a:r>
              <a:rPr lang="en-US" altLang="en-US" sz="2600" smtClean="0"/>
              <a:t>is the reduction in the real value of money held by the public caused by inflation, equal to the inflation rate times the money supply, on those who hold money.</a:t>
            </a:r>
          </a:p>
          <a:p>
            <a:r>
              <a:rPr lang="en-US" altLang="en-US" sz="2600" smtClean="0"/>
              <a:t>The real value of resources captured by the government is reflected by the </a:t>
            </a:r>
            <a:r>
              <a:rPr lang="en-US" altLang="en-US" sz="2600" b="1" smtClean="0"/>
              <a:t>real inflation tax</a:t>
            </a:r>
            <a:r>
              <a:rPr lang="en-US" altLang="en-US" sz="2600" smtClean="0"/>
              <a:t>, the inflation rate times the real money supply.</a:t>
            </a:r>
          </a:p>
        </p:txBody>
      </p:sp>
    </p:spTree>
    <p:extLst>
      <p:ext uri="{BB962C8B-B14F-4D97-AF65-F5344CB8AC3E}">
        <p14:creationId xmlns:p14="http://schemas.microsoft.com/office/powerpoint/2010/main" val="2049408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altLang="en-US" smtClean="0"/>
              <a:t>The Logic of Hyperinflation</a:t>
            </a:r>
            <a:endParaRPr lang="id-ID" altLang="en-US" smtClean="0"/>
          </a:p>
        </p:txBody>
      </p:sp>
      <p:sp>
        <p:nvSpPr>
          <p:cNvPr id="4" name="Content Placeholder 3"/>
          <p:cNvSpPr>
            <a:spLocks noGrp="1"/>
          </p:cNvSpPr>
          <p:nvPr>
            <p:ph idx="1"/>
          </p:nvPr>
        </p:nvSpPr>
        <p:spPr/>
        <p:txBody>
          <a:bodyPr/>
          <a:lstStyle/>
          <a:p>
            <a:r>
              <a:rPr lang="en-US" altLang="en-US" sz="2600" smtClean="0"/>
              <a:t>In order to avoid paying the inflation tax, people reduce their real money holdings and force the government to increase inflation to capture the same amount of real inflation tax.</a:t>
            </a:r>
          </a:p>
          <a:p>
            <a:r>
              <a:rPr lang="en-US" altLang="en-US" sz="2600" smtClean="0"/>
              <a:t>In some cases, this leads to a vicious circle of a shrinking real money supply and a rising rate of inflation.</a:t>
            </a:r>
          </a:p>
          <a:p>
            <a:r>
              <a:rPr lang="en-US" altLang="en-US" sz="2600" smtClean="0"/>
              <a:t>This leads to </a:t>
            </a:r>
            <a:r>
              <a:rPr lang="en-US" altLang="en-US" sz="2600" b="1" i="1" smtClean="0"/>
              <a:t>hyperinflation</a:t>
            </a:r>
            <a:r>
              <a:rPr lang="en-US" altLang="en-US" sz="2600" smtClean="0"/>
              <a:t> and a fiscal crisis.</a:t>
            </a:r>
          </a:p>
        </p:txBody>
      </p:sp>
    </p:spTree>
    <p:extLst>
      <p:ext uri="{BB962C8B-B14F-4D97-AF65-F5344CB8AC3E}">
        <p14:creationId xmlns:p14="http://schemas.microsoft.com/office/powerpoint/2010/main" val="240984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t>The Logic of Hyperinflation</a:t>
            </a:r>
            <a:endParaRPr lang="id-ID" altLang="en-US" smtClean="0"/>
          </a:p>
        </p:txBody>
      </p:sp>
      <p:sp>
        <p:nvSpPr>
          <p:cNvPr id="4" name="Content Placeholder 3"/>
          <p:cNvSpPr>
            <a:spLocks noGrp="1"/>
          </p:cNvSpPr>
          <p:nvPr>
            <p:ph idx="1"/>
          </p:nvPr>
        </p:nvSpPr>
        <p:spPr/>
        <p:txBody>
          <a:bodyPr/>
          <a:lstStyle/>
          <a:p>
            <a:r>
              <a:rPr lang="en-US" altLang="en-US" sz="2600" smtClean="0"/>
              <a:t>High inflation arises when the government must print a large quantity of money to cover a large budget deficit.</a:t>
            </a:r>
          </a:p>
        </p:txBody>
      </p:sp>
      <p:grpSp>
        <p:nvGrpSpPr>
          <p:cNvPr id="14341" name="Group 25"/>
          <p:cNvGrpSpPr>
            <a:grpSpLocks/>
          </p:cNvGrpSpPr>
          <p:nvPr/>
        </p:nvGrpSpPr>
        <p:grpSpPr bwMode="auto">
          <a:xfrm>
            <a:off x="872067" y="4043567"/>
            <a:ext cx="10367433" cy="2022475"/>
            <a:chOff x="654050" y="2477386"/>
            <a:chExt cx="7775602" cy="2023184"/>
          </a:xfrm>
        </p:grpSpPr>
        <p:sp>
          <p:nvSpPr>
            <p:cNvPr id="24" name="Rectangle 4"/>
            <p:cNvSpPr>
              <a:spLocks noChangeArrowheads="1"/>
            </p:cNvSpPr>
            <p:nvPr/>
          </p:nvSpPr>
          <p:spPr bwMode="auto">
            <a:xfrm>
              <a:off x="654050" y="2477386"/>
              <a:ext cx="7775602" cy="1962524"/>
            </a:xfrm>
            <a:prstGeom prst="rect">
              <a:avLst/>
            </a:prstGeom>
            <a:solidFill>
              <a:schemeClr val="tx2">
                <a:lumMod val="60000"/>
                <a:lumOff val="40000"/>
              </a:schemeClr>
            </a:solidFill>
            <a:ln w="9525"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1588" indent="-1588" fontAlgn="auto">
                <a:spcBef>
                  <a:spcPts val="0"/>
                </a:spcBef>
                <a:spcAft>
                  <a:spcPts val="0"/>
                </a:spcAft>
                <a:defRPr/>
              </a:pPr>
              <a:endParaRPr lang="en-US" dirty="0">
                <a:latin typeface="+mn-lt"/>
              </a:endParaRPr>
            </a:p>
          </p:txBody>
        </p:sp>
        <p:grpSp>
          <p:nvGrpSpPr>
            <p:cNvPr id="14345" name="Group 24"/>
            <p:cNvGrpSpPr>
              <a:grpSpLocks/>
            </p:cNvGrpSpPr>
            <p:nvPr/>
          </p:nvGrpSpPr>
          <p:grpSpPr bwMode="auto">
            <a:xfrm>
              <a:off x="928662" y="2561578"/>
              <a:ext cx="7072738" cy="1938992"/>
              <a:chOff x="928662" y="2561578"/>
              <a:chExt cx="7072738" cy="1938992"/>
            </a:xfrm>
          </p:grpSpPr>
          <p:grpSp>
            <p:nvGrpSpPr>
              <p:cNvPr id="14346" name="Group 16"/>
              <p:cNvGrpSpPr>
                <a:grpSpLocks/>
              </p:cNvGrpSpPr>
              <p:nvPr/>
            </p:nvGrpSpPr>
            <p:grpSpPr bwMode="auto">
              <a:xfrm>
                <a:off x="928662" y="2561578"/>
                <a:ext cx="7072738" cy="1938992"/>
                <a:chOff x="928662" y="2561578"/>
                <a:chExt cx="7072738" cy="1938992"/>
              </a:xfrm>
            </p:grpSpPr>
            <p:sp>
              <p:nvSpPr>
                <p:cNvPr id="14348" name="TextBox 7"/>
                <p:cNvSpPr txBox="1">
                  <a:spLocks noChangeArrowheads="1"/>
                </p:cNvSpPr>
                <p:nvPr/>
              </p:nvSpPr>
              <p:spPr bwMode="auto">
                <a:xfrm>
                  <a:off x="928662" y="2561578"/>
                  <a:ext cx="70727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i="1">
                      <a:solidFill>
                        <a:schemeClr val="bg1"/>
                      </a:solidFill>
                    </a:rPr>
                    <a:t>         Seinorage = ∆M</a:t>
                  </a:r>
                </a:p>
                <a:p>
                  <a:r>
                    <a:rPr lang="en-US" altLang="en-US" i="1">
                      <a:solidFill>
                        <a:schemeClr val="bg1"/>
                      </a:solidFill>
                    </a:rPr>
                    <a:t>Real Seinorage = ∆M</a:t>
                  </a:r>
                </a:p>
                <a:p>
                  <a:r>
                    <a:rPr lang="en-US" altLang="en-US" i="1">
                      <a:solidFill>
                        <a:schemeClr val="bg1"/>
                      </a:solidFill>
                    </a:rPr>
                    <a:t>                                 P</a:t>
                  </a:r>
                </a:p>
                <a:p>
                  <a:r>
                    <a:rPr lang="en-US" altLang="en-US" i="1">
                      <a:solidFill>
                        <a:schemeClr val="bg1"/>
                      </a:solidFill>
                    </a:rPr>
                    <a:t>Real Seinorage = ∆M    M</a:t>
                  </a:r>
                </a:p>
                <a:p>
                  <a:r>
                    <a:rPr lang="en-US" altLang="en-US" i="1">
                      <a:solidFill>
                        <a:schemeClr val="bg1"/>
                      </a:solidFill>
                    </a:rPr>
                    <a:t>                                M     P</a:t>
                  </a:r>
                </a:p>
                <a:p>
                  <a:r>
                    <a:rPr lang="en-US" altLang="en-US" i="1">
                      <a:solidFill>
                        <a:schemeClr val="bg1"/>
                      </a:solidFill>
                    </a:rPr>
                    <a:t>Real Seinorage = Rate of growth of the money supply x Real money supply</a:t>
                  </a:r>
                </a:p>
              </p:txBody>
            </p:sp>
            <p:cxnSp>
              <p:nvCxnSpPr>
                <p:cNvPr id="11" name="Straight Connector 10"/>
                <p:cNvCxnSpPr/>
                <p:nvPr/>
              </p:nvCxnSpPr>
              <p:spPr>
                <a:xfrm>
                  <a:off x="2571757" y="3161838"/>
                  <a:ext cx="347664" cy="15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19447" y="3703366"/>
                  <a:ext cx="23336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51" name="TextBox 14"/>
                <p:cNvSpPr txBox="1">
                  <a:spLocks noChangeArrowheads="1"/>
                </p:cNvSpPr>
                <p:nvPr/>
              </p:nvSpPr>
              <p:spPr bwMode="auto">
                <a:xfrm>
                  <a:off x="2881300" y="3500378"/>
                  <a:ext cx="2952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chemeClr val="bg1"/>
                      </a:solidFill>
                    </a:rPr>
                    <a:t>x</a:t>
                  </a:r>
                </a:p>
              </p:txBody>
            </p:sp>
          </p:grpSp>
          <p:cxnSp>
            <p:nvCxnSpPr>
              <p:cNvPr id="21" name="Straight Connector 20"/>
              <p:cNvCxnSpPr/>
              <p:nvPr/>
            </p:nvCxnSpPr>
            <p:spPr>
              <a:xfrm>
                <a:off x="2571757" y="3703366"/>
                <a:ext cx="34766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1797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t>The Logic of Hyperinflation</a:t>
            </a:r>
            <a:endParaRPr lang="id-ID" altLang="en-US" smtClean="0"/>
          </a:p>
        </p:txBody>
      </p:sp>
      <p:sp>
        <p:nvSpPr>
          <p:cNvPr id="4" name="Content Placeholder 3"/>
          <p:cNvSpPr>
            <a:spLocks noGrp="1"/>
          </p:cNvSpPr>
          <p:nvPr>
            <p:ph idx="1"/>
          </p:nvPr>
        </p:nvSpPr>
        <p:spPr>
          <a:xfrm>
            <a:off x="1103313" y="2052918"/>
            <a:ext cx="6465888" cy="4322482"/>
          </a:xfrm>
        </p:spPr>
        <p:txBody>
          <a:bodyPr/>
          <a:lstStyle/>
          <a:p>
            <a:r>
              <a:rPr lang="en-US" altLang="en-US" sz="2600" dirty="0" smtClean="0"/>
              <a:t>In 1923, Germany’s money was worth so little that children used stacks of banknotes as building blocks or built kites with them.</a:t>
            </a:r>
          </a:p>
        </p:txBody>
      </p:sp>
      <p:pic>
        <p:nvPicPr>
          <p:cNvPr id="5" name="Picture 3"/>
          <p:cNvPicPr>
            <a:picLocks noChangeAspect="1" noChangeArrowheads="1"/>
          </p:cNvPicPr>
          <p:nvPr/>
        </p:nvPicPr>
        <p:blipFill>
          <a:blip r:embed="rId2"/>
          <a:srcRect/>
          <a:stretch>
            <a:fillRect/>
          </a:stretch>
        </p:blipFill>
        <p:spPr bwMode="auto">
          <a:xfrm>
            <a:off x="7893051" y="1979613"/>
            <a:ext cx="3924300" cy="40513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1495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356</TotalTime>
  <Words>1131</Words>
  <Application>Microsoft Office PowerPoint</Application>
  <PresentationFormat>Widescreen</PresentationFormat>
  <Paragraphs>102</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Century Gothic</vt:lpstr>
      <vt:lpstr>Wingdings 3</vt:lpstr>
      <vt:lpstr>Widescreen Business</vt:lpstr>
      <vt:lpstr>ECO 120 - Global Macroeconomics</vt:lpstr>
      <vt:lpstr>Module 33</vt:lpstr>
      <vt:lpstr>Money and Inflation</vt:lpstr>
      <vt:lpstr>Money and Prices</vt:lpstr>
      <vt:lpstr>Money Supply Growth and  Inflation in Zimbabwe</vt:lpstr>
      <vt:lpstr>The Inflation Tax</vt:lpstr>
      <vt:lpstr>The Logic of Hyperinflation</vt:lpstr>
      <vt:lpstr>The Logic of Hyperinflation</vt:lpstr>
      <vt:lpstr>The Logic of Hyperinflation</vt:lpstr>
      <vt:lpstr>Zimbabwe’s Inflation </vt:lpstr>
      <vt:lpstr>Zimbabwe’s Inflation </vt:lpstr>
      <vt:lpstr>Moderate Inflation and Disinflation</vt:lpstr>
      <vt:lpstr>Moderate Inflation and Disinflation</vt:lpstr>
      <vt:lpstr>The Output Gap and  the Unemployment Rate</vt:lpstr>
      <vt:lpstr>Cyclical Unemployment and  the Output Gap</vt:lpstr>
      <vt:lpstr>Cyclical Unemployment and  the Output Gap</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59</cp:revision>
  <cp:lastPrinted>2012-08-15T21:38:02Z</cp:lastPrinted>
  <dcterms:created xsi:type="dcterms:W3CDTF">2013-09-01T03:59:40Z</dcterms:created>
  <dcterms:modified xsi:type="dcterms:W3CDTF">2014-10-30T17:59:53Z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