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5"/>
  </p:notesMasterIdLst>
  <p:handoutMasterIdLst>
    <p:handoutMasterId r:id="rId16"/>
  </p:handoutMasterIdLst>
  <p:sldIdLst>
    <p:sldId id="272" r:id="rId3"/>
    <p:sldId id="340" r:id="rId4"/>
    <p:sldId id="341" r:id="rId5"/>
    <p:sldId id="342" r:id="rId6"/>
    <p:sldId id="343" r:id="rId7"/>
    <p:sldId id="344" r:id="rId8"/>
    <p:sldId id="345" r:id="rId9"/>
    <p:sldId id="346" r:id="rId10"/>
    <p:sldId id="347" r:id="rId11"/>
    <p:sldId id="352" r:id="rId12"/>
    <p:sldId id="349" r:id="rId13"/>
    <p:sldId id="353" r:id="rId1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varScale="1">
        <p:scale>
          <a:sx n="96" d="100"/>
          <a:sy n="96" d="100"/>
        </p:scale>
        <p:origin x="115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11/25/2014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11/25/2014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Rule_of_7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22334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044105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a:t>
            </a:r>
            <a:r>
              <a:rPr lang="en-US" altLang="en-US" b="1" i="1" smtClean="0"/>
              <a:t> </a:t>
            </a:r>
            <a:r>
              <a:rPr lang="en-US" altLang="en-US" b="1" smtClean="0"/>
              <a:t>Figure 37.1: Economic Growth in the United States, India, and China over the Past Century</a:t>
            </a:r>
          </a:p>
          <a:p>
            <a:pPr>
              <a:spcBef>
                <a:spcPct val="0"/>
              </a:spcBef>
            </a:pPr>
            <a:r>
              <a:rPr lang="en-US" altLang="en-US" smtClean="0"/>
              <a:t>Real GDP per capita from 1907 to 2007, measured in 1990 dollars, is shown for the United States, India, and China. Equal percent changes in real GDP per capita are drawn the same size. India and China currently have a much higher growth rate than the United States. However, China has only just attained the standard of living achieved in the United States in 1907, while India is still poorer than the United States was in 1907. </a:t>
            </a:r>
          </a:p>
          <a:p>
            <a:pPr>
              <a:spcBef>
                <a:spcPct val="0"/>
              </a:spcBef>
            </a:pPr>
            <a:r>
              <a:rPr lang="en-US" altLang="en-US" smtClean="0"/>
              <a:t>Source: Angus Maddison, Statistics on World Population, GDP, and Per Capita GDP, 1–2006AD, http://www.ggdc.net/maddison; International Monetary Fund</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911E026-FF31-4F41-AD37-0140C567A1D9}"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218554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Table 37.1:</a:t>
            </a:r>
            <a:r>
              <a:rPr lang="en-US" altLang="en-US" dirty="0" smtClean="0"/>
              <a:t>  </a:t>
            </a:r>
            <a:r>
              <a:rPr lang="en-US" altLang="en-US" b="1" dirty="0" smtClean="0"/>
              <a:t>U.S. Real GDP per Capita Percentage</a:t>
            </a:r>
          </a:p>
          <a:p>
            <a:pPr>
              <a:spcBef>
                <a:spcPct val="0"/>
              </a:spcBef>
            </a:pPr>
            <a:r>
              <a:rPr lang="en-US" altLang="en-US" dirty="0" smtClean="0"/>
              <a:t>Source: Angus Maddison, Statistics on World Population, GDP,  and Per Capita GDP, 1–2006AD, http://www.ggdc.net/maddison; Bureau of Economic Analysis </a:t>
            </a:r>
          </a:p>
          <a:p>
            <a:pPr>
              <a:spcBef>
                <a:spcPct val="0"/>
              </a:spcBef>
            </a:pPr>
            <a:endParaRPr lang="en-US" altLang="en-US" dirty="0" smtClean="0"/>
          </a:p>
          <a:p>
            <a:pPr>
              <a:spcBef>
                <a:spcPct val="0"/>
              </a:spcBef>
            </a:pPr>
            <a:r>
              <a:rPr lang="en-US" altLang="en-US" dirty="0" smtClean="0"/>
              <a:t>This says income per capita was in 2008 6.84 times as much as in 1908. Or in 1908 it was only 15% of 2008.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BD668F8-F138-427D-9E36-7F2DCB1BA466}"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426168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37.2: Incomes Around the World, 2008 </a:t>
            </a:r>
          </a:p>
          <a:p>
            <a:pPr>
              <a:spcBef>
                <a:spcPct val="0"/>
              </a:spcBef>
            </a:pPr>
            <a:r>
              <a:rPr lang="en-US" altLang="en-US" smtClean="0"/>
              <a:t>Although the countries of Europe and North America—along with a few in the Pacific—have high incomes, much of the world is still very poor. Today, more than 50% of the world’s population lives in countries with a lower standard of living than the United States had a century ago. </a:t>
            </a:r>
          </a:p>
          <a:p>
            <a:pPr>
              <a:spcBef>
                <a:spcPct val="0"/>
              </a:spcBef>
            </a:pPr>
            <a:r>
              <a:rPr lang="en-US" altLang="en-US" smtClean="0"/>
              <a:t>Source: International Monetary Fund</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4FB282-CB17-4DAD-8270-5A57A50E784C}" type="slidenum">
              <a:rPr lang="en-US" altLang="en-US"/>
              <a:pPr fontAlgn="base">
                <a:spcBef>
                  <a:spcPct val="0"/>
                </a:spcBef>
                <a:spcAft>
                  <a:spcPct val="0"/>
                </a:spcAft>
              </a:pPr>
              <a:t>6</a:t>
            </a:fld>
            <a:endParaRPr lang="en-US" altLang="en-US"/>
          </a:p>
        </p:txBody>
      </p:sp>
    </p:spTree>
    <p:extLst>
      <p:ext uri="{BB962C8B-B14F-4D97-AF65-F5344CB8AC3E}">
        <p14:creationId xmlns:p14="http://schemas.microsoft.com/office/powerpoint/2010/main" val="321342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dirty="0" smtClean="0"/>
              <a:t>Notes to the instructor</a:t>
            </a:r>
            <a:r>
              <a:rPr lang="en-US" altLang="en-US" dirty="0" smtClean="0"/>
              <a:t>:</a:t>
            </a:r>
          </a:p>
          <a:p>
            <a:pPr>
              <a:spcBef>
                <a:spcPct val="0"/>
              </a:spcBef>
            </a:pPr>
            <a:r>
              <a:rPr lang="en-US" altLang="en-US" dirty="0" smtClean="0"/>
              <a:t>If real GDP per capita grows at 1% per year, it will take 70 years to double. If it grows at 2% per year, it will take only 35 years to double. In fact, U.S. real GDP per capita rose on average 1.9% per year over the last century. Applying the Rule of 70 to this information implies that it should have taken 37 years for real GDP per capita to double; it would have taken 111 years—three periods of 37 years each—for U.S. real GDP per capita to double three times. That is, the Rule of 70 implies that over the course of 111 years U.S. real GDP per capita should have increased by a factor of 2 × 2 × 2 = 8. And this does turn out to be a pretty good approximation to reality, once we adjust for the fact that a century is a bit less than 111 years. During the twentieth century, U.S. real GDP per capita rose seven-fold, a bit less than eight-fold.</a:t>
            </a:r>
          </a:p>
          <a:p>
            <a:pPr>
              <a:spcBef>
                <a:spcPct val="0"/>
              </a:spcBef>
            </a:pPr>
            <a:endParaRPr lang="en-US" altLang="en-US" dirty="0" smtClean="0"/>
          </a:p>
          <a:p>
            <a:pPr>
              <a:spcBef>
                <a:spcPct val="0"/>
              </a:spcBef>
            </a:pPr>
            <a:r>
              <a:rPr lang="en-US" smtClean="0">
                <a:hlinkClick r:id="rId3"/>
              </a:rPr>
              <a:t>http://en.wikipedia.org/wiki/Rule_of_72</a:t>
            </a: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5B44529-DD39-4552-9233-AEDBDF135301}" type="slidenum">
              <a:rPr lang="en-US" altLang="en-US"/>
              <a:pPr fontAlgn="base">
                <a:spcBef>
                  <a:spcPct val="0"/>
                </a:spcBef>
                <a:spcAft>
                  <a:spcPct val="0"/>
                </a:spcAft>
              </a:pPr>
              <a:t>8</a:t>
            </a:fld>
            <a:endParaRPr lang="en-US" altLang="en-US"/>
          </a:p>
        </p:txBody>
      </p:sp>
    </p:spTree>
    <p:extLst>
      <p:ext uri="{BB962C8B-B14F-4D97-AF65-F5344CB8AC3E}">
        <p14:creationId xmlns:p14="http://schemas.microsoft.com/office/powerpoint/2010/main" val="359048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37.3: Comparing Recent Growth Rates</a:t>
            </a:r>
          </a:p>
          <a:p>
            <a:pPr>
              <a:spcBef>
                <a:spcPct val="0"/>
              </a:spcBef>
            </a:pPr>
            <a:r>
              <a:rPr lang="en-US" altLang="en-US" smtClean="0"/>
              <a:t>Here the average annual rate of growth of real GDP per capita from 1980 to 2008 is shown for selected countries. China and, to a lesser extent, India and Ireland have achieved impressive growth. The United States and France have had moderate growth. Despite having once been considered an economically advanced country, Argentina has had sluggish growth. Still others, such as Zimbabwe, have slid backward. </a:t>
            </a:r>
          </a:p>
          <a:p>
            <a:pPr>
              <a:spcBef>
                <a:spcPct val="0"/>
              </a:spcBef>
            </a:pPr>
            <a:r>
              <a:rPr lang="en-US" altLang="en-US" smtClean="0"/>
              <a:t>Source: International Monetary Fund</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C9CD313-52C1-41C7-A9B8-FE2773F439E0}" type="slidenum">
              <a:rPr lang="en-US" altLang="en-US"/>
              <a:pPr fontAlgn="base">
                <a:spcBef>
                  <a:spcPct val="0"/>
                </a:spcBef>
                <a:spcAft>
                  <a:spcPct val="0"/>
                </a:spcAft>
              </a:pPr>
              <a:t>9</a:t>
            </a:fld>
            <a:endParaRPr lang="en-US" altLang="en-US"/>
          </a:p>
        </p:txBody>
      </p:sp>
    </p:spTree>
    <p:extLst>
      <p:ext uri="{BB962C8B-B14F-4D97-AF65-F5344CB8AC3E}">
        <p14:creationId xmlns:p14="http://schemas.microsoft.com/office/powerpoint/2010/main" val="255585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11/25/2014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11/25/2014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Brooks</a:t>
            </a:r>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Real Life</a:t>
            </a:r>
            <a:endParaRPr lang="en-US" dirty="0"/>
          </a:p>
        </p:txBody>
      </p:sp>
      <p:sp>
        <p:nvSpPr>
          <p:cNvPr id="3" name="Content Placeholder 2"/>
          <p:cNvSpPr>
            <a:spLocks noGrp="1"/>
          </p:cNvSpPr>
          <p:nvPr>
            <p:ph idx="1"/>
          </p:nvPr>
        </p:nvSpPr>
        <p:spPr/>
        <p:txBody>
          <a:bodyPr/>
          <a:lstStyle/>
          <a:p>
            <a:pPr>
              <a:buClr>
                <a:schemeClr val="tx1"/>
              </a:buClr>
              <a:buNone/>
              <a:defRPr/>
            </a:pPr>
            <a:r>
              <a:rPr lang="en-US" b="1" dirty="0"/>
              <a:t>India Takes Off</a:t>
            </a:r>
            <a:r>
              <a:rPr lang="en-US" dirty="0"/>
              <a:t> </a:t>
            </a:r>
          </a:p>
          <a:p>
            <a:pPr marL="295275" indent="-206375">
              <a:buClr>
                <a:schemeClr val="tx1"/>
              </a:buClr>
              <a:defRPr/>
            </a:pPr>
            <a:r>
              <a:rPr lang="en-US" dirty="0"/>
              <a:t>India achieved independence from Great Britain in 1947, becoming the  world’s most populous democracy—a status it has maintained to this day.</a:t>
            </a:r>
          </a:p>
          <a:p>
            <a:pPr marL="295275" indent="-206375">
              <a:buClr>
                <a:schemeClr val="tx1"/>
              </a:buClr>
              <a:defRPr/>
            </a:pPr>
            <a:r>
              <a:rPr lang="en-US" dirty="0"/>
              <a:t>In India, real GDP per capita has grown at an average rate of 4.1% a year, tripling between 1980 and 2007. </a:t>
            </a:r>
          </a:p>
          <a:p>
            <a:pPr marL="295275" indent="-206375">
              <a:buClr>
                <a:schemeClr val="tx1"/>
              </a:buClr>
              <a:defRPr/>
            </a:pPr>
            <a:r>
              <a:rPr lang="en-US" dirty="0"/>
              <a:t>What went right in India after 1980? Many economists point to policy reforms. A series of reforms opened the economy to international trade and freed up domestic competition.</a:t>
            </a:r>
          </a:p>
          <a:p>
            <a:endParaRPr lang="en-US" dirty="0"/>
          </a:p>
        </p:txBody>
      </p:sp>
    </p:spTree>
    <p:extLst>
      <p:ext uri="{BB962C8B-B14F-4D97-AF65-F5344CB8AC3E}">
        <p14:creationId xmlns:p14="http://schemas.microsoft.com/office/powerpoint/2010/main" val="378491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altLang="en-US" smtClean="0"/>
              <a:t>The Sources of Long-Run Growth</a:t>
            </a:r>
            <a:endParaRPr lang="id-ID" altLang="en-US" smtClean="0"/>
          </a:p>
        </p:txBody>
      </p:sp>
      <p:sp>
        <p:nvSpPr>
          <p:cNvPr id="4" name="Content Placeholder 3"/>
          <p:cNvSpPr>
            <a:spLocks noGrp="1"/>
          </p:cNvSpPr>
          <p:nvPr>
            <p:ph idx="1"/>
          </p:nvPr>
        </p:nvSpPr>
        <p:spPr/>
        <p:txBody>
          <a:bodyPr/>
          <a:lstStyle/>
          <a:p>
            <a:pPr indent="-206375"/>
            <a:r>
              <a:rPr lang="en-US" altLang="en-US" sz="2600" b="1" smtClean="0"/>
              <a:t>Labor productivity, </a:t>
            </a:r>
            <a:r>
              <a:rPr lang="en-US" altLang="en-US" sz="2600" smtClean="0"/>
              <a:t>often referred to simply as </a:t>
            </a:r>
            <a:r>
              <a:rPr lang="en-US" altLang="en-US" sz="2600" b="1" smtClean="0"/>
              <a:t>productivity, </a:t>
            </a:r>
            <a:r>
              <a:rPr lang="en-US" altLang="en-US" sz="2600" smtClean="0"/>
              <a:t>is output per worker.</a:t>
            </a:r>
          </a:p>
          <a:p>
            <a:pPr indent="-206375"/>
            <a:r>
              <a:rPr lang="en-US" altLang="en-US" sz="2600" b="1" smtClean="0"/>
              <a:t>Physical capital </a:t>
            </a:r>
            <a:r>
              <a:rPr lang="en-US" altLang="en-US" sz="2600" smtClean="0"/>
              <a:t>consists of human-made resources such as buildings and machines.</a:t>
            </a:r>
          </a:p>
          <a:p>
            <a:pPr indent="-206375"/>
            <a:r>
              <a:rPr lang="en-US" altLang="en-US" sz="2600" b="1" smtClean="0"/>
              <a:t>Human capital </a:t>
            </a:r>
            <a:r>
              <a:rPr lang="en-US" altLang="en-US" sz="2600" smtClean="0"/>
              <a:t>is the improvement in labor created by the education and knowledge embodied in the workforce.</a:t>
            </a:r>
          </a:p>
          <a:p>
            <a:pPr indent="-206375"/>
            <a:r>
              <a:rPr lang="en-US" altLang="en-US" sz="2600" b="1" smtClean="0"/>
              <a:t>Technology </a:t>
            </a:r>
            <a:r>
              <a:rPr lang="en-US" altLang="en-US" sz="2600" smtClean="0"/>
              <a:t>is the technical means for the production of goods and services.</a:t>
            </a:r>
          </a:p>
        </p:txBody>
      </p:sp>
    </p:spTree>
    <p:extLst>
      <p:ext uri="{BB962C8B-B14F-4D97-AF65-F5344CB8AC3E}">
        <p14:creationId xmlns:p14="http://schemas.microsoft.com/office/powerpoint/2010/main" val="15480470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Wal-Mart Effect </a:t>
            </a:r>
            <a:br>
              <a:rPr lang="en-US" dirty="0"/>
            </a:br>
            <a:endParaRPr lang="en-US" dirty="0"/>
          </a:p>
        </p:txBody>
      </p:sp>
      <p:sp>
        <p:nvSpPr>
          <p:cNvPr id="3" name="Content Placeholder 2"/>
          <p:cNvSpPr>
            <a:spLocks noGrp="1"/>
          </p:cNvSpPr>
          <p:nvPr>
            <p:ph idx="1"/>
          </p:nvPr>
        </p:nvSpPr>
        <p:spPr/>
        <p:txBody>
          <a:bodyPr/>
          <a:lstStyle/>
          <a:p>
            <a:pPr>
              <a:buClr>
                <a:schemeClr val="tx1"/>
              </a:buClr>
              <a:buNone/>
              <a:defRPr/>
            </a:pPr>
            <a:r>
              <a:rPr lang="en-US" b="1" dirty="0"/>
              <a:t>The Wal-Mart Effect</a:t>
            </a:r>
            <a:r>
              <a:rPr lang="en-US" dirty="0"/>
              <a:t> </a:t>
            </a:r>
          </a:p>
          <a:p>
            <a:pPr marL="295275" indent="-206375">
              <a:buClr>
                <a:schemeClr val="tx1"/>
              </a:buClr>
              <a:defRPr/>
            </a:pPr>
            <a:r>
              <a:rPr lang="en-US" dirty="0"/>
              <a:t>After 20 years of being sluggish, U.S. productivity growth accelerated sharply (grew at a much faster rate) in the late 1990s. </a:t>
            </a:r>
          </a:p>
          <a:p>
            <a:pPr marL="295275" indent="-206375">
              <a:buClr>
                <a:schemeClr val="tx1"/>
              </a:buClr>
              <a:defRPr/>
            </a:pPr>
            <a:r>
              <a:rPr lang="en-US" dirty="0"/>
              <a:t>What caused that acceleration? </a:t>
            </a:r>
          </a:p>
          <a:p>
            <a:pPr marL="295275" indent="-206375">
              <a:buClr>
                <a:schemeClr val="tx1"/>
              </a:buClr>
              <a:defRPr/>
            </a:pPr>
            <a:r>
              <a:rPr lang="en-US" dirty="0"/>
              <a:t>According to McKinsey, the major source of productivity improvement after 1995 was a surge in output per worker in retailing.</a:t>
            </a:r>
          </a:p>
          <a:p>
            <a:pPr marL="295275" indent="-206375">
              <a:buClr>
                <a:schemeClr val="tx1"/>
              </a:buClr>
              <a:defRPr/>
            </a:pPr>
            <a:r>
              <a:rPr lang="en-US" dirty="0"/>
              <a:t>Stores were selling much more merchandise per worker.</a:t>
            </a:r>
          </a:p>
          <a:p>
            <a:pPr marL="295275" indent="-206375">
              <a:buClr>
                <a:schemeClr val="tx1"/>
              </a:buClr>
              <a:defRPr/>
            </a:pPr>
            <a:r>
              <a:rPr lang="en-US" dirty="0">
                <a:sym typeface="Wingdings" pitchFamily="2" charset="2"/>
              </a:rPr>
              <a:t>Wal-Mart has been a pioneer in using modern technology (for example, computers) to improve productivity.</a:t>
            </a:r>
          </a:p>
          <a:p>
            <a:endParaRPr lang="en-US" dirty="0"/>
          </a:p>
        </p:txBody>
      </p:sp>
    </p:spTree>
    <p:extLst>
      <p:ext uri="{BB962C8B-B14F-4D97-AF65-F5344CB8AC3E}">
        <p14:creationId xmlns:p14="http://schemas.microsoft.com/office/powerpoint/2010/main" val="301561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Module 37</a:t>
            </a:r>
          </a:p>
        </p:txBody>
      </p:sp>
      <p:sp>
        <p:nvSpPr>
          <p:cNvPr id="174085" name="Rectangle 5"/>
          <p:cNvSpPr>
            <a:spLocks noGrp="1" noChangeArrowheads="1"/>
          </p:cNvSpPr>
          <p:nvPr>
            <p:ph type="subTitle" idx="1"/>
          </p:nvPr>
        </p:nvSpPr>
        <p:spPr/>
        <p:txBody>
          <a:bodyPr rtlCol="0">
            <a:normAutofit/>
          </a:bodyPr>
          <a:lstStyle/>
          <a:p>
            <a:pPr>
              <a:defRPr/>
            </a:pPr>
            <a:r>
              <a:rPr lang="en-US" dirty="0"/>
              <a:t>Long-run Economic Growth</a:t>
            </a: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altLang="en-US" smtClean="0"/>
              <a:t>Comparing Economies Across Time and Space</a:t>
            </a:r>
            <a:endParaRPr lang="id-ID" altLang="en-US" smtClean="0"/>
          </a:p>
        </p:txBody>
      </p:sp>
      <p:sp>
        <p:nvSpPr>
          <p:cNvPr id="4" name="Content Placeholder 3"/>
          <p:cNvSpPr>
            <a:spLocks noGrp="1"/>
          </p:cNvSpPr>
          <p:nvPr>
            <p:ph idx="1"/>
          </p:nvPr>
        </p:nvSpPr>
        <p:spPr/>
        <p:txBody>
          <a:bodyPr/>
          <a:lstStyle/>
          <a:p>
            <a:pPr indent="-206375"/>
            <a:r>
              <a:rPr lang="en-US" altLang="en-US" sz="2600" smtClean="0"/>
              <a:t>The key statistic used to track economic growth is </a:t>
            </a:r>
            <a:r>
              <a:rPr lang="en-US" altLang="en-US" sz="2600" b="1" smtClean="0"/>
              <a:t>real GDP per capita</a:t>
            </a:r>
            <a:r>
              <a:rPr lang="en-US" altLang="en-US" sz="2600" smtClean="0"/>
              <a:t>.</a:t>
            </a:r>
            <a:r>
              <a:rPr lang="en-US" altLang="en-US" sz="2600" b="1" smtClean="0"/>
              <a:t>  </a:t>
            </a:r>
          </a:p>
          <a:p>
            <a:pPr indent="-206375"/>
            <a:r>
              <a:rPr lang="en-US" altLang="en-US" sz="2600" smtClean="0"/>
              <a:t>Real GDP per capita is real GDP divided by population size.</a:t>
            </a:r>
          </a:p>
        </p:txBody>
      </p:sp>
    </p:spTree>
    <p:extLst>
      <p:ext uri="{BB962C8B-B14F-4D97-AF65-F5344CB8AC3E}">
        <p14:creationId xmlns:p14="http://schemas.microsoft.com/office/powerpoint/2010/main" val="12890529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smtClean="0"/>
              <a:t>Comparing Economies Across Time and Space</a:t>
            </a:r>
            <a:endParaRPr lang="id-ID" altLang="en-US" smtClean="0"/>
          </a:p>
        </p:txBody>
      </p:sp>
      <p:pic>
        <p:nvPicPr>
          <p:cNvPr id="102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2067548"/>
            <a:ext cx="7939618" cy="452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3492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US" altLang="en-US" smtClean="0"/>
              <a:t>Real GDP per Capita</a:t>
            </a:r>
            <a:endParaRPr lang="id-ID" altLang="en-US" smtClean="0"/>
          </a:p>
        </p:txBody>
      </p:sp>
      <p:graphicFrame>
        <p:nvGraphicFramePr>
          <p:cNvPr id="14" name="Group 275"/>
          <p:cNvGraphicFramePr>
            <a:graphicFrameLocks noGrp="1"/>
          </p:cNvGraphicFramePr>
          <p:nvPr>
            <p:ph/>
          </p:nvPr>
        </p:nvGraphicFramePr>
        <p:xfrm>
          <a:off x="2133600" y="1809750"/>
          <a:ext cx="7416800" cy="4191002"/>
        </p:xfrm>
        <a:graphic>
          <a:graphicData uri="http://schemas.openxmlformats.org/drawingml/2006/table">
            <a:tbl>
              <a:tblPr firstRow="1" bandRow="1">
                <a:tableStyleId>{21E4AEA4-8DFA-4A89-87EB-49C32662AFE0}</a:tableStyleId>
              </a:tblPr>
              <a:tblGrid>
                <a:gridCol w="1253067"/>
                <a:gridCol w="3115733"/>
                <a:gridCol w="3048000"/>
              </a:tblGrid>
              <a:tr h="7858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Year </a:t>
                      </a:r>
                      <a:endParaRPr kumimoji="0" lang="en-US" sz="1800" b="1"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Percentage of 1908 real GDP per capita</a:t>
                      </a:r>
                      <a:endParaRPr kumimoji="0" lang="en-US" sz="1800" b="1"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Percentage of 2008 real GDP per capita</a:t>
                      </a:r>
                      <a:endParaRPr kumimoji="0" lang="en-US" sz="1800" b="1" i="0" u="none" strike="noStrike" cap="none" normalizeH="0" baseline="0" dirty="0" smtClean="0">
                        <a:ln>
                          <a:noFill/>
                        </a:ln>
                        <a:solidFill>
                          <a:schemeClr val="tx1"/>
                        </a:solidFill>
                        <a:effectLst/>
                        <a:latin typeface="Arial" charset="0"/>
                      </a:endParaRPr>
                    </a:p>
                  </a:txBody>
                  <a:tcPr marL="121920" marR="121920" anchor="ctr" horzOverflow="overflow"/>
                </a:tc>
              </a:tr>
              <a:tr h="5683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1908</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100%</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15%</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r>
              <a:tr h="5667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1928</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144</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21</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r>
              <a:tr h="5683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1948</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199</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29</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r>
              <a:tr h="5667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1968</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326</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48</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r>
              <a:tr h="5683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1988</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493</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72</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r>
              <a:tr h="5667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2008</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684</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100</a:t>
                      </a:r>
                      <a:endParaRPr kumimoji="0" lang="en-US" sz="1800" b="0" i="0" u="none" strike="noStrike" cap="none" normalizeH="0" baseline="0" dirty="0" smtClean="0">
                        <a:ln>
                          <a:noFill/>
                        </a:ln>
                        <a:solidFill>
                          <a:schemeClr val="tx1"/>
                        </a:solidFill>
                        <a:effectLst/>
                        <a:latin typeface="Arial" charset="0"/>
                      </a:endParaRPr>
                    </a:p>
                  </a:txBody>
                  <a:tcPr marL="121920" marR="121920" anchor="ctr" horzOverflow="overflow"/>
                </a:tc>
              </a:tr>
            </a:tbl>
          </a:graphicData>
        </a:graphic>
      </p:graphicFrame>
    </p:spTree>
    <p:extLst>
      <p:ext uri="{BB962C8B-B14F-4D97-AF65-F5344CB8AC3E}">
        <p14:creationId xmlns:p14="http://schemas.microsoft.com/office/powerpoint/2010/main" val="42027906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altLang="en-US" smtClean="0"/>
              <a:t>Income Around the World, 2008</a:t>
            </a:r>
            <a:endParaRPr lang="id-ID" altLang="en-US" smtClean="0"/>
          </a:p>
        </p:txBody>
      </p:sp>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1" y="1700213"/>
            <a:ext cx="109728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4490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r>
              <a:rPr lang="en-US" altLang="en-US" smtClean="0"/>
              <a:t>Growth Rates</a:t>
            </a:r>
            <a:endParaRPr lang="id-ID" altLang="en-US" smtClean="0"/>
          </a:p>
        </p:txBody>
      </p:sp>
      <p:sp>
        <p:nvSpPr>
          <p:cNvPr id="4" name="Content Placeholder 3"/>
          <p:cNvSpPr>
            <a:spLocks noGrp="1"/>
          </p:cNvSpPr>
          <p:nvPr>
            <p:ph idx="1"/>
          </p:nvPr>
        </p:nvSpPr>
        <p:spPr/>
        <p:txBody>
          <a:bodyPr/>
          <a:lstStyle/>
          <a:p>
            <a:pPr indent="-206375"/>
            <a:r>
              <a:rPr lang="en-US" altLang="en-US" sz="2600" smtClean="0"/>
              <a:t>How did the United States manage to produce over six times more per person in 2008 than in 1908?</a:t>
            </a:r>
          </a:p>
          <a:p>
            <a:pPr indent="-206375"/>
            <a:r>
              <a:rPr lang="en-US" altLang="en-US" sz="2600" smtClean="0"/>
              <a:t>A little bit at a time.</a:t>
            </a:r>
          </a:p>
          <a:p>
            <a:pPr indent="-206375"/>
            <a:r>
              <a:rPr lang="en-US" altLang="en-US" sz="2600" smtClean="0"/>
              <a:t>Long-run economic growth is normally a gradual process, in which real GDP per capita grows at most a few percent per year. </a:t>
            </a:r>
          </a:p>
          <a:p>
            <a:pPr indent="-206375"/>
            <a:r>
              <a:rPr lang="en-US" altLang="en-US" sz="2600" smtClean="0"/>
              <a:t>From 1908 to 2008, real GDP per capita in the United States increased an average of 1.9% each year.</a:t>
            </a:r>
          </a:p>
        </p:txBody>
      </p:sp>
    </p:spTree>
    <p:extLst>
      <p:ext uri="{BB962C8B-B14F-4D97-AF65-F5344CB8AC3E}">
        <p14:creationId xmlns:p14="http://schemas.microsoft.com/office/powerpoint/2010/main" val="549553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en-US" altLang="en-US" smtClean="0"/>
              <a:t>Growth Rates</a:t>
            </a:r>
            <a:endParaRPr lang="id-ID" altLang="en-US" smtClean="0"/>
          </a:p>
        </p:txBody>
      </p:sp>
      <p:sp>
        <p:nvSpPr>
          <p:cNvPr id="4" name="Content Placeholder 3"/>
          <p:cNvSpPr>
            <a:spLocks noGrp="1"/>
          </p:cNvSpPr>
          <p:nvPr>
            <p:ph idx="1"/>
          </p:nvPr>
        </p:nvSpPr>
        <p:spPr/>
        <p:txBody>
          <a:bodyPr/>
          <a:lstStyle/>
          <a:p>
            <a:pPr indent="-206375"/>
            <a:r>
              <a:rPr lang="en-US" altLang="en-US" sz="2600" smtClean="0"/>
              <a:t>The </a:t>
            </a:r>
            <a:r>
              <a:rPr lang="en-US" altLang="en-US" sz="2600" b="1" smtClean="0"/>
              <a:t>Rule of 70 </a:t>
            </a:r>
            <a:r>
              <a:rPr lang="en-US" altLang="en-US" sz="2600" smtClean="0"/>
              <a:t>tells us that the time it takes a variable that grows gradually over time to double is approximately 70 divided by that variable’s annual growth rate.</a:t>
            </a:r>
          </a:p>
        </p:txBody>
      </p:sp>
      <p:grpSp>
        <p:nvGrpSpPr>
          <p:cNvPr id="12" name="Group 11"/>
          <p:cNvGrpSpPr>
            <a:grpSpLocks/>
          </p:cNvGrpSpPr>
          <p:nvPr/>
        </p:nvGrpSpPr>
        <p:grpSpPr bwMode="auto">
          <a:xfrm>
            <a:off x="874183" y="4064780"/>
            <a:ext cx="10367433" cy="1143000"/>
            <a:chOff x="654050" y="3286124"/>
            <a:chExt cx="7775602" cy="1143008"/>
          </a:xfrm>
        </p:grpSpPr>
        <p:sp>
          <p:nvSpPr>
            <p:cNvPr id="7" name="Rectangle 4"/>
            <p:cNvSpPr>
              <a:spLocks noChangeArrowheads="1"/>
            </p:cNvSpPr>
            <p:nvPr/>
          </p:nvSpPr>
          <p:spPr bwMode="auto">
            <a:xfrm>
              <a:off x="654050" y="3286124"/>
              <a:ext cx="7775602" cy="1143008"/>
            </a:xfrm>
            <a:prstGeom prst="rect">
              <a:avLst/>
            </a:prstGeom>
            <a:solidFill>
              <a:schemeClr val="tx2">
                <a:lumMod val="60000"/>
                <a:lumOff val="40000"/>
              </a:schemeClr>
            </a:solidFill>
            <a:ln w="9525" algn="ctr">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marL="1588" indent="-1588" fontAlgn="auto">
                <a:spcBef>
                  <a:spcPts val="0"/>
                </a:spcBef>
                <a:spcAft>
                  <a:spcPts val="0"/>
                </a:spcAft>
                <a:defRPr/>
              </a:pPr>
              <a:endParaRPr lang="en-US" dirty="0">
                <a:solidFill>
                  <a:schemeClr val="bg1"/>
                </a:solidFill>
                <a:latin typeface="+mn-lt"/>
              </a:endParaRPr>
            </a:p>
          </p:txBody>
        </p:sp>
        <p:sp>
          <p:nvSpPr>
            <p:cNvPr id="14345" name="TextBox 7"/>
            <p:cNvSpPr txBox="1">
              <a:spLocks noChangeArrowheads="1"/>
            </p:cNvSpPr>
            <p:nvPr/>
          </p:nvSpPr>
          <p:spPr bwMode="auto">
            <a:xfrm>
              <a:off x="981050" y="3664510"/>
              <a:ext cx="2995302"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chemeClr val="bg1"/>
                  </a:solidFill>
                </a:rPr>
                <a:t>Number of years for variable to double =</a:t>
              </a:r>
            </a:p>
          </p:txBody>
        </p:sp>
        <p:sp>
          <p:nvSpPr>
            <p:cNvPr id="14346" name="TextBox 8"/>
            <p:cNvSpPr txBox="1">
              <a:spLocks noChangeArrowheads="1"/>
            </p:cNvSpPr>
            <p:nvPr/>
          </p:nvSpPr>
          <p:spPr bwMode="auto">
            <a:xfrm>
              <a:off x="5237787" y="3519486"/>
              <a:ext cx="2280247" cy="6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solidFill>
                    <a:schemeClr val="bg1"/>
                  </a:solidFill>
                </a:rPr>
                <a:t>70</a:t>
              </a:r>
            </a:p>
            <a:p>
              <a:pPr algn="ctr"/>
              <a:r>
                <a:rPr lang="en-US" altLang="en-US">
                  <a:solidFill>
                    <a:schemeClr val="bg1"/>
                  </a:solidFill>
                </a:rPr>
                <a:t>Annual growth rate of variable</a:t>
              </a:r>
            </a:p>
          </p:txBody>
        </p:sp>
        <p:cxnSp>
          <p:nvCxnSpPr>
            <p:cNvPr id="11" name="Straight Connector 10"/>
            <p:cNvCxnSpPr/>
            <p:nvPr/>
          </p:nvCxnSpPr>
          <p:spPr>
            <a:xfrm>
              <a:off x="4962540" y="3838578"/>
              <a:ext cx="285751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5036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altLang="en-US" smtClean="0"/>
              <a:t>Growth Rates</a:t>
            </a:r>
            <a:endParaRPr lang="id-ID" altLang="en-US" smtClean="0"/>
          </a:p>
        </p:txBody>
      </p:sp>
      <p:sp>
        <p:nvSpPr>
          <p:cNvPr id="72" name="Rectangle 5"/>
          <p:cNvSpPr>
            <a:spLocks noChangeArrowheads="1"/>
          </p:cNvSpPr>
          <p:nvPr/>
        </p:nvSpPr>
        <p:spPr bwMode="auto">
          <a:xfrm>
            <a:off x="6489700" y="6064250"/>
            <a:ext cx="1026584" cy="400050"/>
          </a:xfrm>
          <a:prstGeom prst="rect">
            <a:avLst/>
          </a:prstGeom>
          <a:noFill/>
          <a:ln w="9525">
            <a:noFill/>
            <a:miter lim="800000"/>
            <a:headEnd/>
            <a:tailEnd/>
          </a:ln>
        </p:spPr>
        <p:txBody>
          <a:bodyPr lIns="0" tIns="0" rIns="0" bIns="0">
            <a:spAutoFit/>
          </a:bodyPr>
          <a:lstStyle/>
          <a:p>
            <a:pPr marL="1588" indent="-1588" algn="ctr" fontAlgn="auto">
              <a:spcBef>
                <a:spcPts val="0"/>
              </a:spcBef>
              <a:spcAft>
                <a:spcPts val="0"/>
              </a:spcAft>
              <a:defRPr/>
            </a:pPr>
            <a:r>
              <a:rPr lang="en-US" sz="1300" b="1" dirty="0">
                <a:solidFill>
                  <a:srgbClr val="000000"/>
                </a:solidFill>
                <a:latin typeface="+mj-lt"/>
              </a:rPr>
              <a:t>United States</a:t>
            </a:r>
            <a:endParaRPr lang="en-US" sz="1300" b="1" dirty="0">
              <a:latin typeface="+mj-lt"/>
            </a:endParaRPr>
          </a:p>
        </p:txBody>
      </p:sp>
      <p:sp>
        <p:nvSpPr>
          <p:cNvPr id="15364" name="Line 7"/>
          <p:cNvSpPr>
            <a:spLocks noChangeShapeType="1"/>
          </p:cNvSpPr>
          <p:nvPr/>
        </p:nvSpPr>
        <p:spPr bwMode="auto">
          <a:xfrm>
            <a:off x="2840568" y="2209800"/>
            <a:ext cx="218017"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8"/>
          <p:cNvSpPr>
            <a:spLocks noChangeShapeType="1"/>
          </p:cNvSpPr>
          <p:nvPr/>
        </p:nvSpPr>
        <p:spPr bwMode="auto">
          <a:xfrm>
            <a:off x="2840568" y="2819400"/>
            <a:ext cx="218017"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5366" name="Line 9"/>
          <p:cNvSpPr>
            <a:spLocks noChangeShapeType="1"/>
          </p:cNvSpPr>
          <p:nvPr/>
        </p:nvSpPr>
        <p:spPr bwMode="auto">
          <a:xfrm>
            <a:off x="2840568" y="3359150"/>
            <a:ext cx="218017"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5367" name="Line 12"/>
          <p:cNvSpPr>
            <a:spLocks noChangeShapeType="1"/>
          </p:cNvSpPr>
          <p:nvPr/>
        </p:nvSpPr>
        <p:spPr bwMode="auto">
          <a:xfrm>
            <a:off x="2840568" y="3968750"/>
            <a:ext cx="218017"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5368" name="Line 14"/>
          <p:cNvSpPr>
            <a:spLocks noChangeShapeType="1"/>
          </p:cNvSpPr>
          <p:nvPr/>
        </p:nvSpPr>
        <p:spPr bwMode="auto">
          <a:xfrm>
            <a:off x="2840568" y="4643438"/>
            <a:ext cx="218017"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5369" name="Rectangle 15"/>
          <p:cNvSpPr>
            <a:spLocks noChangeArrowheads="1"/>
          </p:cNvSpPr>
          <p:nvPr/>
        </p:nvSpPr>
        <p:spPr bwMode="auto">
          <a:xfrm>
            <a:off x="2411377" y="2074863"/>
            <a:ext cx="325474" cy="416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spcBef>
                <a:spcPct val="65000"/>
              </a:spcBef>
            </a:pPr>
            <a:r>
              <a:rPr lang="en-US" altLang="en-US" sz="1400">
                <a:solidFill>
                  <a:srgbClr val="000000"/>
                </a:solidFill>
                <a:latin typeface="Myriad Pro" pitchFamily="34" charset="0"/>
              </a:rPr>
              <a:t>10%</a:t>
            </a:r>
          </a:p>
          <a:p>
            <a:pPr algn="r">
              <a:spcBef>
                <a:spcPct val="65000"/>
              </a:spcBef>
            </a:pPr>
            <a:endParaRPr lang="en-US" altLang="en-US" sz="1100">
              <a:latin typeface="Myriad Pro" pitchFamily="34" charset="0"/>
            </a:endParaRPr>
          </a:p>
          <a:p>
            <a:pPr algn="r">
              <a:spcBef>
                <a:spcPct val="65000"/>
              </a:spcBef>
            </a:pPr>
            <a:r>
              <a:rPr lang="en-US" altLang="en-US" sz="1400">
                <a:latin typeface="Myriad Pro" pitchFamily="34" charset="0"/>
              </a:rPr>
              <a:t>8</a:t>
            </a:r>
          </a:p>
          <a:p>
            <a:pPr algn="r">
              <a:spcBef>
                <a:spcPct val="65000"/>
              </a:spcBef>
            </a:pPr>
            <a:endParaRPr lang="en-US" altLang="en-US" sz="800">
              <a:latin typeface="Myriad Pro" pitchFamily="34" charset="0"/>
            </a:endParaRPr>
          </a:p>
          <a:p>
            <a:pPr algn="r">
              <a:spcBef>
                <a:spcPct val="65000"/>
              </a:spcBef>
            </a:pPr>
            <a:r>
              <a:rPr lang="en-US" altLang="en-US" sz="1400">
                <a:latin typeface="Myriad Pro" pitchFamily="34" charset="0"/>
              </a:rPr>
              <a:t>6</a:t>
            </a:r>
          </a:p>
          <a:p>
            <a:pPr algn="r">
              <a:spcBef>
                <a:spcPct val="65000"/>
              </a:spcBef>
            </a:pPr>
            <a:endParaRPr lang="en-US" altLang="en-US" sz="1000">
              <a:latin typeface="Myriad Pro" pitchFamily="34" charset="0"/>
            </a:endParaRPr>
          </a:p>
          <a:p>
            <a:pPr algn="r">
              <a:spcBef>
                <a:spcPct val="65000"/>
              </a:spcBef>
            </a:pPr>
            <a:r>
              <a:rPr lang="en-US" altLang="en-US" sz="1400">
                <a:latin typeface="Myriad Pro" pitchFamily="34" charset="0"/>
              </a:rPr>
              <a:t>4</a:t>
            </a:r>
          </a:p>
          <a:p>
            <a:pPr algn="r">
              <a:spcBef>
                <a:spcPct val="65000"/>
              </a:spcBef>
            </a:pPr>
            <a:endParaRPr lang="en-US" altLang="en-US" sz="1200">
              <a:latin typeface="Myriad Pro" pitchFamily="34" charset="0"/>
            </a:endParaRPr>
          </a:p>
          <a:p>
            <a:pPr algn="r">
              <a:spcBef>
                <a:spcPct val="65000"/>
              </a:spcBef>
            </a:pPr>
            <a:r>
              <a:rPr lang="en-US" altLang="en-US" sz="1400">
                <a:latin typeface="Myriad Pro" pitchFamily="34" charset="0"/>
              </a:rPr>
              <a:t>2</a:t>
            </a:r>
          </a:p>
          <a:p>
            <a:pPr algn="r">
              <a:spcBef>
                <a:spcPct val="65000"/>
              </a:spcBef>
            </a:pPr>
            <a:endParaRPr lang="en-US" altLang="en-US" sz="1200">
              <a:latin typeface="Myriad Pro" pitchFamily="34" charset="0"/>
            </a:endParaRPr>
          </a:p>
          <a:p>
            <a:pPr algn="r">
              <a:spcBef>
                <a:spcPct val="65000"/>
              </a:spcBef>
            </a:pPr>
            <a:r>
              <a:rPr lang="en-US" altLang="en-US" sz="1400">
                <a:latin typeface="Myriad Pro" pitchFamily="34" charset="0"/>
              </a:rPr>
              <a:t>0</a:t>
            </a:r>
          </a:p>
          <a:p>
            <a:pPr algn="r">
              <a:spcBef>
                <a:spcPct val="65000"/>
              </a:spcBef>
            </a:pPr>
            <a:endParaRPr lang="en-US" altLang="en-US" sz="1000">
              <a:latin typeface="Myriad Pro" pitchFamily="34" charset="0"/>
            </a:endParaRPr>
          </a:p>
          <a:p>
            <a:pPr algn="r">
              <a:spcBef>
                <a:spcPct val="65000"/>
              </a:spcBef>
            </a:pPr>
            <a:r>
              <a:rPr lang="en-US" altLang="en-US" sz="1400">
                <a:latin typeface="Myriad Pro" pitchFamily="34" charset="0"/>
              </a:rPr>
              <a:t>-2</a:t>
            </a:r>
          </a:p>
          <a:p>
            <a:pPr algn="r"/>
            <a:endParaRPr lang="en-US" altLang="en-US" sz="1400">
              <a:latin typeface="Myriad Pro" pitchFamily="34" charset="0"/>
            </a:endParaRPr>
          </a:p>
        </p:txBody>
      </p:sp>
      <p:sp>
        <p:nvSpPr>
          <p:cNvPr id="79" name="Rectangle 25"/>
          <p:cNvSpPr>
            <a:spLocks noChangeArrowheads="1"/>
          </p:cNvSpPr>
          <p:nvPr/>
        </p:nvSpPr>
        <p:spPr bwMode="auto">
          <a:xfrm>
            <a:off x="800100" y="1466851"/>
            <a:ext cx="1676400" cy="861774"/>
          </a:xfrm>
          <a:prstGeom prst="rect">
            <a:avLst/>
          </a:prstGeom>
          <a:noFill/>
          <a:ln w="9525">
            <a:noFill/>
            <a:miter lim="800000"/>
            <a:headEnd/>
            <a:tailEnd/>
          </a:ln>
        </p:spPr>
        <p:txBody>
          <a:bodyPr lIns="0" tIns="0" rIns="0" bIns="0">
            <a:spAutoFit/>
          </a:bodyPr>
          <a:lstStyle/>
          <a:p>
            <a:pPr marL="1588" indent="-1588" fontAlgn="auto">
              <a:spcAft>
                <a:spcPts val="0"/>
              </a:spcAft>
              <a:defRPr/>
            </a:pPr>
            <a:r>
              <a:rPr lang="en-US" sz="1400" b="1" dirty="0">
                <a:solidFill>
                  <a:srgbClr val="000000"/>
                </a:solidFill>
                <a:latin typeface="+mj-lt"/>
              </a:rPr>
              <a:t>Average annual growth rate of real GDP per capita, </a:t>
            </a:r>
          </a:p>
          <a:p>
            <a:pPr marL="1588" indent="-1588" fontAlgn="auto">
              <a:spcAft>
                <a:spcPts val="0"/>
              </a:spcAft>
              <a:defRPr/>
            </a:pPr>
            <a:r>
              <a:rPr lang="en-US" sz="1400" b="1" dirty="0">
                <a:solidFill>
                  <a:srgbClr val="000000"/>
                </a:solidFill>
                <a:latin typeface="+mj-lt"/>
              </a:rPr>
              <a:t>1980-2008</a:t>
            </a:r>
            <a:endParaRPr lang="en-US" sz="1400" b="1" dirty="0">
              <a:latin typeface="+mj-lt"/>
            </a:endParaRPr>
          </a:p>
        </p:txBody>
      </p:sp>
      <p:sp>
        <p:nvSpPr>
          <p:cNvPr id="80" name="Rectangle 27"/>
          <p:cNvSpPr>
            <a:spLocks noChangeArrowheads="1"/>
          </p:cNvSpPr>
          <p:nvPr/>
        </p:nvSpPr>
        <p:spPr bwMode="auto">
          <a:xfrm>
            <a:off x="5410201" y="6064251"/>
            <a:ext cx="876300" cy="200025"/>
          </a:xfrm>
          <a:prstGeom prst="rect">
            <a:avLst/>
          </a:prstGeom>
          <a:noFill/>
          <a:ln w="9525">
            <a:noFill/>
            <a:miter lim="800000"/>
            <a:headEnd/>
            <a:tailEnd/>
          </a:ln>
        </p:spPr>
        <p:txBody>
          <a:bodyPr lIns="0" tIns="0" rIns="0" bIns="0">
            <a:spAutoFit/>
          </a:bodyPr>
          <a:lstStyle/>
          <a:p>
            <a:pPr marL="1588" indent="-1588" algn="ctr" fontAlgn="auto">
              <a:spcBef>
                <a:spcPts val="0"/>
              </a:spcBef>
              <a:spcAft>
                <a:spcPts val="0"/>
              </a:spcAft>
              <a:defRPr/>
            </a:pPr>
            <a:r>
              <a:rPr lang="en-US" sz="1300" b="1" dirty="0">
                <a:solidFill>
                  <a:srgbClr val="000000"/>
                </a:solidFill>
                <a:latin typeface="+mj-lt"/>
              </a:rPr>
              <a:t>Ireland</a:t>
            </a:r>
            <a:endParaRPr lang="en-US" sz="1300" b="1" dirty="0">
              <a:latin typeface="+mj-lt"/>
            </a:endParaRPr>
          </a:p>
        </p:txBody>
      </p:sp>
      <p:sp>
        <p:nvSpPr>
          <p:cNvPr id="81" name="Rectangle 28"/>
          <p:cNvSpPr>
            <a:spLocks noChangeArrowheads="1"/>
          </p:cNvSpPr>
          <p:nvPr/>
        </p:nvSpPr>
        <p:spPr bwMode="auto">
          <a:xfrm>
            <a:off x="8659416" y="6064251"/>
            <a:ext cx="793486" cy="200055"/>
          </a:xfrm>
          <a:prstGeom prst="rect">
            <a:avLst/>
          </a:prstGeom>
          <a:noFill/>
          <a:ln w="9525">
            <a:noFill/>
            <a:miter lim="800000"/>
            <a:headEnd/>
            <a:tailEnd/>
          </a:ln>
        </p:spPr>
        <p:txBody>
          <a:bodyPr wrap="none" lIns="0" tIns="0" rIns="0" bIns="0">
            <a:spAutoFit/>
          </a:bodyPr>
          <a:lstStyle/>
          <a:p>
            <a:pPr marL="1588" indent="-1588" algn="ctr" fontAlgn="auto">
              <a:spcBef>
                <a:spcPts val="0"/>
              </a:spcBef>
              <a:spcAft>
                <a:spcPts val="0"/>
              </a:spcAft>
              <a:defRPr/>
            </a:pPr>
            <a:r>
              <a:rPr lang="en-US" sz="1300" b="1" dirty="0">
                <a:solidFill>
                  <a:srgbClr val="000000"/>
                </a:solidFill>
                <a:latin typeface="+mj-lt"/>
              </a:rPr>
              <a:t>Argentina</a:t>
            </a:r>
            <a:endParaRPr lang="en-US" sz="1300" b="1" dirty="0">
              <a:latin typeface="+mj-lt"/>
            </a:endParaRPr>
          </a:p>
        </p:txBody>
      </p:sp>
      <p:sp>
        <p:nvSpPr>
          <p:cNvPr id="82" name="Rectangle 29"/>
          <p:cNvSpPr>
            <a:spLocks noChangeArrowheads="1"/>
          </p:cNvSpPr>
          <p:nvPr/>
        </p:nvSpPr>
        <p:spPr bwMode="auto">
          <a:xfrm>
            <a:off x="7795103" y="6064251"/>
            <a:ext cx="557845" cy="200055"/>
          </a:xfrm>
          <a:prstGeom prst="rect">
            <a:avLst/>
          </a:prstGeom>
          <a:noFill/>
          <a:ln w="9525">
            <a:noFill/>
            <a:miter lim="800000"/>
            <a:headEnd/>
            <a:tailEnd/>
          </a:ln>
        </p:spPr>
        <p:txBody>
          <a:bodyPr wrap="none" lIns="0" tIns="0" rIns="0" bIns="0">
            <a:spAutoFit/>
          </a:bodyPr>
          <a:lstStyle/>
          <a:p>
            <a:pPr marL="1588" indent="-1588" algn="ctr" fontAlgn="auto">
              <a:spcBef>
                <a:spcPts val="0"/>
              </a:spcBef>
              <a:spcAft>
                <a:spcPts val="0"/>
              </a:spcAft>
              <a:defRPr/>
            </a:pPr>
            <a:r>
              <a:rPr lang="en-US" sz="1300" b="1" dirty="0">
                <a:solidFill>
                  <a:srgbClr val="000000"/>
                </a:solidFill>
                <a:latin typeface="+mj-lt"/>
              </a:rPr>
              <a:t>France</a:t>
            </a:r>
            <a:endParaRPr lang="en-US" sz="1300" b="1" dirty="0">
              <a:latin typeface="+mj-lt"/>
            </a:endParaRPr>
          </a:p>
        </p:txBody>
      </p:sp>
      <p:sp>
        <p:nvSpPr>
          <p:cNvPr id="83" name="Rectangle 34"/>
          <p:cNvSpPr>
            <a:spLocks noChangeArrowheads="1"/>
          </p:cNvSpPr>
          <p:nvPr/>
        </p:nvSpPr>
        <p:spPr bwMode="auto">
          <a:xfrm>
            <a:off x="3200400" y="2509838"/>
            <a:ext cx="541867" cy="2786062"/>
          </a:xfrm>
          <a:prstGeom prst="rect">
            <a:avLst/>
          </a:prstGeom>
          <a:solidFill>
            <a:srgbClr val="A200A2"/>
          </a:solidFill>
          <a:ln w="9525">
            <a:noFill/>
            <a:miter lim="800000"/>
            <a:headEnd/>
            <a:tailEnd/>
          </a:ln>
        </p:spPr>
        <p:txBody>
          <a:bodyPr/>
          <a:lstStyle/>
          <a:p>
            <a:pPr fontAlgn="auto">
              <a:spcBef>
                <a:spcPts val="0"/>
              </a:spcBef>
              <a:spcAft>
                <a:spcPts val="0"/>
              </a:spcAft>
              <a:defRPr/>
            </a:pPr>
            <a:endParaRPr lang="en-US" b="1">
              <a:latin typeface="+mj-lt"/>
            </a:endParaRPr>
          </a:p>
        </p:txBody>
      </p:sp>
      <p:sp>
        <p:nvSpPr>
          <p:cNvPr id="84" name="Rectangle 35"/>
          <p:cNvSpPr>
            <a:spLocks noChangeArrowheads="1"/>
          </p:cNvSpPr>
          <p:nvPr/>
        </p:nvSpPr>
        <p:spPr bwMode="auto">
          <a:xfrm>
            <a:off x="4373034" y="3832226"/>
            <a:ext cx="539751" cy="1471613"/>
          </a:xfrm>
          <a:prstGeom prst="rect">
            <a:avLst/>
          </a:prstGeom>
          <a:solidFill>
            <a:srgbClr val="A200A2"/>
          </a:solidFill>
          <a:ln w="9525">
            <a:noFill/>
            <a:miter lim="800000"/>
            <a:headEnd/>
            <a:tailEnd/>
          </a:ln>
        </p:spPr>
        <p:txBody>
          <a:bodyPr/>
          <a:lstStyle/>
          <a:p>
            <a:pPr fontAlgn="auto">
              <a:spcBef>
                <a:spcPts val="0"/>
              </a:spcBef>
              <a:spcAft>
                <a:spcPts val="0"/>
              </a:spcAft>
              <a:defRPr/>
            </a:pPr>
            <a:endParaRPr lang="en-US" b="1">
              <a:latin typeface="+mj-lt"/>
            </a:endParaRPr>
          </a:p>
        </p:txBody>
      </p:sp>
      <p:sp>
        <p:nvSpPr>
          <p:cNvPr id="85" name="Rectangle 36"/>
          <p:cNvSpPr>
            <a:spLocks noChangeArrowheads="1"/>
          </p:cNvSpPr>
          <p:nvPr/>
        </p:nvSpPr>
        <p:spPr bwMode="auto">
          <a:xfrm>
            <a:off x="5543551" y="3832225"/>
            <a:ext cx="541867" cy="1468438"/>
          </a:xfrm>
          <a:prstGeom prst="rect">
            <a:avLst/>
          </a:prstGeom>
          <a:solidFill>
            <a:srgbClr val="A200A2"/>
          </a:solidFill>
          <a:ln w="9525">
            <a:noFill/>
            <a:miter lim="800000"/>
            <a:headEnd/>
            <a:tailEnd/>
          </a:ln>
        </p:spPr>
        <p:txBody>
          <a:bodyPr/>
          <a:lstStyle/>
          <a:p>
            <a:pPr fontAlgn="auto">
              <a:spcBef>
                <a:spcPts val="0"/>
              </a:spcBef>
              <a:spcAft>
                <a:spcPts val="0"/>
              </a:spcAft>
              <a:defRPr/>
            </a:pPr>
            <a:endParaRPr lang="en-US" b="1">
              <a:latin typeface="+mj-lt"/>
            </a:endParaRPr>
          </a:p>
        </p:txBody>
      </p:sp>
      <p:sp>
        <p:nvSpPr>
          <p:cNvPr id="86" name="Rectangle 38"/>
          <p:cNvSpPr>
            <a:spLocks noChangeArrowheads="1"/>
          </p:cNvSpPr>
          <p:nvPr/>
        </p:nvSpPr>
        <p:spPr bwMode="auto">
          <a:xfrm>
            <a:off x="9870017" y="5310188"/>
            <a:ext cx="541867" cy="406400"/>
          </a:xfrm>
          <a:prstGeom prst="rect">
            <a:avLst/>
          </a:prstGeom>
          <a:solidFill>
            <a:srgbClr val="A200A2"/>
          </a:solidFill>
          <a:ln w="9525">
            <a:noFill/>
            <a:miter lim="800000"/>
            <a:headEnd/>
            <a:tailEnd/>
          </a:ln>
        </p:spPr>
        <p:txBody>
          <a:bodyPr/>
          <a:lstStyle/>
          <a:p>
            <a:pPr fontAlgn="auto">
              <a:spcBef>
                <a:spcPts val="0"/>
              </a:spcBef>
              <a:spcAft>
                <a:spcPts val="0"/>
              </a:spcAft>
              <a:defRPr/>
            </a:pPr>
            <a:endParaRPr lang="en-US" b="1">
              <a:latin typeface="+mj-lt"/>
            </a:endParaRPr>
          </a:p>
        </p:txBody>
      </p:sp>
      <p:sp>
        <p:nvSpPr>
          <p:cNvPr id="87" name="Rectangle 45"/>
          <p:cNvSpPr>
            <a:spLocks noChangeArrowheads="1"/>
          </p:cNvSpPr>
          <p:nvPr/>
        </p:nvSpPr>
        <p:spPr bwMode="auto">
          <a:xfrm>
            <a:off x="4410474" y="3573463"/>
            <a:ext cx="464871" cy="246221"/>
          </a:xfrm>
          <a:prstGeom prst="rect">
            <a:avLst/>
          </a:prstGeom>
          <a:noFill/>
          <a:ln w="9525">
            <a:noFill/>
            <a:miter lim="800000"/>
            <a:headEnd/>
            <a:tailEnd/>
          </a:ln>
        </p:spPr>
        <p:txBody>
          <a:bodyPr wrap="none" lIns="0" tIns="0" rIns="0" bIns="0">
            <a:spAutoFit/>
          </a:bodyPr>
          <a:lstStyle/>
          <a:p>
            <a:pPr marL="1588" indent="-1588" algn="ctr" fontAlgn="auto">
              <a:spcBef>
                <a:spcPts val="0"/>
              </a:spcBef>
              <a:spcAft>
                <a:spcPts val="0"/>
              </a:spcAft>
              <a:defRPr/>
            </a:pPr>
            <a:r>
              <a:rPr lang="en-US" sz="1600" b="1" dirty="0">
                <a:solidFill>
                  <a:srgbClr val="000000"/>
                </a:solidFill>
                <a:latin typeface="+mj-lt"/>
              </a:rPr>
              <a:t>4.1%</a:t>
            </a:r>
            <a:endParaRPr lang="en-US" sz="1600" b="1" dirty="0">
              <a:latin typeface="+mj-lt"/>
            </a:endParaRPr>
          </a:p>
        </p:txBody>
      </p:sp>
      <p:sp>
        <p:nvSpPr>
          <p:cNvPr id="88" name="Rectangle 47"/>
          <p:cNvSpPr>
            <a:spLocks noChangeArrowheads="1"/>
          </p:cNvSpPr>
          <p:nvPr/>
        </p:nvSpPr>
        <p:spPr bwMode="auto">
          <a:xfrm>
            <a:off x="6753623" y="4311651"/>
            <a:ext cx="464871" cy="246221"/>
          </a:xfrm>
          <a:prstGeom prst="rect">
            <a:avLst/>
          </a:prstGeom>
          <a:noFill/>
          <a:ln w="9525">
            <a:noFill/>
            <a:miter lim="800000"/>
            <a:headEnd/>
            <a:tailEnd/>
          </a:ln>
        </p:spPr>
        <p:txBody>
          <a:bodyPr wrap="none" lIns="0" tIns="0" rIns="0" bIns="0">
            <a:spAutoFit/>
          </a:bodyPr>
          <a:lstStyle/>
          <a:p>
            <a:pPr marL="1588" indent="-1588" algn="ctr" fontAlgn="auto">
              <a:spcBef>
                <a:spcPts val="0"/>
              </a:spcBef>
              <a:spcAft>
                <a:spcPts val="0"/>
              </a:spcAft>
              <a:defRPr/>
            </a:pPr>
            <a:r>
              <a:rPr lang="en-US" sz="1600" b="1" dirty="0">
                <a:solidFill>
                  <a:srgbClr val="000000"/>
                </a:solidFill>
                <a:latin typeface="+mj-lt"/>
              </a:rPr>
              <a:t>1.9%</a:t>
            </a:r>
            <a:endParaRPr lang="en-US" sz="1600" b="1" dirty="0">
              <a:latin typeface="+mj-lt"/>
            </a:endParaRPr>
          </a:p>
        </p:txBody>
      </p:sp>
      <p:sp>
        <p:nvSpPr>
          <p:cNvPr id="89" name="Rectangle 48"/>
          <p:cNvSpPr>
            <a:spLocks noChangeArrowheads="1"/>
          </p:cNvSpPr>
          <p:nvPr/>
        </p:nvSpPr>
        <p:spPr bwMode="auto">
          <a:xfrm>
            <a:off x="7835241" y="4516438"/>
            <a:ext cx="464871" cy="246221"/>
          </a:xfrm>
          <a:prstGeom prst="rect">
            <a:avLst/>
          </a:prstGeom>
          <a:noFill/>
          <a:ln w="9525">
            <a:noFill/>
            <a:miter lim="800000"/>
            <a:headEnd/>
            <a:tailEnd/>
          </a:ln>
        </p:spPr>
        <p:txBody>
          <a:bodyPr wrap="none" lIns="0" tIns="0" rIns="0" bIns="0">
            <a:spAutoFit/>
          </a:bodyPr>
          <a:lstStyle/>
          <a:p>
            <a:pPr marL="1588" indent="-1588" algn="ctr" fontAlgn="auto">
              <a:spcBef>
                <a:spcPts val="0"/>
              </a:spcBef>
              <a:spcAft>
                <a:spcPts val="0"/>
              </a:spcAft>
              <a:defRPr/>
            </a:pPr>
            <a:r>
              <a:rPr lang="en-US" sz="1600" b="1" dirty="0">
                <a:solidFill>
                  <a:srgbClr val="000000"/>
                </a:solidFill>
                <a:latin typeface="+mj-lt"/>
              </a:rPr>
              <a:t>1.5%</a:t>
            </a:r>
            <a:endParaRPr lang="en-US" sz="1600" b="1" dirty="0">
              <a:latin typeface="+mj-lt"/>
            </a:endParaRPr>
          </a:p>
        </p:txBody>
      </p:sp>
      <p:sp>
        <p:nvSpPr>
          <p:cNvPr id="90" name="Rectangle 49"/>
          <p:cNvSpPr>
            <a:spLocks noChangeArrowheads="1"/>
          </p:cNvSpPr>
          <p:nvPr/>
        </p:nvSpPr>
        <p:spPr bwMode="auto">
          <a:xfrm>
            <a:off x="8833249" y="4972051"/>
            <a:ext cx="464871" cy="246221"/>
          </a:xfrm>
          <a:prstGeom prst="rect">
            <a:avLst/>
          </a:prstGeom>
          <a:noFill/>
          <a:ln w="9525">
            <a:noFill/>
            <a:miter lim="800000"/>
            <a:headEnd/>
            <a:tailEnd/>
          </a:ln>
        </p:spPr>
        <p:txBody>
          <a:bodyPr wrap="none" lIns="0" tIns="0" rIns="0" bIns="0">
            <a:spAutoFit/>
          </a:bodyPr>
          <a:lstStyle/>
          <a:p>
            <a:pPr marL="1588" indent="-1588" algn="ctr" fontAlgn="auto">
              <a:spcBef>
                <a:spcPts val="0"/>
              </a:spcBef>
              <a:spcAft>
                <a:spcPts val="0"/>
              </a:spcAft>
              <a:defRPr/>
            </a:pPr>
            <a:r>
              <a:rPr lang="en-US" sz="1600" b="1" dirty="0">
                <a:solidFill>
                  <a:srgbClr val="000000"/>
                </a:solidFill>
                <a:latin typeface="+mj-lt"/>
              </a:rPr>
              <a:t>1.2%</a:t>
            </a:r>
            <a:endParaRPr lang="en-US" sz="1600" b="1" dirty="0">
              <a:latin typeface="+mj-lt"/>
            </a:endParaRPr>
          </a:p>
        </p:txBody>
      </p:sp>
      <p:sp>
        <p:nvSpPr>
          <p:cNvPr id="91" name="Rectangle 50"/>
          <p:cNvSpPr>
            <a:spLocks noChangeArrowheads="1"/>
          </p:cNvSpPr>
          <p:nvPr/>
        </p:nvSpPr>
        <p:spPr bwMode="auto">
          <a:xfrm>
            <a:off x="9859942" y="5726113"/>
            <a:ext cx="551433" cy="246221"/>
          </a:xfrm>
          <a:prstGeom prst="rect">
            <a:avLst/>
          </a:prstGeom>
          <a:noFill/>
          <a:ln w="9525">
            <a:noFill/>
            <a:miter lim="800000"/>
            <a:headEnd/>
            <a:tailEnd/>
          </a:ln>
        </p:spPr>
        <p:txBody>
          <a:bodyPr wrap="none" lIns="0" tIns="0" rIns="0" bIns="0">
            <a:spAutoFit/>
          </a:bodyPr>
          <a:lstStyle/>
          <a:p>
            <a:pPr marL="1588" indent="-1588" algn="ctr" fontAlgn="auto">
              <a:spcBef>
                <a:spcPts val="0"/>
              </a:spcBef>
              <a:spcAft>
                <a:spcPts val="0"/>
              </a:spcAft>
              <a:defRPr/>
            </a:pPr>
            <a:r>
              <a:rPr lang="en-US" sz="1600" b="1" dirty="0">
                <a:solidFill>
                  <a:srgbClr val="000000"/>
                </a:solidFill>
                <a:latin typeface="+mj-lt"/>
              </a:rPr>
              <a:t>-1.8%</a:t>
            </a:r>
            <a:endParaRPr lang="en-US" sz="1600" b="1" dirty="0">
              <a:latin typeface="+mj-lt"/>
            </a:endParaRPr>
          </a:p>
        </p:txBody>
      </p:sp>
      <p:sp>
        <p:nvSpPr>
          <p:cNvPr id="92" name="Rectangle 52"/>
          <p:cNvSpPr>
            <a:spLocks noChangeArrowheads="1"/>
          </p:cNvSpPr>
          <p:nvPr/>
        </p:nvSpPr>
        <p:spPr bwMode="auto">
          <a:xfrm>
            <a:off x="3238898" y="2244726"/>
            <a:ext cx="464871" cy="246221"/>
          </a:xfrm>
          <a:prstGeom prst="rect">
            <a:avLst/>
          </a:prstGeom>
          <a:noFill/>
          <a:ln w="9525">
            <a:noFill/>
            <a:miter lim="800000"/>
            <a:headEnd/>
            <a:tailEnd/>
          </a:ln>
        </p:spPr>
        <p:txBody>
          <a:bodyPr wrap="none" lIns="0" tIns="0" rIns="0" bIns="0">
            <a:spAutoFit/>
          </a:bodyPr>
          <a:lstStyle/>
          <a:p>
            <a:pPr marL="1588" indent="-1588" algn="ctr" fontAlgn="auto">
              <a:spcBef>
                <a:spcPts val="0"/>
              </a:spcBef>
              <a:spcAft>
                <a:spcPts val="0"/>
              </a:spcAft>
              <a:defRPr/>
            </a:pPr>
            <a:r>
              <a:rPr lang="en-US" sz="1600" b="1" dirty="0">
                <a:solidFill>
                  <a:srgbClr val="000000"/>
                </a:solidFill>
                <a:latin typeface="+mj-lt"/>
              </a:rPr>
              <a:t>8.8%</a:t>
            </a:r>
            <a:endParaRPr lang="en-US" sz="1600" b="1" dirty="0">
              <a:latin typeface="+mj-lt"/>
            </a:endParaRPr>
          </a:p>
        </p:txBody>
      </p:sp>
      <p:sp>
        <p:nvSpPr>
          <p:cNvPr id="93" name="Rectangle 53"/>
          <p:cNvSpPr>
            <a:spLocks noChangeArrowheads="1"/>
          </p:cNvSpPr>
          <p:nvPr/>
        </p:nvSpPr>
        <p:spPr bwMode="auto">
          <a:xfrm>
            <a:off x="3136900" y="6064251"/>
            <a:ext cx="704851" cy="200025"/>
          </a:xfrm>
          <a:prstGeom prst="rect">
            <a:avLst/>
          </a:prstGeom>
          <a:noFill/>
          <a:ln w="9525">
            <a:noFill/>
            <a:miter lim="800000"/>
            <a:headEnd/>
            <a:tailEnd/>
          </a:ln>
        </p:spPr>
        <p:txBody>
          <a:bodyPr lIns="0" tIns="0" rIns="0" bIns="0">
            <a:spAutoFit/>
          </a:bodyPr>
          <a:lstStyle/>
          <a:p>
            <a:pPr marL="1588" indent="-1588" algn="ctr" fontAlgn="auto">
              <a:spcBef>
                <a:spcPts val="0"/>
              </a:spcBef>
              <a:spcAft>
                <a:spcPts val="0"/>
              </a:spcAft>
              <a:defRPr/>
            </a:pPr>
            <a:r>
              <a:rPr lang="en-US" sz="1300" b="1" dirty="0">
                <a:solidFill>
                  <a:srgbClr val="000000"/>
                </a:solidFill>
                <a:latin typeface="+mj-lt"/>
              </a:rPr>
              <a:t>China</a:t>
            </a:r>
            <a:endParaRPr lang="en-US" sz="1300" b="1" dirty="0">
              <a:latin typeface="+mj-lt"/>
            </a:endParaRPr>
          </a:p>
        </p:txBody>
      </p:sp>
      <p:sp>
        <p:nvSpPr>
          <p:cNvPr id="15385" name="Line 55"/>
          <p:cNvSpPr>
            <a:spLocks noChangeShapeType="1"/>
          </p:cNvSpPr>
          <p:nvPr/>
        </p:nvSpPr>
        <p:spPr bwMode="auto">
          <a:xfrm rot="5400000">
            <a:off x="730251" y="3779838"/>
            <a:ext cx="4191000" cy="0"/>
          </a:xfrm>
          <a:prstGeom prst="line">
            <a:avLst/>
          </a:prstGeom>
          <a:noFill/>
          <a:ln w="1905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96" name="Rectangle 56"/>
          <p:cNvSpPr>
            <a:spLocks noChangeArrowheads="1"/>
          </p:cNvSpPr>
          <p:nvPr/>
        </p:nvSpPr>
        <p:spPr bwMode="auto">
          <a:xfrm flipH="1">
            <a:off x="4210051" y="6064251"/>
            <a:ext cx="901700" cy="200025"/>
          </a:xfrm>
          <a:prstGeom prst="rect">
            <a:avLst/>
          </a:prstGeom>
          <a:noFill/>
          <a:ln w="9525">
            <a:noFill/>
            <a:miter lim="800000"/>
            <a:headEnd/>
            <a:tailEnd/>
          </a:ln>
        </p:spPr>
        <p:txBody>
          <a:bodyPr lIns="0" tIns="0" rIns="0" bIns="0">
            <a:spAutoFit/>
          </a:bodyPr>
          <a:lstStyle/>
          <a:p>
            <a:pPr marL="1588" indent="-1588" algn="ctr" fontAlgn="auto">
              <a:spcBef>
                <a:spcPts val="0"/>
              </a:spcBef>
              <a:spcAft>
                <a:spcPts val="0"/>
              </a:spcAft>
              <a:defRPr/>
            </a:pPr>
            <a:r>
              <a:rPr lang="en-US" sz="1300" b="1" dirty="0">
                <a:solidFill>
                  <a:srgbClr val="000000"/>
                </a:solidFill>
                <a:latin typeface="+mj-lt"/>
              </a:rPr>
              <a:t>India</a:t>
            </a:r>
            <a:endParaRPr lang="en-US" sz="1300" b="1" dirty="0">
              <a:latin typeface="+mj-lt"/>
            </a:endParaRPr>
          </a:p>
        </p:txBody>
      </p:sp>
      <p:sp>
        <p:nvSpPr>
          <p:cNvPr id="97" name="Rectangle 57"/>
          <p:cNvSpPr>
            <a:spLocks noChangeArrowheads="1"/>
          </p:cNvSpPr>
          <p:nvPr/>
        </p:nvSpPr>
        <p:spPr bwMode="auto">
          <a:xfrm>
            <a:off x="9706085" y="6064251"/>
            <a:ext cx="852798" cy="200055"/>
          </a:xfrm>
          <a:prstGeom prst="rect">
            <a:avLst/>
          </a:prstGeom>
          <a:noFill/>
          <a:ln w="9525">
            <a:noFill/>
            <a:miter lim="800000"/>
            <a:headEnd/>
            <a:tailEnd/>
          </a:ln>
        </p:spPr>
        <p:txBody>
          <a:bodyPr wrap="none" lIns="0" tIns="0" rIns="0" bIns="0">
            <a:spAutoFit/>
          </a:bodyPr>
          <a:lstStyle/>
          <a:p>
            <a:pPr marL="1588" indent="-1588" algn="ctr" fontAlgn="auto">
              <a:spcBef>
                <a:spcPts val="0"/>
              </a:spcBef>
              <a:spcAft>
                <a:spcPts val="0"/>
              </a:spcAft>
              <a:defRPr/>
            </a:pPr>
            <a:r>
              <a:rPr lang="en-US" sz="1300" b="1" dirty="0">
                <a:solidFill>
                  <a:srgbClr val="000000"/>
                </a:solidFill>
                <a:latin typeface="+mj-lt"/>
              </a:rPr>
              <a:t>Zimbabwe</a:t>
            </a:r>
            <a:endParaRPr lang="en-US" sz="1300" b="1" dirty="0">
              <a:latin typeface="+mj-lt"/>
            </a:endParaRPr>
          </a:p>
        </p:txBody>
      </p:sp>
      <p:sp>
        <p:nvSpPr>
          <p:cNvPr id="98" name="Rectangle 58"/>
          <p:cNvSpPr>
            <a:spLocks noChangeArrowheads="1"/>
          </p:cNvSpPr>
          <p:nvPr/>
        </p:nvSpPr>
        <p:spPr bwMode="auto">
          <a:xfrm>
            <a:off x="6716184" y="4576763"/>
            <a:ext cx="539749" cy="723900"/>
          </a:xfrm>
          <a:prstGeom prst="rect">
            <a:avLst/>
          </a:prstGeom>
          <a:solidFill>
            <a:srgbClr val="A200A2"/>
          </a:solidFill>
          <a:ln w="9525">
            <a:noFill/>
            <a:miter lim="800000"/>
            <a:headEnd/>
            <a:tailEnd/>
          </a:ln>
        </p:spPr>
        <p:txBody>
          <a:bodyPr/>
          <a:lstStyle/>
          <a:p>
            <a:pPr fontAlgn="auto">
              <a:spcBef>
                <a:spcPts val="0"/>
              </a:spcBef>
              <a:spcAft>
                <a:spcPts val="0"/>
              </a:spcAft>
              <a:defRPr/>
            </a:pPr>
            <a:endParaRPr lang="en-US" b="1">
              <a:latin typeface="+mj-lt"/>
            </a:endParaRPr>
          </a:p>
        </p:txBody>
      </p:sp>
      <p:sp>
        <p:nvSpPr>
          <p:cNvPr id="99" name="Rectangle 59"/>
          <p:cNvSpPr>
            <a:spLocks noChangeArrowheads="1"/>
          </p:cNvSpPr>
          <p:nvPr/>
        </p:nvSpPr>
        <p:spPr bwMode="auto">
          <a:xfrm>
            <a:off x="7797801" y="4779963"/>
            <a:ext cx="539751" cy="520700"/>
          </a:xfrm>
          <a:prstGeom prst="rect">
            <a:avLst/>
          </a:prstGeom>
          <a:solidFill>
            <a:srgbClr val="A200A2"/>
          </a:solidFill>
          <a:ln w="9525">
            <a:noFill/>
            <a:miter lim="800000"/>
            <a:headEnd/>
            <a:tailEnd/>
          </a:ln>
        </p:spPr>
        <p:txBody>
          <a:bodyPr/>
          <a:lstStyle/>
          <a:p>
            <a:pPr fontAlgn="auto">
              <a:spcBef>
                <a:spcPts val="0"/>
              </a:spcBef>
              <a:spcAft>
                <a:spcPts val="0"/>
              </a:spcAft>
              <a:defRPr/>
            </a:pPr>
            <a:endParaRPr lang="en-US" b="1">
              <a:latin typeface="+mj-lt"/>
            </a:endParaRPr>
          </a:p>
        </p:txBody>
      </p:sp>
      <p:sp>
        <p:nvSpPr>
          <p:cNvPr id="100" name="Rectangle 60"/>
          <p:cNvSpPr>
            <a:spLocks noChangeArrowheads="1"/>
          </p:cNvSpPr>
          <p:nvPr/>
        </p:nvSpPr>
        <p:spPr bwMode="auto">
          <a:xfrm>
            <a:off x="8788400" y="5233989"/>
            <a:ext cx="541867" cy="66675"/>
          </a:xfrm>
          <a:prstGeom prst="rect">
            <a:avLst/>
          </a:prstGeom>
          <a:solidFill>
            <a:srgbClr val="A200A2"/>
          </a:solidFill>
          <a:ln w="9525">
            <a:noFill/>
            <a:miter lim="800000"/>
            <a:headEnd/>
            <a:tailEnd/>
          </a:ln>
        </p:spPr>
        <p:txBody>
          <a:bodyPr/>
          <a:lstStyle/>
          <a:p>
            <a:pPr fontAlgn="auto">
              <a:spcBef>
                <a:spcPts val="0"/>
              </a:spcBef>
              <a:spcAft>
                <a:spcPts val="0"/>
              </a:spcAft>
              <a:defRPr/>
            </a:pPr>
            <a:endParaRPr lang="en-US" b="1">
              <a:latin typeface="+mj-lt"/>
            </a:endParaRPr>
          </a:p>
        </p:txBody>
      </p:sp>
      <p:sp>
        <p:nvSpPr>
          <p:cNvPr id="101" name="Rectangle 61"/>
          <p:cNvSpPr>
            <a:spLocks noChangeArrowheads="1"/>
          </p:cNvSpPr>
          <p:nvPr/>
        </p:nvSpPr>
        <p:spPr bwMode="auto">
          <a:xfrm>
            <a:off x="5575698" y="3573463"/>
            <a:ext cx="464871" cy="246221"/>
          </a:xfrm>
          <a:prstGeom prst="rect">
            <a:avLst/>
          </a:prstGeom>
          <a:noFill/>
          <a:ln w="9525">
            <a:noFill/>
            <a:miter lim="800000"/>
            <a:headEnd/>
            <a:tailEnd/>
          </a:ln>
        </p:spPr>
        <p:txBody>
          <a:bodyPr wrap="none" lIns="0" tIns="0" rIns="0" bIns="0">
            <a:spAutoFit/>
          </a:bodyPr>
          <a:lstStyle/>
          <a:p>
            <a:pPr marL="1588" indent="-1588" algn="ctr" fontAlgn="auto">
              <a:spcBef>
                <a:spcPts val="0"/>
              </a:spcBef>
              <a:spcAft>
                <a:spcPts val="0"/>
              </a:spcAft>
              <a:defRPr/>
            </a:pPr>
            <a:r>
              <a:rPr lang="en-US" sz="1600" b="1" dirty="0">
                <a:solidFill>
                  <a:srgbClr val="000000"/>
                </a:solidFill>
                <a:latin typeface="+mj-lt"/>
              </a:rPr>
              <a:t>3.9%</a:t>
            </a:r>
            <a:endParaRPr lang="en-US" sz="1600" b="1" dirty="0">
              <a:latin typeface="+mj-lt"/>
            </a:endParaRPr>
          </a:p>
        </p:txBody>
      </p:sp>
      <p:sp>
        <p:nvSpPr>
          <p:cNvPr id="15392" name="Line 54"/>
          <p:cNvSpPr>
            <a:spLocks noChangeShapeType="1"/>
          </p:cNvSpPr>
          <p:nvPr/>
        </p:nvSpPr>
        <p:spPr bwMode="auto">
          <a:xfrm>
            <a:off x="2815167" y="5305425"/>
            <a:ext cx="7931151" cy="0"/>
          </a:xfrm>
          <a:prstGeom prst="line">
            <a:avLst/>
          </a:prstGeom>
          <a:noFill/>
          <a:ln w="1905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256773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down)">
                                      <p:cBhvr>
                                        <p:cTn id="10" dur="500"/>
                                        <p:tgtEl>
                                          <p:spTgt spid="9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wipe(down)">
                                      <p:cBhvr>
                                        <p:cTn id="13" dur="500"/>
                                        <p:tgtEl>
                                          <p:spTgt spid="93"/>
                                        </p:tgtEl>
                                      </p:cBhvr>
                                    </p:animEffect>
                                  </p:childTnLst>
                                </p:cTn>
                              </p:par>
                            </p:childTnLst>
                          </p:cTn>
                        </p:par>
                        <p:par>
                          <p:cTn id="14" fill="hold" nodeType="afterGroup">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wipe(down)">
                                      <p:cBhvr>
                                        <p:cTn id="20" dur="500"/>
                                        <p:tgtEl>
                                          <p:spTgt spid="8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down)">
                                      <p:cBhvr>
                                        <p:cTn id="23" dur="500"/>
                                        <p:tgtEl>
                                          <p:spTgt spid="96"/>
                                        </p:tgtEl>
                                      </p:cBhvr>
                                    </p:animEffect>
                                  </p:childTnLst>
                                </p:cTn>
                              </p:par>
                            </p:childTnLst>
                          </p:cTn>
                        </p:par>
                        <p:par>
                          <p:cTn id="24" fill="hold" nodeType="afterGroup">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wipe(down)">
                                      <p:cBhvr>
                                        <p:cTn id="30" dur="500"/>
                                        <p:tgtEl>
                                          <p:spTgt spid="10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wipe(down)">
                                      <p:cBhvr>
                                        <p:cTn id="33" dur="500"/>
                                        <p:tgtEl>
                                          <p:spTgt spid="80"/>
                                        </p:tgtEl>
                                      </p:cBhvr>
                                    </p:animEffect>
                                  </p:childTnLst>
                                </p:cTn>
                              </p:par>
                            </p:childTnLst>
                          </p:cTn>
                        </p:par>
                        <p:par>
                          <p:cTn id="34" fill="hold" nodeType="afterGroup">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down)">
                                      <p:cBhvr>
                                        <p:cTn id="37" dur="500"/>
                                        <p:tgtEl>
                                          <p:spTgt spid="9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down)">
                                      <p:cBhvr>
                                        <p:cTn id="40" dur="500"/>
                                        <p:tgtEl>
                                          <p:spTgt spid="8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down)">
                                      <p:cBhvr>
                                        <p:cTn id="43" dur="500"/>
                                        <p:tgtEl>
                                          <p:spTgt spid="72"/>
                                        </p:tgtEl>
                                      </p:cBhvr>
                                    </p:animEffect>
                                  </p:childTnLst>
                                </p:cTn>
                              </p:par>
                            </p:childTnLst>
                          </p:cTn>
                        </p:par>
                        <p:par>
                          <p:cTn id="44" fill="hold" nodeType="afterGroup">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wipe(down)">
                                      <p:cBhvr>
                                        <p:cTn id="47" dur="500"/>
                                        <p:tgtEl>
                                          <p:spTgt spid="9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down)">
                                      <p:cBhvr>
                                        <p:cTn id="50" dur="500"/>
                                        <p:tgtEl>
                                          <p:spTgt spid="8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down)">
                                      <p:cBhvr>
                                        <p:cTn id="53" dur="500"/>
                                        <p:tgtEl>
                                          <p:spTgt spid="82"/>
                                        </p:tgtEl>
                                      </p:cBhvr>
                                    </p:animEffect>
                                  </p:childTnLst>
                                </p:cTn>
                              </p:par>
                            </p:childTnLst>
                          </p:cTn>
                        </p:par>
                        <p:par>
                          <p:cTn id="54" fill="hold" nodeType="afterGroup">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down)">
                                      <p:cBhvr>
                                        <p:cTn id="57" dur="500"/>
                                        <p:tgtEl>
                                          <p:spTgt spid="10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wipe(down)">
                                      <p:cBhvr>
                                        <p:cTn id="60" dur="500"/>
                                        <p:tgtEl>
                                          <p:spTgt spid="9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wipe(down)">
                                      <p:cBhvr>
                                        <p:cTn id="63" dur="500"/>
                                        <p:tgtEl>
                                          <p:spTgt spid="81"/>
                                        </p:tgtEl>
                                      </p:cBhvr>
                                    </p:animEffect>
                                  </p:childTnLst>
                                </p:cTn>
                              </p:par>
                            </p:childTnLst>
                          </p:cTn>
                        </p:par>
                        <p:par>
                          <p:cTn id="64" fill="hold" nodeType="afterGroup">
                            <p:stCondLst>
                              <p:cond delay="3000"/>
                            </p:stCondLst>
                            <p:childTnLst>
                              <p:par>
                                <p:cTn id="65" presetID="22" presetClass="entr" presetSubtype="1"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up)">
                                      <p:cBhvr>
                                        <p:cTn id="67" dur="500"/>
                                        <p:tgtEl>
                                          <p:spTgt spid="8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wipe(down)">
                                      <p:cBhvr>
                                        <p:cTn id="70" dur="500"/>
                                        <p:tgtEl>
                                          <p:spTgt spid="9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wipe(down)">
                                      <p:cBhvr>
                                        <p:cTn id="7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0" grpId="0"/>
      <p:bldP spid="81" grpId="0"/>
      <p:bldP spid="82" grpId="0"/>
      <p:bldP spid="83" grpId="0" animBg="1"/>
      <p:bldP spid="84" grpId="0" animBg="1"/>
      <p:bldP spid="85" grpId="0" animBg="1"/>
      <p:bldP spid="86" grpId="0" animBg="1"/>
      <p:bldP spid="87" grpId="0"/>
      <p:bldP spid="88" grpId="0"/>
      <p:bldP spid="89" grpId="0"/>
      <p:bldP spid="90" grpId="0"/>
      <p:bldP spid="91" grpId="0"/>
      <p:bldP spid="92" grpId="0"/>
      <p:bldP spid="93" grpId="0"/>
      <p:bldP spid="96" grpId="0"/>
      <p:bldP spid="97" grpId="0"/>
      <p:bldP spid="98" grpId="0" animBg="1"/>
      <p:bldP spid="99" grpId="0" animBg="1"/>
      <p:bldP spid="100" grpId="0" animBg="1"/>
      <p:bldP spid="10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375</TotalTime>
  <Words>1065</Words>
  <Application>Microsoft Office PowerPoint</Application>
  <PresentationFormat>Widescreen</PresentationFormat>
  <Paragraphs>112</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Myriad Pro</vt:lpstr>
      <vt:lpstr>Wingdings</vt:lpstr>
      <vt:lpstr>Wingdings 3</vt:lpstr>
      <vt:lpstr>Widescreen Business</vt:lpstr>
      <vt:lpstr>ECO 120 - Global Macroeconomics</vt:lpstr>
      <vt:lpstr>Module 37</vt:lpstr>
      <vt:lpstr>Comparing Economies Across Time and Space</vt:lpstr>
      <vt:lpstr>Comparing Economies Across Time and Space</vt:lpstr>
      <vt:lpstr>Real GDP per Capita</vt:lpstr>
      <vt:lpstr>Income Around the World, 2008</vt:lpstr>
      <vt:lpstr>Growth Rates</vt:lpstr>
      <vt:lpstr>Growth Rates</vt:lpstr>
      <vt:lpstr>Growth Rates</vt:lpstr>
      <vt:lpstr>In Real Life</vt:lpstr>
      <vt:lpstr>The Sources of Long-Run Growth</vt:lpstr>
      <vt:lpstr>The Wal-Mart Effect  </vt:lpstr>
    </vt:vector>
  </TitlesOfParts>
  <Company>University of Wisconsin-La Crosse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Brooks Taggert J</cp:lastModifiedBy>
  <cp:revision>69</cp:revision>
  <cp:lastPrinted>2012-08-15T21:38:02Z</cp:lastPrinted>
  <dcterms:created xsi:type="dcterms:W3CDTF">2013-09-01T03:59:40Z</dcterms:created>
  <dcterms:modified xsi:type="dcterms:W3CDTF">2014-11-25T14:42:41Z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