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1"/>
  </p:notesMasterIdLst>
  <p:handoutMasterIdLst>
    <p:handoutMasterId r:id="rId22"/>
  </p:handoutMasterIdLst>
  <p:sldIdLst>
    <p:sldId id="272" r:id="rId3"/>
    <p:sldId id="340" r:id="rId4"/>
    <p:sldId id="341" r:id="rId5"/>
    <p:sldId id="342" r:id="rId6"/>
    <p:sldId id="343" r:id="rId7"/>
    <p:sldId id="344" r:id="rId8"/>
    <p:sldId id="345" r:id="rId9"/>
    <p:sldId id="346" r:id="rId10"/>
    <p:sldId id="347" r:id="rId11"/>
    <p:sldId id="348" r:id="rId12"/>
    <p:sldId id="349" r:id="rId13"/>
    <p:sldId id="358" r:id="rId14"/>
    <p:sldId id="357" r:id="rId15"/>
    <p:sldId id="352" r:id="rId16"/>
    <p:sldId id="353" r:id="rId17"/>
    <p:sldId id="354" r:id="rId18"/>
    <p:sldId id="359" r:id="rId19"/>
    <p:sldId id="356" r:id="rId2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11/25/2014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11/25/2014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84805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91922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Notes to the instructor</a:t>
            </a:r>
            <a:r>
              <a:rPr lang="en-US" altLang="en-US" smtClean="0"/>
              <a:t>:</a:t>
            </a:r>
          </a:p>
          <a:p>
            <a:pPr>
              <a:spcBef>
                <a:spcPct val="0"/>
              </a:spcBef>
            </a:pPr>
            <a:r>
              <a:rPr lang="en-US" altLang="en-US" smtClean="0"/>
              <a:t>where </a:t>
            </a:r>
            <a:r>
              <a:rPr lang="en-US" altLang="en-US" i="1" smtClean="0"/>
              <a:t>T </a:t>
            </a:r>
            <a:r>
              <a:rPr lang="en-US" altLang="en-US" smtClean="0"/>
              <a:t>represented an estimate of the level of technology and they assumed that each year of education raises workers’ human capital by 7%.</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790EC8F-022C-4AA6-BAC9-5402947A65BB}"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392913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38.1: Physical Capital and Productivity</a:t>
            </a:r>
          </a:p>
          <a:p>
            <a:pPr>
              <a:spcBef>
                <a:spcPct val="0"/>
              </a:spcBef>
            </a:pPr>
            <a:r>
              <a:rPr lang="en-US" altLang="en-US" smtClean="0"/>
              <a:t>Other things equal, a greater quantity of physical capital per worker leads to higher real GDP per worker but is subject to diminishing returns: each successive addition to physical capital per worker produces a smaller increase in productivity. Starting at point A, with $20,000 in physical capital per worker, a $30,000 increase in physical capital per worker leads to an increase of $20,000 in real GDP per worker. At point B, with $50,000 in physical capital per worker, a $30,000 increase in physical capital per worker leads to an increase of only $10,000 in real GDP per worker.</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418FCA4-D46E-492B-ADE5-8AAA5D787BC8}"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395409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38.2: Technological Progress and Productivity Growth </a:t>
            </a:r>
          </a:p>
          <a:p>
            <a:pPr>
              <a:spcBef>
                <a:spcPct val="0"/>
              </a:spcBef>
            </a:pPr>
            <a:r>
              <a:rPr lang="en-US" altLang="en-US" smtClean="0"/>
              <a:t>Technological progress shifts the productivity curve upward. Here we hold human capital per worker fixed. We assume that the lower curve (the same curve as in Figure 25-4) reflects technology in 1937 and the upper curve reflects technology in 2007. Holding technology and human capital fixed, quadrupling physical capital per worker from $20,000 to$80,000 leads to a doubling of real GDP per worker, from $30,000 to $60,000. This is shown by the movement from point A to point C, reflecting an approximately 1% per year rise in real GDP per worker. In reality, technological progress shifted the productivity curve upward and the actual rise in real GDP per worker is shown by the movement from point A to point D. Real GDP per worker grew 2% per year, leading to a quadrupling during the period. The extra 1% in growth of real GDP per worker is due to higher total factor productivity.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2800A0-FAC6-4778-8763-50092867A462}" type="slidenum">
              <a:rPr lang="en-US" altLang="en-US"/>
              <a:pPr fontAlgn="base">
                <a:spcBef>
                  <a:spcPct val="0"/>
                </a:spcBef>
                <a:spcAft>
                  <a:spcPct val="0"/>
                </a:spcAft>
              </a:pPr>
              <a:t>10</a:t>
            </a:fld>
            <a:endParaRPr lang="en-US" altLang="en-US"/>
          </a:p>
        </p:txBody>
      </p:sp>
    </p:spTree>
    <p:extLst>
      <p:ext uri="{BB962C8B-B14F-4D97-AF65-F5344CB8AC3E}">
        <p14:creationId xmlns:p14="http://schemas.microsoft.com/office/powerpoint/2010/main" val="320141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38.3 Success and Disappointment</a:t>
            </a:r>
          </a:p>
          <a:p>
            <a:pPr>
              <a:spcBef>
                <a:spcPct val="0"/>
              </a:spcBef>
            </a:pPr>
            <a:r>
              <a:rPr lang="en-US" altLang="en-US" smtClean="0"/>
              <a:t>Real GDP per capita from 1960 to 2008, measured in 2000 dollars, is shown for Argentina, South Korea, and Nigeria, using a logarithmic scale. South Korea and some other East Asian countries have been highly successful at achieving economic growth. Argentina, like much of Latin America, has had several setbacks, slowing its growth. Nigeria’s standard of living in 2007 was only barely higher than it had been in 1960, an experience shared by many African countries. </a:t>
            </a:r>
          </a:p>
          <a:p>
            <a:pPr>
              <a:spcBef>
                <a:spcPct val="0"/>
              </a:spcBef>
            </a:pPr>
            <a:r>
              <a:rPr lang="en-US" altLang="en-US" smtClean="0"/>
              <a:t>Source: World Bank</a:t>
            </a:r>
          </a:p>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3D3B0D6-BF1A-45BF-8B07-F665562D4225}" type="slidenum">
              <a:rPr lang="en-US" altLang="en-US"/>
              <a:pPr fontAlgn="base">
                <a:spcBef>
                  <a:spcPct val="0"/>
                </a:spcBef>
                <a:spcAft>
                  <a:spcPct val="0"/>
                </a:spcAft>
              </a:pPr>
              <a:t>14</a:t>
            </a:fld>
            <a:endParaRPr lang="en-US" altLang="en-US"/>
          </a:p>
        </p:txBody>
      </p:sp>
    </p:spTree>
    <p:extLst>
      <p:ext uri="{BB962C8B-B14F-4D97-AF65-F5344CB8AC3E}">
        <p14:creationId xmlns:p14="http://schemas.microsoft.com/office/powerpoint/2010/main" val="191488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a:t>
            </a:r>
            <a:r>
              <a:rPr lang="en-US" smtClean="0"/>
              <a:t>Brooks</a:t>
            </a: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666751" y="67909"/>
            <a:ext cx="9404723" cy="1400530"/>
          </a:xfrm>
        </p:spPr>
        <p:txBody>
          <a:bodyPr/>
          <a:lstStyle/>
          <a:p>
            <a:r>
              <a:rPr lang="en-US" altLang="en-US" sz="4000" dirty="0" smtClean="0"/>
              <a:t>Technological Progress and Productivity Growth</a:t>
            </a:r>
            <a:endParaRPr lang="id-ID" altLang="en-US" sz="4000" dirty="0" smtClean="0"/>
          </a:p>
        </p:txBody>
      </p:sp>
      <p:pic>
        <p:nvPicPr>
          <p:cNvPr id="16387" name="Picture 27"/>
          <p:cNvPicPr>
            <a:picLocks noChangeAspect="1" noChangeArrowheads="1"/>
          </p:cNvPicPr>
          <p:nvPr/>
        </p:nvPicPr>
        <p:blipFill>
          <a:blip r:embed="rId3">
            <a:extLst>
              <a:ext uri="{28A0092B-C50C-407E-A947-70E740481C1C}">
                <a14:useLocalDpi xmlns:a14="http://schemas.microsoft.com/office/drawing/2010/main" val="0"/>
              </a:ext>
            </a:extLst>
          </a:blip>
          <a:srcRect t="4338" r="-1968"/>
          <a:stretch>
            <a:fillRect/>
          </a:stretch>
        </p:blipFill>
        <p:spPr bwMode="auto">
          <a:xfrm>
            <a:off x="2643718" y="1468439"/>
            <a:ext cx="7740649"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ine 4"/>
          <p:cNvSpPr>
            <a:spLocks noChangeShapeType="1"/>
          </p:cNvSpPr>
          <p:nvPr/>
        </p:nvSpPr>
        <p:spPr bwMode="auto">
          <a:xfrm flipV="1">
            <a:off x="2643717" y="1693863"/>
            <a:ext cx="0" cy="4343400"/>
          </a:xfrm>
          <a:prstGeom prst="line">
            <a:avLst/>
          </a:prstGeom>
          <a:noFill/>
          <a:ln w="9525">
            <a:solidFill>
              <a:srgbClr val="000000"/>
            </a:solidFill>
            <a:miter lim="800000"/>
            <a:headEnd/>
            <a:tailEnd/>
          </a:ln>
        </p:spPr>
        <p:txBody>
          <a:bodyPr/>
          <a:lstStyle/>
          <a:p>
            <a:pPr fontAlgn="auto">
              <a:spcBef>
                <a:spcPts val="0"/>
              </a:spcBef>
              <a:spcAft>
                <a:spcPts val="0"/>
              </a:spcAft>
              <a:defRPr/>
            </a:pPr>
            <a:endParaRPr lang="en-US" dirty="0">
              <a:latin typeface="+mj-lt"/>
            </a:endParaRPr>
          </a:p>
        </p:txBody>
      </p:sp>
      <p:sp>
        <p:nvSpPr>
          <p:cNvPr id="84" name="Rectangle 10"/>
          <p:cNvSpPr>
            <a:spLocks noChangeArrowheads="1"/>
          </p:cNvSpPr>
          <p:nvPr/>
        </p:nvSpPr>
        <p:spPr bwMode="auto">
          <a:xfrm>
            <a:off x="1221317" y="1903414"/>
            <a:ext cx="1320800" cy="4854575"/>
          </a:xfrm>
          <a:prstGeom prst="rect">
            <a:avLst/>
          </a:prstGeom>
          <a:noFill/>
          <a:ln w="9525">
            <a:noFill/>
            <a:miter lim="800000"/>
            <a:headEnd/>
            <a:tailEnd/>
          </a:ln>
        </p:spPr>
        <p:txBody>
          <a:bodyPr lIns="0" tIns="0" rIns="0" bIns="0">
            <a:spAutoFit/>
          </a:bodyPr>
          <a:lstStyle/>
          <a:p>
            <a:pPr marL="1588" indent="-1588" algn="r" fontAlgn="auto">
              <a:spcBef>
                <a:spcPct val="10000"/>
              </a:spcBef>
              <a:spcAft>
                <a:spcPts val="0"/>
              </a:spcAft>
              <a:defRPr/>
            </a:pPr>
            <a:r>
              <a:rPr lang="en-US" sz="1600" dirty="0">
                <a:latin typeface="+mj-lt"/>
              </a:rPr>
              <a:t>$120,000</a:t>
            </a: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endParaRPr lang="en-US" sz="1300" dirty="0">
              <a:latin typeface="+mj-lt"/>
            </a:endParaRP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r>
              <a:rPr lang="en-US" sz="1600" dirty="0">
                <a:latin typeface="+mj-lt"/>
              </a:rPr>
              <a:t>90,000</a:t>
            </a: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endParaRPr lang="en-US" sz="1300" dirty="0">
              <a:latin typeface="+mj-lt"/>
            </a:endParaRP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r>
              <a:rPr lang="en-US" sz="1600" dirty="0">
                <a:latin typeface="+mj-lt"/>
              </a:rPr>
              <a:t>60,000</a:t>
            </a: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endParaRPr lang="en-US" sz="1400" dirty="0">
              <a:latin typeface="+mj-lt"/>
            </a:endParaRP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r>
              <a:rPr lang="en-US" sz="1600" dirty="0">
                <a:latin typeface="+mj-lt"/>
              </a:rPr>
              <a:t>30,000</a:t>
            </a: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endParaRPr lang="en-US" sz="1600" dirty="0">
              <a:latin typeface="+mj-lt"/>
            </a:endParaRPr>
          </a:p>
          <a:p>
            <a:pPr marL="1588" indent="-1588" algn="r" fontAlgn="auto">
              <a:spcBef>
                <a:spcPct val="10000"/>
              </a:spcBef>
              <a:spcAft>
                <a:spcPts val="0"/>
              </a:spcAft>
              <a:defRPr/>
            </a:pPr>
            <a:r>
              <a:rPr lang="en-US" sz="1600" dirty="0">
                <a:latin typeface="+mj-lt"/>
              </a:rPr>
              <a:t>0</a:t>
            </a:r>
          </a:p>
          <a:p>
            <a:pPr marL="1588" indent="-1588" algn="r" fontAlgn="auto">
              <a:spcBef>
                <a:spcPts val="0"/>
              </a:spcBef>
              <a:spcAft>
                <a:spcPts val="0"/>
              </a:spcAft>
              <a:defRPr/>
            </a:pPr>
            <a:endParaRPr lang="en-US" sz="1600" dirty="0">
              <a:latin typeface="+mj-lt"/>
            </a:endParaRPr>
          </a:p>
        </p:txBody>
      </p:sp>
      <p:sp>
        <p:nvSpPr>
          <p:cNvPr id="85" name="Rectangle 11"/>
          <p:cNvSpPr>
            <a:spLocks noChangeArrowheads="1"/>
          </p:cNvSpPr>
          <p:nvPr/>
        </p:nvSpPr>
        <p:spPr bwMode="auto">
          <a:xfrm>
            <a:off x="666751" y="1428751"/>
            <a:ext cx="2154767" cy="430213"/>
          </a:xfrm>
          <a:prstGeom prst="rect">
            <a:avLst/>
          </a:prstGeom>
          <a:noFill/>
          <a:ln w="9525">
            <a:noFill/>
            <a:miter lim="800000"/>
            <a:headEnd/>
            <a:tailEnd/>
          </a:ln>
        </p:spPr>
        <p:txBody>
          <a:bodyPr lIns="0" tIns="0" rIns="0" bIns="0">
            <a:spAutoFit/>
          </a:bodyPr>
          <a:lstStyle/>
          <a:p>
            <a:pPr marL="1588" indent="-1588" algn="ctr" fontAlgn="auto">
              <a:spcAft>
                <a:spcPts val="0"/>
              </a:spcAft>
              <a:defRPr/>
            </a:pPr>
            <a:r>
              <a:rPr lang="en-US" sz="1400" b="1" dirty="0">
                <a:solidFill>
                  <a:srgbClr val="000000"/>
                </a:solidFill>
                <a:latin typeface="+mj-lt"/>
              </a:rPr>
              <a:t>Real GDP per worker (2000 dollars)</a:t>
            </a:r>
            <a:endParaRPr lang="en-US" sz="1400" b="1" dirty="0">
              <a:latin typeface="+mj-lt"/>
            </a:endParaRPr>
          </a:p>
        </p:txBody>
      </p:sp>
      <p:sp>
        <p:nvSpPr>
          <p:cNvPr id="86" name="Rectangle 12"/>
          <p:cNvSpPr>
            <a:spLocks noChangeArrowheads="1"/>
          </p:cNvSpPr>
          <p:nvPr/>
        </p:nvSpPr>
        <p:spPr bwMode="auto">
          <a:xfrm>
            <a:off x="3318933" y="6037264"/>
            <a:ext cx="7518400" cy="244475"/>
          </a:xfrm>
          <a:prstGeom prst="rect">
            <a:avLst/>
          </a:prstGeom>
          <a:noFill/>
          <a:ln w="9525">
            <a:noFill/>
            <a:miter lim="800000"/>
            <a:headEnd/>
            <a:tailEnd/>
          </a:ln>
        </p:spPr>
        <p:txBody>
          <a:bodyPr lIns="0" tIns="0" rIns="0" bIns="0">
            <a:spAutoFit/>
          </a:bodyPr>
          <a:lstStyle/>
          <a:p>
            <a:pPr marL="1588" indent="-1588" fontAlgn="auto">
              <a:spcAft>
                <a:spcPts val="0"/>
              </a:spcAft>
              <a:defRPr/>
            </a:pPr>
            <a:r>
              <a:rPr lang="en-US" sz="1600" dirty="0">
                <a:latin typeface="+mj-lt"/>
              </a:rPr>
              <a:t>$20,000               50,000                80,000       100,000 </a:t>
            </a:r>
          </a:p>
        </p:txBody>
      </p:sp>
      <p:sp>
        <p:nvSpPr>
          <p:cNvPr id="87" name="Rectangle 13"/>
          <p:cNvSpPr>
            <a:spLocks noChangeArrowheads="1"/>
          </p:cNvSpPr>
          <p:nvPr/>
        </p:nvSpPr>
        <p:spPr bwMode="auto">
          <a:xfrm>
            <a:off x="9072033" y="6084888"/>
            <a:ext cx="2167467" cy="430212"/>
          </a:xfrm>
          <a:prstGeom prst="rect">
            <a:avLst/>
          </a:prstGeom>
          <a:noFill/>
          <a:ln w="9525">
            <a:noFill/>
            <a:miter lim="800000"/>
            <a:headEnd/>
            <a:tailEnd/>
          </a:ln>
        </p:spPr>
        <p:txBody>
          <a:bodyPr lIns="0" tIns="0" rIns="0" bIns="0">
            <a:spAutoFit/>
          </a:bodyPr>
          <a:lstStyle/>
          <a:p>
            <a:pPr marL="1588" indent="-1588" algn="ctr" fontAlgn="auto">
              <a:spcAft>
                <a:spcPts val="0"/>
              </a:spcAft>
              <a:defRPr/>
            </a:pPr>
            <a:r>
              <a:rPr lang="en-US" sz="1400" b="1" dirty="0">
                <a:solidFill>
                  <a:srgbClr val="000000"/>
                </a:solidFill>
                <a:latin typeface="+mj-lt"/>
              </a:rPr>
              <a:t>Physical capital per worker (2000 dollars)</a:t>
            </a:r>
            <a:endParaRPr lang="en-US" sz="1400" b="1" dirty="0">
              <a:latin typeface="+mj-lt"/>
            </a:endParaRPr>
          </a:p>
        </p:txBody>
      </p:sp>
      <p:grpSp>
        <p:nvGrpSpPr>
          <p:cNvPr id="88" name="Group 31"/>
          <p:cNvGrpSpPr>
            <a:grpSpLocks/>
          </p:cNvGrpSpPr>
          <p:nvPr/>
        </p:nvGrpSpPr>
        <p:grpSpPr bwMode="auto">
          <a:xfrm>
            <a:off x="6769101" y="2474913"/>
            <a:ext cx="2199217" cy="1009650"/>
            <a:chOff x="3792" y="1008"/>
            <a:chExt cx="1039" cy="636"/>
          </a:xfrm>
        </p:grpSpPr>
        <p:sp>
          <p:nvSpPr>
            <p:cNvPr id="89" name="Freeform 123"/>
            <p:cNvSpPr>
              <a:spLocks/>
            </p:cNvSpPr>
            <p:nvPr/>
          </p:nvSpPr>
          <p:spPr bwMode="auto">
            <a:xfrm>
              <a:off x="3792" y="1008"/>
              <a:ext cx="1039" cy="636"/>
            </a:xfrm>
            <a:custGeom>
              <a:avLst/>
              <a:gdLst>
                <a:gd name="T0" fmla="*/ 3115 w 267"/>
                <a:gd name="T1" fmla="*/ 1251 h 98"/>
                <a:gd name="T2" fmla="*/ 2927 w 267"/>
                <a:gd name="T3" fmla="*/ 1497 h 98"/>
                <a:gd name="T4" fmla="*/ 188 w 267"/>
                <a:gd name="T5" fmla="*/ 1497 h 98"/>
                <a:gd name="T6" fmla="*/ 0 w 267"/>
                <a:gd name="T7" fmla="*/ 1251 h 98"/>
                <a:gd name="T8" fmla="*/ 0 w 267"/>
                <a:gd name="T9" fmla="*/ 246 h 98"/>
                <a:gd name="T10" fmla="*/ 188 w 267"/>
                <a:gd name="T11" fmla="*/ 0 h 98"/>
                <a:gd name="T12" fmla="*/ 2927 w 267"/>
                <a:gd name="T13" fmla="*/ 0 h 98"/>
                <a:gd name="T14" fmla="*/ 3115 w 267"/>
                <a:gd name="T15" fmla="*/ 246 h 98"/>
                <a:gd name="T16" fmla="*/ 3115 w 267"/>
                <a:gd name="T17" fmla="*/ 1251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8"/>
                <a:gd name="T29" fmla="*/ 267 w 26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8">
                  <a:moveTo>
                    <a:pt x="267" y="82"/>
                  </a:moveTo>
                  <a:cubicBezTo>
                    <a:pt x="267" y="90"/>
                    <a:pt x="259" y="98"/>
                    <a:pt x="251" y="98"/>
                  </a:cubicBezTo>
                  <a:cubicBezTo>
                    <a:pt x="16" y="98"/>
                    <a:pt x="16" y="98"/>
                    <a:pt x="16" y="98"/>
                  </a:cubicBezTo>
                  <a:cubicBezTo>
                    <a:pt x="7" y="98"/>
                    <a:pt x="0" y="90"/>
                    <a:pt x="0" y="82"/>
                  </a:cubicBezTo>
                  <a:cubicBezTo>
                    <a:pt x="0" y="16"/>
                    <a:pt x="0" y="16"/>
                    <a:pt x="0" y="16"/>
                  </a:cubicBezTo>
                  <a:cubicBezTo>
                    <a:pt x="0" y="8"/>
                    <a:pt x="7" y="0"/>
                    <a:pt x="16" y="0"/>
                  </a:cubicBezTo>
                  <a:cubicBezTo>
                    <a:pt x="251" y="0"/>
                    <a:pt x="251" y="0"/>
                    <a:pt x="251" y="0"/>
                  </a:cubicBezTo>
                  <a:cubicBezTo>
                    <a:pt x="259" y="0"/>
                    <a:pt x="267" y="8"/>
                    <a:pt x="267" y="16"/>
                  </a:cubicBezTo>
                  <a:lnTo>
                    <a:pt x="267" y="8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dirty="0">
                <a:latin typeface="+mj-lt"/>
              </a:endParaRPr>
            </a:p>
          </p:txBody>
        </p:sp>
        <p:sp>
          <p:nvSpPr>
            <p:cNvPr id="90" name="Rectangle 124"/>
            <p:cNvSpPr>
              <a:spLocks noChangeArrowheads="1"/>
            </p:cNvSpPr>
            <p:nvPr/>
          </p:nvSpPr>
          <p:spPr bwMode="auto">
            <a:xfrm>
              <a:off x="3883" y="1024"/>
              <a:ext cx="846" cy="465"/>
            </a:xfrm>
            <a:prstGeom prst="rect">
              <a:avLst/>
            </a:prstGeom>
            <a:noFill/>
            <a:ln w="9525">
              <a:noFill/>
              <a:miter lim="800000"/>
              <a:headEnd/>
              <a:tailEnd/>
            </a:ln>
          </p:spPr>
          <p:txBody>
            <a:bodyPr lIns="0" tIns="0" rIns="0" bIns="0">
              <a:spAutoFit/>
            </a:bodyPr>
            <a:lstStyle/>
            <a:p>
              <a:pPr marL="1588" indent="-1588" algn="ctr" fontAlgn="auto">
                <a:spcBef>
                  <a:spcPts val="0"/>
                </a:spcBef>
                <a:spcAft>
                  <a:spcPts val="0"/>
                </a:spcAft>
                <a:defRPr/>
              </a:pPr>
              <a:r>
                <a:rPr lang="en-US" sz="1600" dirty="0">
                  <a:latin typeface="+mj-lt"/>
                </a:rPr>
                <a:t>Rising total factor productivity shifts curve up</a:t>
              </a:r>
            </a:p>
          </p:txBody>
        </p:sp>
      </p:grpSp>
      <p:sp>
        <p:nvSpPr>
          <p:cNvPr id="91" name="Line 28"/>
          <p:cNvSpPr>
            <a:spLocks noChangeShapeType="1"/>
          </p:cNvSpPr>
          <p:nvPr/>
        </p:nvSpPr>
        <p:spPr bwMode="auto">
          <a:xfrm>
            <a:off x="2643717" y="6037263"/>
            <a:ext cx="7620000" cy="0"/>
          </a:xfrm>
          <a:prstGeom prst="line">
            <a:avLst/>
          </a:prstGeom>
          <a:noFill/>
          <a:ln w="12700">
            <a:solidFill>
              <a:schemeClr val="tx1"/>
            </a:solidFill>
            <a:round/>
            <a:headEnd/>
            <a:tailEnd type="none" w="med" len="lg"/>
          </a:ln>
        </p:spPr>
        <p:txBody>
          <a:bodyPr/>
          <a:lstStyle/>
          <a:p>
            <a:pPr fontAlgn="auto">
              <a:spcBef>
                <a:spcPts val="0"/>
              </a:spcBef>
              <a:spcAft>
                <a:spcPts val="0"/>
              </a:spcAft>
              <a:defRPr/>
            </a:pPr>
            <a:endParaRPr lang="en-US" dirty="0">
              <a:latin typeface="+mj-lt"/>
            </a:endParaRPr>
          </a:p>
        </p:txBody>
      </p:sp>
      <p:sp>
        <p:nvSpPr>
          <p:cNvPr id="93" name="Line 32"/>
          <p:cNvSpPr>
            <a:spLocks noChangeShapeType="1"/>
          </p:cNvSpPr>
          <p:nvPr/>
        </p:nvSpPr>
        <p:spPr bwMode="auto">
          <a:xfrm flipV="1">
            <a:off x="6199717" y="2684463"/>
            <a:ext cx="0" cy="1600200"/>
          </a:xfrm>
          <a:prstGeom prst="line">
            <a:avLst/>
          </a:prstGeom>
          <a:noFill/>
          <a:ln w="31750">
            <a:solidFill>
              <a:schemeClr val="tx1"/>
            </a:solidFill>
            <a:round/>
            <a:headEnd/>
            <a:tailEnd type="triangle" w="med" len="lg"/>
          </a:ln>
        </p:spPr>
        <p:txBody>
          <a:bodyPr/>
          <a:lstStyle/>
          <a:p>
            <a:pPr fontAlgn="auto">
              <a:spcBef>
                <a:spcPts val="0"/>
              </a:spcBef>
              <a:spcAft>
                <a:spcPts val="0"/>
              </a:spcAft>
              <a:defRPr/>
            </a:pPr>
            <a:endParaRPr lang="en-US" dirty="0">
              <a:latin typeface="+mj-lt"/>
            </a:endParaRPr>
          </a:p>
        </p:txBody>
      </p:sp>
    </p:spTree>
    <p:extLst>
      <p:ext uri="{BB962C8B-B14F-4D97-AF65-F5344CB8AC3E}">
        <p14:creationId xmlns:p14="http://schemas.microsoft.com/office/powerpoint/2010/main" val="2362731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down)">
                                      <p:cBhvr>
                                        <p:cTn id="7" dur="500"/>
                                        <p:tgtEl>
                                          <p:spTgt spid="9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t>What about Natural Resources?</a:t>
            </a:r>
            <a:endParaRPr lang="id-ID" altLang="en-US" smtClean="0"/>
          </a:p>
        </p:txBody>
      </p:sp>
      <p:sp>
        <p:nvSpPr>
          <p:cNvPr id="4" name="Content Placeholder 3"/>
          <p:cNvSpPr>
            <a:spLocks noGrp="1"/>
          </p:cNvSpPr>
          <p:nvPr>
            <p:ph idx="1"/>
          </p:nvPr>
        </p:nvSpPr>
        <p:spPr/>
        <p:txBody>
          <a:bodyPr/>
          <a:lstStyle/>
          <a:p>
            <a:r>
              <a:rPr lang="en-US" altLang="en-US" sz="2600" smtClean="0"/>
              <a:t>In the modern world, natural resources are a much less important determinant of productivity than human or physical capital for the great majority of countries. </a:t>
            </a:r>
          </a:p>
          <a:p>
            <a:r>
              <a:rPr lang="en-US" altLang="en-US" sz="2600" smtClean="0"/>
              <a:t>For example, some nations with very high real GDP per capita, such as Japan, have very few natural resources. Some resource-rich nations, such as Nigeria (which has sizable oil deposits), are very poor.</a:t>
            </a:r>
          </a:p>
        </p:txBody>
      </p:sp>
    </p:spTree>
    <p:extLst>
      <p:ext uri="{BB962C8B-B14F-4D97-AF65-F5344CB8AC3E}">
        <p14:creationId xmlns:p14="http://schemas.microsoft.com/office/powerpoint/2010/main" val="1109800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Information Technology Paradox</a:t>
            </a:r>
            <a:br>
              <a:rPr lang="en-US" dirty="0"/>
            </a:br>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pPr>
              <a:spcBef>
                <a:spcPct val="20000"/>
              </a:spcBef>
              <a:buClr>
                <a:schemeClr val="tx1"/>
              </a:buClr>
              <a:buFont typeface="Arial" pitchFamily="34" charset="0"/>
              <a:buChar char="•"/>
            </a:pPr>
            <a:r>
              <a:rPr lang="en-US" altLang="en-US" dirty="0"/>
              <a:t>Many economists were puzzled by the slowdown in the U.S. growth rate of labor productivity. </a:t>
            </a:r>
          </a:p>
          <a:p>
            <a:pPr>
              <a:spcBef>
                <a:spcPct val="20000"/>
              </a:spcBef>
              <a:buClr>
                <a:schemeClr val="tx1"/>
              </a:buClr>
              <a:buFont typeface="Arial" pitchFamily="34" charset="0"/>
              <a:buChar char="•"/>
            </a:pPr>
            <a:r>
              <a:rPr lang="en-US" altLang="en-US" dirty="0"/>
              <a:t>There was a fall from an average annual growth rate of 3% in the late 1960s to slightly less than 1% in the mid-1980s.</a:t>
            </a:r>
          </a:p>
          <a:p>
            <a:pPr>
              <a:spcBef>
                <a:spcPct val="20000"/>
              </a:spcBef>
              <a:buClr>
                <a:schemeClr val="tx1"/>
              </a:buClr>
              <a:buFont typeface="Arial" pitchFamily="34" charset="0"/>
              <a:buChar char="•"/>
            </a:pPr>
            <a:r>
              <a:rPr lang="en-US" altLang="en-US" dirty="0"/>
              <a:t>This was surprising given that there appeared to be rapid progress in technology.</a:t>
            </a:r>
          </a:p>
          <a:p>
            <a:endParaRPr lang="en-US" dirty="0"/>
          </a:p>
        </p:txBody>
      </p:sp>
      <p:sp>
        <p:nvSpPr>
          <p:cNvPr id="7" name="Text Placeholder 6"/>
          <p:cNvSpPr>
            <a:spLocks noGrp="1"/>
          </p:cNvSpPr>
          <p:nvPr>
            <p:ph type="body" sz="quarter" idx="3"/>
          </p:nvPr>
        </p:nvSpPr>
        <p:spPr/>
        <p:txBody>
          <a:bodyPr/>
          <a:lstStyle/>
          <a:p>
            <a:r>
              <a:rPr lang="en-US" altLang="en-US" sz="2000" b="1" dirty="0"/>
              <a:t>Why didn’t information technology show large rewards</a:t>
            </a:r>
            <a:r>
              <a:rPr lang="en-US" altLang="en-US" sz="2000" b="1" dirty="0" smtClean="0"/>
              <a:t>?</a:t>
            </a:r>
            <a:endParaRPr lang="en-US" altLang="en-US" sz="2000" b="1" dirty="0"/>
          </a:p>
        </p:txBody>
      </p:sp>
      <p:pic>
        <p:nvPicPr>
          <p:cNvPr id="9" name="Picture 1"/>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46876" y="2797738"/>
            <a:ext cx="3811385" cy="3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46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Information Technology Paradox</a:t>
            </a:r>
            <a:br>
              <a:rPr lang="en-US" dirty="0"/>
            </a:br>
            <a:endParaRPr lang="en-US" dirty="0"/>
          </a:p>
        </p:txBody>
      </p:sp>
      <p:sp>
        <p:nvSpPr>
          <p:cNvPr id="3" name="Content Placeholder 2"/>
          <p:cNvSpPr>
            <a:spLocks noGrp="1"/>
          </p:cNvSpPr>
          <p:nvPr>
            <p:ph idx="1"/>
          </p:nvPr>
        </p:nvSpPr>
        <p:spPr/>
        <p:txBody>
          <a:bodyPr/>
          <a:lstStyle/>
          <a:p>
            <a:pPr marL="295275" indent="-206375">
              <a:buClr>
                <a:schemeClr val="tx1"/>
              </a:buClr>
              <a:defRPr/>
            </a:pPr>
            <a:r>
              <a:rPr lang="en-US" dirty="0" smtClean="0"/>
              <a:t>Robert </a:t>
            </a:r>
            <a:r>
              <a:rPr lang="en-US" dirty="0"/>
              <a:t>Solow declared that the information technology revolution could be seen everywhere </a:t>
            </a:r>
            <a:r>
              <a:rPr lang="en-US" i="1" dirty="0"/>
              <a:t>except</a:t>
            </a:r>
            <a:r>
              <a:rPr lang="en-US" dirty="0"/>
              <a:t> in the economic statistics.</a:t>
            </a:r>
          </a:p>
          <a:p>
            <a:pPr marL="295275" indent="-206375">
              <a:buClr>
                <a:schemeClr val="tx1"/>
              </a:buClr>
              <a:defRPr/>
            </a:pPr>
            <a:r>
              <a:rPr lang="en-US" dirty="0"/>
              <a:t>Paul David suggested that a new technology doesn’t yield its full potential if you use it in old ways.</a:t>
            </a:r>
          </a:p>
          <a:p>
            <a:pPr marL="295275" indent="-206375">
              <a:buClr>
                <a:schemeClr val="tx1"/>
              </a:buClr>
              <a:defRPr/>
            </a:pPr>
            <a:r>
              <a:rPr lang="en-US" dirty="0"/>
              <a:t>He asserted that productivity would take off when people really changed their way of doing business to take advantage of the new technology—such as, replacing letters and phone calls with electronic communications.</a:t>
            </a:r>
          </a:p>
          <a:p>
            <a:pPr marL="295275" indent="-206375">
              <a:buClr>
                <a:schemeClr val="tx1"/>
              </a:buClr>
              <a:defRPr/>
            </a:pPr>
            <a:r>
              <a:rPr lang="en-US" dirty="0"/>
              <a:t>Sure enough, productivity growth accelerated dramatically in the second half of the 1990…</a:t>
            </a:r>
          </a:p>
          <a:p>
            <a:endParaRPr lang="en-US" dirty="0"/>
          </a:p>
        </p:txBody>
      </p:sp>
    </p:spTree>
    <p:extLst>
      <p:ext uri="{BB962C8B-B14F-4D97-AF65-F5344CB8AC3E}">
        <p14:creationId xmlns:p14="http://schemas.microsoft.com/office/powerpoint/2010/main" val="393213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t>Success, Disappointment, and Failure</a:t>
            </a:r>
            <a:endParaRPr lang="id-ID" altLang="en-US" smtClean="0"/>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18" y="1341439"/>
            <a:ext cx="10263716"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3805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Success, Disappointment, and Failure</a:t>
            </a:r>
            <a:endParaRPr lang="id-ID" altLang="en-US" smtClean="0"/>
          </a:p>
        </p:txBody>
      </p:sp>
      <p:sp>
        <p:nvSpPr>
          <p:cNvPr id="3" name="Content Placeholder 2"/>
          <p:cNvSpPr>
            <a:spLocks noGrp="1"/>
          </p:cNvSpPr>
          <p:nvPr>
            <p:ph idx="1"/>
          </p:nvPr>
        </p:nvSpPr>
        <p:spPr/>
        <p:txBody>
          <a:bodyPr>
            <a:normAutofit fontScale="92500"/>
          </a:bodyPr>
          <a:lstStyle/>
          <a:p>
            <a:r>
              <a:rPr lang="en-US" altLang="en-US" sz="2600" smtClean="0"/>
              <a:t>The world economy contains examples of success and failure in the effort to achieve long-run economic growth. </a:t>
            </a:r>
          </a:p>
          <a:p>
            <a:r>
              <a:rPr lang="en-US" altLang="en-US" sz="2600" b="1" smtClean="0"/>
              <a:t>East Asian</a:t>
            </a:r>
            <a:r>
              <a:rPr lang="en-US" altLang="en-US" sz="2600" smtClean="0"/>
              <a:t> economies have done many things right and achieved very high growth rates.</a:t>
            </a:r>
          </a:p>
          <a:p>
            <a:r>
              <a:rPr lang="en-US" altLang="en-US" sz="2600" smtClean="0"/>
              <a:t>In </a:t>
            </a:r>
            <a:r>
              <a:rPr lang="en-US" altLang="en-US" sz="2600" b="1" smtClean="0"/>
              <a:t>Latin America</a:t>
            </a:r>
            <a:r>
              <a:rPr lang="en-US" altLang="en-US" sz="2600" smtClean="0"/>
              <a:t>, where some important conditions are lacking, growth has generally been disappointing.</a:t>
            </a:r>
          </a:p>
          <a:p>
            <a:r>
              <a:rPr lang="en-US" altLang="en-US" sz="2600" smtClean="0"/>
              <a:t>In </a:t>
            </a:r>
            <a:r>
              <a:rPr lang="en-US" altLang="en-US" sz="2600" b="1" smtClean="0"/>
              <a:t>Africa</a:t>
            </a:r>
            <a:r>
              <a:rPr lang="en-US" altLang="en-US" sz="2600" smtClean="0"/>
              <a:t>, real GDP per capita has declined for several decades (there are some signs of progress now).</a:t>
            </a:r>
          </a:p>
        </p:txBody>
      </p:sp>
    </p:spTree>
    <p:extLst>
      <p:ext uri="{BB962C8B-B14F-4D97-AF65-F5344CB8AC3E}">
        <p14:creationId xmlns:p14="http://schemas.microsoft.com/office/powerpoint/2010/main" val="862980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Success, Disappointment, and Failure</a:t>
            </a:r>
            <a:endParaRPr lang="id-ID" altLang="en-US" smtClean="0"/>
          </a:p>
        </p:txBody>
      </p:sp>
      <p:sp>
        <p:nvSpPr>
          <p:cNvPr id="3" name="Content Placeholder 2"/>
          <p:cNvSpPr>
            <a:spLocks noGrp="1"/>
          </p:cNvSpPr>
          <p:nvPr>
            <p:ph idx="1"/>
          </p:nvPr>
        </p:nvSpPr>
        <p:spPr/>
        <p:txBody>
          <a:bodyPr/>
          <a:lstStyle/>
          <a:p>
            <a:r>
              <a:rPr lang="en-US" altLang="en-US" sz="2600" smtClean="0"/>
              <a:t>The growth rates of economically advanced countries have converged, but not the growth rates of countries across the world.</a:t>
            </a:r>
          </a:p>
          <a:p>
            <a:r>
              <a:rPr lang="en-US" altLang="en-US" sz="2600" smtClean="0"/>
              <a:t>This has led economists to believe that the </a:t>
            </a:r>
            <a:r>
              <a:rPr lang="en-US" altLang="en-US" sz="2600" b="1" smtClean="0"/>
              <a:t>convergence hypothesis </a:t>
            </a:r>
            <a:r>
              <a:rPr lang="en-US" altLang="en-US" sz="2600" smtClean="0"/>
              <a:t>fits the data only when factors that affect growth (i.e. education, infrastructure, and favorable policies and institutions) are held equal across countries.</a:t>
            </a:r>
          </a:p>
        </p:txBody>
      </p:sp>
    </p:spTree>
    <p:extLst>
      <p:ext uri="{BB962C8B-B14F-4D97-AF65-F5344CB8AC3E}">
        <p14:creationId xmlns:p14="http://schemas.microsoft.com/office/powerpoint/2010/main" val="609711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44676"/>
            <a:ext cx="109728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a:t>Are Economies Converging?</a:t>
            </a:r>
            <a:br>
              <a:rPr lang="en-US" dirty="0"/>
            </a:br>
            <a:endParaRPr lang="en-US" dirty="0"/>
          </a:p>
        </p:txBody>
      </p:sp>
    </p:spTree>
    <p:extLst>
      <p:ext uri="{BB962C8B-B14F-4D97-AF65-F5344CB8AC3E}">
        <p14:creationId xmlns:p14="http://schemas.microsoft.com/office/powerpoint/2010/main" val="99649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Success, Disappointment, and Failure</a:t>
            </a:r>
            <a:endParaRPr lang="id-ID" altLang="en-US" smtClean="0"/>
          </a:p>
        </p:txBody>
      </p:sp>
      <p:sp>
        <p:nvSpPr>
          <p:cNvPr id="3" name="Content Placeholder 2"/>
          <p:cNvSpPr>
            <a:spLocks noGrp="1"/>
          </p:cNvSpPr>
          <p:nvPr>
            <p:ph idx="1"/>
          </p:nvPr>
        </p:nvSpPr>
        <p:spPr/>
        <p:txBody>
          <a:bodyPr>
            <a:normAutofit fontScale="92500"/>
          </a:bodyPr>
          <a:lstStyle/>
          <a:p>
            <a:pPr>
              <a:buClr>
                <a:schemeClr val="tx1"/>
              </a:buClr>
            </a:pPr>
            <a:r>
              <a:rPr lang="en-US" altLang="en-US" sz="2600" b="1" smtClean="0"/>
              <a:t>East Asia</a:t>
            </a:r>
            <a:r>
              <a:rPr lang="en-US" altLang="en-US" sz="2600" smtClean="0"/>
              <a:t>’s spectacular growth was generated by high savings and investment spending rates, emphasis on education, and adoption of technological advances from other countries.</a:t>
            </a:r>
          </a:p>
          <a:p>
            <a:pPr>
              <a:buClr>
                <a:schemeClr val="tx1"/>
              </a:buClr>
            </a:pPr>
            <a:r>
              <a:rPr lang="en-US" altLang="en-US" sz="2600" smtClean="0"/>
              <a:t>Poor education, political instability, and irresponsible government policies are major factors in the slow growth of </a:t>
            </a:r>
            <a:r>
              <a:rPr lang="en-US" altLang="en-US" sz="2600" b="1" smtClean="0"/>
              <a:t>Latin America</a:t>
            </a:r>
            <a:r>
              <a:rPr lang="en-US" altLang="en-US" sz="2600" smtClean="0"/>
              <a:t>.</a:t>
            </a:r>
          </a:p>
          <a:p>
            <a:pPr>
              <a:buClr>
                <a:schemeClr val="tx1"/>
              </a:buClr>
            </a:pPr>
            <a:r>
              <a:rPr lang="en-US" altLang="en-US" sz="2600" smtClean="0"/>
              <a:t>In </a:t>
            </a:r>
            <a:r>
              <a:rPr lang="en-US" altLang="en-US" sz="2600" b="1" smtClean="0"/>
              <a:t>sub-Saharan Africa</a:t>
            </a:r>
            <a:r>
              <a:rPr lang="en-US" altLang="en-US" sz="2600" smtClean="0"/>
              <a:t>, severe instability, war, and poor infrastructure— particularly affecting public health—have resulted in a catastrophic failure of growth.</a:t>
            </a:r>
          </a:p>
        </p:txBody>
      </p:sp>
    </p:spTree>
    <p:extLst>
      <p:ext uri="{BB962C8B-B14F-4D97-AF65-F5344CB8AC3E}">
        <p14:creationId xmlns:p14="http://schemas.microsoft.com/office/powerpoint/2010/main" val="18478939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38</a:t>
            </a:r>
          </a:p>
        </p:txBody>
      </p:sp>
      <p:sp>
        <p:nvSpPr>
          <p:cNvPr id="174085" name="Rectangle 5"/>
          <p:cNvSpPr>
            <a:spLocks noGrp="1" noChangeArrowheads="1"/>
          </p:cNvSpPr>
          <p:nvPr>
            <p:ph type="subTitle" idx="1"/>
          </p:nvPr>
        </p:nvSpPr>
        <p:spPr/>
        <p:txBody>
          <a:bodyPr rtlCol="0">
            <a:normAutofit/>
          </a:bodyPr>
          <a:lstStyle/>
          <a:p>
            <a:pPr>
              <a:defRPr/>
            </a:pPr>
            <a:r>
              <a:rPr lang="en-US" dirty="0"/>
              <a:t>Productivity and Growth</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en-US" sz="4000" dirty="0" smtClean="0"/>
              <a:t>Accounting for Growth: </a:t>
            </a:r>
            <a:br>
              <a:rPr lang="en-US" altLang="en-US" sz="4000" dirty="0" smtClean="0"/>
            </a:br>
            <a:r>
              <a:rPr lang="en-US" altLang="en-US" sz="4000" dirty="0" smtClean="0"/>
              <a:t>The Aggregate Production Function</a:t>
            </a:r>
            <a:endParaRPr lang="id-ID" altLang="en-US" sz="4000" dirty="0" smtClean="0"/>
          </a:p>
        </p:txBody>
      </p:sp>
      <p:sp>
        <p:nvSpPr>
          <p:cNvPr id="4" name="Content Placeholder 3"/>
          <p:cNvSpPr>
            <a:spLocks noGrp="1"/>
          </p:cNvSpPr>
          <p:nvPr>
            <p:ph idx="1"/>
          </p:nvPr>
        </p:nvSpPr>
        <p:spPr/>
        <p:txBody>
          <a:bodyPr/>
          <a:lstStyle/>
          <a:p>
            <a:pPr indent="-206375"/>
            <a:r>
              <a:rPr lang="en-US" altLang="en-US" sz="2600" dirty="0" smtClean="0"/>
              <a:t>The </a:t>
            </a:r>
            <a:r>
              <a:rPr lang="en-US" altLang="en-US" sz="2600" b="1" dirty="0" smtClean="0"/>
              <a:t>aggregate production function</a:t>
            </a:r>
            <a:r>
              <a:rPr lang="en-US" altLang="en-US" sz="2600" dirty="0" smtClean="0"/>
              <a:t> is a hypothetical function that shows how productivity (real GDP per worker) depends on the quantities of physical capital per worker and human capital per worker as well as the state of technology.</a:t>
            </a:r>
          </a:p>
        </p:txBody>
      </p:sp>
    </p:spTree>
    <p:extLst>
      <p:ext uri="{BB962C8B-B14F-4D97-AF65-F5344CB8AC3E}">
        <p14:creationId xmlns:p14="http://schemas.microsoft.com/office/powerpoint/2010/main" val="2096012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z="4000" dirty="0" smtClean="0"/>
              <a:t>Accounting for Growth: </a:t>
            </a:r>
            <a:br>
              <a:rPr lang="en-US" altLang="en-US" sz="4000" dirty="0" smtClean="0"/>
            </a:br>
            <a:r>
              <a:rPr lang="en-US" altLang="en-US" sz="4000" dirty="0" smtClean="0"/>
              <a:t>The Aggregate Production Function</a:t>
            </a:r>
            <a:endParaRPr lang="id-ID" altLang="en-US" sz="4000" dirty="0" smtClean="0"/>
          </a:p>
        </p:txBody>
      </p:sp>
      <p:sp>
        <p:nvSpPr>
          <p:cNvPr id="4" name="Content Placeholder 3"/>
          <p:cNvSpPr>
            <a:spLocks noGrp="1"/>
          </p:cNvSpPr>
          <p:nvPr>
            <p:ph idx="1"/>
          </p:nvPr>
        </p:nvSpPr>
        <p:spPr/>
        <p:txBody>
          <a:bodyPr/>
          <a:lstStyle/>
          <a:p>
            <a:pPr indent="-206375"/>
            <a:r>
              <a:rPr lang="en-US" altLang="en-US" sz="2600" dirty="0" smtClean="0"/>
              <a:t>A recent example of an aggregate production function applied to real data comes from a comparative study of Chinese and Indian economic growth by the economists Barry Bosworth and Susan Collins of the Brookings Institution.</a:t>
            </a:r>
          </a:p>
          <a:p>
            <a:pPr indent="-206375"/>
            <a:r>
              <a:rPr lang="en-US" altLang="en-US" sz="2600" dirty="0" smtClean="0"/>
              <a:t>They used the following aggregate production function:</a:t>
            </a:r>
          </a:p>
        </p:txBody>
      </p:sp>
      <p:sp>
        <p:nvSpPr>
          <p:cNvPr id="6" name="Rectangle 3"/>
          <p:cNvSpPr>
            <a:spLocks noChangeArrowheads="1"/>
          </p:cNvSpPr>
          <p:nvPr/>
        </p:nvSpPr>
        <p:spPr bwMode="auto">
          <a:xfrm>
            <a:off x="1117600" y="4292600"/>
            <a:ext cx="9956800" cy="1244600"/>
          </a:xfrm>
          <a:prstGeom prst="rect">
            <a:avLst/>
          </a:prstGeom>
          <a:solidFill>
            <a:srgbClr val="FFFFFF"/>
          </a:solidFill>
          <a:ln w="28575">
            <a:solidFill>
              <a:schemeClr val="tx1"/>
            </a:solidFill>
            <a:miter lim="800000"/>
            <a:headEnd/>
            <a:tailEnd/>
          </a:ln>
          <a:effectLst>
            <a:outerShdw blurRad="50800" dist="38100" dir="2700000" algn="tl" rotWithShape="0">
              <a:prstClr val="black">
                <a:alpha val="40000"/>
              </a:prstClr>
            </a:outerShdw>
          </a:effectLst>
        </p:spPr>
        <p:txBody>
          <a:bodyPr/>
          <a:lstStyle/>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b="1" dirty="0">
              <a:latin typeface="Book Antiqua" pitchFamily="18" charset="0"/>
            </a:endParaRPr>
          </a:p>
          <a:p>
            <a:pPr fontAlgn="auto">
              <a:spcBef>
                <a:spcPct val="20000"/>
              </a:spcBef>
              <a:spcAft>
                <a:spcPts val="0"/>
              </a:spcAft>
              <a:buClr>
                <a:srgbClr val="000000"/>
              </a:buClr>
              <a:buFont typeface="Wingdings" pitchFamily="2" charset="2"/>
              <a:buChar char="§"/>
              <a:defRPr/>
            </a:pPr>
            <a:endParaRPr lang="en-US" b="1" dirty="0">
              <a:latin typeface="Book Antiqua" pitchFamily="18"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033" y="4441825"/>
            <a:ext cx="9702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pic>
    </p:spTree>
    <p:extLst>
      <p:ext uri="{BB962C8B-B14F-4D97-AF65-F5344CB8AC3E}">
        <p14:creationId xmlns:p14="http://schemas.microsoft.com/office/powerpoint/2010/main" val="3457296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z="4000" dirty="0" smtClean="0"/>
              <a:t>Accounting for Growth: </a:t>
            </a:r>
            <a:br>
              <a:rPr lang="en-US" altLang="en-US" sz="4000" dirty="0" smtClean="0"/>
            </a:br>
            <a:r>
              <a:rPr lang="en-US" altLang="en-US" sz="4000" dirty="0" smtClean="0"/>
              <a:t>The Aggregate Production Function</a:t>
            </a:r>
            <a:endParaRPr lang="id-ID" altLang="en-US" sz="4000" dirty="0" smtClean="0"/>
          </a:p>
        </p:txBody>
      </p:sp>
      <p:sp>
        <p:nvSpPr>
          <p:cNvPr id="4" name="Content Placeholder 3"/>
          <p:cNvSpPr>
            <a:spLocks noGrp="1"/>
          </p:cNvSpPr>
          <p:nvPr>
            <p:ph idx="1"/>
          </p:nvPr>
        </p:nvSpPr>
        <p:spPr>
          <a:xfrm>
            <a:off x="609600" y="3608389"/>
            <a:ext cx="10972800" cy="3113087"/>
          </a:xfrm>
        </p:spPr>
        <p:txBody>
          <a:bodyPr/>
          <a:lstStyle/>
          <a:p>
            <a:r>
              <a:rPr lang="en-US" altLang="en-US" sz="2600" dirty="0" smtClean="0"/>
              <a:t>Using this function, they tried to explain why China grew faster than India between 1978 and 2004.</a:t>
            </a:r>
          </a:p>
          <a:p>
            <a:r>
              <a:rPr lang="en-US" altLang="en-US" sz="2600" dirty="0" smtClean="0"/>
              <a:t>They found that about half the difference was due to China’s higher levels of investment spending, which raised its level of physical capital per worker.</a:t>
            </a:r>
          </a:p>
          <a:p>
            <a:r>
              <a:rPr lang="en-US" altLang="en-US" sz="2600" dirty="0" smtClean="0"/>
              <a:t>The other half was due to faster Chinese technological progress.</a:t>
            </a:r>
          </a:p>
        </p:txBody>
      </p:sp>
      <p:sp>
        <p:nvSpPr>
          <p:cNvPr id="5" name="Rectangle 3"/>
          <p:cNvSpPr>
            <a:spLocks noChangeArrowheads="1"/>
          </p:cNvSpPr>
          <p:nvPr/>
        </p:nvSpPr>
        <p:spPr bwMode="auto">
          <a:xfrm>
            <a:off x="838200" y="1930401"/>
            <a:ext cx="10439400" cy="1304925"/>
          </a:xfrm>
          <a:prstGeom prst="rect">
            <a:avLst/>
          </a:prstGeom>
          <a:solidFill>
            <a:srgbClr val="FFFFFF"/>
          </a:solidFill>
          <a:ln w="28575">
            <a:solidFill>
              <a:schemeClr val="tx1"/>
            </a:solidFill>
            <a:miter lim="800000"/>
            <a:headEnd/>
            <a:tailEnd/>
          </a:ln>
          <a:effectLst>
            <a:outerShdw blurRad="50800" dist="38100" dir="2700000" algn="tl" rotWithShape="0">
              <a:prstClr val="black">
                <a:alpha val="40000"/>
              </a:prstClr>
            </a:outerShdw>
          </a:effectLst>
        </p:spPr>
        <p:txBody>
          <a:bodyPr/>
          <a:lstStyle/>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b="1" dirty="0">
              <a:latin typeface="Book Antiqua" pitchFamily="18" charset="0"/>
            </a:endParaRPr>
          </a:p>
          <a:p>
            <a:pPr fontAlgn="auto">
              <a:spcBef>
                <a:spcPct val="20000"/>
              </a:spcBef>
              <a:spcAft>
                <a:spcPts val="0"/>
              </a:spcAft>
              <a:buClr>
                <a:srgbClr val="000000"/>
              </a:buClr>
              <a:buFont typeface="Wingdings" pitchFamily="2" charset="2"/>
              <a:buChar char="§"/>
              <a:defRPr/>
            </a:pPr>
            <a:endParaRPr lang="en-US" b="1" dirty="0">
              <a:latin typeface="Book Antiqua" pitchFamily="18"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a:p>
            <a:pPr fontAlgn="auto">
              <a:spcBef>
                <a:spcPct val="20000"/>
              </a:spcBef>
              <a:spcAft>
                <a:spcPts val="0"/>
              </a:spcAft>
              <a:buClr>
                <a:srgbClr val="000000"/>
              </a:buClr>
              <a:buFont typeface="Wingdings" pitchFamily="2" charset="2"/>
              <a:buChar char="§"/>
              <a:defRPr/>
            </a:pPr>
            <a:endParaRPr lang="en-US" dirty="0">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08" y="2222501"/>
            <a:ext cx="10170584"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prstDash val="sysDot"/>
                <a:miter lim="800000"/>
                <a:headEnd/>
                <a:tailEnd type="none" w="med" len="lg"/>
              </a14:hiddenLine>
            </a:ext>
          </a:extLst>
        </p:spPr>
      </p:pic>
    </p:spTree>
    <p:extLst>
      <p:ext uri="{BB962C8B-B14F-4D97-AF65-F5344CB8AC3E}">
        <p14:creationId xmlns:p14="http://schemas.microsoft.com/office/powerpoint/2010/main" val="1660722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z="4000" dirty="0" smtClean="0"/>
              <a:t>Accounting for Growth: </a:t>
            </a:r>
            <a:br>
              <a:rPr lang="en-US" altLang="en-US" sz="4000" dirty="0" smtClean="0"/>
            </a:br>
            <a:r>
              <a:rPr lang="en-US" altLang="en-US" sz="4000" dirty="0" smtClean="0"/>
              <a:t>The Aggregate Production Function</a:t>
            </a:r>
            <a:endParaRPr lang="id-ID" altLang="en-US" sz="4000" dirty="0" smtClean="0"/>
          </a:p>
        </p:txBody>
      </p:sp>
      <p:sp>
        <p:nvSpPr>
          <p:cNvPr id="4" name="Content Placeholder 3"/>
          <p:cNvSpPr>
            <a:spLocks noGrp="1"/>
          </p:cNvSpPr>
          <p:nvPr>
            <p:ph idx="1"/>
          </p:nvPr>
        </p:nvSpPr>
        <p:spPr/>
        <p:txBody>
          <a:bodyPr/>
          <a:lstStyle/>
          <a:p>
            <a:r>
              <a:rPr lang="en-US" altLang="en-US" sz="2600" smtClean="0"/>
              <a:t>An aggregate production function exhibits </a:t>
            </a:r>
            <a:r>
              <a:rPr lang="en-US" altLang="en-US" sz="2600" b="1" smtClean="0"/>
              <a:t>diminishing returns to physical capital </a:t>
            </a:r>
            <a:r>
              <a:rPr lang="en-US" altLang="en-US" sz="2600" smtClean="0"/>
              <a:t>when, holding the amount of human capital and the state of technology fixed, each successive increase in the amount of physical capital leads to a smaller increase in productivity.</a:t>
            </a:r>
          </a:p>
        </p:txBody>
      </p:sp>
    </p:spTree>
    <p:extLst>
      <p:ext uri="{BB962C8B-B14F-4D97-AF65-F5344CB8AC3E}">
        <p14:creationId xmlns:p14="http://schemas.microsoft.com/office/powerpoint/2010/main" val="677508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altLang="en-US" smtClean="0"/>
              <a:t>Accounting for Growth: </a:t>
            </a:r>
            <a:br>
              <a:rPr lang="en-US" altLang="en-US" smtClean="0"/>
            </a:br>
            <a:r>
              <a:rPr lang="en-US" altLang="en-US" smtClean="0"/>
              <a:t>The Aggregate Production Function</a:t>
            </a:r>
            <a:endParaRPr lang="id-ID" altLang="en-US" smtClean="0"/>
          </a:p>
        </p:txBody>
      </p:sp>
      <p:sp>
        <p:nvSpPr>
          <p:cNvPr id="13315" name="Content Placeholder 3"/>
          <p:cNvSpPr>
            <a:spLocks noGrp="1"/>
          </p:cNvSpPr>
          <p:nvPr>
            <p:ph idx="1"/>
          </p:nvPr>
        </p:nvSpPr>
        <p:spPr>
          <a:xfrm>
            <a:off x="609600" y="2584450"/>
            <a:ext cx="10972800" cy="1285875"/>
          </a:xfrm>
        </p:spPr>
        <p:txBody>
          <a:bodyPr/>
          <a:lstStyle/>
          <a:p>
            <a:pPr indent="-1588">
              <a:buFont typeface="Arial" pitchFamily="34" charset="0"/>
              <a:buNone/>
            </a:pPr>
            <a:r>
              <a:rPr lang="en-US" altLang="en-US" sz="2600" dirty="0" smtClean="0"/>
              <a:t>A Hypothetical Example: How Physical Capital per Worker Affects Productivity, Holding Human Capital and Technology Fixed</a:t>
            </a:r>
          </a:p>
        </p:txBody>
      </p:sp>
      <p:graphicFrame>
        <p:nvGraphicFramePr>
          <p:cNvPr id="7" name="Group 4"/>
          <p:cNvGraphicFramePr>
            <a:graphicFrameLocks noGrp="1"/>
          </p:cNvGraphicFramePr>
          <p:nvPr>
            <p:extLst>
              <p:ext uri="{D42A27DB-BD31-4B8C-83A1-F6EECF244321}">
                <p14:modId xmlns:p14="http://schemas.microsoft.com/office/powerpoint/2010/main" val="3388157060"/>
              </p:ext>
            </p:extLst>
          </p:nvPr>
        </p:nvGraphicFramePr>
        <p:xfrm>
          <a:off x="1629833" y="4144964"/>
          <a:ext cx="9144000" cy="2362201"/>
        </p:xfrm>
        <a:graphic>
          <a:graphicData uri="http://schemas.openxmlformats.org/drawingml/2006/table">
            <a:tbl>
              <a:tblPr firstRow="1" bandRow="1">
                <a:tableStyleId>{21E4AEA4-8DFA-4A89-87EB-49C32662AFE0}</a:tableStyleId>
              </a:tblPr>
              <a:tblGrid>
                <a:gridCol w="4205817"/>
                <a:gridCol w="4938183"/>
              </a:tblGrid>
              <a:tr h="67944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Physical capital per worker</a:t>
                      </a:r>
                      <a:endParaRPr kumimoji="0" lang="en-US" sz="1800" b="1" i="0" u="none" strike="noStrike" cap="none" normalizeH="0" baseline="0" dirty="0" smtClean="0">
                        <a:ln>
                          <a:noFill/>
                        </a:ln>
                        <a:solidFill>
                          <a:schemeClr val="tx1"/>
                        </a:solidFill>
                        <a:effectLst/>
                        <a:latin typeface="Arial" charset="0"/>
                      </a:endParaRPr>
                    </a:p>
                  </a:txBody>
                  <a:tcPr marL="121920" marR="12192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Real GDP per worker</a:t>
                      </a:r>
                      <a:endParaRPr kumimoji="0" lang="en-US" sz="1800" b="1" i="0" u="none" strike="noStrike" cap="none" normalizeH="0" baseline="0" dirty="0" smtClean="0">
                        <a:ln>
                          <a:noFill/>
                        </a:ln>
                        <a:solidFill>
                          <a:schemeClr val="tx1"/>
                        </a:solidFill>
                        <a:effectLst/>
                        <a:latin typeface="Arial" charset="0"/>
                      </a:endParaRPr>
                    </a:p>
                  </a:txBody>
                  <a:tcPr marL="121920" marR="121920" anchor="b" horzOverflow="overflow"/>
                </a:tc>
              </a:tr>
              <a:tr h="420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 </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$0 </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r>
              <a:tr h="420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15,000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30,000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r>
              <a:tr h="420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30,000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r>
              <a:tr h="420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45,000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55,000</a:t>
                      </a:r>
                      <a:endParaRPr kumimoji="0" lang="en-US" sz="1800" b="0" i="0" u="none" strike="noStrike" cap="none" normalizeH="0" baseline="0" dirty="0" smtClean="0">
                        <a:ln>
                          <a:noFill/>
                        </a:ln>
                        <a:solidFill>
                          <a:schemeClr val="tx1"/>
                        </a:solidFill>
                        <a:effectLst/>
                        <a:latin typeface="Arial" charset="0"/>
                      </a:endParaRPr>
                    </a:p>
                  </a:txBody>
                  <a:tcPr marL="121920" marR="121920" anchor="b" horzOverflow="overflow"/>
                </a:tc>
              </a:tr>
            </a:tbl>
          </a:graphicData>
        </a:graphic>
      </p:graphicFrame>
    </p:spTree>
    <p:extLst>
      <p:ext uri="{BB962C8B-B14F-4D97-AF65-F5344CB8AC3E}">
        <p14:creationId xmlns:p14="http://schemas.microsoft.com/office/powerpoint/2010/main" val="26585808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Physical Capital and Productivity</a:t>
            </a:r>
            <a:endParaRPr lang="id-ID" altLang="en-US" smtClean="0"/>
          </a:p>
        </p:txBody>
      </p:sp>
      <p:cxnSp>
        <p:nvCxnSpPr>
          <p:cNvPr id="14339" name="Straight Connector 86"/>
          <p:cNvCxnSpPr>
            <a:cxnSpLocks noChangeShapeType="1"/>
          </p:cNvCxnSpPr>
          <p:nvPr/>
        </p:nvCxnSpPr>
        <p:spPr bwMode="auto">
          <a:xfrm>
            <a:off x="3346451" y="3602038"/>
            <a:ext cx="5486400" cy="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sp>
        <p:nvSpPr>
          <p:cNvPr id="14340" name="Line 10"/>
          <p:cNvSpPr>
            <a:spLocks noChangeShapeType="1"/>
          </p:cNvSpPr>
          <p:nvPr/>
        </p:nvSpPr>
        <p:spPr bwMode="auto">
          <a:xfrm flipV="1">
            <a:off x="3346451" y="1620838"/>
            <a:ext cx="0" cy="392271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11"/>
          <p:cNvSpPr>
            <a:spLocks noChangeShapeType="1"/>
          </p:cNvSpPr>
          <p:nvPr/>
        </p:nvSpPr>
        <p:spPr bwMode="auto">
          <a:xfrm flipH="1">
            <a:off x="3346452" y="5549900"/>
            <a:ext cx="6800849"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cxnSp>
        <p:nvCxnSpPr>
          <p:cNvPr id="14342" name="Straight Connector 86"/>
          <p:cNvCxnSpPr>
            <a:cxnSpLocks noChangeShapeType="1"/>
          </p:cNvCxnSpPr>
          <p:nvPr/>
        </p:nvCxnSpPr>
        <p:spPr bwMode="auto">
          <a:xfrm>
            <a:off x="3346451" y="3906838"/>
            <a:ext cx="3251200" cy="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cxnSp>
        <p:nvCxnSpPr>
          <p:cNvPr id="14343" name="Straight Connector 86"/>
          <p:cNvCxnSpPr>
            <a:cxnSpLocks noChangeShapeType="1"/>
          </p:cNvCxnSpPr>
          <p:nvPr/>
        </p:nvCxnSpPr>
        <p:spPr bwMode="auto">
          <a:xfrm>
            <a:off x="3346451" y="4516438"/>
            <a:ext cx="1422400" cy="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sp>
        <p:nvSpPr>
          <p:cNvPr id="14344" name="Freeform 15"/>
          <p:cNvSpPr>
            <a:spLocks/>
          </p:cNvSpPr>
          <p:nvPr/>
        </p:nvSpPr>
        <p:spPr bwMode="auto">
          <a:xfrm rot="-9762935">
            <a:off x="4580467" y="2917825"/>
            <a:ext cx="4775200" cy="2863850"/>
          </a:xfrm>
          <a:custGeom>
            <a:avLst/>
            <a:gdLst>
              <a:gd name="T0" fmla="*/ 3581400 w 266"/>
              <a:gd name="T1" fmla="*/ 0 h 494"/>
              <a:gd name="T2" fmla="*/ 0 w 266"/>
              <a:gd name="T3" fmla="*/ 2863850 h 494"/>
              <a:gd name="T4" fmla="*/ 0 60000 65536"/>
              <a:gd name="T5" fmla="*/ 0 60000 65536"/>
              <a:gd name="T6" fmla="*/ 0 w 266"/>
              <a:gd name="T7" fmla="*/ 0 h 494"/>
              <a:gd name="T8" fmla="*/ 266 w 266"/>
              <a:gd name="T9" fmla="*/ 494 h 494"/>
            </a:gdLst>
            <a:ahLst/>
            <a:cxnLst>
              <a:cxn ang="T4">
                <a:pos x="T0" y="T1"/>
              </a:cxn>
              <a:cxn ang="T5">
                <a:pos x="T2" y="T3"/>
              </a:cxn>
            </a:cxnLst>
            <a:rect l="T6" t="T7" r="T8" b="T9"/>
            <a:pathLst>
              <a:path w="266" h="494">
                <a:moveTo>
                  <a:pt x="266" y="0"/>
                </a:moveTo>
                <a:cubicBezTo>
                  <a:pt x="266" y="149"/>
                  <a:pt x="190" y="320"/>
                  <a:pt x="0" y="494"/>
                </a:cubicBezTo>
              </a:path>
            </a:pathLst>
          </a:custGeom>
          <a:noFill/>
          <a:ln w="41275" cap="flat">
            <a:solidFill>
              <a:srgbClr val="EE313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4345" name="Straight Connector 86"/>
          <p:cNvCxnSpPr>
            <a:cxnSpLocks noChangeShapeType="1"/>
          </p:cNvCxnSpPr>
          <p:nvPr/>
        </p:nvCxnSpPr>
        <p:spPr bwMode="auto">
          <a:xfrm>
            <a:off x="4768851" y="4516438"/>
            <a:ext cx="0" cy="106680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cxnSp>
        <p:nvCxnSpPr>
          <p:cNvPr id="14346" name="Straight Connector 86"/>
          <p:cNvCxnSpPr>
            <a:cxnSpLocks noChangeShapeType="1"/>
          </p:cNvCxnSpPr>
          <p:nvPr/>
        </p:nvCxnSpPr>
        <p:spPr bwMode="auto">
          <a:xfrm>
            <a:off x="6597651" y="3906838"/>
            <a:ext cx="0" cy="160020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cxnSp>
        <p:nvCxnSpPr>
          <p:cNvPr id="14347" name="Straight Connector 86"/>
          <p:cNvCxnSpPr>
            <a:cxnSpLocks noChangeShapeType="1"/>
          </p:cNvCxnSpPr>
          <p:nvPr/>
        </p:nvCxnSpPr>
        <p:spPr bwMode="auto">
          <a:xfrm>
            <a:off x="8832851" y="3602038"/>
            <a:ext cx="0" cy="1981200"/>
          </a:xfrm>
          <a:prstGeom prst="line">
            <a:avLst/>
          </a:prstGeom>
          <a:noFill/>
          <a:ln w="22225" cap="rnd">
            <a:solidFill>
              <a:srgbClr val="9C9C9C"/>
            </a:solidFill>
            <a:prstDash val="sysDot"/>
            <a:round/>
            <a:headEnd/>
            <a:tailEnd type="none" w="med" len="lg"/>
          </a:ln>
          <a:extLst>
            <a:ext uri="{909E8E84-426E-40DD-AFC4-6F175D3DCCD1}">
              <a14:hiddenFill xmlns:a14="http://schemas.microsoft.com/office/drawing/2010/main">
                <a:noFill/>
              </a14:hiddenFill>
            </a:ext>
          </a:extLst>
        </p:spPr>
      </p:cxnSp>
      <p:sp>
        <p:nvSpPr>
          <p:cNvPr id="14348" name="Rectangle 19"/>
          <p:cNvSpPr>
            <a:spLocks noChangeArrowheads="1"/>
          </p:cNvSpPr>
          <p:nvPr/>
        </p:nvSpPr>
        <p:spPr bwMode="auto">
          <a:xfrm>
            <a:off x="2228851" y="3373439"/>
            <a:ext cx="111760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600"/>
              <a:t>$60,000</a:t>
            </a:r>
          </a:p>
          <a:p>
            <a:pPr algn="r"/>
            <a:endParaRPr lang="en-US" altLang="en-US" sz="1600"/>
          </a:p>
          <a:p>
            <a:pPr algn="r"/>
            <a:r>
              <a:rPr lang="en-US" altLang="en-US" sz="1600"/>
              <a:t>50,000</a:t>
            </a:r>
          </a:p>
          <a:p>
            <a:pPr algn="r"/>
            <a:endParaRPr lang="en-US" altLang="en-US" sz="1600"/>
          </a:p>
          <a:p>
            <a:pPr algn="r"/>
            <a:r>
              <a:rPr lang="en-US" altLang="en-US" sz="1600"/>
              <a:t>30,000</a:t>
            </a:r>
          </a:p>
          <a:p>
            <a:pPr algn="r"/>
            <a:endParaRPr lang="en-US" altLang="en-US" sz="1600"/>
          </a:p>
          <a:p>
            <a:pPr algn="r"/>
            <a:endParaRPr lang="en-US" altLang="en-US" sz="1600"/>
          </a:p>
          <a:p>
            <a:pPr algn="r">
              <a:spcBef>
                <a:spcPct val="20000"/>
              </a:spcBef>
            </a:pPr>
            <a:endParaRPr lang="en-US" altLang="en-US" sz="1600"/>
          </a:p>
          <a:p>
            <a:pPr algn="r"/>
            <a:r>
              <a:rPr lang="en-US" altLang="en-US" sz="1600"/>
              <a:t>0</a:t>
            </a:r>
          </a:p>
          <a:p>
            <a:pPr algn="r"/>
            <a:endParaRPr lang="en-US" altLang="en-US" sz="1600"/>
          </a:p>
        </p:txBody>
      </p:sp>
      <p:sp>
        <p:nvSpPr>
          <p:cNvPr id="14349" name="Rectangle 20"/>
          <p:cNvSpPr>
            <a:spLocks noChangeArrowheads="1"/>
          </p:cNvSpPr>
          <p:nvPr/>
        </p:nvSpPr>
        <p:spPr bwMode="auto">
          <a:xfrm>
            <a:off x="1822451" y="1468438"/>
            <a:ext cx="1422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000000"/>
                </a:solidFill>
              </a:rPr>
              <a:t>Real GDP    per worker</a:t>
            </a:r>
            <a:endParaRPr lang="en-US" altLang="en-US" sz="1400" b="1"/>
          </a:p>
        </p:txBody>
      </p:sp>
      <p:sp>
        <p:nvSpPr>
          <p:cNvPr id="14350" name="Rectangle 21"/>
          <p:cNvSpPr>
            <a:spLocks noChangeArrowheads="1"/>
          </p:cNvSpPr>
          <p:nvPr/>
        </p:nvSpPr>
        <p:spPr bwMode="auto">
          <a:xfrm>
            <a:off x="4362451" y="5583239"/>
            <a:ext cx="680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t>$20,000                 50,000                             80,000</a:t>
            </a:r>
          </a:p>
        </p:txBody>
      </p:sp>
      <p:sp>
        <p:nvSpPr>
          <p:cNvPr id="14351" name="Rectangle 22"/>
          <p:cNvSpPr>
            <a:spLocks noChangeArrowheads="1"/>
          </p:cNvSpPr>
          <p:nvPr/>
        </p:nvSpPr>
        <p:spPr bwMode="auto">
          <a:xfrm>
            <a:off x="9429751" y="5783263"/>
            <a:ext cx="18901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solidFill>
                  <a:srgbClr val="000000"/>
                </a:solidFill>
              </a:rPr>
              <a:t>Physical capital  per worker     (2000 dollars)</a:t>
            </a:r>
            <a:endParaRPr lang="en-US" altLang="en-US" sz="1400" b="1"/>
          </a:p>
        </p:txBody>
      </p:sp>
      <p:grpSp>
        <p:nvGrpSpPr>
          <p:cNvPr id="19" name="Group 26"/>
          <p:cNvGrpSpPr>
            <a:grpSpLocks/>
          </p:cNvGrpSpPr>
          <p:nvPr/>
        </p:nvGrpSpPr>
        <p:grpSpPr bwMode="auto">
          <a:xfrm>
            <a:off x="596900" y="3373438"/>
            <a:ext cx="1845733" cy="1676400"/>
            <a:chOff x="3020" y="1105"/>
            <a:chExt cx="769" cy="861"/>
          </a:xfrm>
        </p:grpSpPr>
        <p:sp>
          <p:nvSpPr>
            <p:cNvPr id="20" name="Freeform 123"/>
            <p:cNvSpPr>
              <a:spLocks/>
            </p:cNvSpPr>
            <p:nvPr/>
          </p:nvSpPr>
          <p:spPr bwMode="auto">
            <a:xfrm>
              <a:off x="3020" y="1105"/>
              <a:ext cx="769" cy="861"/>
            </a:xfrm>
            <a:custGeom>
              <a:avLst/>
              <a:gdLst>
                <a:gd name="T0" fmla="*/ 1071 w 267"/>
                <a:gd name="T1" fmla="*/ 320 h 98"/>
                <a:gd name="T2" fmla="*/ 1007 w 267"/>
                <a:gd name="T3" fmla="*/ 383 h 98"/>
                <a:gd name="T4" fmla="*/ 64 w 267"/>
                <a:gd name="T5" fmla="*/ 383 h 98"/>
                <a:gd name="T6" fmla="*/ 0 w 267"/>
                <a:gd name="T7" fmla="*/ 320 h 98"/>
                <a:gd name="T8" fmla="*/ 0 w 267"/>
                <a:gd name="T9" fmla="*/ 63 h 98"/>
                <a:gd name="T10" fmla="*/ 64 w 267"/>
                <a:gd name="T11" fmla="*/ 0 h 98"/>
                <a:gd name="T12" fmla="*/ 1007 w 267"/>
                <a:gd name="T13" fmla="*/ 0 h 98"/>
                <a:gd name="T14" fmla="*/ 1071 w 267"/>
                <a:gd name="T15" fmla="*/ 63 h 98"/>
                <a:gd name="T16" fmla="*/ 1071 w 267"/>
                <a:gd name="T17" fmla="*/ 32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8"/>
                <a:gd name="T29" fmla="*/ 267 w 26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8">
                  <a:moveTo>
                    <a:pt x="267" y="82"/>
                  </a:moveTo>
                  <a:cubicBezTo>
                    <a:pt x="267" y="90"/>
                    <a:pt x="259" y="98"/>
                    <a:pt x="251" y="98"/>
                  </a:cubicBezTo>
                  <a:cubicBezTo>
                    <a:pt x="16" y="98"/>
                    <a:pt x="16" y="98"/>
                    <a:pt x="16" y="98"/>
                  </a:cubicBezTo>
                  <a:cubicBezTo>
                    <a:pt x="7" y="98"/>
                    <a:pt x="0" y="90"/>
                    <a:pt x="0" y="82"/>
                  </a:cubicBezTo>
                  <a:cubicBezTo>
                    <a:pt x="0" y="16"/>
                    <a:pt x="0" y="16"/>
                    <a:pt x="0" y="16"/>
                  </a:cubicBezTo>
                  <a:cubicBezTo>
                    <a:pt x="0" y="8"/>
                    <a:pt x="7" y="0"/>
                    <a:pt x="16" y="0"/>
                  </a:cubicBezTo>
                  <a:cubicBezTo>
                    <a:pt x="251" y="0"/>
                    <a:pt x="251" y="0"/>
                    <a:pt x="251" y="0"/>
                  </a:cubicBezTo>
                  <a:cubicBezTo>
                    <a:pt x="259" y="0"/>
                    <a:pt x="267" y="8"/>
                    <a:pt x="267" y="16"/>
                  </a:cubicBezTo>
                  <a:lnTo>
                    <a:pt x="267" y="8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14368" name="Rectangle 124"/>
            <p:cNvSpPr>
              <a:spLocks noChangeArrowheads="1"/>
            </p:cNvSpPr>
            <p:nvPr/>
          </p:nvSpPr>
          <p:spPr bwMode="auto">
            <a:xfrm>
              <a:off x="3085" y="1127"/>
              <a:ext cx="659"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t>1.  The increase in real GDP per worker becomes smaller …</a:t>
              </a:r>
              <a:endParaRPr lang="en-US" altLang="en-US" sz="1600" b="1" i="1"/>
            </a:p>
          </p:txBody>
        </p:sp>
      </p:grpSp>
      <p:sp>
        <p:nvSpPr>
          <p:cNvPr id="22" name="Line 27"/>
          <p:cNvSpPr>
            <a:spLocks noChangeShapeType="1"/>
          </p:cNvSpPr>
          <p:nvPr/>
        </p:nvSpPr>
        <p:spPr bwMode="auto">
          <a:xfrm flipV="1">
            <a:off x="2940051" y="3602038"/>
            <a:ext cx="0" cy="22860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3" name="Line 28"/>
          <p:cNvSpPr>
            <a:spLocks noChangeShapeType="1"/>
          </p:cNvSpPr>
          <p:nvPr/>
        </p:nvSpPr>
        <p:spPr bwMode="auto">
          <a:xfrm flipV="1">
            <a:off x="2940051" y="4059238"/>
            <a:ext cx="0" cy="30480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4" name="Line 29"/>
          <p:cNvSpPr>
            <a:spLocks noChangeShapeType="1"/>
          </p:cNvSpPr>
          <p:nvPr/>
        </p:nvSpPr>
        <p:spPr bwMode="auto">
          <a:xfrm rot="5400000" flipH="1" flipV="1">
            <a:off x="5784851" y="5430838"/>
            <a:ext cx="0" cy="60960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25" name="Line 30"/>
          <p:cNvSpPr>
            <a:spLocks noChangeShapeType="1"/>
          </p:cNvSpPr>
          <p:nvPr/>
        </p:nvSpPr>
        <p:spPr bwMode="auto">
          <a:xfrm rot="5400000" flipH="1" flipV="1">
            <a:off x="7816851" y="5227638"/>
            <a:ext cx="0" cy="101600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grpSp>
        <p:nvGrpSpPr>
          <p:cNvPr id="26" name="Group 31"/>
          <p:cNvGrpSpPr>
            <a:grpSpLocks/>
          </p:cNvGrpSpPr>
          <p:nvPr/>
        </p:nvGrpSpPr>
        <p:grpSpPr bwMode="auto">
          <a:xfrm>
            <a:off x="4950885" y="5964238"/>
            <a:ext cx="3331633" cy="608012"/>
            <a:chOff x="2718" y="1105"/>
            <a:chExt cx="1088" cy="383"/>
          </a:xfrm>
        </p:grpSpPr>
        <p:sp>
          <p:nvSpPr>
            <p:cNvPr id="27" name="Freeform 123"/>
            <p:cNvSpPr>
              <a:spLocks/>
            </p:cNvSpPr>
            <p:nvPr/>
          </p:nvSpPr>
          <p:spPr bwMode="auto">
            <a:xfrm>
              <a:off x="2718" y="1105"/>
              <a:ext cx="1071" cy="383"/>
            </a:xfrm>
            <a:custGeom>
              <a:avLst/>
              <a:gdLst>
                <a:gd name="T0" fmla="*/ 1071 w 267"/>
                <a:gd name="T1" fmla="*/ 320 h 98"/>
                <a:gd name="T2" fmla="*/ 1007 w 267"/>
                <a:gd name="T3" fmla="*/ 383 h 98"/>
                <a:gd name="T4" fmla="*/ 64 w 267"/>
                <a:gd name="T5" fmla="*/ 383 h 98"/>
                <a:gd name="T6" fmla="*/ 0 w 267"/>
                <a:gd name="T7" fmla="*/ 320 h 98"/>
                <a:gd name="T8" fmla="*/ 0 w 267"/>
                <a:gd name="T9" fmla="*/ 63 h 98"/>
                <a:gd name="T10" fmla="*/ 64 w 267"/>
                <a:gd name="T11" fmla="*/ 0 h 98"/>
                <a:gd name="T12" fmla="*/ 1007 w 267"/>
                <a:gd name="T13" fmla="*/ 0 h 98"/>
                <a:gd name="T14" fmla="*/ 1071 w 267"/>
                <a:gd name="T15" fmla="*/ 63 h 98"/>
                <a:gd name="T16" fmla="*/ 1071 w 267"/>
                <a:gd name="T17" fmla="*/ 32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8"/>
                <a:gd name="T29" fmla="*/ 267 w 26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8">
                  <a:moveTo>
                    <a:pt x="267" y="82"/>
                  </a:moveTo>
                  <a:cubicBezTo>
                    <a:pt x="267" y="90"/>
                    <a:pt x="259" y="98"/>
                    <a:pt x="251" y="98"/>
                  </a:cubicBezTo>
                  <a:cubicBezTo>
                    <a:pt x="16" y="98"/>
                    <a:pt x="16" y="98"/>
                    <a:pt x="16" y="98"/>
                  </a:cubicBezTo>
                  <a:cubicBezTo>
                    <a:pt x="7" y="98"/>
                    <a:pt x="0" y="90"/>
                    <a:pt x="0" y="82"/>
                  </a:cubicBezTo>
                  <a:cubicBezTo>
                    <a:pt x="0" y="16"/>
                    <a:pt x="0" y="16"/>
                    <a:pt x="0" y="16"/>
                  </a:cubicBezTo>
                  <a:cubicBezTo>
                    <a:pt x="0" y="8"/>
                    <a:pt x="7" y="0"/>
                    <a:pt x="16" y="0"/>
                  </a:cubicBezTo>
                  <a:cubicBezTo>
                    <a:pt x="251" y="0"/>
                    <a:pt x="251" y="0"/>
                    <a:pt x="251" y="0"/>
                  </a:cubicBezTo>
                  <a:cubicBezTo>
                    <a:pt x="259" y="0"/>
                    <a:pt x="267" y="8"/>
                    <a:pt x="267" y="16"/>
                  </a:cubicBezTo>
                  <a:lnTo>
                    <a:pt x="267" y="8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14366" name="Rectangle 124"/>
            <p:cNvSpPr>
              <a:spLocks noChangeArrowheads="1"/>
            </p:cNvSpPr>
            <p:nvPr/>
          </p:nvSpPr>
          <p:spPr bwMode="auto">
            <a:xfrm>
              <a:off x="2735" y="1160"/>
              <a:ext cx="107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t>2. as physical capital per worker rises…</a:t>
              </a:r>
            </a:p>
          </p:txBody>
        </p:sp>
      </p:grpSp>
      <p:sp>
        <p:nvSpPr>
          <p:cNvPr id="14358" name="Rectangle 34"/>
          <p:cNvSpPr>
            <a:spLocks noChangeArrowheads="1"/>
          </p:cNvSpPr>
          <p:nvPr/>
        </p:nvSpPr>
        <p:spPr bwMode="auto">
          <a:xfrm>
            <a:off x="4870451" y="4592639"/>
            <a:ext cx="20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t>A</a:t>
            </a:r>
          </a:p>
        </p:txBody>
      </p:sp>
      <p:sp>
        <p:nvSpPr>
          <p:cNvPr id="14359" name="Rectangle 35"/>
          <p:cNvSpPr>
            <a:spLocks noChangeArrowheads="1"/>
          </p:cNvSpPr>
          <p:nvPr/>
        </p:nvSpPr>
        <p:spPr bwMode="auto">
          <a:xfrm>
            <a:off x="6699251" y="3983039"/>
            <a:ext cx="20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t>B</a:t>
            </a:r>
          </a:p>
        </p:txBody>
      </p:sp>
      <p:sp>
        <p:nvSpPr>
          <p:cNvPr id="14360" name="Rectangle 36"/>
          <p:cNvSpPr>
            <a:spLocks noChangeArrowheads="1"/>
          </p:cNvSpPr>
          <p:nvPr/>
        </p:nvSpPr>
        <p:spPr bwMode="auto">
          <a:xfrm>
            <a:off x="8934451" y="3678239"/>
            <a:ext cx="20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t>C</a:t>
            </a:r>
          </a:p>
        </p:txBody>
      </p:sp>
      <p:sp>
        <p:nvSpPr>
          <p:cNvPr id="14361" name="Oval 37"/>
          <p:cNvSpPr>
            <a:spLocks noChangeArrowheads="1"/>
          </p:cNvSpPr>
          <p:nvPr/>
        </p:nvSpPr>
        <p:spPr bwMode="auto">
          <a:xfrm>
            <a:off x="4679951" y="4468813"/>
            <a:ext cx="154516" cy="1016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b="1"/>
          </a:p>
        </p:txBody>
      </p:sp>
      <p:sp>
        <p:nvSpPr>
          <p:cNvPr id="14362" name="Oval 38"/>
          <p:cNvSpPr>
            <a:spLocks noChangeArrowheads="1"/>
          </p:cNvSpPr>
          <p:nvPr/>
        </p:nvSpPr>
        <p:spPr bwMode="auto">
          <a:xfrm>
            <a:off x="8758767" y="3541713"/>
            <a:ext cx="154517" cy="1143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b="1"/>
          </a:p>
        </p:txBody>
      </p:sp>
      <p:sp>
        <p:nvSpPr>
          <p:cNvPr id="14363" name="Oval 39"/>
          <p:cNvSpPr>
            <a:spLocks noChangeArrowheads="1"/>
          </p:cNvSpPr>
          <p:nvPr/>
        </p:nvSpPr>
        <p:spPr bwMode="auto">
          <a:xfrm>
            <a:off x="6521451" y="3849688"/>
            <a:ext cx="154516" cy="1190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b="1"/>
          </a:p>
        </p:txBody>
      </p:sp>
    </p:spTree>
    <p:extLst>
      <p:ext uri="{BB962C8B-B14F-4D97-AF65-F5344CB8AC3E}">
        <p14:creationId xmlns:p14="http://schemas.microsoft.com/office/powerpoint/2010/main" val="10658708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altLang="en-US" sz="4000" dirty="0" smtClean="0"/>
              <a:t>Accounting for Growth: </a:t>
            </a:r>
            <a:br>
              <a:rPr lang="en-US" altLang="en-US" sz="4000" dirty="0" smtClean="0"/>
            </a:br>
            <a:r>
              <a:rPr lang="en-US" altLang="en-US" sz="4000" dirty="0" smtClean="0"/>
              <a:t>The Aggregate Production Function</a:t>
            </a:r>
            <a:endParaRPr lang="id-ID" altLang="en-US" sz="4000" dirty="0" smtClean="0"/>
          </a:p>
        </p:txBody>
      </p:sp>
      <p:sp>
        <p:nvSpPr>
          <p:cNvPr id="4" name="Content Placeholder 3"/>
          <p:cNvSpPr>
            <a:spLocks noGrp="1"/>
          </p:cNvSpPr>
          <p:nvPr>
            <p:ph idx="1"/>
          </p:nvPr>
        </p:nvSpPr>
        <p:spPr/>
        <p:txBody>
          <a:bodyPr>
            <a:normAutofit fontScale="92500" lnSpcReduction="10000"/>
          </a:bodyPr>
          <a:lstStyle/>
          <a:p>
            <a:r>
              <a:rPr lang="en-US" altLang="en-US" sz="2600" b="1" dirty="0" smtClean="0"/>
              <a:t>Growth accounting </a:t>
            </a:r>
            <a:r>
              <a:rPr lang="en-US" altLang="en-US" sz="2600" dirty="0" smtClean="0"/>
              <a:t>estimates the contribution of each major factor in the aggregate production function to economic growth.</a:t>
            </a:r>
          </a:p>
          <a:p>
            <a:r>
              <a:rPr lang="en-US" altLang="en-US" sz="2600" dirty="0" smtClean="0"/>
              <a:t>The amount of physical capital per worker grows 3% a year.</a:t>
            </a:r>
          </a:p>
          <a:p>
            <a:r>
              <a:rPr lang="en-US" altLang="en-US" sz="2600" dirty="0" smtClean="0"/>
              <a:t>According to estimates of the aggregate production function, each 1% rise in physical capital per worker, holding human capital and technology constant, raises output per worker by 1⁄3 of 1%, or 0.33%.</a:t>
            </a:r>
          </a:p>
          <a:p>
            <a:r>
              <a:rPr lang="en-US" altLang="en-US" sz="2600" b="1" dirty="0" smtClean="0"/>
              <a:t>Total factor productivity </a:t>
            </a:r>
            <a:r>
              <a:rPr lang="en-US" altLang="en-US" sz="2600" dirty="0" smtClean="0"/>
              <a:t>is the amount of output that can be achieved with a given amount of factor inputs.</a:t>
            </a:r>
          </a:p>
        </p:txBody>
      </p:sp>
    </p:spTree>
    <p:extLst>
      <p:ext uri="{BB962C8B-B14F-4D97-AF65-F5344CB8AC3E}">
        <p14:creationId xmlns:p14="http://schemas.microsoft.com/office/powerpoint/2010/main" val="1786513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374</TotalTime>
  <Words>1346</Words>
  <Application>Microsoft Office PowerPoint</Application>
  <PresentationFormat>Widescreen</PresentationFormat>
  <Paragraphs>126</Paragraphs>
  <Slides>18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Book Antiqua</vt:lpstr>
      <vt:lpstr>Calibri</vt:lpstr>
      <vt:lpstr>Century Gothic</vt:lpstr>
      <vt:lpstr>Tahoma</vt:lpstr>
      <vt:lpstr>Wingdings</vt:lpstr>
      <vt:lpstr>Wingdings 3</vt:lpstr>
      <vt:lpstr>Widescreen Business</vt:lpstr>
      <vt:lpstr>ECO 120 - Global Macroeconomics</vt:lpstr>
      <vt:lpstr>Module 38</vt:lpstr>
      <vt:lpstr>Accounting for Growth:  The Aggregate Production Function</vt:lpstr>
      <vt:lpstr>Accounting for Growth:  The Aggregate Production Function</vt:lpstr>
      <vt:lpstr>Accounting for Growth:  The Aggregate Production Function</vt:lpstr>
      <vt:lpstr>Accounting for Growth:  The Aggregate Production Function</vt:lpstr>
      <vt:lpstr>Accounting for Growth:  The Aggregate Production Function</vt:lpstr>
      <vt:lpstr>Physical Capital and Productivity</vt:lpstr>
      <vt:lpstr>Accounting for Growth:  The Aggregate Production Function</vt:lpstr>
      <vt:lpstr>Technological Progress and Productivity Growth</vt:lpstr>
      <vt:lpstr>What about Natural Resources?</vt:lpstr>
      <vt:lpstr>The Information Technology Paradox </vt:lpstr>
      <vt:lpstr>The Information Technology Paradox </vt:lpstr>
      <vt:lpstr>Success, Disappointment, and Failure</vt:lpstr>
      <vt:lpstr>Success, Disappointment, and Failure</vt:lpstr>
      <vt:lpstr>Success, Disappointment, and Failure</vt:lpstr>
      <vt:lpstr>Are Economies Converging? </vt:lpstr>
      <vt:lpstr>Success, Disappointment, and Failure</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71</cp:revision>
  <cp:lastPrinted>2012-08-15T21:38:02Z</cp:lastPrinted>
  <dcterms:created xsi:type="dcterms:W3CDTF">2013-09-01T03:59:40Z</dcterms:created>
  <dcterms:modified xsi:type="dcterms:W3CDTF">2014-11-25T14:42:51Z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