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15"/>
  </p:notesMasterIdLst>
  <p:handoutMasterIdLst>
    <p:handoutMasterId r:id="rId16"/>
  </p:handoutMasterIdLst>
  <p:sldIdLst>
    <p:sldId id="272" r:id="rId3"/>
    <p:sldId id="340" r:id="rId4"/>
    <p:sldId id="341" r:id="rId5"/>
    <p:sldId id="342" r:id="rId6"/>
    <p:sldId id="343" r:id="rId7"/>
    <p:sldId id="344" r:id="rId8"/>
    <p:sldId id="345" r:id="rId9"/>
    <p:sldId id="346" r:id="rId10"/>
    <p:sldId id="347" r:id="rId11"/>
    <p:sldId id="348" r:id="rId12"/>
    <p:sldId id="349" r:id="rId13"/>
    <p:sldId id="350" r:id="rId14"/>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424" autoAdjust="0"/>
  </p:normalViewPr>
  <p:slideViewPr>
    <p:cSldViewPr snapToGrid="0">
      <p:cViewPr varScale="1">
        <p:scale>
          <a:sx n="96" d="100"/>
          <a:sy n="96" d="100"/>
        </p:scale>
        <p:origin x="1152"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2BCAFC7A-71DD-4C2C-B63D-60FDC7DD5449}" type="datetimeFigureOut">
              <a:rPr lang="en-US" smtClean="0"/>
              <a:t>11/25/2014</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A6FC261-E491-4C42-A663-B95247CC46D9}" type="slidenum">
              <a:rPr lang="en-US" smtClean="0"/>
              <a:t>‹#›</a:t>
            </a:fld>
            <a:endParaRPr lang="en-US"/>
          </a:p>
        </p:txBody>
      </p:sp>
    </p:spTree>
    <p:extLst>
      <p:ext uri="{BB962C8B-B14F-4D97-AF65-F5344CB8AC3E}">
        <p14:creationId xmlns:p14="http://schemas.microsoft.com/office/powerpoint/2010/main" val="162203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D85ECAFD-F005-4163-B10D-85806DC43F93}" type="datetimeFigureOut">
              <a:rPr lang="en-US" smtClean="0"/>
              <a:t>11/25/2014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33E963C-1534-4F8D-B2A7-66D81AA25953}" type="slidenum">
              <a:rPr lang="en-US" smtClean="0"/>
              <a:t>‹#›</a:t>
            </a:fld>
            <a:endParaRPr lang="en-US"/>
          </a:p>
        </p:txBody>
      </p:sp>
    </p:spTree>
    <p:extLst>
      <p:ext uri="{BB962C8B-B14F-4D97-AF65-F5344CB8AC3E}">
        <p14:creationId xmlns:p14="http://schemas.microsoft.com/office/powerpoint/2010/main" val="2811850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1</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3072954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F6AB586-4C19-4611-BEEA-0424FB406E5F}" type="slidenum">
              <a:rPr lang="en-US" smtClean="0"/>
              <a:pPr/>
              <a:t>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401872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a:t>
            </a:r>
            <a:r>
              <a:rPr lang="en-US" altLang="zh-CN" b="1" smtClean="0"/>
              <a:t>Figure 40-1:</a:t>
            </a:r>
            <a:r>
              <a:rPr lang="en-US" altLang="zh-CN" smtClean="0"/>
              <a:t> </a:t>
            </a:r>
            <a:r>
              <a:rPr lang="en-US" altLang="zh-CN" sz="1000" b="1"/>
              <a:t>Actual and Potential Output from 1989 to 2009</a:t>
            </a:r>
            <a:r>
              <a:rPr lang="en-US" altLang="zh-CN" b="1" smtClean="0"/>
              <a:t> </a:t>
            </a:r>
          </a:p>
          <a:p>
            <a:pPr>
              <a:spcBef>
                <a:spcPct val="0"/>
              </a:spcBef>
            </a:pPr>
            <a:r>
              <a:rPr lang="en-US" altLang="zh-CN" smtClean="0"/>
              <a:t>This figure shows the performance of actual and potential output in the United States from 1989 to 2009. The black line shows estimates of U.S. potential output, produced by the Congressional Budget Office, and the blue line shows actual aggregate output. The purple-shaded years are periods in which actual aggregate output fell below potential output, and the green-shaded years are periods in which actual aggregate output exceeded potential output. As shown, significant shortfalls occurred in the recessions of the early 1990s and after 2000. Actual aggregate output was significantly above potential output in the boom of the late 1990s.</a:t>
            </a:r>
          </a:p>
          <a:p>
            <a:pPr>
              <a:spcBef>
                <a:spcPct val="0"/>
              </a:spcBef>
            </a:pPr>
            <a:r>
              <a:rPr lang="en-US" altLang="zh-CN" smtClean="0"/>
              <a:t>Source: Congressional Budget Office; Bureau of Economic Analysis</a:t>
            </a:r>
            <a:endParaRPr lang="zh-CN" altLang="en-US" smtClean="0"/>
          </a:p>
          <a:p>
            <a:pPr>
              <a:spcBef>
                <a:spcPct val="0"/>
              </a:spcBef>
            </a:pPr>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D110B39-B6A8-4104-96C2-5F0FDBA09964}" type="slidenum">
              <a:rPr lang="en-US" altLang="en-US"/>
              <a:pPr fontAlgn="base">
                <a:spcBef>
                  <a:spcPct val="0"/>
                </a:spcBef>
                <a:spcAft>
                  <a:spcPct val="0"/>
                </a:spcAft>
              </a:pPr>
              <a:t>3</a:t>
            </a:fld>
            <a:endParaRPr lang="en-US" altLang="en-US"/>
          </a:p>
        </p:txBody>
      </p:sp>
    </p:spTree>
    <p:extLst>
      <p:ext uri="{BB962C8B-B14F-4D97-AF65-F5344CB8AC3E}">
        <p14:creationId xmlns:p14="http://schemas.microsoft.com/office/powerpoint/2010/main" val="2073468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smtClean="0"/>
              <a:t>Figure Caption</a:t>
            </a:r>
            <a:r>
              <a:rPr lang="en-US" altLang="en-US" b="1" smtClean="0"/>
              <a:t>:</a:t>
            </a:r>
            <a:r>
              <a:rPr lang="en-US" altLang="en-US" b="1" i="1" smtClean="0"/>
              <a:t> </a:t>
            </a:r>
            <a:r>
              <a:rPr lang="en-US" altLang="en-US" b="1" smtClean="0"/>
              <a:t>Figure 40.2: </a:t>
            </a:r>
            <a:r>
              <a:rPr lang="en-US" altLang="en-US" smtClean="0"/>
              <a:t>Economic growth results in an outward shift of the production possibility frontier because production possibilities are expanded.  The economy can now produce more of everything.  For example, if production is initially at point A (20 fish and 25 coconuts), it could move to point E (25 fish and 30 coconuts).</a:t>
            </a:r>
            <a:endParaRPr lang="en-US" altLang="en-US" b="1" i="1" smtClean="0"/>
          </a:p>
          <a:p>
            <a:pPr>
              <a:spcBef>
                <a:spcPct val="0"/>
              </a:spcBef>
            </a:pPr>
            <a:endParaRPr lang="en-US"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FE3830-581A-49A2-937E-560D68210C05}"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26191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smtClean="0"/>
              <a:t>Figure Caption</a:t>
            </a:r>
            <a:r>
              <a:rPr lang="en-US" altLang="en-US" b="1" smtClean="0"/>
              <a:t>: Figure 40.3: The Trade-off Between Investment and Consumer Goods.</a:t>
            </a:r>
            <a:r>
              <a:rPr lang="en-US" altLang="en-US" smtClean="0"/>
              <a:t> </a:t>
            </a:r>
            <a:endParaRPr lang="en-US" altLang="en-US" b="1" i="1" smtClean="0"/>
          </a:p>
          <a:p>
            <a:pPr>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7D8E05B-41A8-48B8-82C5-88E594F48C42}" type="slidenum">
              <a:rPr lang="en-US" altLang="en-US"/>
              <a:pPr fontAlgn="base">
                <a:spcBef>
                  <a:spcPct val="0"/>
                </a:spcBef>
                <a:spcAft>
                  <a:spcPct val="0"/>
                </a:spcAft>
              </a:pPr>
              <a:t>6</a:t>
            </a:fld>
            <a:endParaRPr lang="en-US" altLang="en-US"/>
          </a:p>
        </p:txBody>
      </p:sp>
    </p:spTree>
    <p:extLst>
      <p:ext uri="{BB962C8B-B14F-4D97-AF65-F5344CB8AC3E}">
        <p14:creationId xmlns:p14="http://schemas.microsoft.com/office/powerpoint/2010/main" val="753041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buClr>
                <a:schemeClr val="hlink"/>
              </a:buClr>
              <a:buSzPct val="70000"/>
              <a:buFont typeface="Wingdings" pitchFamily="2" charset="2"/>
              <a:buNone/>
            </a:pPr>
            <a:r>
              <a:rPr lang="en-US" altLang="en-US" b="1" i="1" u="sng" smtClean="0"/>
              <a:t>Figure Caption</a:t>
            </a:r>
            <a:r>
              <a:rPr lang="en-US" altLang="en-US" b="1" smtClean="0"/>
              <a:t>: Figure 40.4: Long-Run Aggregate Supply Curve </a:t>
            </a:r>
          </a:p>
          <a:p>
            <a:pPr>
              <a:spcBef>
                <a:spcPct val="50000"/>
              </a:spcBef>
              <a:buClr>
                <a:schemeClr val="hlink"/>
              </a:buClr>
              <a:buSzPct val="70000"/>
              <a:buFont typeface="Wingdings" pitchFamily="2" charset="2"/>
              <a:buNone/>
            </a:pPr>
            <a:r>
              <a:rPr lang="en-US" altLang="en-US" smtClean="0"/>
              <a:t>The long-run aggregate supply curve shows the quantity of aggregate output supplied when all prices, including nominal wages, are flexible. It is vertical at potential output, </a:t>
            </a:r>
            <a:r>
              <a:rPr lang="en-US" altLang="en-US" i="1" smtClean="0"/>
              <a:t>Y</a:t>
            </a:r>
            <a:r>
              <a:rPr lang="en-US" altLang="en-US" i="1" baseline="-25000" smtClean="0"/>
              <a:t>P</a:t>
            </a:r>
            <a:r>
              <a:rPr lang="en-US" altLang="en-US" i="1" smtClean="0"/>
              <a:t> </a:t>
            </a:r>
            <a:r>
              <a:rPr lang="en-US" altLang="en-US" smtClean="0"/>
              <a:t>, because in the long run an increase in the aggregate price level has no effect on the quantity of aggregate output supplied.</a:t>
            </a:r>
          </a:p>
          <a:p>
            <a:pPr>
              <a:spcBef>
                <a:spcPct val="0"/>
              </a:spcBef>
            </a:pPr>
            <a:endParaRPr lang="en-US" altLang="en-US" smtClean="0"/>
          </a:p>
          <a:p>
            <a:pPr>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6EB60F9-44DB-40EC-A09D-B94A7527D1CE}" type="slidenum">
              <a:rPr lang="en-US" altLang="en-US"/>
              <a:pPr fontAlgn="base">
                <a:spcBef>
                  <a:spcPct val="0"/>
                </a:spcBef>
                <a:spcAft>
                  <a:spcPct val="0"/>
                </a:spcAft>
              </a:pPr>
              <a:t>8</a:t>
            </a:fld>
            <a:endParaRPr lang="en-US" altLang="en-US"/>
          </a:p>
        </p:txBody>
      </p:sp>
    </p:spTree>
    <p:extLst>
      <p:ext uri="{BB962C8B-B14F-4D97-AF65-F5344CB8AC3E}">
        <p14:creationId xmlns:p14="http://schemas.microsoft.com/office/powerpoint/2010/main" val="732737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Figure 40.5</a:t>
            </a:r>
            <a:r>
              <a:rPr lang="en-US" altLang="en-US" smtClean="0"/>
              <a:t>:</a:t>
            </a:r>
            <a:r>
              <a:rPr lang="en-US" altLang="en-US" b="1" i="1" smtClean="0"/>
              <a:t> Long-run Growth and the LRAS Curve.</a:t>
            </a:r>
            <a:r>
              <a:rPr lang="en-US" altLang="en-US" smtClean="0"/>
              <a:t> The growth in potential output over time can be shown as a rightward shift of the long-run aggregate supply curve. </a:t>
            </a:r>
          </a:p>
          <a:p>
            <a:pPr>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68378B9-003D-41C8-A0D6-F78D4825B682}" type="slidenum">
              <a:rPr lang="en-US" altLang="en-US"/>
              <a:pPr fontAlgn="base">
                <a:spcBef>
                  <a:spcPct val="0"/>
                </a:spcBef>
                <a:spcAft>
                  <a:spcPct val="0"/>
                </a:spcAft>
              </a:pPr>
              <a:t>9</a:t>
            </a:fld>
            <a:endParaRPr lang="en-US" altLang="en-US"/>
          </a:p>
        </p:txBody>
      </p:sp>
    </p:spTree>
    <p:extLst>
      <p:ext uri="{BB962C8B-B14F-4D97-AF65-F5344CB8AC3E}">
        <p14:creationId xmlns:p14="http://schemas.microsoft.com/office/powerpoint/2010/main" val="1898437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i="1" u="sng" smtClean="0"/>
              <a:t>Figure Caption</a:t>
            </a:r>
            <a:r>
              <a:rPr lang="en-US" altLang="en-US" b="1" smtClean="0"/>
              <a:t>: </a:t>
            </a:r>
            <a:r>
              <a:rPr lang="en-US" altLang="zh-CN" b="1" smtClean="0"/>
              <a:t>Figure 40.6: </a:t>
            </a:r>
            <a:r>
              <a:rPr lang="en-US" altLang="en-US" b="1" smtClean="0"/>
              <a:t>From the Short Run to the Long Run</a:t>
            </a:r>
            <a:r>
              <a:rPr lang="en-US" altLang="zh-CN" b="1" smtClean="0"/>
              <a:t> </a:t>
            </a:r>
          </a:p>
          <a:p>
            <a:pPr>
              <a:spcBef>
                <a:spcPct val="0"/>
              </a:spcBef>
            </a:pPr>
            <a:r>
              <a:rPr lang="en-US" altLang="en-US" smtClean="0"/>
              <a:t>Panel (a): The initial short-run aggregate supply curve is </a:t>
            </a:r>
            <a:r>
              <a:rPr lang="en-US" altLang="en-US" i="1" smtClean="0"/>
              <a:t>SRAS</a:t>
            </a:r>
            <a:r>
              <a:rPr lang="en-US" altLang="en-US" baseline="-25000" smtClean="0"/>
              <a:t>1</a:t>
            </a:r>
            <a:r>
              <a:rPr lang="en-US" altLang="en-US" smtClean="0"/>
              <a:t>. At the aggregate price level, </a:t>
            </a:r>
            <a:r>
              <a:rPr lang="en-US" altLang="en-US" i="1" smtClean="0"/>
              <a:t>P</a:t>
            </a:r>
            <a:r>
              <a:rPr lang="en-US" altLang="en-US" baseline="-25000" smtClean="0"/>
              <a:t>1</a:t>
            </a:r>
            <a:r>
              <a:rPr lang="en-US" altLang="en-US" smtClean="0"/>
              <a:t>, the quantity of aggregate output supplied, </a:t>
            </a:r>
            <a:r>
              <a:rPr lang="en-US" altLang="en-US" i="1" smtClean="0"/>
              <a:t>Y</a:t>
            </a:r>
            <a:r>
              <a:rPr lang="en-US" altLang="en-US" baseline="-25000" smtClean="0"/>
              <a:t>1</a:t>
            </a:r>
            <a:r>
              <a:rPr lang="en-US" altLang="en-US" smtClean="0"/>
              <a:t>, exceeds potential output, </a:t>
            </a:r>
            <a:r>
              <a:rPr lang="en-US" altLang="en-US" i="1" smtClean="0"/>
              <a:t>Y</a:t>
            </a:r>
            <a:r>
              <a:rPr lang="en-US" altLang="en-US" i="1" baseline="-25000" smtClean="0"/>
              <a:t>P</a:t>
            </a:r>
            <a:r>
              <a:rPr lang="en-US" altLang="en-US" smtClean="0"/>
              <a:t>. Eventually, low unemployment will cause nominal wages to rise, leading to a leftward shift of the short-run aggregate supply curve from </a:t>
            </a:r>
            <a:r>
              <a:rPr lang="en-US" altLang="en-US" i="1" smtClean="0"/>
              <a:t>SRAS</a:t>
            </a:r>
            <a:r>
              <a:rPr lang="en-US" altLang="en-US" baseline="-25000" smtClean="0"/>
              <a:t>1</a:t>
            </a:r>
            <a:r>
              <a:rPr lang="en-US" altLang="en-US" smtClean="0"/>
              <a:t> to </a:t>
            </a:r>
            <a:r>
              <a:rPr lang="en-US" altLang="en-US" i="1" smtClean="0"/>
              <a:t>SRAS</a:t>
            </a:r>
            <a:r>
              <a:rPr lang="en-US" altLang="en-US" baseline="-25000" smtClean="0"/>
              <a:t>2</a:t>
            </a:r>
            <a:r>
              <a:rPr lang="en-US" altLang="en-US" smtClean="0"/>
              <a:t>.</a:t>
            </a:r>
          </a:p>
          <a:p>
            <a:pPr>
              <a:spcBef>
                <a:spcPct val="0"/>
              </a:spcBef>
            </a:pPr>
            <a:r>
              <a:rPr lang="en-US" altLang="en-US" smtClean="0"/>
              <a:t>Panel (b): At the aggregate price level, </a:t>
            </a:r>
            <a:r>
              <a:rPr lang="en-US" altLang="en-US" i="1" smtClean="0"/>
              <a:t>P</a:t>
            </a:r>
            <a:r>
              <a:rPr lang="en-US" altLang="en-US" baseline="-25000" smtClean="0"/>
              <a:t>1</a:t>
            </a:r>
            <a:r>
              <a:rPr lang="en-US" altLang="en-US" smtClean="0"/>
              <a:t>, the quantity of aggregate output supplied is less than potential output. This reflects the fact that the short-run aggregate supply curve has shifted to the right, due to both the short-run adjustment process in the economy and to a rightward shift of the long-run aggregate supply curve.</a:t>
            </a:r>
          </a:p>
          <a:p>
            <a:pPr>
              <a:spcBef>
                <a:spcPct val="0"/>
              </a:spcBef>
            </a:pPr>
            <a:endParaRPr lang="en-US" altLang="en-US" smtClean="0"/>
          </a:p>
          <a:p>
            <a:pPr>
              <a:spcBef>
                <a:spcPct val="0"/>
              </a:spcBef>
            </a:pPr>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8255" indent="-291636">
              <a:defRPr>
                <a:solidFill>
                  <a:schemeClr val="tx1"/>
                </a:solidFill>
                <a:latin typeface="Calibri" pitchFamily="34" charset="0"/>
              </a:defRPr>
            </a:lvl2pPr>
            <a:lvl3pPr marL="1166546" indent="-233309">
              <a:defRPr>
                <a:solidFill>
                  <a:schemeClr val="tx1"/>
                </a:solidFill>
                <a:latin typeface="Calibri" pitchFamily="34" charset="0"/>
              </a:defRPr>
            </a:lvl3pPr>
            <a:lvl4pPr marL="1633164" indent="-233309">
              <a:defRPr>
                <a:solidFill>
                  <a:schemeClr val="tx1"/>
                </a:solidFill>
                <a:latin typeface="Calibri" pitchFamily="34" charset="0"/>
              </a:defRPr>
            </a:lvl4pPr>
            <a:lvl5pPr marL="2099782" indent="-233309">
              <a:defRPr>
                <a:solidFill>
                  <a:schemeClr val="tx1"/>
                </a:solidFill>
                <a:latin typeface="Calibri" pitchFamily="34" charset="0"/>
              </a:defRPr>
            </a:lvl5pPr>
            <a:lvl6pPr marL="2566401" indent="-233309" fontAlgn="base">
              <a:spcBef>
                <a:spcPct val="0"/>
              </a:spcBef>
              <a:spcAft>
                <a:spcPct val="0"/>
              </a:spcAft>
              <a:defRPr>
                <a:solidFill>
                  <a:schemeClr val="tx1"/>
                </a:solidFill>
                <a:latin typeface="Calibri" pitchFamily="34" charset="0"/>
              </a:defRPr>
            </a:lvl6pPr>
            <a:lvl7pPr marL="3033019" indent="-233309" fontAlgn="base">
              <a:spcBef>
                <a:spcPct val="0"/>
              </a:spcBef>
              <a:spcAft>
                <a:spcPct val="0"/>
              </a:spcAft>
              <a:defRPr>
                <a:solidFill>
                  <a:schemeClr val="tx1"/>
                </a:solidFill>
                <a:latin typeface="Calibri" pitchFamily="34" charset="0"/>
              </a:defRPr>
            </a:lvl7pPr>
            <a:lvl8pPr marL="3499637" indent="-233309" fontAlgn="base">
              <a:spcBef>
                <a:spcPct val="0"/>
              </a:spcBef>
              <a:spcAft>
                <a:spcPct val="0"/>
              </a:spcAft>
              <a:defRPr>
                <a:solidFill>
                  <a:schemeClr val="tx1"/>
                </a:solidFill>
                <a:latin typeface="Calibri" pitchFamily="34" charset="0"/>
              </a:defRPr>
            </a:lvl8pPr>
            <a:lvl9pPr marL="3966256" indent="-233309"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F4C8C38-9F36-46A9-B0C7-71FDBDE967AB}" type="slidenum">
              <a:rPr lang="en-US" altLang="en-US"/>
              <a:pPr fontAlgn="base">
                <a:spcBef>
                  <a:spcPct val="0"/>
                </a:spcBef>
                <a:spcAft>
                  <a:spcPct val="0"/>
                </a:spcAft>
              </a:pPr>
              <a:t>12</a:t>
            </a:fld>
            <a:endParaRPr lang="en-US" altLang="en-US"/>
          </a:p>
        </p:txBody>
      </p:sp>
    </p:spTree>
    <p:extLst>
      <p:ext uri="{BB962C8B-B14F-4D97-AF65-F5344CB8AC3E}">
        <p14:creationId xmlns:p14="http://schemas.microsoft.com/office/powerpoint/2010/main" val="143318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AAD347D-5ACD-4C99-B74B-A9C85AD731AF}"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a:defRPr lang="en-US" sz="1400" cap="small" dirty="0" smtClean="0">
                <a:solidFill>
                  <a:schemeClr val="bg2">
                    <a:lumMod val="40000"/>
                    <a:lumOff val="60000"/>
                  </a:schemeClr>
                </a:solidFill>
                <a:latin typeface="+mj-lt"/>
                <a:ea typeface="+mj-ea"/>
                <a:cs typeface="+mj-cs"/>
              </a:defRPr>
            </a:lvl1pPr>
          </a:lstStyle>
          <a:p>
            <a:pPr marL="0" lvl="0" indent="0">
              <a:buNone/>
            </a:pPr>
            <a:r>
              <a:rPr lang="en-US" smtClean="0"/>
              <a:t>Click to edit Master text styles</a:t>
            </a: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32766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8" name="Text Placeholder 3"/>
          <p:cNvSpPr>
            <a:spLocks noGrp="1"/>
          </p:cNvSpPr>
          <p:nvPr>
            <p:ph type="body" sz="half" idx="2"/>
          </p:nvPr>
        </p:nvSpPr>
        <p:spPr>
          <a:xfrm>
            <a:off x="1574801" y="4953000"/>
            <a:ext cx="7999315" cy="1074057"/>
          </a:xfrm>
        </p:spPr>
        <p:txBody>
          <a:bodyPr anchor="t">
            <a:normAutofit/>
          </a:bodyPr>
          <a:lstStyle>
            <a:lvl1pPr marL="0" indent="0">
              <a:buNone/>
              <a:defRPr lang="en-US" sz="1800" b="0" i="0" kern="1200"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
        <p:nvSpPr>
          <p:cNvPr id="15" name="TextBox 14"/>
          <p:cNvSpPr txBox="1"/>
          <p:nvPr/>
        </p:nvSpPr>
        <p:spPr>
          <a:xfrm>
            <a:off x="9334033" y="3316513"/>
            <a:ext cx="801912" cy="1969770"/>
          </a:xfrm>
          <a:prstGeom prst="rect">
            <a:avLst/>
          </a:prstGeom>
          <a:noFill/>
        </p:spPr>
        <p:txBody>
          <a:bodyPr wrap="square" rtlCol="0">
            <a:spAutoFit/>
          </a:bodyPr>
          <a:lstStyle>
            <a:defPPr>
              <a:defRPr lang="en-US"/>
            </a:defPPr>
            <a:lvl1pPr lvl="0" algn="r">
              <a:defRPr sz="12200" b="0" i="0">
                <a:solidFill>
                  <a:schemeClr val="bg2">
                    <a:lumMod val="40000"/>
                    <a:lumOff val="60000"/>
                  </a:schemeClr>
                </a:solidFill>
                <a:latin typeface="Arial"/>
                <a:ea typeface="+mj-ea"/>
                <a:cs typeface="+mj-cs"/>
              </a:defRPr>
            </a:lvl1pPr>
          </a:lstStyle>
          <a:p>
            <a:pPr lvl="0"/>
            <a:r>
              <a:rPr lang="en-US" dirty="0" smtClean="0"/>
              <a:t>”</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
        <p:nvSpPr>
          <p:cNvPr id="10" name="Text Placeholder 3"/>
          <p:cNvSpPr>
            <a:spLocks noGrp="1"/>
          </p:cNvSpPr>
          <p:nvPr>
            <p:ph type="body" sz="half" idx="2"/>
          </p:nvPr>
        </p:nvSpPr>
        <p:spPr>
          <a:xfrm>
            <a:off x="1154954" y="4350657"/>
            <a:ext cx="8825659" cy="16764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9" name="Picture Placeholder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0" name="Picture Placeholder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31" name="Picture Placeholder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a:p>
        </p:txBody>
      </p:sp>
      <p:sp>
        <p:nvSpPr>
          <p:cNvPr id="3" name="Vertical Text Placeholder 2"/>
          <p:cNvSpPr>
            <a:spLocks noGrp="1"/>
          </p:cNvSpPr>
          <p:nvPr>
            <p:ph type="body" orient="vert" idx="1"/>
          </p:nvPr>
        </p:nvSpPr>
        <p:spPr>
          <a:xfrm>
            <a:off x="652463" y="430213"/>
            <a:ext cx="7423149" cy="5826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11/25/2014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96027F-7875-4030-9381-8BD8C4F21935}" type="datetimeFigureOut">
              <a:rPr lang="en-US" smtClean="0"/>
              <a:t>11/25/2014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96027F-7875-4030-9381-8BD8C4F21935}" type="datetimeFigureOut">
              <a:rPr lang="en-US" smtClean="0"/>
              <a:t>11/25/2014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2"/>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11/25/2014</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11/25/2014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3" r:id="rId14"/>
    <p:sldLayoutId id="2147483665" r:id="rId15"/>
    <p:sldLayoutId id="2147483669" r:id="rId16"/>
    <p:sldLayoutId id="2147483670" r:id="rId17"/>
    <p:sldLayoutId id="2147483658" r:id="rId18"/>
    <p:sldLayoutId id="2147483659" r:id="rId19"/>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ECO 120 - Global Macroeconomics</a:t>
            </a:r>
          </a:p>
        </p:txBody>
      </p:sp>
      <p:sp>
        <p:nvSpPr>
          <p:cNvPr id="174085" name="Rectangle 5"/>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r>
              <a:rPr lang="en-US" dirty="0" smtClean="0"/>
              <a:t>Taggert J. </a:t>
            </a:r>
            <a:r>
              <a:rPr lang="en-US" smtClean="0"/>
              <a:t>Brooks</a:t>
            </a:r>
            <a:endParaRPr lang="en-US" dirty="0" smtClean="0"/>
          </a:p>
        </p:txBody>
      </p:sp>
    </p:spTree>
    <p:extLst>
      <p:ext uri="{BB962C8B-B14F-4D97-AF65-F5344CB8AC3E}">
        <p14:creationId xmlns:p14="http://schemas.microsoft.com/office/powerpoint/2010/main" val="9407936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Distinguishing Between Long-run Growth and Short-run Fluctuations</a:t>
            </a:r>
            <a:endParaRPr lang="id-ID" altLang="en-US" smtClean="0"/>
          </a:p>
        </p:txBody>
      </p:sp>
      <p:sp>
        <p:nvSpPr>
          <p:cNvPr id="3" name="Content Placeholder 2"/>
          <p:cNvSpPr>
            <a:spLocks noGrp="1"/>
          </p:cNvSpPr>
          <p:nvPr>
            <p:ph idx="1"/>
          </p:nvPr>
        </p:nvSpPr>
        <p:spPr/>
        <p:txBody>
          <a:bodyPr/>
          <a:lstStyle/>
          <a:p>
            <a:pPr>
              <a:buClr>
                <a:schemeClr val="tx1"/>
              </a:buClr>
            </a:pPr>
            <a:r>
              <a:rPr lang="en-US" altLang="en-US" sz="2600" smtClean="0"/>
              <a:t>The points along a production possibility frontier are achievable if all of an economy’s resources are used efficiently.</a:t>
            </a:r>
          </a:p>
          <a:p>
            <a:pPr>
              <a:buClr>
                <a:schemeClr val="tx1"/>
              </a:buClr>
            </a:pPr>
            <a:r>
              <a:rPr lang="en-US" altLang="en-US" sz="2600" smtClean="0"/>
              <a:t>If the economy experiences macroeconomic fluctuations due to a recession, production falls to a point inside the production possibility frontier. </a:t>
            </a:r>
          </a:p>
          <a:p>
            <a:r>
              <a:rPr lang="en-US" altLang="en-US" sz="2600" smtClean="0"/>
              <a:t>Long-run growth will appear as an outward shift of the production possibility frontier.</a:t>
            </a:r>
          </a:p>
        </p:txBody>
      </p:sp>
    </p:spTree>
    <p:extLst>
      <p:ext uri="{BB962C8B-B14F-4D97-AF65-F5344CB8AC3E}">
        <p14:creationId xmlns:p14="http://schemas.microsoft.com/office/powerpoint/2010/main" val="7932106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Distinguishing Between Long-run Growth and Short-run Fluctuations</a:t>
            </a:r>
            <a:endParaRPr lang="id-ID" altLang="en-US" smtClean="0"/>
          </a:p>
        </p:txBody>
      </p:sp>
      <p:sp>
        <p:nvSpPr>
          <p:cNvPr id="3" name="Content Placeholder 2"/>
          <p:cNvSpPr>
            <a:spLocks noGrp="1"/>
          </p:cNvSpPr>
          <p:nvPr>
            <p:ph idx="1"/>
          </p:nvPr>
        </p:nvSpPr>
        <p:spPr/>
        <p:txBody>
          <a:bodyPr/>
          <a:lstStyle/>
          <a:p>
            <a:r>
              <a:rPr lang="en-US" altLang="en-US" sz="2600" smtClean="0"/>
              <a:t>In the aggregate demand-aggregate supply model, fluctuations of actual aggregate output around potential output are illustrated by shifts in aggregate demand or short-run aggregate supply.</a:t>
            </a:r>
          </a:p>
          <a:p>
            <a:r>
              <a:rPr lang="en-US" altLang="en-US" sz="2600" smtClean="0"/>
              <a:t>Long-run economic growth is illustrated by a shift of the LRAS curve.</a:t>
            </a:r>
          </a:p>
        </p:txBody>
      </p:sp>
    </p:spTree>
    <p:extLst>
      <p:ext uri="{BB962C8B-B14F-4D97-AF65-F5344CB8AC3E}">
        <p14:creationId xmlns:p14="http://schemas.microsoft.com/office/powerpoint/2010/main" val="7468301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Line 87"/>
          <p:cNvSpPr>
            <a:spLocks noChangeShapeType="1"/>
          </p:cNvSpPr>
          <p:nvPr/>
        </p:nvSpPr>
        <p:spPr bwMode="auto">
          <a:xfrm flipH="1" flipV="1">
            <a:off x="2076451" y="3017839"/>
            <a:ext cx="3325283" cy="2681287"/>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35" name="Title 1"/>
          <p:cNvSpPr>
            <a:spLocks noGrp="1"/>
          </p:cNvSpPr>
          <p:nvPr>
            <p:ph type="title"/>
          </p:nvPr>
        </p:nvSpPr>
        <p:spPr/>
        <p:txBody>
          <a:bodyPr/>
          <a:lstStyle/>
          <a:p>
            <a:r>
              <a:rPr lang="en-US" altLang="en-US" smtClean="0"/>
              <a:t>From the Short Run to the Long Run</a:t>
            </a:r>
            <a:endParaRPr lang="id-ID" altLang="en-US" smtClean="0"/>
          </a:p>
        </p:txBody>
      </p:sp>
      <p:sp>
        <p:nvSpPr>
          <p:cNvPr id="18436" name="Rectangle 7"/>
          <p:cNvSpPr>
            <a:spLocks noChangeArrowheads="1"/>
          </p:cNvSpPr>
          <p:nvPr/>
        </p:nvSpPr>
        <p:spPr bwMode="auto">
          <a:xfrm>
            <a:off x="3820584" y="5943601"/>
            <a:ext cx="1074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Y</a:t>
            </a:r>
            <a:endParaRPr lang="en-US" altLang="en-US" sz="1600" b="1">
              <a:ea typeface="MS PGothic" pitchFamily="34" charset="-128"/>
            </a:endParaRPr>
          </a:p>
        </p:txBody>
      </p:sp>
      <p:sp>
        <p:nvSpPr>
          <p:cNvPr id="18437" name="Rectangle 8"/>
          <p:cNvSpPr>
            <a:spLocks noChangeArrowheads="1"/>
          </p:cNvSpPr>
          <p:nvPr/>
        </p:nvSpPr>
        <p:spPr bwMode="auto">
          <a:xfrm>
            <a:off x="3941234" y="6030914"/>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1</a:t>
            </a:r>
            <a:endParaRPr lang="en-US" altLang="en-US" sz="1600" b="1">
              <a:ea typeface="MS PGothic" pitchFamily="34" charset="-128"/>
            </a:endParaRPr>
          </a:p>
        </p:txBody>
      </p:sp>
      <p:sp>
        <p:nvSpPr>
          <p:cNvPr id="18438" name="Rectangle 9"/>
          <p:cNvSpPr>
            <a:spLocks noChangeArrowheads="1"/>
          </p:cNvSpPr>
          <p:nvPr/>
        </p:nvSpPr>
        <p:spPr bwMode="auto">
          <a:xfrm>
            <a:off x="3088218" y="5943601"/>
            <a:ext cx="1074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Y</a:t>
            </a:r>
            <a:endParaRPr lang="en-US" altLang="en-US" sz="1600" b="1">
              <a:ea typeface="MS PGothic" pitchFamily="34" charset="-128"/>
            </a:endParaRPr>
          </a:p>
        </p:txBody>
      </p:sp>
      <p:sp>
        <p:nvSpPr>
          <p:cNvPr id="18439" name="Rectangle 10"/>
          <p:cNvSpPr>
            <a:spLocks noChangeArrowheads="1"/>
          </p:cNvSpPr>
          <p:nvPr/>
        </p:nvSpPr>
        <p:spPr bwMode="auto">
          <a:xfrm>
            <a:off x="3208867" y="6030914"/>
            <a:ext cx="109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P</a:t>
            </a:r>
            <a:endParaRPr lang="en-US" altLang="en-US" sz="1600" b="1">
              <a:ea typeface="MS PGothic" pitchFamily="34" charset="-128"/>
            </a:endParaRPr>
          </a:p>
        </p:txBody>
      </p:sp>
      <p:sp>
        <p:nvSpPr>
          <p:cNvPr id="18440" name="Rectangle 13"/>
          <p:cNvSpPr>
            <a:spLocks noChangeArrowheads="1"/>
          </p:cNvSpPr>
          <p:nvPr/>
        </p:nvSpPr>
        <p:spPr bwMode="auto">
          <a:xfrm>
            <a:off x="975784" y="4352926"/>
            <a:ext cx="10900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P</a:t>
            </a:r>
            <a:endParaRPr lang="en-US" altLang="en-US" sz="1600" b="1">
              <a:ea typeface="MS PGothic" pitchFamily="34" charset="-128"/>
            </a:endParaRPr>
          </a:p>
        </p:txBody>
      </p:sp>
      <p:sp>
        <p:nvSpPr>
          <p:cNvPr id="18441" name="Rectangle 14"/>
          <p:cNvSpPr>
            <a:spLocks noChangeArrowheads="1"/>
          </p:cNvSpPr>
          <p:nvPr/>
        </p:nvSpPr>
        <p:spPr bwMode="auto">
          <a:xfrm>
            <a:off x="1094318" y="4440239"/>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1</a:t>
            </a:r>
            <a:endParaRPr lang="en-US" altLang="en-US" sz="1600" b="1">
              <a:ea typeface="MS PGothic" pitchFamily="34" charset="-128"/>
            </a:endParaRPr>
          </a:p>
        </p:txBody>
      </p:sp>
      <p:sp>
        <p:nvSpPr>
          <p:cNvPr id="18442" name="Rectangle 35"/>
          <p:cNvSpPr>
            <a:spLocks noChangeArrowheads="1"/>
          </p:cNvSpPr>
          <p:nvPr/>
        </p:nvSpPr>
        <p:spPr bwMode="auto">
          <a:xfrm>
            <a:off x="2931584" y="3017838"/>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L</a:t>
            </a:r>
            <a:endParaRPr lang="en-US" altLang="en-US" sz="1400" b="1">
              <a:ea typeface="MS PGothic" pitchFamily="34" charset="-128"/>
            </a:endParaRPr>
          </a:p>
        </p:txBody>
      </p:sp>
      <p:sp>
        <p:nvSpPr>
          <p:cNvPr id="18443" name="Rectangle 36"/>
          <p:cNvSpPr>
            <a:spLocks noChangeArrowheads="1"/>
          </p:cNvSpPr>
          <p:nvPr/>
        </p:nvSpPr>
        <p:spPr bwMode="auto">
          <a:xfrm>
            <a:off x="3039533" y="3017838"/>
            <a:ext cx="100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R</a:t>
            </a:r>
            <a:endParaRPr lang="en-US" altLang="en-US" sz="1400" b="1">
              <a:ea typeface="MS PGothic" pitchFamily="34" charset="-128"/>
            </a:endParaRPr>
          </a:p>
        </p:txBody>
      </p:sp>
      <p:sp>
        <p:nvSpPr>
          <p:cNvPr id="18444" name="Rectangle 37"/>
          <p:cNvSpPr>
            <a:spLocks noChangeArrowheads="1"/>
          </p:cNvSpPr>
          <p:nvPr/>
        </p:nvSpPr>
        <p:spPr bwMode="auto">
          <a:xfrm>
            <a:off x="3160185" y="3017838"/>
            <a:ext cx="1939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AS</a:t>
            </a:r>
            <a:endParaRPr lang="en-US" altLang="en-US" sz="1400" b="1">
              <a:ea typeface="MS PGothic" pitchFamily="34" charset="-128"/>
            </a:endParaRPr>
          </a:p>
        </p:txBody>
      </p:sp>
      <p:sp>
        <p:nvSpPr>
          <p:cNvPr id="18445" name="Rectangle 38"/>
          <p:cNvSpPr>
            <a:spLocks noChangeArrowheads="1"/>
          </p:cNvSpPr>
          <p:nvPr/>
        </p:nvSpPr>
        <p:spPr bwMode="auto">
          <a:xfrm>
            <a:off x="4800601" y="3584575"/>
            <a:ext cx="849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S</a:t>
            </a:r>
            <a:endParaRPr lang="en-US" altLang="en-US" sz="1400" b="1">
              <a:ea typeface="MS PGothic" pitchFamily="34" charset="-128"/>
            </a:endParaRPr>
          </a:p>
        </p:txBody>
      </p:sp>
      <p:sp>
        <p:nvSpPr>
          <p:cNvPr id="18446" name="Rectangle 39"/>
          <p:cNvSpPr>
            <a:spLocks noChangeArrowheads="1"/>
          </p:cNvSpPr>
          <p:nvPr/>
        </p:nvSpPr>
        <p:spPr bwMode="auto">
          <a:xfrm>
            <a:off x="4912784" y="3584575"/>
            <a:ext cx="100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R</a:t>
            </a:r>
            <a:endParaRPr lang="en-US" altLang="en-US" sz="1400" b="1">
              <a:ea typeface="MS PGothic" pitchFamily="34" charset="-128"/>
            </a:endParaRPr>
          </a:p>
        </p:txBody>
      </p:sp>
      <p:sp>
        <p:nvSpPr>
          <p:cNvPr id="18447" name="Rectangle 40"/>
          <p:cNvSpPr>
            <a:spLocks noChangeArrowheads="1"/>
          </p:cNvSpPr>
          <p:nvPr/>
        </p:nvSpPr>
        <p:spPr bwMode="auto">
          <a:xfrm>
            <a:off x="5033434" y="3584575"/>
            <a:ext cx="1939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AS</a:t>
            </a:r>
            <a:endParaRPr lang="en-US" altLang="en-US" sz="1400" b="1">
              <a:ea typeface="MS PGothic" pitchFamily="34" charset="-128"/>
            </a:endParaRPr>
          </a:p>
        </p:txBody>
      </p:sp>
      <p:sp>
        <p:nvSpPr>
          <p:cNvPr id="18448" name="Rectangle 41"/>
          <p:cNvSpPr>
            <a:spLocks noChangeArrowheads="1"/>
          </p:cNvSpPr>
          <p:nvPr/>
        </p:nvSpPr>
        <p:spPr bwMode="auto">
          <a:xfrm>
            <a:off x="5278967" y="3671888"/>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8449" name="Line 46"/>
          <p:cNvSpPr>
            <a:spLocks noChangeShapeType="1"/>
          </p:cNvSpPr>
          <p:nvPr/>
        </p:nvSpPr>
        <p:spPr bwMode="auto">
          <a:xfrm flipV="1">
            <a:off x="3166534" y="3241676"/>
            <a:ext cx="2117" cy="2684463"/>
          </a:xfrm>
          <a:prstGeom prst="line">
            <a:avLst/>
          </a:prstGeom>
          <a:noFill/>
          <a:ln w="38100">
            <a:solidFill>
              <a:srgbClr val="F79448"/>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47"/>
          <p:cNvSpPr>
            <a:spLocks noChangeShapeType="1"/>
          </p:cNvSpPr>
          <p:nvPr/>
        </p:nvSpPr>
        <p:spPr bwMode="auto">
          <a:xfrm flipV="1">
            <a:off x="2366434" y="3813176"/>
            <a:ext cx="2556933" cy="1546225"/>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51" name="Freeform 49"/>
          <p:cNvSpPr>
            <a:spLocks/>
          </p:cNvSpPr>
          <p:nvPr/>
        </p:nvSpPr>
        <p:spPr bwMode="auto">
          <a:xfrm>
            <a:off x="1265767" y="2887664"/>
            <a:ext cx="4540251" cy="3038475"/>
          </a:xfrm>
          <a:custGeom>
            <a:avLst/>
            <a:gdLst>
              <a:gd name="T0" fmla="*/ 2147483647 w 1918"/>
              <a:gd name="T1" fmla="*/ 2147483647 h 1560"/>
              <a:gd name="T2" fmla="*/ 0 w 1918"/>
              <a:gd name="T3" fmla="*/ 2147483647 h 1560"/>
              <a:gd name="T4" fmla="*/ 0 w 1918"/>
              <a:gd name="T5" fmla="*/ 0 h 1560"/>
              <a:gd name="T6" fmla="*/ 0 60000 65536"/>
              <a:gd name="T7" fmla="*/ 0 60000 65536"/>
              <a:gd name="T8" fmla="*/ 0 60000 65536"/>
              <a:gd name="T9" fmla="*/ 0 w 1918"/>
              <a:gd name="T10" fmla="*/ 0 h 1560"/>
              <a:gd name="T11" fmla="*/ 1918 w 1918"/>
              <a:gd name="T12" fmla="*/ 1560 h 1560"/>
            </a:gdLst>
            <a:ahLst/>
            <a:cxnLst>
              <a:cxn ang="T6">
                <a:pos x="T0" y="T1"/>
              </a:cxn>
              <a:cxn ang="T7">
                <a:pos x="T2" y="T3"/>
              </a:cxn>
              <a:cxn ang="T8">
                <a:pos x="T4" y="T5"/>
              </a:cxn>
            </a:cxnLst>
            <a:rect l="T9" t="T10" r="T11" b="T12"/>
            <a:pathLst>
              <a:path w="1918" h="1560">
                <a:moveTo>
                  <a:pt x="1918" y="1560"/>
                </a:moveTo>
                <a:lnTo>
                  <a:pt x="0" y="1560"/>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2" name="Oval 50"/>
          <p:cNvSpPr>
            <a:spLocks noChangeArrowheads="1"/>
          </p:cNvSpPr>
          <p:nvPr/>
        </p:nvSpPr>
        <p:spPr bwMode="auto">
          <a:xfrm>
            <a:off x="3843866" y="4406901"/>
            <a:ext cx="84667" cy="6826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b="1">
              <a:ea typeface="MS PGothic" pitchFamily="34" charset="-128"/>
            </a:endParaRPr>
          </a:p>
        </p:txBody>
      </p:sp>
      <p:sp>
        <p:nvSpPr>
          <p:cNvPr id="18453" name="Rectangle 73"/>
          <p:cNvSpPr>
            <a:spLocks noChangeArrowheads="1"/>
          </p:cNvSpPr>
          <p:nvPr/>
        </p:nvSpPr>
        <p:spPr bwMode="auto">
          <a:xfrm>
            <a:off x="7766051" y="5943600"/>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Y</a:t>
            </a:r>
            <a:endParaRPr lang="en-US" altLang="en-US" sz="1400" b="1">
              <a:ea typeface="MS PGothic" pitchFamily="34" charset="-128"/>
            </a:endParaRPr>
          </a:p>
        </p:txBody>
      </p:sp>
      <p:sp>
        <p:nvSpPr>
          <p:cNvPr id="18454" name="Rectangle 74"/>
          <p:cNvSpPr>
            <a:spLocks noChangeArrowheads="1"/>
          </p:cNvSpPr>
          <p:nvPr/>
        </p:nvSpPr>
        <p:spPr bwMode="auto">
          <a:xfrm>
            <a:off x="7886700" y="6030913"/>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8455" name="Rectangle 75"/>
          <p:cNvSpPr>
            <a:spLocks noChangeArrowheads="1"/>
          </p:cNvSpPr>
          <p:nvPr/>
        </p:nvSpPr>
        <p:spPr bwMode="auto">
          <a:xfrm>
            <a:off x="8580967" y="5943600"/>
            <a:ext cx="9297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Y</a:t>
            </a:r>
            <a:endParaRPr lang="en-US" altLang="en-US" sz="1400" b="1">
              <a:ea typeface="MS PGothic" pitchFamily="34" charset="-128"/>
            </a:endParaRPr>
          </a:p>
        </p:txBody>
      </p:sp>
      <p:sp>
        <p:nvSpPr>
          <p:cNvPr id="18456" name="Rectangle 76"/>
          <p:cNvSpPr>
            <a:spLocks noChangeArrowheads="1"/>
          </p:cNvSpPr>
          <p:nvPr/>
        </p:nvSpPr>
        <p:spPr bwMode="auto">
          <a:xfrm>
            <a:off x="8701618" y="6030913"/>
            <a:ext cx="96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P</a:t>
            </a:r>
            <a:endParaRPr lang="en-US" altLang="en-US" sz="1400" b="1">
              <a:ea typeface="MS PGothic" pitchFamily="34" charset="-128"/>
            </a:endParaRPr>
          </a:p>
        </p:txBody>
      </p:sp>
      <p:sp>
        <p:nvSpPr>
          <p:cNvPr id="18457" name="Rectangle 79"/>
          <p:cNvSpPr>
            <a:spLocks noChangeArrowheads="1"/>
          </p:cNvSpPr>
          <p:nvPr/>
        </p:nvSpPr>
        <p:spPr bwMode="auto">
          <a:xfrm>
            <a:off x="6466418" y="4324350"/>
            <a:ext cx="96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P</a:t>
            </a:r>
            <a:endParaRPr lang="en-US" altLang="en-US" sz="1400" b="1">
              <a:ea typeface="MS PGothic" pitchFamily="34" charset="-128"/>
            </a:endParaRPr>
          </a:p>
        </p:txBody>
      </p:sp>
      <p:sp>
        <p:nvSpPr>
          <p:cNvPr id="18458" name="Rectangle 80"/>
          <p:cNvSpPr>
            <a:spLocks noChangeArrowheads="1"/>
          </p:cNvSpPr>
          <p:nvPr/>
        </p:nvSpPr>
        <p:spPr bwMode="auto">
          <a:xfrm>
            <a:off x="6584951" y="4413250"/>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8459" name="Rectangle 97"/>
          <p:cNvSpPr>
            <a:spLocks noChangeArrowheads="1"/>
          </p:cNvSpPr>
          <p:nvPr/>
        </p:nvSpPr>
        <p:spPr bwMode="auto">
          <a:xfrm>
            <a:off x="9469967" y="3017838"/>
            <a:ext cx="8496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S</a:t>
            </a:r>
            <a:endParaRPr lang="en-US" altLang="en-US" sz="1400" b="1">
              <a:ea typeface="MS PGothic" pitchFamily="34" charset="-128"/>
            </a:endParaRPr>
          </a:p>
        </p:txBody>
      </p:sp>
      <p:sp>
        <p:nvSpPr>
          <p:cNvPr id="18460" name="Rectangle 98"/>
          <p:cNvSpPr>
            <a:spLocks noChangeArrowheads="1"/>
          </p:cNvSpPr>
          <p:nvPr/>
        </p:nvSpPr>
        <p:spPr bwMode="auto">
          <a:xfrm>
            <a:off x="9577917" y="3017838"/>
            <a:ext cx="100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R</a:t>
            </a:r>
            <a:endParaRPr lang="en-US" altLang="en-US" sz="1400" b="1">
              <a:ea typeface="MS PGothic" pitchFamily="34" charset="-128"/>
            </a:endParaRPr>
          </a:p>
        </p:txBody>
      </p:sp>
      <p:sp>
        <p:nvSpPr>
          <p:cNvPr id="18461" name="Rectangle 99"/>
          <p:cNvSpPr>
            <a:spLocks noChangeArrowheads="1"/>
          </p:cNvSpPr>
          <p:nvPr/>
        </p:nvSpPr>
        <p:spPr bwMode="auto">
          <a:xfrm>
            <a:off x="9700685" y="3017838"/>
            <a:ext cx="1939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AS</a:t>
            </a:r>
            <a:endParaRPr lang="en-US" altLang="en-US" sz="1400" b="1">
              <a:ea typeface="MS PGothic" pitchFamily="34" charset="-128"/>
            </a:endParaRPr>
          </a:p>
        </p:txBody>
      </p:sp>
      <p:sp>
        <p:nvSpPr>
          <p:cNvPr id="18462" name="Rectangle 100"/>
          <p:cNvSpPr>
            <a:spLocks noChangeArrowheads="1"/>
          </p:cNvSpPr>
          <p:nvPr/>
        </p:nvSpPr>
        <p:spPr bwMode="auto">
          <a:xfrm>
            <a:off x="9948334" y="3105150"/>
            <a:ext cx="913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1</a:t>
            </a:r>
            <a:endParaRPr lang="en-US" altLang="en-US" sz="1400" b="1">
              <a:ea typeface="MS PGothic" pitchFamily="34" charset="-128"/>
            </a:endParaRPr>
          </a:p>
        </p:txBody>
      </p:sp>
      <p:sp>
        <p:nvSpPr>
          <p:cNvPr id="18463" name="Rectangle 101"/>
          <p:cNvSpPr>
            <a:spLocks noChangeArrowheads="1"/>
          </p:cNvSpPr>
          <p:nvPr/>
        </p:nvSpPr>
        <p:spPr bwMode="auto">
          <a:xfrm>
            <a:off x="8422217" y="3017838"/>
            <a:ext cx="753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L</a:t>
            </a:r>
            <a:endParaRPr lang="en-US" altLang="en-US" sz="1400" b="1">
              <a:ea typeface="MS PGothic" pitchFamily="34" charset="-128"/>
            </a:endParaRPr>
          </a:p>
        </p:txBody>
      </p:sp>
      <p:sp>
        <p:nvSpPr>
          <p:cNvPr id="18464" name="Rectangle 102"/>
          <p:cNvSpPr>
            <a:spLocks noChangeArrowheads="1"/>
          </p:cNvSpPr>
          <p:nvPr/>
        </p:nvSpPr>
        <p:spPr bwMode="auto">
          <a:xfrm>
            <a:off x="8528051" y="3017838"/>
            <a:ext cx="10099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R</a:t>
            </a:r>
            <a:endParaRPr lang="en-US" altLang="en-US" sz="1400" b="1">
              <a:ea typeface="MS PGothic" pitchFamily="34" charset="-128"/>
            </a:endParaRPr>
          </a:p>
        </p:txBody>
      </p:sp>
      <p:sp>
        <p:nvSpPr>
          <p:cNvPr id="18465" name="Rectangle 103"/>
          <p:cNvSpPr>
            <a:spLocks noChangeArrowheads="1"/>
          </p:cNvSpPr>
          <p:nvPr/>
        </p:nvSpPr>
        <p:spPr bwMode="auto">
          <a:xfrm>
            <a:off x="8650818" y="3017838"/>
            <a:ext cx="1939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AS</a:t>
            </a:r>
            <a:endParaRPr lang="en-US" altLang="en-US" sz="1400" b="1">
              <a:ea typeface="MS PGothic" pitchFamily="34" charset="-128"/>
            </a:endParaRPr>
          </a:p>
        </p:txBody>
      </p:sp>
      <p:sp>
        <p:nvSpPr>
          <p:cNvPr id="18466" name="Rectangle 108"/>
          <p:cNvSpPr>
            <a:spLocks noChangeArrowheads="1"/>
          </p:cNvSpPr>
          <p:nvPr/>
        </p:nvSpPr>
        <p:spPr bwMode="auto">
          <a:xfrm>
            <a:off x="7740651" y="4162425"/>
            <a:ext cx="406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E</a:t>
            </a:r>
            <a:r>
              <a:rPr lang="en-US" altLang="en-US" sz="1400" b="1" baseline="-25000">
                <a:solidFill>
                  <a:srgbClr val="000000"/>
                </a:solidFill>
                <a:ea typeface="MS PGothic" pitchFamily="34" charset="-128"/>
              </a:rPr>
              <a:t>1</a:t>
            </a:r>
          </a:p>
        </p:txBody>
      </p:sp>
      <p:sp>
        <p:nvSpPr>
          <p:cNvPr id="18467" name="Line 112"/>
          <p:cNvSpPr>
            <a:spLocks noChangeShapeType="1"/>
          </p:cNvSpPr>
          <p:nvPr/>
        </p:nvSpPr>
        <p:spPr bwMode="auto">
          <a:xfrm flipV="1">
            <a:off x="8659285" y="3241676"/>
            <a:ext cx="2116" cy="2684463"/>
          </a:xfrm>
          <a:prstGeom prst="line">
            <a:avLst/>
          </a:prstGeom>
          <a:noFill/>
          <a:ln w="38100">
            <a:solidFill>
              <a:srgbClr val="F79448"/>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8" name="Line 114"/>
          <p:cNvSpPr>
            <a:spLocks noChangeShapeType="1"/>
          </p:cNvSpPr>
          <p:nvPr/>
        </p:nvSpPr>
        <p:spPr bwMode="auto">
          <a:xfrm flipV="1">
            <a:off x="7262284" y="3241676"/>
            <a:ext cx="2554816" cy="1546225"/>
          </a:xfrm>
          <a:prstGeom prst="line">
            <a:avLst/>
          </a:prstGeom>
          <a:noFill/>
          <a:ln w="38100">
            <a:solidFill>
              <a:srgbClr val="FAC0BF"/>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69" name="Freeform 115"/>
          <p:cNvSpPr>
            <a:spLocks/>
          </p:cNvSpPr>
          <p:nvPr/>
        </p:nvSpPr>
        <p:spPr bwMode="auto">
          <a:xfrm>
            <a:off x="6758518" y="2897188"/>
            <a:ext cx="4430183" cy="3028950"/>
          </a:xfrm>
          <a:custGeom>
            <a:avLst/>
            <a:gdLst>
              <a:gd name="T0" fmla="*/ 2147483647 w 1871"/>
              <a:gd name="T1" fmla="*/ 2147483647 h 1555"/>
              <a:gd name="T2" fmla="*/ 0 w 1871"/>
              <a:gd name="T3" fmla="*/ 2147483647 h 1555"/>
              <a:gd name="T4" fmla="*/ 0 w 1871"/>
              <a:gd name="T5" fmla="*/ 0 h 1555"/>
              <a:gd name="T6" fmla="*/ 0 60000 65536"/>
              <a:gd name="T7" fmla="*/ 0 60000 65536"/>
              <a:gd name="T8" fmla="*/ 0 60000 65536"/>
              <a:gd name="T9" fmla="*/ 0 w 1871"/>
              <a:gd name="T10" fmla="*/ 0 h 1555"/>
              <a:gd name="T11" fmla="*/ 1871 w 1871"/>
              <a:gd name="T12" fmla="*/ 1555 h 1555"/>
            </a:gdLst>
            <a:ahLst/>
            <a:cxnLst>
              <a:cxn ang="T6">
                <a:pos x="T0" y="T1"/>
              </a:cxn>
              <a:cxn ang="T7">
                <a:pos x="T2" y="T3"/>
              </a:cxn>
              <a:cxn ang="T8">
                <a:pos x="T4" y="T5"/>
              </a:cxn>
            </a:cxnLst>
            <a:rect l="T9" t="T10" r="T11" b="T12"/>
            <a:pathLst>
              <a:path w="1871" h="1555">
                <a:moveTo>
                  <a:pt x="1871" y="1555"/>
                </a:moveTo>
                <a:lnTo>
                  <a:pt x="0" y="1555"/>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70" name="Oval 116"/>
          <p:cNvSpPr>
            <a:spLocks noChangeArrowheads="1"/>
          </p:cNvSpPr>
          <p:nvPr/>
        </p:nvSpPr>
        <p:spPr bwMode="auto">
          <a:xfrm>
            <a:off x="7808385" y="4397375"/>
            <a:ext cx="86783" cy="698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400" b="1">
              <a:ea typeface="MS PGothic" pitchFamily="34" charset="-128"/>
            </a:endParaRPr>
          </a:p>
        </p:txBody>
      </p:sp>
      <p:sp>
        <p:nvSpPr>
          <p:cNvPr id="18471" name="Rectangle 37"/>
          <p:cNvSpPr>
            <a:spLocks noChangeArrowheads="1"/>
          </p:cNvSpPr>
          <p:nvPr/>
        </p:nvSpPr>
        <p:spPr bwMode="auto">
          <a:xfrm>
            <a:off x="4667251" y="5981701"/>
            <a:ext cx="1333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Real GDP</a:t>
            </a:r>
          </a:p>
        </p:txBody>
      </p:sp>
      <p:sp>
        <p:nvSpPr>
          <p:cNvPr id="18472" name="Rectangle 38"/>
          <p:cNvSpPr>
            <a:spLocks noChangeArrowheads="1"/>
          </p:cNvSpPr>
          <p:nvPr/>
        </p:nvSpPr>
        <p:spPr bwMode="auto">
          <a:xfrm>
            <a:off x="476251" y="2333626"/>
            <a:ext cx="1562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Aggregate price level</a:t>
            </a:r>
          </a:p>
        </p:txBody>
      </p:sp>
      <p:sp>
        <p:nvSpPr>
          <p:cNvPr id="18473" name="Rectangle 39"/>
          <p:cNvSpPr>
            <a:spLocks noChangeArrowheads="1"/>
          </p:cNvSpPr>
          <p:nvPr/>
        </p:nvSpPr>
        <p:spPr bwMode="auto">
          <a:xfrm>
            <a:off x="10083800" y="5991226"/>
            <a:ext cx="1320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Real GDP</a:t>
            </a:r>
          </a:p>
        </p:txBody>
      </p:sp>
      <p:sp>
        <p:nvSpPr>
          <p:cNvPr id="18474" name="Rectangle 40"/>
          <p:cNvSpPr>
            <a:spLocks noChangeArrowheads="1"/>
          </p:cNvSpPr>
          <p:nvPr/>
        </p:nvSpPr>
        <p:spPr bwMode="auto">
          <a:xfrm>
            <a:off x="5892800" y="2333626"/>
            <a:ext cx="1752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Aggregate price level</a:t>
            </a:r>
          </a:p>
        </p:txBody>
      </p:sp>
      <p:grpSp>
        <p:nvGrpSpPr>
          <p:cNvPr id="67" name="Group 41"/>
          <p:cNvGrpSpPr>
            <a:grpSpLocks/>
          </p:cNvGrpSpPr>
          <p:nvPr/>
        </p:nvGrpSpPr>
        <p:grpSpPr bwMode="auto">
          <a:xfrm>
            <a:off x="1936751" y="3476625"/>
            <a:ext cx="4267200" cy="2116138"/>
            <a:chOff x="971" y="1566"/>
            <a:chExt cx="2016" cy="1333"/>
          </a:xfrm>
        </p:grpSpPr>
        <p:sp>
          <p:nvSpPr>
            <p:cNvPr id="18503" name="Line 48"/>
            <p:cNvSpPr>
              <a:spLocks noChangeShapeType="1"/>
            </p:cNvSpPr>
            <p:nvPr/>
          </p:nvSpPr>
          <p:spPr bwMode="auto">
            <a:xfrm flipV="1">
              <a:off x="971" y="1723"/>
              <a:ext cx="1208" cy="977"/>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18504" name="Group 43"/>
            <p:cNvGrpSpPr>
              <a:grpSpLocks/>
            </p:cNvGrpSpPr>
            <p:nvPr/>
          </p:nvGrpSpPr>
          <p:grpSpPr bwMode="auto">
            <a:xfrm>
              <a:off x="1912" y="1566"/>
              <a:ext cx="1075" cy="1333"/>
              <a:chOff x="1912" y="1566"/>
              <a:chExt cx="1075" cy="1333"/>
            </a:xfrm>
          </p:grpSpPr>
          <p:grpSp>
            <p:nvGrpSpPr>
              <p:cNvPr id="18505" name="Group 44"/>
              <p:cNvGrpSpPr>
                <a:grpSpLocks/>
              </p:cNvGrpSpPr>
              <p:nvPr/>
            </p:nvGrpSpPr>
            <p:grpSpPr bwMode="auto">
              <a:xfrm>
                <a:off x="2004" y="1566"/>
                <a:ext cx="269" cy="293"/>
                <a:chOff x="2004" y="1566"/>
                <a:chExt cx="269" cy="293"/>
              </a:xfrm>
            </p:grpSpPr>
            <p:sp>
              <p:nvSpPr>
                <p:cNvPr id="18510" name="Rectangle 31"/>
                <p:cNvSpPr>
                  <a:spLocks noChangeArrowheads="1"/>
                </p:cNvSpPr>
                <p:nvPr/>
              </p:nvSpPr>
              <p:spPr bwMode="auto">
                <a:xfrm>
                  <a:off x="2004" y="1566"/>
                  <a:ext cx="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S</a:t>
                  </a:r>
                  <a:endParaRPr lang="en-US" altLang="en-US" sz="1400" b="1">
                    <a:ea typeface="MS PGothic" pitchFamily="34" charset="-128"/>
                  </a:endParaRPr>
                </a:p>
              </p:txBody>
            </p:sp>
            <p:sp>
              <p:nvSpPr>
                <p:cNvPr id="18511" name="Rectangle 32"/>
                <p:cNvSpPr>
                  <a:spLocks noChangeArrowheads="1"/>
                </p:cNvSpPr>
                <p:nvPr/>
              </p:nvSpPr>
              <p:spPr bwMode="auto">
                <a:xfrm>
                  <a:off x="2056" y="1566"/>
                  <a:ext cx="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R</a:t>
                  </a:r>
                  <a:endParaRPr lang="en-US" altLang="en-US" sz="1400" b="1">
                    <a:ea typeface="MS PGothic" pitchFamily="34" charset="-128"/>
                  </a:endParaRPr>
                </a:p>
              </p:txBody>
            </p:sp>
            <p:sp>
              <p:nvSpPr>
                <p:cNvPr id="18512" name="Rectangle 33"/>
                <p:cNvSpPr>
                  <a:spLocks noChangeArrowheads="1"/>
                </p:cNvSpPr>
                <p:nvPr/>
              </p:nvSpPr>
              <p:spPr bwMode="auto">
                <a:xfrm>
                  <a:off x="2114" y="1566"/>
                  <a:ext cx="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AS</a:t>
                  </a:r>
                  <a:endParaRPr lang="en-US" altLang="en-US" sz="1400" b="1">
                    <a:ea typeface="MS PGothic" pitchFamily="34" charset="-128"/>
                  </a:endParaRPr>
                </a:p>
              </p:txBody>
            </p:sp>
            <p:sp>
              <p:nvSpPr>
                <p:cNvPr id="18513" name="Rectangle 34"/>
                <p:cNvSpPr>
                  <a:spLocks noChangeArrowheads="1"/>
                </p:cNvSpPr>
                <p:nvPr/>
              </p:nvSpPr>
              <p:spPr bwMode="auto">
                <a:xfrm>
                  <a:off x="2230" y="1621"/>
                  <a:ext cx="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2</a:t>
                  </a:r>
                  <a:endParaRPr lang="en-US" altLang="en-US" sz="1400" b="1">
                    <a:ea typeface="MS PGothic" pitchFamily="34" charset="-128"/>
                  </a:endParaRPr>
                </a:p>
              </p:txBody>
            </p:sp>
            <p:sp>
              <p:nvSpPr>
                <p:cNvPr id="18514" name="Line 44"/>
                <p:cNvSpPr>
                  <a:spLocks noChangeShapeType="1"/>
                </p:cNvSpPr>
                <p:nvPr/>
              </p:nvSpPr>
              <p:spPr bwMode="auto">
                <a:xfrm flipH="1">
                  <a:off x="2152" y="1824"/>
                  <a:ext cx="104" cy="11"/>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515" name="Freeform 45"/>
                <p:cNvSpPr>
                  <a:spLocks/>
                </p:cNvSpPr>
                <p:nvPr/>
              </p:nvSpPr>
              <p:spPr bwMode="auto">
                <a:xfrm>
                  <a:off x="2096" y="1808"/>
                  <a:ext cx="77" cy="51"/>
                </a:xfrm>
                <a:custGeom>
                  <a:avLst/>
                  <a:gdLst>
                    <a:gd name="T0" fmla="*/ 714948 w 29"/>
                    <a:gd name="T1" fmla="*/ 328432 h 18"/>
                    <a:gd name="T2" fmla="*/ 863892 w 29"/>
                    <a:gd name="T3" fmla="*/ 0 h 18"/>
                    <a:gd name="T4" fmla="*/ 863892 w 29"/>
                    <a:gd name="T5" fmla="*/ 0 h 18"/>
                    <a:gd name="T6" fmla="*/ 446839 w 29"/>
                    <a:gd name="T7" fmla="*/ 218949 h 18"/>
                    <a:gd name="T8" fmla="*/ 0 w 29"/>
                    <a:gd name="T9" fmla="*/ 328432 h 18"/>
                    <a:gd name="T10" fmla="*/ 446839 w 29"/>
                    <a:gd name="T11" fmla="*/ 437906 h 18"/>
                    <a:gd name="T12" fmla="*/ 863892 w 29"/>
                    <a:gd name="T13" fmla="*/ 656857 h 18"/>
                    <a:gd name="T14" fmla="*/ 863892 w 29"/>
                    <a:gd name="T15" fmla="*/ 656857 h 18"/>
                    <a:gd name="T16" fmla="*/ 714948 w 29"/>
                    <a:gd name="T17" fmla="*/ 328432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24" y="9"/>
                      </a:moveTo>
                      <a:cubicBezTo>
                        <a:pt x="29" y="0"/>
                        <a:pt x="29" y="0"/>
                        <a:pt x="29" y="0"/>
                      </a:cubicBezTo>
                      <a:cubicBezTo>
                        <a:pt x="29" y="0"/>
                        <a:pt x="29" y="0"/>
                        <a:pt x="29" y="0"/>
                      </a:cubicBezTo>
                      <a:cubicBezTo>
                        <a:pt x="15" y="6"/>
                        <a:pt x="15" y="6"/>
                        <a:pt x="15" y="6"/>
                      </a:cubicBezTo>
                      <a:cubicBezTo>
                        <a:pt x="10" y="7"/>
                        <a:pt x="5" y="8"/>
                        <a:pt x="0" y="9"/>
                      </a:cubicBezTo>
                      <a:cubicBezTo>
                        <a:pt x="5" y="10"/>
                        <a:pt x="10" y="11"/>
                        <a:pt x="15" y="12"/>
                      </a:cubicBezTo>
                      <a:cubicBezTo>
                        <a:pt x="29" y="18"/>
                        <a:pt x="29" y="18"/>
                        <a:pt x="29" y="18"/>
                      </a:cubicBezTo>
                      <a:cubicBezTo>
                        <a:pt x="29" y="18"/>
                        <a:pt x="29" y="18"/>
                        <a:pt x="29" y="18"/>
                      </a:cubicBezTo>
                      <a:lnTo>
                        <a:pt x="2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8506" name="Line 51"/>
              <p:cNvSpPr>
                <a:spLocks noChangeShapeType="1"/>
              </p:cNvSpPr>
              <p:nvPr/>
            </p:nvSpPr>
            <p:spPr bwMode="auto">
              <a:xfrm flipH="1" flipV="1">
                <a:off x="2199" y="1834"/>
                <a:ext cx="180" cy="533"/>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grpSp>
            <p:nvGrpSpPr>
              <p:cNvPr id="18507" name="Group 52"/>
              <p:cNvGrpSpPr>
                <a:grpSpLocks/>
              </p:cNvGrpSpPr>
              <p:nvPr/>
            </p:nvGrpSpPr>
            <p:grpSpPr bwMode="auto">
              <a:xfrm>
                <a:off x="1912" y="2352"/>
                <a:ext cx="1075" cy="547"/>
                <a:chOff x="1912" y="2352"/>
                <a:chExt cx="1075" cy="547"/>
              </a:xfrm>
            </p:grpSpPr>
            <p:sp>
              <p:nvSpPr>
                <p:cNvPr id="73" name="Freeform 52"/>
                <p:cNvSpPr>
                  <a:spLocks/>
                </p:cNvSpPr>
                <p:nvPr/>
              </p:nvSpPr>
              <p:spPr bwMode="auto">
                <a:xfrm>
                  <a:off x="1922" y="2352"/>
                  <a:ext cx="1012" cy="528"/>
                </a:xfrm>
                <a:custGeom>
                  <a:avLst/>
                  <a:gdLst>
                    <a:gd name="T0" fmla="*/ 4632232 w 182"/>
                    <a:gd name="T1" fmla="*/ 2213594 h 211"/>
                    <a:gd name="T2" fmla="*/ 4199549 w 182"/>
                    <a:gd name="T3" fmla="*/ 2432646 h 211"/>
                    <a:gd name="T4" fmla="*/ 432683 w 182"/>
                    <a:gd name="T5" fmla="*/ 2432646 h 211"/>
                    <a:gd name="T6" fmla="*/ 0 w 182"/>
                    <a:gd name="T7" fmla="*/ 2213594 h 211"/>
                    <a:gd name="T8" fmla="*/ 0 w 182"/>
                    <a:gd name="T9" fmla="*/ 219052 h 211"/>
                    <a:gd name="T10" fmla="*/ 432683 w 182"/>
                    <a:gd name="T11" fmla="*/ 0 h 211"/>
                    <a:gd name="T12" fmla="*/ 4199549 w 182"/>
                    <a:gd name="T13" fmla="*/ 0 h 211"/>
                    <a:gd name="T14" fmla="*/ 4632232 w 182"/>
                    <a:gd name="T15" fmla="*/ 219052 h 211"/>
                    <a:gd name="T16" fmla="*/ 4632232 w 182"/>
                    <a:gd name="T17" fmla="*/ 2213594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1"/>
                    <a:gd name="T29" fmla="*/ 182 w 182"/>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1">
                      <a:moveTo>
                        <a:pt x="182" y="192"/>
                      </a:moveTo>
                      <a:cubicBezTo>
                        <a:pt x="182" y="203"/>
                        <a:pt x="174" y="211"/>
                        <a:pt x="165" y="211"/>
                      </a:cubicBezTo>
                      <a:cubicBezTo>
                        <a:pt x="17" y="211"/>
                        <a:pt x="17" y="211"/>
                        <a:pt x="17" y="211"/>
                      </a:cubicBezTo>
                      <a:cubicBezTo>
                        <a:pt x="8" y="211"/>
                        <a:pt x="0" y="203"/>
                        <a:pt x="0" y="192"/>
                      </a:cubicBezTo>
                      <a:cubicBezTo>
                        <a:pt x="0" y="19"/>
                        <a:pt x="0" y="19"/>
                        <a:pt x="0" y="19"/>
                      </a:cubicBezTo>
                      <a:cubicBezTo>
                        <a:pt x="0" y="8"/>
                        <a:pt x="8" y="0"/>
                        <a:pt x="17" y="0"/>
                      </a:cubicBezTo>
                      <a:cubicBezTo>
                        <a:pt x="165" y="0"/>
                        <a:pt x="165" y="0"/>
                        <a:pt x="165" y="0"/>
                      </a:cubicBezTo>
                      <a:cubicBezTo>
                        <a:pt x="174" y="0"/>
                        <a:pt x="182" y="8"/>
                        <a:pt x="182" y="19"/>
                      </a:cubicBezTo>
                      <a:lnTo>
                        <a:pt x="182" y="192"/>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sp>
              <p:nvSpPr>
                <p:cNvPr id="18509" name="Rectangle 54"/>
                <p:cNvSpPr>
                  <a:spLocks noChangeArrowheads="1"/>
                </p:cNvSpPr>
                <p:nvPr/>
              </p:nvSpPr>
              <p:spPr bwMode="auto">
                <a:xfrm>
                  <a:off x="1912" y="2376"/>
                  <a:ext cx="107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ea typeface="MS PGothic" pitchFamily="34" charset="-128"/>
                    </a:rPr>
                    <a:t>A rise in nominal</a:t>
                  </a:r>
                </a:p>
                <a:p>
                  <a:pPr algn="ctr"/>
                  <a:r>
                    <a:rPr lang="en-US" altLang="en-US" sz="1600">
                      <a:ea typeface="MS PGothic" pitchFamily="34" charset="-128"/>
                    </a:rPr>
                    <a:t>wages shifts SRAS</a:t>
                  </a:r>
                </a:p>
                <a:p>
                  <a:pPr algn="ctr"/>
                  <a:r>
                    <a:rPr lang="en-US" altLang="en-US" sz="1600">
                      <a:ea typeface="MS PGothic" pitchFamily="34" charset="-128"/>
                    </a:rPr>
                    <a:t>leftward.</a:t>
                  </a:r>
                </a:p>
              </p:txBody>
            </p:sp>
          </p:grpSp>
        </p:grpSp>
      </p:grpSp>
      <p:grpSp>
        <p:nvGrpSpPr>
          <p:cNvPr id="81" name="Group 55"/>
          <p:cNvGrpSpPr>
            <a:grpSpLocks/>
          </p:cNvGrpSpPr>
          <p:nvPr/>
        </p:nvGrpSpPr>
        <p:grpSpPr bwMode="auto">
          <a:xfrm>
            <a:off x="7668685" y="3114675"/>
            <a:ext cx="3761316" cy="1790700"/>
            <a:chOff x="3758" y="1356"/>
            <a:chExt cx="1777" cy="1128"/>
          </a:xfrm>
        </p:grpSpPr>
        <p:grpSp>
          <p:nvGrpSpPr>
            <p:cNvPr id="18492" name="Group 56"/>
            <p:cNvGrpSpPr>
              <a:grpSpLocks/>
            </p:cNvGrpSpPr>
            <p:nvPr/>
          </p:nvGrpSpPr>
          <p:grpSpPr bwMode="auto">
            <a:xfrm>
              <a:off x="4907" y="1356"/>
              <a:ext cx="269" cy="191"/>
              <a:chOff x="4907" y="1356"/>
              <a:chExt cx="269" cy="191"/>
            </a:xfrm>
          </p:grpSpPr>
          <p:sp>
            <p:nvSpPr>
              <p:cNvPr id="18499" name="Rectangle 104"/>
              <p:cNvSpPr>
                <a:spLocks noChangeArrowheads="1"/>
              </p:cNvSpPr>
              <p:nvPr/>
            </p:nvSpPr>
            <p:spPr bwMode="auto">
              <a:xfrm>
                <a:off x="4907" y="1356"/>
                <a:ext cx="4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S</a:t>
                </a:r>
                <a:endParaRPr lang="en-US" altLang="en-US" sz="1400" b="1">
                  <a:ea typeface="MS PGothic" pitchFamily="34" charset="-128"/>
                </a:endParaRPr>
              </a:p>
            </p:txBody>
          </p:sp>
          <p:sp>
            <p:nvSpPr>
              <p:cNvPr id="18500" name="Rectangle 105"/>
              <p:cNvSpPr>
                <a:spLocks noChangeArrowheads="1"/>
              </p:cNvSpPr>
              <p:nvPr/>
            </p:nvSpPr>
            <p:spPr bwMode="auto">
              <a:xfrm>
                <a:off x="4959" y="1356"/>
                <a:ext cx="4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R</a:t>
                </a:r>
                <a:endParaRPr lang="en-US" altLang="en-US" sz="1400" b="1">
                  <a:ea typeface="MS PGothic" pitchFamily="34" charset="-128"/>
                </a:endParaRPr>
              </a:p>
            </p:txBody>
          </p:sp>
          <p:sp>
            <p:nvSpPr>
              <p:cNvPr id="18501" name="Rectangle 106"/>
              <p:cNvSpPr>
                <a:spLocks noChangeArrowheads="1"/>
              </p:cNvSpPr>
              <p:nvPr/>
            </p:nvSpPr>
            <p:spPr bwMode="auto">
              <a:xfrm>
                <a:off x="5016" y="1356"/>
                <a:ext cx="9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AS</a:t>
                </a:r>
                <a:endParaRPr lang="en-US" altLang="en-US" sz="1400" b="1">
                  <a:ea typeface="MS PGothic" pitchFamily="34" charset="-128"/>
                </a:endParaRPr>
              </a:p>
            </p:txBody>
          </p:sp>
          <p:sp>
            <p:nvSpPr>
              <p:cNvPr id="18502" name="Rectangle 107"/>
              <p:cNvSpPr>
                <a:spLocks noChangeArrowheads="1"/>
              </p:cNvSpPr>
              <p:nvPr/>
            </p:nvSpPr>
            <p:spPr bwMode="auto">
              <a:xfrm>
                <a:off x="5133" y="1411"/>
                <a:ext cx="43"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2</a:t>
                </a:r>
                <a:endParaRPr lang="en-US" altLang="en-US" sz="1400" b="1">
                  <a:ea typeface="MS PGothic" pitchFamily="34" charset="-128"/>
                </a:endParaRPr>
              </a:p>
            </p:txBody>
          </p:sp>
        </p:grpSp>
        <p:sp>
          <p:nvSpPr>
            <p:cNvPr id="18493" name="Line 110"/>
            <p:cNvSpPr>
              <a:spLocks noChangeShapeType="1"/>
            </p:cNvSpPr>
            <p:nvPr/>
          </p:nvSpPr>
          <p:spPr bwMode="auto">
            <a:xfrm>
              <a:off x="4525" y="1680"/>
              <a:ext cx="131" cy="0"/>
            </a:xfrm>
            <a:prstGeom prst="line">
              <a:avLst/>
            </a:prstGeom>
            <a:noFill/>
            <a:ln w="2857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94" name="Freeform 111"/>
            <p:cNvSpPr>
              <a:spLocks/>
            </p:cNvSpPr>
            <p:nvPr/>
          </p:nvSpPr>
          <p:spPr bwMode="auto">
            <a:xfrm>
              <a:off x="4618" y="1653"/>
              <a:ext cx="76" cy="53"/>
            </a:xfrm>
            <a:custGeom>
              <a:avLst/>
              <a:gdLst>
                <a:gd name="T0" fmla="*/ 142998 w 29"/>
                <a:gd name="T1" fmla="*/ 363141 h 18"/>
                <a:gd name="T2" fmla="*/ 0 w 29"/>
                <a:gd name="T3" fmla="*/ 40348 h 18"/>
                <a:gd name="T4" fmla="*/ 0 w 29"/>
                <a:gd name="T5" fmla="*/ 0 h 18"/>
                <a:gd name="T6" fmla="*/ 400399 w 29"/>
                <a:gd name="T7" fmla="*/ 242095 h 18"/>
                <a:gd name="T8" fmla="*/ 829401 w 29"/>
                <a:gd name="T9" fmla="*/ 363141 h 18"/>
                <a:gd name="T10" fmla="*/ 400399 w 29"/>
                <a:gd name="T11" fmla="*/ 524538 h 18"/>
                <a:gd name="T12" fmla="*/ 0 w 29"/>
                <a:gd name="T13" fmla="*/ 726283 h 18"/>
                <a:gd name="T14" fmla="*/ 0 w 29"/>
                <a:gd name="T15" fmla="*/ 726283 h 18"/>
                <a:gd name="T16" fmla="*/ 142998 w 29"/>
                <a:gd name="T17" fmla="*/ 363141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18"/>
                <a:gd name="T29" fmla="*/ 29 w 29"/>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18">
                  <a:moveTo>
                    <a:pt x="5" y="9"/>
                  </a:moveTo>
                  <a:cubicBezTo>
                    <a:pt x="0" y="1"/>
                    <a:pt x="0" y="1"/>
                    <a:pt x="0" y="1"/>
                  </a:cubicBezTo>
                  <a:cubicBezTo>
                    <a:pt x="0" y="0"/>
                    <a:pt x="0" y="0"/>
                    <a:pt x="0" y="0"/>
                  </a:cubicBezTo>
                  <a:cubicBezTo>
                    <a:pt x="14" y="6"/>
                    <a:pt x="14" y="6"/>
                    <a:pt x="14" y="6"/>
                  </a:cubicBezTo>
                  <a:cubicBezTo>
                    <a:pt x="19" y="7"/>
                    <a:pt x="24" y="8"/>
                    <a:pt x="29" y="9"/>
                  </a:cubicBezTo>
                  <a:cubicBezTo>
                    <a:pt x="24" y="10"/>
                    <a:pt x="19" y="11"/>
                    <a:pt x="14" y="13"/>
                  </a:cubicBezTo>
                  <a:cubicBezTo>
                    <a:pt x="0" y="18"/>
                    <a:pt x="0" y="18"/>
                    <a:pt x="0" y="18"/>
                  </a:cubicBezTo>
                  <a:cubicBezTo>
                    <a:pt x="0" y="18"/>
                    <a:pt x="0" y="18"/>
                    <a:pt x="0" y="18"/>
                  </a:cubicBezTo>
                  <a:lnTo>
                    <a:pt x="5"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5" name="Line 113"/>
            <p:cNvSpPr>
              <a:spLocks noChangeShapeType="1"/>
            </p:cNvSpPr>
            <p:nvPr/>
          </p:nvSpPr>
          <p:spPr bwMode="auto">
            <a:xfrm flipV="1">
              <a:off x="3758" y="1508"/>
              <a:ext cx="1209" cy="975"/>
            </a:xfrm>
            <a:prstGeom prst="line">
              <a:avLst/>
            </a:prstGeom>
            <a:noFill/>
            <a:ln w="38100">
              <a:solidFill>
                <a:srgbClr val="EE313C"/>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8496" name="Line 117"/>
            <p:cNvSpPr>
              <a:spLocks noChangeShapeType="1"/>
            </p:cNvSpPr>
            <p:nvPr/>
          </p:nvSpPr>
          <p:spPr bwMode="auto">
            <a:xfrm flipH="1" flipV="1">
              <a:off x="4560" y="1680"/>
              <a:ext cx="168" cy="168"/>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7" name="Freeform 118"/>
            <p:cNvSpPr>
              <a:spLocks/>
            </p:cNvSpPr>
            <p:nvPr/>
          </p:nvSpPr>
          <p:spPr bwMode="auto">
            <a:xfrm>
              <a:off x="4557" y="1872"/>
              <a:ext cx="972" cy="612"/>
            </a:xfrm>
            <a:custGeom>
              <a:avLst/>
              <a:gdLst>
                <a:gd name="T0" fmla="*/ 4822392 w 182"/>
                <a:gd name="T1" fmla="*/ 2565756 h 211"/>
                <a:gd name="T2" fmla="*/ 4371948 w 182"/>
                <a:gd name="T3" fmla="*/ 2819658 h 211"/>
                <a:gd name="T4" fmla="*/ 450445 w 182"/>
                <a:gd name="T5" fmla="*/ 2819658 h 211"/>
                <a:gd name="T6" fmla="*/ 0 w 182"/>
                <a:gd name="T7" fmla="*/ 2565756 h 211"/>
                <a:gd name="T8" fmla="*/ 0 w 182"/>
                <a:gd name="T9" fmla="*/ 253902 h 211"/>
                <a:gd name="T10" fmla="*/ 450445 w 182"/>
                <a:gd name="T11" fmla="*/ 0 h 211"/>
                <a:gd name="T12" fmla="*/ 4371948 w 182"/>
                <a:gd name="T13" fmla="*/ 0 h 211"/>
                <a:gd name="T14" fmla="*/ 4822392 w 182"/>
                <a:gd name="T15" fmla="*/ 253902 h 211"/>
                <a:gd name="T16" fmla="*/ 4822392 w 182"/>
                <a:gd name="T17" fmla="*/ 2565756 h 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2"/>
                <a:gd name="T28" fmla="*/ 0 h 211"/>
                <a:gd name="T29" fmla="*/ 182 w 182"/>
                <a:gd name="T30" fmla="*/ 211 h 2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2" h="211">
                  <a:moveTo>
                    <a:pt x="182" y="192"/>
                  </a:moveTo>
                  <a:cubicBezTo>
                    <a:pt x="182" y="203"/>
                    <a:pt x="174" y="211"/>
                    <a:pt x="165" y="211"/>
                  </a:cubicBezTo>
                  <a:cubicBezTo>
                    <a:pt x="17" y="211"/>
                    <a:pt x="17" y="211"/>
                    <a:pt x="17" y="211"/>
                  </a:cubicBezTo>
                  <a:cubicBezTo>
                    <a:pt x="7" y="211"/>
                    <a:pt x="0" y="203"/>
                    <a:pt x="0" y="192"/>
                  </a:cubicBezTo>
                  <a:cubicBezTo>
                    <a:pt x="0" y="19"/>
                    <a:pt x="0" y="19"/>
                    <a:pt x="0" y="19"/>
                  </a:cubicBezTo>
                  <a:cubicBezTo>
                    <a:pt x="0" y="8"/>
                    <a:pt x="7" y="0"/>
                    <a:pt x="17" y="0"/>
                  </a:cubicBezTo>
                  <a:cubicBezTo>
                    <a:pt x="165" y="0"/>
                    <a:pt x="165" y="0"/>
                    <a:pt x="165" y="0"/>
                  </a:cubicBezTo>
                  <a:cubicBezTo>
                    <a:pt x="174" y="0"/>
                    <a:pt x="182" y="8"/>
                    <a:pt x="182" y="19"/>
                  </a:cubicBezTo>
                  <a:lnTo>
                    <a:pt x="182" y="192"/>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sp>
          <p:nvSpPr>
            <p:cNvPr id="18498" name="Rectangle 66"/>
            <p:cNvSpPr>
              <a:spLocks noChangeArrowheads="1"/>
            </p:cNvSpPr>
            <p:nvPr/>
          </p:nvSpPr>
          <p:spPr bwMode="auto">
            <a:xfrm>
              <a:off x="4557" y="1902"/>
              <a:ext cx="978"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ea typeface="MS PGothic" pitchFamily="34" charset="-128"/>
                </a:rPr>
                <a:t>A fall in nominal</a:t>
              </a:r>
            </a:p>
            <a:p>
              <a:pPr algn="ctr"/>
              <a:r>
                <a:rPr lang="en-US" altLang="en-US" sz="1600">
                  <a:ea typeface="MS PGothic" pitchFamily="34" charset="-128"/>
                </a:rPr>
                <a:t>wages shifts SRAS rightward.</a:t>
              </a:r>
            </a:p>
          </p:txBody>
        </p:sp>
      </p:grpSp>
      <p:sp>
        <p:nvSpPr>
          <p:cNvPr id="93" name="Rectangle 67"/>
          <p:cNvSpPr>
            <a:spLocks noChangeArrowheads="1"/>
          </p:cNvSpPr>
          <p:nvPr/>
        </p:nvSpPr>
        <p:spPr bwMode="auto">
          <a:xfrm>
            <a:off x="872068" y="1495426"/>
            <a:ext cx="5109633" cy="646113"/>
          </a:xfrm>
          <a:prstGeom prst="rect">
            <a:avLst/>
          </a:prstGeom>
          <a:noFill/>
          <a:ln w="9525">
            <a:noFill/>
            <a:miter lim="800000"/>
            <a:headEnd/>
            <a:tailEnd/>
          </a:ln>
        </p:spPr>
        <p:txBody>
          <a:bodyPr>
            <a:spAutoFit/>
          </a:bodyPr>
          <a:lstStyle/>
          <a:p>
            <a:pPr fontAlgn="auto">
              <a:spcAft>
                <a:spcPts val="0"/>
              </a:spcAft>
              <a:defRPr/>
            </a:pPr>
            <a:r>
              <a:rPr lang="en-US" b="1" dirty="0">
                <a:latin typeface="+mn-lt"/>
                <a:ea typeface="MS PGothic" pitchFamily="34" charset="-128"/>
              </a:rPr>
              <a:t>(a) Leftward Shift of the Short-Run</a:t>
            </a:r>
          </a:p>
          <a:p>
            <a:pPr marL="304800" fontAlgn="auto">
              <a:spcAft>
                <a:spcPts val="0"/>
              </a:spcAft>
              <a:defRPr/>
            </a:pPr>
            <a:r>
              <a:rPr lang="en-US" b="1" dirty="0">
                <a:latin typeface="+mn-lt"/>
                <a:ea typeface="MS PGothic" pitchFamily="34" charset="-128"/>
              </a:rPr>
              <a:t>Aggregate Supply Curve</a:t>
            </a:r>
          </a:p>
        </p:txBody>
      </p:sp>
      <p:sp>
        <p:nvSpPr>
          <p:cNvPr id="94" name="Rectangle 68"/>
          <p:cNvSpPr>
            <a:spLocks noChangeArrowheads="1"/>
          </p:cNvSpPr>
          <p:nvPr/>
        </p:nvSpPr>
        <p:spPr bwMode="auto">
          <a:xfrm>
            <a:off x="6330952" y="1495426"/>
            <a:ext cx="5099049" cy="646113"/>
          </a:xfrm>
          <a:prstGeom prst="rect">
            <a:avLst/>
          </a:prstGeom>
          <a:noFill/>
          <a:ln w="9525">
            <a:noFill/>
            <a:miter lim="800000"/>
            <a:headEnd/>
            <a:tailEnd/>
          </a:ln>
        </p:spPr>
        <p:txBody>
          <a:bodyPr>
            <a:spAutoFit/>
          </a:bodyPr>
          <a:lstStyle/>
          <a:p>
            <a:pPr fontAlgn="auto">
              <a:spcAft>
                <a:spcPts val="0"/>
              </a:spcAft>
              <a:defRPr/>
            </a:pPr>
            <a:r>
              <a:rPr lang="en-US" b="1" dirty="0">
                <a:latin typeface="+mn-lt"/>
                <a:ea typeface="MS PGothic" pitchFamily="34" charset="-128"/>
              </a:rPr>
              <a:t>(b) Rightward Shift of the Short-Run</a:t>
            </a:r>
          </a:p>
          <a:p>
            <a:pPr marL="309563" fontAlgn="auto">
              <a:spcAft>
                <a:spcPts val="0"/>
              </a:spcAft>
              <a:defRPr/>
            </a:pPr>
            <a:r>
              <a:rPr lang="en-US" b="1" dirty="0">
                <a:latin typeface="+mn-lt"/>
                <a:ea typeface="MS PGothic" pitchFamily="34" charset="-128"/>
              </a:rPr>
              <a:t>Aggregate Supply Curve</a:t>
            </a:r>
          </a:p>
        </p:txBody>
      </p:sp>
      <p:sp>
        <p:nvSpPr>
          <p:cNvPr id="18479" name="Line 69"/>
          <p:cNvSpPr>
            <a:spLocks noChangeShapeType="1"/>
          </p:cNvSpPr>
          <p:nvPr/>
        </p:nvSpPr>
        <p:spPr bwMode="auto">
          <a:xfrm flipH="1">
            <a:off x="1206500" y="4425950"/>
            <a:ext cx="2641600"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80" name="Line 70"/>
          <p:cNvSpPr>
            <a:spLocks noChangeShapeType="1"/>
          </p:cNvSpPr>
          <p:nvPr/>
        </p:nvSpPr>
        <p:spPr bwMode="auto">
          <a:xfrm flipH="1">
            <a:off x="6724651" y="4425950"/>
            <a:ext cx="1117600"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71"/>
          <p:cNvSpPr>
            <a:spLocks noChangeShapeType="1"/>
          </p:cNvSpPr>
          <p:nvPr/>
        </p:nvSpPr>
        <p:spPr bwMode="auto">
          <a:xfrm flipH="1">
            <a:off x="3867151" y="4543425"/>
            <a:ext cx="0" cy="13716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Line 72"/>
          <p:cNvSpPr>
            <a:spLocks noChangeShapeType="1"/>
          </p:cNvSpPr>
          <p:nvPr/>
        </p:nvSpPr>
        <p:spPr bwMode="auto">
          <a:xfrm flipH="1">
            <a:off x="7842251" y="4467225"/>
            <a:ext cx="0" cy="1447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83" name="Rectangle 108"/>
          <p:cNvSpPr>
            <a:spLocks noChangeArrowheads="1"/>
          </p:cNvSpPr>
          <p:nvPr/>
        </p:nvSpPr>
        <p:spPr bwMode="auto">
          <a:xfrm>
            <a:off x="3765551" y="4162425"/>
            <a:ext cx="406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E</a:t>
            </a:r>
            <a:r>
              <a:rPr lang="en-US" altLang="en-US" sz="1400" b="1" baseline="-25000">
                <a:solidFill>
                  <a:srgbClr val="000000"/>
                </a:solidFill>
                <a:ea typeface="MS PGothic" pitchFamily="34" charset="-128"/>
              </a:rPr>
              <a:t>1</a:t>
            </a:r>
          </a:p>
        </p:txBody>
      </p:sp>
      <p:sp>
        <p:nvSpPr>
          <p:cNvPr id="18485" name="Line 87"/>
          <p:cNvSpPr>
            <a:spLocks noChangeShapeType="1"/>
          </p:cNvSpPr>
          <p:nvPr/>
        </p:nvSpPr>
        <p:spPr bwMode="auto">
          <a:xfrm flipH="1" flipV="1">
            <a:off x="7020984" y="3933826"/>
            <a:ext cx="3325283" cy="1882775"/>
          </a:xfrm>
          <a:prstGeom prst="line">
            <a:avLst/>
          </a:prstGeom>
          <a:noFill/>
          <a:ln w="38100">
            <a:solidFill>
              <a:srgbClr val="3C5DAA"/>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3" name="Rectangle 37"/>
          <p:cNvSpPr>
            <a:spLocks noChangeArrowheads="1"/>
          </p:cNvSpPr>
          <p:nvPr/>
        </p:nvSpPr>
        <p:spPr bwMode="auto">
          <a:xfrm>
            <a:off x="5501218" y="5708651"/>
            <a:ext cx="21480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AD</a:t>
            </a:r>
            <a:endParaRPr lang="en-US" altLang="en-US" sz="1400">
              <a:ea typeface="MS PGothic" pitchFamily="34" charset="-128"/>
            </a:endParaRPr>
          </a:p>
        </p:txBody>
      </p:sp>
      <p:sp>
        <p:nvSpPr>
          <p:cNvPr id="104" name="Rectangle 37"/>
          <p:cNvSpPr>
            <a:spLocks noChangeArrowheads="1"/>
          </p:cNvSpPr>
          <p:nvPr/>
        </p:nvSpPr>
        <p:spPr bwMode="auto">
          <a:xfrm>
            <a:off x="10394952" y="5710238"/>
            <a:ext cx="501649"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a:solidFill>
                  <a:srgbClr val="000000"/>
                </a:solidFill>
                <a:ea typeface="MS PGothic" pitchFamily="34" charset="-128"/>
              </a:rPr>
              <a:t>  AD  </a:t>
            </a:r>
            <a:endParaRPr lang="en-US" altLang="en-US" sz="1400">
              <a:ea typeface="MS PGothic" pitchFamily="34" charset="-128"/>
            </a:endParaRPr>
          </a:p>
        </p:txBody>
      </p:sp>
      <p:sp>
        <p:nvSpPr>
          <p:cNvPr id="18488" name="Rectangle 108"/>
          <p:cNvSpPr>
            <a:spLocks noChangeArrowheads="1"/>
          </p:cNvSpPr>
          <p:nvPr/>
        </p:nvSpPr>
        <p:spPr bwMode="auto">
          <a:xfrm>
            <a:off x="3276600" y="3711576"/>
            <a:ext cx="406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E</a:t>
            </a:r>
            <a:r>
              <a:rPr lang="en-US" altLang="en-US" sz="1400" b="1" baseline="-25000">
                <a:solidFill>
                  <a:srgbClr val="000000"/>
                </a:solidFill>
                <a:ea typeface="MS PGothic" pitchFamily="34" charset="-128"/>
              </a:rPr>
              <a:t>2</a:t>
            </a:r>
          </a:p>
        </p:txBody>
      </p:sp>
      <p:sp>
        <p:nvSpPr>
          <p:cNvPr id="18489" name="Rectangle 108"/>
          <p:cNvSpPr>
            <a:spLocks noChangeArrowheads="1"/>
          </p:cNvSpPr>
          <p:nvPr/>
        </p:nvSpPr>
        <p:spPr bwMode="auto">
          <a:xfrm>
            <a:off x="8773584" y="4748213"/>
            <a:ext cx="4064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400" b="1">
                <a:solidFill>
                  <a:srgbClr val="000000"/>
                </a:solidFill>
                <a:ea typeface="MS PGothic" pitchFamily="34" charset="-128"/>
              </a:rPr>
              <a:t>E</a:t>
            </a:r>
            <a:r>
              <a:rPr lang="en-US" altLang="en-US" sz="1400" b="1" baseline="-25000">
                <a:solidFill>
                  <a:srgbClr val="000000"/>
                </a:solidFill>
                <a:ea typeface="MS PGothic" pitchFamily="34" charset="-128"/>
              </a:rPr>
              <a:t>2</a:t>
            </a:r>
          </a:p>
        </p:txBody>
      </p:sp>
      <p:sp>
        <p:nvSpPr>
          <p:cNvPr id="18490" name="Oval 50"/>
          <p:cNvSpPr>
            <a:spLocks noChangeArrowheads="1"/>
          </p:cNvSpPr>
          <p:nvPr/>
        </p:nvSpPr>
        <p:spPr bwMode="auto">
          <a:xfrm flipH="1" flipV="1">
            <a:off x="3170767" y="3830639"/>
            <a:ext cx="84667" cy="730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b="1">
              <a:ea typeface="MS PGothic" pitchFamily="34" charset="-128"/>
            </a:endParaRPr>
          </a:p>
        </p:txBody>
      </p:sp>
      <p:sp>
        <p:nvSpPr>
          <p:cNvPr id="18491" name="Oval 50"/>
          <p:cNvSpPr>
            <a:spLocks noChangeArrowheads="1"/>
          </p:cNvSpPr>
          <p:nvPr/>
        </p:nvSpPr>
        <p:spPr bwMode="auto">
          <a:xfrm flipH="1" flipV="1">
            <a:off x="8657167" y="4846639"/>
            <a:ext cx="84667" cy="730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b="1">
              <a:ea typeface="MS PGothic" pitchFamily="34" charset="-128"/>
            </a:endParaRPr>
          </a:p>
        </p:txBody>
      </p:sp>
    </p:spTree>
    <p:extLst>
      <p:ext uri="{BB962C8B-B14F-4D97-AF65-F5344CB8AC3E}">
        <p14:creationId xmlns:p14="http://schemas.microsoft.com/office/powerpoint/2010/main" val="31304335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wipe(right)">
                                      <p:cBhvr>
                                        <p:cTn id="12" dur="500"/>
                                        <p:tgtEl>
                                          <p:spTgt spid="81"/>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P spid="10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dirty="0" smtClean="0"/>
              <a:t>Module 40</a:t>
            </a:r>
          </a:p>
        </p:txBody>
      </p:sp>
      <p:sp>
        <p:nvSpPr>
          <p:cNvPr id="174085" name="Rectangle 5"/>
          <p:cNvSpPr>
            <a:spLocks noGrp="1" noChangeArrowheads="1"/>
          </p:cNvSpPr>
          <p:nvPr>
            <p:ph type="subTitle" idx="1"/>
          </p:nvPr>
        </p:nvSpPr>
        <p:spPr/>
        <p:txBody>
          <a:bodyPr rtlCol="0">
            <a:normAutofit/>
          </a:bodyPr>
          <a:lstStyle/>
          <a:p>
            <a:pPr>
              <a:defRPr/>
            </a:pPr>
            <a:r>
              <a:rPr lang="en-US" dirty="0"/>
              <a:t>Economic Growth in Macroeconomic Models</a:t>
            </a:r>
            <a:endParaRPr lang="en-US" dirty="0" smtClean="0"/>
          </a:p>
        </p:txBody>
      </p:sp>
    </p:spTree>
    <p:extLst>
      <p:ext uri="{BB962C8B-B14F-4D97-AF65-F5344CB8AC3E}">
        <p14:creationId xmlns:p14="http://schemas.microsoft.com/office/powerpoint/2010/main" val="29205532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r>
              <a:rPr lang="en-US" altLang="zh-CN" smtClean="0"/>
              <a:t>Actual and Potential Output from 1989 to 2009</a:t>
            </a:r>
            <a:endParaRPr lang="id-ID" altLang="en-US" smtClean="0"/>
          </a:p>
        </p:txBody>
      </p:sp>
      <p:pic>
        <p:nvPicPr>
          <p:cNvPr id="92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106614"/>
            <a:ext cx="10972800" cy="409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86068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2"/>
          <p:cNvSpPr>
            <a:spLocks noGrp="1"/>
          </p:cNvSpPr>
          <p:nvPr>
            <p:ph type="title"/>
          </p:nvPr>
        </p:nvSpPr>
        <p:spPr/>
        <p:txBody>
          <a:bodyPr/>
          <a:lstStyle/>
          <a:p>
            <a:r>
              <a:rPr lang="en-US" altLang="en-US" dirty="0" smtClean="0"/>
              <a:t>Long-run Economic Growth and the Production Possibilities Frontier</a:t>
            </a:r>
            <a:endParaRPr lang="id-ID" altLang="en-US" dirty="0" smtClean="0"/>
          </a:p>
        </p:txBody>
      </p:sp>
      <p:sp>
        <p:nvSpPr>
          <p:cNvPr id="4" name="Content Placeholder 3"/>
          <p:cNvSpPr>
            <a:spLocks noGrp="1"/>
          </p:cNvSpPr>
          <p:nvPr>
            <p:ph idx="1"/>
          </p:nvPr>
        </p:nvSpPr>
        <p:spPr/>
        <p:txBody>
          <a:bodyPr/>
          <a:lstStyle/>
          <a:p>
            <a:r>
              <a:rPr lang="en-US" altLang="en-US" sz="2600" dirty="0" smtClean="0"/>
              <a:t>Economic growth can be shown on a production possibility frontier as a shift outward of the frontier.</a:t>
            </a:r>
          </a:p>
          <a:p>
            <a:r>
              <a:rPr lang="en-US" altLang="en-US" sz="2600" dirty="0" smtClean="0"/>
              <a:t>There is a trade-off between investment and consumer goods.</a:t>
            </a:r>
          </a:p>
          <a:p>
            <a:r>
              <a:rPr lang="en-US" altLang="en-US" sz="2600" dirty="0" smtClean="0"/>
              <a:t>Depreciation is a loss in the value of physical capital due to wear, age or obsolescence.</a:t>
            </a:r>
          </a:p>
          <a:p>
            <a:r>
              <a:rPr lang="en-US" altLang="en-US" sz="2600" dirty="0" smtClean="0"/>
              <a:t>Some investment is needed to counteract depreciation.</a:t>
            </a:r>
          </a:p>
        </p:txBody>
      </p:sp>
    </p:spTree>
    <p:extLst>
      <p:ext uri="{BB962C8B-B14F-4D97-AF65-F5344CB8AC3E}">
        <p14:creationId xmlns:p14="http://schemas.microsoft.com/office/powerpoint/2010/main" val="40149768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p:txBody>
          <a:bodyPr/>
          <a:lstStyle/>
          <a:p>
            <a:r>
              <a:rPr lang="en-US" altLang="en-US" smtClean="0"/>
              <a:t>Economic Growth</a:t>
            </a:r>
            <a:endParaRPr lang="id-ID" altLang="en-US" smtClean="0"/>
          </a:p>
        </p:txBody>
      </p:sp>
      <p:pic>
        <p:nvPicPr>
          <p:cNvPr id="112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2784" y="1412876"/>
            <a:ext cx="10022416"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66459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r>
              <a:rPr lang="en-US" altLang="en-US" sz="4000" dirty="0" smtClean="0"/>
              <a:t>The Trade-off Between Investment and Consumer Goods</a:t>
            </a:r>
            <a:endParaRPr lang="id-ID" altLang="en-US" sz="4000" dirty="0" smtClean="0"/>
          </a:p>
        </p:txBody>
      </p:sp>
      <p:pic>
        <p:nvPicPr>
          <p:cNvPr id="12292"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7534" y="1828800"/>
            <a:ext cx="98425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5497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646111" y="274918"/>
            <a:ext cx="9404723" cy="1400530"/>
          </a:xfrm>
        </p:spPr>
        <p:txBody>
          <a:bodyPr/>
          <a:lstStyle/>
          <a:p>
            <a:r>
              <a:rPr lang="en-US" altLang="en-US" sz="3600" dirty="0" smtClean="0"/>
              <a:t>Long-run Economic Growth and the Aggregate Demand - Aggregate Supply Model</a:t>
            </a:r>
            <a:endParaRPr lang="id-ID" altLang="en-US" sz="3600" dirty="0" smtClean="0"/>
          </a:p>
        </p:txBody>
      </p:sp>
      <p:sp>
        <p:nvSpPr>
          <p:cNvPr id="4" name="Content Placeholder 3"/>
          <p:cNvSpPr>
            <a:spLocks noGrp="1"/>
          </p:cNvSpPr>
          <p:nvPr>
            <p:ph idx="1"/>
          </p:nvPr>
        </p:nvSpPr>
        <p:spPr/>
        <p:txBody>
          <a:bodyPr/>
          <a:lstStyle/>
          <a:p>
            <a:r>
              <a:rPr lang="en-US" altLang="en-US" sz="2600" dirty="0" smtClean="0"/>
              <a:t>Recall that in the aggregate demand-aggregate supply model, the long-run aggregate supply curve shows the relationship between the aggregate price level and the quantity of aggregate output supplied when all prices are flexible.</a:t>
            </a:r>
          </a:p>
          <a:p>
            <a:r>
              <a:rPr lang="en-US" altLang="en-US" sz="2600" dirty="0" smtClean="0"/>
              <a:t>Increases in potential output are reflected in a rightward shift of the LRAS curve.  </a:t>
            </a:r>
          </a:p>
          <a:p>
            <a:r>
              <a:rPr lang="en-US" altLang="en-US" sz="2600" dirty="0" smtClean="0"/>
              <a:t>Decreases in potential output are reflected in a leftward shift of the LRAS curve.  </a:t>
            </a:r>
          </a:p>
          <a:p>
            <a:endParaRPr lang="en-US" altLang="en-US" sz="2600" dirty="0" smtClean="0"/>
          </a:p>
        </p:txBody>
      </p:sp>
    </p:spTree>
    <p:extLst>
      <p:ext uri="{BB962C8B-B14F-4D97-AF65-F5344CB8AC3E}">
        <p14:creationId xmlns:p14="http://schemas.microsoft.com/office/powerpoint/2010/main" val="26573266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r>
              <a:rPr lang="en-US" altLang="en-US" smtClean="0"/>
              <a:t>Long-Run Aggregate Supply Curve</a:t>
            </a:r>
            <a:endParaRPr lang="id-ID" altLang="en-US" smtClean="0"/>
          </a:p>
        </p:txBody>
      </p:sp>
      <p:sp>
        <p:nvSpPr>
          <p:cNvPr id="4" name="Line 2"/>
          <p:cNvSpPr>
            <a:spLocks noChangeShapeType="1"/>
          </p:cNvSpPr>
          <p:nvPr/>
        </p:nvSpPr>
        <p:spPr bwMode="auto">
          <a:xfrm>
            <a:off x="7810500" y="3095625"/>
            <a:ext cx="1016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340" name="Rectangle 7"/>
          <p:cNvSpPr>
            <a:spLocks noChangeArrowheads="1"/>
          </p:cNvSpPr>
          <p:nvPr/>
        </p:nvSpPr>
        <p:spPr bwMode="auto">
          <a:xfrm>
            <a:off x="2540001" y="2312988"/>
            <a:ext cx="1747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P</a:t>
            </a:r>
            <a:r>
              <a:rPr lang="en-US" altLang="en-US" sz="1600" baseline="-25000">
                <a:solidFill>
                  <a:srgbClr val="000000"/>
                </a:solidFill>
                <a:ea typeface="MS PGothic" pitchFamily="34" charset="-128"/>
              </a:rPr>
              <a:t>1</a:t>
            </a:r>
            <a:endParaRPr lang="en-US" altLang="en-US" sz="1600" baseline="-25000">
              <a:ea typeface="MS PGothic" pitchFamily="34" charset="-128"/>
            </a:endParaRPr>
          </a:p>
        </p:txBody>
      </p:sp>
      <p:sp>
        <p:nvSpPr>
          <p:cNvPr id="7" name="Line 49"/>
          <p:cNvSpPr>
            <a:spLocks noChangeShapeType="1"/>
          </p:cNvSpPr>
          <p:nvPr/>
        </p:nvSpPr>
        <p:spPr bwMode="auto">
          <a:xfrm flipV="1">
            <a:off x="6292850" y="6300788"/>
            <a:ext cx="1024467" cy="139700"/>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8" name="Freeform 86"/>
          <p:cNvSpPr>
            <a:spLocks/>
          </p:cNvSpPr>
          <p:nvPr/>
        </p:nvSpPr>
        <p:spPr bwMode="auto">
          <a:xfrm>
            <a:off x="3983567" y="6172200"/>
            <a:ext cx="2781300" cy="400050"/>
          </a:xfrm>
          <a:custGeom>
            <a:avLst/>
            <a:gdLst>
              <a:gd name="T0" fmla="*/ 2147483647 w 172"/>
              <a:gd name="T1" fmla="*/ 2147483647 h 99"/>
              <a:gd name="T2" fmla="*/ 2147483647 w 172"/>
              <a:gd name="T3" fmla="*/ 2147483647 h 99"/>
              <a:gd name="T4" fmla="*/ 675413288 w 172"/>
              <a:gd name="T5" fmla="*/ 2147483647 h 99"/>
              <a:gd name="T6" fmla="*/ 0 w 172"/>
              <a:gd name="T7" fmla="*/ 2147483647 h 99"/>
              <a:gd name="T8" fmla="*/ 0 w 172"/>
              <a:gd name="T9" fmla="*/ 839453794 h 99"/>
              <a:gd name="T10" fmla="*/ 675413288 w 172"/>
              <a:gd name="T11" fmla="*/ 0 h 99"/>
              <a:gd name="T12" fmla="*/ 2147483647 w 172"/>
              <a:gd name="T13" fmla="*/ 0 h 99"/>
              <a:gd name="T14" fmla="*/ 2147483647 w 172"/>
              <a:gd name="T15" fmla="*/ 839453794 h 99"/>
              <a:gd name="T16" fmla="*/ 2147483647 w 172"/>
              <a:gd name="T17" fmla="*/ 214748364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99"/>
              <a:gd name="T29" fmla="*/ 172 w 172"/>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99">
                <a:moveTo>
                  <a:pt x="172" y="79"/>
                </a:moveTo>
                <a:cubicBezTo>
                  <a:pt x="172" y="90"/>
                  <a:pt x="164" y="99"/>
                  <a:pt x="155" y="99"/>
                </a:cubicBezTo>
                <a:cubicBezTo>
                  <a:pt x="17" y="99"/>
                  <a:pt x="17" y="99"/>
                  <a:pt x="17" y="99"/>
                </a:cubicBezTo>
                <a:cubicBezTo>
                  <a:pt x="8" y="99"/>
                  <a:pt x="0" y="90"/>
                  <a:pt x="0" y="79"/>
                </a:cubicBezTo>
                <a:cubicBezTo>
                  <a:pt x="0" y="19"/>
                  <a:pt x="0" y="19"/>
                  <a:pt x="0" y="19"/>
                </a:cubicBezTo>
                <a:cubicBezTo>
                  <a:pt x="0" y="9"/>
                  <a:pt x="8" y="0"/>
                  <a:pt x="17" y="0"/>
                </a:cubicBezTo>
                <a:cubicBezTo>
                  <a:pt x="155" y="0"/>
                  <a:pt x="155" y="0"/>
                  <a:pt x="155" y="0"/>
                </a:cubicBezTo>
                <a:cubicBezTo>
                  <a:pt x="164" y="0"/>
                  <a:pt x="172" y="9"/>
                  <a:pt x="172" y="19"/>
                </a:cubicBezTo>
                <a:lnTo>
                  <a:pt x="172" y="79"/>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dirty="0"/>
          </a:p>
        </p:txBody>
      </p:sp>
      <p:sp>
        <p:nvSpPr>
          <p:cNvPr id="14343" name="Rectangle 98"/>
          <p:cNvSpPr>
            <a:spLocks noChangeArrowheads="1"/>
          </p:cNvSpPr>
          <p:nvPr/>
        </p:nvSpPr>
        <p:spPr bwMode="auto">
          <a:xfrm>
            <a:off x="2785534" y="6151564"/>
            <a:ext cx="1041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0</a:t>
            </a:r>
            <a:endParaRPr lang="en-US" altLang="en-US" sz="1600" b="1">
              <a:ea typeface="MS PGothic" pitchFamily="34" charset="-128"/>
            </a:endParaRPr>
          </a:p>
        </p:txBody>
      </p:sp>
      <p:sp>
        <p:nvSpPr>
          <p:cNvPr id="10" name="Rectangle 99"/>
          <p:cNvSpPr>
            <a:spLocks noChangeArrowheads="1"/>
          </p:cNvSpPr>
          <p:nvPr/>
        </p:nvSpPr>
        <p:spPr bwMode="auto">
          <a:xfrm>
            <a:off x="7545918" y="6151563"/>
            <a:ext cx="342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b="1">
                <a:solidFill>
                  <a:srgbClr val="000000"/>
                </a:solidFill>
                <a:ea typeface="MS PGothic" pitchFamily="34" charset="-128"/>
              </a:rPr>
              <a:t>Y</a:t>
            </a:r>
            <a:r>
              <a:rPr lang="en-US" altLang="en-US" sz="1600" b="1" baseline="-25000">
                <a:solidFill>
                  <a:srgbClr val="000000"/>
                </a:solidFill>
                <a:ea typeface="MS PGothic" pitchFamily="34" charset="-128"/>
              </a:rPr>
              <a:t>P</a:t>
            </a:r>
            <a:endParaRPr lang="en-US" altLang="en-US" sz="1600" b="1" baseline="-25000">
              <a:ea typeface="MS PGothic" pitchFamily="34" charset="-128"/>
            </a:endParaRPr>
          </a:p>
        </p:txBody>
      </p:sp>
      <p:sp>
        <p:nvSpPr>
          <p:cNvPr id="14345" name="Line 103"/>
          <p:cNvSpPr>
            <a:spLocks noChangeShapeType="1"/>
          </p:cNvSpPr>
          <p:nvPr/>
        </p:nvSpPr>
        <p:spPr bwMode="auto">
          <a:xfrm>
            <a:off x="3054351" y="2436814"/>
            <a:ext cx="192616" cy="3175"/>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46" name="Line 105"/>
          <p:cNvSpPr>
            <a:spLocks noChangeShapeType="1"/>
          </p:cNvSpPr>
          <p:nvPr/>
        </p:nvSpPr>
        <p:spPr bwMode="auto">
          <a:xfrm flipV="1">
            <a:off x="7755467" y="2071688"/>
            <a:ext cx="4233" cy="4024312"/>
          </a:xfrm>
          <a:prstGeom prst="line">
            <a:avLst/>
          </a:prstGeom>
          <a:noFill/>
          <a:ln w="38100">
            <a:solidFill>
              <a:srgbClr val="F79448"/>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4347" name="Oval 106"/>
          <p:cNvSpPr>
            <a:spLocks noChangeArrowheads="1"/>
          </p:cNvSpPr>
          <p:nvPr/>
        </p:nvSpPr>
        <p:spPr bwMode="auto">
          <a:xfrm>
            <a:off x="7675034" y="2371726"/>
            <a:ext cx="158751" cy="1301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b="1">
              <a:ea typeface="MS PGothic" pitchFamily="34" charset="-128"/>
            </a:endParaRPr>
          </a:p>
        </p:txBody>
      </p:sp>
      <p:sp>
        <p:nvSpPr>
          <p:cNvPr id="14348" name="Freeform 108"/>
          <p:cNvSpPr>
            <a:spLocks/>
          </p:cNvSpPr>
          <p:nvPr/>
        </p:nvSpPr>
        <p:spPr bwMode="auto">
          <a:xfrm>
            <a:off x="3054351" y="1717676"/>
            <a:ext cx="7423149" cy="4378325"/>
          </a:xfrm>
          <a:custGeom>
            <a:avLst/>
            <a:gdLst>
              <a:gd name="T0" fmla="*/ 2147483647 w 2405"/>
              <a:gd name="T1" fmla="*/ 2147483647 h 1720"/>
              <a:gd name="T2" fmla="*/ 0 w 2405"/>
              <a:gd name="T3" fmla="*/ 2147483647 h 1720"/>
              <a:gd name="T4" fmla="*/ 0 w 2405"/>
              <a:gd name="T5" fmla="*/ 0 h 1720"/>
              <a:gd name="T6" fmla="*/ 0 60000 65536"/>
              <a:gd name="T7" fmla="*/ 0 60000 65536"/>
              <a:gd name="T8" fmla="*/ 0 60000 65536"/>
              <a:gd name="T9" fmla="*/ 0 w 2405"/>
              <a:gd name="T10" fmla="*/ 0 h 1720"/>
              <a:gd name="T11" fmla="*/ 2405 w 2405"/>
              <a:gd name="T12" fmla="*/ 1720 h 1720"/>
            </a:gdLst>
            <a:ahLst/>
            <a:cxnLst>
              <a:cxn ang="T6">
                <a:pos x="T0" y="T1"/>
              </a:cxn>
              <a:cxn ang="T7">
                <a:pos x="T2" y="T3"/>
              </a:cxn>
              <a:cxn ang="T8">
                <a:pos x="T4" y="T5"/>
              </a:cxn>
            </a:cxnLst>
            <a:rect l="T9" t="T10" r="T11" b="T12"/>
            <a:pathLst>
              <a:path w="2405" h="1720">
                <a:moveTo>
                  <a:pt x="2405" y="1720"/>
                </a:moveTo>
                <a:lnTo>
                  <a:pt x="0" y="1720"/>
                </a:lnTo>
                <a:lnTo>
                  <a:pt x="0" y="0"/>
                </a:lnTo>
              </a:path>
            </a:pathLst>
          </a:custGeom>
          <a:noFill/>
          <a:ln w="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49" name="Rectangle 12"/>
          <p:cNvSpPr>
            <a:spLocks noChangeArrowheads="1"/>
          </p:cNvSpPr>
          <p:nvPr/>
        </p:nvSpPr>
        <p:spPr bwMode="auto">
          <a:xfrm>
            <a:off x="8477251" y="6143626"/>
            <a:ext cx="20955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Real GDP</a:t>
            </a:r>
          </a:p>
        </p:txBody>
      </p:sp>
      <p:sp>
        <p:nvSpPr>
          <p:cNvPr id="14350" name="Rectangle 13"/>
          <p:cNvSpPr>
            <a:spLocks noChangeArrowheads="1"/>
          </p:cNvSpPr>
          <p:nvPr/>
        </p:nvSpPr>
        <p:spPr bwMode="auto">
          <a:xfrm>
            <a:off x="776818" y="1560514"/>
            <a:ext cx="22648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400" b="1">
                <a:ea typeface="MS PGothic" pitchFamily="34" charset="-128"/>
              </a:rPr>
              <a:t>Aggregate price</a:t>
            </a:r>
          </a:p>
          <a:p>
            <a:pPr algn="ctr"/>
            <a:r>
              <a:rPr lang="en-US" altLang="en-US" sz="1400" b="1">
                <a:ea typeface="MS PGothic" pitchFamily="34" charset="-128"/>
              </a:rPr>
              <a:t>level</a:t>
            </a:r>
          </a:p>
        </p:txBody>
      </p:sp>
      <p:sp>
        <p:nvSpPr>
          <p:cNvPr id="17" name="Rectangle 14"/>
          <p:cNvSpPr>
            <a:spLocks noChangeArrowheads="1"/>
          </p:cNvSpPr>
          <p:nvPr/>
        </p:nvSpPr>
        <p:spPr bwMode="auto">
          <a:xfrm>
            <a:off x="3983567" y="6221414"/>
            <a:ext cx="278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i="1">
                <a:ea typeface="MS PGothic" pitchFamily="34" charset="-128"/>
              </a:rPr>
              <a:t>Potential output</a:t>
            </a:r>
          </a:p>
        </p:txBody>
      </p:sp>
      <p:sp>
        <p:nvSpPr>
          <p:cNvPr id="14352" name="Rectangle 15"/>
          <p:cNvSpPr>
            <a:spLocks noChangeArrowheads="1"/>
          </p:cNvSpPr>
          <p:nvPr/>
        </p:nvSpPr>
        <p:spPr bwMode="auto">
          <a:xfrm>
            <a:off x="6231467" y="1433514"/>
            <a:ext cx="3048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b="1">
                <a:ea typeface="MS PGothic" pitchFamily="34" charset="-128"/>
              </a:rPr>
              <a:t>Long-run aggregate</a:t>
            </a:r>
          </a:p>
          <a:p>
            <a:pPr algn="ctr"/>
            <a:r>
              <a:rPr lang="en-US" altLang="en-US" sz="1600" b="1">
                <a:ea typeface="MS PGothic" pitchFamily="34" charset="-128"/>
              </a:rPr>
              <a:t>supply curve, </a:t>
            </a:r>
            <a:r>
              <a:rPr lang="en-US" altLang="en-US" sz="1600" b="1" i="1">
                <a:ea typeface="MS PGothic" pitchFamily="34" charset="-128"/>
              </a:rPr>
              <a:t>LRAS</a:t>
            </a:r>
          </a:p>
        </p:txBody>
      </p:sp>
      <p:sp>
        <p:nvSpPr>
          <p:cNvPr id="14353" name="Line 16"/>
          <p:cNvSpPr>
            <a:spLocks noChangeShapeType="1"/>
          </p:cNvSpPr>
          <p:nvPr/>
        </p:nvSpPr>
        <p:spPr bwMode="auto">
          <a:xfrm flipH="1">
            <a:off x="3314700" y="2438400"/>
            <a:ext cx="4402667"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48"/>
          <p:cNvSpPr>
            <a:spLocks noChangeShapeType="1"/>
          </p:cNvSpPr>
          <p:nvPr/>
        </p:nvSpPr>
        <p:spPr bwMode="auto">
          <a:xfrm>
            <a:off x="2120900" y="3248026"/>
            <a:ext cx="603251" cy="3175"/>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2" name="Freeform 50"/>
          <p:cNvSpPr>
            <a:spLocks/>
          </p:cNvSpPr>
          <p:nvPr/>
        </p:nvSpPr>
        <p:spPr bwMode="auto">
          <a:xfrm>
            <a:off x="8724901" y="2562226"/>
            <a:ext cx="2654300" cy="1116013"/>
          </a:xfrm>
          <a:custGeom>
            <a:avLst/>
            <a:gdLst>
              <a:gd name="T0" fmla="*/ 2147483647 w 333"/>
              <a:gd name="T1" fmla="*/ 2147483647 h 175"/>
              <a:gd name="T2" fmla="*/ 2147483647 w 333"/>
              <a:gd name="T3" fmla="*/ 2147483647 h 175"/>
              <a:gd name="T4" fmla="*/ 607577604 w 333"/>
              <a:gd name="T5" fmla="*/ 2147483647 h 175"/>
              <a:gd name="T6" fmla="*/ 0 w 333"/>
              <a:gd name="T7" fmla="*/ 2147483647 h 175"/>
              <a:gd name="T8" fmla="*/ 0 w 333"/>
              <a:gd name="T9" fmla="*/ 773473465 h 175"/>
              <a:gd name="T10" fmla="*/ 607577604 w 333"/>
              <a:gd name="T11" fmla="*/ 0 h 175"/>
              <a:gd name="T12" fmla="*/ 2147483647 w 333"/>
              <a:gd name="T13" fmla="*/ 0 h 175"/>
              <a:gd name="T14" fmla="*/ 2147483647 w 333"/>
              <a:gd name="T15" fmla="*/ 773473465 h 175"/>
              <a:gd name="T16" fmla="*/ 2147483647 w 333"/>
              <a:gd name="T17" fmla="*/ 2147483647 h 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3"/>
              <a:gd name="T28" fmla="*/ 0 h 175"/>
              <a:gd name="T29" fmla="*/ 333 w 333"/>
              <a:gd name="T30" fmla="*/ 175 h 1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3" h="175">
                <a:moveTo>
                  <a:pt x="333" y="156"/>
                </a:moveTo>
                <a:cubicBezTo>
                  <a:pt x="333" y="167"/>
                  <a:pt x="325" y="175"/>
                  <a:pt x="316" y="175"/>
                </a:cubicBezTo>
                <a:cubicBezTo>
                  <a:pt x="17" y="175"/>
                  <a:pt x="17" y="175"/>
                  <a:pt x="17" y="175"/>
                </a:cubicBezTo>
                <a:cubicBezTo>
                  <a:pt x="8" y="175"/>
                  <a:pt x="0" y="167"/>
                  <a:pt x="0" y="156"/>
                </a:cubicBezTo>
                <a:cubicBezTo>
                  <a:pt x="0" y="19"/>
                  <a:pt x="0" y="19"/>
                  <a:pt x="0" y="19"/>
                </a:cubicBezTo>
                <a:cubicBezTo>
                  <a:pt x="0" y="9"/>
                  <a:pt x="8" y="0"/>
                  <a:pt x="17" y="0"/>
                </a:cubicBezTo>
                <a:cubicBezTo>
                  <a:pt x="316" y="0"/>
                  <a:pt x="316" y="0"/>
                  <a:pt x="316" y="0"/>
                </a:cubicBezTo>
                <a:cubicBezTo>
                  <a:pt x="325" y="0"/>
                  <a:pt x="333" y="9"/>
                  <a:pt x="333" y="19"/>
                </a:cubicBezTo>
                <a:lnTo>
                  <a:pt x="333" y="156"/>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sp>
        <p:nvSpPr>
          <p:cNvPr id="23" name="Freeform 70"/>
          <p:cNvSpPr>
            <a:spLocks/>
          </p:cNvSpPr>
          <p:nvPr/>
        </p:nvSpPr>
        <p:spPr bwMode="auto">
          <a:xfrm>
            <a:off x="776818" y="2705100"/>
            <a:ext cx="1509183" cy="935038"/>
          </a:xfrm>
          <a:custGeom>
            <a:avLst/>
            <a:gdLst>
              <a:gd name="T0" fmla="*/ 2147483647 w 196"/>
              <a:gd name="T1" fmla="*/ 2147483647 h 136"/>
              <a:gd name="T2" fmla="*/ 2147483647 w 196"/>
              <a:gd name="T3" fmla="*/ 2147483647 h 136"/>
              <a:gd name="T4" fmla="*/ 607987648 w 196"/>
              <a:gd name="T5" fmla="*/ 2147483647 h 136"/>
              <a:gd name="T6" fmla="*/ 0 w 196"/>
              <a:gd name="T7" fmla="*/ 2147483647 h 136"/>
              <a:gd name="T8" fmla="*/ 0 w 196"/>
              <a:gd name="T9" fmla="*/ 769819961 h 136"/>
              <a:gd name="T10" fmla="*/ 607987648 w 196"/>
              <a:gd name="T11" fmla="*/ 0 h 136"/>
              <a:gd name="T12" fmla="*/ 2147483647 w 196"/>
              <a:gd name="T13" fmla="*/ 0 h 136"/>
              <a:gd name="T14" fmla="*/ 2147483647 w 196"/>
              <a:gd name="T15" fmla="*/ 769819961 h 136"/>
              <a:gd name="T16" fmla="*/ 2147483647 w 196"/>
              <a:gd name="T17" fmla="*/ 2147483647 h 1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36"/>
              <a:gd name="T29" fmla="*/ 196 w 196"/>
              <a:gd name="T30" fmla="*/ 136 h 1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36">
                <a:moveTo>
                  <a:pt x="196" y="117"/>
                </a:moveTo>
                <a:cubicBezTo>
                  <a:pt x="196" y="127"/>
                  <a:pt x="188" y="136"/>
                  <a:pt x="179" y="136"/>
                </a:cubicBezTo>
                <a:cubicBezTo>
                  <a:pt x="17" y="136"/>
                  <a:pt x="17" y="136"/>
                  <a:pt x="17" y="136"/>
                </a:cubicBezTo>
                <a:cubicBezTo>
                  <a:pt x="8" y="136"/>
                  <a:pt x="0" y="127"/>
                  <a:pt x="0" y="117"/>
                </a:cubicBezTo>
                <a:cubicBezTo>
                  <a:pt x="0" y="19"/>
                  <a:pt x="0" y="19"/>
                  <a:pt x="0" y="19"/>
                </a:cubicBezTo>
                <a:cubicBezTo>
                  <a:pt x="0" y="9"/>
                  <a:pt x="8" y="0"/>
                  <a:pt x="17" y="0"/>
                </a:cubicBezTo>
                <a:cubicBezTo>
                  <a:pt x="179" y="0"/>
                  <a:pt x="179" y="0"/>
                  <a:pt x="179" y="0"/>
                </a:cubicBezTo>
                <a:cubicBezTo>
                  <a:pt x="188" y="0"/>
                  <a:pt x="196" y="9"/>
                  <a:pt x="196" y="19"/>
                </a:cubicBezTo>
                <a:lnTo>
                  <a:pt x="196" y="117"/>
                </a:lnTo>
                <a:close/>
              </a:path>
            </a:pathLst>
          </a:custGeom>
          <a:ln>
            <a:headEnd/>
            <a:tailEnd/>
          </a:ln>
        </p:spPr>
        <p:style>
          <a:lnRef idx="1">
            <a:schemeClr val="accent1"/>
          </a:lnRef>
          <a:fillRef idx="2">
            <a:schemeClr val="accent1"/>
          </a:fillRef>
          <a:effectRef idx="1">
            <a:schemeClr val="accent1"/>
          </a:effectRef>
          <a:fontRef idx="minor">
            <a:schemeClr val="dk1"/>
          </a:fontRef>
        </p:style>
        <p:txBody>
          <a:bodyPr/>
          <a:lstStyle/>
          <a:p>
            <a:pPr fontAlgn="auto">
              <a:spcBef>
                <a:spcPts val="0"/>
              </a:spcBef>
              <a:spcAft>
                <a:spcPts val="0"/>
              </a:spcAft>
              <a:defRPr/>
            </a:pPr>
            <a:endParaRPr lang="en-US" b="1" dirty="0"/>
          </a:p>
        </p:txBody>
      </p:sp>
      <p:sp>
        <p:nvSpPr>
          <p:cNvPr id="24" name="Line 104"/>
          <p:cNvSpPr>
            <a:spLocks noChangeShapeType="1"/>
          </p:cNvSpPr>
          <p:nvPr/>
        </p:nvSpPr>
        <p:spPr bwMode="auto">
          <a:xfrm>
            <a:off x="3054351" y="4260851"/>
            <a:ext cx="192616" cy="3175"/>
          </a:xfrm>
          <a:prstGeom prst="line">
            <a:avLst/>
          </a:prstGeom>
          <a:noFill/>
          <a:ln w="5">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5" name="Oval 107"/>
          <p:cNvSpPr>
            <a:spLocks noChangeArrowheads="1"/>
          </p:cNvSpPr>
          <p:nvPr/>
        </p:nvSpPr>
        <p:spPr bwMode="auto">
          <a:xfrm>
            <a:off x="7675034" y="4195763"/>
            <a:ext cx="158751" cy="12700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1600" b="1">
              <a:ea typeface="MS PGothic" pitchFamily="34" charset="-128"/>
            </a:endParaRPr>
          </a:p>
        </p:txBody>
      </p:sp>
      <p:sp>
        <p:nvSpPr>
          <p:cNvPr id="26" name="Rectangle 23"/>
          <p:cNvSpPr>
            <a:spLocks noChangeArrowheads="1"/>
          </p:cNvSpPr>
          <p:nvPr/>
        </p:nvSpPr>
        <p:spPr bwMode="auto">
          <a:xfrm>
            <a:off x="774700" y="2757488"/>
            <a:ext cx="1625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ea typeface="MS PGothic" pitchFamily="34" charset="-128"/>
              </a:rPr>
              <a:t>A fall in the</a:t>
            </a:r>
          </a:p>
          <a:p>
            <a:pPr algn="ctr"/>
            <a:r>
              <a:rPr lang="en-US" altLang="en-US" sz="1600">
                <a:ea typeface="MS PGothic" pitchFamily="34" charset="-128"/>
              </a:rPr>
              <a:t>aggregate</a:t>
            </a:r>
          </a:p>
          <a:p>
            <a:pPr algn="ctr"/>
            <a:r>
              <a:rPr lang="en-US" altLang="en-US" sz="1600">
                <a:ea typeface="MS PGothic" pitchFamily="34" charset="-128"/>
              </a:rPr>
              <a:t>price level…</a:t>
            </a:r>
          </a:p>
        </p:txBody>
      </p:sp>
      <p:sp>
        <p:nvSpPr>
          <p:cNvPr id="27" name="Rectangle 24"/>
          <p:cNvSpPr>
            <a:spLocks noChangeArrowheads="1"/>
          </p:cNvSpPr>
          <p:nvPr/>
        </p:nvSpPr>
        <p:spPr bwMode="auto">
          <a:xfrm>
            <a:off x="8699500" y="2581276"/>
            <a:ext cx="2641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1600">
                <a:ea typeface="MS PGothic" pitchFamily="34" charset="-128"/>
              </a:rPr>
              <a:t>…leaves the quantity</a:t>
            </a:r>
          </a:p>
          <a:p>
            <a:pPr algn="ctr"/>
            <a:r>
              <a:rPr lang="en-US" altLang="en-US" sz="1600">
                <a:ea typeface="MS PGothic" pitchFamily="34" charset="-128"/>
              </a:rPr>
              <a:t>of aggregate output</a:t>
            </a:r>
          </a:p>
          <a:p>
            <a:pPr algn="ctr"/>
            <a:r>
              <a:rPr lang="en-US" altLang="en-US" sz="1600">
                <a:ea typeface="MS PGothic" pitchFamily="34" charset="-128"/>
              </a:rPr>
              <a:t>supplied unchanged</a:t>
            </a:r>
          </a:p>
          <a:p>
            <a:pPr algn="ctr"/>
            <a:r>
              <a:rPr lang="en-US" altLang="en-US" sz="1600">
                <a:ea typeface="MS PGothic" pitchFamily="34" charset="-128"/>
              </a:rPr>
              <a:t>in the long run.</a:t>
            </a:r>
          </a:p>
        </p:txBody>
      </p:sp>
      <p:sp>
        <p:nvSpPr>
          <p:cNvPr id="28" name="Line 25"/>
          <p:cNvSpPr>
            <a:spLocks noChangeShapeType="1"/>
          </p:cNvSpPr>
          <p:nvPr/>
        </p:nvSpPr>
        <p:spPr bwMode="auto">
          <a:xfrm flipH="1">
            <a:off x="3185584" y="4254500"/>
            <a:ext cx="4402667" cy="15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6"/>
          <p:cNvSpPr>
            <a:spLocks noChangeShapeType="1"/>
          </p:cNvSpPr>
          <p:nvPr/>
        </p:nvSpPr>
        <p:spPr bwMode="auto">
          <a:xfrm>
            <a:off x="2730500" y="2638425"/>
            <a:ext cx="0" cy="1295400"/>
          </a:xfrm>
          <a:prstGeom prst="line">
            <a:avLst/>
          </a:prstGeom>
          <a:noFill/>
          <a:ln w="158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4364" name="Rectangle 7"/>
          <p:cNvSpPr>
            <a:spLocks noChangeArrowheads="1"/>
          </p:cNvSpPr>
          <p:nvPr/>
        </p:nvSpPr>
        <p:spPr bwMode="auto">
          <a:xfrm>
            <a:off x="2546351" y="4140200"/>
            <a:ext cx="488949"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1600">
                <a:solidFill>
                  <a:srgbClr val="000000"/>
                </a:solidFill>
                <a:ea typeface="MS PGothic" pitchFamily="34" charset="-128"/>
              </a:rPr>
              <a:t>P</a:t>
            </a:r>
            <a:r>
              <a:rPr lang="en-US" altLang="en-US" sz="1600" baseline="-25000">
                <a:solidFill>
                  <a:srgbClr val="000000"/>
                </a:solidFill>
                <a:ea typeface="MS PGothic" pitchFamily="34" charset="-128"/>
              </a:rPr>
              <a:t>2</a:t>
            </a:r>
            <a:endParaRPr lang="en-US" altLang="en-US" sz="1600" baseline="-25000">
              <a:ea typeface="MS PGothic" pitchFamily="34" charset="-128"/>
            </a:endParaRPr>
          </a:p>
        </p:txBody>
      </p:sp>
    </p:spTree>
    <p:extLst>
      <p:ext uri="{BB962C8B-B14F-4D97-AF65-F5344CB8AC3E}">
        <p14:creationId xmlns:p14="http://schemas.microsoft.com/office/powerpoint/2010/main" val="8017481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dissolve">
                                      <p:cBhvr>
                                        <p:cTn id="18" dur="500"/>
                                        <p:tgtEl>
                                          <p:spTgt spid="25"/>
                                        </p:tgtEl>
                                      </p:cBhvr>
                                    </p:animEffect>
                                  </p:childTnLst>
                                </p:cTn>
                              </p:par>
                            </p:childTnLst>
                          </p:cTn>
                        </p:par>
                        <p:par>
                          <p:cTn id="19" fill="hold" nodeType="afterGroup">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dissolve">
                                      <p:cBhvr>
                                        <p:cTn id="28" dur="500"/>
                                        <p:tgtEl>
                                          <p:spTgt spid="1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par>
                                <p:cTn id="41" presetID="22" presetClass="entr" presetSubtype="8"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left)">
                                      <p:cBhvr>
                                        <p:cTn id="48" dur="500"/>
                                        <p:tgtEl>
                                          <p:spTgt spid="4"/>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left)">
                                      <p:cBhvr>
                                        <p:cTn id="52" dur="500"/>
                                        <p:tgtEl>
                                          <p:spTgt spid="27"/>
                                        </p:tgtEl>
                                      </p:cBhvr>
                                    </p:animEffect>
                                  </p:childTnLst>
                                </p:cTn>
                              </p:par>
                              <p:par>
                                <p:cTn id="53" presetID="2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p:bldP spid="17" grpId="0"/>
      <p:bldP spid="21" grpId="0" animBg="1"/>
      <p:bldP spid="24" grpId="0" animBg="1"/>
      <p:bldP spid="25" grpId="0" animBg="1"/>
      <p:bldP spid="26" grpId="0"/>
      <p:bldP spid="27" grpId="0"/>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Economic Growth Shifts the LRAS Curve Rightward</a:t>
            </a:r>
            <a:endParaRPr lang="id-ID" altLang="en-US" smtClean="0"/>
          </a:p>
        </p:txBody>
      </p:sp>
      <p:sp>
        <p:nvSpPr>
          <p:cNvPr id="15363" name="Text Box 3"/>
          <p:cNvSpPr txBox="1">
            <a:spLocks noChangeArrowheads="1"/>
          </p:cNvSpPr>
          <p:nvPr/>
        </p:nvSpPr>
        <p:spPr bwMode="auto">
          <a:xfrm>
            <a:off x="482600" y="2033588"/>
            <a:ext cx="1209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a:spAutoFit/>
          </a:bodyPr>
          <a:lstStyle>
            <a:lvl1pPr marL="1588" indent="-158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sz="2400">
              <a:latin typeface="Arial Unicode MS" pitchFamily="34" charset="-128"/>
            </a:endParaRPr>
          </a:p>
        </p:txBody>
      </p:sp>
      <p:sp>
        <p:nvSpPr>
          <p:cNvPr id="15364" name="Rectangle 4"/>
          <p:cNvSpPr>
            <a:spLocks noChangeArrowheads="1"/>
          </p:cNvSpPr>
          <p:nvPr/>
        </p:nvSpPr>
        <p:spPr bwMode="auto">
          <a:xfrm>
            <a:off x="381000" y="573035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type="none" w="med" len="lg"/>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pic>
        <p:nvPicPr>
          <p:cNvPr id="1536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398" y="1932504"/>
            <a:ext cx="109728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057165"/>
      </p:ext>
    </p:extLst>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 Business">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78CBB3-73F7-4AE4-8F66-D704F33A81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Widescreen Business</Template>
  <TotalTime>370</TotalTime>
  <Words>885</Words>
  <Application>Microsoft Office PowerPoint</Application>
  <PresentationFormat>Widescreen</PresentationFormat>
  <Paragraphs>115</Paragraphs>
  <Slides>12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 Unicode MS</vt:lpstr>
      <vt:lpstr>MS PGothic</vt:lpstr>
      <vt:lpstr>宋体</vt:lpstr>
      <vt:lpstr>Arial</vt:lpstr>
      <vt:lpstr>Calibri</vt:lpstr>
      <vt:lpstr>Century Gothic</vt:lpstr>
      <vt:lpstr>Wingdings</vt:lpstr>
      <vt:lpstr>Wingdings 3</vt:lpstr>
      <vt:lpstr>Widescreen Business</vt:lpstr>
      <vt:lpstr>ECO 120 - Global Macroeconomics</vt:lpstr>
      <vt:lpstr>Module 40</vt:lpstr>
      <vt:lpstr>Actual and Potential Output from 1989 to 2009</vt:lpstr>
      <vt:lpstr>Long-run Economic Growth and the Production Possibilities Frontier</vt:lpstr>
      <vt:lpstr>Economic Growth</vt:lpstr>
      <vt:lpstr>The Trade-off Between Investment and Consumer Goods</vt:lpstr>
      <vt:lpstr>Long-run Economic Growth and the Aggregate Demand - Aggregate Supply Model</vt:lpstr>
      <vt:lpstr>Long-Run Aggregate Supply Curve</vt:lpstr>
      <vt:lpstr>Economic Growth Shifts the LRAS Curve Rightward</vt:lpstr>
      <vt:lpstr>Distinguishing Between Long-run Growth and Short-run Fluctuations</vt:lpstr>
      <vt:lpstr>Distinguishing Between Long-run Growth and Short-run Fluctuations</vt:lpstr>
      <vt:lpstr>From the Short Run to the Long Run</vt:lpstr>
    </vt:vector>
  </TitlesOfParts>
  <Company>University of Wisconsin-La Crosse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Name</dc:title>
  <dc:creator>itsdeploy</dc:creator>
  <cp:lastModifiedBy>Brooks Taggert J</cp:lastModifiedBy>
  <cp:revision>68</cp:revision>
  <cp:lastPrinted>2012-08-15T21:38:02Z</cp:lastPrinted>
  <dcterms:created xsi:type="dcterms:W3CDTF">2013-09-01T03:59:40Z</dcterms:created>
  <dcterms:modified xsi:type="dcterms:W3CDTF">2014-11-25T14:43:21Z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TC034172229991</vt:lpwstr>
  </property>
</Properties>
</file>