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5"/>
  </p:notesMasterIdLst>
  <p:handoutMasterIdLst>
    <p:handoutMasterId r:id="rId26"/>
  </p:handoutMasterIdLst>
  <p:sldIdLst>
    <p:sldId id="272" r:id="rId3"/>
    <p:sldId id="340" r:id="rId4"/>
    <p:sldId id="341" r:id="rId5"/>
    <p:sldId id="342" r:id="rId6"/>
    <p:sldId id="343" r:id="rId7"/>
    <p:sldId id="344" r:id="rId8"/>
    <p:sldId id="345" r:id="rId9"/>
    <p:sldId id="346" r:id="rId10"/>
    <p:sldId id="347" r:id="rId11"/>
    <p:sldId id="363" r:id="rId12"/>
    <p:sldId id="362" r:id="rId13"/>
    <p:sldId id="364" r:id="rId14"/>
    <p:sldId id="351" r:id="rId15"/>
    <p:sldId id="352" r:id="rId16"/>
    <p:sldId id="353" r:id="rId17"/>
    <p:sldId id="354" r:id="rId18"/>
    <p:sldId id="355" r:id="rId19"/>
    <p:sldId id="356" r:id="rId20"/>
    <p:sldId id="357" r:id="rId21"/>
    <p:sldId id="358" r:id="rId22"/>
    <p:sldId id="359" r:id="rId23"/>
    <p:sldId id="360"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11/25/2014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11/25/2014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16644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512ABF0-52CB-47E0-8225-5FA39D0A847D}" type="slidenum">
              <a:rPr lang="en-US" altLang="en-US"/>
              <a:pPr fontAlgn="base">
                <a:spcBef>
                  <a:spcPct val="0"/>
                </a:spcBef>
                <a:spcAft>
                  <a:spcPct val="0"/>
                </a:spcAft>
              </a:pPr>
              <a:t>21</a:t>
            </a:fld>
            <a:endParaRPr lang="en-US" altLang="en-US"/>
          </a:p>
        </p:txBody>
      </p:sp>
    </p:spTree>
    <p:extLst>
      <p:ext uri="{BB962C8B-B14F-4D97-AF65-F5344CB8AC3E}">
        <p14:creationId xmlns:p14="http://schemas.microsoft.com/office/powerpoint/2010/main" val="67523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Notes to the Instructor</a:t>
            </a:r>
            <a:r>
              <a:rPr lang="en-US" altLang="en-US" smtClean="0"/>
              <a:t>: Current status of RBC:</a:t>
            </a:r>
          </a:p>
          <a:p>
            <a:pPr>
              <a:spcBef>
                <a:spcPct val="50000"/>
              </a:spcBef>
              <a:buClr>
                <a:schemeClr val="hlink"/>
              </a:buClr>
              <a:buSzPct val="70000"/>
              <a:buFont typeface="Wingdings" pitchFamily="2" charset="2"/>
              <a:buNone/>
            </a:pPr>
            <a:r>
              <a:rPr lang="en-US" altLang="en-US" smtClean="0"/>
              <a:t>The theory is widely recognized as having made valuable contributions to our understanding of the economy, and it serves as a useful caution against too much emphasis on aggregate demand. But many of the real business cycle theorists themselves now acknowledge that their models need an upward-sloping aggregate supply curve to fit the data—and that this gives aggregate demand a potential role in determining aggregate output. And as we have seen, policy makers believe strongly that aggregate demand policy has an important role to play in fighting recessions.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EAF1F91-2BDB-40F1-BB1B-AADA7AFBD3D9}" type="slidenum">
              <a:rPr lang="en-US" altLang="en-US"/>
              <a:pPr fontAlgn="base">
                <a:spcBef>
                  <a:spcPct val="0"/>
                </a:spcBef>
                <a:spcAft>
                  <a:spcPct val="0"/>
                </a:spcAft>
              </a:pPr>
              <a:t>22</a:t>
            </a:fld>
            <a:endParaRPr lang="en-US" altLang="en-US"/>
          </a:p>
        </p:txBody>
      </p:sp>
    </p:spTree>
    <p:extLst>
      <p:ext uri="{BB962C8B-B14F-4D97-AF65-F5344CB8AC3E}">
        <p14:creationId xmlns:p14="http://schemas.microsoft.com/office/powerpoint/2010/main" val="420416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85556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smtClean="0"/>
              <a:t>: </a:t>
            </a:r>
            <a:r>
              <a:rPr lang="en-US" altLang="en-US" b="1" smtClean="0"/>
              <a:t>Figure 35.1: </a:t>
            </a:r>
            <a:r>
              <a:rPr lang="en-US" altLang="en-US" sz="1000" b="1"/>
              <a:t>Classical versus Keynesian Macroeconomics</a:t>
            </a:r>
            <a:endParaRPr lang="en-US" altLang="en-US" b="1" smtClean="0"/>
          </a:p>
          <a:p>
            <a:pPr>
              <a:spcBef>
                <a:spcPct val="0"/>
              </a:spcBef>
            </a:pPr>
            <a:r>
              <a:rPr lang="en-US" altLang="en-US" smtClean="0"/>
              <a:t>One important difference between classical and Keynesian economics involves the short-run aggregate supply curve.</a:t>
            </a:r>
          </a:p>
          <a:p>
            <a:pPr>
              <a:spcBef>
                <a:spcPct val="0"/>
              </a:spcBef>
            </a:pPr>
            <a:r>
              <a:rPr lang="en-US" altLang="en-US" smtClean="0"/>
              <a:t>Panel (a) shows the classical view: the </a:t>
            </a:r>
            <a:r>
              <a:rPr lang="en-US" altLang="en-US" i="1" smtClean="0"/>
              <a:t>SRAS </a:t>
            </a:r>
            <a:r>
              <a:rPr lang="en-US" altLang="en-US" smtClean="0"/>
              <a:t>curve is vertical, so shifts in aggregate demand affect the aggregate price level but not aggregate output. Panel (b) shows the Keynesian view: in the short run the </a:t>
            </a:r>
            <a:r>
              <a:rPr lang="en-US" altLang="en-US" i="1" smtClean="0"/>
              <a:t>SRAS </a:t>
            </a:r>
            <a:r>
              <a:rPr lang="en-US" altLang="en-US" smtClean="0"/>
              <a:t>curve slopes upward, so shifts in aggregate demand affect aggregate output as well as aggregate prices.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E7E5299-58BB-437B-A467-BFE2BF082EFA}"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199231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smtClean="0"/>
              <a:t>: </a:t>
            </a:r>
            <a:r>
              <a:rPr lang="en-US" altLang="en-US" b="1" smtClean="0"/>
              <a:t>Figure 35.2: </a:t>
            </a:r>
            <a:r>
              <a:rPr lang="en-US" altLang="zh-CN" b="1" smtClean="0"/>
              <a:t>Fiscal Policy with a Fixed Money Supply</a:t>
            </a:r>
            <a:r>
              <a:rPr lang="en-US" altLang="en-US" b="1" smtClean="0"/>
              <a:t> </a:t>
            </a:r>
          </a:p>
          <a:p>
            <a:pPr>
              <a:spcBef>
                <a:spcPct val="0"/>
              </a:spcBef>
            </a:pPr>
            <a:r>
              <a:rPr lang="en-US" altLang="zh-CN" smtClean="0"/>
              <a:t>In panel (a) an expansionary fiscal policy shifts the AD curve rightward, driving up both the aggregate price level and aggregate output. However, this leads to an increase in the demand for money. If the money supply is held fixed, as in panel (b), the increase in money demand drives up the interest rate, reducing investment spending and offsetting part of the fiscal expansion. So the shift of the AD curve is less than it would otherwise be: fiscal policy becomes less effective when the money supply is held fixed.</a:t>
            </a: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0462CED-E484-4A8B-859D-EB584C0E7CB7}"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411033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Notes to the Instructor</a:t>
            </a:r>
            <a:r>
              <a:rPr lang="en-US" altLang="en-US" smtClean="0"/>
              <a:t>: If the government makes an effort to keep unemployment below the natural rate of unemployment, the short-run Phillips curve implies that this will lead to a higher inflation rate than people expect. Over time, however, people will come to expect this higher level of inflation, and the short-run Phillips curve will shift upward. If the government insists on keeping unemployment below its natural rate, this will lead to further increases in expected inflation, and so on. So keeping unemployment below its natural rate requires an ever-higher rate of inflation. This analysis suggests that policy makers should not try to achieve an unemployment rate below the natural rate. However there can be political opportunism and/or wishful thinking.</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7AAE8A-3D22-4CC4-909D-A3C895BD1748}"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300252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Notes to the Instructor</a:t>
            </a:r>
            <a:r>
              <a:rPr lang="en-US" altLang="en-US" smtClean="0"/>
              <a:t>:</a:t>
            </a:r>
            <a:r>
              <a:rPr lang="en-US" altLang="en-US" b="1" smtClean="0"/>
              <a:t> </a:t>
            </a:r>
            <a:r>
              <a:rPr lang="en-US" altLang="en-US" smtClean="0"/>
              <a:t>In 1968, Milton Friedman and Edmund Phelps of Columbia University, working independently, proposed the concept of the natural rate of unemployment.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AD8A8B-109B-461E-A5AB-3033F356A250}" type="slidenum">
              <a:rPr lang="en-US" altLang="en-US"/>
              <a:pPr fontAlgn="base">
                <a:spcBef>
                  <a:spcPct val="0"/>
                </a:spcBef>
                <a:spcAft>
                  <a:spcPct val="0"/>
                </a:spcAft>
              </a:pPr>
              <a:t>17</a:t>
            </a:fld>
            <a:endParaRPr lang="en-US" altLang="en-US"/>
          </a:p>
        </p:txBody>
      </p:sp>
    </p:spTree>
    <p:extLst>
      <p:ext uri="{BB962C8B-B14F-4D97-AF65-F5344CB8AC3E}">
        <p14:creationId xmlns:p14="http://schemas.microsoft.com/office/powerpoint/2010/main" val="339080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Notes to the Instructor</a:t>
            </a:r>
            <a:r>
              <a:rPr lang="en-US" altLang="en-US" smtClean="0"/>
              <a:t>:</a:t>
            </a:r>
            <a:r>
              <a:rPr lang="en-US" altLang="en-US" b="1" smtClean="0"/>
              <a:t> </a:t>
            </a:r>
            <a:r>
              <a:rPr lang="en-US" altLang="en-US" smtClean="0"/>
              <a:t>In 1968, Milton Friedman and Edmund Phelps of Columbia University, working independently, proposed the concept of the natural rate of unemployment.</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87F0B6-7980-4E80-8C92-BDD6E7AB715F}" type="slidenum">
              <a:rPr lang="en-US" altLang="en-US"/>
              <a:pPr fontAlgn="base">
                <a:spcBef>
                  <a:spcPct val="0"/>
                </a:spcBef>
                <a:spcAft>
                  <a:spcPct val="0"/>
                </a:spcAft>
              </a:pPr>
              <a:t>18</a:t>
            </a:fld>
            <a:endParaRPr lang="en-US" altLang="en-US"/>
          </a:p>
        </p:txBody>
      </p:sp>
    </p:spTree>
    <p:extLst>
      <p:ext uri="{BB962C8B-B14F-4D97-AF65-F5344CB8AC3E}">
        <p14:creationId xmlns:p14="http://schemas.microsoft.com/office/powerpoint/2010/main" val="28203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8CC8F99-5A0B-4ACD-997B-F7C98D4AEF20}" type="slidenum">
              <a:rPr lang="en-US" altLang="en-US"/>
              <a:pPr fontAlgn="base">
                <a:spcBef>
                  <a:spcPct val="0"/>
                </a:spcBef>
                <a:spcAft>
                  <a:spcPct val="0"/>
                </a:spcAft>
              </a:pPr>
              <a:t>19</a:t>
            </a:fld>
            <a:endParaRPr lang="en-US" altLang="en-US"/>
          </a:p>
        </p:txBody>
      </p:sp>
    </p:spTree>
    <p:extLst>
      <p:ext uri="{BB962C8B-B14F-4D97-AF65-F5344CB8AC3E}">
        <p14:creationId xmlns:p14="http://schemas.microsoft.com/office/powerpoint/2010/main" val="191975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96177B1-858C-4866-9EAF-757CD2F74C2E}" type="slidenum">
              <a:rPr lang="en-US" altLang="en-US"/>
              <a:pPr fontAlgn="base">
                <a:spcBef>
                  <a:spcPct val="0"/>
                </a:spcBef>
                <a:spcAft>
                  <a:spcPct val="0"/>
                </a:spcAft>
              </a:pPr>
              <a:t>20</a:t>
            </a:fld>
            <a:endParaRPr lang="en-US" altLang="en-US"/>
          </a:p>
        </p:txBody>
      </p:sp>
    </p:spTree>
    <p:extLst>
      <p:ext uri="{BB962C8B-B14F-4D97-AF65-F5344CB8AC3E}">
        <p14:creationId xmlns:p14="http://schemas.microsoft.com/office/powerpoint/2010/main" val="201350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11/25/2014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Great Depression</a:t>
            </a:r>
            <a:endParaRPr lang="en-US" dirty="0"/>
          </a:p>
        </p:txBody>
      </p:sp>
      <p:sp>
        <p:nvSpPr>
          <p:cNvPr id="3" name="Content Placeholder 2"/>
          <p:cNvSpPr>
            <a:spLocks noGrp="1"/>
          </p:cNvSpPr>
          <p:nvPr>
            <p:ph idx="1"/>
          </p:nvPr>
        </p:nvSpPr>
        <p:spPr/>
        <p:txBody>
          <a:bodyPr/>
          <a:lstStyle/>
          <a:p>
            <a:r>
              <a:rPr lang="en-US" dirty="0"/>
              <a:t>The basic message many of the young economists who adopted Keynes’s ideas in the 1930s took from his work was that economic recovery requires aggressive fiscal expansion—deficit spending on a large scale to create jobs.</a:t>
            </a:r>
          </a:p>
          <a:p>
            <a:r>
              <a:rPr lang="en-US" dirty="0"/>
              <a:t>And that is what they eventually got, but it wasn’t because politicians were persuaded.</a:t>
            </a:r>
          </a:p>
          <a:p>
            <a:r>
              <a:rPr lang="en-US" dirty="0"/>
              <a:t>Instead, what happened was a very large and expensive war, World War II. </a:t>
            </a:r>
          </a:p>
          <a:p>
            <a:endParaRPr lang="en-US" dirty="0"/>
          </a:p>
        </p:txBody>
      </p:sp>
    </p:spTree>
    <p:extLst>
      <p:ext uri="{BB962C8B-B14F-4D97-AF65-F5344CB8AC3E}">
        <p14:creationId xmlns:p14="http://schemas.microsoft.com/office/powerpoint/2010/main" val="235419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Great Depression</a:t>
            </a:r>
          </a:p>
        </p:txBody>
      </p:sp>
      <p:sp>
        <p:nvSpPr>
          <p:cNvPr id="3" name="Content Placeholder 2"/>
          <p:cNvSpPr>
            <a:spLocks noGrp="1"/>
          </p:cNvSpPr>
          <p:nvPr>
            <p:ph idx="1"/>
          </p:nvPr>
        </p:nvSpPr>
        <p:spPr/>
        <p:txBody>
          <a:bodyPr/>
          <a:lstStyle/>
          <a:p>
            <a:endParaRPr lang="en-US"/>
          </a:p>
        </p:txBody>
      </p:sp>
      <p:pic>
        <p:nvPicPr>
          <p:cNvPr id="4" name="Picture 4" descr="KW2e_Macro_fig_17_03"/>
          <p:cNvPicPr>
            <a:picLocks noChangeAspect="1" noChangeArrowheads="1"/>
          </p:cNvPicPr>
          <p:nvPr/>
        </p:nvPicPr>
        <p:blipFill>
          <a:blip r:embed="rId2"/>
          <a:srcRect/>
          <a:stretch>
            <a:fillRect/>
          </a:stretch>
        </p:blipFill>
        <p:spPr bwMode="auto">
          <a:xfrm>
            <a:off x="952501" y="1785938"/>
            <a:ext cx="10147300" cy="424815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618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Great Depression</a:t>
            </a:r>
            <a:endParaRPr lang="en-US" dirty="0"/>
          </a:p>
        </p:txBody>
      </p:sp>
      <p:sp>
        <p:nvSpPr>
          <p:cNvPr id="3" name="Content Placeholder 2"/>
          <p:cNvSpPr>
            <a:spLocks noGrp="1"/>
          </p:cNvSpPr>
          <p:nvPr>
            <p:ph idx="1"/>
          </p:nvPr>
        </p:nvSpPr>
        <p:spPr/>
        <p:txBody>
          <a:bodyPr/>
          <a:lstStyle/>
          <a:p>
            <a:r>
              <a:rPr lang="en-US" dirty="0"/>
              <a:t>The previous figure shows the U.S. unemployment rate and the federal budget deficit as a share of GDP from 1930 to 1947.</a:t>
            </a:r>
          </a:p>
          <a:p>
            <a:r>
              <a:rPr lang="en-US" dirty="0"/>
              <a:t>As you can see, deficit spending during the 1930s was on a modest scale.</a:t>
            </a:r>
          </a:p>
          <a:p>
            <a:r>
              <a:rPr lang="en-US" dirty="0"/>
              <a:t>In 1940, as the risk of war grew larger, the United States began a large military buildup, and the budget moved deep into deficit.</a:t>
            </a:r>
          </a:p>
          <a:p>
            <a:r>
              <a:rPr lang="en-US" dirty="0"/>
              <a:t>After the attack on Pearl Harbor on December 7, 1941, the country began deficit spending on an enormous scale.</a:t>
            </a:r>
          </a:p>
        </p:txBody>
      </p:sp>
    </p:spTree>
    <p:extLst>
      <p:ext uri="{BB962C8B-B14F-4D97-AF65-F5344CB8AC3E}">
        <p14:creationId xmlns:p14="http://schemas.microsoft.com/office/powerpoint/2010/main" val="306434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Challenges to Keynesian Economics</a:t>
            </a:r>
            <a:endParaRPr lang="id-ID" altLang="en-US" smtClean="0"/>
          </a:p>
        </p:txBody>
      </p:sp>
      <p:sp>
        <p:nvSpPr>
          <p:cNvPr id="3" name="Content Placeholder 2"/>
          <p:cNvSpPr>
            <a:spLocks noGrp="1"/>
          </p:cNvSpPr>
          <p:nvPr>
            <p:ph idx="1"/>
          </p:nvPr>
        </p:nvSpPr>
        <p:spPr/>
        <p:txBody>
          <a:bodyPr/>
          <a:lstStyle/>
          <a:p>
            <a:r>
              <a:rPr lang="en-US" altLang="en-US" sz="2600" b="1" smtClean="0"/>
              <a:t>Monetarism</a:t>
            </a:r>
            <a:r>
              <a:rPr lang="en-US" altLang="en-US" sz="2600" smtClean="0"/>
              <a:t> asserted that GDP will grow steadily if the money supply grows steadily.</a:t>
            </a:r>
          </a:p>
          <a:p>
            <a:r>
              <a:rPr lang="en-US" altLang="en-US" sz="2600" smtClean="0"/>
              <a:t>It called for a shift from monetary policy rule to that of a discretionary monetary policy.</a:t>
            </a:r>
          </a:p>
          <a:p>
            <a:r>
              <a:rPr lang="en-US" altLang="en-US" sz="2600" smtClean="0"/>
              <a:t>It argued that GDP would grow steadily if the money supply grew steadily.</a:t>
            </a:r>
          </a:p>
          <a:p>
            <a:r>
              <a:rPr lang="en-US" altLang="en-US" sz="2600" smtClean="0"/>
              <a:t>Monetarism was influential for a time, but was eventually rejected by many macroeconomists.</a:t>
            </a:r>
          </a:p>
        </p:txBody>
      </p:sp>
    </p:spTree>
    <p:extLst>
      <p:ext uri="{BB962C8B-B14F-4D97-AF65-F5344CB8AC3E}">
        <p14:creationId xmlns:p14="http://schemas.microsoft.com/office/powerpoint/2010/main" val="3506359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zh-CN" smtClean="0"/>
              <a:t>Fiscal Policy with a Fixed Money Supply</a:t>
            </a:r>
            <a:r>
              <a:rPr lang="en-US" altLang="en-US" smtClean="0"/>
              <a:t> </a:t>
            </a:r>
            <a:endParaRPr lang="id-ID" altLang="en-US" smtClean="0"/>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22539"/>
            <a:ext cx="10972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6222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Monetarism</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smtClean="0"/>
              <a:t>When the central bank changes interest rates or the money supply based on its assessment of the state of the economy, it is engaged in </a:t>
            </a:r>
            <a:r>
              <a:rPr lang="en-US" altLang="en-US" sz="2600" b="1" smtClean="0"/>
              <a:t>discretionary monetary policy.</a:t>
            </a:r>
            <a:endParaRPr lang="en-US" altLang="en-US" sz="2600" smtClean="0"/>
          </a:p>
          <a:p>
            <a:pPr>
              <a:buClr>
                <a:schemeClr val="tx1"/>
              </a:buClr>
            </a:pPr>
            <a:r>
              <a:rPr lang="en-US" altLang="en-US" sz="2600" smtClean="0"/>
              <a:t>A </a:t>
            </a:r>
            <a:r>
              <a:rPr lang="en-US" altLang="en-US" sz="2600" b="1" smtClean="0"/>
              <a:t>monetary policy rule</a:t>
            </a:r>
            <a:r>
              <a:rPr lang="en-US" altLang="en-US" sz="2600" smtClean="0"/>
              <a:t> is a formula that determines the central bank’s actions.</a:t>
            </a:r>
          </a:p>
          <a:p>
            <a:pPr>
              <a:buClr>
                <a:schemeClr val="tx1"/>
              </a:buClr>
            </a:pPr>
            <a:r>
              <a:rPr lang="en-US" altLang="en-US" sz="2600" smtClean="0"/>
              <a:t>The </a:t>
            </a:r>
            <a:r>
              <a:rPr lang="en-US" altLang="en-US" sz="2600" b="1" smtClean="0"/>
              <a:t>velocity of money</a:t>
            </a:r>
            <a:r>
              <a:rPr lang="en-US" altLang="en-US" sz="2600" smtClean="0"/>
              <a:t> is the ratio of nominal GDP to the money supply.</a:t>
            </a:r>
          </a:p>
          <a:p>
            <a:pPr>
              <a:buClr>
                <a:schemeClr val="tx1"/>
              </a:buClr>
            </a:pPr>
            <a:r>
              <a:rPr lang="en-US" altLang="en-US" sz="2600" smtClean="0"/>
              <a:t>The velocity equation: </a:t>
            </a:r>
            <a:r>
              <a:rPr lang="en-US" altLang="en-US" sz="2600" i="1" smtClean="0"/>
              <a:t>M × V = P × Y</a:t>
            </a:r>
            <a:endParaRPr lang="en-US" altLang="en-US" sz="2600" smtClean="0"/>
          </a:p>
        </p:txBody>
      </p:sp>
    </p:spTree>
    <p:extLst>
      <p:ext uri="{BB962C8B-B14F-4D97-AF65-F5344CB8AC3E}">
        <p14:creationId xmlns:p14="http://schemas.microsoft.com/office/powerpoint/2010/main" val="178864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Monetarism</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smtClean="0"/>
              <a:t>Monetarists believed that </a:t>
            </a:r>
            <a:r>
              <a:rPr lang="en-US" altLang="en-US" sz="2600" i="1" smtClean="0"/>
              <a:t>V </a:t>
            </a:r>
            <a:r>
              <a:rPr lang="en-US" altLang="en-US" sz="2600" smtClean="0"/>
              <a:t>was stable, so they believed that if the Federal Reserve kept </a:t>
            </a:r>
            <a:r>
              <a:rPr lang="en-US" altLang="en-US" sz="2600" i="1" smtClean="0"/>
              <a:t>M</a:t>
            </a:r>
            <a:r>
              <a:rPr lang="en-US" altLang="en-US" sz="2600" smtClean="0"/>
              <a:t> on a steady growth path, nominal GDP would also grow steadily.</a:t>
            </a:r>
          </a:p>
        </p:txBody>
      </p:sp>
    </p:spTree>
    <p:extLst>
      <p:ext uri="{BB962C8B-B14F-4D97-AF65-F5344CB8AC3E}">
        <p14:creationId xmlns:p14="http://schemas.microsoft.com/office/powerpoint/2010/main" val="35457335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Inflation and the Natural Rate of Unemployment</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smtClean="0"/>
              <a:t>The natural rate of unemployment is also the non-accelerating-inflation rate of unemployment, or NAIRU.</a:t>
            </a:r>
          </a:p>
          <a:p>
            <a:pPr>
              <a:buClr>
                <a:schemeClr val="tx1"/>
              </a:buClr>
            </a:pPr>
            <a:r>
              <a:rPr lang="en-US" altLang="en-US" sz="2600" smtClean="0"/>
              <a:t>According to the </a:t>
            </a:r>
            <a:r>
              <a:rPr lang="en-US" altLang="en-US" sz="2600" b="1" smtClean="0"/>
              <a:t>natural rate hypothesis</a:t>
            </a:r>
            <a:r>
              <a:rPr lang="en-US" altLang="en-US" sz="2600" smtClean="0"/>
              <a:t>, because inflation is eventually embedded into expectations, to avoid accelerating inflation over time the unemployment rate must be high enough that the actual inflation rate equals the expected inflation rate.</a:t>
            </a:r>
          </a:p>
        </p:txBody>
      </p:sp>
    </p:spTree>
    <p:extLst>
      <p:ext uri="{BB962C8B-B14F-4D97-AF65-F5344CB8AC3E}">
        <p14:creationId xmlns:p14="http://schemas.microsoft.com/office/powerpoint/2010/main" val="2770789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Inflation and the Natural Rate of Unemployment</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smtClean="0"/>
              <a:t>The </a:t>
            </a:r>
            <a:r>
              <a:rPr lang="en-US" altLang="en-US" sz="2600" b="1" smtClean="0"/>
              <a:t>natural rate hypothesis</a:t>
            </a:r>
            <a:r>
              <a:rPr lang="en-US" altLang="en-US" sz="2600" smtClean="0"/>
              <a:t> limits the role of macroeconomic policy in stabilizing the economy.</a:t>
            </a:r>
          </a:p>
          <a:p>
            <a:pPr>
              <a:buClr>
                <a:schemeClr val="tx1"/>
              </a:buClr>
            </a:pPr>
            <a:r>
              <a:rPr lang="en-US" altLang="en-US" sz="2600" smtClean="0"/>
              <a:t>The goal is not to seek a permanently lower unemployment rate, but to keep it stable</a:t>
            </a:r>
          </a:p>
          <a:p>
            <a:pPr>
              <a:buClr>
                <a:schemeClr val="tx1"/>
              </a:buClr>
            </a:pPr>
            <a:r>
              <a:rPr lang="en-US" altLang="en-US" sz="2600" smtClean="0"/>
              <a:t>The </a:t>
            </a:r>
            <a:r>
              <a:rPr lang="en-US" altLang="en-US" sz="2600" b="1" smtClean="0"/>
              <a:t>natural rate hypothesis</a:t>
            </a:r>
            <a:r>
              <a:rPr lang="en-US" altLang="en-US" sz="2600" smtClean="0"/>
              <a:t> became almost universally accepted.</a:t>
            </a:r>
          </a:p>
        </p:txBody>
      </p:sp>
    </p:spTree>
    <p:extLst>
      <p:ext uri="{BB962C8B-B14F-4D97-AF65-F5344CB8AC3E}">
        <p14:creationId xmlns:p14="http://schemas.microsoft.com/office/powerpoint/2010/main" val="1851511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The Political Business Cycle</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smtClean="0"/>
              <a:t>A </a:t>
            </a:r>
            <a:r>
              <a:rPr lang="en-US" altLang="en-US" sz="2600" b="1" smtClean="0"/>
              <a:t>political business cycle</a:t>
            </a:r>
            <a:r>
              <a:rPr lang="en-US" altLang="en-US" sz="2600" smtClean="0"/>
              <a:t> results when politicians use macroeconomic policy to serve political ends.</a:t>
            </a:r>
          </a:p>
          <a:p>
            <a:pPr>
              <a:buClr>
                <a:schemeClr val="tx1"/>
              </a:buClr>
            </a:pPr>
            <a:r>
              <a:rPr lang="en-US" altLang="en-US" sz="2600" smtClean="0"/>
              <a:t>Fear of a political business cycle led to a consensus that monetary policy should be insulated from politics.</a:t>
            </a:r>
          </a:p>
        </p:txBody>
      </p:sp>
    </p:spTree>
    <p:extLst>
      <p:ext uri="{BB962C8B-B14F-4D97-AF65-F5344CB8AC3E}">
        <p14:creationId xmlns:p14="http://schemas.microsoft.com/office/powerpoint/2010/main" val="198099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35</a:t>
            </a:r>
          </a:p>
        </p:txBody>
      </p:sp>
      <p:sp>
        <p:nvSpPr>
          <p:cNvPr id="174085" name="Rectangle 5"/>
          <p:cNvSpPr>
            <a:spLocks noGrp="1" noChangeArrowheads="1"/>
          </p:cNvSpPr>
          <p:nvPr>
            <p:ph type="subTitle" idx="1"/>
          </p:nvPr>
        </p:nvSpPr>
        <p:spPr/>
        <p:txBody>
          <a:bodyPr rtlCol="0">
            <a:normAutofit/>
          </a:bodyPr>
          <a:lstStyle/>
          <a:p>
            <a:pPr>
              <a:defRPr/>
            </a:pPr>
            <a:r>
              <a:rPr lang="en-US" dirty="0"/>
              <a:t>History and Alternative Views of Macroeconomics</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600" dirty="0" smtClean="0"/>
              <a:t>Rational Expectations, Real Business Cycles, and New Classical Macroeconomics</a:t>
            </a:r>
            <a:endParaRPr lang="id-ID" altLang="en-US" sz="3600" dirty="0" smtClean="0"/>
          </a:p>
        </p:txBody>
      </p:sp>
      <p:sp>
        <p:nvSpPr>
          <p:cNvPr id="3" name="Content Placeholder 2"/>
          <p:cNvSpPr>
            <a:spLocks noGrp="1"/>
          </p:cNvSpPr>
          <p:nvPr>
            <p:ph idx="1"/>
          </p:nvPr>
        </p:nvSpPr>
        <p:spPr/>
        <p:txBody>
          <a:bodyPr/>
          <a:lstStyle/>
          <a:p>
            <a:pPr>
              <a:buClr>
                <a:schemeClr val="tx1"/>
              </a:buClr>
            </a:pPr>
            <a:r>
              <a:rPr lang="en-US" altLang="en-US" sz="2600" b="1" dirty="0" smtClean="0"/>
              <a:t>New classical macroeconomics</a:t>
            </a:r>
            <a:r>
              <a:rPr lang="en-US" altLang="en-US" sz="2600" dirty="0" smtClean="0"/>
              <a:t> is an approach to the business cycle.</a:t>
            </a:r>
          </a:p>
          <a:p>
            <a:pPr>
              <a:buClr>
                <a:schemeClr val="tx1"/>
              </a:buClr>
            </a:pPr>
            <a:r>
              <a:rPr lang="en-US" altLang="en-US" sz="2600" dirty="0" smtClean="0"/>
              <a:t>It returns to the classical view that shifts in the aggregate demand curve affect only the aggregate price level, not aggregate output.</a:t>
            </a:r>
          </a:p>
        </p:txBody>
      </p:sp>
    </p:spTree>
    <p:extLst>
      <p:ext uri="{BB962C8B-B14F-4D97-AF65-F5344CB8AC3E}">
        <p14:creationId xmlns:p14="http://schemas.microsoft.com/office/powerpoint/2010/main" val="29115000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Rational Expectations</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b="1" smtClean="0"/>
              <a:t>Rational expectations</a:t>
            </a:r>
            <a:r>
              <a:rPr lang="en-US" altLang="en-US" sz="2600" smtClean="0"/>
              <a:t> is the view that individuals and firms make decisions optimally, using all available information.</a:t>
            </a:r>
          </a:p>
          <a:p>
            <a:pPr>
              <a:buClr>
                <a:schemeClr val="tx1"/>
              </a:buClr>
            </a:pPr>
            <a:r>
              <a:rPr lang="en-US" altLang="en-US" sz="2600" smtClean="0"/>
              <a:t>The idea of rational expectations did serve as a useful caution for macroeconomists who had become excessively optimistic about their ability to manage the economy.</a:t>
            </a:r>
          </a:p>
        </p:txBody>
      </p:sp>
    </p:spTree>
    <p:extLst>
      <p:ext uri="{BB962C8B-B14F-4D97-AF65-F5344CB8AC3E}">
        <p14:creationId xmlns:p14="http://schemas.microsoft.com/office/powerpoint/2010/main" val="6942892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Real Business Cycle Theory</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smtClean="0"/>
              <a:t>According to </a:t>
            </a:r>
            <a:r>
              <a:rPr lang="en-US" altLang="en-US" sz="2600" b="1" smtClean="0"/>
              <a:t>new Keynesian economics</a:t>
            </a:r>
            <a:r>
              <a:rPr lang="en-US" altLang="en-US" sz="2600" smtClean="0"/>
              <a:t>, market imperfections can lead to price stickiness for the economy as a whole.</a:t>
            </a:r>
          </a:p>
          <a:p>
            <a:pPr>
              <a:buClr>
                <a:schemeClr val="tx1"/>
              </a:buClr>
            </a:pPr>
            <a:r>
              <a:rPr lang="en-US" altLang="en-US" sz="2600" b="1" smtClean="0"/>
              <a:t>Real business cycle theory</a:t>
            </a:r>
            <a:r>
              <a:rPr lang="en-US" altLang="en-US" sz="2600" smtClean="0"/>
              <a:t> says that fluctuations in the rate of growth of total factor productivity cause the business cycle.</a:t>
            </a:r>
          </a:p>
        </p:txBody>
      </p:sp>
    </p:spTree>
    <p:extLst>
      <p:ext uri="{BB962C8B-B14F-4D97-AF65-F5344CB8AC3E}">
        <p14:creationId xmlns:p14="http://schemas.microsoft.com/office/powerpoint/2010/main" val="2003798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Classical Macroeconomics</a:t>
            </a:r>
            <a:endParaRPr lang="id-ID" altLang="en-US" smtClean="0"/>
          </a:p>
        </p:txBody>
      </p:sp>
      <p:sp>
        <p:nvSpPr>
          <p:cNvPr id="4" name="Content Placeholder 3"/>
          <p:cNvSpPr>
            <a:spLocks noGrp="1"/>
          </p:cNvSpPr>
          <p:nvPr>
            <p:ph idx="1"/>
          </p:nvPr>
        </p:nvSpPr>
        <p:spPr/>
        <p:txBody>
          <a:bodyPr/>
          <a:lstStyle/>
          <a:p>
            <a:pPr indent="-206375"/>
            <a:r>
              <a:rPr lang="en-US" altLang="en-US" sz="2600" b="1" smtClean="0"/>
              <a:t>Classical macroeconomics</a:t>
            </a:r>
            <a:r>
              <a:rPr lang="en-US" altLang="en-US" sz="2600" smtClean="0"/>
              <a:t> asserted that monetary policy affected only the aggregate price level, not aggregate output.</a:t>
            </a:r>
          </a:p>
          <a:p>
            <a:pPr indent="-206375"/>
            <a:r>
              <a:rPr lang="en-US" altLang="en-US" sz="2600" smtClean="0"/>
              <a:t>Classical macroeconomics asserted that the </a:t>
            </a:r>
            <a:r>
              <a:rPr lang="en-US" altLang="en-US" sz="2600" b="1" smtClean="0"/>
              <a:t>short run</a:t>
            </a:r>
            <a:r>
              <a:rPr lang="en-US" altLang="en-US" sz="2600" smtClean="0"/>
              <a:t> was unimportant.</a:t>
            </a:r>
            <a:endParaRPr lang="en-US" altLang="en-US" sz="2600" b="1" smtClean="0"/>
          </a:p>
          <a:p>
            <a:pPr indent="-206375"/>
            <a:r>
              <a:rPr lang="en-US" altLang="en-US" sz="2600" smtClean="0"/>
              <a:t>According to the classical model, prices are flexible, making the aggregate supply curve vertical even in the short run.</a:t>
            </a:r>
            <a:endParaRPr lang="en-US" altLang="en-US" sz="2600" b="1" smtClean="0"/>
          </a:p>
        </p:txBody>
      </p:sp>
    </p:spTree>
    <p:extLst>
      <p:ext uri="{BB962C8B-B14F-4D97-AF65-F5344CB8AC3E}">
        <p14:creationId xmlns:p14="http://schemas.microsoft.com/office/powerpoint/2010/main" val="25486270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Classical Macroeconomics</a:t>
            </a:r>
            <a:endParaRPr lang="id-ID" altLang="en-US" smtClean="0"/>
          </a:p>
        </p:txBody>
      </p:sp>
      <p:sp>
        <p:nvSpPr>
          <p:cNvPr id="4" name="Content Placeholder 3"/>
          <p:cNvSpPr>
            <a:spLocks noGrp="1"/>
          </p:cNvSpPr>
          <p:nvPr>
            <p:ph idx="1"/>
          </p:nvPr>
        </p:nvSpPr>
        <p:spPr/>
        <p:txBody>
          <a:bodyPr/>
          <a:lstStyle/>
          <a:p>
            <a:r>
              <a:rPr lang="en-US" altLang="en-US" sz="2600" smtClean="0"/>
              <a:t>As a result, an increase in the money supply leads, other things equal, to an equal proportional rise in the aggregate price level, with no effect on aggregate output.</a:t>
            </a:r>
          </a:p>
          <a:p>
            <a:r>
              <a:rPr lang="en-US" altLang="en-US" sz="2600" smtClean="0"/>
              <a:t>Increases in the money supply lead to inflation, and that’s all.</a:t>
            </a:r>
          </a:p>
        </p:txBody>
      </p:sp>
    </p:spTree>
    <p:extLst>
      <p:ext uri="{BB962C8B-B14F-4D97-AF65-F5344CB8AC3E}">
        <p14:creationId xmlns:p14="http://schemas.microsoft.com/office/powerpoint/2010/main" val="4031765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altLang="en-US" smtClean="0"/>
              <a:t>Classical Macroeconomics</a:t>
            </a:r>
            <a:endParaRPr lang="id-ID" altLang="en-US" smtClean="0"/>
          </a:p>
        </p:txBody>
      </p:sp>
      <p:sp>
        <p:nvSpPr>
          <p:cNvPr id="4" name="Content Placeholder 3"/>
          <p:cNvSpPr>
            <a:spLocks noGrp="1"/>
          </p:cNvSpPr>
          <p:nvPr>
            <p:ph idx="1"/>
          </p:nvPr>
        </p:nvSpPr>
        <p:spPr/>
        <p:txBody>
          <a:bodyPr/>
          <a:lstStyle/>
          <a:p>
            <a:r>
              <a:rPr lang="en-US" altLang="en-US" sz="2600" smtClean="0"/>
              <a:t>By the 1930s, measurement of business cycles was a  well-established subject, but there was no widely accepted theory of business cycles.</a:t>
            </a:r>
          </a:p>
        </p:txBody>
      </p:sp>
    </p:spTree>
    <p:extLst>
      <p:ext uri="{BB962C8B-B14F-4D97-AF65-F5344CB8AC3E}">
        <p14:creationId xmlns:p14="http://schemas.microsoft.com/office/powerpoint/2010/main" val="2497939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mtClean="0"/>
              <a:t>The Great Depression and </a:t>
            </a:r>
            <a:br>
              <a:rPr lang="en-US" altLang="en-US" smtClean="0"/>
            </a:br>
            <a:r>
              <a:rPr lang="en-US" altLang="en-US" smtClean="0"/>
              <a:t>the Keynesian Revolution</a:t>
            </a:r>
            <a:endParaRPr lang="id-ID" altLang="en-US" smtClean="0"/>
          </a:p>
        </p:txBody>
      </p:sp>
      <p:sp>
        <p:nvSpPr>
          <p:cNvPr id="4" name="Content Placeholder 3"/>
          <p:cNvSpPr>
            <a:spLocks noGrp="1"/>
          </p:cNvSpPr>
          <p:nvPr>
            <p:ph idx="1"/>
          </p:nvPr>
        </p:nvSpPr>
        <p:spPr/>
        <p:txBody>
          <a:bodyPr/>
          <a:lstStyle/>
          <a:p>
            <a:r>
              <a:rPr lang="en-US" altLang="en-US" sz="2600" smtClean="0"/>
              <a:t>In 1936, Keynes presented his analysis of the Great Depression—his explanation of what was wrong with the economy’s alternator—in a book titled </a:t>
            </a:r>
            <a:r>
              <a:rPr lang="en-US" altLang="en-US" sz="2600" i="1" smtClean="0"/>
              <a:t>The General Theory of Employment, Interest, and Money</a:t>
            </a:r>
            <a:r>
              <a:rPr lang="en-US" altLang="en-US" sz="2600" smtClean="0"/>
              <a:t>.</a:t>
            </a:r>
          </a:p>
          <a:p>
            <a:r>
              <a:rPr lang="en-US" altLang="en-US" sz="2600" smtClean="0"/>
              <a:t>The school of thought that emerged out of the works of John Maynard Keynes is known as </a:t>
            </a:r>
            <a:r>
              <a:rPr lang="en-US" altLang="en-US" sz="2600" b="1" smtClean="0"/>
              <a:t>Keynesian economics</a:t>
            </a:r>
            <a:r>
              <a:rPr lang="en-US" altLang="en-US" sz="2600" smtClean="0"/>
              <a:t>.</a:t>
            </a:r>
          </a:p>
        </p:txBody>
      </p:sp>
    </p:spTree>
    <p:extLst>
      <p:ext uri="{BB962C8B-B14F-4D97-AF65-F5344CB8AC3E}">
        <p14:creationId xmlns:p14="http://schemas.microsoft.com/office/powerpoint/2010/main" val="655660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The Great Depression and </a:t>
            </a:r>
            <a:br>
              <a:rPr lang="en-US" altLang="en-US" smtClean="0"/>
            </a:br>
            <a:r>
              <a:rPr lang="en-US" altLang="en-US" smtClean="0"/>
              <a:t>the Keynesian Revolution</a:t>
            </a:r>
            <a:endParaRPr lang="id-ID" altLang="en-US" smtClean="0"/>
          </a:p>
        </p:txBody>
      </p:sp>
      <p:sp>
        <p:nvSpPr>
          <p:cNvPr id="3" name="Content Placeholder 2"/>
          <p:cNvSpPr>
            <a:spLocks noGrp="1"/>
          </p:cNvSpPr>
          <p:nvPr>
            <p:ph idx="1"/>
          </p:nvPr>
        </p:nvSpPr>
        <p:spPr/>
        <p:txBody>
          <a:bodyPr/>
          <a:lstStyle/>
          <a:p>
            <a:pPr indent="-206375"/>
            <a:r>
              <a:rPr lang="en-US" altLang="en-US" sz="2600" smtClean="0"/>
              <a:t>Keynesian economics reflected two innovations:</a:t>
            </a:r>
          </a:p>
          <a:p>
            <a:pPr marL="825500" lvl="1" indent="-295275"/>
            <a:r>
              <a:rPr lang="en-US" altLang="en-US" smtClean="0"/>
              <a:t>Short-run effects of shifts in aggregate demand on aggregate output.</a:t>
            </a:r>
          </a:p>
          <a:p>
            <a:pPr marL="825500" lvl="1" indent="-295275"/>
            <a:r>
              <a:rPr lang="en-US" altLang="en-US" smtClean="0"/>
              <a:t>Keynes argued that other factors than money are mainly responsible for business cycles.</a:t>
            </a:r>
          </a:p>
        </p:txBody>
      </p:sp>
    </p:spTree>
    <p:extLst>
      <p:ext uri="{BB962C8B-B14F-4D97-AF65-F5344CB8AC3E}">
        <p14:creationId xmlns:p14="http://schemas.microsoft.com/office/powerpoint/2010/main" val="41019910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altLang="en-US" smtClean="0"/>
              <a:t>Classical versus Keynesian Macroeconomics</a:t>
            </a:r>
            <a:endParaRPr lang="id-ID" altLang="en-US" smtClean="0"/>
          </a:p>
        </p:txBody>
      </p:sp>
      <p:pic>
        <p:nvPicPr>
          <p:cNvPr id="143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79714"/>
            <a:ext cx="109728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6707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t>Policy to Fight Recessions</a:t>
            </a:r>
            <a:endParaRPr lang="id-ID" altLang="en-US" smtClean="0"/>
          </a:p>
        </p:txBody>
      </p:sp>
      <p:sp>
        <p:nvSpPr>
          <p:cNvPr id="4" name="Content Placeholder 3"/>
          <p:cNvSpPr>
            <a:spLocks noGrp="1"/>
          </p:cNvSpPr>
          <p:nvPr>
            <p:ph idx="1"/>
          </p:nvPr>
        </p:nvSpPr>
        <p:spPr/>
        <p:txBody>
          <a:bodyPr/>
          <a:lstStyle/>
          <a:p>
            <a:r>
              <a:rPr lang="en-US" altLang="en-US" sz="2600" smtClean="0"/>
              <a:t>The main practical consequence of Keynes’s work was that it legitimized </a:t>
            </a:r>
            <a:r>
              <a:rPr lang="en-US" altLang="en-US" sz="2600" b="1" smtClean="0"/>
              <a:t>macroeconomic policy activism</a:t>
            </a:r>
            <a:r>
              <a:rPr lang="en-US" altLang="en-US" sz="2600" smtClean="0"/>
              <a:t>—the use of monetary and fiscal policy to smooth out the business cycle.</a:t>
            </a:r>
          </a:p>
        </p:txBody>
      </p:sp>
    </p:spTree>
    <p:extLst>
      <p:ext uri="{BB962C8B-B14F-4D97-AF65-F5344CB8AC3E}">
        <p14:creationId xmlns:p14="http://schemas.microsoft.com/office/powerpoint/2010/main" val="1997754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367</TotalTime>
  <Words>1410</Words>
  <Application>Microsoft Office PowerPoint</Application>
  <PresentationFormat>Widescreen</PresentationFormat>
  <Paragraphs>86</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宋体</vt:lpstr>
      <vt:lpstr>Arial</vt:lpstr>
      <vt:lpstr>Calibri</vt:lpstr>
      <vt:lpstr>Century Gothic</vt:lpstr>
      <vt:lpstr>Wingdings</vt:lpstr>
      <vt:lpstr>Wingdings 3</vt:lpstr>
      <vt:lpstr>Widescreen Business</vt:lpstr>
      <vt:lpstr>ECO 120 - Global Macroeconomics</vt:lpstr>
      <vt:lpstr>Module 35</vt:lpstr>
      <vt:lpstr>Classical Macroeconomics</vt:lpstr>
      <vt:lpstr>Classical Macroeconomics</vt:lpstr>
      <vt:lpstr>Classical Macroeconomics</vt:lpstr>
      <vt:lpstr>The Great Depression and  the Keynesian Revolution</vt:lpstr>
      <vt:lpstr>The Great Depression and  the Keynesian Revolution</vt:lpstr>
      <vt:lpstr>Classical versus Keynesian Macroeconomics</vt:lpstr>
      <vt:lpstr>Policy to Fight Recessions</vt:lpstr>
      <vt:lpstr>End of Great Depression</vt:lpstr>
      <vt:lpstr>End of Great Depression</vt:lpstr>
      <vt:lpstr>End of Great Depression</vt:lpstr>
      <vt:lpstr>Challenges to Keynesian Economics</vt:lpstr>
      <vt:lpstr>Fiscal Policy with a Fixed Money Supply </vt:lpstr>
      <vt:lpstr>Monetarism</vt:lpstr>
      <vt:lpstr>Monetarism</vt:lpstr>
      <vt:lpstr>Inflation and the Natural Rate of Unemployment</vt:lpstr>
      <vt:lpstr>Inflation and the Natural Rate of Unemployment</vt:lpstr>
      <vt:lpstr>The Political Business Cycle</vt:lpstr>
      <vt:lpstr>Rational Expectations, Real Business Cycles, and New Classical Macroeconomics</vt:lpstr>
      <vt:lpstr>Rational Expectations</vt:lpstr>
      <vt:lpstr>Real Business Cycle Theory</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64</cp:revision>
  <cp:lastPrinted>2012-08-15T21:38:02Z</cp:lastPrinted>
  <dcterms:created xsi:type="dcterms:W3CDTF">2013-09-01T03:59:40Z</dcterms:created>
  <dcterms:modified xsi:type="dcterms:W3CDTF">2014-11-25T15:00:02Z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