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0"/>
  </p:notesMasterIdLst>
  <p:handoutMasterIdLst>
    <p:handoutMasterId r:id="rId11"/>
  </p:handoutMasterIdLst>
  <p:sldIdLst>
    <p:sldId id="272" r:id="rId3"/>
    <p:sldId id="340" r:id="rId4"/>
    <p:sldId id="341" r:id="rId5"/>
    <p:sldId id="346" r:id="rId6"/>
    <p:sldId id="343" r:id="rId7"/>
    <p:sldId id="344" r:id="rId8"/>
    <p:sldId id="345"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424" autoAdjust="0"/>
  </p:normalViewPr>
  <p:slideViewPr>
    <p:cSldViewPr snapToGrid="0">
      <p:cViewPr varScale="1">
        <p:scale>
          <a:sx n="96" d="100"/>
          <a:sy n="96" d="100"/>
        </p:scale>
        <p:origin x="115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11/25/2014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11/25/2014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53545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83947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11/25/2014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ECO 120 - Global Macroeconomics</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Taggert J. Brooks</a:t>
            </a:r>
          </a:p>
          <a:p>
            <a:pPr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94079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Module 36</a:t>
            </a:r>
          </a:p>
        </p:txBody>
      </p:sp>
      <p:sp>
        <p:nvSpPr>
          <p:cNvPr id="174085" name="Rectangle 5"/>
          <p:cNvSpPr>
            <a:spLocks noGrp="1" noChangeArrowheads="1"/>
          </p:cNvSpPr>
          <p:nvPr>
            <p:ph type="subTitle" idx="1"/>
          </p:nvPr>
        </p:nvSpPr>
        <p:spPr/>
        <p:txBody>
          <a:bodyPr rtlCol="0">
            <a:normAutofit/>
          </a:bodyPr>
          <a:lstStyle/>
          <a:p>
            <a:pPr>
              <a:defRPr/>
            </a:pPr>
            <a:r>
              <a:rPr lang="en-US" dirty="0"/>
              <a:t>The Modern Macroeconomic Consensus</a:t>
            </a:r>
            <a:endParaRPr lang="en-US" dirty="0" smtClean="0"/>
          </a:p>
        </p:txBody>
      </p:sp>
    </p:spTree>
    <p:extLst>
      <p:ext uri="{BB962C8B-B14F-4D97-AF65-F5344CB8AC3E}">
        <p14:creationId xmlns:p14="http://schemas.microsoft.com/office/powerpoint/2010/main" val="292055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zh-CN" smtClean="0"/>
              <a:t>Five Key Questions About Macroeconomic Policy</a:t>
            </a:r>
            <a:endParaRPr lang="id-ID" altLang="en-US" smtClean="0"/>
          </a:p>
        </p:txBody>
      </p:sp>
      <p:graphicFrame>
        <p:nvGraphicFramePr>
          <p:cNvPr id="6" name="Group 161"/>
          <p:cNvGraphicFramePr>
            <a:graphicFrameLocks noGrp="1"/>
          </p:cNvGraphicFramePr>
          <p:nvPr>
            <p:extLst>
              <p:ext uri="{D42A27DB-BD31-4B8C-83A1-F6EECF244321}">
                <p14:modId xmlns:p14="http://schemas.microsoft.com/office/powerpoint/2010/main" val="2290610999"/>
              </p:ext>
            </p:extLst>
          </p:nvPr>
        </p:nvGraphicFramePr>
        <p:xfrm>
          <a:off x="1397001" y="2021926"/>
          <a:ext cx="10113433" cy="4296652"/>
        </p:xfrm>
        <a:graphic>
          <a:graphicData uri="http://schemas.openxmlformats.org/drawingml/2006/table">
            <a:tbl>
              <a:tblPr firstRow="1" bandRow="1">
                <a:tableStyleId>{6E25E649-3F16-4E02-A733-19D2CDBF48F0}</a:tableStyleId>
              </a:tblPr>
              <a:tblGrid>
                <a:gridCol w="2989711"/>
                <a:gridCol w="2112414"/>
                <a:gridCol w="2021598"/>
                <a:gridCol w="1405853"/>
                <a:gridCol w="1583857"/>
              </a:tblGrid>
              <a:tr h="54454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Classical macroeconomics</a:t>
                      </a:r>
                      <a:endParaRPr kumimoji="0" lang="en-US" sz="1600" b="1"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Keynesian macroeconomics</a:t>
                      </a:r>
                      <a:endParaRPr kumimoji="0" lang="en-US" sz="1600" b="1"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Monetarism</a:t>
                      </a:r>
                      <a:endParaRPr kumimoji="0" lang="en-US" sz="1600" b="1"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Modern consensus</a:t>
                      </a:r>
                      <a:endParaRPr kumimoji="0" lang="en-US" sz="1600" b="1"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r h="70914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Is expansionary monetary policy helpful in fighting recessions?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Not very</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 except in special circumstances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r h="65824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Is expansionary fiscal policy effective in fighting recessions?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r h="8752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Can monetary and/or fiscal policy reduce unemployment in the long run?</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r h="65824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Should fiscal policy be used in a discretionary way?</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 except in special circumstances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r h="65824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Should monetary policy be used in a discretionary way?</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Yes</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No</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Still in dispute</a:t>
                      </a:r>
                      <a:endParaRPr kumimoji="0" lang="en-US" sz="1600" b="0" i="0" u="none" strike="noStrike" cap="none" normalizeH="0" baseline="0" dirty="0" smtClean="0">
                        <a:ln>
                          <a:noFill/>
                        </a:ln>
                        <a:solidFill>
                          <a:srgbClr val="000000"/>
                        </a:solidFill>
                        <a:effectLst/>
                        <a:latin typeface="Calibri" pitchFamily="34" charset="0"/>
                        <a:cs typeface="Calibri" pitchFamily="34" charset="0"/>
                      </a:endParaRPr>
                    </a:p>
                  </a:txBody>
                  <a:tcPr marL="10679" marR="10679" marT="8010" marB="0" anchor="ctr" anchorCtr="1" horzOverflow="overflow"/>
                </a:tc>
              </a:tr>
            </a:tbl>
          </a:graphicData>
        </a:graphic>
      </p:graphicFrame>
    </p:spTree>
    <p:extLst>
      <p:ext uri="{BB962C8B-B14F-4D97-AF65-F5344CB8AC3E}">
        <p14:creationId xmlns:p14="http://schemas.microsoft.com/office/powerpoint/2010/main" val="270049378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Supply-Side Economics </a:t>
            </a:r>
            <a:br>
              <a:rPr lang="en-US" dirty="0"/>
            </a:br>
            <a:endParaRPr lang="en-US" dirty="0"/>
          </a:p>
        </p:txBody>
      </p:sp>
      <p:sp>
        <p:nvSpPr>
          <p:cNvPr id="3" name="Content Placeholder 2"/>
          <p:cNvSpPr>
            <a:spLocks noGrp="1"/>
          </p:cNvSpPr>
          <p:nvPr>
            <p:ph idx="1"/>
          </p:nvPr>
        </p:nvSpPr>
        <p:spPr/>
        <p:txBody>
          <a:bodyPr/>
          <a:lstStyle/>
          <a:p>
            <a:r>
              <a:rPr lang="en-US" dirty="0"/>
              <a:t>The core of the “supply-side economics” view of economic policy was the belief that reducing tax rates, and so increasing the incentives to work and invest, would have a powerful positive effect on the growth rate of potential output.</a:t>
            </a:r>
          </a:p>
          <a:p>
            <a:r>
              <a:rPr lang="en-US" dirty="0"/>
              <a:t>Almost all economists agree that tax cuts increase incentives to work and invest.  However, attempts to estimate these incentive effects indicate that, at current U.S. tax levels, they aren’t nearly strong enough to support the strong claims made by supply-siders.</a:t>
            </a:r>
          </a:p>
          <a:p>
            <a:endParaRPr lang="en-US" dirty="0"/>
          </a:p>
        </p:txBody>
      </p:sp>
    </p:spTree>
    <p:extLst>
      <p:ext uri="{BB962C8B-B14F-4D97-AF65-F5344CB8AC3E}">
        <p14:creationId xmlns:p14="http://schemas.microsoft.com/office/powerpoint/2010/main" val="57576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Should Monetary Policy Be Used in a Discretionary Way?</a:t>
            </a:r>
            <a:endParaRPr lang="id-ID" altLang="en-US" smtClean="0"/>
          </a:p>
        </p:txBody>
      </p:sp>
      <p:sp>
        <p:nvSpPr>
          <p:cNvPr id="3" name="Content Placeholder 2"/>
          <p:cNvSpPr>
            <a:spLocks noGrp="1"/>
          </p:cNvSpPr>
          <p:nvPr>
            <p:ph idx="1"/>
          </p:nvPr>
        </p:nvSpPr>
        <p:spPr/>
        <p:txBody>
          <a:bodyPr/>
          <a:lstStyle/>
          <a:p>
            <a:pPr indent="-206375"/>
            <a:r>
              <a:rPr lang="en-US" altLang="en-US" sz="2600" smtClean="0"/>
              <a:t>There is a broad consensus among macroeconomists on these points:</a:t>
            </a:r>
          </a:p>
          <a:p>
            <a:pPr marL="825500" lvl="1" indent="-295275"/>
            <a:r>
              <a:rPr lang="en-US" altLang="en-US" smtClean="0"/>
              <a:t>Monetary policy should play the main role in stabilization policy.</a:t>
            </a:r>
          </a:p>
          <a:p>
            <a:pPr marL="825500" lvl="1" indent="-295275">
              <a:spcBef>
                <a:spcPct val="0"/>
              </a:spcBef>
            </a:pPr>
            <a:r>
              <a:rPr lang="en-US" altLang="en-US" smtClean="0"/>
              <a:t>The central bank should be independent.</a:t>
            </a:r>
          </a:p>
          <a:p>
            <a:pPr marL="825500" lvl="1" indent="-295275">
              <a:spcBef>
                <a:spcPct val="0"/>
              </a:spcBef>
            </a:pPr>
            <a:r>
              <a:rPr lang="en-US" altLang="en-US" smtClean="0"/>
              <a:t>Discretionary fiscal policy should be used sparingly.</a:t>
            </a:r>
          </a:p>
        </p:txBody>
      </p:sp>
    </p:spTree>
    <p:extLst>
      <p:ext uri="{BB962C8B-B14F-4D97-AF65-F5344CB8AC3E}">
        <p14:creationId xmlns:p14="http://schemas.microsoft.com/office/powerpoint/2010/main" val="30887369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Should Monetary Policy Be Used in a Discretionary Way?</a:t>
            </a:r>
            <a:endParaRPr lang="id-ID" altLang="en-US" smtClean="0"/>
          </a:p>
        </p:txBody>
      </p:sp>
      <p:sp>
        <p:nvSpPr>
          <p:cNvPr id="3" name="Content Placeholder 2"/>
          <p:cNvSpPr>
            <a:spLocks noGrp="1"/>
          </p:cNvSpPr>
          <p:nvPr>
            <p:ph idx="1"/>
          </p:nvPr>
        </p:nvSpPr>
        <p:spPr/>
        <p:txBody>
          <a:bodyPr/>
          <a:lstStyle/>
          <a:p>
            <a:pPr indent="-206375"/>
            <a:r>
              <a:rPr lang="en-US" altLang="en-US" sz="2600" smtClean="0"/>
              <a:t>However, there are debates over how the central bank should set its policy. </a:t>
            </a:r>
          </a:p>
          <a:p>
            <a:pPr indent="-206375"/>
            <a:r>
              <a:rPr lang="en-US" altLang="en-US" sz="2600" smtClean="0"/>
              <a:t>The questions:</a:t>
            </a:r>
          </a:p>
          <a:p>
            <a:pPr lvl="1"/>
            <a:r>
              <a:rPr lang="en-US" altLang="en-US" smtClean="0"/>
              <a:t>Should the central bank be given a defined target or the discretion to manage the economy?</a:t>
            </a:r>
          </a:p>
          <a:p>
            <a:pPr lvl="1">
              <a:spcBef>
                <a:spcPct val="0"/>
              </a:spcBef>
            </a:pPr>
            <a:r>
              <a:rPr lang="en-US" altLang="en-US" smtClean="0"/>
              <a:t>Should the central bank manage asset prices?</a:t>
            </a:r>
          </a:p>
          <a:p>
            <a:pPr lvl="1">
              <a:spcBef>
                <a:spcPct val="0"/>
              </a:spcBef>
            </a:pPr>
            <a:r>
              <a:rPr lang="en-US" altLang="en-US" smtClean="0"/>
              <a:t>What should the central bank do when conventional policy has reached it limits?</a:t>
            </a:r>
            <a:endParaRPr lang="id-ID" altLang="en-US" smtClean="0"/>
          </a:p>
        </p:txBody>
      </p:sp>
    </p:spTree>
    <p:extLst>
      <p:ext uri="{BB962C8B-B14F-4D97-AF65-F5344CB8AC3E}">
        <p14:creationId xmlns:p14="http://schemas.microsoft.com/office/powerpoint/2010/main" val="334452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nodeType="afterGroup">
                            <p:stCondLst>
                              <p:cond delay="1500"/>
                            </p:stCondLst>
                            <p:childTnLst>
                              <p:par>
                                <p:cTn id="22" presetID="22" presetClass="entr" presetSubtype="8"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The Clean Little Secret of Macroeconomics</a:t>
            </a:r>
            <a:endParaRPr lang="id-ID" altLang="en-US" smtClean="0"/>
          </a:p>
        </p:txBody>
      </p:sp>
      <p:sp>
        <p:nvSpPr>
          <p:cNvPr id="3" name="Content Placeholder 2"/>
          <p:cNvSpPr>
            <a:spLocks noGrp="1"/>
          </p:cNvSpPr>
          <p:nvPr>
            <p:ph idx="1"/>
          </p:nvPr>
        </p:nvSpPr>
        <p:spPr/>
        <p:txBody>
          <a:bodyPr/>
          <a:lstStyle/>
          <a:p>
            <a:pPr indent="-206375"/>
            <a:r>
              <a:rPr lang="en-US" altLang="en-US" sz="2600" smtClean="0"/>
              <a:t>The clean little secret of modern macroeconomics is how much </a:t>
            </a:r>
            <a:r>
              <a:rPr lang="en-US" altLang="en-US" sz="2600" b="1" smtClean="0"/>
              <a:t>consensus</a:t>
            </a:r>
            <a:r>
              <a:rPr lang="en-US" altLang="en-US" sz="2600" smtClean="0"/>
              <a:t> economists have reached over the past 70 years.</a:t>
            </a:r>
          </a:p>
        </p:txBody>
      </p:sp>
    </p:spTree>
    <p:extLst>
      <p:ext uri="{BB962C8B-B14F-4D97-AF65-F5344CB8AC3E}">
        <p14:creationId xmlns:p14="http://schemas.microsoft.com/office/powerpoint/2010/main" val="3124827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Business">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Business</Template>
  <TotalTime>358</TotalTime>
  <Words>345</Words>
  <Application>Microsoft Office PowerPoint</Application>
  <PresentationFormat>Widescreen</PresentationFormat>
  <Paragraphs>52</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宋体</vt:lpstr>
      <vt:lpstr>Arial</vt:lpstr>
      <vt:lpstr>Calibri</vt:lpstr>
      <vt:lpstr>Century Gothic</vt:lpstr>
      <vt:lpstr>Wingdings 3</vt:lpstr>
      <vt:lpstr>Widescreen Business</vt:lpstr>
      <vt:lpstr>ECO 120 - Global Macroeconomics</vt:lpstr>
      <vt:lpstr>Module 36</vt:lpstr>
      <vt:lpstr>Five Key Questions About Macroeconomic Policy</vt:lpstr>
      <vt:lpstr>Supply-Side Economics  </vt:lpstr>
      <vt:lpstr>Should Monetary Policy Be Used in a Discretionary Way?</vt:lpstr>
      <vt:lpstr>Should Monetary Policy Be Used in a Discretionary Way?</vt:lpstr>
      <vt:lpstr>The Clean Little Secret of Macroeconomics</vt:lpstr>
    </vt:vector>
  </TitlesOfParts>
  <Company>University of Wisconsin-La Crosse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itsdeploy</dc:creator>
  <cp:lastModifiedBy>Brooks Taggert J</cp:lastModifiedBy>
  <cp:revision>65</cp:revision>
  <cp:lastPrinted>2012-08-15T21:38:02Z</cp:lastPrinted>
  <dcterms:created xsi:type="dcterms:W3CDTF">2013-09-01T03:59:40Z</dcterms:created>
  <dcterms:modified xsi:type="dcterms:W3CDTF">2014-11-25T15:00:11Z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