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415" r:id="rId2"/>
    <p:sldId id="418" r:id="rId3"/>
    <p:sldId id="419" r:id="rId4"/>
    <p:sldId id="296" r:id="rId5"/>
    <p:sldId id="298" r:id="rId6"/>
    <p:sldId id="300" r:id="rId7"/>
    <p:sldId id="342" r:id="rId8"/>
    <p:sldId id="257" r:id="rId9"/>
    <p:sldId id="390" r:id="rId10"/>
    <p:sldId id="297" r:id="rId11"/>
    <p:sldId id="331" r:id="rId12"/>
    <p:sldId id="380" r:id="rId13"/>
    <p:sldId id="385" r:id="rId14"/>
    <p:sldId id="384" r:id="rId15"/>
    <p:sldId id="383" r:id="rId16"/>
    <p:sldId id="398" r:id="rId17"/>
    <p:sldId id="399" r:id="rId18"/>
    <p:sldId id="392" r:id="rId19"/>
    <p:sldId id="389" r:id="rId20"/>
    <p:sldId id="391" r:id="rId21"/>
    <p:sldId id="334" r:id="rId22"/>
    <p:sldId id="310" r:id="rId23"/>
    <p:sldId id="420" r:id="rId24"/>
    <p:sldId id="312" r:id="rId25"/>
    <p:sldId id="404" r:id="rId26"/>
    <p:sldId id="405" r:id="rId27"/>
    <p:sldId id="406" r:id="rId28"/>
    <p:sldId id="345" r:id="rId29"/>
    <p:sldId id="412" r:id="rId30"/>
    <p:sldId id="413" r:id="rId31"/>
    <p:sldId id="414" r:id="rId32"/>
    <p:sldId id="349" r:id="rId33"/>
    <p:sldId id="394" r:id="rId34"/>
    <p:sldId id="410" r:id="rId35"/>
    <p:sldId id="411" r:id="rId36"/>
    <p:sldId id="346" r:id="rId37"/>
    <p:sldId id="347" r:id="rId38"/>
    <p:sldId id="396" r:id="rId39"/>
    <p:sldId id="395" r:id="rId40"/>
    <p:sldId id="335" r:id="rId41"/>
    <p:sldId id="314" r:id="rId42"/>
    <p:sldId id="317" r:id="rId43"/>
    <p:sldId id="318" r:id="rId44"/>
    <p:sldId id="320" r:id="rId45"/>
    <p:sldId id="397" r:id="rId46"/>
    <p:sldId id="357" r:id="rId47"/>
    <p:sldId id="361" r:id="rId48"/>
    <p:sldId id="381" r:id="rId49"/>
    <p:sldId id="400" r:id="rId50"/>
    <p:sldId id="369" r:id="rId51"/>
    <p:sldId id="401" r:id="rId52"/>
    <p:sldId id="402"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39" autoAdjust="0"/>
  </p:normalViewPr>
  <p:slideViewPr>
    <p:cSldViewPr>
      <p:cViewPr varScale="1">
        <p:scale>
          <a:sx n="73" d="100"/>
          <a:sy n="73" d="100"/>
        </p:scale>
        <p:origin x="-1482" y="-96"/>
      </p:cViewPr>
      <p:guideLst>
        <p:guide orient="horz" pos="2160"/>
        <p:guide pos="2880"/>
      </p:guideLst>
    </p:cSldViewPr>
  </p:slideViewPr>
  <p:notesTextViewPr>
    <p:cViewPr>
      <p:scale>
        <a:sx n="1" d="1"/>
        <a:sy n="1" d="1"/>
      </p:scale>
      <p:origin x="0" y="0"/>
    </p:cViewPr>
  </p:notesTextViewPr>
  <p:sorterViewPr>
    <p:cViewPr>
      <p:scale>
        <a:sx n="86" d="100"/>
        <a:sy n="86" d="100"/>
      </p:scale>
      <p:origin x="0" y="9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Medicaid</c:v>
                </c:pt>
              </c:strCache>
            </c:strRef>
          </c:tx>
          <c:invertIfNegative val="0"/>
          <c:cat>
            <c:strRef>
              <c:f>Sheet1!$A$2</c:f>
              <c:strCache>
                <c:ptCount val="1"/>
                <c:pt idx="0">
                  <c:v>Category 1</c:v>
                </c:pt>
              </c:strCache>
            </c:strRef>
          </c:cat>
          <c:val>
            <c:numRef>
              <c:f>Sheet1!$B$2</c:f>
              <c:numCache>
                <c:formatCode>0%</c:formatCode>
                <c:ptCount val="1"/>
                <c:pt idx="0">
                  <c:v>0.16</c:v>
                </c:pt>
              </c:numCache>
            </c:numRef>
          </c:val>
        </c:ser>
        <c:ser>
          <c:idx val="1"/>
          <c:order val="1"/>
          <c:tx>
            <c:strRef>
              <c:f>Sheet1!$C$1</c:f>
              <c:strCache>
                <c:ptCount val="1"/>
                <c:pt idx="0">
                  <c:v>Uninsured</c:v>
                </c:pt>
              </c:strCache>
            </c:strRef>
          </c:tx>
          <c:spPr>
            <a:solidFill>
              <a:srgbClr val="FF0000"/>
            </a:solidFill>
          </c:spPr>
          <c:invertIfNegative val="0"/>
          <c:cat>
            <c:strRef>
              <c:f>Sheet1!$A$2</c:f>
              <c:strCache>
                <c:ptCount val="1"/>
                <c:pt idx="0">
                  <c:v>Category 1</c:v>
                </c:pt>
              </c:strCache>
            </c:strRef>
          </c:cat>
          <c:val>
            <c:numRef>
              <c:f>Sheet1!$C$2</c:f>
              <c:numCache>
                <c:formatCode>0%</c:formatCode>
                <c:ptCount val="1"/>
                <c:pt idx="0">
                  <c:v>0.16</c:v>
                </c:pt>
              </c:numCache>
            </c:numRef>
          </c:val>
        </c:ser>
        <c:ser>
          <c:idx val="2"/>
          <c:order val="2"/>
          <c:tx>
            <c:strRef>
              <c:f>Sheet1!$D$1</c:f>
              <c:strCache>
                <c:ptCount val="1"/>
                <c:pt idx="0">
                  <c:v>Individual</c:v>
                </c:pt>
              </c:strCache>
            </c:strRef>
          </c:tx>
          <c:invertIfNegative val="0"/>
          <c:dPt>
            <c:idx val="0"/>
            <c:invertIfNegative val="0"/>
            <c:bubble3D val="0"/>
            <c:spPr>
              <a:solidFill>
                <a:schemeClr val="accent6">
                  <a:lumMod val="60000"/>
                  <a:lumOff val="40000"/>
                </a:schemeClr>
              </a:solidFill>
              <a:ln>
                <a:solidFill>
                  <a:schemeClr val="tx1"/>
                </a:solidFill>
              </a:ln>
            </c:spPr>
          </c:dPt>
          <c:cat>
            <c:strRef>
              <c:f>Sheet1!$A$2</c:f>
              <c:strCache>
                <c:ptCount val="1"/>
                <c:pt idx="0">
                  <c:v>Category 1</c:v>
                </c:pt>
              </c:strCache>
            </c:strRef>
          </c:cat>
          <c:val>
            <c:numRef>
              <c:f>Sheet1!$D$2</c:f>
              <c:numCache>
                <c:formatCode>0%</c:formatCode>
                <c:ptCount val="1"/>
                <c:pt idx="0">
                  <c:v>0.05</c:v>
                </c:pt>
              </c:numCache>
            </c:numRef>
          </c:val>
        </c:ser>
        <c:ser>
          <c:idx val="3"/>
          <c:order val="3"/>
          <c:tx>
            <c:strRef>
              <c:f>Sheet1!$E$1</c:f>
              <c:strCache>
                <c:ptCount val="1"/>
                <c:pt idx="0">
                  <c:v>Employer</c:v>
                </c:pt>
              </c:strCache>
            </c:strRef>
          </c:tx>
          <c:spPr>
            <a:solidFill>
              <a:schemeClr val="bg1"/>
            </a:solidFill>
          </c:spPr>
          <c:invertIfNegative val="0"/>
          <c:dPt>
            <c:idx val="0"/>
            <c:invertIfNegative val="0"/>
            <c:bubble3D val="0"/>
            <c:spPr>
              <a:solidFill>
                <a:srgbClr val="FFFF00"/>
              </a:solidFill>
              <a:ln>
                <a:solidFill>
                  <a:schemeClr val="tx1"/>
                </a:solidFill>
              </a:ln>
            </c:spPr>
          </c:dPt>
          <c:cat>
            <c:strRef>
              <c:f>Sheet1!$A$2</c:f>
              <c:strCache>
                <c:ptCount val="1"/>
                <c:pt idx="0">
                  <c:v>Category 1</c:v>
                </c:pt>
              </c:strCache>
            </c:strRef>
          </c:cat>
          <c:val>
            <c:numRef>
              <c:f>Sheet1!$E$2</c:f>
              <c:numCache>
                <c:formatCode>0%</c:formatCode>
                <c:ptCount val="1"/>
                <c:pt idx="0">
                  <c:v>0.49</c:v>
                </c:pt>
              </c:numCache>
            </c:numRef>
          </c:val>
        </c:ser>
        <c:ser>
          <c:idx val="4"/>
          <c:order val="4"/>
          <c:tx>
            <c:strRef>
              <c:f>Sheet1!$F$1</c:f>
              <c:strCache>
                <c:ptCount val="1"/>
                <c:pt idx="0">
                  <c:v>Medicare</c:v>
                </c:pt>
              </c:strCache>
            </c:strRef>
          </c:tx>
          <c:spPr>
            <a:solidFill>
              <a:srgbClr val="00B050"/>
            </a:solidFill>
          </c:spPr>
          <c:invertIfNegative val="0"/>
          <c:cat>
            <c:strRef>
              <c:f>Sheet1!$A$2</c:f>
              <c:strCache>
                <c:ptCount val="1"/>
                <c:pt idx="0">
                  <c:v>Category 1</c:v>
                </c:pt>
              </c:strCache>
            </c:strRef>
          </c:cat>
          <c:val>
            <c:numRef>
              <c:f>Sheet1!$F$2</c:f>
              <c:numCache>
                <c:formatCode>0%</c:formatCode>
                <c:ptCount val="1"/>
                <c:pt idx="0">
                  <c:v>0.12</c:v>
                </c:pt>
              </c:numCache>
            </c:numRef>
          </c:val>
        </c:ser>
        <c:dLbls>
          <c:showLegendKey val="0"/>
          <c:showVal val="0"/>
          <c:showCatName val="0"/>
          <c:showSerName val="0"/>
          <c:showPercent val="0"/>
          <c:showBubbleSize val="0"/>
        </c:dLbls>
        <c:gapWidth val="150"/>
        <c:overlap val="100"/>
        <c:axId val="169753984"/>
        <c:axId val="169768064"/>
      </c:barChart>
      <c:catAx>
        <c:axId val="169753984"/>
        <c:scaling>
          <c:orientation val="minMax"/>
        </c:scaling>
        <c:delete val="0"/>
        <c:axPos val="b"/>
        <c:majorTickMark val="out"/>
        <c:minorTickMark val="none"/>
        <c:tickLblPos val="none"/>
        <c:crossAx val="169768064"/>
        <c:crosses val="autoZero"/>
        <c:auto val="1"/>
        <c:lblAlgn val="ctr"/>
        <c:lblOffset val="100"/>
        <c:noMultiLvlLbl val="0"/>
      </c:catAx>
      <c:valAx>
        <c:axId val="169768064"/>
        <c:scaling>
          <c:orientation val="minMax"/>
        </c:scaling>
        <c:delete val="0"/>
        <c:axPos val="l"/>
        <c:majorGridlines>
          <c:spPr>
            <a:ln>
              <a:noFill/>
            </a:ln>
          </c:spPr>
        </c:majorGridlines>
        <c:numFmt formatCode="0%" sourceLinked="1"/>
        <c:majorTickMark val="out"/>
        <c:minorTickMark val="none"/>
        <c:tickLblPos val="nextTo"/>
        <c:crossAx val="169753984"/>
        <c:crosses val="autoZero"/>
        <c:crossBetween val="between"/>
      </c:valAx>
      <c:spPr>
        <a:noFill/>
      </c:spPr>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87AF90-C4FC-4E2F-B154-00F2B927640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394A0D6-6D46-43BC-8AD3-D377769E941D}">
      <dgm:prSet phldrT="[Text]"/>
      <dgm:spPr/>
      <dgm:t>
        <a:bodyPr/>
        <a:lstStyle/>
        <a:p>
          <a:r>
            <a:rPr lang="en-US" dirty="0" smtClean="0"/>
            <a:t>Congress</a:t>
          </a:r>
          <a:endParaRPr lang="en-US" dirty="0"/>
        </a:p>
      </dgm:t>
    </dgm:pt>
    <dgm:pt modelId="{25FA9769-5A2E-4B1A-B6B4-01DC608D953A}" type="parTrans" cxnId="{C8D604C2-3CBD-41C1-A1D5-98256FC28889}">
      <dgm:prSet/>
      <dgm:spPr/>
      <dgm:t>
        <a:bodyPr/>
        <a:lstStyle/>
        <a:p>
          <a:endParaRPr lang="en-US"/>
        </a:p>
      </dgm:t>
    </dgm:pt>
    <dgm:pt modelId="{955359AA-DA10-44AE-8FC3-2EC16F9269F7}" type="sibTrans" cxnId="{C8D604C2-3CBD-41C1-A1D5-98256FC28889}">
      <dgm:prSet/>
      <dgm:spPr>
        <a:ln w="25400"/>
      </dgm:spPr>
      <dgm:t>
        <a:bodyPr/>
        <a:lstStyle/>
        <a:p>
          <a:endParaRPr lang="en-US"/>
        </a:p>
      </dgm:t>
    </dgm:pt>
    <dgm:pt modelId="{327943D5-F860-4382-B210-7D0AE5DBE91E}">
      <dgm:prSet phldrT="[Text]"/>
      <dgm:spPr/>
      <dgm:t>
        <a:bodyPr/>
        <a:lstStyle/>
        <a:p>
          <a:r>
            <a:rPr lang="en-US" dirty="0" smtClean="0"/>
            <a:t>Supreme Court</a:t>
          </a:r>
          <a:endParaRPr lang="en-US" dirty="0"/>
        </a:p>
      </dgm:t>
    </dgm:pt>
    <dgm:pt modelId="{8DEEA6B9-6B5A-4EF3-A9DD-F6D33F2F2B58}" type="parTrans" cxnId="{59BBA3E1-AA69-4265-83DE-85575BEE7A9C}">
      <dgm:prSet/>
      <dgm:spPr/>
      <dgm:t>
        <a:bodyPr/>
        <a:lstStyle/>
        <a:p>
          <a:endParaRPr lang="en-US"/>
        </a:p>
      </dgm:t>
    </dgm:pt>
    <dgm:pt modelId="{D5A03321-BB6C-4693-8A53-1AA1B2DFD496}" type="sibTrans" cxnId="{59BBA3E1-AA69-4265-83DE-85575BEE7A9C}">
      <dgm:prSet/>
      <dgm:spPr>
        <a:ln w="25400"/>
      </dgm:spPr>
      <dgm:t>
        <a:bodyPr/>
        <a:lstStyle/>
        <a:p>
          <a:endParaRPr lang="en-US"/>
        </a:p>
      </dgm:t>
    </dgm:pt>
    <dgm:pt modelId="{9DA452E9-FE78-4B7B-8694-DF7725BC9DD3}">
      <dgm:prSet phldrT="[Text]"/>
      <dgm:spPr/>
      <dgm:t>
        <a:bodyPr/>
        <a:lstStyle/>
        <a:p>
          <a:r>
            <a:rPr lang="en-US" dirty="0" smtClean="0"/>
            <a:t>Presidential Election</a:t>
          </a:r>
          <a:endParaRPr lang="en-US" dirty="0"/>
        </a:p>
      </dgm:t>
    </dgm:pt>
    <dgm:pt modelId="{4F690073-8044-4341-B6C7-85D2F8F72686}" type="parTrans" cxnId="{2EA0E433-214E-4F5E-87A5-55BF61818A79}">
      <dgm:prSet/>
      <dgm:spPr/>
      <dgm:t>
        <a:bodyPr/>
        <a:lstStyle/>
        <a:p>
          <a:endParaRPr lang="en-US"/>
        </a:p>
      </dgm:t>
    </dgm:pt>
    <dgm:pt modelId="{B2CE464F-456A-45AA-9D0A-577526FECB19}" type="sibTrans" cxnId="{2EA0E433-214E-4F5E-87A5-55BF61818A79}">
      <dgm:prSet/>
      <dgm:spPr>
        <a:ln w="25400"/>
      </dgm:spPr>
      <dgm:t>
        <a:bodyPr/>
        <a:lstStyle/>
        <a:p>
          <a:endParaRPr lang="en-US"/>
        </a:p>
      </dgm:t>
    </dgm:pt>
    <dgm:pt modelId="{9B943D85-BC8C-4806-91C6-8AB449BC019A}">
      <dgm:prSet phldrT="[Text]"/>
      <dgm:spPr/>
      <dgm:t>
        <a:bodyPr/>
        <a:lstStyle/>
        <a:p>
          <a:r>
            <a:rPr lang="en-US" dirty="0" smtClean="0"/>
            <a:t>States</a:t>
          </a:r>
          <a:endParaRPr lang="en-US" dirty="0"/>
        </a:p>
      </dgm:t>
    </dgm:pt>
    <dgm:pt modelId="{2942C9D0-FF42-4639-A471-36EB83CD24B1}" type="parTrans" cxnId="{82BF5368-C639-4FAD-A94B-C471338B0A18}">
      <dgm:prSet/>
      <dgm:spPr/>
      <dgm:t>
        <a:bodyPr/>
        <a:lstStyle/>
        <a:p>
          <a:endParaRPr lang="en-US"/>
        </a:p>
      </dgm:t>
    </dgm:pt>
    <dgm:pt modelId="{ACEE13C2-098A-4416-BEB4-74051698C1C9}" type="sibTrans" cxnId="{82BF5368-C639-4FAD-A94B-C471338B0A18}">
      <dgm:prSet/>
      <dgm:spPr>
        <a:ln w="25400"/>
      </dgm:spPr>
      <dgm:t>
        <a:bodyPr/>
        <a:lstStyle/>
        <a:p>
          <a:endParaRPr lang="en-US"/>
        </a:p>
      </dgm:t>
    </dgm:pt>
    <dgm:pt modelId="{1A80D7DD-A4FC-437E-803D-DF6F4CB644D0}">
      <dgm:prSet phldrT="[Text]" custT="1"/>
      <dgm:spPr/>
      <dgm:t>
        <a:bodyPr/>
        <a:lstStyle/>
        <a:p>
          <a:r>
            <a:rPr lang="en-US" sz="3200" dirty="0" smtClean="0"/>
            <a:t>?</a:t>
          </a:r>
          <a:endParaRPr lang="en-US" sz="3200" dirty="0"/>
        </a:p>
      </dgm:t>
    </dgm:pt>
    <dgm:pt modelId="{556DDD87-B492-4EE6-801D-A6FAC0B2B631}" type="parTrans" cxnId="{B61009A6-2E86-427D-8571-12DAA96E0549}">
      <dgm:prSet/>
      <dgm:spPr/>
      <dgm:t>
        <a:bodyPr/>
        <a:lstStyle/>
        <a:p>
          <a:endParaRPr lang="en-US"/>
        </a:p>
      </dgm:t>
    </dgm:pt>
    <dgm:pt modelId="{7B531462-87D7-45C5-A27F-535ADF08AD3A}" type="sibTrans" cxnId="{B61009A6-2E86-427D-8571-12DAA96E0549}">
      <dgm:prSet/>
      <dgm:spPr>
        <a:ln w="25400"/>
      </dgm:spPr>
      <dgm:t>
        <a:bodyPr/>
        <a:lstStyle/>
        <a:p>
          <a:endParaRPr lang="en-US"/>
        </a:p>
      </dgm:t>
    </dgm:pt>
    <dgm:pt modelId="{14DB91A8-598E-4F11-A73B-694C8D0E5581}" type="pres">
      <dgm:prSet presAssocID="{B887AF90-C4FC-4E2F-B154-00F2B9276407}" presName="cycle" presStyleCnt="0">
        <dgm:presLayoutVars>
          <dgm:dir/>
          <dgm:resizeHandles val="exact"/>
        </dgm:presLayoutVars>
      </dgm:prSet>
      <dgm:spPr/>
      <dgm:t>
        <a:bodyPr/>
        <a:lstStyle/>
        <a:p>
          <a:endParaRPr lang="en-US"/>
        </a:p>
      </dgm:t>
    </dgm:pt>
    <dgm:pt modelId="{62F4B9E1-7631-4839-BC59-4541145B343C}" type="pres">
      <dgm:prSet presAssocID="{C394A0D6-6D46-43BC-8AD3-D377769E941D}" presName="node" presStyleLbl="node1" presStyleIdx="0" presStyleCnt="5">
        <dgm:presLayoutVars>
          <dgm:bulletEnabled val="1"/>
        </dgm:presLayoutVars>
      </dgm:prSet>
      <dgm:spPr/>
      <dgm:t>
        <a:bodyPr/>
        <a:lstStyle/>
        <a:p>
          <a:endParaRPr lang="en-US"/>
        </a:p>
      </dgm:t>
    </dgm:pt>
    <dgm:pt modelId="{8D27C8B9-DBF9-4798-9F2F-5A269B4FD5ED}" type="pres">
      <dgm:prSet presAssocID="{C394A0D6-6D46-43BC-8AD3-D377769E941D}" presName="spNode" presStyleCnt="0"/>
      <dgm:spPr/>
    </dgm:pt>
    <dgm:pt modelId="{A00D1F24-A1A6-4692-AA0E-AE2B8E8DFAE0}" type="pres">
      <dgm:prSet presAssocID="{955359AA-DA10-44AE-8FC3-2EC16F9269F7}" presName="sibTrans" presStyleLbl="sibTrans1D1" presStyleIdx="0" presStyleCnt="5"/>
      <dgm:spPr/>
      <dgm:t>
        <a:bodyPr/>
        <a:lstStyle/>
        <a:p>
          <a:endParaRPr lang="en-US"/>
        </a:p>
      </dgm:t>
    </dgm:pt>
    <dgm:pt modelId="{4DEF0520-3BD0-41BE-A80B-EB2B68B90160}" type="pres">
      <dgm:prSet presAssocID="{327943D5-F860-4382-B210-7D0AE5DBE91E}" presName="node" presStyleLbl="node1" presStyleIdx="1" presStyleCnt="5">
        <dgm:presLayoutVars>
          <dgm:bulletEnabled val="1"/>
        </dgm:presLayoutVars>
      </dgm:prSet>
      <dgm:spPr/>
      <dgm:t>
        <a:bodyPr/>
        <a:lstStyle/>
        <a:p>
          <a:endParaRPr lang="en-US"/>
        </a:p>
      </dgm:t>
    </dgm:pt>
    <dgm:pt modelId="{57335229-A05C-4F15-A6B1-396F08AB12E0}" type="pres">
      <dgm:prSet presAssocID="{327943D5-F860-4382-B210-7D0AE5DBE91E}" presName="spNode" presStyleCnt="0"/>
      <dgm:spPr/>
    </dgm:pt>
    <dgm:pt modelId="{6BB2E09A-250B-4385-9381-B90DB4FAD481}" type="pres">
      <dgm:prSet presAssocID="{D5A03321-BB6C-4693-8A53-1AA1B2DFD496}" presName="sibTrans" presStyleLbl="sibTrans1D1" presStyleIdx="1" presStyleCnt="5"/>
      <dgm:spPr/>
      <dgm:t>
        <a:bodyPr/>
        <a:lstStyle/>
        <a:p>
          <a:endParaRPr lang="en-US"/>
        </a:p>
      </dgm:t>
    </dgm:pt>
    <dgm:pt modelId="{836487F7-8309-432E-BA57-BDB88D58854A}" type="pres">
      <dgm:prSet presAssocID="{9DA452E9-FE78-4B7B-8694-DF7725BC9DD3}" presName="node" presStyleLbl="node1" presStyleIdx="2" presStyleCnt="5">
        <dgm:presLayoutVars>
          <dgm:bulletEnabled val="1"/>
        </dgm:presLayoutVars>
      </dgm:prSet>
      <dgm:spPr/>
      <dgm:t>
        <a:bodyPr/>
        <a:lstStyle/>
        <a:p>
          <a:endParaRPr lang="en-US"/>
        </a:p>
      </dgm:t>
    </dgm:pt>
    <dgm:pt modelId="{F48E617A-5213-43B3-A57F-2589FE50FB1A}" type="pres">
      <dgm:prSet presAssocID="{9DA452E9-FE78-4B7B-8694-DF7725BC9DD3}" presName="spNode" presStyleCnt="0"/>
      <dgm:spPr/>
    </dgm:pt>
    <dgm:pt modelId="{619CBA28-78AD-487B-A238-136450A6D0EC}" type="pres">
      <dgm:prSet presAssocID="{B2CE464F-456A-45AA-9D0A-577526FECB19}" presName="sibTrans" presStyleLbl="sibTrans1D1" presStyleIdx="2" presStyleCnt="5"/>
      <dgm:spPr/>
      <dgm:t>
        <a:bodyPr/>
        <a:lstStyle/>
        <a:p>
          <a:endParaRPr lang="en-US"/>
        </a:p>
      </dgm:t>
    </dgm:pt>
    <dgm:pt modelId="{59CED0CB-7F25-4741-A4BF-391B44301F60}" type="pres">
      <dgm:prSet presAssocID="{9B943D85-BC8C-4806-91C6-8AB449BC019A}" presName="node" presStyleLbl="node1" presStyleIdx="3" presStyleCnt="5">
        <dgm:presLayoutVars>
          <dgm:bulletEnabled val="1"/>
        </dgm:presLayoutVars>
      </dgm:prSet>
      <dgm:spPr/>
      <dgm:t>
        <a:bodyPr/>
        <a:lstStyle/>
        <a:p>
          <a:endParaRPr lang="en-US"/>
        </a:p>
      </dgm:t>
    </dgm:pt>
    <dgm:pt modelId="{1B735925-AFBE-468E-97A4-A3826D3FD9ED}" type="pres">
      <dgm:prSet presAssocID="{9B943D85-BC8C-4806-91C6-8AB449BC019A}" presName="spNode" presStyleCnt="0"/>
      <dgm:spPr/>
    </dgm:pt>
    <dgm:pt modelId="{85848E2F-02B3-4C48-A33F-17631DF4EE08}" type="pres">
      <dgm:prSet presAssocID="{ACEE13C2-098A-4416-BEB4-74051698C1C9}" presName="sibTrans" presStyleLbl="sibTrans1D1" presStyleIdx="3" presStyleCnt="5"/>
      <dgm:spPr/>
      <dgm:t>
        <a:bodyPr/>
        <a:lstStyle/>
        <a:p>
          <a:endParaRPr lang="en-US"/>
        </a:p>
      </dgm:t>
    </dgm:pt>
    <dgm:pt modelId="{9DDE721C-8289-48D8-BC1E-A70D7B1ED7C2}" type="pres">
      <dgm:prSet presAssocID="{1A80D7DD-A4FC-437E-803D-DF6F4CB644D0}" presName="node" presStyleLbl="node1" presStyleIdx="4" presStyleCnt="5">
        <dgm:presLayoutVars>
          <dgm:bulletEnabled val="1"/>
        </dgm:presLayoutVars>
      </dgm:prSet>
      <dgm:spPr/>
      <dgm:t>
        <a:bodyPr/>
        <a:lstStyle/>
        <a:p>
          <a:endParaRPr lang="en-US"/>
        </a:p>
      </dgm:t>
    </dgm:pt>
    <dgm:pt modelId="{4EF1F14E-7A67-4B07-8052-D4C0C4F4D159}" type="pres">
      <dgm:prSet presAssocID="{1A80D7DD-A4FC-437E-803D-DF6F4CB644D0}" presName="spNode" presStyleCnt="0"/>
      <dgm:spPr/>
    </dgm:pt>
    <dgm:pt modelId="{545676F3-BC81-4CAA-868B-E928BACFA1A1}" type="pres">
      <dgm:prSet presAssocID="{7B531462-87D7-45C5-A27F-535ADF08AD3A}" presName="sibTrans" presStyleLbl="sibTrans1D1" presStyleIdx="4" presStyleCnt="5"/>
      <dgm:spPr/>
      <dgm:t>
        <a:bodyPr/>
        <a:lstStyle/>
        <a:p>
          <a:endParaRPr lang="en-US"/>
        </a:p>
      </dgm:t>
    </dgm:pt>
  </dgm:ptLst>
  <dgm:cxnLst>
    <dgm:cxn modelId="{66C820A6-BF81-4828-BDCD-2D7C91264892}" type="presOf" srcId="{9DA452E9-FE78-4B7B-8694-DF7725BC9DD3}" destId="{836487F7-8309-432E-BA57-BDB88D58854A}" srcOrd="0" destOrd="0" presId="urn:microsoft.com/office/officeart/2005/8/layout/cycle5"/>
    <dgm:cxn modelId="{C8D604C2-3CBD-41C1-A1D5-98256FC28889}" srcId="{B887AF90-C4FC-4E2F-B154-00F2B9276407}" destId="{C394A0D6-6D46-43BC-8AD3-D377769E941D}" srcOrd="0" destOrd="0" parTransId="{25FA9769-5A2E-4B1A-B6B4-01DC608D953A}" sibTransId="{955359AA-DA10-44AE-8FC3-2EC16F9269F7}"/>
    <dgm:cxn modelId="{B61009A6-2E86-427D-8571-12DAA96E0549}" srcId="{B887AF90-C4FC-4E2F-B154-00F2B9276407}" destId="{1A80D7DD-A4FC-437E-803D-DF6F4CB644D0}" srcOrd="4" destOrd="0" parTransId="{556DDD87-B492-4EE6-801D-A6FAC0B2B631}" sibTransId="{7B531462-87D7-45C5-A27F-535ADF08AD3A}"/>
    <dgm:cxn modelId="{82BF5368-C639-4FAD-A94B-C471338B0A18}" srcId="{B887AF90-C4FC-4E2F-B154-00F2B9276407}" destId="{9B943D85-BC8C-4806-91C6-8AB449BC019A}" srcOrd="3" destOrd="0" parTransId="{2942C9D0-FF42-4639-A471-36EB83CD24B1}" sibTransId="{ACEE13C2-098A-4416-BEB4-74051698C1C9}"/>
    <dgm:cxn modelId="{BFE12F2A-B24D-4D06-B73B-606EDD58B326}" type="presOf" srcId="{955359AA-DA10-44AE-8FC3-2EC16F9269F7}" destId="{A00D1F24-A1A6-4692-AA0E-AE2B8E8DFAE0}" srcOrd="0" destOrd="0" presId="urn:microsoft.com/office/officeart/2005/8/layout/cycle5"/>
    <dgm:cxn modelId="{693295AE-F616-48B1-90C3-7FDF978AFC8F}" type="presOf" srcId="{B2CE464F-456A-45AA-9D0A-577526FECB19}" destId="{619CBA28-78AD-487B-A238-136450A6D0EC}" srcOrd="0" destOrd="0" presId="urn:microsoft.com/office/officeart/2005/8/layout/cycle5"/>
    <dgm:cxn modelId="{B13F3DE7-FE3A-4DA5-BDB9-FC323BD51DC3}" type="presOf" srcId="{327943D5-F860-4382-B210-7D0AE5DBE91E}" destId="{4DEF0520-3BD0-41BE-A80B-EB2B68B90160}" srcOrd="0" destOrd="0" presId="urn:microsoft.com/office/officeart/2005/8/layout/cycle5"/>
    <dgm:cxn modelId="{59BBA3E1-AA69-4265-83DE-85575BEE7A9C}" srcId="{B887AF90-C4FC-4E2F-B154-00F2B9276407}" destId="{327943D5-F860-4382-B210-7D0AE5DBE91E}" srcOrd="1" destOrd="0" parTransId="{8DEEA6B9-6B5A-4EF3-A9DD-F6D33F2F2B58}" sibTransId="{D5A03321-BB6C-4693-8A53-1AA1B2DFD496}"/>
    <dgm:cxn modelId="{C070E312-A411-4E83-B11A-7922B2A6F1B0}" type="presOf" srcId="{C394A0D6-6D46-43BC-8AD3-D377769E941D}" destId="{62F4B9E1-7631-4839-BC59-4541145B343C}" srcOrd="0" destOrd="0" presId="urn:microsoft.com/office/officeart/2005/8/layout/cycle5"/>
    <dgm:cxn modelId="{5568615F-1EF6-4E08-AB67-A3B5B8B2ED88}" type="presOf" srcId="{1A80D7DD-A4FC-437E-803D-DF6F4CB644D0}" destId="{9DDE721C-8289-48D8-BC1E-A70D7B1ED7C2}" srcOrd="0" destOrd="0" presId="urn:microsoft.com/office/officeart/2005/8/layout/cycle5"/>
    <dgm:cxn modelId="{1527D2F2-8825-4D1B-BAFC-6F68C930698A}" type="presOf" srcId="{D5A03321-BB6C-4693-8A53-1AA1B2DFD496}" destId="{6BB2E09A-250B-4385-9381-B90DB4FAD481}" srcOrd="0" destOrd="0" presId="urn:microsoft.com/office/officeart/2005/8/layout/cycle5"/>
    <dgm:cxn modelId="{1E80886F-DD49-4398-9D13-B951BD26E015}" type="presOf" srcId="{7B531462-87D7-45C5-A27F-535ADF08AD3A}" destId="{545676F3-BC81-4CAA-868B-E928BACFA1A1}" srcOrd="0" destOrd="0" presId="urn:microsoft.com/office/officeart/2005/8/layout/cycle5"/>
    <dgm:cxn modelId="{92AA38C9-629F-4B51-8B83-E9EFC6C714EC}" type="presOf" srcId="{ACEE13C2-098A-4416-BEB4-74051698C1C9}" destId="{85848E2F-02B3-4C48-A33F-17631DF4EE08}" srcOrd="0" destOrd="0" presId="urn:microsoft.com/office/officeart/2005/8/layout/cycle5"/>
    <dgm:cxn modelId="{30DF8CEA-9360-48B4-8153-77DF5BE814BD}" type="presOf" srcId="{B887AF90-C4FC-4E2F-B154-00F2B9276407}" destId="{14DB91A8-598E-4F11-A73B-694C8D0E5581}" srcOrd="0" destOrd="0" presId="urn:microsoft.com/office/officeart/2005/8/layout/cycle5"/>
    <dgm:cxn modelId="{2EA0E433-214E-4F5E-87A5-55BF61818A79}" srcId="{B887AF90-C4FC-4E2F-B154-00F2B9276407}" destId="{9DA452E9-FE78-4B7B-8694-DF7725BC9DD3}" srcOrd="2" destOrd="0" parTransId="{4F690073-8044-4341-B6C7-85D2F8F72686}" sibTransId="{B2CE464F-456A-45AA-9D0A-577526FECB19}"/>
    <dgm:cxn modelId="{DC433DC2-E12E-42DF-A3C4-4B7B49980E3D}" type="presOf" srcId="{9B943D85-BC8C-4806-91C6-8AB449BC019A}" destId="{59CED0CB-7F25-4741-A4BF-391B44301F60}" srcOrd="0" destOrd="0" presId="urn:microsoft.com/office/officeart/2005/8/layout/cycle5"/>
    <dgm:cxn modelId="{4B0429C6-09B4-4821-952F-19247BE1719F}" type="presParOf" srcId="{14DB91A8-598E-4F11-A73B-694C8D0E5581}" destId="{62F4B9E1-7631-4839-BC59-4541145B343C}" srcOrd="0" destOrd="0" presId="urn:microsoft.com/office/officeart/2005/8/layout/cycle5"/>
    <dgm:cxn modelId="{4340B07D-E16B-4838-8B4E-D95089C563F9}" type="presParOf" srcId="{14DB91A8-598E-4F11-A73B-694C8D0E5581}" destId="{8D27C8B9-DBF9-4798-9F2F-5A269B4FD5ED}" srcOrd="1" destOrd="0" presId="urn:microsoft.com/office/officeart/2005/8/layout/cycle5"/>
    <dgm:cxn modelId="{39B18091-A4AB-4AA3-A317-FD8B2562BE8F}" type="presParOf" srcId="{14DB91A8-598E-4F11-A73B-694C8D0E5581}" destId="{A00D1F24-A1A6-4692-AA0E-AE2B8E8DFAE0}" srcOrd="2" destOrd="0" presId="urn:microsoft.com/office/officeart/2005/8/layout/cycle5"/>
    <dgm:cxn modelId="{FC33BD05-9B21-40D8-A65E-0AE9D25689AD}" type="presParOf" srcId="{14DB91A8-598E-4F11-A73B-694C8D0E5581}" destId="{4DEF0520-3BD0-41BE-A80B-EB2B68B90160}" srcOrd="3" destOrd="0" presId="urn:microsoft.com/office/officeart/2005/8/layout/cycle5"/>
    <dgm:cxn modelId="{8EB9B406-66DB-4112-A15D-EFC3487AAB52}" type="presParOf" srcId="{14DB91A8-598E-4F11-A73B-694C8D0E5581}" destId="{57335229-A05C-4F15-A6B1-396F08AB12E0}" srcOrd="4" destOrd="0" presId="urn:microsoft.com/office/officeart/2005/8/layout/cycle5"/>
    <dgm:cxn modelId="{14B6BC27-595F-4F8D-B458-17B3FFE92870}" type="presParOf" srcId="{14DB91A8-598E-4F11-A73B-694C8D0E5581}" destId="{6BB2E09A-250B-4385-9381-B90DB4FAD481}" srcOrd="5" destOrd="0" presId="urn:microsoft.com/office/officeart/2005/8/layout/cycle5"/>
    <dgm:cxn modelId="{C08F6FAA-BE16-4506-A351-EDEB3C9835F3}" type="presParOf" srcId="{14DB91A8-598E-4F11-A73B-694C8D0E5581}" destId="{836487F7-8309-432E-BA57-BDB88D58854A}" srcOrd="6" destOrd="0" presId="urn:microsoft.com/office/officeart/2005/8/layout/cycle5"/>
    <dgm:cxn modelId="{76F191F9-A089-4177-86ED-078FAE7B9FD8}" type="presParOf" srcId="{14DB91A8-598E-4F11-A73B-694C8D0E5581}" destId="{F48E617A-5213-43B3-A57F-2589FE50FB1A}" srcOrd="7" destOrd="0" presId="urn:microsoft.com/office/officeart/2005/8/layout/cycle5"/>
    <dgm:cxn modelId="{1A083F85-B160-47D1-BF75-055BA663D1CC}" type="presParOf" srcId="{14DB91A8-598E-4F11-A73B-694C8D0E5581}" destId="{619CBA28-78AD-487B-A238-136450A6D0EC}" srcOrd="8" destOrd="0" presId="urn:microsoft.com/office/officeart/2005/8/layout/cycle5"/>
    <dgm:cxn modelId="{DCDDBD9F-7F6F-4387-A5CD-DAED16FD77A6}" type="presParOf" srcId="{14DB91A8-598E-4F11-A73B-694C8D0E5581}" destId="{59CED0CB-7F25-4741-A4BF-391B44301F60}" srcOrd="9" destOrd="0" presId="urn:microsoft.com/office/officeart/2005/8/layout/cycle5"/>
    <dgm:cxn modelId="{4A1C7563-5C65-4E13-BA2E-515E8B7D5C96}" type="presParOf" srcId="{14DB91A8-598E-4F11-A73B-694C8D0E5581}" destId="{1B735925-AFBE-468E-97A4-A3826D3FD9ED}" srcOrd="10" destOrd="0" presId="urn:microsoft.com/office/officeart/2005/8/layout/cycle5"/>
    <dgm:cxn modelId="{9CBBB068-9569-4809-AA08-ACB671ADB9D6}" type="presParOf" srcId="{14DB91A8-598E-4F11-A73B-694C8D0E5581}" destId="{85848E2F-02B3-4C48-A33F-17631DF4EE08}" srcOrd="11" destOrd="0" presId="urn:microsoft.com/office/officeart/2005/8/layout/cycle5"/>
    <dgm:cxn modelId="{B92F9C35-E33B-4E40-9468-740A24DEFF4B}" type="presParOf" srcId="{14DB91A8-598E-4F11-A73B-694C8D0E5581}" destId="{9DDE721C-8289-48D8-BC1E-A70D7B1ED7C2}" srcOrd="12" destOrd="0" presId="urn:microsoft.com/office/officeart/2005/8/layout/cycle5"/>
    <dgm:cxn modelId="{AD809075-725F-4660-8497-A09F3E0BFE32}" type="presParOf" srcId="{14DB91A8-598E-4F11-A73B-694C8D0E5581}" destId="{4EF1F14E-7A67-4B07-8052-D4C0C4F4D159}" srcOrd="13" destOrd="0" presId="urn:microsoft.com/office/officeart/2005/8/layout/cycle5"/>
    <dgm:cxn modelId="{6CD6A85C-22D8-48DD-847E-A16899B3AB5B}" type="presParOf" srcId="{14DB91A8-598E-4F11-A73B-694C8D0E5581}" destId="{545676F3-BC81-4CAA-868B-E928BACFA1A1}"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4B9E1-7631-4839-BC59-4541145B343C}">
      <dsp:nvSpPr>
        <dsp:cNvPr id="0" name=""/>
        <dsp:cNvSpPr/>
      </dsp:nvSpPr>
      <dsp:spPr>
        <a:xfrm>
          <a:off x="2705053" y="3706"/>
          <a:ext cx="1676493" cy="1089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Congress</a:t>
          </a:r>
          <a:endParaRPr lang="en-US" sz="2200" kern="1200" dirty="0"/>
        </a:p>
      </dsp:txBody>
      <dsp:txXfrm>
        <a:off x="2758249" y="56902"/>
        <a:ext cx="1570101" cy="983328"/>
      </dsp:txXfrm>
    </dsp:sp>
    <dsp:sp modelId="{A00D1F24-A1A6-4692-AA0E-AE2B8E8DFAE0}">
      <dsp:nvSpPr>
        <dsp:cNvPr id="0" name=""/>
        <dsp:cNvSpPr/>
      </dsp:nvSpPr>
      <dsp:spPr>
        <a:xfrm>
          <a:off x="1367326" y="548567"/>
          <a:ext cx="4351946" cy="4351946"/>
        </a:xfrm>
        <a:custGeom>
          <a:avLst/>
          <a:gdLst/>
          <a:ahLst/>
          <a:cxnLst/>
          <a:rect l="0" t="0" r="0" b="0"/>
          <a:pathLst>
            <a:path>
              <a:moveTo>
                <a:pt x="3238527" y="277068"/>
              </a:moveTo>
              <a:arcTo wR="2175973" hR="2175973" stAng="17953781" swAng="1210989"/>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4DEF0520-3BD0-41BE-A80B-EB2B68B90160}">
      <dsp:nvSpPr>
        <dsp:cNvPr id="0" name=""/>
        <dsp:cNvSpPr/>
      </dsp:nvSpPr>
      <dsp:spPr>
        <a:xfrm>
          <a:off x="4774527" y="1507267"/>
          <a:ext cx="1676493" cy="1089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Supreme Court</a:t>
          </a:r>
          <a:endParaRPr lang="en-US" sz="2200" kern="1200" dirty="0"/>
        </a:p>
      </dsp:txBody>
      <dsp:txXfrm>
        <a:off x="4827723" y="1560463"/>
        <a:ext cx="1570101" cy="983328"/>
      </dsp:txXfrm>
    </dsp:sp>
    <dsp:sp modelId="{6BB2E09A-250B-4385-9381-B90DB4FAD481}">
      <dsp:nvSpPr>
        <dsp:cNvPr id="0" name=""/>
        <dsp:cNvSpPr/>
      </dsp:nvSpPr>
      <dsp:spPr>
        <a:xfrm>
          <a:off x="1367326" y="548567"/>
          <a:ext cx="4351946" cy="4351946"/>
        </a:xfrm>
        <a:custGeom>
          <a:avLst/>
          <a:gdLst/>
          <a:ahLst/>
          <a:cxnLst/>
          <a:rect l="0" t="0" r="0" b="0"/>
          <a:pathLst>
            <a:path>
              <a:moveTo>
                <a:pt x="4346719" y="2326715"/>
              </a:moveTo>
              <a:arcTo wR="2175973" hR="2175973" stAng="21838343" swAng="1359301"/>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836487F7-8309-432E-BA57-BDB88D58854A}">
      <dsp:nvSpPr>
        <dsp:cNvPr id="0" name=""/>
        <dsp:cNvSpPr/>
      </dsp:nvSpPr>
      <dsp:spPr>
        <a:xfrm>
          <a:off x="3984058" y="3940079"/>
          <a:ext cx="1676493" cy="1089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Presidential Election</a:t>
          </a:r>
          <a:endParaRPr lang="en-US" sz="2200" kern="1200" dirty="0"/>
        </a:p>
      </dsp:txBody>
      <dsp:txXfrm>
        <a:off x="4037254" y="3993275"/>
        <a:ext cx="1570101" cy="983328"/>
      </dsp:txXfrm>
    </dsp:sp>
    <dsp:sp modelId="{619CBA28-78AD-487B-A238-136450A6D0EC}">
      <dsp:nvSpPr>
        <dsp:cNvPr id="0" name=""/>
        <dsp:cNvSpPr/>
      </dsp:nvSpPr>
      <dsp:spPr>
        <a:xfrm>
          <a:off x="1367326" y="548567"/>
          <a:ext cx="4351946" cy="4351946"/>
        </a:xfrm>
        <a:custGeom>
          <a:avLst/>
          <a:gdLst/>
          <a:ahLst/>
          <a:cxnLst/>
          <a:rect l="0" t="0" r="0" b="0"/>
          <a:pathLst>
            <a:path>
              <a:moveTo>
                <a:pt x="2442826" y="4335521"/>
              </a:moveTo>
              <a:arcTo wR="2175973" hR="2175973" stAng="4977344" swAng="845311"/>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59CED0CB-7F25-4741-A4BF-391B44301F60}">
      <dsp:nvSpPr>
        <dsp:cNvPr id="0" name=""/>
        <dsp:cNvSpPr/>
      </dsp:nvSpPr>
      <dsp:spPr>
        <a:xfrm>
          <a:off x="1426048" y="3940079"/>
          <a:ext cx="1676493" cy="1089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States</a:t>
          </a:r>
          <a:endParaRPr lang="en-US" sz="2200" kern="1200" dirty="0"/>
        </a:p>
      </dsp:txBody>
      <dsp:txXfrm>
        <a:off x="1479244" y="3993275"/>
        <a:ext cx="1570101" cy="983328"/>
      </dsp:txXfrm>
    </dsp:sp>
    <dsp:sp modelId="{85848E2F-02B3-4C48-A33F-17631DF4EE08}">
      <dsp:nvSpPr>
        <dsp:cNvPr id="0" name=""/>
        <dsp:cNvSpPr/>
      </dsp:nvSpPr>
      <dsp:spPr>
        <a:xfrm>
          <a:off x="1367326" y="548567"/>
          <a:ext cx="4351946" cy="4351946"/>
        </a:xfrm>
        <a:custGeom>
          <a:avLst/>
          <a:gdLst/>
          <a:ahLst/>
          <a:cxnLst/>
          <a:rect l="0" t="0" r="0" b="0"/>
          <a:pathLst>
            <a:path>
              <a:moveTo>
                <a:pt x="230783" y="3151215"/>
              </a:moveTo>
              <a:arcTo wR="2175973" hR="2175973" stAng="9202356" swAng="1359301"/>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9DDE721C-8289-48D8-BC1E-A70D7B1ED7C2}">
      <dsp:nvSpPr>
        <dsp:cNvPr id="0" name=""/>
        <dsp:cNvSpPr/>
      </dsp:nvSpPr>
      <dsp:spPr>
        <a:xfrm>
          <a:off x="635579" y="1507267"/>
          <a:ext cx="1676493" cy="1089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t>
          </a:r>
          <a:endParaRPr lang="en-US" sz="3200" kern="1200" dirty="0"/>
        </a:p>
      </dsp:txBody>
      <dsp:txXfrm>
        <a:off x="688775" y="1560463"/>
        <a:ext cx="1570101" cy="983328"/>
      </dsp:txXfrm>
    </dsp:sp>
    <dsp:sp modelId="{545676F3-BC81-4CAA-868B-E928BACFA1A1}">
      <dsp:nvSpPr>
        <dsp:cNvPr id="0" name=""/>
        <dsp:cNvSpPr/>
      </dsp:nvSpPr>
      <dsp:spPr>
        <a:xfrm>
          <a:off x="1367326" y="548567"/>
          <a:ext cx="4351946" cy="4351946"/>
        </a:xfrm>
        <a:custGeom>
          <a:avLst/>
          <a:gdLst/>
          <a:ahLst/>
          <a:cxnLst/>
          <a:rect l="0" t="0" r="0" b="0"/>
          <a:pathLst>
            <a:path>
              <a:moveTo>
                <a:pt x="523501" y="760276"/>
              </a:moveTo>
              <a:arcTo wR="2175973" hR="2175973" stAng="13235229" swAng="1210989"/>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0.47273</cdr:x>
      <cdr:y>0.0641</cdr:y>
    </cdr:from>
    <cdr:to>
      <cdr:x>0.70909</cdr:x>
      <cdr:y>0.12821</cdr:y>
    </cdr:to>
    <cdr:sp macro="" textlink="">
      <cdr:nvSpPr>
        <cdr:cNvPr id="2" name="TextBox 1"/>
        <cdr:cNvSpPr txBox="1"/>
      </cdr:nvSpPr>
      <cdr:spPr>
        <a:xfrm xmlns:a="http://schemas.openxmlformats.org/drawingml/2006/main">
          <a:off x="3962400" y="381000"/>
          <a:ext cx="1981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Medicare</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9FF2818-BC17-4904-8CD0-2AE01C717E9C}" type="datetimeFigureOut">
              <a:rPr lang="en-US" smtClean="0"/>
              <a:t>4/1/2013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7BD1DF7-B7FF-412A-A5BF-915D03AECCEA}" type="slidenum">
              <a:rPr lang="en-US" smtClean="0"/>
              <a:t>‹#›</a:t>
            </a:fld>
            <a:endParaRPr lang="en-US"/>
          </a:p>
        </p:txBody>
      </p:sp>
    </p:spTree>
    <p:extLst>
      <p:ext uri="{BB962C8B-B14F-4D97-AF65-F5344CB8AC3E}">
        <p14:creationId xmlns:p14="http://schemas.microsoft.com/office/powerpoint/2010/main" val="4157996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C1A177D-7F50-4606-BA93-3AD52F9B50CD}" type="datetimeFigureOut">
              <a:rPr lang="en-US" smtClean="0"/>
              <a:t>4/1/2013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0BCB16-A3FB-4BDF-A319-A05E6F82DA45}" type="slidenum">
              <a:rPr lang="en-US" smtClean="0"/>
              <a:t>‹#›</a:t>
            </a:fld>
            <a:endParaRPr lang="en-US"/>
          </a:p>
        </p:txBody>
      </p:sp>
    </p:spTree>
    <p:extLst>
      <p:ext uri="{BB962C8B-B14F-4D97-AF65-F5344CB8AC3E}">
        <p14:creationId xmlns:p14="http://schemas.microsoft.com/office/powerpoint/2010/main" val="281142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F8055D-D1C4-48CF-ABB8-0AF42302E450}" type="slidenum">
              <a:rPr lang="en-US" smtClean="0">
                <a:latin typeface="Times New Roman" pitchFamily="18" charset="0"/>
              </a:rPr>
              <a:pPr/>
              <a:t>2</a:t>
            </a:fld>
            <a:endParaRPr lang="en-US" smtClean="0">
              <a:latin typeface="Times New Roman" pitchFamily="18" charset="0"/>
            </a:endParaRPr>
          </a:p>
        </p:txBody>
      </p:sp>
      <p:sp>
        <p:nvSpPr>
          <p:cNvPr id="123907" name="Rectangle 2"/>
          <p:cNvSpPr>
            <a:spLocks noGrp="1" noRot="1" noChangeAspect="1" noChangeArrowheads="1" noTextEdit="1"/>
          </p:cNvSpPr>
          <p:nvPr>
            <p:ph type="sldImg"/>
          </p:nvPr>
        </p:nvSpPr>
        <p:spPr>
          <a:xfrm>
            <a:off x="1182688" y="696913"/>
            <a:ext cx="4648200" cy="3486150"/>
          </a:xfrm>
          <a:ln/>
        </p:spPr>
      </p:sp>
      <p:sp>
        <p:nvSpPr>
          <p:cNvPr id="123908" name="Rectangle 3"/>
          <p:cNvSpPr>
            <a:spLocks noGrp="1" noChangeArrowheads="1"/>
          </p:cNvSpPr>
          <p:nvPr>
            <p:ph type="body" idx="1"/>
          </p:nvPr>
        </p:nvSpPr>
        <p:spPr>
          <a:noFill/>
        </p:spPr>
        <p:txBody>
          <a:bodyPr/>
          <a:lstStyle/>
          <a:p>
            <a:pPr eaLnBrk="1" hangingPunct="1"/>
            <a:r>
              <a:rPr lang="en-US" sz="1400" b="1" smtClean="0">
                <a:cs typeface="Times New Roman" pitchFamily="18" charset="0"/>
              </a:rPr>
              <a:t>The topic of HC systems represents incredibly, broad, diverse topic</a:t>
            </a:r>
            <a:endParaRPr lang="en-US" sz="1400" smtClean="0">
              <a:cs typeface="Times New Roman" pitchFamily="18" charset="0"/>
            </a:endParaRPr>
          </a:p>
          <a:p>
            <a:pPr eaLnBrk="1" hangingPunct="1"/>
            <a:r>
              <a:rPr lang="en-US" sz="1400" b="1" smtClean="0">
                <a:cs typeface="Times New Roman" pitchFamily="18" charset="0"/>
              </a:rPr>
              <a:t>With wealth of details</a:t>
            </a:r>
            <a:endParaRPr lang="en-US" sz="1400" smtClean="0">
              <a:cs typeface="Times New Roman" pitchFamily="18" charset="0"/>
            </a:endParaRPr>
          </a:p>
          <a:p>
            <a:pPr eaLnBrk="1" hangingPunct="1"/>
            <a:r>
              <a:rPr lang="en-US" sz="1400" b="1" smtClean="0">
                <a:cs typeface="Times New Roman" pitchFamily="18" charset="0"/>
              </a:rPr>
              <a:t>	Helpful to agree on a framework in which to discuss</a:t>
            </a:r>
            <a:r>
              <a:rPr lang="en-US" sz="1400" smtClean="0">
                <a:cs typeface="Times New Roman" pitchFamily="18" charset="0"/>
              </a:rPr>
              <a:t> </a:t>
            </a:r>
          </a:p>
          <a:p>
            <a:pPr eaLnBrk="1" hangingPunct="1"/>
            <a:r>
              <a:rPr lang="en-US" sz="1400" b="1" u="sng" smtClean="0">
                <a:cs typeface="Times New Roman" pitchFamily="18" charset="0"/>
              </a:rPr>
              <a:t>COST, QUALITY, AND ACCESS</a:t>
            </a:r>
            <a:r>
              <a:rPr lang="en-US" sz="1400" u="sng" smtClean="0">
                <a:cs typeface="Times New Roman" pitchFamily="18" charset="0"/>
              </a:rPr>
              <a:t> </a:t>
            </a:r>
            <a:r>
              <a:rPr lang="en-US" sz="1400" smtClean="0">
                <a:cs typeface="Times New Roman" pitchFamily="18" charset="0"/>
              </a:rPr>
              <a:t>– briefly discuss (3 Titles)</a:t>
            </a:r>
          </a:p>
          <a:p>
            <a:pPr eaLnBrk="1" hangingPunct="1"/>
            <a:endParaRPr lang="en-US" sz="14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6FA60881-A802-40D6-984F-C3322764672D}" type="slidenum">
              <a:rPr lang="en-US" smtClean="0">
                <a:solidFill>
                  <a:srgbClr val="000000"/>
                </a:solidFill>
                <a:latin typeface="Times New Roman" pitchFamily="18" charset="0"/>
              </a:rPr>
              <a:pPr/>
              <a:t>20</a:t>
            </a:fld>
            <a:endParaRPr lang="en-US" dirty="0" smtClean="0">
              <a:solidFill>
                <a:srgbClr val="000000"/>
              </a:solidFill>
              <a:latin typeface="Times New Roman" pitchFamily="18" charset="0"/>
            </a:endParaRPr>
          </a:p>
        </p:txBody>
      </p:sp>
      <p:sp>
        <p:nvSpPr>
          <p:cNvPr id="198659" name="Rectangle 2"/>
          <p:cNvSpPr>
            <a:spLocks noGrp="1" noRot="1" noChangeAspect="1" noChangeArrowheads="1" noTextEdit="1"/>
          </p:cNvSpPr>
          <p:nvPr>
            <p:ph type="sldImg"/>
          </p:nvPr>
        </p:nvSpPr>
        <p:spPr>
          <a:xfrm>
            <a:off x="1182688" y="696913"/>
            <a:ext cx="4648200" cy="3486150"/>
          </a:xfrm>
          <a:ln/>
        </p:spPr>
      </p:sp>
      <p:sp>
        <p:nvSpPr>
          <p:cNvPr id="198660" name="Rectangle 3"/>
          <p:cNvSpPr>
            <a:spLocks noGrp="1" noChangeArrowheads="1"/>
          </p:cNvSpPr>
          <p:nvPr>
            <p:ph type="body" idx="1"/>
          </p:nvPr>
        </p:nvSpPr>
        <p:spPr>
          <a:noFill/>
        </p:spPr>
        <p:txBody>
          <a:bodyPr/>
          <a:lstStyle/>
          <a:p>
            <a:pPr eaLnBrk="1" hangingPunct="1"/>
            <a:r>
              <a:rPr lang="en-US" sz="1400" dirty="0"/>
              <a:t>Individual </a:t>
            </a:r>
            <a:r>
              <a:rPr lang="en-US" sz="1400" dirty="0" err="1"/>
              <a:t>Mandatte</a:t>
            </a:r>
            <a:endParaRPr lang="en-US" sz="1400"/>
          </a:p>
          <a:p>
            <a:pPr lvl="1" eaLnBrk="1" hangingPunct="1"/>
            <a:r>
              <a:rPr lang="en-US" smtClean="0"/>
              <a:t>Health insurance exchange, subsidies</a:t>
            </a:r>
          </a:p>
          <a:p>
            <a:pPr eaLnBrk="1" hangingPunct="1"/>
            <a:endParaRPr lang="en-US" sz="1400"/>
          </a:p>
          <a:p>
            <a:pPr eaLnBrk="1" hangingPunct="1"/>
            <a:r>
              <a:rPr lang="en-US" sz="1400"/>
              <a:t>Subsidies for individuals and small business</a:t>
            </a:r>
          </a:p>
          <a:p>
            <a:pPr eaLnBrk="1" hangingPunct="1"/>
            <a:r>
              <a:rPr lang="en-US" sz="1400"/>
              <a:t>Discussing tax penalty for individuals who do not enroll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unsustainable</a:t>
            </a:r>
            <a:endParaRPr lang="en-US" dirty="0"/>
          </a:p>
        </p:txBody>
      </p:sp>
      <p:sp>
        <p:nvSpPr>
          <p:cNvPr id="4" name="Slide Number Placeholder 3"/>
          <p:cNvSpPr>
            <a:spLocks noGrp="1"/>
          </p:cNvSpPr>
          <p:nvPr>
            <p:ph type="sldNum" sz="quarter" idx="10"/>
          </p:nvPr>
        </p:nvSpPr>
        <p:spPr/>
        <p:txBody>
          <a:bodyPr/>
          <a:lstStyle/>
          <a:p>
            <a:fld id="{430BCB16-A3FB-4BDF-A319-A05E6F82DA45}" type="slidenum">
              <a:rPr lang="en-US" smtClean="0"/>
              <a:t>22</a:t>
            </a:fld>
            <a:endParaRPr lang="en-US"/>
          </a:p>
        </p:txBody>
      </p:sp>
    </p:spTree>
    <p:extLst>
      <p:ext uri="{BB962C8B-B14F-4D97-AF65-F5344CB8AC3E}">
        <p14:creationId xmlns:p14="http://schemas.microsoft.com/office/powerpoint/2010/main" val="122005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High and rising health care costs: Demystifying U.S. health care spending - Ginsburg</a:t>
            </a:r>
            <a:endParaRPr lang="en-US" dirty="0"/>
          </a:p>
        </p:txBody>
      </p:sp>
      <p:sp>
        <p:nvSpPr>
          <p:cNvPr id="4" name="Slide Number Placeholder 3"/>
          <p:cNvSpPr>
            <a:spLocks noGrp="1"/>
          </p:cNvSpPr>
          <p:nvPr>
            <p:ph type="sldNum" sz="quarter" idx="10"/>
          </p:nvPr>
        </p:nvSpPr>
        <p:spPr/>
        <p:txBody>
          <a:bodyPr/>
          <a:lstStyle/>
          <a:p>
            <a:pPr>
              <a:defRPr/>
            </a:pPr>
            <a:fld id="{E136A2B9-E727-4427-AF05-2CCDDE6DDE3D}" type="slidenum">
              <a:rPr lang="en-US" smtClean="0"/>
              <a:pPr>
                <a:defRPr/>
              </a:pPr>
              <a:t>23</a:t>
            </a:fld>
            <a:endParaRPr lang="en-US"/>
          </a:p>
        </p:txBody>
      </p:sp>
    </p:spTree>
    <p:extLst>
      <p:ext uri="{BB962C8B-B14F-4D97-AF65-F5344CB8AC3E}">
        <p14:creationId xmlns:p14="http://schemas.microsoft.com/office/powerpoint/2010/main" val="95386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http://content.healthaffairs.org/content/28/2/w262/T1.expansion.html</a:t>
            </a:r>
            <a:endParaRPr lang="en-US" dirty="0"/>
          </a:p>
        </p:txBody>
      </p:sp>
      <p:sp>
        <p:nvSpPr>
          <p:cNvPr id="4" name="Slide Number Placeholder 3"/>
          <p:cNvSpPr>
            <a:spLocks noGrp="1"/>
          </p:cNvSpPr>
          <p:nvPr>
            <p:ph type="sldNum" sz="quarter" idx="10"/>
          </p:nvPr>
        </p:nvSpPr>
        <p:spPr/>
        <p:txBody>
          <a:bodyPr/>
          <a:lstStyle/>
          <a:p>
            <a:pPr>
              <a:defRPr/>
            </a:pPr>
            <a:fld id="{E136A2B9-E727-4427-AF05-2CCDDE6DDE3D}" type="slidenum">
              <a:rPr lang="en-US" smtClean="0"/>
              <a:pPr>
                <a:defRPr/>
              </a:pPr>
              <a:t>27</a:t>
            </a:fld>
            <a:endParaRPr lang="en-US"/>
          </a:p>
        </p:txBody>
      </p:sp>
    </p:spTree>
    <p:extLst>
      <p:ext uri="{BB962C8B-B14F-4D97-AF65-F5344CB8AC3E}">
        <p14:creationId xmlns:p14="http://schemas.microsoft.com/office/powerpoint/2010/main" val="2204461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BFD0A-370F-4F68-8B85-7D6950C7B976}" type="slidenum">
              <a:rPr lang="en-US"/>
              <a:pPr/>
              <a:t>28</a:t>
            </a:fld>
            <a:endParaRPr lang="en-US"/>
          </a:p>
        </p:txBody>
      </p:sp>
      <p:sp>
        <p:nvSpPr>
          <p:cNvPr id="156674" name="Rectangle 2"/>
          <p:cNvSpPr>
            <a:spLocks noGrp="1" noRot="1" noChangeAspect="1" noChangeArrowheads="1" noTextEdit="1"/>
          </p:cNvSpPr>
          <p:nvPr>
            <p:ph type="sldImg"/>
          </p:nvPr>
        </p:nvSpPr>
        <p:spPr>
          <a:xfrm>
            <a:off x="1182688" y="696913"/>
            <a:ext cx="4648200" cy="3486150"/>
          </a:xfrm>
          <a:ln/>
        </p:spPr>
      </p:sp>
      <p:sp>
        <p:nvSpPr>
          <p:cNvPr id="156675" name="Rectangle 3"/>
          <p:cNvSpPr>
            <a:spLocks noGrp="1" noChangeArrowheads="1"/>
          </p:cNvSpPr>
          <p:nvPr>
            <p:ph type="body" idx="1"/>
          </p:nvPr>
        </p:nvSpPr>
        <p:spPr>
          <a:xfrm>
            <a:off x="934720" y="4415790"/>
            <a:ext cx="5140960" cy="4183380"/>
          </a:xfrm>
        </p:spPr>
        <p:txBody>
          <a:bodyPr/>
          <a:lstStyle/>
          <a:p>
            <a:endParaRPr lang="en-US" sz="1600" dirty="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small offices lack</a:t>
            </a:r>
            <a:r>
              <a:rPr lang="en-US" baseline="0" dirty="0" smtClean="0"/>
              <a:t> the expertise and infrastructure to deliver patient education</a:t>
            </a:r>
            <a:endParaRPr lang="en-US" dirty="0" smtClean="0"/>
          </a:p>
          <a:p>
            <a:r>
              <a:rPr lang="en-US" dirty="0" smtClean="0"/>
              <a:t>Office-based Medical Practices: Methods and</a:t>
            </a:r>
          </a:p>
          <a:p>
            <a:r>
              <a:rPr lang="en-US" dirty="0" smtClean="0"/>
              <a:t>Estimates from the National Ambulatory Medical Care Survey</a:t>
            </a:r>
          </a:p>
          <a:p>
            <a:r>
              <a:rPr lang="en-US" dirty="0" smtClean="0"/>
              <a:t>by Esther </a:t>
            </a:r>
            <a:r>
              <a:rPr lang="en-US" dirty="0" err="1" smtClean="0"/>
              <a:t>Hing</a:t>
            </a:r>
            <a:r>
              <a:rPr lang="en-US" dirty="0" smtClean="0"/>
              <a:t>, M.P.H., and Catharine W. Burt, </a:t>
            </a:r>
            <a:r>
              <a:rPr lang="en-US" dirty="0" err="1" smtClean="0"/>
              <a:t>Ed.D</a:t>
            </a:r>
            <a:r>
              <a:rPr lang="en-US" dirty="0" smtClean="0"/>
              <a:t>., Division of Health Care Statistics</a:t>
            </a:r>
          </a:p>
          <a:p>
            <a:r>
              <a:rPr lang="en-US" dirty="0" smtClean="0"/>
              <a:t>Advance Data No. 383 + March 12, 2007</a:t>
            </a:r>
            <a:endParaRPr lang="en-US" dirty="0"/>
          </a:p>
        </p:txBody>
      </p:sp>
      <p:sp>
        <p:nvSpPr>
          <p:cNvPr id="4" name="Slide Number Placeholder 3"/>
          <p:cNvSpPr>
            <a:spLocks noGrp="1"/>
          </p:cNvSpPr>
          <p:nvPr>
            <p:ph type="sldNum" sz="quarter" idx="10"/>
          </p:nvPr>
        </p:nvSpPr>
        <p:spPr/>
        <p:txBody>
          <a:bodyPr/>
          <a:lstStyle/>
          <a:p>
            <a:pPr>
              <a:defRPr/>
            </a:pPr>
            <a:fld id="{03C1F037-C2F5-4171-85D4-5B87E5F7B39A}" type="slidenum">
              <a:rPr lang="en-US" smtClean="0"/>
              <a:pPr>
                <a:defRPr/>
              </a:pPr>
              <a:t>29</a:t>
            </a:fld>
            <a:endParaRPr lang="en-US" dirty="0"/>
          </a:p>
        </p:txBody>
      </p:sp>
    </p:spTree>
    <p:extLst>
      <p:ext uri="{BB962C8B-B14F-4D97-AF65-F5344CB8AC3E}">
        <p14:creationId xmlns:p14="http://schemas.microsoft.com/office/powerpoint/2010/main" val="1502178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Who is from other parts of the country? What was it like?</a:t>
            </a:r>
          </a:p>
          <a:p>
            <a:r>
              <a:rPr lang="en-US" dirty="0" smtClean="0"/>
              <a:t>These small offices lack</a:t>
            </a:r>
            <a:r>
              <a:rPr lang="en-US" baseline="0" dirty="0" smtClean="0"/>
              <a:t> the expertise and infrastructure to deliver patient education</a:t>
            </a:r>
            <a:endParaRPr lang="en-US" dirty="0" smtClean="0"/>
          </a:p>
          <a:p>
            <a:r>
              <a:rPr lang="en-US" dirty="0" smtClean="0"/>
              <a:t>Office-based Medical Practices: Methods and</a:t>
            </a:r>
          </a:p>
          <a:p>
            <a:r>
              <a:rPr lang="en-US" dirty="0" smtClean="0"/>
              <a:t>Estimates from the National Ambulatory Medical Care Survey</a:t>
            </a:r>
          </a:p>
          <a:p>
            <a:r>
              <a:rPr lang="en-US" dirty="0" smtClean="0"/>
              <a:t>by Esther </a:t>
            </a:r>
            <a:r>
              <a:rPr lang="en-US" dirty="0" err="1" smtClean="0"/>
              <a:t>Hing</a:t>
            </a:r>
            <a:r>
              <a:rPr lang="en-US" dirty="0" smtClean="0"/>
              <a:t>, M.P.H., and Catharine W. Burt, </a:t>
            </a:r>
            <a:r>
              <a:rPr lang="en-US" dirty="0" err="1" smtClean="0"/>
              <a:t>Ed.D</a:t>
            </a:r>
            <a:r>
              <a:rPr lang="en-US" dirty="0" smtClean="0"/>
              <a:t>., Division of Health Care Statistics</a:t>
            </a:r>
          </a:p>
          <a:p>
            <a:r>
              <a:rPr lang="en-US" dirty="0" smtClean="0"/>
              <a:t>Advance Data No. 383 + March 12, 2007</a:t>
            </a:r>
            <a:endParaRPr lang="en-US" dirty="0"/>
          </a:p>
        </p:txBody>
      </p:sp>
      <p:sp>
        <p:nvSpPr>
          <p:cNvPr id="4" name="Slide Number Placeholder 3"/>
          <p:cNvSpPr>
            <a:spLocks noGrp="1"/>
          </p:cNvSpPr>
          <p:nvPr>
            <p:ph type="sldNum" sz="quarter" idx="10"/>
          </p:nvPr>
        </p:nvSpPr>
        <p:spPr/>
        <p:txBody>
          <a:bodyPr/>
          <a:lstStyle/>
          <a:p>
            <a:pPr>
              <a:defRPr/>
            </a:pPr>
            <a:fld id="{03C1F037-C2F5-4171-85D4-5B87E5F7B39A}" type="slidenum">
              <a:rPr lang="en-US" smtClean="0"/>
              <a:pPr>
                <a:defRPr/>
              </a:pPr>
              <a:t>30</a:t>
            </a:fld>
            <a:endParaRPr lang="en-US" dirty="0"/>
          </a:p>
        </p:txBody>
      </p:sp>
    </p:spTree>
    <p:extLst>
      <p:ext uri="{BB962C8B-B14F-4D97-AF65-F5344CB8AC3E}">
        <p14:creationId xmlns:p14="http://schemas.microsoft.com/office/powerpoint/2010/main" val="1502178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BFD0A-370F-4F68-8B85-7D6950C7B976}" type="slidenum">
              <a:rPr lang="en-US"/>
              <a:pPr/>
              <a:t>31</a:t>
            </a:fld>
            <a:endParaRPr lang="en-US"/>
          </a:p>
        </p:txBody>
      </p:sp>
      <p:sp>
        <p:nvSpPr>
          <p:cNvPr id="156674" name="Rectangle 2"/>
          <p:cNvSpPr>
            <a:spLocks noGrp="1" noRot="1" noChangeAspect="1" noChangeArrowheads="1" noTextEdit="1"/>
          </p:cNvSpPr>
          <p:nvPr>
            <p:ph type="sldImg"/>
          </p:nvPr>
        </p:nvSpPr>
        <p:spPr>
          <a:xfrm>
            <a:off x="1182688" y="696913"/>
            <a:ext cx="4648200" cy="3486150"/>
          </a:xfrm>
          <a:ln/>
        </p:spPr>
      </p:sp>
      <p:sp>
        <p:nvSpPr>
          <p:cNvPr id="156675" name="Rectangle 3"/>
          <p:cNvSpPr>
            <a:spLocks noGrp="1" noChangeArrowheads="1"/>
          </p:cNvSpPr>
          <p:nvPr>
            <p:ph type="body" idx="1"/>
          </p:nvPr>
        </p:nvSpPr>
        <p:spPr>
          <a:xfrm>
            <a:off x="934720" y="4415790"/>
            <a:ext cx="5140960" cy="4183380"/>
          </a:xfrm>
        </p:spPr>
        <p:txBody>
          <a:bodyPr/>
          <a:lstStyle/>
          <a:p>
            <a:endParaRPr lang="en-US" sz="1600" dirty="0">
              <a:cs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BFD0A-370F-4F68-8B85-7D6950C7B976}" type="slidenum">
              <a:rPr lang="en-US"/>
              <a:pPr/>
              <a:t>32</a:t>
            </a:fld>
            <a:endParaRPr lang="en-US" dirty="0"/>
          </a:p>
        </p:txBody>
      </p:sp>
      <p:sp>
        <p:nvSpPr>
          <p:cNvPr id="156674" name="Rectangle 2"/>
          <p:cNvSpPr>
            <a:spLocks noGrp="1" noRot="1" noChangeAspect="1" noChangeArrowheads="1" noTextEdit="1"/>
          </p:cNvSpPr>
          <p:nvPr>
            <p:ph type="sldImg"/>
          </p:nvPr>
        </p:nvSpPr>
        <p:spPr>
          <a:xfrm>
            <a:off x="1182688" y="696913"/>
            <a:ext cx="4648200" cy="3486150"/>
          </a:xfrm>
          <a:ln/>
        </p:spPr>
      </p:sp>
      <p:sp>
        <p:nvSpPr>
          <p:cNvPr id="156675" name="Rectangle 3"/>
          <p:cNvSpPr>
            <a:spLocks noGrp="1" noChangeArrowheads="1"/>
          </p:cNvSpPr>
          <p:nvPr>
            <p:ph type="body" idx="1"/>
          </p:nvPr>
        </p:nvSpPr>
        <p:spPr>
          <a:xfrm>
            <a:off x="934720" y="4415790"/>
            <a:ext cx="5140960" cy="4183380"/>
          </a:xfrm>
        </p:spPr>
        <p:txBody>
          <a:bodyPr/>
          <a:lstStyle/>
          <a:p>
            <a:r>
              <a:rPr lang="en-US" sz="1600" dirty="0">
                <a:cs typeface="Times New Roman" pitchFamily="18" charset="0"/>
              </a:rPr>
              <a:t>Voluntary- PSOs did not spread after 97 BBA</a:t>
            </a:r>
          </a:p>
          <a:p>
            <a:r>
              <a:rPr lang="en-US" sz="1600" dirty="0">
                <a:cs typeface="Times New Roman" pitchFamily="18" charset="0"/>
              </a:rPr>
              <a:t>Spending by region differs by a factor of 3. Experts believe there are large amounts of care being delivered of marginal value.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0BCB16-A3FB-4BDF-A319-A05E6F82DA45}" type="slidenum">
              <a:rPr lang="en-US" smtClean="0"/>
              <a:t>33</a:t>
            </a:fld>
            <a:endParaRPr lang="en-US"/>
          </a:p>
        </p:txBody>
      </p:sp>
    </p:spTree>
    <p:extLst>
      <p:ext uri="{BB962C8B-B14F-4D97-AF65-F5344CB8AC3E}">
        <p14:creationId xmlns:p14="http://schemas.microsoft.com/office/powerpoint/2010/main" val="116982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is fairly easy to fix although expensive</a:t>
            </a:r>
          </a:p>
          <a:p>
            <a:r>
              <a:rPr lang="en-US" dirty="0" smtClean="0"/>
              <a:t>We are not sure of answers to cost of care</a:t>
            </a:r>
          </a:p>
          <a:p>
            <a:r>
              <a:rPr lang="en-US" dirty="0" smtClean="0"/>
              <a:t>	Lots of things tried for cost of care</a:t>
            </a:r>
            <a:endParaRPr lang="en-US" dirty="0"/>
          </a:p>
        </p:txBody>
      </p:sp>
      <p:sp>
        <p:nvSpPr>
          <p:cNvPr id="4" name="Slide Number Placeholder 3"/>
          <p:cNvSpPr>
            <a:spLocks noGrp="1"/>
          </p:cNvSpPr>
          <p:nvPr>
            <p:ph type="sldNum" sz="quarter" idx="10"/>
          </p:nvPr>
        </p:nvSpPr>
        <p:spPr/>
        <p:txBody>
          <a:bodyPr/>
          <a:lstStyle/>
          <a:p>
            <a:fld id="{430BCB16-A3FB-4BDF-A319-A05E6F82DA45}" type="slidenum">
              <a:rPr lang="en-US" smtClean="0"/>
              <a:t>8</a:t>
            </a:fld>
            <a:endParaRPr lang="en-US" dirty="0"/>
          </a:p>
        </p:txBody>
      </p:sp>
    </p:spTree>
    <p:extLst>
      <p:ext uri="{BB962C8B-B14F-4D97-AF65-F5344CB8AC3E}">
        <p14:creationId xmlns:p14="http://schemas.microsoft.com/office/powerpoint/2010/main" val="2519751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Diagram</a:t>
            </a:r>
            <a:r>
              <a:rPr lang="en-US" baseline="0" dirty="0" smtClean="0"/>
              <a:t> from CHQPR</a:t>
            </a:r>
            <a:endParaRPr lang="en-US" dirty="0"/>
          </a:p>
        </p:txBody>
      </p:sp>
      <p:sp>
        <p:nvSpPr>
          <p:cNvPr id="4" name="Slide Number Placeholder 3"/>
          <p:cNvSpPr>
            <a:spLocks noGrp="1"/>
          </p:cNvSpPr>
          <p:nvPr>
            <p:ph type="sldNum" sz="quarter" idx="10"/>
          </p:nvPr>
        </p:nvSpPr>
        <p:spPr/>
        <p:txBody>
          <a:bodyPr/>
          <a:lstStyle/>
          <a:p>
            <a:fld id="{6F24EAFE-1F48-4B5D-9F3D-6ED008FD2F0F}" type="slidenum">
              <a:rPr lang="en-US" smtClean="0"/>
              <a:pPr/>
              <a:t>34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BFD0A-370F-4F68-8B85-7D6950C7B976}" type="slidenum">
              <a:rPr lang="en-US"/>
              <a:pPr/>
              <a:t>36</a:t>
            </a:fld>
            <a:endParaRPr lang="en-US"/>
          </a:p>
        </p:txBody>
      </p:sp>
      <p:sp>
        <p:nvSpPr>
          <p:cNvPr id="156674" name="Rectangle 2"/>
          <p:cNvSpPr>
            <a:spLocks noGrp="1" noRot="1" noChangeAspect="1" noChangeArrowheads="1" noTextEdit="1"/>
          </p:cNvSpPr>
          <p:nvPr>
            <p:ph type="sldImg"/>
          </p:nvPr>
        </p:nvSpPr>
        <p:spPr>
          <a:xfrm>
            <a:off x="1182688" y="696913"/>
            <a:ext cx="4648200" cy="3486150"/>
          </a:xfrm>
          <a:ln/>
        </p:spPr>
      </p:sp>
      <p:sp>
        <p:nvSpPr>
          <p:cNvPr id="156675" name="Rectangle 3"/>
          <p:cNvSpPr>
            <a:spLocks noGrp="1" noChangeArrowheads="1"/>
          </p:cNvSpPr>
          <p:nvPr>
            <p:ph type="body" idx="1"/>
          </p:nvPr>
        </p:nvSpPr>
        <p:spPr>
          <a:xfrm>
            <a:off x="934720" y="4415790"/>
            <a:ext cx="5140960" cy="4183380"/>
          </a:xfrm>
        </p:spPr>
        <p:txBody>
          <a:bodyPr/>
          <a:lstStyle/>
          <a:p>
            <a:pPr defTabSz="931774" fontAlgn="base">
              <a:spcBef>
                <a:spcPct val="30000"/>
              </a:spcBef>
              <a:spcAft>
                <a:spcPct val="0"/>
              </a:spcAft>
              <a:defRPr/>
            </a:pPr>
            <a:r>
              <a:rPr lang="en-US" sz="1600" dirty="0"/>
              <a:t>The Quality Care Coalition unveiled the final legislative language, which will establish two studies to be conducted by the independent and respected Institute of Medicine, to improve geographic inequities and improve quality care. The recommendations from both studies are schedule to be implemented prior to 2013, when enrollment for the public plan begins. The first study will evaluate and make necessary corrections to the current geographic adjustments to physician payments. The second study will provide recommendations on changing the Medicare payment system to reward efficient delivery of high quality, evidence-based, patient centered care.</a:t>
            </a:r>
            <a:br>
              <a:rPr lang="en-US" sz="1600" dirty="0"/>
            </a:br>
            <a:endParaRPr lang="en-US" sz="1600" dirty="0"/>
          </a:p>
          <a:p>
            <a:endParaRPr lang="en-US" sz="1600" dirty="0">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BFD0A-370F-4F68-8B85-7D6950C7B976}" type="slidenum">
              <a:rPr lang="en-US"/>
              <a:pPr/>
              <a:t>37</a:t>
            </a:fld>
            <a:endParaRPr lang="en-US" dirty="0"/>
          </a:p>
        </p:txBody>
      </p:sp>
      <p:sp>
        <p:nvSpPr>
          <p:cNvPr id="156674" name="Rectangle 2"/>
          <p:cNvSpPr>
            <a:spLocks noGrp="1" noRot="1" noChangeAspect="1" noChangeArrowheads="1" noTextEdit="1"/>
          </p:cNvSpPr>
          <p:nvPr>
            <p:ph type="sldImg"/>
          </p:nvPr>
        </p:nvSpPr>
        <p:spPr>
          <a:xfrm>
            <a:off x="1182688" y="696913"/>
            <a:ext cx="4648200" cy="3486150"/>
          </a:xfrm>
          <a:ln/>
        </p:spPr>
      </p:sp>
      <p:sp>
        <p:nvSpPr>
          <p:cNvPr id="156675" name="Rectangle 3"/>
          <p:cNvSpPr>
            <a:spLocks noGrp="1" noChangeArrowheads="1"/>
          </p:cNvSpPr>
          <p:nvPr>
            <p:ph type="body" idx="1"/>
          </p:nvPr>
        </p:nvSpPr>
        <p:spPr>
          <a:xfrm>
            <a:off x="934720" y="4415790"/>
            <a:ext cx="5140960" cy="4183380"/>
          </a:xfrm>
        </p:spPr>
        <p:txBody>
          <a:bodyPr/>
          <a:lstStyle/>
          <a:p>
            <a:r>
              <a:rPr lang="en-US" sz="1600" dirty="0">
                <a:cs typeface="Times New Roman" pitchFamily="18" charset="0"/>
              </a:rPr>
              <a:t>Spending by region differs by a factor of 3Experts believe there are large amounts of care being delivered of marginal value.  </a:t>
            </a:r>
          </a:p>
          <a:p>
            <a:r>
              <a:rPr lang="en-US" sz="1600" dirty="0">
                <a:cs typeface="Times New Roman" pitchFamily="18" charset="0"/>
              </a:rPr>
              <a:t>Exchanges are optional by state for more than 100 employees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p>
          <a:p>
            <a:r>
              <a:rPr lang="en-US" dirty="0" smtClean="0"/>
              <a:t>True of other contentious issue such as abortion</a:t>
            </a:r>
            <a:endParaRPr lang="en-US" dirty="0"/>
          </a:p>
        </p:txBody>
      </p:sp>
      <p:sp>
        <p:nvSpPr>
          <p:cNvPr id="4" name="Slide Number Placeholder 3"/>
          <p:cNvSpPr>
            <a:spLocks noGrp="1"/>
          </p:cNvSpPr>
          <p:nvPr>
            <p:ph type="sldNum" sz="quarter" idx="10"/>
          </p:nvPr>
        </p:nvSpPr>
        <p:spPr/>
        <p:txBody>
          <a:bodyPr/>
          <a:lstStyle/>
          <a:p>
            <a:fld id="{05E86D19-F41D-4AC6-B2F9-5A1F601258CE}" type="slidenum">
              <a:rPr lang="en-US" smtClean="0"/>
              <a:t>39</a:t>
            </a:fld>
            <a:endParaRPr lang="en-US"/>
          </a:p>
        </p:txBody>
      </p:sp>
    </p:spTree>
    <p:extLst>
      <p:ext uri="{BB962C8B-B14F-4D97-AF65-F5344CB8AC3E}">
        <p14:creationId xmlns:p14="http://schemas.microsoft.com/office/powerpoint/2010/main" val="2182007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Coercive</a:t>
            </a:r>
            <a:r>
              <a:rPr lang="en-US" baseline="0" dirty="0" smtClean="0"/>
              <a:t> because it </a:t>
            </a:r>
            <a:r>
              <a:rPr lang="en-US" baseline="0" dirty="0" err="1" smtClean="0"/>
              <a:t>compelss</a:t>
            </a:r>
            <a:r>
              <a:rPr lang="en-US" baseline="0" dirty="0" smtClean="0"/>
              <a:t> the states to enact a federal regulatory program without choice</a:t>
            </a:r>
            <a:endParaRPr lang="en-US" dirty="0"/>
          </a:p>
        </p:txBody>
      </p:sp>
      <p:sp>
        <p:nvSpPr>
          <p:cNvPr id="4" name="Slide Number Placeholder 3"/>
          <p:cNvSpPr>
            <a:spLocks noGrp="1"/>
          </p:cNvSpPr>
          <p:nvPr>
            <p:ph type="sldNum" sz="quarter" idx="10"/>
          </p:nvPr>
        </p:nvSpPr>
        <p:spPr/>
        <p:txBody>
          <a:bodyPr/>
          <a:lstStyle/>
          <a:p>
            <a:fld id="{91611EFD-B389-4E33-90FB-B7CC6F056FEE}" type="slidenum">
              <a:rPr lang="en-US" smtClean="0"/>
              <a:t>41</a:t>
            </a:fld>
            <a:endParaRPr lang="en-US"/>
          </a:p>
        </p:txBody>
      </p:sp>
    </p:spTree>
    <p:extLst>
      <p:ext uri="{BB962C8B-B14F-4D97-AF65-F5344CB8AC3E}">
        <p14:creationId xmlns:p14="http://schemas.microsoft.com/office/powerpoint/2010/main" val="4120101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a:t>
            </a:r>
            <a:r>
              <a:rPr lang="en-US" baseline="0" dirty="0" smtClean="0"/>
              <a:t> has many payment reform initiatives started, that will continue.  Some private insurers also beginning this</a:t>
            </a:r>
          </a:p>
          <a:p>
            <a:r>
              <a:rPr lang="en-US" baseline="0" dirty="0" smtClean="0"/>
              <a:t>Health Exchange blueprint deadline Nov 2012</a:t>
            </a:r>
            <a:endParaRPr lang="en-US" dirty="0"/>
          </a:p>
        </p:txBody>
      </p:sp>
      <p:sp>
        <p:nvSpPr>
          <p:cNvPr id="4" name="Slide Number Placeholder 3"/>
          <p:cNvSpPr>
            <a:spLocks noGrp="1"/>
          </p:cNvSpPr>
          <p:nvPr>
            <p:ph type="sldNum" sz="quarter" idx="10"/>
          </p:nvPr>
        </p:nvSpPr>
        <p:spPr/>
        <p:txBody>
          <a:bodyPr/>
          <a:lstStyle/>
          <a:p>
            <a:fld id="{91611EFD-B389-4E33-90FB-B7CC6F056FEE}" type="slidenum">
              <a:rPr lang="en-US" smtClean="0"/>
              <a:t>42</a:t>
            </a:fld>
            <a:endParaRPr lang="en-US"/>
          </a:p>
        </p:txBody>
      </p:sp>
    </p:spTree>
    <p:extLst>
      <p:ext uri="{BB962C8B-B14F-4D97-AF65-F5344CB8AC3E}">
        <p14:creationId xmlns:p14="http://schemas.microsoft.com/office/powerpoint/2010/main" val="3866960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611EFD-B389-4E33-90FB-B7CC6F056FEE}" type="slidenum">
              <a:rPr lang="en-US" smtClean="0"/>
              <a:t>43</a:t>
            </a:fld>
            <a:endParaRPr lang="en-US"/>
          </a:p>
        </p:txBody>
      </p:sp>
    </p:spTree>
    <p:extLst>
      <p:ext uri="{BB962C8B-B14F-4D97-AF65-F5344CB8AC3E}">
        <p14:creationId xmlns:p14="http://schemas.microsoft.com/office/powerpoint/2010/main" val="1439769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a:t>
            </a:r>
            <a:r>
              <a:rPr lang="en-US" baseline="0" dirty="0" smtClean="0"/>
              <a:t> has many payment reform initiatives started, that will continue.  Some private insurers also beginning this</a:t>
            </a:r>
          </a:p>
          <a:p>
            <a:r>
              <a:rPr lang="en-US" baseline="0" dirty="0" smtClean="0"/>
              <a:t>Health Exchange blueprint deadline Nov 2012</a:t>
            </a:r>
            <a:endParaRPr lang="en-US" dirty="0"/>
          </a:p>
        </p:txBody>
      </p:sp>
      <p:sp>
        <p:nvSpPr>
          <p:cNvPr id="4" name="Slide Number Placeholder 3"/>
          <p:cNvSpPr>
            <a:spLocks noGrp="1"/>
          </p:cNvSpPr>
          <p:nvPr>
            <p:ph type="sldNum" sz="quarter" idx="10"/>
          </p:nvPr>
        </p:nvSpPr>
        <p:spPr/>
        <p:txBody>
          <a:bodyPr/>
          <a:lstStyle/>
          <a:p>
            <a:fld id="{91611EFD-B389-4E33-90FB-B7CC6F056FEE}" type="slidenum">
              <a:rPr lang="en-US" smtClean="0"/>
              <a:t>44</a:t>
            </a:fld>
            <a:endParaRPr lang="en-US"/>
          </a:p>
        </p:txBody>
      </p:sp>
    </p:spTree>
    <p:extLst>
      <p:ext uri="{BB962C8B-B14F-4D97-AF65-F5344CB8AC3E}">
        <p14:creationId xmlns:p14="http://schemas.microsoft.com/office/powerpoint/2010/main" val="3866960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p>
          <a:p>
            <a:r>
              <a:rPr lang="en-US" dirty="0" smtClean="0"/>
              <a:t>Little change from before the election.  A few more Dems in Senate (not filibuster proof)</a:t>
            </a:r>
          </a:p>
          <a:p>
            <a:r>
              <a:rPr lang="en-US" dirty="0" smtClean="0"/>
              <a:t>System of checks and balances</a:t>
            </a:r>
            <a:r>
              <a:rPr lang="en-US" baseline="0" dirty="0" smtClean="0"/>
              <a:t> tends to favor status quo unless idea very popular or one house controls all </a:t>
            </a:r>
            <a:r>
              <a:rPr lang="en-US" baseline="0" dirty="0" err="1" smtClean="0"/>
              <a:t>Pres</a:t>
            </a:r>
            <a:r>
              <a:rPr lang="en-US" baseline="0" dirty="0" smtClean="0"/>
              <a:t>/Cong</a:t>
            </a:r>
            <a:endParaRPr lang="en-US" dirty="0"/>
          </a:p>
        </p:txBody>
      </p:sp>
      <p:sp>
        <p:nvSpPr>
          <p:cNvPr id="4" name="Slide Number Placeholder 3"/>
          <p:cNvSpPr>
            <a:spLocks noGrp="1"/>
          </p:cNvSpPr>
          <p:nvPr>
            <p:ph type="sldNum" sz="quarter" idx="10"/>
          </p:nvPr>
        </p:nvSpPr>
        <p:spPr/>
        <p:txBody>
          <a:bodyPr/>
          <a:lstStyle/>
          <a:p>
            <a:fld id="{05E86D19-F41D-4AC6-B2F9-5A1F601258CE}" type="slidenum">
              <a:rPr lang="en-US" smtClean="0"/>
              <a:t>46</a:t>
            </a:fld>
            <a:endParaRPr lang="en-US"/>
          </a:p>
        </p:txBody>
      </p:sp>
    </p:spTree>
    <p:extLst>
      <p:ext uri="{BB962C8B-B14F-4D97-AF65-F5344CB8AC3E}">
        <p14:creationId xmlns:p14="http://schemas.microsoft.com/office/powerpoint/2010/main" val="717209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Southern,</a:t>
            </a:r>
            <a:r>
              <a:rPr lang="en-US" baseline="0" dirty="0" smtClean="0"/>
              <a:t> typically more conservative states are choosing not to participate in Medicaid expansion.  Probably because they philosophically oppose Washington intrusion into state affairs, and simply opposition to ACA</a:t>
            </a:r>
          </a:p>
          <a:p>
            <a:r>
              <a:rPr lang="en-US" dirty="0" smtClean="0"/>
              <a:t>Some experts believe there will be pressure to do so due to low state cost</a:t>
            </a:r>
          </a:p>
          <a:p>
            <a:endParaRPr lang="en-US" dirty="0" smtClean="0"/>
          </a:p>
          <a:p>
            <a:r>
              <a:rPr lang="en-US" dirty="0" smtClean="0"/>
              <a:t>Verbally, after the election, </a:t>
            </a:r>
            <a:r>
              <a:rPr lang="en-US" dirty="0" err="1" smtClean="0"/>
              <a:t>Gov</a:t>
            </a:r>
            <a:r>
              <a:rPr lang="en-US" dirty="0" smtClean="0"/>
              <a:t> Walker said he would not expand</a:t>
            </a:r>
            <a:r>
              <a:rPr lang="en-US" baseline="0" dirty="0" smtClean="0"/>
              <a:t> Medicaid.  No official word</a:t>
            </a:r>
            <a:endParaRPr lang="en-US" dirty="0"/>
          </a:p>
        </p:txBody>
      </p:sp>
      <p:sp>
        <p:nvSpPr>
          <p:cNvPr id="4" name="Slide Number Placeholder 3"/>
          <p:cNvSpPr>
            <a:spLocks noGrp="1"/>
          </p:cNvSpPr>
          <p:nvPr>
            <p:ph type="sldNum" sz="quarter" idx="10"/>
          </p:nvPr>
        </p:nvSpPr>
        <p:spPr/>
        <p:txBody>
          <a:bodyPr/>
          <a:lstStyle/>
          <a:p>
            <a:fld id="{05E86D19-F41D-4AC6-B2F9-5A1F601258CE}" type="slidenum">
              <a:rPr lang="en-US" smtClean="0"/>
              <a:t>48</a:t>
            </a:fld>
            <a:endParaRPr lang="en-US"/>
          </a:p>
        </p:txBody>
      </p:sp>
    </p:spTree>
    <p:extLst>
      <p:ext uri="{BB962C8B-B14F-4D97-AF65-F5344CB8AC3E}">
        <p14:creationId xmlns:p14="http://schemas.microsoft.com/office/powerpoint/2010/main" val="200690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is fairly easy to fix although expensive</a:t>
            </a:r>
          </a:p>
          <a:p>
            <a:r>
              <a:rPr lang="en-US" dirty="0" smtClean="0"/>
              <a:t>We are not sure of answers to cost of care</a:t>
            </a:r>
          </a:p>
          <a:p>
            <a:r>
              <a:rPr lang="en-US" dirty="0" smtClean="0"/>
              <a:t>	Lots of things tried for cost of care</a:t>
            </a:r>
          </a:p>
          <a:p>
            <a:r>
              <a:rPr lang="en-US" dirty="0" smtClean="0"/>
              <a:t>Difference between nationalized and universal coverage</a:t>
            </a:r>
            <a:endParaRPr lang="en-US" dirty="0"/>
          </a:p>
        </p:txBody>
      </p:sp>
      <p:sp>
        <p:nvSpPr>
          <p:cNvPr id="4" name="Slide Number Placeholder 3"/>
          <p:cNvSpPr>
            <a:spLocks noGrp="1"/>
          </p:cNvSpPr>
          <p:nvPr>
            <p:ph type="sldNum" sz="quarter" idx="10"/>
          </p:nvPr>
        </p:nvSpPr>
        <p:spPr/>
        <p:txBody>
          <a:bodyPr/>
          <a:lstStyle/>
          <a:p>
            <a:fld id="{430BCB16-A3FB-4BDF-A319-A05E6F82DA45}" type="slidenum">
              <a:rPr lang="en-US" smtClean="0"/>
              <a:t>9</a:t>
            </a:fld>
            <a:endParaRPr lang="en-US" dirty="0"/>
          </a:p>
        </p:txBody>
      </p:sp>
    </p:spTree>
    <p:extLst>
      <p:ext uri="{BB962C8B-B14F-4D97-AF65-F5344CB8AC3E}">
        <p14:creationId xmlns:p14="http://schemas.microsoft.com/office/powerpoint/2010/main" val="251975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p:spPr>
        <p:txBody>
          <a:bodyPr/>
          <a:lstStyle/>
          <a:p>
            <a:endParaRPr lang="en-US" dirty="0" smtClean="0"/>
          </a:p>
        </p:txBody>
      </p:sp>
      <p:sp>
        <p:nvSpPr>
          <p:cNvPr id="19661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27B65F17-AC51-45F2-BD6B-1803924AEF07}" type="slidenum">
              <a:rPr lang="en-US" smtClean="0">
                <a:solidFill>
                  <a:srgbClr val="000000"/>
                </a:solidFill>
                <a:latin typeface="Times New Roman" pitchFamily="18" charset="0"/>
              </a:rPr>
              <a:pPr/>
              <a:t>10</a:t>
            </a:fld>
            <a:endParaRPr lang="en-US" dirty="0" smtClean="0">
              <a:solidFill>
                <a:srgbClr val="000000"/>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http://healthreform.kff.org/coverage-expansion-map.aspx</a:t>
            </a:r>
          </a:p>
          <a:p>
            <a:r>
              <a:rPr lang="en-US" dirty="0" smtClean="0"/>
              <a:t>Biggest Gains in south, southwest and some </a:t>
            </a:r>
            <a:r>
              <a:rPr lang="en-US" smtClean="0"/>
              <a:t>mountain states</a:t>
            </a:r>
            <a:endParaRPr lang="en-US" dirty="0" smtClean="0"/>
          </a:p>
        </p:txBody>
      </p:sp>
      <p:sp>
        <p:nvSpPr>
          <p:cNvPr id="4" name="Slide Number Placeholder 3"/>
          <p:cNvSpPr>
            <a:spLocks noGrp="1"/>
          </p:cNvSpPr>
          <p:nvPr>
            <p:ph type="sldNum" sz="quarter" idx="10"/>
          </p:nvPr>
        </p:nvSpPr>
        <p:spPr/>
        <p:txBody>
          <a:bodyPr/>
          <a:lstStyle/>
          <a:p>
            <a:fld id="{05E86D19-F41D-4AC6-B2F9-5A1F601258CE}" type="slidenum">
              <a:rPr lang="en-US" smtClean="0"/>
              <a:t>12</a:t>
            </a:fld>
            <a:endParaRPr lang="en-US"/>
          </a:p>
        </p:txBody>
      </p:sp>
    </p:spTree>
    <p:extLst>
      <p:ext uri="{BB962C8B-B14F-4D97-AF65-F5344CB8AC3E}">
        <p14:creationId xmlns:p14="http://schemas.microsoft.com/office/powerpoint/2010/main" val="40622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Financially the coverage</a:t>
            </a:r>
            <a:r>
              <a:rPr lang="en-US" baseline="0" dirty="0" smtClean="0"/>
              <a:t> expansion will be attractive to states because it leverages federal dollars and would decrease state expenses to cover uninsured population</a:t>
            </a:r>
          </a:p>
          <a:p>
            <a:r>
              <a:rPr lang="en-US" baseline="0" dirty="0" smtClean="0"/>
              <a:t>Per KFF.  On Nov 13, Walker said he will decline Medicaid expansion but there has been no official announcement</a:t>
            </a:r>
          </a:p>
          <a:p>
            <a:r>
              <a:rPr lang="en-US" dirty="0" smtClean="0"/>
              <a:t>http://dl.ebmcdn.net/~advisoryboard/infographics/Where-the-States-Stand22/story.html</a:t>
            </a:r>
          </a:p>
          <a:p>
            <a:r>
              <a:rPr lang="en-US" dirty="0" smtClean="0"/>
              <a:t>States</a:t>
            </a:r>
            <a:r>
              <a:rPr lang="en-US" baseline="0" dirty="0" smtClean="0"/>
              <a:t> that would save money - </a:t>
            </a:r>
            <a:r>
              <a:rPr lang="en-US" dirty="0" smtClean="0"/>
              <a:t>http://www.advisory.com/Daily-Briefing/2012/11/27/Which-states-would-save-money-under-ACA-Medicaid-expansion</a:t>
            </a:r>
          </a:p>
          <a:p>
            <a:r>
              <a:rPr lang="en-US" dirty="0"/>
              <a:t>Connecticut; Delaware; Hawaii; </a:t>
            </a:r>
            <a:r>
              <a:rPr lang="en-US" dirty="0" err="1"/>
              <a:t>Iowa;Maine</a:t>
            </a:r>
            <a:r>
              <a:rPr lang="en-US" dirty="0"/>
              <a:t>; Maryland; </a:t>
            </a:r>
            <a:r>
              <a:rPr lang="en-US" dirty="0" err="1"/>
              <a:t>Massachusetts;New</a:t>
            </a:r>
            <a:r>
              <a:rPr lang="en-US" dirty="0"/>
              <a:t> </a:t>
            </a:r>
            <a:r>
              <a:rPr lang="en-US" dirty="0" err="1"/>
              <a:t>York;Vermont</a:t>
            </a:r>
            <a:r>
              <a:rPr lang="en-US" dirty="0"/>
              <a:t>; and Wisconsin.</a:t>
            </a:r>
          </a:p>
          <a:p>
            <a:endParaRPr lang="en-US" dirty="0"/>
          </a:p>
        </p:txBody>
      </p:sp>
      <p:sp>
        <p:nvSpPr>
          <p:cNvPr id="4" name="Slide Number Placeholder 3"/>
          <p:cNvSpPr>
            <a:spLocks noGrp="1"/>
          </p:cNvSpPr>
          <p:nvPr>
            <p:ph type="sldNum" sz="quarter" idx="10"/>
          </p:nvPr>
        </p:nvSpPr>
        <p:spPr/>
        <p:txBody>
          <a:bodyPr/>
          <a:lstStyle/>
          <a:p>
            <a:fld id="{05E86D19-F41D-4AC6-B2F9-5A1F601258CE}" type="slidenum">
              <a:rPr lang="en-US" smtClean="0"/>
              <a:t>14</a:t>
            </a:fld>
            <a:endParaRPr lang="en-US"/>
          </a:p>
        </p:txBody>
      </p:sp>
    </p:spTree>
    <p:extLst>
      <p:ext uri="{BB962C8B-B14F-4D97-AF65-F5344CB8AC3E}">
        <p14:creationId xmlns:p14="http://schemas.microsoft.com/office/powerpoint/2010/main" val="910204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a:t>
            </a:r>
            <a:r>
              <a:rPr lang="en-US" dirty="0" smtClean="0"/>
              <a:t>marketplace idea would typically be more attractive to conservatives</a:t>
            </a:r>
            <a:endParaRPr lang="en-US" dirty="0"/>
          </a:p>
        </p:txBody>
      </p:sp>
      <p:sp>
        <p:nvSpPr>
          <p:cNvPr id="4" name="Slide Number Placeholder 3"/>
          <p:cNvSpPr>
            <a:spLocks noGrp="1"/>
          </p:cNvSpPr>
          <p:nvPr>
            <p:ph type="sldNum" sz="quarter" idx="10"/>
          </p:nvPr>
        </p:nvSpPr>
        <p:spPr/>
        <p:txBody>
          <a:bodyPr/>
          <a:lstStyle/>
          <a:p>
            <a:fld id="{05E86D19-F41D-4AC6-B2F9-5A1F601258CE}" type="slidenum">
              <a:rPr lang="en-US" smtClean="0"/>
              <a:t>16</a:t>
            </a:fld>
            <a:endParaRPr lang="en-US"/>
          </a:p>
        </p:txBody>
      </p:sp>
    </p:spTree>
    <p:extLst>
      <p:ext uri="{BB962C8B-B14F-4D97-AF65-F5344CB8AC3E}">
        <p14:creationId xmlns:p14="http://schemas.microsoft.com/office/powerpoint/2010/main" val="46512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p>
          <a:p>
            <a:r>
              <a:rPr lang="en-US" dirty="0" smtClean="0"/>
              <a:t>The marketplace idea would typically be more attractive to conservatives</a:t>
            </a:r>
            <a:endParaRPr lang="en-US" dirty="0"/>
          </a:p>
        </p:txBody>
      </p:sp>
      <p:sp>
        <p:nvSpPr>
          <p:cNvPr id="4" name="Slide Number Placeholder 3"/>
          <p:cNvSpPr>
            <a:spLocks noGrp="1"/>
          </p:cNvSpPr>
          <p:nvPr>
            <p:ph type="sldNum" sz="quarter" idx="10"/>
          </p:nvPr>
        </p:nvSpPr>
        <p:spPr/>
        <p:txBody>
          <a:bodyPr/>
          <a:lstStyle/>
          <a:p>
            <a:fld id="{05E86D19-F41D-4AC6-B2F9-5A1F601258CE}" type="slidenum">
              <a:rPr lang="en-US" smtClean="0"/>
              <a:t>17</a:t>
            </a:fld>
            <a:endParaRPr lang="en-US"/>
          </a:p>
        </p:txBody>
      </p:sp>
    </p:spTree>
    <p:extLst>
      <p:ext uri="{BB962C8B-B14F-4D97-AF65-F5344CB8AC3E}">
        <p14:creationId xmlns:p14="http://schemas.microsoft.com/office/powerpoint/2010/main" val="46512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6FA60881-A802-40D6-984F-C3322764672D}" type="slidenum">
              <a:rPr lang="en-US" smtClean="0">
                <a:solidFill>
                  <a:srgbClr val="000000"/>
                </a:solidFill>
                <a:latin typeface="Times New Roman" pitchFamily="18" charset="0"/>
              </a:rPr>
              <a:pPr/>
              <a:t>19</a:t>
            </a:fld>
            <a:endParaRPr lang="en-US" dirty="0" smtClean="0">
              <a:solidFill>
                <a:srgbClr val="000000"/>
              </a:solidFill>
              <a:latin typeface="Times New Roman" pitchFamily="18" charset="0"/>
            </a:endParaRPr>
          </a:p>
        </p:txBody>
      </p:sp>
      <p:sp>
        <p:nvSpPr>
          <p:cNvPr id="198659" name="Rectangle 2"/>
          <p:cNvSpPr>
            <a:spLocks noGrp="1" noRot="1" noChangeAspect="1" noChangeArrowheads="1" noTextEdit="1"/>
          </p:cNvSpPr>
          <p:nvPr>
            <p:ph type="sldImg"/>
          </p:nvPr>
        </p:nvSpPr>
        <p:spPr>
          <a:xfrm>
            <a:off x="1182688" y="696913"/>
            <a:ext cx="4648200" cy="3486150"/>
          </a:xfrm>
          <a:ln/>
        </p:spPr>
      </p:sp>
      <p:sp>
        <p:nvSpPr>
          <p:cNvPr id="198660" name="Rectangle 3"/>
          <p:cNvSpPr>
            <a:spLocks noGrp="1" noChangeArrowheads="1"/>
          </p:cNvSpPr>
          <p:nvPr>
            <p:ph type="body" idx="1"/>
          </p:nvPr>
        </p:nvSpPr>
        <p:spPr>
          <a:noFill/>
        </p:spPr>
        <p:txBody>
          <a:bodyPr/>
          <a:lstStyle/>
          <a:p>
            <a:pPr eaLnBrk="1" hangingPunct="1"/>
            <a:r>
              <a:rPr lang="en-US" sz="1400" dirty="0"/>
              <a:t>If someone chooses not to have insurance, society will bear the costs of their decision, and it would not be right to mandate that insurers pick them up once they are sick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60E5D8-ABA8-422E-8002-5E5BD83F3FDA}"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93047-38CD-41AD-A301-2DDE94B4FBC0}" type="slidenum">
              <a:rPr lang="en-US" smtClean="0"/>
              <a:t>‹#›</a:t>
            </a:fld>
            <a:endParaRPr lang="en-US"/>
          </a:p>
        </p:txBody>
      </p:sp>
    </p:spTree>
    <p:extLst>
      <p:ext uri="{BB962C8B-B14F-4D97-AF65-F5344CB8AC3E}">
        <p14:creationId xmlns:p14="http://schemas.microsoft.com/office/powerpoint/2010/main" val="316011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0E5D8-ABA8-422E-8002-5E5BD83F3FDA}"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93047-38CD-41AD-A301-2DDE94B4FBC0}" type="slidenum">
              <a:rPr lang="en-US" smtClean="0"/>
              <a:t>‹#›</a:t>
            </a:fld>
            <a:endParaRPr lang="en-US"/>
          </a:p>
        </p:txBody>
      </p:sp>
    </p:spTree>
    <p:extLst>
      <p:ext uri="{BB962C8B-B14F-4D97-AF65-F5344CB8AC3E}">
        <p14:creationId xmlns:p14="http://schemas.microsoft.com/office/powerpoint/2010/main" val="61212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0E5D8-ABA8-422E-8002-5E5BD83F3FDA}"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93047-38CD-41AD-A301-2DDE94B4FBC0}" type="slidenum">
              <a:rPr lang="en-US" smtClean="0"/>
              <a:t>‹#›</a:t>
            </a:fld>
            <a:endParaRPr lang="en-US"/>
          </a:p>
        </p:txBody>
      </p:sp>
    </p:spTree>
    <p:extLst>
      <p:ext uri="{BB962C8B-B14F-4D97-AF65-F5344CB8AC3E}">
        <p14:creationId xmlns:p14="http://schemas.microsoft.com/office/powerpoint/2010/main" val="999528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689D6170-0139-4D40-97AE-C97B411F2C6F}" type="slidenum">
              <a:rPr lang="en-US"/>
              <a:pPr>
                <a:defRPr/>
              </a:pPr>
              <a:t>‹#›</a:t>
            </a:fld>
            <a:endParaRPr lang="en-US"/>
          </a:p>
        </p:txBody>
      </p:sp>
    </p:spTree>
    <p:extLst>
      <p:ext uri="{BB962C8B-B14F-4D97-AF65-F5344CB8AC3E}">
        <p14:creationId xmlns:p14="http://schemas.microsoft.com/office/powerpoint/2010/main" val="367011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0E5D8-ABA8-422E-8002-5E5BD83F3FDA}"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93047-38CD-41AD-A301-2DDE94B4FBC0}" type="slidenum">
              <a:rPr lang="en-US" smtClean="0"/>
              <a:t>‹#›</a:t>
            </a:fld>
            <a:endParaRPr lang="en-US"/>
          </a:p>
        </p:txBody>
      </p:sp>
    </p:spTree>
    <p:extLst>
      <p:ext uri="{BB962C8B-B14F-4D97-AF65-F5344CB8AC3E}">
        <p14:creationId xmlns:p14="http://schemas.microsoft.com/office/powerpoint/2010/main" val="153413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60E5D8-ABA8-422E-8002-5E5BD83F3FDA}"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93047-38CD-41AD-A301-2DDE94B4FBC0}" type="slidenum">
              <a:rPr lang="en-US" smtClean="0"/>
              <a:t>‹#›</a:t>
            </a:fld>
            <a:endParaRPr lang="en-US"/>
          </a:p>
        </p:txBody>
      </p:sp>
    </p:spTree>
    <p:extLst>
      <p:ext uri="{BB962C8B-B14F-4D97-AF65-F5344CB8AC3E}">
        <p14:creationId xmlns:p14="http://schemas.microsoft.com/office/powerpoint/2010/main" val="2447253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60E5D8-ABA8-422E-8002-5E5BD83F3FDA}" type="datetimeFigureOut">
              <a:rPr lang="en-US" smtClean="0"/>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93047-38CD-41AD-A301-2DDE94B4FBC0}" type="slidenum">
              <a:rPr lang="en-US" smtClean="0"/>
              <a:t>‹#›</a:t>
            </a:fld>
            <a:endParaRPr lang="en-US"/>
          </a:p>
        </p:txBody>
      </p:sp>
    </p:spTree>
    <p:extLst>
      <p:ext uri="{BB962C8B-B14F-4D97-AF65-F5344CB8AC3E}">
        <p14:creationId xmlns:p14="http://schemas.microsoft.com/office/powerpoint/2010/main" val="23606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60E5D8-ABA8-422E-8002-5E5BD83F3FDA}" type="datetimeFigureOut">
              <a:rPr lang="en-US" smtClean="0"/>
              <a:t>4/1/2013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193047-38CD-41AD-A301-2DDE94B4FBC0}" type="slidenum">
              <a:rPr lang="en-US" smtClean="0"/>
              <a:t>‹#›</a:t>
            </a:fld>
            <a:endParaRPr lang="en-US"/>
          </a:p>
        </p:txBody>
      </p:sp>
    </p:spTree>
    <p:extLst>
      <p:ext uri="{BB962C8B-B14F-4D97-AF65-F5344CB8AC3E}">
        <p14:creationId xmlns:p14="http://schemas.microsoft.com/office/powerpoint/2010/main" val="44279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60E5D8-ABA8-422E-8002-5E5BD83F3FDA}" type="datetimeFigureOut">
              <a:rPr lang="en-US" smtClean="0"/>
              <a:t>4/1/2013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193047-38CD-41AD-A301-2DDE94B4FBC0}" type="slidenum">
              <a:rPr lang="en-US" smtClean="0"/>
              <a:t>‹#›</a:t>
            </a:fld>
            <a:endParaRPr lang="en-US"/>
          </a:p>
        </p:txBody>
      </p:sp>
    </p:spTree>
    <p:extLst>
      <p:ext uri="{BB962C8B-B14F-4D97-AF65-F5344CB8AC3E}">
        <p14:creationId xmlns:p14="http://schemas.microsoft.com/office/powerpoint/2010/main" val="81835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0E5D8-ABA8-422E-8002-5E5BD83F3FDA}" type="datetimeFigureOut">
              <a:rPr lang="en-US" smtClean="0"/>
              <a:t>4/1/2013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193047-38CD-41AD-A301-2DDE94B4FBC0}" type="slidenum">
              <a:rPr lang="en-US" smtClean="0"/>
              <a:t>‹#›</a:t>
            </a:fld>
            <a:endParaRPr lang="en-US"/>
          </a:p>
        </p:txBody>
      </p:sp>
    </p:spTree>
    <p:extLst>
      <p:ext uri="{BB962C8B-B14F-4D97-AF65-F5344CB8AC3E}">
        <p14:creationId xmlns:p14="http://schemas.microsoft.com/office/powerpoint/2010/main" val="421157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60E5D8-ABA8-422E-8002-5E5BD83F3FDA}" type="datetimeFigureOut">
              <a:rPr lang="en-US" smtClean="0"/>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93047-38CD-41AD-A301-2DDE94B4FBC0}" type="slidenum">
              <a:rPr lang="en-US" smtClean="0"/>
              <a:t>‹#›</a:t>
            </a:fld>
            <a:endParaRPr lang="en-US"/>
          </a:p>
        </p:txBody>
      </p:sp>
    </p:spTree>
    <p:extLst>
      <p:ext uri="{BB962C8B-B14F-4D97-AF65-F5344CB8AC3E}">
        <p14:creationId xmlns:p14="http://schemas.microsoft.com/office/powerpoint/2010/main" val="331868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60E5D8-ABA8-422E-8002-5E5BD83F3FDA}" type="datetimeFigureOut">
              <a:rPr lang="en-US" smtClean="0"/>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93047-38CD-41AD-A301-2DDE94B4FBC0}" type="slidenum">
              <a:rPr lang="en-US" smtClean="0"/>
              <a:t>‹#›</a:t>
            </a:fld>
            <a:endParaRPr lang="en-US"/>
          </a:p>
        </p:txBody>
      </p:sp>
    </p:spTree>
    <p:extLst>
      <p:ext uri="{BB962C8B-B14F-4D97-AF65-F5344CB8AC3E}">
        <p14:creationId xmlns:p14="http://schemas.microsoft.com/office/powerpoint/2010/main" val="231273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0E5D8-ABA8-422E-8002-5E5BD83F3FDA}" type="datetimeFigureOut">
              <a:rPr lang="en-US" smtClean="0"/>
              <a:t>4/1/2013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93047-38CD-41AD-A301-2DDE94B4FBC0}" type="slidenum">
              <a:rPr lang="en-US" smtClean="0"/>
              <a:t>‹#›</a:t>
            </a:fld>
            <a:endParaRPr lang="en-US"/>
          </a:p>
        </p:txBody>
      </p:sp>
    </p:spTree>
    <p:extLst>
      <p:ext uri="{BB962C8B-B14F-4D97-AF65-F5344CB8AC3E}">
        <p14:creationId xmlns:p14="http://schemas.microsoft.com/office/powerpoint/2010/main" val="1317406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Affordable Care Act</a:t>
            </a:r>
            <a:endParaRPr lang="en-US" dirty="0"/>
          </a:p>
        </p:txBody>
      </p:sp>
      <p:sp>
        <p:nvSpPr>
          <p:cNvPr id="3" name="Subtitle 2"/>
          <p:cNvSpPr>
            <a:spLocks noGrp="1"/>
          </p:cNvSpPr>
          <p:nvPr>
            <p:ph type="subTitle" idx="1"/>
          </p:nvPr>
        </p:nvSpPr>
        <p:spPr/>
        <p:txBody>
          <a:bodyPr/>
          <a:lstStyle/>
          <a:p>
            <a:r>
              <a:rPr lang="en-US" dirty="0" smtClean="0">
                <a:solidFill>
                  <a:schemeClr val="tx1"/>
                </a:solidFill>
              </a:rPr>
              <a:t>The Initial Effort to Overhaul the American Health Care System</a:t>
            </a:r>
            <a:endParaRPr lang="en-US" dirty="0">
              <a:solidFill>
                <a:schemeClr val="tx1"/>
              </a:solidFill>
            </a:endParaRPr>
          </a:p>
        </p:txBody>
      </p:sp>
      <p:sp>
        <p:nvSpPr>
          <p:cNvPr id="4" name="TextBox 3"/>
          <p:cNvSpPr txBox="1"/>
          <p:nvPr/>
        </p:nvSpPr>
        <p:spPr>
          <a:xfrm>
            <a:off x="4343400" y="5525869"/>
            <a:ext cx="3962400" cy="830997"/>
          </a:xfrm>
          <a:prstGeom prst="rect">
            <a:avLst/>
          </a:prstGeom>
          <a:noFill/>
        </p:spPr>
        <p:txBody>
          <a:bodyPr wrap="square" rtlCol="0">
            <a:spAutoFit/>
          </a:bodyPr>
          <a:lstStyle/>
          <a:p>
            <a:r>
              <a:rPr lang="en-US" sz="2400" dirty="0" smtClean="0"/>
              <a:t>Thomas Schlesinger, Ph.D.</a:t>
            </a:r>
          </a:p>
          <a:p>
            <a:r>
              <a:rPr lang="en-US" sz="2400" dirty="0" smtClean="0"/>
              <a:t>Executive Consultant</a:t>
            </a:r>
            <a:endParaRPr lang="en-US" sz="2400" dirty="0"/>
          </a:p>
        </p:txBody>
      </p:sp>
    </p:spTree>
    <p:extLst>
      <p:ext uri="{BB962C8B-B14F-4D97-AF65-F5344CB8AC3E}">
        <p14:creationId xmlns:p14="http://schemas.microsoft.com/office/powerpoint/2010/main" val="961219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76200"/>
            <a:ext cx="2819400" cy="2971800"/>
          </a:xfrm>
        </p:spPr>
        <p:txBody>
          <a:bodyPr>
            <a:normAutofit/>
          </a:bodyPr>
          <a:lstStyle/>
          <a:p>
            <a:pPr>
              <a:defRPr/>
            </a:pPr>
            <a:r>
              <a:rPr lang="en-US" sz="3600" dirty="0" smtClean="0"/>
              <a:t>Incremental Expansion of Coverage</a:t>
            </a:r>
            <a:endParaRPr lang="en-US" sz="3200" dirty="0"/>
          </a:p>
        </p:txBody>
      </p:sp>
      <p:graphicFrame>
        <p:nvGraphicFramePr>
          <p:cNvPr id="116739" name="Chart 3"/>
          <p:cNvGraphicFramePr>
            <a:graphicFrameLocks/>
          </p:cNvGraphicFramePr>
          <p:nvPr>
            <p:extLst>
              <p:ext uri="{D42A27DB-BD31-4B8C-83A1-F6EECF244321}">
                <p14:modId xmlns:p14="http://schemas.microsoft.com/office/powerpoint/2010/main" val="2033682815"/>
              </p:ext>
            </p:extLst>
          </p:nvPr>
        </p:nvGraphicFramePr>
        <p:xfrm>
          <a:off x="0" y="590850"/>
          <a:ext cx="8483600" cy="6045200"/>
        </p:xfrm>
        <a:graphic>
          <a:graphicData uri="http://schemas.openxmlformats.org/presentationml/2006/ole">
            <mc:AlternateContent xmlns:mc="http://schemas.openxmlformats.org/markup-compatibility/2006">
              <mc:Choice xmlns:v="urn:schemas-microsoft-com:vml" Requires="v">
                <p:oleObj spid="_x0000_s2209" r:id="rId4" imgW="8480271" imgH="6041660" progId="Excel.Chart.8">
                  <p:embed/>
                </p:oleObj>
              </mc:Choice>
              <mc:Fallback>
                <p:oleObj r:id="rId4" imgW="8480271" imgH="604166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0850"/>
                        <a:ext cx="84836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40" name="TextBox 1"/>
          <p:cNvSpPr txBox="1">
            <a:spLocks noChangeArrowheads="1"/>
          </p:cNvSpPr>
          <p:nvPr/>
        </p:nvSpPr>
        <p:spPr bwMode="auto">
          <a:xfrm>
            <a:off x="3581400" y="2514600"/>
            <a:ext cx="198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000" dirty="0">
                <a:solidFill>
                  <a:srgbClr val="000099"/>
                </a:solidFill>
              </a:rPr>
              <a:t>Employer </a:t>
            </a:r>
          </a:p>
          <a:p>
            <a:pPr algn="ctr" eaLnBrk="0" fontAlgn="base" hangingPunct="0">
              <a:spcBef>
                <a:spcPct val="0"/>
              </a:spcBef>
              <a:spcAft>
                <a:spcPct val="0"/>
              </a:spcAft>
            </a:pPr>
            <a:r>
              <a:rPr lang="en-US" sz="2000" dirty="0" smtClean="0">
                <a:solidFill>
                  <a:srgbClr val="000099"/>
                </a:solidFill>
              </a:rPr>
              <a:t>Based</a:t>
            </a:r>
          </a:p>
          <a:p>
            <a:pPr algn="ctr" eaLnBrk="0" fontAlgn="base" hangingPunct="0">
              <a:spcBef>
                <a:spcPct val="0"/>
              </a:spcBef>
              <a:spcAft>
                <a:spcPct val="0"/>
              </a:spcAft>
            </a:pPr>
            <a:r>
              <a:rPr lang="en-US" sz="2000" dirty="0" smtClean="0">
                <a:solidFill>
                  <a:srgbClr val="000099"/>
                </a:solidFill>
              </a:rPr>
              <a:t>-Group</a:t>
            </a:r>
            <a:endParaRPr lang="en-US" sz="2000" dirty="0">
              <a:solidFill>
                <a:srgbClr val="000099"/>
              </a:solidFill>
            </a:endParaRPr>
          </a:p>
        </p:txBody>
      </p:sp>
      <p:sp>
        <p:nvSpPr>
          <p:cNvPr id="116741" name="TextBox 1"/>
          <p:cNvSpPr txBox="1">
            <a:spLocks noChangeArrowheads="1"/>
          </p:cNvSpPr>
          <p:nvPr/>
        </p:nvSpPr>
        <p:spPr bwMode="auto">
          <a:xfrm>
            <a:off x="3810000" y="41910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000" dirty="0"/>
              <a:t>Individual</a:t>
            </a:r>
          </a:p>
        </p:txBody>
      </p:sp>
      <p:sp>
        <p:nvSpPr>
          <p:cNvPr id="116742" name="TextBox 1"/>
          <p:cNvSpPr txBox="1">
            <a:spLocks noChangeArrowheads="1"/>
          </p:cNvSpPr>
          <p:nvPr/>
        </p:nvSpPr>
        <p:spPr bwMode="auto">
          <a:xfrm>
            <a:off x="3810000" y="48768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000" dirty="0">
                <a:solidFill>
                  <a:srgbClr val="FFFFFF"/>
                </a:solidFill>
              </a:rPr>
              <a:t>Uninsured</a:t>
            </a:r>
          </a:p>
        </p:txBody>
      </p:sp>
      <p:sp>
        <p:nvSpPr>
          <p:cNvPr id="116743" name="TextBox 1"/>
          <p:cNvSpPr txBox="1">
            <a:spLocks noChangeArrowheads="1"/>
          </p:cNvSpPr>
          <p:nvPr/>
        </p:nvSpPr>
        <p:spPr bwMode="auto">
          <a:xfrm>
            <a:off x="3840163" y="5745163"/>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000" dirty="0">
                <a:solidFill>
                  <a:srgbClr val="FFFFFF"/>
                </a:solidFill>
              </a:rPr>
              <a:t>Medicaid</a:t>
            </a:r>
          </a:p>
        </p:txBody>
      </p:sp>
      <p:sp>
        <p:nvSpPr>
          <p:cNvPr id="9" name="TextBox 8"/>
          <p:cNvSpPr txBox="1">
            <a:spLocks noChangeArrowheads="1"/>
          </p:cNvSpPr>
          <p:nvPr/>
        </p:nvSpPr>
        <p:spPr bwMode="auto">
          <a:xfrm>
            <a:off x="6096000" y="4495800"/>
            <a:ext cx="2667000" cy="400050"/>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000" dirty="0">
                <a:solidFill>
                  <a:srgbClr val="000099"/>
                </a:solidFill>
              </a:rPr>
              <a:t>Healthcare Exchange</a:t>
            </a:r>
            <a:endParaRPr lang="en-US" sz="800" dirty="0">
              <a:solidFill>
                <a:srgbClr val="000099"/>
              </a:solidFill>
            </a:endParaRPr>
          </a:p>
        </p:txBody>
      </p:sp>
      <p:sp>
        <p:nvSpPr>
          <p:cNvPr id="10" name="TextBox 9"/>
          <p:cNvSpPr txBox="1"/>
          <p:nvPr/>
        </p:nvSpPr>
        <p:spPr>
          <a:xfrm>
            <a:off x="6096000" y="5010150"/>
            <a:ext cx="2667000" cy="400050"/>
          </a:xfrm>
          <a:prstGeom prst="rect">
            <a:avLst/>
          </a:prstGeom>
          <a:solidFill>
            <a:schemeClr val="tx2">
              <a:lumMod val="60000"/>
              <a:lumOff val="40000"/>
            </a:schemeClr>
          </a:solidFill>
          <a:ln>
            <a:solidFill>
              <a:schemeClr val="tx1"/>
            </a:solidFill>
          </a:ln>
        </p:spPr>
        <p:txBody>
          <a:bodyPr>
            <a:spAutoFit/>
          </a:bodyPr>
          <a:lstStyle/>
          <a:p>
            <a:pPr algn="ctr" eaLnBrk="0" fontAlgn="base" hangingPunct="0">
              <a:spcBef>
                <a:spcPct val="0"/>
              </a:spcBef>
              <a:spcAft>
                <a:spcPct val="0"/>
              </a:spcAft>
              <a:defRPr/>
            </a:pPr>
            <a:r>
              <a:rPr lang="en-US" sz="2000" dirty="0">
                <a:solidFill>
                  <a:srgbClr val="000099"/>
                </a:solidFill>
              </a:rPr>
              <a:t>Medicaid Expansion</a:t>
            </a:r>
            <a:endParaRPr lang="en-US" dirty="0">
              <a:solidFill>
                <a:srgbClr val="000099"/>
              </a:solidFill>
            </a:endParaRPr>
          </a:p>
        </p:txBody>
      </p:sp>
      <p:sp>
        <p:nvSpPr>
          <p:cNvPr id="11" name="Isosceles Triangle 10"/>
          <p:cNvSpPr/>
          <p:nvPr/>
        </p:nvSpPr>
        <p:spPr>
          <a:xfrm>
            <a:off x="41275" y="6638925"/>
            <a:ext cx="114300" cy="1143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3104944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0"/>
            <a:ext cx="8229600" cy="1143000"/>
          </a:xfrm>
        </p:spPr>
        <p:txBody>
          <a:bodyPr/>
          <a:lstStyle/>
          <a:p>
            <a:pPr>
              <a:defRPr/>
            </a:pPr>
            <a:r>
              <a:rPr lang="en-US" dirty="0" smtClean="0"/>
              <a:t>Government Takeover?</a:t>
            </a:r>
            <a:endParaRPr lang="en-US" dirty="0"/>
          </a:p>
        </p:txBody>
      </p:sp>
      <p:graphicFrame>
        <p:nvGraphicFramePr>
          <p:cNvPr id="110595" name="Group 3"/>
          <p:cNvGraphicFramePr>
            <a:graphicFrameLocks noGrp="1"/>
          </p:cNvGraphicFramePr>
          <p:nvPr>
            <p:ph idx="1"/>
            <p:extLst>
              <p:ext uri="{D42A27DB-BD31-4B8C-83A1-F6EECF244321}">
                <p14:modId xmlns:p14="http://schemas.microsoft.com/office/powerpoint/2010/main" val="2458862105"/>
              </p:ext>
            </p:extLst>
          </p:nvPr>
        </p:nvGraphicFramePr>
        <p:xfrm>
          <a:off x="457200" y="1066800"/>
          <a:ext cx="8382000" cy="4648066"/>
        </p:xfrm>
        <a:graphic>
          <a:graphicData uri="http://schemas.openxmlformats.org/drawingml/2006/table">
            <a:tbl>
              <a:tblPr/>
              <a:tblGrid>
                <a:gridCol w="2133600"/>
                <a:gridCol w="1981200"/>
                <a:gridCol w="2438400"/>
                <a:gridCol w="1828800"/>
              </a:tblGrid>
              <a:tr h="755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Funding</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Claims Administration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Actual Delivery System</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Example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5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Public</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Public</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Public</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Great Britain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9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Public</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Public</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Private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France, Italy, Traditional Medicare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9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Public</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Private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Private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Germany, Netherlands, Medicare Advantage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Private/ Public</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Private/ Public</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Private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United States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6712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healthreform.kff.org/~/media/Images/KHS/nonelderly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914" y="1761529"/>
            <a:ext cx="7389461" cy="50409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191869"/>
            <a:ext cx="7924800" cy="1508105"/>
          </a:xfrm>
          <a:prstGeom prst="rect">
            <a:avLst/>
          </a:prstGeom>
        </p:spPr>
        <p:txBody>
          <a:bodyPr wrap="square">
            <a:spAutoFit/>
          </a:bodyPr>
          <a:lstStyle/>
          <a:p>
            <a:r>
              <a:rPr lang="en-US" sz="3200" b="1" dirty="0"/>
              <a:t>Who Benefits from the Affordable Care Act Coverage Expansions</a:t>
            </a:r>
            <a:r>
              <a:rPr lang="en-US" sz="3200" b="1" dirty="0" smtClean="0"/>
              <a:t>?</a:t>
            </a:r>
          </a:p>
          <a:p>
            <a:r>
              <a:rPr lang="en-US" sz="1400" b="1" dirty="0"/>
              <a:t>Percentage of the Nonelderly Population With Income Up to Four Times the Poverty level</a:t>
            </a:r>
            <a:br>
              <a:rPr lang="en-US" sz="1400" b="1" dirty="0"/>
            </a:br>
            <a:r>
              <a:rPr lang="en-US" sz="1400" b="1" dirty="0"/>
              <a:t>Who Were Uninsured or Purchasing Individual Coverage, 2010</a:t>
            </a:r>
          </a:p>
        </p:txBody>
      </p:sp>
      <p:sp>
        <p:nvSpPr>
          <p:cNvPr id="4" name="Oval 3"/>
          <p:cNvSpPr/>
          <p:nvPr/>
        </p:nvSpPr>
        <p:spPr>
          <a:xfrm>
            <a:off x="152400" y="6601638"/>
            <a:ext cx="152400" cy="1493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139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ACA</a:t>
            </a:r>
            <a:r>
              <a:rPr lang="en-US" u="sng" dirty="0"/>
              <a:t/>
            </a:r>
            <a:br>
              <a:rPr lang="en-US" u="sng" dirty="0"/>
            </a:br>
            <a:r>
              <a:rPr lang="en-US" dirty="0"/>
              <a:t> Medicaid </a:t>
            </a:r>
            <a:r>
              <a:rPr lang="en-US" dirty="0" smtClean="0"/>
              <a:t>Expansion</a:t>
            </a:r>
            <a:endParaRPr lang="en-US" dirty="0"/>
          </a:p>
        </p:txBody>
      </p:sp>
      <p:sp>
        <p:nvSpPr>
          <p:cNvPr id="4" name="TextBox 3"/>
          <p:cNvSpPr txBox="1"/>
          <p:nvPr/>
        </p:nvSpPr>
        <p:spPr>
          <a:xfrm>
            <a:off x="304800" y="1828800"/>
            <a:ext cx="8534400" cy="3447098"/>
          </a:xfrm>
          <a:prstGeom prst="rect">
            <a:avLst/>
          </a:prstGeom>
          <a:noFill/>
        </p:spPr>
        <p:txBody>
          <a:bodyPr wrap="square" rtlCol="0">
            <a:spAutoFit/>
          </a:bodyPr>
          <a:lstStyle/>
          <a:p>
            <a:pPr marL="571500" indent="-571500">
              <a:buFont typeface="Arial" pitchFamily="34" charset="0"/>
              <a:buChar char="•"/>
            </a:pPr>
            <a:r>
              <a:rPr lang="en-US" sz="3600" dirty="0" smtClean="0"/>
              <a:t>Feds currently pay 50-70%</a:t>
            </a:r>
          </a:p>
          <a:p>
            <a:pPr marL="571500" indent="-571500">
              <a:buFont typeface="Arial" pitchFamily="34" charset="0"/>
              <a:buChar char="•"/>
            </a:pPr>
            <a:r>
              <a:rPr lang="en-US" sz="3600" dirty="0" smtClean="0"/>
              <a:t>ACA – 100% then 90% of costs</a:t>
            </a:r>
          </a:p>
          <a:p>
            <a:pPr marL="1028700" lvl="1" indent="-571500">
              <a:buFont typeface="Wingdings" pitchFamily="2" charset="2"/>
              <a:buChar char="§"/>
            </a:pPr>
            <a:r>
              <a:rPr lang="en-US" sz="3200" dirty="0" smtClean="0"/>
              <a:t>Expedited enrollment - state costs</a:t>
            </a:r>
          </a:p>
          <a:p>
            <a:pPr lvl="1"/>
            <a:endParaRPr lang="en-US" sz="3200" dirty="0" smtClean="0"/>
          </a:p>
          <a:p>
            <a:r>
              <a:rPr lang="en-US" sz="3200" dirty="0"/>
              <a:t>10 already ‘generous’ states would see decreased Medicaid expenditure -including Wisconsin</a:t>
            </a:r>
          </a:p>
          <a:p>
            <a:endParaRPr lang="en-US" dirty="0"/>
          </a:p>
        </p:txBody>
      </p:sp>
    </p:spTree>
    <p:extLst>
      <p:ext uri="{BB962C8B-B14F-4D97-AF65-F5344CB8AC3E}">
        <p14:creationId xmlns:p14="http://schemas.microsoft.com/office/powerpoint/2010/main" val="3163111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
            </a:r>
            <a:br>
              <a:rPr lang="en-US" u="sng" dirty="0"/>
            </a:br>
            <a:r>
              <a:rPr lang="en-US" dirty="0"/>
              <a:t>The ACA</a:t>
            </a:r>
            <a:r>
              <a:rPr lang="en-US" u="sng" dirty="0" smtClean="0"/>
              <a:t/>
            </a:r>
            <a:br>
              <a:rPr lang="en-US" u="sng" dirty="0" smtClean="0"/>
            </a:br>
            <a:r>
              <a:rPr lang="en-US" dirty="0" smtClean="0"/>
              <a:t> </a:t>
            </a:r>
            <a:r>
              <a:rPr lang="en-US" sz="3600" dirty="0" smtClean="0"/>
              <a:t>Medicaid Expansion</a:t>
            </a:r>
            <a:br>
              <a:rPr lang="en-US" sz="3600" dirty="0" smtClean="0"/>
            </a:br>
            <a:r>
              <a:rPr lang="en-US" sz="3600" dirty="0"/>
              <a:t/>
            </a:r>
            <a:br>
              <a:rPr lang="en-US" sz="3600" dirty="0"/>
            </a:br>
            <a:endParaRPr lang="en-US" sz="3600" dirty="0"/>
          </a:p>
        </p:txBody>
      </p:sp>
      <p:sp>
        <p:nvSpPr>
          <p:cNvPr id="3" name="Content Placeholder 2"/>
          <p:cNvSpPr>
            <a:spLocks noGrp="1"/>
          </p:cNvSpPr>
          <p:nvPr>
            <p:ph sz="half" idx="1"/>
          </p:nvPr>
        </p:nvSpPr>
        <p:spPr>
          <a:xfrm>
            <a:off x="304800" y="1265237"/>
            <a:ext cx="8534400" cy="4525963"/>
          </a:xfrm>
        </p:spPr>
        <p:txBody>
          <a:bodyPr>
            <a:normAutofit/>
          </a:bodyPr>
          <a:lstStyle/>
          <a:p>
            <a:r>
              <a:rPr lang="en-US" dirty="0" smtClean="0"/>
              <a:t>What is the Coverage Expansion</a:t>
            </a:r>
          </a:p>
          <a:p>
            <a:pPr lvl="1"/>
            <a:r>
              <a:rPr lang="en-US" sz="2800" dirty="0" smtClean="0"/>
              <a:t>Up to 138% of Federal Poverty Level</a:t>
            </a:r>
          </a:p>
          <a:p>
            <a:pPr lvl="1"/>
            <a:r>
              <a:rPr lang="en-US" sz="2800" dirty="0" smtClean="0"/>
              <a:t>In Medicaid, poverty is not the only criteria</a:t>
            </a:r>
          </a:p>
          <a:p>
            <a:pPr lvl="2"/>
            <a:r>
              <a:rPr lang="en-US" sz="2800" dirty="0" smtClean="0"/>
              <a:t>Not all poor are covered</a:t>
            </a:r>
          </a:p>
          <a:p>
            <a:pPr lvl="2"/>
            <a:r>
              <a:rPr lang="en-US" sz="2800" dirty="0" smtClean="0"/>
              <a:t>In WI, expansion would most benefit childless adults (200k)</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4494" y="5105400"/>
            <a:ext cx="2521306" cy="157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sosceles Triangle 4"/>
          <p:cNvSpPr/>
          <p:nvPr/>
        </p:nvSpPr>
        <p:spPr>
          <a:xfrm>
            <a:off x="41462" y="6638365"/>
            <a:ext cx="114300" cy="1143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574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ACA</a:t>
            </a:r>
            <a:br>
              <a:rPr lang="en-US" dirty="0" smtClean="0"/>
            </a:br>
            <a:r>
              <a:rPr lang="en-US" sz="3600" dirty="0" smtClean="0"/>
              <a:t>--Healthcare Exchanges--</a:t>
            </a:r>
            <a:endParaRPr lang="en-US" sz="3600" dirty="0"/>
          </a:p>
        </p:txBody>
      </p:sp>
      <p:pic>
        <p:nvPicPr>
          <p:cNvPr id="3074" name="Picture 2" descr="businesses,females,males,marketplaces,markets,men,people at work,persons,shoppers,vendors,wo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52600"/>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8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u="sng" dirty="0"/>
              <a:t>Health Care </a:t>
            </a:r>
            <a:r>
              <a:rPr lang="en-US" u="sng" dirty="0" smtClean="0"/>
              <a:t>Exchanges</a:t>
            </a:r>
            <a:br>
              <a:rPr lang="en-US" u="sng" dirty="0" smtClean="0"/>
            </a:br>
            <a:r>
              <a:rPr lang="en-US" sz="3600" dirty="0" smtClean="0"/>
              <a:t>The Concept</a:t>
            </a:r>
            <a:endParaRPr lang="en-US" sz="3600" dirty="0"/>
          </a:p>
        </p:txBody>
      </p:sp>
      <p:sp>
        <p:nvSpPr>
          <p:cNvPr id="4" name="Content Placeholder 3"/>
          <p:cNvSpPr>
            <a:spLocks noGrp="1"/>
          </p:cNvSpPr>
          <p:nvPr>
            <p:ph sz="half" idx="2"/>
          </p:nvPr>
        </p:nvSpPr>
        <p:spPr>
          <a:xfrm>
            <a:off x="533400" y="1600200"/>
            <a:ext cx="7543800" cy="4190999"/>
          </a:xfrm>
        </p:spPr>
        <p:txBody>
          <a:bodyPr>
            <a:normAutofit/>
          </a:bodyPr>
          <a:lstStyle/>
          <a:p>
            <a:r>
              <a:rPr lang="en-US" dirty="0" smtClean="0"/>
              <a:t>Online marketplace</a:t>
            </a:r>
          </a:p>
          <a:p>
            <a:r>
              <a:rPr lang="en-US" dirty="0" smtClean="0"/>
              <a:t>Transparency on cost and quality</a:t>
            </a:r>
          </a:p>
          <a:p>
            <a:r>
              <a:rPr lang="en-US" dirty="0" smtClean="0"/>
              <a:t>State/federal/hybrid</a:t>
            </a:r>
          </a:p>
          <a:p>
            <a:r>
              <a:rPr lang="en-US" dirty="0" smtClean="0"/>
              <a:t>Active purchaser vs. passive purchaser</a:t>
            </a:r>
          </a:p>
          <a:p>
            <a:r>
              <a:rPr lang="en-US" dirty="0" smtClean="0"/>
              <a:t>Basically a conservative, market-based idea</a:t>
            </a:r>
          </a:p>
          <a:p>
            <a:pPr lvl="1"/>
            <a:r>
              <a:rPr lang="en-US" dirty="0" smtClean="0"/>
              <a:t>But the controversy is in the details</a:t>
            </a:r>
          </a:p>
          <a:p>
            <a:pPr marL="457200" lvl="1" indent="0">
              <a:buNone/>
            </a:pPr>
            <a:endParaRPr lang="en-US" dirty="0" smtClean="0"/>
          </a:p>
          <a:p>
            <a:r>
              <a:rPr lang="en-US" dirty="0" smtClean="0"/>
              <a:t>Disruptive innovation to insurance marketplace?</a:t>
            </a:r>
          </a:p>
          <a:p>
            <a:pPr lvl="1"/>
            <a:endParaRPr lang="en-US" dirty="0"/>
          </a:p>
          <a:p>
            <a:pPr marL="0" indent="0">
              <a:buNone/>
            </a:pPr>
            <a:endParaRPr lang="en-US" dirty="0" smtClean="0"/>
          </a:p>
        </p:txBody>
      </p:sp>
      <p:sp>
        <p:nvSpPr>
          <p:cNvPr id="6" name="Isosceles Triangle 5"/>
          <p:cNvSpPr/>
          <p:nvPr/>
        </p:nvSpPr>
        <p:spPr>
          <a:xfrm>
            <a:off x="41462" y="6638365"/>
            <a:ext cx="114300" cy="1143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boys,business,cash registers,cashiers,payment counters,clerks,customers,men,purchases,retails,shopkeepers,people,produ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0064"/>
            <a:ext cx="30956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037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Health Care </a:t>
            </a:r>
            <a:r>
              <a:rPr lang="en-US" u="sng" dirty="0" smtClean="0"/>
              <a:t>Exchanges</a:t>
            </a:r>
            <a:br>
              <a:rPr lang="en-US" u="sng" dirty="0" smtClean="0"/>
            </a:br>
            <a:r>
              <a:rPr lang="en-US" sz="3600" dirty="0" smtClean="0"/>
              <a:t>In the ACA Plan</a:t>
            </a:r>
            <a:endParaRPr lang="en-US" sz="3600" dirty="0"/>
          </a:p>
        </p:txBody>
      </p:sp>
      <p:sp>
        <p:nvSpPr>
          <p:cNvPr id="4" name="Content Placeholder 3"/>
          <p:cNvSpPr>
            <a:spLocks noGrp="1"/>
          </p:cNvSpPr>
          <p:nvPr>
            <p:ph sz="half" idx="2"/>
          </p:nvPr>
        </p:nvSpPr>
        <p:spPr>
          <a:xfrm>
            <a:off x="533400" y="1600201"/>
            <a:ext cx="7543800" cy="3352800"/>
          </a:xfrm>
        </p:spPr>
        <p:txBody>
          <a:bodyPr>
            <a:normAutofit/>
          </a:bodyPr>
          <a:lstStyle/>
          <a:p>
            <a:r>
              <a:rPr lang="en-US" dirty="0"/>
              <a:t>Cost of expansion</a:t>
            </a:r>
          </a:p>
          <a:p>
            <a:pPr lvl="1"/>
            <a:r>
              <a:rPr lang="en-US" dirty="0"/>
              <a:t>Federal Government subsidy available -  to 400% FPL</a:t>
            </a:r>
          </a:p>
          <a:p>
            <a:r>
              <a:rPr lang="en-US" dirty="0" smtClean="0"/>
              <a:t>Like mandate/Medicaid expansion, exchanges get into controversy of role of government in the economy</a:t>
            </a:r>
          </a:p>
          <a:p>
            <a:r>
              <a:rPr lang="en-US" dirty="0" smtClean="0"/>
              <a:t>More regulated or more free market approach</a:t>
            </a:r>
          </a:p>
          <a:p>
            <a:pPr marL="457200" lvl="1" indent="0">
              <a:buNone/>
            </a:pPr>
            <a:r>
              <a:rPr lang="en-US" dirty="0" smtClean="0"/>
              <a:t>Massachusetts				   Utah</a:t>
            </a:r>
          </a:p>
          <a:p>
            <a:pPr marL="0" indent="0">
              <a:buNone/>
            </a:pPr>
            <a:endParaRPr lang="en-US" dirty="0" smtClean="0"/>
          </a:p>
        </p:txBody>
      </p:sp>
      <p:cxnSp>
        <p:nvCxnSpPr>
          <p:cNvPr id="6" name="Straight Arrow Connector 5"/>
          <p:cNvCxnSpPr/>
          <p:nvPr/>
        </p:nvCxnSpPr>
        <p:spPr>
          <a:xfrm>
            <a:off x="3574676" y="4648200"/>
            <a:ext cx="2057400" cy="0"/>
          </a:xfrm>
          <a:prstGeom prst="straightConnector1">
            <a:avLst/>
          </a:prstGeom>
          <a:ln w="28575">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848225"/>
            <a:ext cx="260604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996" y="4878442"/>
            <a:ext cx="2799588" cy="175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Isosceles Triangle 6"/>
          <p:cNvSpPr/>
          <p:nvPr/>
        </p:nvSpPr>
        <p:spPr>
          <a:xfrm>
            <a:off x="41462" y="6638365"/>
            <a:ext cx="114300" cy="1143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061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077200" cy="1470025"/>
          </a:xfrm>
        </p:spPr>
        <p:txBody>
          <a:bodyPr>
            <a:noAutofit/>
          </a:bodyPr>
          <a:lstStyle/>
          <a:p>
            <a:r>
              <a:rPr lang="en-US" sz="4800" dirty="0" smtClean="0"/>
              <a:t>Getting to Universal Coverage in a System with ‘voluntary’ Insurance</a:t>
            </a:r>
            <a:endParaRPr lang="en-US" sz="4800" dirty="0"/>
          </a:p>
        </p:txBody>
      </p:sp>
    </p:spTree>
    <p:extLst>
      <p:ext uri="{BB962C8B-B14F-4D97-AF65-F5344CB8AC3E}">
        <p14:creationId xmlns:p14="http://schemas.microsoft.com/office/powerpoint/2010/main" val="2589063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8" name="Rectangle 10"/>
          <p:cNvSpPr>
            <a:spLocks noGrp="1" noChangeArrowheads="1"/>
          </p:cNvSpPr>
          <p:nvPr>
            <p:ph type="title"/>
          </p:nvPr>
        </p:nvSpPr>
        <p:spPr>
          <a:xfrm>
            <a:off x="457200" y="0"/>
            <a:ext cx="8229600" cy="1143000"/>
          </a:xfrm>
        </p:spPr>
        <p:txBody>
          <a:bodyPr>
            <a:normAutofit fontScale="90000"/>
          </a:bodyPr>
          <a:lstStyle/>
          <a:p>
            <a:pPr algn="l" eaLnBrk="1" hangingPunct="1">
              <a:defRPr/>
            </a:pPr>
            <a:r>
              <a:rPr lang="en-US" sz="3600" dirty="0" smtClean="0"/>
              <a:t/>
            </a:r>
            <a:br>
              <a:rPr lang="en-US" sz="3600" dirty="0" smtClean="0"/>
            </a:br>
            <a:r>
              <a:rPr lang="en-US" sz="4900" dirty="0" smtClean="0"/>
              <a:t>Why was Individual Mandate Such a Lightning Rod? </a:t>
            </a:r>
          </a:p>
        </p:txBody>
      </p:sp>
      <p:sp>
        <p:nvSpPr>
          <p:cNvPr id="273419" name="Rectangle 11"/>
          <p:cNvSpPr>
            <a:spLocks noGrp="1" noChangeArrowheads="1"/>
          </p:cNvSpPr>
          <p:nvPr>
            <p:ph type="body" idx="1"/>
          </p:nvPr>
        </p:nvSpPr>
        <p:spPr>
          <a:xfrm>
            <a:off x="344995" y="2133600"/>
            <a:ext cx="8458200" cy="4530725"/>
          </a:xfrm>
        </p:spPr>
        <p:txBody>
          <a:bodyPr/>
          <a:lstStyle/>
          <a:p>
            <a:pPr eaLnBrk="1" hangingPunct="1">
              <a:defRPr/>
            </a:pPr>
            <a:r>
              <a:rPr lang="en-US" sz="3600" dirty="0" smtClean="0"/>
              <a:t>First, why the requirement/mandate?</a:t>
            </a:r>
          </a:p>
          <a:p>
            <a:pPr eaLnBrk="1" hangingPunct="1">
              <a:defRPr/>
            </a:pPr>
            <a:r>
              <a:rPr lang="en-US" sz="3600" dirty="0" smtClean="0"/>
              <a:t>Individual responsibility vs. personal liberty </a:t>
            </a:r>
          </a:p>
          <a:p>
            <a:pPr eaLnBrk="1" hangingPunct="1">
              <a:defRPr/>
            </a:pPr>
            <a:r>
              <a:rPr lang="en-US" sz="3600" dirty="0" smtClean="0"/>
              <a:t>What is a ‘free rider’?</a:t>
            </a:r>
          </a:p>
        </p:txBody>
      </p:sp>
      <p:pic>
        <p:nvPicPr>
          <p:cNvPr id="5122" name="Picture 2" descr="bikers,bikes,biking,cycling,cyclists,males,men,motorbikes,motorcycles,motorcycling,motorcyclists,people,persons,transpor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064" y="3762375"/>
            <a:ext cx="309562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Documents and Settings\TLSchles\Local Settings\Temporary Internet Files\Content.IE5\E6202UF6\MC90044173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84261">
            <a:off x="5696877" y="-170523"/>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1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idx="4294967295"/>
          </p:nvPr>
        </p:nvSpPr>
        <p:spPr>
          <a:xfrm>
            <a:off x="685800" y="2133600"/>
            <a:ext cx="7772400" cy="1143000"/>
          </a:xfrm>
        </p:spPr>
        <p:txBody>
          <a:bodyPr>
            <a:normAutofit fontScale="90000"/>
          </a:bodyPr>
          <a:lstStyle/>
          <a:p>
            <a:pPr eaLnBrk="1" hangingPunct="1">
              <a:defRPr/>
            </a:pPr>
            <a:r>
              <a:rPr lang="en-US" sz="7200" b="1" u="sng" dirty="0" smtClean="0">
                <a:solidFill>
                  <a:srgbClr val="FF0066"/>
                </a:solidFill>
              </a:rPr>
              <a:t>Access    </a:t>
            </a:r>
            <a:r>
              <a:rPr lang="en-US" sz="7200" b="1" u="sng" dirty="0" smtClean="0">
                <a:solidFill>
                  <a:srgbClr val="009900"/>
                </a:solidFill>
              </a:rPr>
              <a:t>Quality</a:t>
            </a:r>
            <a:r>
              <a:rPr lang="en-US" sz="7200" b="1" u="sng" dirty="0" smtClean="0">
                <a:solidFill>
                  <a:srgbClr val="99FF66"/>
                </a:solidFill>
              </a:rPr>
              <a:t/>
            </a:r>
            <a:br>
              <a:rPr lang="en-US" sz="7200" b="1" u="sng" dirty="0" smtClean="0">
                <a:solidFill>
                  <a:srgbClr val="99FF66"/>
                </a:solidFill>
              </a:rPr>
            </a:br>
            <a:endParaRPr lang="en-US" sz="7200" b="1" u="sng" dirty="0" smtClean="0">
              <a:solidFill>
                <a:schemeClr val="accent2"/>
              </a:solidFill>
            </a:endParaRPr>
          </a:p>
        </p:txBody>
      </p:sp>
      <p:sp>
        <p:nvSpPr>
          <p:cNvPr id="7171" name="Oval 3"/>
          <p:cNvSpPr>
            <a:spLocks noChangeArrowheads="1"/>
          </p:cNvSpPr>
          <p:nvPr/>
        </p:nvSpPr>
        <p:spPr bwMode="auto">
          <a:xfrm>
            <a:off x="2819400" y="2895600"/>
            <a:ext cx="3429000" cy="3048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Oval 4"/>
          <p:cNvSpPr>
            <a:spLocks noChangeArrowheads="1"/>
          </p:cNvSpPr>
          <p:nvPr/>
        </p:nvSpPr>
        <p:spPr bwMode="auto">
          <a:xfrm>
            <a:off x="1219200" y="762000"/>
            <a:ext cx="3581400" cy="3505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Oval 5"/>
          <p:cNvSpPr>
            <a:spLocks noChangeArrowheads="1"/>
          </p:cNvSpPr>
          <p:nvPr/>
        </p:nvSpPr>
        <p:spPr bwMode="auto">
          <a:xfrm>
            <a:off x="4191000" y="762000"/>
            <a:ext cx="3581400" cy="3581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Text Box 6"/>
          <p:cNvSpPr txBox="1">
            <a:spLocks noChangeArrowheads="1"/>
          </p:cNvSpPr>
          <p:nvPr/>
        </p:nvSpPr>
        <p:spPr bwMode="auto">
          <a:xfrm>
            <a:off x="3352800" y="3810000"/>
            <a:ext cx="32004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b="1" u="sng">
                <a:solidFill>
                  <a:srgbClr val="3366FF"/>
                </a:solidFill>
              </a:rPr>
              <a:t>Cost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8" name="Rectangle 10"/>
          <p:cNvSpPr>
            <a:spLocks noGrp="1" noChangeArrowheads="1"/>
          </p:cNvSpPr>
          <p:nvPr>
            <p:ph type="title"/>
          </p:nvPr>
        </p:nvSpPr>
        <p:spPr>
          <a:xfrm>
            <a:off x="304800" y="0"/>
            <a:ext cx="8839200" cy="1752600"/>
          </a:xfrm>
        </p:spPr>
        <p:txBody>
          <a:bodyPr>
            <a:normAutofit fontScale="90000"/>
          </a:bodyPr>
          <a:lstStyle/>
          <a:p>
            <a:pPr>
              <a:defRPr/>
            </a:pPr>
            <a:r>
              <a:rPr lang="en-US" sz="4900" dirty="0" smtClean="0"/>
              <a:t>How </a:t>
            </a:r>
            <a:r>
              <a:rPr lang="en-US" sz="4900" dirty="0"/>
              <a:t>to minimize role of government </a:t>
            </a:r>
            <a:r>
              <a:rPr lang="en-US" sz="4900" dirty="0" smtClean="0"/>
              <a:t>yet achieve </a:t>
            </a:r>
            <a:r>
              <a:rPr lang="en-US" sz="4900" dirty="0"/>
              <a:t>universal coverage</a:t>
            </a:r>
            <a:r>
              <a:rPr lang="en-US" sz="4900" dirty="0" smtClean="0"/>
              <a:t>?</a:t>
            </a:r>
          </a:p>
        </p:txBody>
      </p:sp>
      <p:sp>
        <p:nvSpPr>
          <p:cNvPr id="273419" name="Rectangle 11"/>
          <p:cNvSpPr>
            <a:spLocks noGrp="1" noChangeArrowheads="1"/>
          </p:cNvSpPr>
          <p:nvPr>
            <p:ph type="body" idx="1"/>
          </p:nvPr>
        </p:nvSpPr>
        <p:spPr>
          <a:xfrm>
            <a:off x="1637434" y="2209800"/>
            <a:ext cx="8458200" cy="2667000"/>
          </a:xfrm>
        </p:spPr>
        <p:txBody>
          <a:bodyPr/>
          <a:lstStyle/>
          <a:p>
            <a:pPr>
              <a:defRPr/>
            </a:pPr>
            <a:r>
              <a:rPr lang="en-US" sz="3600" dirty="0" smtClean="0"/>
              <a:t>One way is ‘mandate’ with a penalty</a:t>
            </a:r>
          </a:p>
          <a:p>
            <a:pPr>
              <a:defRPr/>
            </a:pPr>
            <a:r>
              <a:rPr lang="en-US" sz="3600" dirty="0" smtClean="0"/>
              <a:t>Other ways it could have been done:</a:t>
            </a:r>
          </a:p>
          <a:p>
            <a:pPr lvl="1">
              <a:defRPr/>
            </a:pPr>
            <a:r>
              <a:rPr lang="en-US" sz="3200" dirty="0" smtClean="0"/>
              <a:t>Posting a bond</a:t>
            </a:r>
          </a:p>
          <a:p>
            <a:pPr lvl="1">
              <a:defRPr/>
            </a:pPr>
            <a:r>
              <a:rPr lang="en-US" sz="3200" dirty="0" smtClean="0"/>
              <a:t>Limiting enrollment to every five years</a:t>
            </a:r>
          </a:p>
        </p:txBody>
      </p:sp>
      <p:pic>
        <p:nvPicPr>
          <p:cNvPr id="5" name="Picture 2" descr="architecture,buildings,capitols,congresses,domes,government,landmarks,legislatures,statues,United States,USA,Washington 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733924"/>
            <a:ext cx="1609725" cy="16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716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3" y="1083425"/>
            <a:ext cx="4648200" cy="1143000"/>
          </a:xfrm>
        </p:spPr>
        <p:txBody>
          <a:bodyPr>
            <a:noAutofit/>
          </a:bodyPr>
          <a:lstStyle/>
          <a:p>
            <a:r>
              <a:rPr lang="en-US" sz="6000" dirty="0" smtClean="0"/>
              <a:t>The ACA and Cost Reform</a:t>
            </a:r>
            <a:endParaRPr lang="en-US" sz="6000" dirty="0"/>
          </a:p>
        </p:txBody>
      </p:sp>
      <p:pic>
        <p:nvPicPr>
          <p:cNvPr id="4098" name="Picture 2" descr="budget cuts,budgets,businesses,businessmen,cutting costs,cuttings,dollar signs,men,metaphors,persons,scissors,symb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098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35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4267200" cy="4419599"/>
          </a:xfrm>
        </p:spPr>
        <p:txBody>
          <a:bodyPr>
            <a:normAutofit/>
          </a:bodyPr>
          <a:lstStyle/>
          <a:p>
            <a:pPr marL="0" indent="0">
              <a:buNone/>
            </a:pPr>
            <a:r>
              <a:rPr lang="en-US" sz="4400" dirty="0" smtClean="0"/>
              <a:t>Federal spending on health care single largest factor driving the deficit</a:t>
            </a:r>
            <a:endParaRPr lang="en-US" sz="4400" dirty="0"/>
          </a:p>
        </p:txBody>
      </p:sp>
      <p:sp>
        <p:nvSpPr>
          <p:cNvPr id="5" name="TextBox 4"/>
          <p:cNvSpPr txBox="1"/>
          <p:nvPr/>
        </p:nvSpPr>
        <p:spPr>
          <a:xfrm>
            <a:off x="6096000" y="4244876"/>
            <a:ext cx="2438400" cy="2308324"/>
          </a:xfrm>
          <a:prstGeom prst="rect">
            <a:avLst/>
          </a:prstGeom>
          <a:noFill/>
        </p:spPr>
        <p:txBody>
          <a:bodyPr wrap="square" rtlCol="0">
            <a:spAutoFit/>
          </a:bodyPr>
          <a:lstStyle/>
          <a:p>
            <a:r>
              <a:rPr lang="en-US" sz="3600" dirty="0" smtClean="0"/>
              <a:t>Medicare</a:t>
            </a:r>
          </a:p>
          <a:p>
            <a:r>
              <a:rPr lang="en-US" sz="3600" dirty="0" smtClean="0"/>
              <a:t>Medicaid</a:t>
            </a:r>
          </a:p>
          <a:p>
            <a:r>
              <a:rPr lang="en-US" sz="3600" dirty="0" smtClean="0"/>
              <a:t>CHIP</a:t>
            </a:r>
          </a:p>
          <a:p>
            <a:endParaRPr lang="en-US" sz="36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1686"/>
            <a:ext cx="2590800" cy="392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509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534400" cy="1323439"/>
          </a:xfrm>
          <a:prstGeom prst="rect">
            <a:avLst/>
          </a:prstGeom>
          <a:noFill/>
        </p:spPr>
        <p:txBody>
          <a:bodyPr wrap="square" rtlCol="0">
            <a:spAutoFit/>
          </a:bodyPr>
          <a:lstStyle/>
          <a:p>
            <a:r>
              <a:rPr lang="en-US" sz="4000" dirty="0" smtClean="0"/>
              <a:t>What’s Driving the Cost Increases in Healthcare?</a:t>
            </a:r>
            <a:endParaRPr lang="en-US" sz="4000" dirty="0"/>
          </a:p>
        </p:txBody>
      </p:sp>
      <p:sp>
        <p:nvSpPr>
          <p:cNvPr id="5" name="TextBox 4"/>
          <p:cNvSpPr txBox="1"/>
          <p:nvPr/>
        </p:nvSpPr>
        <p:spPr>
          <a:xfrm>
            <a:off x="609600" y="2209800"/>
            <a:ext cx="7848600" cy="3970318"/>
          </a:xfrm>
          <a:prstGeom prst="rect">
            <a:avLst/>
          </a:prstGeom>
          <a:noFill/>
        </p:spPr>
        <p:txBody>
          <a:bodyPr wrap="square" rtlCol="0">
            <a:spAutoFit/>
          </a:bodyPr>
          <a:lstStyle/>
          <a:p>
            <a:r>
              <a:rPr lang="en-US" sz="3600" dirty="0" smtClean="0"/>
              <a:t>Technology			About 50%</a:t>
            </a:r>
          </a:p>
          <a:p>
            <a:r>
              <a:rPr lang="en-US" sz="3600" dirty="0" smtClean="0"/>
              <a:t>Obesity				~ 25%</a:t>
            </a:r>
          </a:p>
          <a:p>
            <a:r>
              <a:rPr lang="en-US" sz="3600" dirty="0" smtClean="0"/>
              <a:t>Aging				&lt;10%</a:t>
            </a:r>
          </a:p>
          <a:p>
            <a:r>
              <a:rPr lang="en-US" sz="3600" dirty="0" smtClean="0"/>
              <a:t>Administrative 		&lt;10%</a:t>
            </a:r>
          </a:p>
          <a:p>
            <a:r>
              <a:rPr lang="en-US" sz="3600" dirty="0" smtClean="0"/>
              <a:t>Defensive Med		10-15%??</a:t>
            </a:r>
          </a:p>
          <a:p>
            <a:endParaRPr lang="en-US" sz="3600" dirty="0" smtClean="0"/>
          </a:p>
          <a:p>
            <a:endParaRPr lang="en-US" dirty="0"/>
          </a:p>
          <a:p>
            <a:endParaRPr lang="en-US" dirty="0"/>
          </a:p>
        </p:txBody>
      </p:sp>
      <p:sp>
        <p:nvSpPr>
          <p:cNvPr id="2" name="TextBox 1"/>
          <p:cNvSpPr txBox="1"/>
          <p:nvPr/>
        </p:nvSpPr>
        <p:spPr>
          <a:xfrm>
            <a:off x="762000" y="5638800"/>
            <a:ext cx="7620000" cy="523220"/>
          </a:xfrm>
          <a:prstGeom prst="rect">
            <a:avLst/>
          </a:prstGeom>
          <a:noFill/>
        </p:spPr>
        <p:txBody>
          <a:bodyPr wrap="square" rtlCol="0">
            <a:spAutoFit/>
          </a:bodyPr>
          <a:lstStyle/>
          <a:p>
            <a:r>
              <a:rPr lang="en-US" sz="2800" dirty="0" smtClean="0"/>
              <a:t>Each factor is </a:t>
            </a:r>
            <a:r>
              <a:rPr lang="en-US" sz="2800" b="1" u="sng" dirty="0" smtClean="0"/>
              <a:t>compounded</a:t>
            </a:r>
            <a:r>
              <a:rPr lang="en-US" sz="2800" dirty="0" smtClean="0"/>
              <a:t> by FFS payment</a:t>
            </a:r>
            <a:endParaRPr lang="en-US" sz="2800" dirty="0"/>
          </a:p>
        </p:txBody>
      </p:sp>
    </p:spTree>
    <p:extLst>
      <p:ext uri="{BB962C8B-B14F-4D97-AF65-F5344CB8AC3E}">
        <p14:creationId xmlns:p14="http://schemas.microsoft.com/office/powerpoint/2010/main" val="4228886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 y="-198120"/>
            <a:ext cx="9010650" cy="7208520"/>
          </a:xfrm>
          <a:prstGeom prst="rect">
            <a:avLst/>
          </a:prstGeom>
        </p:spPr>
      </p:pic>
    </p:spTree>
    <p:extLst>
      <p:ext uri="{BB962C8B-B14F-4D97-AF65-F5344CB8AC3E}">
        <p14:creationId xmlns:p14="http://schemas.microsoft.com/office/powerpoint/2010/main" val="1645240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981200" y="2667000"/>
            <a:ext cx="7772400" cy="1470025"/>
          </a:xfrm>
        </p:spPr>
        <p:txBody>
          <a:bodyPr>
            <a:normAutofit/>
          </a:bodyPr>
          <a:lstStyle/>
          <a:p>
            <a:r>
              <a:rPr lang="en-US" sz="5400" dirty="0" smtClean="0"/>
              <a:t>Payment Reform</a:t>
            </a:r>
            <a:endParaRPr lang="en-US" sz="5400" dirty="0"/>
          </a:p>
        </p:txBody>
      </p:sp>
      <p:sp>
        <p:nvSpPr>
          <p:cNvPr id="3" name="Subtitle 2"/>
          <p:cNvSpPr>
            <a:spLocks noGrp="1"/>
          </p:cNvSpPr>
          <p:nvPr>
            <p:ph type="subTitle" sz="quarter" idx="1"/>
          </p:nvPr>
        </p:nvSpPr>
        <p:spPr>
          <a:xfrm>
            <a:off x="1752600" y="4343400"/>
            <a:ext cx="6400800" cy="1752600"/>
          </a:xfrm>
        </p:spPr>
        <p:txBody>
          <a:bodyPr/>
          <a:lstStyle/>
          <a:p>
            <a:pPr algn="r"/>
            <a:r>
              <a:rPr lang="en-US" dirty="0" smtClean="0"/>
              <a:t>Re-aligning Incentives is Fundamental to all reform</a:t>
            </a:r>
            <a:endParaRPr lang="en-US" dirty="0"/>
          </a:p>
        </p:txBody>
      </p:sp>
      <p:pic>
        <p:nvPicPr>
          <p:cNvPr id="4100" name="Picture 4" descr="businesses,finances,offices,paid,paid stamp,paid stamps,payments,photographs,rubber stamps,st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4" y="33068"/>
            <a:ext cx="30956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340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noAutofit/>
          </a:bodyPr>
          <a:lstStyle/>
          <a:p>
            <a:r>
              <a:rPr lang="en-US" dirty="0" smtClean="0"/>
              <a:t>Shift of Incentive from:</a:t>
            </a:r>
            <a:br>
              <a:rPr lang="en-US" dirty="0" smtClean="0"/>
            </a:br>
            <a:r>
              <a:rPr lang="en-US" dirty="0" smtClean="0"/>
              <a:t>Treating Sickness to Encouraging Healthiness</a:t>
            </a:r>
            <a:endParaRPr lang="en-US" dirty="0"/>
          </a:p>
        </p:txBody>
      </p:sp>
      <p:sp>
        <p:nvSpPr>
          <p:cNvPr id="6" name="TextBox 5"/>
          <p:cNvSpPr txBox="1"/>
          <p:nvPr/>
        </p:nvSpPr>
        <p:spPr>
          <a:xfrm>
            <a:off x="1752600" y="4724400"/>
            <a:ext cx="6629400" cy="646331"/>
          </a:xfrm>
          <a:prstGeom prst="rect">
            <a:avLst/>
          </a:prstGeom>
          <a:noFill/>
        </p:spPr>
        <p:txBody>
          <a:bodyPr wrap="square" rtlCol="0">
            <a:spAutoFit/>
          </a:bodyPr>
          <a:lstStyle/>
          <a:p>
            <a:r>
              <a:rPr lang="en-US" sz="3600" dirty="0" smtClean="0"/>
              <a:t>Moving Beyond FFS and P4P</a:t>
            </a:r>
            <a:endParaRPr lang="en-US" sz="3600" dirty="0"/>
          </a:p>
        </p:txBody>
      </p:sp>
    </p:spTree>
    <p:extLst>
      <p:ext uri="{BB962C8B-B14F-4D97-AF65-F5344CB8AC3E}">
        <p14:creationId xmlns:p14="http://schemas.microsoft.com/office/powerpoint/2010/main" val="3031468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5688"/>
            <a:ext cx="9448800" cy="408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00800" y="6324600"/>
            <a:ext cx="2590800" cy="369332"/>
          </a:xfrm>
          <a:prstGeom prst="rect">
            <a:avLst/>
          </a:prstGeom>
          <a:noFill/>
        </p:spPr>
        <p:txBody>
          <a:bodyPr wrap="square" rtlCol="0">
            <a:spAutoFit/>
          </a:bodyPr>
          <a:lstStyle/>
          <a:p>
            <a:r>
              <a:rPr lang="en-US" dirty="0" smtClean="0"/>
              <a:t>Health Affairs  3/09</a:t>
            </a:r>
            <a:endParaRPr lang="en-US" dirty="0"/>
          </a:p>
        </p:txBody>
      </p:sp>
    </p:spTree>
    <p:extLst>
      <p:ext uri="{BB962C8B-B14F-4D97-AF65-F5344CB8AC3E}">
        <p14:creationId xmlns:p14="http://schemas.microsoft.com/office/powerpoint/2010/main" val="713544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09600" y="1905000"/>
            <a:ext cx="8183880" cy="1051560"/>
          </a:xfrm>
        </p:spPr>
        <p:txBody>
          <a:bodyPr>
            <a:noAutofit/>
          </a:bodyPr>
          <a:lstStyle/>
          <a:p>
            <a:r>
              <a:rPr lang="en-US" sz="8000" dirty="0" smtClean="0"/>
              <a:t>COST- Reform</a:t>
            </a:r>
            <a:endParaRPr lang="en-US" sz="8000" dirty="0"/>
          </a:p>
        </p:txBody>
      </p:sp>
      <p:sp>
        <p:nvSpPr>
          <p:cNvPr id="7" name="TextBox 6"/>
          <p:cNvSpPr txBox="1"/>
          <p:nvPr/>
        </p:nvSpPr>
        <p:spPr>
          <a:xfrm rot="19663214">
            <a:off x="4502293" y="1909505"/>
            <a:ext cx="2149406" cy="923330"/>
          </a:xfrm>
          <a:prstGeom prst="rect">
            <a:avLst/>
          </a:prstGeom>
          <a:solidFill>
            <a:srgbClr val="FF0000"/>
          </a:solidFill>
        </p:spPr>
        <p:txBody>
          <a:bodyPr wrap="square" rtlCol="0">
            <a:spAutoFit/>
          </a:bodyPr>
          <a:lstStyle/>
          <a:p>
            <a:r>
              <a:rPr lang="en-US" sz="5400" dirty="0" smtClean="0"/>
              <a:t>Sort of</a:t>
            </a:r>
            <a:endParaRPr lang="en-US" sz="5400" dirty="0"/>
          </a:p>
        </p:txBody>
      </p:sp>
    </p:spTree>
    <p:extLst>
      <p:ext uri="{BB962C8B-B14F-4D97-AF65-F5344CB8AC3E}">
        <p14:creationId xmlns:p14="http://schemas.microsoft.com/office/powerpoint/2010/main" val="307067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5B1B066-A9EA-45A7-B3C8-FF4209BF7FEB}" type="slidenum">
              <a:rPr lang="en-US" smtClean="0"/>
              <a:pPr>
                <a:defRPr/>
              </a:pPr>
              <a:t>29</a:t>
            </a:fld>
            <a:endParaRPr lang="en-US" dirty="0"/>
          </a:p>
        </p:txBody>
      </p:sp>
      <p:sp>
        <p:nvSpPr>
          <p:cNvPr id="6" name="TextBox 5"/>
          <p:cNvSpPr txBox="1"/>
          <p:nvPr/>
        </p:nvSpPr>
        <p:spPr>
          <a:xfrm>
            <a:off x="1143000" y="1066800"/>
            <a:ext cx="6324600" cy="2062103"/>
          </a:xfrm>
          <a:prstGeom prst="rect">
            <a:avLst/>
          </a:prstGeom>
          <a:noFill/>
        </p:spPr>
        <p:txBody>
          <a:bodyPr wrap="square" rtlCol="0">
            <a:spAutoFit/>
          </a:bodyPr>
          <a:lstStyle/>
          <a:p>
            <a:r>
              <a:rPr lang="en-US" sz="3200" dirty="0" smtClean="0"/>
              <a:t>Up until just a few years ago, what percent  of American physicians were in solo or single specialty practices*</a:t>
            </a:r>
            <a:endParaRPr lang="en-US" sz="3200" dirty="0"/>
          </a:p>
        </p:txBody>
      </p:sp>
      <p:sp>
        <p:nvSpPr>
          <p:cNvPr id="7" name="TextBox 6"/>
          <p:cNvSpPr txBox="1"/>
          <p:nvPr/>
        </p:nvSpPr>
        <p:spPr>
          <a:xfrm>
            <a:off x="266700" y="294468"/>
            <a:ext cx="4914900" cy="584775"/>
          </a:xfrm>
          <a:prstGeom prst="rect">
            <a:avLst/>
          </a:prstGeom>
          <a:solidFill>
            <a:schemeClr val="accent1">
              <a:lumMod val="75000"/>
            </a:schemeClr>
          </a:solidFill>
        </p:spPr>
        <p:txBody>
          <a:bodyPr wrap="square" rtlCol="0">
            <a:spAutoFit/>
          </a:bodyPr>
          <a:lstStyle/>
          <a:p>
            <a:r>
              <a:rPr lang="en-US" sz="3200" dirty="0" smtClean="0">
                <a:solidFill>
                  <a:schemeClr val="bg1"/>
                </a:solidFill>
              </a:rPr>
              <a:t>1. A Fragmented System</a:t>
            </a:r>
            <a:endParaRPr lang="en-US" sz="3200" dirty="0">
              <a:solidFill>
                <a:schemeClr val="bg1"/>
              </a:solidFill>
            </a:endParaRPr>
          </a:p>
        </p:txBody>
      </p:sp>
      <p:sp>
        <p:nvSpPr>
          <p:cNvPr id="2" name="TextBox 1"/>
          <p:cNvSpPr txBox="1"/>
          <p:nvPr/>
        </p:nvSpPr>
        <p:spPr>
          <a:xfrm>
            <a:off x="266700" y="6529917"/>
            <a:ext cx="4762500" cy="307777"/>
          </a:xfrm>
          <a:prstGeom prst="rect">
            <a:avLst/>
          </a:prstGeom>
          <a:noFill/>
        </p:spPr>
        <p:txBody>
          <a:bodyPr wrap="square" rtlCol="0">
            <a:spAutoFit/>
          </a:bodyPr>
          <a:lstStyle/>
          <a:p>
            <a:r>
              <a:rPr lang="en-US" sz="1400" dirty="0" err="1" smtClean="0"/>
              <a:t>Hing</a:t>
            </a:r>
            <a:r>
              <a:rPr lang="en-US" sz="1400" dirty="0" smtClean="0"/>
              <a:t>, National Center for Health Statistics</a:t>
            </a:r>
            <a:endParaRPr lang="en-US" sz="1400" dirty="0"/>
          </a:p>
        </p:txBody>
      </p:sp>
      <p:pic>
        <p:nvPicPr>
          <p:cNvPr id="3" name="Picture 2" descr="C:\Program Files (x86)\Microsoft Office\MEDIA\CAGCAT10\j024071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940325"/>
            <a:ext cx="2362200" cy="370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072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Given that the market, has been unable to address these problems, could the government used Medicare to reform healthcare?</a:t>
            </a:r>
            <a:endParaRPr lang="en-US" dirty="0"/>
          </a:p>
        </p:txBody>
      </p:sp>
    </p:spTree>
    <p:extLst>
      <p:ext uri="{BB962C8B-B14F-4D97-AF65-F5344CB8AC3E}">
        <p14:creationId xmlns:p14="http://schemas.microsoft.com/office/powerpoint/2010/main" val="263145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5B1B066-A9EA-45A7-B3C8-FF4209BF7FEB}" type="slidenum">
              <a:rPr lang="en-US" smtClean="0"/>
              <a:pPr>
                <a:defRPr/>
              </a:pPr>
              <a:t>30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1000"/>
            <a:ext cx="3658859" cy="614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71600" y="2209800"/>
            <a:ext cx="3657600" cy="1107996"/>
          </a:xfrm>
          <a:prstGeom prst="rect">
            <a:avLst/>
          </a:prstGeom>
          <a:noFill/>
        </p:spPr>
        <p:txBody>
          <a:bodyPr wrap="square" rtlCol="0">
            <a:spAutoFit/>
          </a:bodyPr>
          <a:lstStyle/>
          <a:p>
            <a:r>
              <a:rPr lang="en-US" sz="6600" dirty="0" smtClean="0"/>
              <a:t>80%</a:t>
            </a:r>
            <a:endParaRPr lang="en-US" sz="6600" dirty="0"/>
          </a:p>
        </p:txBody>
      </p:sp>
      <p:sp>
        <p:nvSpPr>
          <p:cNvPr id="7" name="TextBox 6"/>
          <p:cNvSpPr txBox="1"/>
          <p:nvPr/>
        </p:nvSpPr>
        <p:spPr>
          <a:xfrm>
            <a:off x="266700" y="294468"/>
            <a:ext cx="4914900" cy="584775"/>
          </a:xfrm>
          <a:prstGeom prst="rect">
            <a:avLst/>
          </a:prstGeom>
          <a:solidFill>
            <a:schemeClr val="accent1">
              <a:lumMod val="75000"/>
            </a:schemeClr>
          </a:solidFill>
        </p:spPr>
        <p:txBody>
          <a:bodyPr wrap="square" rtlCol="0">
            <a:spAutoFit/>
          </a:bodyPr>
          <a:lstStyle/>
          <a:p>
            <a:r>
              <a:rPr lang="en-US" sz="3200" dirty="0" smtClean="0">
                <a:solidFill>
                  <a:schemeClr val="bg1"/>
                </a:solidFill>
              </a:rPr>
              <a:t>1.  A Fragmented System</a:t>
            </a:r>
            <a:endParaRPr lang="en-US" sz="3200" dirty="0">
              <a:solidFill>
                <a:schemeClr val="bg1"/>
              </a:solidFill>
            </a:endParaRPr>
          </a:p>
        </p:txBody>
      </p:sp>
      <p:sp>
        <p:nvSpPr>
          <p:cNvPr id="2" name="TextBox 1"/>
          <p:cNvSpPr txBox="1"/>
          <p:nvPr/>
        </p:nvSpPr>
        <p:spPr>
          <a:xfrm>
            <a:off x="266700" y="6529917"/>
            <a:ext cx="4762500" cy="307777"/>
          </a:xfrm>
          <a:prstGeom prst="rect">
            <a:avLst/>
          </a:prstGeom>
          <a:noFill/>
        </p:spPr>
        <p:txBody>
          <a:bodyPr wrap="square" rtlCol="0">
            <a:spAutoFit/>
          </a:bodyPr>
          <a:lstStyle/>
          <a:p>
            <a:r>
              <a:rPr lang="en-US" sz="1400" dirty="0" err="1" smtClean="0"/>
              <a:t>Hing</a:t>
            </a:r>
            <a:r>
              <a:rPr lang="en-US" sz="1400" dirty="0" smtClean="0"/>
              <a:t>, National Center for Health Statistics</a:t>
            </a:r>
            <a:endParaRPr lang="en-US" sz="1400" dirty="0"/>
          </a:p>
        </p:txBody>
      </p:sp>
    </p:spTree>
    <p:extLst>
      <p:ext uri="{BB962C8B-B14F-4D97-AF65-F5344CB8AC3E}">
        <p14:creationId xmlns:p14="http://schemas.microsoft.com/office/powerpoint/2010/main" val="2642539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idx="1"/>
          </p:nvPr>
        </p:nvSpPr>
        <p:spPr>
          <a:xfrm>
            <a:off x="457200" y="2057400"/>
            <a:ext cx="8077200" cy="2362200"/>
          </a:xfrm>
        </p:spPr>
        <p:txBody>
          <a:bodyPr/>
          <a:lstStyle/>
          <a:p>
            <a:pPr>
              <a:buFontTx/>
              <a:buNone/>
            </a:pPr>
            <a:endParaRPr lang="en-US" sz="4000" dirty="0"/>
          </a:p>
          <a:p>
            <a:endParaRPr lang="en-US" sz="3600" dirty="0"/>
          </a:p>
        </p:txBody>
      </p:sp>
      <p:sp>
        <p:nvSpPr>
          <p:cNvPr id="6" name="TextBox 5"/>
          <p:cNvSpPr txBox="1"/>
          <p:nvPr/>
        </p:nvSpPr>
        <p:spPr>
          <a:xfrm>
            <a:off x="533400" y="1447800"/>
            <a:ext cx="8153400" cy="3477875"/>
          </a:xfrm>
          <a:prstGeom prst="rect">
            <a:avLst/>
          </a:prstGeom>
          <a:noFill/>
        </p:spPr>
        <p:txBody>
          <a:bodyPr wrap="square" rtlCol="0">
            <a:spAutoFit/>
          </a:bodyPr>
          <a:lstStyle/>
          <a:p>
            <a:r>
              <a:rPr lang="en-US" sz="2800" dirty="0" smtClean="0"/>
              <a:t>Fee-for-service volume incentive</a:t>
            </a:r>
          </a:p>
          <a:p>
            <a:pPr lvl="1">
              <a:buFont typeface="Arial" pitchFamily="34" charset="0"/>
              <a:buChar char="•"/>
            </a:pPr>
            <a:r>
              <a:rPr lang="en-US" sz="2800" dirty="0" smtClean="0"/>
              <a:t> </a:t>
            </a:r>
            <a:r>
              <a:rPr lang="en-US" sz="2800" i="1" dirty="0" smtClean="0"/>
              <a:t>Bundled payment/ global payment</a:t>
            </a:r>
          </a:p>
          <a:p>
            <a:pPr>
              <a:buFont typeface="Arial" pitchFamily="34" charset="0"/>
              <a:buChar char="•"/>
            </a:pPr>
            <a:r>
              <a:rPr lang="en-US" sz="2800" dirty="0"/>
              <a:t> </a:t>
            </a:r>
            <a:r>
              <a:rPr lang="en-US" sz="2800" dirty="0" smtClean="0"/>
              <a:t>Care is too fragmented for bundled/capitated</a:t>
            </a:r>
          </a:p>
          <a:p>
            <a:pPr lvl="1">
              <a:buFont typeface="Arial" pitchFamily="34" charset="0"/>
              <a:buChar char="•"/>
            </a:pPr>
            <a:r>
              <a:rPr lang="en-US" sz="2800" dirty="0"/>
              <a:t> </a:t>
            </a:r>
            <a:r>
              <a:rPr lang="en-US" sz="2800" i="1" dirty="0" smtClean="0"/>
              <a:t>ACO</a:t>
            </a:r>
          </a:p>
          <a:p>
            <a:pPr lvl="1">
              <a:buFont typeface="Arial" pitchFamily="34" charset="0"/>
              <a:buChar char="•"/>
            </a:pPr>
            <a:r>
              <a:rPr lang="en-US" sz="2800" i="1" dirty="0" smtClean="0"/>
              <a:t>Poor </a:t>
            </a:r>
            <a:r>
              <a:rPr lang="en-US" sz="2800" i="1" dirty="0"/>
              <a:t>reimbursement for primary care</a:t>
            </a:r>
          </a:p>
          <a:p>
            <a:pPr lvl="1">
              <a:buFont typeface="Arial" pitchFamily="34" charset="0"/>
              <a:buChar char="•"/>
            </a:pPr>
            <a:r>
              <a:rPr lang="en-US" sz="2800" i="1" dirty="0"/>
              <a:t> </a:t>
            </a:r>
            <a:r>
              <a:rPr lang="en-US" sz="2400" i="1" dirty="0"/>
              <a:t>Increase primary </a:t>
            </a:r>
            <a:r>
              <a:rPr lang="en-US" sz="2400" i="1" dirty="0" smtClean="0"/>
              <a:t>care/coordinati</a:t>
            </a:r>
            <a:r>
              <a:rPr lang="en-US" sz="2400" dirty="0" smtClean="0"/>
              <a:t>on</a:t>
            </a:r>
            <a:endParaRPr lang="en-US" sz="2800" dirty="0" smtClean="0"/>
          </a:p>
          <a:p>
            <a:pPr>
              <a:buFont typeface="Arial" pitchFamily="34" charset="0"/>
              <a:buChar char="•"/>
            </a:pPr>
            <a:endParaRPr lang="en-US" sz="2800" dirty="0" smtClean="0"/>
          </a:p>
          <a:p>
            <a:pPr lvl="1">
              <a:buFont typeface="Arial" pitchFamily="34" charset="0"/>
              <a:buChar char="•"/>
            </a:pPr>
            <a:endParaRPr lang="en-US" sz="2400" dirty="0"/>
          </a:p>
        </p:txBody>
      </p:sp>
      <p:pic>
        <p:nvPicPr>
          <p:cNvPr id="5122" name="Picture 2" descr="animals,birds,chickens,eggs,fields,hens,iCLIPART,laid,lays,looking,looks,t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3762375"/>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4495800"/>
            <a:ext cx="4495800" cy="1569660"/>
          </a:xfrm>
          <a:prstGeom prst="rect">
            <a:avLst/>
          </a:prstGeom>
          <a:noFill/>
        </p:spPr>
        <p:txBody>
          <a:bodyPr wrap="square" rtlCol="0">
            <a:spAutoFit/>
          </a:bodyPr>
          <a:lstStyle/>
          <a:p>
            <a:r>
              <a:rPr lang="en-US" sz="3200" dirty="0" smtClean="0"/>
              <a:t>But can’t bundle payment until larger systems of care- enter the ACO</a:t>
            </a:r>
            <a:endParaRPr lang="en-US" sz="3200" dirty="0"/>
          </a:p>
        </p:txBody>
      </p:sp>
      <p:sp>
        <p:nvSpPr>
          <p:cNvPr id="7" name="TextBox 6"/>
          <p:cNvSpPr txBox="1"/>
          <p:nvPr/>
        </p:nvSpPr>
        <p:spPr>
          <a:xfrm>
            <a:off x="266700" y="294468"/>
            <a:ext cx="4914900" cy="1077218"/>
          </a:xfrm>
          <a:prstGeom prst="rect">
            <a:avLst/>
          </a:prstGeom>
          <a:solidFill>
            <a:schemeClr val="accent1">
              <a:lumMod val="75000"/>
            </a:schemeClr>
          </a:solidFill>
        </p:spPr>
        <p:txBody>
          <a:bodyPr wrap="square" rtlCol="0">
            <a:spAutoFit/>
          </a:bodyPr>
          <a:lstStyle/>
          <a:p>
            <a:r>
              <a:rPr lang="en-US" sz="3200" dirty="0" smtClean="0">
                <a:solidFill>
                  <a:schemeClr val="bg1"/>
                </a:solidFill>
              </a:rPr>
              <a:t>2. Fragmented system prevents payment reform</a:t>
            </a:r>
            <a:endParaRPr lang="en-US" sz="3200" dirty="0">
              <a:solidFill>
                <a:schemeClr val="bg1"/>
              </a:solidFill>
            </a:endParaRPr>
          </a:p>
        </p:txBody>
      </p:sp>
    </p:spTree>
    <p:extLst>
      <p:ext uri="{BB962C8B-B14F-4D97-AF65-F5344CB8AC3E}">
        <p14:creationId xmlns:p14="http://schemas.microsoft.com/office/powerpoint/2010/main" val="3635722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idx="1"/>
          </p:nvPr>
        </p:nvSpPr>
        <p:spPr>
          <a:xfrm>
            <a:off x="533400" y="2057400"/>
            <a:ext cx="8077200" cy="4114800"/>
          </a:xfrm>
        </p:spPr>
        <p:txBody>
          <a:bodyPr/>
          <a:lstStyle/>
          <a:p>
            <a:pPr>
              <a:buFontTx/>
              <a:buNone/>
            </a:pPr>
            <a:endParaRPr lang="en-US" sz="4000" dirty="0"/>
          </a:p>
          <a:p>
            <a:endParaRPr lang="en-US" sz="3600" dirty="0"/>
          </a:p>
        </p:txBody>
      </p:sp>
      <p:sp>
        <p:nvSpPr>
          <p:cNvPr id="6" name="TextBox 5"/>
          <p:cNvSpPr txBox="1"/>
          <p:nvPr/>
        </p:nvSpPr>
        <p:spPr>
          <a:xfrm>
            <a:off x="533400" y="1447800"/>
            <a:ext cx="8153400" cy="4154984"/>
          </a:xfrm>
          <a:prstGeom prst="rect">
            <a:avLst/>
          </a:prstGeom>
          <a:noFill/>
        </p:spPr>
        <p:txBody>
          <a:bodyPr wrap="square" rtlCol="0">
            <a:spAutoFit/>
          </a:bodyPr>
          <a:lstStyle/>
          <a:p>
            <a:pPr lvl="1"/>
            <a:endParaRPr lang="en-US" sz="2400" dirty="0" smtClean="0"/>
          </a:p>
          <a:p>
            <a:pPr>
              <a:buFont typeface="Arial" pitchFamily="34" charset="0"/>
              <a:buChar char="•"/>
            </a:pPr>
            <a:r>
              <a:rPr lang="en-US" sz="3600" dirty="0" smtClean="0"/>
              <a:t>Accountable </a:t>
            </a:r>
            <a:r>
              <a:rPr lang="en-US" sz="3600" dirty="0" smtClean="0"/>
              <a:t>Care Organizations (ACO)</a:t>
            </a:r>
          </a:p>
          <a:p>
            <a:pPr lvl="2">
              <a:buFont typeface="Arial" pitchFamily="34" charset="0"/>
              <a:buChar char="•"/>
            </a:pPr>
            <a:r>
              <a:rPr lang="en-US" sz="3600" dirty="0" smtClean="0"/>
              <a:t> Umbrella organizations to provide systems/processes and skills</a:t>
            </a:r>
          </a:p>
          <a:p>
            <a:pPr lvl="1">
              <a:buFont typeface="Arial" pitchFamily="34" charset="0"/>
              <a:buChar char="•"/>
            </a:pPr>
            <a:r>
              <a:rPr lang="en-US" sz="3600" dirty="0" smtClean="0"/>
              <a:t> Move from FFS to bundled/global pay</a:t>
            </a:r>
          </a:p>
          <a:p>
            <a:pPr lvl="1">
              <a:buFont typeface="Arial" pitchFamily="34" charset="0"/>
              <a:buChar char="•"/>
            </a:pPr>
            <a:endParaRPr lang="en-US" sz="3600" dirty="0" smtClean="0"/>
          </a:p>
          <a:p>
            <a:endParaRPr lang="en-US" sz="3600" dirty="0" smtClean="0"/>
          </a:p>
          <a:p>
            <a:pPr lvl="1">
              <a:buFont typeface="Arial" pitchFamily="34" charset="0"/>
              <a:buChar char="•"/>
            </a:pPr>
            <a:endParaRPr lang="en-US" sz="2400" dirty="0"/>
          </a:p>
        </p:txBody>
      </p:sp>
      <p:sp>
        <p:nvSpPr>
          <p:cNvPr id="7" name="TextBox 6"/>
          <p:cNvSpPr txBox="1"/>
          <p:nvPr/>
        </p:nvSpPr>
        <p:spPr>
          <a:xfrm>
            <a:off x="266700" y="294468"/>
            <a:ext cx="8039100" cy="584775"/>
          </a:xfrm>
          <a:prstGeom prst="rect">
            <a:avLst/>
          </a:prstGeom>
          <a:solidFill>
            <a:schemeClr val="accent1">
              <a:lumMod val="75000"/>
            </a:schemeClr>
          </a:solidFill>
        </p:spPr>
        <p:txBody>
          <a:bodyPr wrap="square" rtlCol="0">
            <a:spAutoFit/>
          </a:bodyPr>
          <a:lstStyle/>
          <a:p>
            <a:r>
              <a:rPr lang="en-US" sz="3200" dirty="0" smtClean="0">
                <a:solidFill>
                  <a:schemeClr val="bg1"/>
                </a:solidFill>
              </a:rPr>
              <a:t>1. Reducing fragmentation – payment reform</a:t>
            </a:r>
            <a:endParaRPr lang="en-US" sz="3200" dirty="0">
              <a:solidFill>
                <a:schemeClr val="bg1"/>
              </a:solidFill>
            </a:endParaRPr>
          </a:p>
        </p:txBody>
      </p:sp>
    </p:spTree>
    <p:extLst>
      <p:ext uri="{BB962C8B-B14F-4D97-AF65-F5344CB8AC3E}">
        <p14:creationId xmlns:p14="http://schemas.microsoft.com/office/powerpoint/2010/main" val="2958876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870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457200"/>
            <a:ext cx="89725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48200" y="3124200"/>
            <a:ext cx="1143000" cy="892552"/>
          </a:xfrm>
          <a:prstGeom prst="rect">
            <a:avLst/>
          </a:prstGeom>
          <a:solidFill>
            <a:schemeClr val="bg1"/>
          </a:solidFill>
          <a:ln>
            <a:solidFill>
              <a:schemeClr val="tx1"/>
            </a:solidFill>
            <a:prstDash val="solid"/>
          </a:ln>
        </p:spPr>
        <p:txBody>
          <a:bodyPr wrap="square">
            <a:spAutoFit/>
          </a:bodyPr>
          <a:lstStyle/>
          <a:p>
            <a:pPr>
              <a:defRPr/>
            </a:pPr>
            <a:r>
              <a:rPr lang="en-US" sz="2000" b="1" dirty="0"/>
              <a:t>Specialty </a:t>
            </a:r>
            <a:r>
              <a:rPr lang="en-US" sz="2000" b="1" dirty="0" smtClean="0"/>
              <a:t>Care</a:t>
            </a:r>
          </a:p>
          <a:p>
            <a:pPr>
              <a:defRPr/>
            </a:pPr>
            <a:endParaRPr lang="en-US" sz="1200" b="1" dirty="0"/>
          </a:p>
        </p:txBody>
      </p:sp>
      <p:sp>
        <p:nvSpPr>
          <p:cNvPr id="8" name="TextBox 7"/>
          <p:cNvSpPr txBox="1"/>
          <p:nvPr/>
        </p:nvSpPr>
        <p:spPr>
          <a:xfrm>
            <a:off x="3505200" y="4038600"/>
            <a:ext cx="2133600" cy="707886"/>
          </a:xfrm>
          <a:prstGeom prst="rect">
            <a:avLst/>
          </a:prstGeom>
          <a:solidFill>
            <a:schemeClr val="bg1"/>
          </a:solidFill>
          <a:ln>
            <a:solidFill>
              <a:schemeClr val="tx1"/>
            </a:solidFill>
            <a:prstDash val="solid"/>
          </a:ln>
        </p:spPr>
        <p:txBody>
          <a:bodyPr>
            <a:spAutoFit/>
          </a:bodyPr>
          <a:lstStyle/>
          <a:p>
            <a:pPr algn="ctr">
              <a:defRPr/>
            </a:pPr>
            <a:r>
              <a:rPr lang="en-US" sz="2000" b="1" dirty="0">
                <a:solidFill>
                  <a:schemeClr val="bg1">
                    <a:lumMod val="50000"/>
                  </a:schemeClr>
                </a:solidFill>
              </a:rPr>
              <a:t>Inpatient</a:t>
            </a:r>
          </a:p>
          <a:p>
            <a:pPr algn="ctr">
              <a:defRPr/>
            </a:pPr>
            <a:r>
              <a:rPr lang="en-US" sz="2000" b="1" dirty="0">
                <a:solidFill>
                  <a:schemeClr val="bg1">
                    <a:lumMod val="50000"/>
                  </a:schemeClr>
                </a:solidFill>
              </a:rPr>
              <a:t> Care</a:t>
            </a:r>
          </a:p>
        </p:txBody>
      </p:sp>
      <p:sp>
        <p:nvSpPr>
          <p:cNvPr id="87047" name="TextBox 8"/>
          <p:cNvSpPr txBox="1">
            <a:spLocks noChangeArrowheads="1"/>
          </p:cNvSpPr>
          <p:nvPr/>
        </p:nvSpPr>
        <p:spPr bwMode="auto">
          <a:xfrm>
            <a:off x="3505200" y="3200400"/>
            <a:ext cx="1143000" cy="800100"/>
          </a:xfrm>
          <a:prstGeom prst="rect">
            <a:avLst/>
          </a:prstGeom>
          <a:solidFill>
            <a:schemeClr val="bg1"/>
          </a:solidFill>
          <a:ln w="9525">
            <a:solidFill>
              <a:schemeClr val="tx1"/>
            </a:solidFill>
            <a:prstDash val="solid"/>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dirty="0"/>
              <a:t>Ancillary</a:t>
            </a:r>
          </a:p>
          <a:p>
            <a:r>
              <a:rPr lang="en-US" sz="1600" b="1" dirty="0"/>
              <a:t>Care</a:t>
            </a:r>
          </a:p>
          <a:p>
            <a:endParaRPr lang="en-US" sz="1400" b="1" dirty="0"/>
          </a:p>
        </p:txBody>
      </p:sp>
    </p:spTree>
    <p:extLst>
      <p:ext uri="{BB962C8B-B14F-4D97-AF65-F5344CB8AC3E}">
        <p14:creationId xmlns:p14="http://schemas.microsoft.com/office/powerpoint/2010/main" val="216805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Possible Structure for an ACO?</a:t>
            </a:r>
            <a:endParaRPr lang="en-US" sz="4000" dirty="0"/>
          </a:p>
        </p:txBody>
      </p:sp>
      <p:sp>
        <p:nvSpPr>
          <p:cNvPr id="5" name="Slide Number Placeholder 4"/>
          <p:cNvSpPr>
            <a:spLocks noGrp="1"/>
          </p:cNvSpPr>
          <p:nvPr>
            <p:ph type="sldNum" sz="quarter" idx="11"/>
          </p:nvPr>
        </p:nvSpPr>
        <p:spPr/>
        <p:txBody>
          <a:bodyPr/>
          <a:lstStyle/>
          <a:p>
            <a:fld id="{9C7BDDF5-3448-4B4F-8389-84417B2FE1D9}" type="slidenum">
              <a:rPr lang="en-US" smtClean="0"/>
              <a:pPr/>
              <a:t>34</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57200" y="1447800"/>
            <a:ext cx="8290336" cy="5410200"/>
          </a:xfrm>
          <a:prstGeom prst="rect">
            <a:avLst/>
          </a:prstGeom>
          <a:noFill/>
          <a:ln w="9525">
            <a:noFill/>
            <a:miter lim="800000"/>
            <a:headEnd/>
            <a:tailEnd/>
          </a:ln>
          <a:effectLst/>
        </p:spPr>
      </p:pic>
    </p:spTree>
    <p:extLst>
      <p:ext uri="{BB962C8B-B14F-4D97-AF65-F5344CB8AC3E}">
        <p14:creationId xmlns:p14="http://schemas.microsoft.com/office/powerpoint/2010/main" val="3181239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changing marketplace</a:t>
            </a:r>
            <a:endParaRPr lang="en-US" dirty="0"/>
          </a:p>
        </p:txBody>
      </p:sp>
      <p:sp>
        <p:nvSpPr>
          <p:cNvPr id="3" name="Content Placeholder 2"/>
          <p:cNvSpPr>
            <a:spLocks noGrp="1"/>
          </p:cNvSpPr>
          <p:nvPr>
            <p:ph idx="1"/>
          </p:nvPr>
        </p:nvSpPr>
        <p:spPr/>
        <p:txBody>
          <a:bodyPr/>
          <a:lstStyle/>
          <a:p>
            <a:r>
              <a:rPr lang="en-US" dirty="0" smtClean="0"/>
              <a:t>Independent physicians and small hospitals will be looking for partners with infrastructure</a:t>
            </a:r>
          </a:p>
          <a:p>
            <a:endParaRPr lang="en-US" dirty="0" smtClean="0"/>
          </a:p>
          <a:p>
            <a:r>
              <a:rPr lang="en-US" dirty="0" smtClean="0"/>
              <a:t>We are seeing wave of consolidation likely due to economic downturn and ACO discussion</a:t>
            </a:r>
          </a:p>
          <a:p>
            <a:r>
              <a:rPr lang="en-US" dirty="0" smtClean="0"/>
              <a:t>Larger systems are looking to grow and gain efficiencies of scale</a:t>
            </a:r>
            <a:endParaRPr lang="en-US" dirty="0"/>
          </a:p>
        </p:txBody>
      </p:sp>
      <p:sp>
        <p:nvSpPr>
          <p:cNvPr id="5" name="Slide Number Placeholder 4"/>
          <p:cNvSpPr>
            <a:spLocks noGrp="1"/>
          </p:cNvSpPr>
          <p:nvPr>
            <p:ph type="sldNum" sz="quarter" idx="11"/>
          </p:nvPr>
        </p:nvSpPr>
        <p:spPr/>
        <p:txBody>
          <a:bodyPr/>
          <a:lstStyle/>
          <a:p>
            <a:fld id="{9C7BDDF5-3448-4B4F-8389-84417B2FE1D9}" type="slidenum">
              <a:rPr lang="en-US" smtClean="0"/>
              <a:pPr/>
              <a:t>35</a:t>
            </a:fld>
            <a:endParaRPr lang="en-US" dirty="0"/>
          </a:p>
        </p:txBody>
      </p:sp>
    </p:spTree>
    <p:extLst>
      <p:ext uri="{BB962C8B-B14F-4D97-AF65-F5344CB8AC3E}">
        <p14:creationId xmlns:p14="http://schemas.microsoft.com/office/powerpoint/2010/main" val="359081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533400" y="457200"/>
            <a:ext cx="8183880" cy="1051560"/>
          </a:xfrm>
        </p:spPr>
        <p:txBody>
          <a:bodyPr>
            <a:noAutofit/>
          </a:bodyPr>
          <a:lstStyle/>
          <a:p>
            <a:r>
              <a:rPr lang="en-US" sz="4400" dirty="0" smtClean="0"/>
              <a:t>COST- Reform</a:t>
            </a:r>
            <a:br>
              <a:rPr lang="en-US" sz="4400" dirty="0" smtClean="0"/>
            </a:br>
            <a:r>
              <a:rPr lang="en-US" sz="3200" dirty="0" smtClean="0"/>
              <a:t>Other Cost Control</a:t>
            </a:r>
            <a:endParaRPr lang="en-US" sz="3200" dirty="0"/>
          </a:p>
        </p:txBody>
      </p:sp>
      <p:sp>
        <p:nvSpPr>
          <p:cNvPr id="155651" name="Rectangle 3"/>
          <p:cNvSpPr>
            <a:spLocks noGrp="1" noChangeArrowheads="1"/>
          </p:cNvSpPr>
          <p:nvPr>
            <p:ph idx="1"/>
          </p:nvPr>
        </p:nvSpPr>
        <p:spPr>
          <a:xfrm>
            <a:off x="457200" y="2057400"/>
            <a:ext cx="8077200" cy="4114800"/>
          </a:xfrm>
        </p:spPr>
        <p:txBody>
          <a:bodyPr/>
          <a:lstStyle/>
          <a:p>
            <a:pPr>
              <a:buFontTx/>
              <a:buNone/>
            </a:pPr>
            <a:endParaRPr lang="en-US" sz="4000" dirty="0"/>
          </a:p>
          <a:p>
            <a:endParaRPr lang="en-US" sz="3600" dirty="0" smtClean="0"/>
          </a:p>
          <a:p>
            <a:endParaRPr lang="en-US" sz="3600" dirty="0" smtClean="0"/>
          </a:p>
          <a:p>
            <a:endParaRPr lang="en-US" sz="3600" dirty="0"/>
          </a:p>
        </p:txBody>
      </p:sp>
      <p:sp>
        <p:nvSpPr>
          <p:cNvPr id="6" name="TextBox 5"/>
          <p:cNvSpPr txBox="1"/>
          <p:nvPr/>
        </p:nvSpPr>
        <p:spPr>
          <a:xfrm>
            <a:off x="533400" y="1371600"/>
            <a:ext cx="8382000" cy="4585871"/>
          </a:xfrm>
          <a:prstGeom prst="rect">
            <a:avLst/>
          </a:prstGeom>
          <a:noFill/>
        </p:spPr>
        <p:txBody>
          <a:bodyPr wrap="square" rtlCol="0">
            <a:spAutoFit/>
          </a:bodyPr>
          <a:lstStyle/>
          <a:p>
            <a:pPr lvl="1"/>
            <a:endParaRPr lang="en-US" sz="2400" dirty="0" smtClean="0"/>
          </a:p>
          <a:p>
            <a:pPr>
              <a:buFont typeface="Arial" pitchFamily="34" charset="0"/>
              <a:buChar char="•"/>
            </a:pPr>
            <a:r>
              <a:rPr lang="en-US" sz="2800" dirty="0" smtClean="0">
                <a:solidFill>
                  <a:srgbClr val="FF0000"/>
                </a:solidFill>
              </a:rPr>
              <a:t> </a:t>
            </a:r>
            <a:r>
              <a:rPr lang="en-US" sz="2800" dirty="0" smtClean="0"/>
              <a:t>Benefits </a:t>
            </a:r>
            <a:r>
              <a:rPr lang="en-US" sz="2800" dirty="0"/>
              <a:t>plans-&gt; </a:t>
            </a:r>
            <a:r>
              <a:rPr lang="en-US" sz="2800" i="1" dirty="0"/>
              <a:t>tax ‘</a:t>
            </a:r>
            <a:r>
              <a:rPr lang="en-US" sz="2800" i="1" dirty="0" err="1"/>
              <a:t>cadillac</a:t>
            </a:r>
            <a:r>
              <a:rPr lang="en-US" sz="2800" i="1" dirty="0"/>
              <a:t>’ health plans 	</a:t>
            </a:r>
            <a:r>
              <a:rPr lang="en-US" sz="2800" i="1" dirty="0" smtClean="0"/>
              <a:t>limited</a:t>
            </a:r>
          </a:p>
          <a:p>
            <a:endParaRPr lang="en-US" sz="2800" i="1" dirty="0" smtClean="0"/>
          </a:p>
          <a:p>
            <a:pPr>
              <a:buFont typeface="Arial" pitchFamily="34" charset="0"/>
              <a:buChar char="•"/>
            </a:pPr>
            <a:r>
              <a:rPr lang="en-US" sz="2800" dirty="0" smtClean="0"/>
              <a:t>Congress seems unable to cut spending</a:t>
            </a:r>
          </a:p>
          <a:p>
            <a:pPr lvl="1">
              <a:buFont typeface="Arial" pitchFamily="34" charset="0"/>
              <a:buChar char="•"/>
            </a:pPr>
            <a:r>
              <a:rPr lang="en-US" sz="2800" dirty="0" smtClean="0"/>
              <a:t> </a:t>
            </a:r>
            <a:r>
              <a:rPr lang="en-US" sz="2800" i="1" dirty="0" smtClean="0"/>
              <a:t>Independent Payment Advisory Board (IPAB)</a:t>
            </a:r>
          </a:p>
          <a:p>
            <a:pPr lvl="1"/>
            <a:r>
              <a:rPr lang="en-US" sz="2400" dirty="0" smtClean="0"/>
              <a:t>NOT benefits, ration care, raise taxes, premiums, cost-sharing</a:t>
            </a:r>
          </a:p>
          <a:p>
            <a:pPr lvl="1"/>
            <a:endParaRPr lang="en-US" sz="2400" dirty="0" smtClean="0"/>
          </a:p>
          <a:p>
            <a:pPr>
              <a:buFont typeface="Arial" pitchFamily="34" charset="0"/>
              <a:buChar char="•"/>
            </a:pPr>
            <a:r>
              <a:rPr lang="en-US" sz="2800" dirty="0" smtClean="0"/>
              <a:t> Lawsuits-&gt;State grants to pilot tort reform</a:t>
            </a:r>
          </a:p>
          <a:p>
            <a:pPr>
              <a:buFont typeface="Arial" pitchFamily="34" charset="0"/>
              <a:buChar char="•"/>
            </a:pPr>
            <a:endParaRPr lang="en-US" sz="2800" dirty="0" smtClean="0"/>
          </a:p>
          <a:p>
            <a:pPr>
              <a:buFont typeface="Arial" pitchFamily="34" charset="0"/>
              <a:buChar char="•"/>
            </a:pPr>
            <a:endParaRPr lang="en-US" sz="2800" dirty="0" smtClean="0"/>
          </a:p>
          <a:p>
            <a:pPr lvl="1">
              <a:buFont typeface="Arial" pitchFamily="34" charset="0"/>
              <a:buChar char="•"/>
            </a:pPr>
            <a:endParaRPr lang="en-US" sz="2400" dirty="0"/>
          </a:p>
        </p:txBody>
      </p:sp>
    </p:spTree>
    <p:extLst>
      <p:ext uri="{BB962C8B-B14F-4D97-AF65-F5344CB8AC3E}">
        <p14:creationId xmlns:p14="http://schemas.microsoft.com/office/powerpoint/2010/main" val="3461691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533400" y="457200"/>
            <a:ext cx="8183880" cy="1051560"/>
          </a:xfrm>
        </p:spPr>
        <p:txBody>
          <a:bodyPr>
            <a:noAutofit/>
          </a:bodyPr>
          <a:lstStyle/>
          <a:p>
            <a:r>
              <a:rPr lang="en-US" sz="4400" dirty="0" smtClean="0"/>
              <a:t>COST- Reform</a:t>
            </a:r>
            <a:endParaRPr lang="en-US" sz="4400" dirty="0"/>
          </a:p>
        </p:txBody>
      </p:sp>
      <p:sp>
        <p:nvSpPr>
          <p:cNvPr id="155651" name="Rectangle 3"/>
          <p:cNvSpPr>
            <a:spLocks noGrp="1" noChangeArrowheads="1"/>
          </p:cNvSpPr>
          <p:nvPr>
            <p:ph idx="1"/>
          </p:nvPr>
        </p:nvSpPr>
        <p:spPr>
          <a:xfrm>
            <a:off x="533400" y="1752600"/>
            <a:ext cx="8077200" cy="4419600"/>
          </a:xfrm>
        </p:spPr>
        <p:txBody>
          <a:bodyPr/>
          <a:lstStyle/>
          <a:p>
            <a:pPr>
              <a:buFontTx/>
              <a:buNone/>
            </a:pPr>
            <a:endParaRPr lang="en-US" sz="4000" dirty="0"/>
          </a:p>
          <a:p>
            <a:endParaRPr lang="en-US" sz="3600" dirty="0"/>
          </a:p>
        </p:txBody>
      </p:sp>
      <p:sp>
        <p:nvSpPr>
          <p:cNvPr id="6" name="TextBox 5"/>
          <p:cNvSpPr txBox="1"/>
          <p:nvPr/>
        </p:nvSpPr>
        <p:spPr>
          <a:xfrm>
            <a:off x="533400" y="1600200"/>
            <a:ext cx="8153400" cy="5878532"/>
          </a:xfrm>
          <a:prstGeom prst="rect">
            <a:avLst/>
          </a:prstGeom>
          <a:noFill/>
        </p:spPr>
        <p:txBody>
          <a:bodyPr wrap="square" rtlCol="0">
            <a:spAutoFit/>
          </a:bodyPr>
          <a:lstStyle/>
          <a:p>
            <a:pPr>
              <a:buFont typeface="Arial" pitchFamily="34" charset="0"/>
              <a:buChar char="•"/>
            </a:pPr>
            <a:r>
              <a:rPr lang="en-US" sz="2400" dirty="0" smtClean="0"/>
              <a:t> </a:t>
            </a:r>
            <a:r>
              <a:rPr lang="en-US" sz="2800" dirty="0" smtClean="0"/>
              <a:t>Insurance Markets -&gt; </a:t>
            </a:r>
            <a:r>
              <a:rPr lang="en-US" sz="2800" i="1" dirty="0" smtClean="0"/>
              <a:t>Exchanges</a:t>
            </a:r>
          </a:p>
          <a:p>
            <a:pPr lvl="1">
              <a:buFont typeface="Arial" pitchFamily="34" charset="0"/>
              <a:buChar char="•"/>
            </a:pPr>
            <a:r>
              <a:rPr lang="en-US" sz="2800" dirty="0" smtClean="0"/>
              <a:t> Intent is to reduce cost and expand coverage</a:t>
            </a:r>
          </a:p>
          <a:p>
            <a:pPr lvl="2">
              <a:buFont typeface="Arial" pitchFamily="34" charset="0"/>
              <a:buChar char="•"/>
            </a:pPr>
            <a:r>
              <a:rPr lang="en-US" sz="2800" dirty="0" smtClean="0"/>
              <a:t> </a:t>
            </a:r>
            <a:r>
              <a:rPr lang="en-US" sz="2400" dirty="0" smtClean="0"/>
              <a:t>Small business and individual</a:t>
            </a:r>
          </a:p>
          <a:p>
            <a:pPr lvl="2">
              <a:buFont typeface="Arial" pitchFamily="34" charset="0"/>
              <a:buChar char="•"/>
            </a:pPr>
            <a:r>
              <a:rPr lang="en-US" sz="2400" dirty="0" smtClean="0"/>
              <a:t> Reimbursement public or private</a:t>
            </a:r>
          </a:p>
          <a:p>
            <a:pPr lvl="1"/>
            <a:endParaRPr lang="en-US" sz="2800" dirty="0"/>
          </a:p>
          <a:p>
            <a:pPr>
              <a:buFont typeface="Arial" pitchFamily="34" charset="0"/>
              <a:buChar char="•"/>
            </a:pPr>
            <a:r>
              <a:rPr lang="en-US" sz="2800" dirty="0"/>
              <a:t>Marginal care driven by Fee for Service</a:t>
            </a:r>
          </a:p>
          <a:p>
            <a:pPr lvl="1">
              <a:buFont typeface="Arial" pitchFamily="34" charset="0"/>
              <a:buChar char="•"/>
            </a:pPr>
            <a:r>
              <a:rPr lang="en-US" sz="2800" dirty="0"/>
              <a:t> </a:t>
            </a:r>
            <a:r>
              <a:rPr lang="en-US" sz="2800" i="1" dirty="0"/>
              <a:t>Comparative Effectiveness Research</a:t>
            </a:r>
          </a:p>
          <a:p>
            <a:endParaRPr lang="en-US" sz="2800" i="1" dirty="0"/>
          </a:p>
          <a:p>
            <a:pPr>
              <a:buFont typeface="Arial" pitchFamily="34" charset="0"/>
              <a:buChar char="•"/>
            </a:pPr>
            <a:r>
              <a:rPr lang="en-US" sz="2800" dirty="0"/>
              <a:t> Prices-</a:t>
            </a:r>
            <a:r>
              <a:rPr lang="en-US" sz="2800" dirty="0" smtClean="0"/>
              <a:t>&gt; </a:t>
            </a:r>
            <a:r>
              <a:rPr lang="en-US" sz="2800" i="1" dirty="0" smtClean="0"/>
              <a:t>Reduced </a:t>
            </a:r>
            <a:r>
              <a:rPr lang="en-US" sz="2800" i="1" dirty="0"/>
              <a:t>annual payment updates</a:t>
            </a:r>
          </a:p>
          <a:p>
            <a:pPr>
              <a:buFont typeface="Arial" pitchFamily="34" charset="0"/>
              <a:buChar char="•"/>
            </a:pPr>
            <a:endParaRPr lang="en-US" sz="2800" dirty="0" smtClean="0"/>
          </a:p>
          <a:p>
            <a:pPr lvl="1">
              <a:buFont typeface="Arial" pitchFamily="34" charset="0"/>
              <a:buChar char="•"/>
            </a:pPr>
            <a:endParaRPr lang="en-US" sz="2400" dirty="0" smtClean="0"/>
          </a:p>
          <a:p>
            <a:pPr lvl="2"/>
            <a:endParaRPr lang="en-US" sz="2400" dirty="0" smtClean="0"/>
          </a:p>
          <a:p>
            <a:endParaRPr lang="en-US" sz="2800" dirty="0" smtClean="0"/>
          </a:p>
          <a:p>
            <a:pPr lvl="1">
              <a:buFont typeface="Arial" pitchFamily="34" charset="0"/>
              <a:buChar char="•"/>
            </a:pPr>
            <a:endParaRPr lang="en-US" sz="2400" dirty="0"/>
          </a:p>
        </p:txBody>
      </p:sp>
    </p:spTree>
    <p:extLst>
      <p:ext uri="{BB962C8B-B14F-4D97-AF65-F5344CB8AC3E}">
        <p14:creationId xmlns:p14="http://schemas.microsoft.com/office/powerpoint/2010/main" val="2317722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legislative victory was not the final story</a:t>
            </a:r>
            <a:endParaRPr lang="en-US" dirty="0"/>
          </a:p>
        </p:txBody>
      </p:sp>
      <p:sp>
        <p:nvSpPr>
          <p:cNvPr id="4" name="Text Placeholder 3"/>
          <p:cNvSpPr>
            <a:spLocks noGrp="1"/>
          </p:cNvSpPr>
          <p:nvPr>
            <p:ph type="body" idx="1"/>
          </p:nvPr>
        </p:nvSpPr>
        <p:spPr/>
        <p:txBody>
          <a:bodyPr>
            <a:normAutofit/>
          </a:bodyPr>
          <a:lstStyle/>
          <a:p>
            <a:r>
              <a:rPr lang="en-US" sz="4000" dirty="0" smtClean="0">
                <a:solidFill>
                  <a:schemeClr val="tx1"/>
                </a:solidFill>
              </a:rPr>
              <a:t>The Passage of the Legislation was just Round 1.</a:t>
            </a:r>
          </a:p>
          <a:p>
            <a:endParaRPr lang="en-US" sz="4000" dirty="0">
              <a:solidFill>
                <a:schemeClr val="tx1"/>
              </a:solidFill>
            </a:endParaRPr>
          </a:p>
          <a:p>
            <a:endParaRPr lang="en-US" sz="4000" dirty="0" smtClean="0">
              <a:solidFill>
                <a:schemeClr val="tx1"/>
              </a:solidFill>
            </a:endParaRPr>
          </a:p>
          <a:p>
            <a:endParaRPr lang="en-US" sz="4000" dirty="0">
              <a:solidFill>
                <a:schemeClr val="tx1"/>
              </a:solidFill>
            </a:endParaRPr>
          </a:p>
        </p:txBody>
      </p:sp>
    </p:spTree>
    <p:extLst>
      <p:ext uri="{BB962C8B-B14F-4D97-AF65-F5344CB8AC3E}">
        <p14:creationId xmlns:p14="http://schemas.microsoft.com/office/powerpoint/2010/main" val="3612637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0"/>
            <a:ext cx="8229600" cy="1524000"/>
          </a:xfrm>
        </p:spPr>
        <p:txBody>
          <a:bodyPr/>
          <a:lstStyle/>
          <a:p>
            <a:pPr marL="0" indent="0" algn="ctr">
              <a:buNone/>
            </a:pPr>
            <a:r>
              <a:rPr lang="en-US" dirty="0" smtClean="0"/>
              <a:t>Victories are rare in politics; issues just shift from one forum to the next</a:t>
            </a:r>
            <a:endParaRPr lang="en-US" dirty="0"/>
          </a:p>
        </p:txBody>
      </p:sp>
      <p:graphicFrame>
        <p:nvGraphicFramePr>
          <p:cNvPr id="8" name="Diagram 7"/>
          <p:cNvGraphicFramePr/>
          <p:nvPr>
            <p:extLst>
              <p:ext uri="{D42A27DB-BD31-4B8C-83A1-F6EECF244321}">
                <p14:modId xmlns:p14="http://schemas.microsoft.com/office/powerpoint/2010/main" val="3555515307"/>
              </p:ext>
            </p:extLst>
          </p:nvPr>
        </p:nvGraphicFramePr>
        <p:xfrm>
          <a:off x="914400" y="1371600"/>
          <a:ext cx="7086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429000" y="3276600"/>
            <a:ext cx="1752600" cy="923330"/>
          </a:xfrm>
          <a:prstGeom prst="rect">
            <a:avLst/>
          </a:prstGeom>
          <a:noFill/>
        </p:spPr>
        <p:txBody>
          <a:bodyPr wrap="squar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ACA</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Isosceles Triangle 8"/>
          <p:cNvSpPr/>
          <p:nvPr/>
        </p:nvSpPr>
        <p:spPr>
          <a:xfrm>
            <a:off x="228600" y="6629398"/>
            <a:ext cx="114300" cy="1524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002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838200"/>
            <a:ext cx="7010400" cy="1470025"/>
          </a:xfrm>
        </p:spPr>
        <p:txBody>
          <a:bodyPr/>
          <a:lstStyle/>
          <a:p>
            <a:pPr>
              <a:defRPr/>
            </a:pPr>
            <a:r>
              <a:rPr lang="en-US" dirty="0" smtClean="0"/>
              <a:t>What About the “Affordable Care Act?”</a:t>
            </a:r>
            <a:endParaRPr lang="en-US" dirty="0"/>
          </a:p>
        </p:txBody>
      </p:sp>
      <p:pic>
        <p:nvPicPr>
          <p:cNvPr id="1157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971800"/>
            <a:ext cx="4414838"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022" y="46918"/>
            <a:ext cx="8003178" cy="660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MS91022055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8118" y="6134100"/>
            <a:ext cx="609600" cy="609600"/>
          </a:xfrm>
          <a:prstGeom prst="rect">
            <a:avLst/>
          </a:prstGeom>
        </p:spPr>
      </p:pic>
    </p:spTree>
    <p:extLst>
      <p:ext uri="{BB962C8B-B14F-4D97-AF65-F5344CB8AC3E}">
        <p14:creationId xmlns:p14="http://schemas.microsoft.com/office/powerpoint/2010/main" val="49916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8"/>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6600" dirty="0" smtClean="0"/>
              <a:t>SCOTUS</a:t>
            </a:r>
            <a:endParaRPr lang="en-US" sz="6600" dirty="0"/>
          </a:p>
        </p:txBody>
      </p:sp>
      <p:pic>
        <p:nvPicPr>
          <p:cNvPr id="3074" name="Picture 2" descr="C:\Documents and Settings\tlschles\Local Settings\Temporary Internet Files\Content.IE5\SFRKZ1VQ\MP90040108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61" y="1524000"/>
            <a:ext cx="7775439"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992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Questions</a:t>
            </a:r>
            <a:endParaRPr lang="en-US" dirty="0"/>
          </a:p>
        </p:txBody>
      </p:sp>
      <p:sp>
        <p:nvSpPr>
          <p:cNvPr id="4" name="Content Placeholder 3"/>
          <p:cNvSpPr>
            <a:spLocks noGrp="1"/>
          </p:cNvSpPr>
          <p:nvPr>
            <p:ph idx="1"/>
          </p:nvPr>
        </p:nvSpPr>
        <p:spPr/>
        <p:txBody>
          <a:bodyPr/>
          <a:lstStyle/>
          <a:p>
            <a:r>
              <a:rPr lang="en-US" dirty="0" smtClean="0"/>
              <a:t>Individual Mandate</a:t>
            </a:r>
          </a:p>
          <a:p>
            <a:pPr lvl="1"/>
            <a:r>
              <a:rPr lang="en-US" i="1" dirty="0" smtClean="0"/>
              <a:t>Did Congress act within its power</a:t>
            </a:r>
            <a:r>
              <a:rPr lang="en-US" dirty="0" smtClean="0"/>
              <a:t>?</a:t>
            </a:r>
          </a:p>
          <a:p>
            <a:pPr lvl="2"/>
            <a:r>
              <a:rPr lang="en-US" sz="2800" dirty="0" smtClean="0"/>
              <a:t>Commerce Clause?</a:t>
            </a:r>
          </a:p>
          <a:p>
            <a:pPr lvl="2"/>
            <a:r>
              <a:rPr lang="en-US" sz="2800" dirty="0" smtClean="0"/>
              <a:t>Taxing Clause?</a:t>
            </a:r>
          </a:p>
          <a:p>
            <a:r>
              <a:rPr lang="en-US" dirty="0" smtClean="0"/>
              <a:t>Medicaid Expansion</a:t>
            </a:r>
          </a:p>
          <a:p>
            <a:pPr lvl="1"/>
            <a:r>
              <a:rPr lang="en-US" i="1" dirty="0" smtClean="0"/>
              <a:t>Was the ACA’s expansion of Medicaid coverage unconstitutionally coercive?</a:t>
            </a:r>
          </a:p>
        </p:txBody>
      </p:sp>
    </p:spTree>
    <p:extLst>
      <p:ext uri="{BB962C8B-B14F-4D97-AF65-F5344CB8AC3E}">
        <p14:creationId xmlns:p14="http://schemas.microsoft.com/office/powerpoint/2010/main" val="3800735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Implications Going Forward</a:t>
            </a:r>
            <a:endParaRPr lang="en-US" dirty="0"/>
          </a:p>
        </p:txBody>
      </p:sp>
      <p:sp>
        <p:nvSpPr>
          <p:cNvPr id="8" name="Content Placeholder 7"/>
          <p:cNvSpPr>
            <a:spLocks noGrp="1"/>
          </p:cNvSpPr>
          <p:nvPr>
            <p:ph idx="1"/>
          </p:nvPr>
        </p:nvSpPr>
        <p:spPr>
          <a:xfrm>
            <a:off x="381000" y="1600200"/>
            <a:ext cx="8610600" cy="4525963"/>
          </a:xfrm>
        </p:spPr>
        <p:txBody>
          <a:bodyPr>
            <a:normAutofit/>
          </a:bodyPr>
          <a:lstStyle/>
          <a:p>
            <a:r>
              <a:rPr lang="en-US" dirty="0" smtClean="0"/>
              <a:t>Backdrop of lowered reimbursement rates</a:t>
            </a:r>
            <a:endParaRPr lang="en-US" dirty="0"/>
          </a:p>
          <a:p>
            <a:pPr marL="0" indent="0">
              <a:buNone/>
            </a:pPr>
            <a:endParaRPr lang="en-US" sz="3600" dirty="0" smtClean="0"/>
          </a:p>
          <a:p>
            <a:r>
              <a:rPr lang="en-US" dirty="0" smtClean="0"/>
              <a:t>Coverage Expansion scheduled for 2014 but…</a:t>
            </a:r>
          </a:p>
          <a:p>
            <a:endParaRPr lang="en-US" dirty="0" smtClean="0"/>
          </a:p>
          <a:p>
            <a:r>
              <a:rPr lang="en-US" dirty="0" smtClean="0"/>
              <a:t>Medicaid Expansion-some states will not do so  </a:t>
            </a:r>
          </a:p>
          <a:p>
            <a:pPr lvl="1"/>
            <a:r>
              <a:rPr lang="en-US" dirty="0"/>
              <a:t> </a:t>
            </a:r>
            <a:r>
              <a:rPr lang="en-US" dirty="0" smtClean="0"/>
              <a:t>   Republican governors tend to oppose</a:t>
            </a:r>
          </a:p>
          <a:p>
            <a:pPr marL="0" indent="0">
              <a:buNone/>
            </a:pPr>
            <a:endParaRPr lang="en-US" dirty="0" smtClean="0"/>
          </a:p>
          <a:p>
            <a:endParaRPr lang="en-US" dirty="0"/>
          </a:p>
        </p:txBody>
      </p:sp>
      <p:sp>
        <p:nvSpPr>
          <p:cNvPr id="2" name="TextBox 1"/>
          <p:cNvSpPr txBox="1"/>
          <p:nvPr/>
        </p:nvSpPr>
        <p:spPr>
          <a:xfrm>
            <a:off x="762000" y="5486400"/>
            <a:ext cx="7924800" cy="646331"/>
          </a:xfrm>
          <a:prstGeom prst="rect">
            <a:avLst/>
          </a:prstGeom>
          <a:noFill/>
        </p:spPr>
        <p:txBody>
          <a:bodyPr wrap="square" rtlCol="0">
            <a:spAutoFit/>
          </a:bodyPr>
          <a:lstStyle/>
          <a:p>
            <a:r>
              <a:rPr lang="en-US" sz="3600" dirty="0" smtClean="0"/>
              <a:t>What this means to providers?</a:t>
            </a:r>
            <a:endParaRPr lang="en-US" sz="3600" dirty="0"/>
          </a:p>
        </p:txBody>
      </p:sp>
    </p:spTree>
    <p:extLst>
      <p:ext uri="{BB962C8B-B14F-4D97-AF65-F5344CB8AC3E}">
        <p14:creationId xmlns:p14="http://schemas.microsoft.com/office/powerpoint/2010/main" val="114163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533400"/>
            <a:ext cx="2819400" cy="1143000"/>
          </a:xfrm>
        </p:spPr>
        <p:txBody>
          <a:bodyPr>
            <a:normAutofit fontScale="90000"/>
          </a:bodyPr>
          <a:lstStyle/>
          <a:p>
            <a:r>
              <a:rPr lang="en-US" dirty="0" smtClean="0"/>
              <a:t>Health Insurance</a:t>
            </a:r>
            <a:br>
              <a:rPr lang="en-US" dirty="0" smtClean="0"/>
            </a:br>
            <a:r>
              <a:rPr lang="en-US" dirty="0" smtClean="0"/>
              <a:t>Coverage</a:t>
            </a:r>
            <a:endParaRPr lang="en-US" dirty="0"/>
          </a:p>
        </p:txBody>
      </p:sp>
      <p:graphicFrame>
        <p:nvGraphicFramePr>
          <p:cNvPr id="4" name="Chart 3"/>
          <p:cNvGraphicFramePr/>
          <p:nvPr>
            <p:extLst>
              <p:ext uri="{D42A27DB-BD31-4B8C-83A1-F6EECF244321}">
                <p14:modId xmlns:p14="http://schemas.microsoft.com/office/powerpoint/2010/main" val="3937832823"/>
              </p:ext>
            </p:extLst>
          </p:nvPr>
        </p:nvGraphicFramePr>
        <p:xfrm>
          <a:off x="0" y="609600"/>
          <a:ext cx="838200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3581400" y="2514600"/>
            <a:ext cx="19812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smtClean="0"/>
              <a:t>Employer </a:t>
            </a:r>
          </a:p>
          <a:p>
            <a:pPr algn="ctr"/>
            <a:r>
              <a:rPr lang="en-US" sz="2000" dirty="0" smtClean="0"/>
              <a:t>Based</a:t>
            </a:r>
            <a:endParaRPr lang="en-US" sz="2000" dirty="0"/>
          </a:p>
        </p:txBody>
      </p:sp>
      <p:sp>
        <p:nvSpPr>
          <p:cNvPr id="6" name="TextBox 1"/>
          <p:cNvSpPr txBox="1"/>
          <p:nvPr/>
        </p:nvSpPr>
        <p:spPr>
          <a:xfrm>
            <a:off x="3810000" y="4191000"/>
            <a:ext cx="19812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t>Individual</a:t>
            </a:r>
            <a:endParaRPr lang="en-US" sz="2000" dirty="0"/>
          </a:p>
        </p:txBody>
      </p:sp>
      <p:sp>
        <p:nvSpPr>
          <p:cNvPr id="7" name="TextBox 1"/>
          <p:cNvSpPr txBox="1"/>
          <p:nvPr/>
        </p:nvSpPr>
        <p:spPr>
          <a:xfrm>
            <a:off x="3810000" y="4876800"/>
            <a:ext cx="19812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t>Uninsured</a:t>
            </a:r>
            <a:endParaRPr lang="en-US" sz="2000" dirty="0"/>
          </a:p>
        </p:txBody>
      </p:sp>
      <p:sp>
        <p:nvSpPr>
          <p:cNvPr id="8" name="TextBox 1"/>
          <p:cNvSpPr txBox="1"/>
          <p:nvPr/>
        </p:nvSpPr>
        <p:spPr>
          <a:xfrm>
            <a:off x="3840480" y="5745480"/>
            <a:ext cx="19812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t>Medicaid</a:t>
            </a:r>
            <a:endParaRPr lang="en-US" sz="2000" dirty="0"/>
          </a:p>
        </p:txBody>
      </p:sp>
      <p:sp>
        <p:nvSpPr>
          <p:cNvPr id="9" name="TextBox 8"/>
          <p:cNvSpPr txBox="1"/>
          <p:nvPr/>
        </p:nvSpPr>
        <p:spPr>
          <a:xfrm>
            <a:off x="6019800" y="4400490"/>
            <a:ext cx="2438400" cy="400110"/>
          </a:xfrm>
          <a:prstGeom prst="rect">
            <a:avLst/>
          </a:prstGeom>
          <a:solidFill>
            <a:srgbClr val="FFFF00"/>
          </a:solidFill>
          <a:ln>
            <a:solidFill>
              <a:schemeClr val="tx1"/>
            </a:solidFill>
          </a:ln>
        </p:spPr>
        <p:txBody>
          <a:bodyPr wrap="square" rtlCol="0">
            <a:spAutoFit/>
          </a:bodyPr>
          <a:lstStyle/>
          <a:p>
            <a:r>
              <a:rPr lang="en-US" sz="2000" dirty="0" smtClean="0"/>
              <a:t>Health Care Exchange</a:t>
            </a:r>
            <a:endParaRPr lang="en-US" sz="800" dirty="0"/>
          </a:p>
        </p:txBody>
      </p:sp>
      <p:sp>
        <p:nvSpPr>
          <p:cNvPr id="10" name="TextBox 9"/>
          <p:cNvSpPr txBox="1"/>
          <p:nvPr/>
        </p:nvSpPr>
        <p:spPr>
          <a:xfrm>
            <a:off x="6019800" y="5010090"/>
            <a:ext cx="2438400" cy="400110"/>
          </a:xfrm>
          <a:prstGeom prst="rect">
            <a:avLst/>
          </a:prstGeom>
          <a:pattFill prst="ltDnDiag">
            <a:fgClr>
              <a:schemeClr val="tx2">
                <a:lumMod val="60000"/>
                <a:lumOff val="40000"/>
              </a:schemeClr>
            </a:fgClr>
            <a:bgClr>
              <a:schemeClr val="bg1"/>
            </a:bgClr>
          </a:pattFill>
          <a:ln>
            <a:solidFill>
              <a:schemeClr val="tx1"/>
            </a:solidFill>
          </a:ln>
        </p:spPr>
        <p:txBody>
          <a:bodyPr wrap="square" rtlCol="0">
            <a:spAutoFit/>
          </a:bodyPr>
          <a:lstStyle/>
          <a:p>
            <a:pPr algn="ctr"/>
            <a:r>
              <a:rPr lang="en-US" sz="2000" dirty="0" smtClean="0"/>
              <a:t>Medicaid Expansion</a:t>
            </a:r>
            <a:endParaRPr lang="en-US" dirty="0"/>
          </a:p>
        </p:txBody>
      </p:sp>
    </p:spTree>
    <p:extLst>
      <p:ext uri="{BB962C8B-B14F-4D97-AF65-F5344CB8AC3E}">
        <p14:creationId xmlns:p14="http://schemas.microsoft.com/office/powerpoint/2010/main" val="11916052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Implications Going Forward</a:t>
            </a:r>
            <a:endParaRPr lang="en-US" dirty="0"/>
          </a:p>
        </p:txBody>
      </p:sp>
      <p:sp>
        <p:nvSpPr>
          <p:cNvPr id="8" name="Content Placeholder 7"/>
          <p:cNvSpPr>
            <a:spLocks noGrp="1"/>
          </p:cNvSpPr>
          <p:nvPr>
            <p:ph idx="1"/>
          </p:nvPr>
        </p:nvSpPr>
        <p:spPr>
          <a:xfrm>
            <a:off x="381000" y="1600200"/>
            <a:ext cx="8458200" cy="4525963"/>
          </a:xfrm>
        </p:spPr>
        <p:txBody>
          <a:bodyPr>
            <a:normAutofit lnSpcReduction="10000"/>
          </a:bodyPr>
          <a:lstStyle/>
          <a:p>
            <a:r>
              <a:rPr lang="en-US" dirty="0" smtClean="0"/>
              <a:t>Health </a:t>
            </a:r>
            <a:r>
              <a:rPr lang="en-US" dirty="0"/>
              <a:t>Exchanges</a:t>
            </a:r>
          </a:p>
          <a:p>
            <a:pPr lvl="1"/>
            <a:r>
              <a:rPr lang="en-US" dirty="0" smtClean="0"/>
              <a:t>Only 15 states met </a:t>
            </a:r>
            <a:r>
              <a:rPr lang="en-US" dirty="0"/>
              <a:t>deadline, </a:t>
            </a:r>
            <a:endParaRPr lang="en-US" dirty="0" smtClean="0"/>
          </a:p>
          <a:p>
            <a:pPr lvl="2"/>
            <a:r>
              <a:rPr lang="en-US" dirty="0" smtClean="0"/>
              <a:t>Some </a:t>
            </a:r>
            <a:r>
              <a:rPr lang="en-US" dirty="0"/>
              <a:t>not started</a:t>
            </a:r>
          </a:p>
          <a:p>
            <a:pPr lvl="1"/>
            <a:r>
              <a:rPr lang="en-US" dirty="0"/>
              <a:t>WI </a:t>
            </a:r>
            <a:r>
              <a:rPr lang="en-US" dirty="0" smtClean="0"/>
              <a:t>eventually </a:t>
            </a:r>
            <a:r>
              <a:rPr lang="en-US" u="sng" dirty="0" smtClean="0"/>
              <a:t>opted for federal exchange</a:t>
            </a:r>
            <a:endParaRPr lang="en-US" dirty="0" smtClean="0"/>
          </a:p>
          <a:p>
            <a:pPr lvl="2"/>
            <a:r>
              <a:rPr lang="en-US" dirty="0" smtClean="0"/>
              <a:t>Federal?  A lot of work to do</a:t>
            </a:r>
          </a:p>
          <a:p>
            <a:r>
              <a:rPr lang="en-US" dirty="0" smtClean="0"/>
              <a:t>ACA </a:t>
            </a:r>
            <a:r>
              <a:rPr lang="en-US" dirty="0"/>
              <a:t>payment reform will </a:t>
            </a:r>
            <a:r>
              <a:rPr lang="en-US" dirty="0" smtClean="0"/>
              <a:t>continue</a:t>
            </a:r>
          </a:p>
          <a:p>
            <a:pPr lvl="1"/>
            <a:r>
              <a:rPr lang="en-US" dirty="0" smtClean="0"/>
              <a:t>Putting providers at risk for performance</a:t>
            </a:r>
          </a:p>
          <a:p>
            <a:pPr lvl="2"/>
            <a:r>
              <a:rPr lang="en-US" dirty="0" smtClean="0"/>
              <a:t>P4P, bundling, global payment, readmission penalties</a:t>
            </a:r>
          </a:p>
          <a:p>
            <a:r>
              <a:rPr lang="en-US" dirty="0" smtClean="0"/>
              <a:t>Continued pressure to reduce cost of care</a:t>
            </a:r>
          </a:p>
          <a:p>
            <a:endParaRPr lang="en-US" dirty="0"/>
          </a:p>
        </p:txBody>
      </p:sp>
    </p:spTree>
    <p:extLst>
      <p:ext uri="{BB962C8B-B14F-4D97-AF65-F5344CB8AC3E}">
        <p14:creationId xmlns:p14="http://schemas.microsoft.com/office/powerpoint/2010/main" val="41739671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victories are rare on controversial issues…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04630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Election and the Balance of Power</a:t>
            </a:r>
            <a:endParaRPr lang="en-US" dirty="0"/>
          </a:p>
        </p:txBody>
      </p:sp>
      <p:pic>
        <p:nvPicPr>
          <p:cNvPr id="3074" name="Picture 2" descr="architecture,buildings,capitols,congresses,domes,government,landmarks,legislatures,statues,United States,USA,Washington 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2743200"/>
            <a:ext cx="309562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84104"/>
            <a:ext cx="1670050" cy="251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24200" y="6078418"/>
            <a:ext cx="1219200" cy="523220"/>
          </a:xfrm>
          <a:prstGeom prst="rect">
            <a:avLst/>
          </a:prstGeom>
          <a:noFill/>
        </p:spPr>
        <p:txBody>
          <a:bodyPr wrap="square" rtlCol="0">
            <a:spAutoFit/>
          </a:bodyPr>
          <a:lstStyle/>
          <a:p>
            <a:r>
              <a:rPr lang="en-US" sz="2800" dirty="0" smtClean="0"/>
              <a:t>House</a:t>
            </a:r>
          </a:p>
        </p:txBody>
      </p:sp>
      <p:sp>
        <p:nvSpPr>
          <p:cNvPr id="7" name="TextBox 6"/>
          <p:cNvSpPr txBox="1"/>
          <p:nvPr/>
        </p:nvSpPr>
        <p:spPr>
          <a:xfrm>
            <a:off x="4419600" y="6072028"/>
            <a:ext cx="1219200" cy="523220"/>
          </a:xfrm>
          <a:prstGeom prst="rect">
            <a:avLst/>
          </a:prstGeom>
          <a:noFill/>
        </p:spPr>
        <p:txBody>
          <a:bodyPr wrap="square" rtlCol="0">
            <a:spAutoFit/>
          </a:bodyPr>
          <a:lstStyle/>
          <a:p>
            <a:r>
              <a:rPr lang="en-US" sz="2800" dirty="0" smtClean="0"/>
              <a:t>Senate</a:t>
            </a:r>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808" y="4002295"/>
            <a:ext cx="1172434" cy="73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7875" y="6032897"/>
            <a:ext cx="1076325"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9366" y="6019800"/>
            <a:ext cx="1172434" cy="73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1613851"/>
            <a:ext cx="1623478"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81800" y="4291012"/>
            <a:ext cx="2133600" cy="646331"/>
          </a:xfrm>
          <a:prstGeom prst="rect">
            <a:avLst/>
          </a:prstGeom>
          <a:noFill/>
        </p:spPr>
        <p:txBody>
          <a:bodyPr wrap="square" rtlCol="0">
            <a:spAutoFit/>
          </a:bodyPr>
          <a:lstStyle/>
          <a:p>
            <a:pPr algn="ctr"/>
            <a:r>
              <a:rPr lang="en-US" dirty="0" smtClean="0"/>
              <a:t>5-4</a:t>
            </a:r>
          </a:p>
          <a:p>
            <a:pPr algn="ctr"/>
            <a:r>
              <a:rPr lang="en-US" dirty="0" smtClean="0"/>
              <a:t>Future Appointees?</a:t>
            </a:r>
            <a:endParaRPr lang="en-US" dirty="0"/>
          </a:p>
        </p:txBody>
      </p:sp>
      <p:sp>
        <p:nvSpPr>
          <p:cNvPr id="13" name="Oval 12"/>
          <p:cNvSpPr/>
          <p:nvPr/>
        </p:nvSpPr>
        <p:spPr>
          <a:xfrm>
            <a:off x="114300" y="6597610"/>
            <a:ext cx="76200" cy="538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9928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fontScale="90000"/>
          </a:bodyPr>
          <a:lstStyle/>
          <a:p>
            <a:r>
              <a:rPr lang="en-US" dirty="0" smtClean="0"/>
              <a:t>The ACA Has Worked Through </a:t>
            </a:r>
            <a:br>
              <a:rPr lang="en-US" dirty="0" smtClean="0"/>
            </a:br>
            <a:r>
              <a:rPr lang="en-US" sz="3600" dirty="0" smtClean="0"/>
              <a:t>Congress, the Courts, the Election…now the States</a:t>
            </a:r>
            <a:endParaRPr lang="en-US" sz="3600" dirty="0"/>
          </a:p>
        </p:txBody>
      </p:sp>
      <p:sp>
        <p:nvSpPr>
          <p:cNvPr id="3" name="Content Placeholder 2"/>
          <p:cNvSpPr>
            <a:spLocks noGrp="1"/>
          </p:cNvSpPr>
          <p:nvPr>
            <p:ph idx="1"/>
          </p:nvPr>
        </p:nvSpPr>
        <p:spPr/>
        <p:txBody>
          <a:bodyPr/>
          <a:lstStyle/>
          <a:p>
            <a:r>
              <a:rPr lang="en-US" dirty="0" smtClean="0"/>
              <a:t>Much of the implementation is based on decisions at the state-level</a:t>
            </a:r>
          </a:p>
          <a:p>
            <a:r>
              <a:rPr lang="en-US" dirty="0" smtClean="0"/>
              <a:t>In particular, decisions about Medicaid expansion and how to implement exchanges</a:t>
            </a:r>
            <a:endParaRPr lang="en-US" dirty="0"/>
          </a:p>
        </p:txBody>
      </p:sp>
      <p:sp>
        <p:nvSpPr>
          <p:cNvPr id="4" name="Oval 3"/>
          <p:cNvSpPr/>
          <p:nvPr/>
        </p:nvSpPr>
        <p:spPr>
          <a:xfrm>
            <a:off x="152400" y="6601638"/>
            <a:ext cx="152400" cy="1493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962400"/>
            <a:ext cx="3492500" cy="232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781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062038"/>
            <a:ext cx="938212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86600" y="2438400"/>
            <a:ext cx="1981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152400"/>
            <a:ext cx="9067800" cy="954107"/>
          </a:xfrm>
          <a:prstGeom prst="rect">
            <a:avLst/>
          </a:prstGeom>
        </p:spPr>
        <p:txBody>
          <a:bodyPr wrap="square">
            <a:spAutoFit/>
          </a:bodyPr>
          <a:lstStyle/>
          <a:p>
            <a:r>
              <a:rPr lang="en-US" sz="2800" b="1" dirty="0" smtClean="0"/>
              <a:t>Supreme Court Leaves it to the States, so…</a:t>
            </a:r>
          </a:p>
          <a:p>
            <a:r>
              <a:rPr lang="en-US" sz="2800" b="1" dirty="0" smtClean="0"/>
              <a:t>What are the States Saying about ACA Medicaid Expansion</a:t>
            </a:r>
            <a:endParaRPr lang="en-US" sz="2800" b="1" dirty="0"/>
          </a:p>
        </p:txBody>
      </p:sp>
      <p:sp>
        <p:nvSpPr>
          <p:cNvPr id="4" name="TextBox 3"/>
          <p:cNvSpPr txBox="1"/>
          <p:nvPr/>
        </p:nvSpPr>
        <p:spPr>
          <a:xfrm>
            <a:off x="4114800" y="2590800"/>
            <a:ext cx="228600" cy="381000"/>
          </a:xfrm>
          <a:prstGeom prst="rect">
            <a:avLst/>
          </a:prstGeom>
          <a:noFill/>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8" name="Oval 7"/>
          <p:cNvSpPr/>
          <p:nvPr/>
        </p:nvSpPr>
        <p:spPr>
          <a:xfrm>
            <a:off x="152400" y="6601638"/>
            <a:ext cx="152400" cy="1493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3543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6028"/>
            <a:ext cx="9372600" cy="490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2400" y="6601638"/>
            <a:ext cx="152400" cy="1493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0" y="6096000"/>
            <a:ext cx="7848600" cy="461665"/>
          </a:xfrm>
          <a:prstGeom prst="rect">
            <a:avLst/>
          </a:prstGeom>
          <a:noFill/>
        </p:spPr>
        <p:txBody>
          <a:bodyPr wrap="square" rtlCol="0">
            <a:spAutoFit/>
          </a:bodyPr>
          <a:lstStyle/>
          <a:p>
            <a:r>
              <a:rPr lang="en-US" sz="2400" dirty="0" smtClean="0"/>
              <a:t>How Might a State Exchange Differ From a Federal One? </a:t>
            </a:r>
            <a:endParaRPr lang="en-US" sz="2400" dirty="0"/>
          </a:p>
        </p:txBody>
      </p:sp>
      <p:sp>
        <p:nvSpPr>
          <p:cNvPr id="3" name="Rectangle 2"/>
          <p:cNvSpPr/>
          <p:nvPr/>
        </p:nvSpPr>
        <p:spPr>
          <a:xfrm>
            <a:off x="7010400" y="2286000"/>
            <a:ext cx="1981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229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124200" y="6248400"/>
            <a:ext cx="2895600" cy="457200"/>
          </a:xfrm>
        </p:spPr>
        <p:txBody>
          <a:bodyPr/>
          <a:lstStyle/>
          <a:p>
            <a:pPr algn="ctr">
              <a:defRPr/>
            </a:pPr>
            <a:fld id="{6B0B3663-A2C6-4F78-AFA0-EA23F5E87363}" type="slidenum">
              <a:rPr lang="en-US">
                <a:solidFill>
                  <a:srgbClr val="FFFFFF"/>
                </a:solidFill>
              </a:rPr>
              <a:pPr algn="ctr">
                <a:defRPr/>
              </a:pPr>
              <a:t>5</a:t>
            </a:fld>
            <a:endParaRPr lang="en-US" dirty="0">
              <a:solidFill>
                <a:srgbClr val="FFFFFF"/>
              </a:solidFill>
            </a:endParaRPr>
          </a:p>
        </p:txBody>
      </p:sp>
      <p:pic>
        <p:nvPicPr>
          <p:cNvPr id="117763" name="Picture 8" descr="http://0.tqn.com/d/politicalhumor/1/7/E/t/2/healthcare-refe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228600"/>
            <a:ext cx="9348788"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9568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685800"/>
            <a:ext cx="7772400" cy="1470025"/>
          </a:xfrm>
        </p:spPr>
        <p:txBody>
          <a:bodyPr/>
          <a:lstStyle/>
          <a:p>
            <a:r>
              <a:rPr lang="en-US" dirty="0" smtClean="0"/>
              <a:t>The Status of the Exchange</a:t>
            </a:r>
            <a:br>
              <a:rPr lang="en-US" dirty="0" smtClean="0"/>
            </a:br>
            <a:r>
              <a:rPr lang="en-US" dirty="0" smtClean="0"/>
              <a:t> for Wisconsin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43200"/>
            <a:ext cx="3822700"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52400" y="6601638"/>
            <a:ext cx="152400" cy="1493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953000" y="3352800"/>
            <a:ext cx="3962400" cy="1384995"/>
          </a:xfrm>
          <a:prstGeom prst="rect">
            <a:avLst/>
          </a:prstGeom>
          <a:noFill/>
        </p:spPr>
        <p:txBody>
          <a:bodyPr wrap="square" rtlCol="0">
            <a:spAutoFit/>
          </a:bodyPr>
          <a:lstStyle/>
          <a:p>
            <a:r>
              <a:rPr lang="en-US" sz="2800" dirty="0" smtClean="0"/>
              <a:t>Why a federal exchange?</a:t>
            </a:r>
          </a:p>
          <a:p>
            <a:endParaRPr lang="en-US" sz="2800" dirty="0" smtClean="0"/>
          </a:p>
          <a:p>
            <a:r>
              <a:rPr lang="en-US" sz="2800" dirty="0" smtClean="0"/>
              <a:t>What it might mean?</a:t>
            </a:r>
            <a:endParaRPr lang="en-US" sz="2800" dirty="0"/>
          </a:p>
        </p:txBody>
      </p:sp>
    </p:spTree>
    <p:extLst>
      <p:ext uri="{BB962C8B-B14F-4D97-AF65-F5344CB8AC3E}">
        <p14:creationId xmlns:p14="http://schemas.microsoft.com/office/powerpoint/2010/main" val="6802735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Latest News on Exchanges</a:t>
            </a:r>
            <a:endParaRPr lang="en-US" dirty="0"/>
          </a:p>
        </p:txBody>
      </p:sp>
      <p:sp>
        <p:nvSpPr>
          <p:cNvPr id="3" name="Content Placeholder 2"/>
          <p:cNvSpPr>
            <a:spLocks noGrp="1"/>
          </p:cNvSpPr>
          <p:nvPr>
            <p:ph idx="1"/>
          </p:nvPr>
        </p:nvSpPr>
        <p:spPr/>
        <p:txBody>
          <a:bodyPr/>
          <a:lstStyle/>
          <a:p>
            <a:r>
              <a:rPr lang="en-US" dirty="0" smtClean="0"/>
              <a:t>Insurers predict that costs for individual/small business will increase substantially</a:t>
            </a:r>
          </a:p>
          <a:p>
            <a:pPr lvl="1"/>
            <a:r>
              <a:rPr lang="en-US" dirty="0" smtClean="0"/>
              <a:t>25-50%</a:t>
            </a:r>
          </a:p>
          <a:p>
            <a:pPr lvl="1"/>
            <a:r>
              <a:rPr lang="en-US" dirty="0" smtClean="0"/>
              <a:t>Due to guaranteed acceptance</a:t>
            </a:r>
          </a:p>
          <a:p>
            <a:pPr lvl="1"/>
            <a:r>
              <a:rPr lang="en-US" dirty="0" smtClean="0"/>
              <a:t>Minimizing age-based costs</a:t>
            </a:r>
          </a:p>
          <a:p>
            <a:pPr lvl="1"/>
            <a:r>
              <a:rPr lang="en-US" dirty="0" smtClean="0"/>
              <a:t>Richer benefit package</a:t>
            </a:r>
            <a:endParaRPr lang="en-US" dirty="0"/>
          </a:p>
        </p:txBody>
      </p:sp>
    </p:spTree>
    <p:extLst>
      <p:ext uri="{BB962C8B-B14F-4D97-AF65-F5344CB8AC3E}">
        <p14:creationId xmlns:p14="http://schemas.microsoft.com/office/powerpoint/2010/main" val="30769860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6858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228600" y="228600"/>
            <a:ext cx="4800600" cy="1143000"/>
          </a:xfrm>
        </p:spPr>
        <p:txBody>
          <a:bodyPr>
            <a:noAutofit/>
          </a:bodyPr>
          <a:lstStyle/>
          <a:p>
            <a:pPr algn="l" eaLnBrk="1" hangingPunct="1">
              <a:defRPr/>
            </a:pPr>
            <a:r>
              <a:rPr lang="en-US" sz="4800" dirty="0" smtClean="0"/>
              <a:t>The Ideological Divide</a:t>
            </a:r>
          </a:p>
        </p:txBody>
      </p:sp>
      <p:sp>
        <p:nvSpPr>
          <p:cNvPr id="120835" name="Line 3"/>
          <p:cNvSpPr>
            <a:spLocks noChangeShapeType="1"/>
          </p:cNvSpPr>
          <p:nvPr/>
        </p:nvSpPr>
        <p:spPr bwMode="auto">
          <a:xfrm>
            <a:off x="685800" y="3505200"/>
            <a:ext cx="75438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dirty="0">
              <a:solidFill>
                <a:srgbClr val="FFFFFF"/>
              </a:solidFill>
            </a:endParaRPr>
          </a:p>
        </p:txBody>
      </p:sp>
      <p:sp>
        <p:nvSpPr>
          <p:cNvPr id="120836" name="Text Box 4"/>
          <p:cNvSpPr txBox="1">
            <a:spLocks noChangeArrowheads="1"/>
          </p:cNvSpPr>
          <p:nvPr/>
        </p:nvSpPr>
        <p:spPr bwMode="auto">
          <a:xfrm>
            <a:off x="457200" y="3810000"/>
            <a:ext cx="3505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dirty="0">
                <a:solidFill>
                  <a:schemeClr val="tx2">
                    <a:lumMod val="75000"/>
                  </a:schemeClr>
                </a:solidFill>
              </a:rPr>
              <a:t>Emphasis on Equity/Fairness</a:t>
            </a:r>
          </a:p>
          <a:p>
            <a:pPr fontAlgn="base">
              <a:spcBef>
                <a:spcPct val="50000"/>
              </a:spcBef>
              <a:spcAft>
                <a:spcPct val="0"/>
              </a:spcAft>
            </a:pPr>
            <a:r>
              <a:rPr lang="en-US" sz="2400" dirty="0">
                <a:solidFill>
                  <a:schemeClr val="tx2">
                    <a:lumMod val="75000"/>
                  </a:schemeClr>
                </a:solidFill>
              </a:rPr>
              <a:t>Role of Government to correct market failures</a:t>
            </a:r>
          </a:p>
        </p:txBody>
      </p:sp>
      <p:sp>
        <p:nvSpPr>
          <p:cNvPr id="120837" name="Text Box 5"/>
          <p:cNvSpPr txBox="1">
            <a:spLocks noChangeArrowheads="1"/>
          </p:cNvSpPr>
          <p:nvPr/>
        </p:nvSpPr>
        <p:spPr bwMode="auto">
          <a:xfrm>
            <a:off x="5029200" y="3810000"/>
            <a:ext cx="4114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FF0000"/>
                </a:solidFill>
              </a:rPr>
              <a:t>Individual Responsibility</a:t>
            </a:r>
          </a:p>
          <a:p>
            <a:pPr fontAlgn="base">
              <a:spcBef>
                <a:spcPct val="50000"/>
              </a:spcBef>
              <a:spcAft>
                <a:spcPct val="0"/>
              </a:spcAft>
            </a:pPr>
            <a:r>
              <a:rPr lang="en-US" sz="2400" b="1" dirty="0">
                <a:solidFill>
                  <a:srgbClr val="FF0000"/>
                </a:solidFill>
              </a:rPr>
              <a:t>Liberty/ Minimal government</a:t>
            </a:r>
          </a:p>
          <a:p>
            <a:pPr fontAlgn="base">
              <a:spcBef>
                <a:spcPct val="50000"/>
              </a:spcBef>
              <a:spcAft>
                <a:spcPct val="0"/>
              </a:spcAft>
            </a:pPr>
            <a:r>
              <a:rPr lang="en-US" sz="2400" b="1" dirty="0">
                <a:solidFill>
                  <a:srgbClr val="FF0000"/>
                </a:solidFill>
              </a:rPr>
              <a:t>Free Market</a:t>
            </a:r>
          </a:p>
        </p:txBody>
      </p:sp>
      <p:sp>
        <p:nvSpPr>
          <p:cNvPr id="120838" name="Text Box 6"/>
          <p:cNvSpPr txBox="1">
            <a:spLocks noChangeArrowheads="1"/>
          </p:cNvSpPr>
          <p:nvPr/>
        </p:nvSpPr>
        <p:spPr bwMode="auto">
          <a:xfrm>
            <a:off x="685800" y="29098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b="1" dirty="0">
                <a:solidFill>
                  <a:schemeClr val="tx2">
                    <a:lumMod val="75000"/>
                  </a:schemeClr>
                </a:solidFill>
              </a:rPr>
              <a:t>LIBERAL</a:t>
            </a:r>
          </a:p>
        </p:txBody>
      </p:sp>
      <p:sp>
        <p:nvSpPr>
          <p:cNvPr id="120839" name="Text Box 7"/>
          <p:cNvSpPr txBox="1">
            <a:spLocks noChangeArrowheads="1"/>
          </p:cNvSpPr>
          <p:nvPr/>
        </p:nvSpPr>
        <p:spPr bwMode="auto">
          <a:xfrm>
            <a:off x="5334000" y="2909887"/>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b="1" dirty="0">
                <a:solidFill>
                  <a:srgbClr val="FF0000"/>
                </a:solidFill>
              </a:rPr>
              <a:t>CONSERVATIVE</a:t>
            </a:r>
          </a:p>
        </p:txBody>
      </p:sp>
      <p:sp>
        <p:nvSpPr>
          <p:cNvPr id="120841" name="Line 10"/>
          <p:cNvSpPr>
            <a:spLocks noChangeShapeType="1"/>
          </p:cNvSpPr>
          <p:nvPr/>
        </p:nvSpPr>
        <p:spPr bwMode="auto">
          <a:xfrm>
            <a:off x="4267200" y="2971800"/>
            <a:ext cx="0" cy="2667000"/>
          </a:xfrm>
          <a:prstGeom prst="line">
            <a:avLst/>
          </a:prstGeom>
          <a:noFill/>
          <a:ln w="666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dirty="0">
              <a:solidFill>
                <a:srgbClr val="FFFFFF"/>
              </a:solidFill>
            </a:endParaRPr>
          </a:p>
        </p:txBody>
      </p:sp>
      <p:pic>
        <p:nvPicPr>
          <p:cNvPr id="4100" name="Picture 4" descr="mountains,nature,peaks,snowcaps,clouds,tra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2383" y="152400"/>
            <a:ext cx="2394010" cy="23940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ountains,nature,peaks,snowcaps,clouds,tra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099" y="152400"/>
            <a:ext cx="2394010" cy="239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822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63068" y="203792"/>
            <a:ext cx="8229600" cy="1017587"/>
          </a:xfrm>
        </p:spPr>
        <p:txBody>
          <a:bodyPr/>
          <a:lstStyle/>
          <a:p>
            <a:r>
              <a:rPr lang="en-US" dirty="0"/>
              <a:t>A Belief in Personal Liberty</a:t>
            </a:r>
          </a:p>
        </p:txBody>
      </p:sp>
      <p:sp>
        <p:nvSpPr>
          <p:cNvPr id="688131" name="Rectangle 3"/>
          <p:cNvSpPr>
            <a:spLocks noGrp="1" noChangeArrowheads="1"/>
          </p:cNvSpPr>
          <p:nvPr>
            <p:ph type="body" idx="1"/>
          </p:nvPr>
        </p:nvSpPr>
        <p:spPr>
          <a:xfrm>
            <a:off x="457200" y="1828800"/>
            <a:ext cx="7924800" cy="4530725"/>
          </a:xfrm>
        </p:spPr>
        <p:txBody>
          <a:bodyPr/>
          <a:lstStyle/>
          <a:p>
            <a:pPr>
              <a:lnSpc>
                <a:spcPct val="80000"/>
              </a:lnSpc>
            </a:pPr>
            <a:r>
              <a:rPr lang="en-US" sz="2800" dirty="0"/>
              <a:t>Underlying several of these </a:t>
            </a:r>
            <a:r>
              <a:rPr lang="en-US" sz="2800" dirty="0" smtClean="0"/>
              <a:t>issues, </a:t>
            </a:r>
            <a:r>
              <a:rPr lang="en-US" sz="2800" dirty="0"/>
              <a:t>is the foundational American belief in the importance of personal freedom.</a:t>
            </a:r>
          </a:p>
          <a:p>
            <a:pPr>
              <a:lnSpc>
                <a:spcPct val="80000"/>
              </a:lnSpc>
            </a:pPr>
            <a:endParaRPr lang="en-US" sz="2800" dirty="0"/>
          </a:p>
          <a:p>
            <a:pPr>
              <a:lnSpc>
                <a:spcPct val="80000"/>
              </a:lnSpc>
            </a:pPr>
            <a:r>
              <a:rPr lang="en-US" sz="2800" dirty="0"/>
              <a:t>Ironically, one of the traits that was responsible for economic success may threaten it</a:t>
            </a:r>
          </a:p>
          <a:p>
            <a:pPr>
              <a:lnSpc>
                <a:spcPct val="80000"/>
              </a:lnSpc>
            </a:pPr>
            <a:endParaRPr lang="en-US" sz="2800" dirty="0"/>
          </a:p>
          <a:p>
            <a:pPr>
              <a:lnSpc>
                <a:spcPct val="80000"/>
              </a:lnSpc>
            </a:pPr>
            <a:r>
              <a:rPr lang="en-US" sz="2800" dirty="0" smtClean="0"/>
              <a:t>Have our technological capabilities outstripped our ability to pay for it?</a:t>
            </a:r>
            <a:endParaRPr lang="en-US" sz="2800" dirty="0"/>
          </a:p>
        </p:txBody>
      </p:sp>
      <p:pic>
        <p:nvPicPr>
          <p:cNvPr id="688132" name="Picture 4" descr="MCj030494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304800"/>
            <a:ext cx="1425575" cy="183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782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88131">
                                            <p:txEl>
                                              <p:pRg st="0" end="0"/>
                                            </p:txEl>
                                          </p:spTgt>
                                        </p:tgtEl>
                                        <p:attrNameLst>
                                          <p:attrName>style.visibility</p:attrName>
                                        </p:attrNameLst>
                                      </p:cBhvr>
                                      <p:to>
                                        <p:strVal val="visible"/>
                                      </p:to>
                                    </p:set>
                                    <p:animEffect transition="in" filter="wipe(down)">
                                      <p:cBhvr>
                                        <p:cTn id="7" dur="500"/>
                                        <p:tgtEl>
                                          <p:spTgt spid="68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88131">
                                            <p:txEl>
                                              <p:pRg st="2" end="2"/>
                                            </p:txEl>
                                          </p:spTgt>
                                        </p:tgtEl>
                                        <p:attrNameLst>
                                          <p:attrName>style.visibility</p:attrName>
                                        </p:attrNameLst>
                                      </p:cBhvr>
                                      <p:to>
                                        <p:strVal val="visible"/>
                                      </p:to>
                                    </p:set>
                                    <p:animEffect transition="in" filter="wipe(down)">
                                      <p:cBhvr>
                                        <p:cTn id="12" dur="500"/>
                                        <p:tgtEl>
                                          <p:spTgt spid="688131">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88131">
                                            <p:txEl>
                                              <p:pRg st="4" end="4"/>
                                            </p:txEl>
                                          </p:spTgt>
                                        </p:tgtEl>
                                        <p:attrNameLst>
                                          <p:attrName>style.visibility</p:attrName>
                                        </p:attrNameLst>
                                      </p:cBhvr>
                                      <p:to>
                                        <p:strVal val="visible"/>
                                      </p:to>
                                    </p:set>
                                    <p:animEffect transition="in" filter="wipe(down)">
                                      <p:cBhvr>
                                        <p:cTn id="15" dur="500"/>
                                        <p:tgtEl>
                                          <p:spTgt spid="68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pPr>
              <a:defRPr/>
            </a:pPr>
            <a:r>
              <a:rPr lang="en-US" sz="4900" dirty="0" smtClean="0"/>
              <a:t>The Affordable Care Act</a:t>
            </a:r>
            <a:br>
              <a:rPr lang="en-US" sz="4900" dirty="0" smtClean="0"/>
            </a:br>
            <a:r>
              <a:rPr lang="en-US" dirty="0" smtClean="0"/>
              <a:t>Issues It Sought to Address</a:t>
            </a:r>
            <a:endParaRPr lang="en-US" dirty="0"/>
          </a:p>
        </p:txBody>
      </p:sp>
      <p:sp>
        <p:nvSpPr>
          <p:cNvPr id="3" name="Content Placeholder 2"/>
          <p:cNvSpPr>
            <a:spLocks noGrp="1"/>
          </p:cNvSpPr>
          <p:nvPr>
            <p:ph idx="1"/>
          </p:nvPr>
        </p:nvSpPr>
        <p:spPr>
          <a:xfrm>
            <a:off x="228600" y="2057401"/>
            <a:ext cx="8763000" cy="1219200"/>
          </a:xfrm>
        </p:spPr>
        <p:txBody>
          <a:bodyPr>
            <a:normAutofit fontScale="70000" lnSpcReduction="20000"/>
          </a:bodyPr>
          <a:lstStyle/>
          <a:p>
            <a:pPr marL="0" indent="0">
              <a:buNone/>
              <a:defRPr/>
            </a:pPr>
            <a:r>
              <a:rPr lang="en-US" sz="7700" dirty="0" smtClean="0"/>
              <a:t>Access to Care- </a:t>
            </a:r>
            <a:r>
              <a:rPr lang="en-US" sz="5400" dirty="0" smtClean="0"/>
              <a:t>Universal Coverage?</a:t>
            </a:r>
          </a:p>
          <a:p>
            <a:pPr marL="0" indent="0">
              <a:buNone/>
              <a:defRPr/>
            </a:pPr>
            <a:endParaRPr lang="en-US" sz="3600" dirty="0" smtClean="0"/>
          </a:p>
        </p:txBody>
      </p:sp>
      <p:sp>
        <p:nvSpPr>
          <p:cNvPr id="4" name="TextBox 3"/>
          <p:cNvSpPr txBox="1"/>
          <p:nvPr/>
        </p:nvSpPr>
        <p:spPr>
          <a:xfrm>
            <a:off x="2636808" y="4019129"/>
            <a:ext cx="4114800" cy="707886"/>
          </a:xfrm>
          <a:prstGeom prst="rect">
            <a:avLst/>
          </a:prstGeom>
          <a:noFill/>
        </p:spPr>
        <p:txBody>
          <a:bodyPr wrap="square" rtlCol="0">
            <a:spAutoFit/>
          </a:bodyPr>
          <a:lstStyle/>
          <a:p>
            <a:r>
              <a:rPr lang="en-US" sz="4000" dirty="0" smtClean="0"/>
              <a:t>Quality</a:t>
            </a:r>
            <a:endParaRPr lang="en-US" sz="4000" dirty="0"/>
          </a:p>
        </p:txBody>
      </p:sp>
      <p:sp>
        <p:nvSpPr>
          <p:cNvPr id="5" name="Content Placeholder 2"/>
          <p:cNvSpPr txBox="1">
            <a:spLocks/>
          </p:cNvSpPr>
          <p:nvPr/>
        </p:nvSpPr>
        <p:spPr>
          <a:xfrm>
            <a:off x="3429000" y="5181600"/>
            <a:ext cx="5562600" cy="12192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5400" dirty="0" smtClean="0"/>
              <a:t>Restructuring System</a:t>
            </a:r>
          </a:p>
          <a:p>
            <a:pPr marL="0" indent="0">
              <a:buFont typeface="Arial" pitchFamily="34" charset="0"/>
              <a:buNone/>
              <a:defRPr/>
            </a:pPr>
            <a:endParaRPr lang="en-US" sz="3600" dirty="0"/>
          </a:p>
        </p:txBody>
      </p:sp>
      <p:sp>
        <p:nvSpPr>
          <p:cNvPr id="6" name="TextBox 5"/>
          <p:cNvSpPr txBox="1"/>
          <p:nvPr/>
        </p:nvSpPr>
        <p:spPr>
          <a:xfrm>
            <a:off x="3581400" y="3048000"/>
            <a:ext cx="4114800" cy="707886"/>
          </a:xfrm>
          <a:prstGeom prst="rect">
            <a:avLst/>
          </a:prstGeom>
          <a:noFill/>
        </p:spPr>
        <p:txBody>
          <a:bodyPr wrap="square" rtlCol="0">
            <a:spAutoFit/>
          </a:bodyPr>
          <a:lstStyle/>
          <a:p>
            <a:r>
              <a:rPr lang="en-US" sz="4000" dirty="0" smtClean="0"/>
              <a:t>Cost of Care</a:t>
            </a:r>
            <a:endParaRPr 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pPr>
              <a:defRPr/>
            </a:pPr>
            <a:r>
              <a:rPr lang="en-US" sz="4900" dirty="0" smtClean="0"/>
              <a:t>The Affordable Care Act</a:t>
            </a:r>
            <a:br>
              <a:rPr lang="en-US" sz="4900" dirty="0" smtClean="0"/>
            </a:br>
            <a:r>
              <a:rPr lang="en-US" dirty="0" smtClean="0"/>
              <a:t>What’s the Law All About</a:t>
            </a:r>
            <a:endParaRPr lang="en-US" dirty="0"/>
          </a:p>
        </p:txBody>
      </p:sp>
      <p:sp>
        <p:nvSpPr>
          <p:cNvPr id="3" name="Content Placeholder 2"/>
          <p:cNvSpPr>
            <a:spLocks noGrp="1"/>
          </p:cNvSpPr>
          <p:nvPr>
            <p:ph idx="1"/>
          </p:nvPr>
        </p:nvSpPr>
        <p:spPr>
          <a:xfrm>
            <a:off x="228600" y="2057401"/>
            <a:ext cx="8763000" cy="1219200"/>
          </a:xfrm>
        </p:spPr>
        <p:txBody>
          <a:bodyPr>
            <a:normAutofit fontScale="70000" lnSpcReduction="20000"/>
          </a:bodyPr>
          <a:lstStyle/>
          <a:p>
            <a:pPr marL="0" indent="0">
              <a:buNone/>
              <a:defRPr/>
            </a:pPr>
            <a:r>
              <a:rPr lang="en-US" sz="7700" dirty="0" smtClean="0"/>
              <a:t>Access to Care- </a:t>
            </a:r>
            <a:r>
              <a:rPr lang="en-US" sz="5400" dirty="0" smtClean="0"/>
              <a:t>Universal Coverage?</a:t>
            </a:r>
          </a:p>
          <a:p>
            <a:pPr marL="0" indent="0">
              <a:buNone/>
              <a:defRPr/>
            </a:pPr>
            <a:endParaRPr lang="en-US" sz="3600" dirty="0" smtClean="0"/>
          </a:p>
        </p:txBody>
      </p:sp>
      <p:pic>
        <p:nvPicPr>
          <p:cNvPr id="3074" name="Picture 2" descr="backs,bowler hats,business metaphors,forecasts,iStockphoto,men,persons,prepared,raining,supports,umbrellas,we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908" y="30480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091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1776</Words>
  <Application>Microsoft Office PowerPoint</Application>
  <PresentationFormat>On-screen Show (4:3)</PresentationFormat>
  <Paragraphs>339</Paragraphs>
  <Slides>52</Slides>
  <Notes>29</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Microsoft Excel Chart</vt:lpstr>
      <vt:lpstr>The Affordable Care Act</vt:lpstr>
      <vt:lpstr>Access    Quality </vt:lpstr>
      <vt:lpstr>Given that the market, has been unable to address these problems, could the government used Medicare to reform healthcare?</vt:lpstr>
      <vt:lpstr>What About the “Affordable Care Act?”</vt:lpstr>
      <vt:lpstr>PowerPoint Presentation</vt:lpstr>
      <vt:lpstr>The Ideological Divide</vt:lpstr>
      <vt:lpstr>A Belief in Personal Liberty</vt:lpstr>
      <vt:lpstr>The Affordable Care Act Issues It Sought to Address</vt:lpstr>
      <vt:lpstr>The Affordable Care Act What’s the Law All About</vt:lpstr>
      <vt:lpstr>Incremental Expansion of Coverage</vt:lpstr>
      <vt:lpstr>Government Takeover?</vt:lpstr>
      <vt:lpstr>PowerPoint Presentation</vt:lpstr>
      <vt:lpstr>The ACA  Medicaid Expansion</vt:lpstr>
      <vt:lpstr> The ACA  Medicaid Expansion  </vt:lpstr>
      <vt:lpstr>The ACA --Healthcare Exchanges--</vt:lpstr>
      <vt:lpstr>Health Care Exchanges The Concept</vt:lpstr>
      <vt:lpstr>Health Care Exchanges In the ACA Plan</vt:lpstr>
      <vt:lpstr>Getting to Universal Coverage in a System with ‘voluntary’ Insurance</vt:lpstr>
      <vt:lpstr> Why was Individual Mandate Such a Lightning Rod? </vt:lpstr>
      <vt:lpstr>How to minimize role of government yet achieve universal coverage?</vt:lpstr>
      <vt:lpstr>The ACA and Cost Reform</vt:lpstr>
      <vt:lpstr>PowerPoint Presentation</vt:lpstr>
      <vt:lpstr>PowerPoint Presentation</vt:lpstr>
      <vt:lpstr>PowerPoint Presentation</vt:lpstr>
      <vt:lpstr>Payment Reform</vt:lpstr>
      <vt:lpstr>Shift of Incentive from: Treating Sickness to Encouraging Healthiness</vt:lpstr>
      <vt:lpstr>PowerPoint Presentation</vt:lpstr>
      <vt:lpstr>COST- Reform</vt:lpstr>
      <vt:lpstr>PowerPoint Presentation</vt:lpstr>
      <vt:lpstr>PowerPoint Presentation</vt:lpstr>
      <vt:lpstr>PowerPoint Presentation</vt:lpstr>
      <vt:lpstr>PowerPoint Presentation</vt:lpstr>
      <vt:lpstr>PowerPoint Presentation</vt:lpstr>
      <vt:lpstr>Possible Structure for an ACO?</vt:lpstr>
      <vt:lpstr>A changing marketplace</vt:lpstr>
      <vt:lpstr>COST- Reform Other Cost Control</vt:lpstr>
      <vt:lpstr>COST- Reform</vt:lpstr>
      <vt:lpstr>The legislative victory was not the final story</vt:lpstr>
      <vt:lpstr>PowerPoint Presentation</vt:lpstr>
      <vt:lpstr>SCOTUS</vt:lpstr>
      <vt:lpstr>Primary Questions</vt:lpstr>
      <vt:lpstr>Implications Going Forward</vt:lpstr>
      <vt:lpstr>Health Insurance Coverage</vt:lpstr>
      <vt:lpstr>Implications Going Forward</vt:lpstr>
      <vt:lpstr>Final victories are rare on controversial issues…</vt:lpstr>
      <vt:lpstr>The Election and the Balance of Power</vt:lpstr>
      <vt:lpstr>The ACA Has Worked Through  Congress, the Courts, the Election…now the States</vt:lpstr>
      <vt:lpstr>PowerPoint Presentation</vt:lpstr>
      <vt:lpstr>PowerPoint Presentation</vt:lpstr>
      <vt:lpstr>The Status of the Exchange  for Wisconsin</vt:lpstr>
      <vt:lpstr>What’s the Latest News on Exchanges</vt:lpstr>
      <vt:lpstr>discussion</vt:lpstr>
    </vt:vector>
  </TitlesOfParts>
  <Company>Gundersen Lutheran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tlschles</dc:creator>
  <cp:lastModifiedBy>Schlesinger, Thomas L</cp:lastModifiedBy>
  <cp:revision>150</cp:revision>
  <cp:lastPrinted>2013-04-01T15:49:56Z</cp:lastPrinted>
  <dcterms:created xsi:type="dcterms:W3CDTF">2012-12-31T19:43:36Z</dcterms:created>
  <dcterms:modified xsi:type="dcterms:W3CDTF">2013-04-01T15:53:11Z</dcterms:modified>
</cp:coreProperties>
</file>