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26" r:id="rId3"/>
    <p:sldId id="257" r:id="rId4"/>
    <p:sldId id="327" r:id="rId5"/>
    <p:sldId id="328" r:id="rId6"/>
    <p:sldId id="329" r:id="rId7"/>
    <p:sldId id="330" r:id="rId8"/>
    <p:sldId id="331" r:id="rId9"/>
    <p:sldId id="332" r:id="rId10"/>
    <p:sldId id="333" r:id="rId11"/>
    <p:sldId id="334" r:id="rId12"/>
    <p:sldId id="335" r:id="rId13"/>
    <p:sldId id="336" r:id="rId14"/>
    <p:sldId id="337" r:id="rId15"/>
    <p:sldId id="347" r:id="rId16"/>
    <p:sldId id="339" r:id="rId17"/>
    <p:sldId id="372" r:id="rId18"/>
    <p:sldId id="340" r:id="rId19"/>
    <p:sldId id="341" r:id="rId20"/>
    <p:sldId id="356" r:id="rId21"/>
    <p:sldId id="373" r:id="rId22"/>
    <p:sldId id="342" r:id="rId23"/>
    <p:sldId id="343" r:id="rId24"/>
    <p:sldId id="357" r:id="rId25"/>
    <p:sldId id="371" r:id="rId26"/>
    <p:sldId id="344" r:id="rId27"/>
    <p:sldId id="364" r:id="rId28"/>
    <p:sldId id="350" r:id="rId29"/>
    <p:sldId id="358" r:id="rId30"/>
    <p:sldId id="351" r:id="rId31"/>
    <p:sldId id="352" r:id="rId32"/>
    <p:sldId id="360" r:id="rId33"/>
    <p:sldId id="353" r:id="rId34"/>
    <p:sldId id="354" r:id="rId35"/>
    <p:sldId id="355" r:id="rId36"/>
    <p:sldId id="362" r:id="rId37"/>
    <p:sldId id="363" r:id="rId38"/>
    <p:sldId id="319" r:id="rId39"/>
    <p:sldId id="310" r:id="rId40"/>
    <p:sldId id="312" r:id="rId41"/>
    <p:sldId id="313" r:id="rId42"/>
    <p:sldId id="311" r:id="rId43"/>
    <p:sldId id="316" r:id="rId44"/>
    <p:sldId id="365" r:id="rId45"/>
    <p:sldId id="368" r:id="rId46"/>
    <p:sldId id="366" r:id="rId47"/>
    <p:sldId id="367" r:id="rId48"/>
    <p:sldId id="298" r:id="rId49"/>
    <p:sldId id="299" r:id="rId50"/>
    <p:sldId id="359" r:id="rId51"/>
    <p:sldId id="308" r:id="rId52"/>
    <p:sldId id="309" r:id="rId53"/>
    <p:sldId id="361" r:id="rId54"/>
    <p:sldId id="374" r:id="rId55"/>
    <p:sldId id="348" r:id="rId56"/>
    <p:sldId id="349" r:id="rId57"/>
    <p:sldId id="369"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62" autoAdjust="0"/>
  </p:normalViewPr>
  <p:slideViewPr>
    <p:cSldViewPr>
      <p:cViewPr varScale="1">
        <p:scale>
          <a:sx n="82" d="100"/>
          <a:sy n="82" d="100"/>
        </p:scale>
        <p:origin x="-2370" y="-9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4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none" strike="noStrike" baseline="0">
                <a:solidFill>
                  <a:srgbClr val="000000"/>
                </a:solidFill>
                <a:latin typeface="Gill Sans MT"/>
                <a:ea typeface="Gill Sans MT"/>
                <a:cs typeface="Gill Sans MT"/>
              </a:defRPr>
            </a:pPr>
            <a:r>
              <a:rPr lang="en-US" sz="2000" dirty="0"/>
              <a:t>Longest Life Expectancy at </a:t>
            </a:r>
            <a:r>
              <a:rPr lang="en-US" sz="2000" dirty="0" smtClean="0"/>
              <a:t>Birth: Your Responses Spring</a:t>
            </a:r>
            <a:r>
              <a:rPr lang="en-US" sz="2000" baseline="0" dirty="0" smtClean="0"/>
              <a:t> 2010</a:t>
            </a:r>
            <a:endParaRPr lang="en-US" sz="2000" dirty="0"/>
          </a:p>
        </c:rich>
      </c:tx>
      <c:layout>
        <c:manualLayout>
          <c:xMode val="edge"/>
          <c:yMode val="edge"/>
          <c:x val="0.14101246105919038"/>
          <c:y val="2.7397260273972632E-2"/>
        </c:manualLayout>
      </c:layout>
      <c:overlay val="0"/>
      <c:spPr>
        <a:noFill/>
        <a:ln w="25400">
          <a:noFill/>
        </a:ln>
      </c:spPr>
    </c:title>
    <c:autoTitleDeleted val="0"/>
    <c:plotArea>
      <c:layout>
        <c:manualLayout>
          <c:layoutTarget val="inner"/>
          <c:xMode val="edge"/>
          <c:yMode val="edge"/>
          <c:x val="8.3240843507214557E-2"/>
          <c:y val="0.15103872289936388"/>
          <c:w val="0.88346281908989999"/>
          <c:h val="0.72824344730881363"/>
        </c:manualLayout>
      </c:layout>
      <c:barChart>
        <c:barDir val="col"/>
        <c:grouping val="clustered"/>
        <c:varyColors val="0"/>
        <c:ser>
          <c:idx val="0"/>
          <c:order val="0"/>
          <c:spPr>
            <a:solidFill>
              <a:srgbClr val="FF9900"/>
            </a:solidFill>
            <a:ln w="25400">
              <a:noFill/>
            </a:ln>
          </c:spPr>
          <c:invertIfNegative val="0"/>
          <c:cat>
            <c:strRef>
              <c:f>Sheet1!$A$1:$A$4</c:f>
              <c:strCache>
                <c:ptCount val="4"/>
                <c:pt idx="0">
                  <c:v>Japan</c:v>
                </c:pt>
                <c:pt idx="1">
                  <c:v>United States</c:v>
                </c:pt>
                <c:pt idx="2">
                  <c:v>Ukraine</c:v>
                </c:pt>
                <c:pt idx="3">
                  <c:v>Venezuela</c:v>
                </c:pt>
              </c:strCache>
            </c:strRef>
          </c:cat>
          <c:val>
            <c:numRef>
              <c:f>Sheet1!$B$1:$B$4</c:f>
              <c:numCache>
                <c:formatCode>General</c:formatCode>
                <c:ptCount val="4"/>
                <c:pt idx="0">
                  <c:v>18</c:v>
                </c:pt>
                <c:pt idx="1">
                  <c:v>4</c:v>
                </c:pt>
                <c:pt idx="2">
                  <c:v>1</c:v>
                </c:pt>
                <c:pt idx="3">
                  <c:v>0</c:v>
                </c:pt>
              </c:numCache>
            </c:numRef>
          </c:val>
        </c:ser>
        <c:dLbls>
          <c:showLegendKey val="0"/>
          <c:showVal val="0"/>
          <c:showCatName val="0"/>
          <c:showSerName val="0"/>
          <c:showPercent val="0"/>
          <c:showBubbleSize val="0"/>
        </c:dLbls>
        <c:gapWidth val="150"/>
        <c:axId val="54529536"/>
        <c:axId val="46232064"/>
      </c:barChart>
      <c:catAx>
        <c:axId val="545295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Gill Sans MT"/>
                <a:ea typeface="Gill Sans MT"/>
                <a:cs typeface="Gill Sans MT"/>
              </a:defRPr>
            </a:pPr>
            <a:endParaRPr lang="en-US"/>
          </a:p>
        </c:txPr>
        <c:crossAx val="46232064"/>
        <c:crosses val="autoZero"/>
        <c:auto val="1"/>
        <c:lblAlgn val="ctr"/>
        <c:lblOffset val="100"/>
        <c:tickLblSkip val="1"/>
        <c:tickMarkSkip val="1"/>
        <c:noMultiLvlLbl val="0"/>
      </c:catAx>
      <c:valAx>
        <c:axId val="46232064"/>
        <c:scaling>
          <c:orientation val="minMax"/>
        </c:scaling>
        <c:delete val="0"/>
        <c:axPos val="l"/>
        <c:majorGridlines>
          <c:spPr>
            <a:ln w="3175">
              <a:solidFill>
                <a:srgbClr val="C0C0C0"/>
              </a:solidFill>
              <a:prstDash val="solid"/>
            </a:ln>
          </c:spPr>
        </c:majorGridlines>
        <c:numFmt formatCode="_(* #,##0.0_);_(* \(#,##0.0\);_(* &quot;-&quot;??_);_(@_)" sourceLinked="0"/>
        <c:majorTickMark val="out"/>
        <c:minorTickMark val="none"/>
        <c:tickLblPos val="nextTo"/>
        <c:spPr>
          <a:ln w="9525">
            <a:noFill/>
          </a:ln>
        </c:spPr>
        <c:txPr>
          <a:bodyPr rot="0" vert="horz"/>
          <a:lstStyle/>
          <a:p>
            <a:pPr>
              <a:defRPr sz="1600" b="0" i="0" u="none" strike="noStrike" baseline="0">
                <a:solidFill>
                  <a:srgbClr val="000000"/>
                </a:solidFill>
                <a:latin typeface="Gill Sans MT"/>
                <a:ea typeface="Gill Sans MT"/>
                <a:cs typeface="Gill Sans MT"/>
              </a:defRPr>
            </a:pPr>
            <a:endParaRPr lang="en-US"/>
          </a:p>
        </c:txPr>
        <c:crossAx val="54529536"/>
        <c:crosses val="autoZero"/>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Gill Sans MT"/>
          <a:ea typeface="Gill Sans MT"/>
          <a:cs typeface="Gill Sans M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31975688903199"/>
          <c:y val="1.8181818181818236E-2"/>
          <c:w val="0.73616630198250455"/>
          <c:h val="0.79279455977093749"/>
        </c:manualLayout>
      </c:layout>
      <c:scatterChart>
        <c:scatterStyle val="lineMarker"/>
        <c:varyColors val="0"/>
        <c:ser>
          <c:idx val="0"/>
          <c:order val="0"/>
          <c:tx>
            <c:strRef>
              <c:f>Sheet3!$H$1</c:f>
              <c:strCache>
                <c:ptCount val="1"/>
                <c:pt idx="0">
                  <c:v>2007 Total expendit. on health /capita, US$ purchasing power parity</c:v>
                </c:pt>
              </c:strCache>
            </c:strRef>
          </c:tx>
          <c:spPr>
            <a:ln w="28575">
              <a:noFill/>
            </a:ln>
          </c:spPr>
          <c:marker>
            <c:symbol val="circle"/>
            <c:size val="8"/>
          </c:marker>
          <c:dPt>
            <c:idx val="0"/>
            <c:marker>
              <c:spPr>
                <a:solidFill>
                  <a:srgbClr val="FF0000"/>
                </a:solidFill>
              </c:spPr>
            </c:marker>
            <c:bubble3D val="0"/>
          </c:dPt>
          <c:dPt>
            <c:idx val="5"/>
            <c:marker>
              <c:spPr>
                <a:solidFill>
                  <a:srgbClr val="FF0000"/>
                </a:solidFill>
              </c:spPr>
            </c:marker>
            <c:bubble3D val="0"/>
          </c:dPt>
          <c:dPt>
            <c:idx val="17"/>
            <c:marker>
              <c:spPr>
                <a:solidFill>
                  <a:srgbClr val="FF0000"/>
                </a:solidFill>
              </c:spPr>
            </c:marker>
            <c:bubble3D val="0"/>
          </c:dPt>
          <c:trendline>
            <c:spPr>
              <a:ln w="25400"/>
            </c:spPr>
            <c:trendlineType val="linear"/>
            <c:dispRSqr val="0"/>
            <c:dispEq val="0"/>
          </c:trendline>
          <c:xVal>
            <c:numRef>
              <c:f>Sheet3!$G$2:$G$24</c:f>
              <c:numCache>
                <c:formatCode>0</c:formatCode>
                <c:ptCount val="23"/>
                <c:pt idx="0">
                  <c:v>45488.882341841942</c:v>
                </c:pt>
                <c:pt idx="1">
                  <c:v>41335.609389944191</c:v>
                </c:pt>
                <c:pt idx="2">
                  <c:v>36609.923591507926</c:v>
                </c:pt>
                <c:pt idx="3">
                  <c:v>38388.792723146224</c:v>
                </c:pt>
                <c:pt idx="4">
                  <c:v>35150.299093230249</c:v>
                </c:pt>
                <c:pt idx="5">
                  <c:v>32708.835477638313</c:v>
                </c:pt>
                <c:pt idx="6">
                  <c:v>34603.234377288223</c:v>
                </c:pt>
                <c:pt idx="7">
                  <c:v>33469.833635766881</c:v>
                </c:pt>
                <c:pt idx="8">
                  <c:v>36208.193515885825</c:v>
                </c:pt>
                <c:pt idx="9">
                  <c:v>37171.327078130962</c:v>
                </c:pt>
                <c:pt idx="10">
                  <c:v>37985.64539218352</c:v>
                </c:pt>
                <c:pt idx="11">
                  <c:v>33924.572881115375</c:v>
                </c:pt>
                <c:pt idx="12">
                  <c:v>34331.056871808098</c:v>
                </c:pt>
                <c:pt idx="13">
                  <c:v>28864.307158417258</c:v>
                </c:pt>
                <c:pt idx="14">
                  <c:v>29754.285416210874</c:v>
                </c:pt>
                <c:pt idx="15">
                  <c:v>31638.267778225345</c:v>
                </c:pt>
                <c:pt idx="16">
                  <c:v>25926.837527513497</c:v>
                </c:pt>
                <c:pt idx="17">
                  <c:v>24749.591766632697</c:v>
                </c:pt>
                <c:pt idx="18">
                  <c:v>21932.893153365356</c:v>
                </c:pt>
                <c:pt idx="19">
                  <c:v>17875.001720574732</c:v>
                </c:pt>
                <c:pt idx="20">
                  <c:v>18702.212091057034</c:v>
                </c:pt>
                <c:pt idx="21">
                  <c:v>15874.570509331486</c:v>
                </c:pt>
                <c:pt idx="22">
                  <c:v>13553.201277619133</c:v>
                </c:pt>
              </c:numCache>
            </c:numRef>
          </c:xVal>
          <c:yVal>
            <c:numRef>
              <c:f>Sheet3!$H$2:$H$24</c:f>
              <c:numCache>
                <c:formatCode>General</c:formatCode>
                <c:ptCount val="23"/>
                <c:pt idx="0">
                  <c:v>7290</c:v>
                </c:pt>
                <c:pt idx="1">
                  <c:v>4417</c:v>
                </c:pt>
                <c:pt idx="2">
                  <c:v>3895</c:v>
                </c:pt>
                <c:pt idx="3">
                  <c:v>3837</c:v>
                </c:pt>
                <c:pt idx="4">
                  <c:v>3763</c:v>
                </c:pt>
                <c:pt idx="5">
                  <c:v>3601</c:v>
                </c:pt>
                <c:pt idx="6">
                  <c:v>3595</c:v>
                </c:pt>
                <c:pt idx="7">
                  <c:v>3588</c:v>
                </c:pt>
                <c:pt idx="8">
                  <c:v>3512</c:v>
                </c:pt>
                <c:pt idx="9">
                  <c:v>3323</c:v>
                </c:pt>
                <c:pt idx="10">
                  <c:v>3319</c:v>
                </c:pt>
                <c:pt idx="11">
                  <c:v>2992</c:v>
                </c:pt>
                <c:pt idx="12">
                  <c:v>2840</c:v>
                </c:pt>
                <c:pt idx="13">
                  <c:v>2727</c:v>
                </c:pt>
                <c:pt idx="14">
                  <c:v>2686</c:v>
                </c:pt>
                <c:pt idx="15">
                  <c:v>2671</c:v>
                </c:pt>
                <c:pt idx="16">
                  <c:v>2510</c:v>
                </c:pt>
                <c:pt idx="17">
                  <c:v>1688</c:v>
                </c:pt>
                <c:pt idx="18">
                  <c:v>1626</c:v>
                </c:pt>
                <c:pt idx="19">
                  <c:v>1555</c:v>
                </c:pt>
                <c:pt idx="20">
                  <c:v>1388</c:v>
                </c:pt>
                <c:pt idx="21">
                  <c:v>1035</c:v>
                </c:pt>
                <c:pt idx="22">
                  <c:v>823</c:v>
                </c:pt>
              </c:numCache>
            </c:numRef>
          </c:yVal>
          <c:smooth val="0"/>
        </c:ser>
        <c:dLbls>
          <c:showLegendKey val="0"/>
          <c:showVal val="0"/>
          <c:showCatName val="0"/>
          <c:showSerName val="0"/>
          <c:showPercent val="0"/>
          <c:showBubbleSize val="0"/>
        </c:dLbls>
        <c:axId val="46234368"/>
        <c:axId val="46234944"/>
      </c:scatterChart>
      <c:valAx>
        <c:axId val="46234368"/>
        <c:scaling>
          <c:orientation val="minMax"/>
          <c:min val="10000"/>
        </c:scaling>
        <c:delete val="0"/>
        <c:axPos val="b"/>
        <c:title>
          <c:tx>
            <c:rich>
              <a:bodyPr/>
              <a:lstStyle/>
              <a:p>
                <a:pPr>
                  <a:defRPr/>
                </a:pPr>
                <a:r>
                  <a:rPr lang="en-US" sz="2000"/>
                  <a:t>GDP Per Capita</a:t>
                </a:r>
                <a:r>
                  <a:rPr lang="en-US" sz="2000" baseline="0"/>
                  <a:t> $PPP</a:t>
                </a:r>
                <a:endParaRPr lang="en-US" sz="2000"/>
              </a:p>
            </c:rich>
          </c:tx>
          <c:layout>
            <c:manualLayout>
              <c:xMode val="edge"/>
              <c:yMode val="edge"/>
              <c:x val="0.35014448976226364"/>
              <c:y val="0.94708072854529568"/>
            </c:manualLayout>
          </c:layout>
          <c:overlay val="0"/>
        </c:title>
        <c:numFmt formatCode="&quot;$&quot;#,##0" sourceLinked="0"/>
        <c:majorTickMark val="out"/>
        <c:minorTickMark val="none"/>
        <c:tickLblPos val="nextTo"/>
        <c:txPr>
          <a:bodyPr/>
          <a:lstStyle/>
          <a:p>
            <a:pPr>
              <a:defRPr sz="1800"/>
            </a:pPr>
            <a:endParaRPr lang="en-US"/>
          </a:p>
        </c:txPr>
        <c:crossAx val="46234944"/>
        <c:crosses val="autoZero"/>
        <c:crossBetween val="midCat"/>
        <c:majorUnit val="10000"/>
      </c:valAx>
      <c:valAx>
        <c:axId val="46234944"/>
        <c:scaling>
          <c:orientation val="minMax"/>
        </c:scaling>
        <c:delete val="0"/>
        <c:axPos val="l"/>
        <c:majorGridlines/>
        <c:title>
          <c:tx>
            <c:rich>
              <a:bodyPr rot="-5400000" vert="horz"/>
              <a:lstStyle/>
              <a:p>
                <a:pPr>
                  <a:defRPr/>
                </a:pPr>
                <a:r>
                  <a:rPr lang="en-US" sz="2000" b="0" i="0" baseline="0"/>
                  <a:t>Total expendit. on health /capita, $ PPP</a:t>
                </a:r>
                <a:endParaRPr lang="en-US" sz="2000"/>
              </a:p>
            </c:rich>
          </c:tx>
          <c:layout>
            <c:manualLayout>
              <c:xMode val="edge"/>
              <c:yMode val="edge"/>
              <c:x val="1.4287873865744109E-3"/>
              <c:y val="9.5836634057106504E-2"/>
            </c:manualLayout>
          </c:layout>
          <c:overlay val="0"/>
        </c:title>
        <c:numFmt formatCode="&quot;$&quot;#,##0" sourceLinked="0"/>
        <c:majorTickMark val="out"/>
        <c:minorTickMark val="none"/>
        <c:tickLblPos val="nextTo"/>
        <c:txPr>
          <a:bodyPr/>
          <a:lstStyle/>
          <a:p>
            <a:pPr>
              <a:defRPr sz="1600"/>
            </a:pPr>
            <a:endParaRPr lang="en-US"/>
          </a:p>
        </c:txPr>
        <c:crossAx val="46234368"/>
        <c:crosses val="autoZero"/>
        <c:crossBetween val="midCat"/>
        <c:majorUnit val="2000"/>
      </c:valAx>
    </c:plotArea>
    <c:plotVisOnly val="1"/>
    <c:dispBlanksAs val="gap"/>
    <c:showDLblsOverMax val="0"/>
  </c:chart>
  <c:txPr>
    <a:bodyPr/>
    <a:lstStyle/>
    <a:p>
      <a:pPr algn="ctr">
        <a:defRPr lang="en-US" sz="1000" b="0" i="0" u="none" strike="noStrike" kern="1200" baseline="0">
          <a:solidFill>
            <a:sysClr val="windowText" lastClr="000000"/>
          </a:solidFill>
          <a:latin typeface="Gill Sans MT" pitchFamily="34" charset="0"/>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78642354030081"/>
          <c:y val="1.818181818181824E-2"/>
          <c:w val="0.73469963533123916"/>
          <c:h val="0.79279455977093749"/>
        </c:manualLayout>
      </c:layout>
      <c:scatterChart>
        <c:scatterStyle val="lineMarker"/>
        <c:varyColors val="0"/>
        <c:ser>
          <c:idx val="0"/>
          <c:order val="0"/>
          <c:tx>
            <c:strRef>
              <c:f>Sheet3!$H$1</c:f>
              <c:strCache>
                <c:ptCount val="1"/>
                <c:pt idx="0">
                  <c:v>2007 Total expendit. on health /capita, US$ purchasing power parity</c:v>
                </c:pt>
              </c:strCache>
            </c:strRef>
          </c:tx>
          <c:spPr>
            <a:ln w="28575">
              <a:noFill/>
            </a:ln>
          </c:spPr>
          <c:marker>
            <c:symbol val="circle"/>
            <c:size val="8"/>
          </c:marker>
          <c:dPt>
            <c:idx val="0"/>
            <c:marker>
              <c:spPr>
                <a:solidFill>
                  <a:srgbClr val="FF0000"/>
                </a:solidFill>
              </c:spPr>
            </c:marker>
            <c:bubble3D val="0"/>
          </c:dPt>
          <c:dPt>
            <c:idx val="5"/>
            <c:marker>
              <c:spPr>
                <a:solidFill>
                  <a:srgbClr val="FF0000"/>
                </a:solidFill>
              </c:spPr>
            </c:marker>
            <c:bubble3D val="0"/>
          </c:dPt>
          <c:dPt>
            <c:idx val="17"/>
            <c:marker>
              <c:spPr>
                <a:solidFill>
                  <a:srgbClr val="FF0000"/>
                </a:solidFill>
              </c:spPr>
            </c:marker>
            <c:bubble3D val="0"/>
          </c:dPt>
          <c:trendline>
            <c:spPr>
              <a:ln w="25400"/>
            </c:spPr>
            <c:trendlineType val="exp"/>
            <c:dispRSqr val="0"/>
            <c:dispEq val="0"/>
          </c:trendline>
          <c:trendline>
            <c:spPr>
              <a:ln w="25400">
                <a:prstDash val="dash"/>
              </a:ln>
            </c:spPr>
            <c:trendlineType val="linear"/>
            <c:dispRSqr val="0"/>
            <c:dispEq val="0"/>
          </c:trendline>
          <c:xVal>
            <c:numRef>
              <c:f>Sheet3!$G$2:$G$24</c:f>
              <c:numCache>
                <c:formatCode>0</c:formatCode>
                <c:ptCount val="23"/>
                <c:pt idx="0">
                  <c:v>45488.882341841942</c:v>
                </c:pt>
                <c:pt idx="1">
                  <c:v>41335.609389944191</c:v>
                </c:pt>
                <c:pt idx="2">
                  <c:v>36609.923591507926</c:v>
                </c:pt>
                <c:pt idx="3">
                  <c:v>38388.792723146224</c:v>
                </c:pt>
                <c:pt idx="4">
                  <c:v>35150.299093230249</c:v>
                </c:pt>
                <c:pt idx="5">
                  <c:v>32708.835477638313</c:v>
                </c:pt>
                <c:pt idx="6">
                  <c:v>34603.234377288223</c:v>
                </c:pt>
                <c:pt idx="7">
                  <c:v>33469.833635766881</c:v>
                </c:pt>
                <c:pt idx="8">
                  <c:v>36208.193515885825</c:v>
                </c:pt>
                <c:pt idx="9">
                  <c:v>37171.327078130962</c:v>
                </c:pt>
                <c:pt idx="10">
                  <c:v>37985.64539218352</c:v>
                </c:pt>
                <c:pt idx="11">
                  <c:v>33924.572881115375</c:v>
                </c:pt>
                <c:pt idx="12">
                  <c:v>34331.056871808098</c:v>
                </c:pt>
                <c:pt idx="13">
                  <c:v>28864.307158417258</c:v>
                </c:pt>
                <c:pt idx="14">
                  <c:v>29754.285416210874</c:v>
                </c:pt>
                <c:pt idx="15">
                  <c:v>31638.267778225345</c:v>
                </c:pt>
                <c:pt idx="16">
                  <c:v>25926.837527513497</c:v>
                </c:pt>
                <c:pt idx="17">
                  <c:v>24749.591766632697</c:v>
                </c:pt>
                <c:pt idx="18">
                  <c:v>21932.893153365356</c:v>
                </c:pt>
                <c:pt idx="19">
                  <c:v>17875.001720574732</c:v>
                </c:pt>
                <c:pt idx="20">
                  <c:v>18702.212091057034</c:v>
                </c:pt>
                <c:pt idx="21">
                  <c:v>15874.570509331486</c:v>
                </c:pt>
                <c:pt idx="22">
                  <c:v>13553.201277619133</c:v>
                </c:pt>
              </c:numCache>
            </c:numRef>
          </c:xVal>
          <c:yVal>
            <c:numRef>
              <c:f>Sheet3!$H$2:$H$24</c:f>
              <c:numCache>
                <c:formatCode>General</c:formatCode>
                <c:ptCount val="23"/>
                <c:pt idx="0">
                  <c:v>7290</c:v>
                </c:pt>
                <c:pt idx="1">
                  <c:v>4417</c:v>
                </c:pt>
                <c:pt idx="2">
                  <c:v>3895</c:v>
                </c:pt>
                <c:pt idx="3">
                  <c:v>3837</c:v>
                </c:pt>
                <c:pt idx="4">
                  <c:v>3763</c:v>
                </c:pt>
                <c:pt idx="5">
                  <c:v>3601</c:v>
                </c:pt>
                <c:pt idx="6">
                  <c:v>3595</c:v>
                </c:pt>
                <c:pt idx="7">
                  <c:v>3588</c:v>
                </c:pt>
                <c:pt idx="8">
                  <c:v>3512</c:v>
                </c:pt>
                <c:pt idx="9">
                  <c:v>3323</c:v>
                </c:pt>
                <c:pt idx="10">
                  <c:v>3319</c:v>
                </c:pt>
                <c:pt idx="11">
                  <c:v>2992</c:v>
                </c:pt>
                <c:pt idx="12">
                  <c:v>2840</c:v>
                </c:pt>
                <c:pt idx="13">
                  <c:v>2727</c:v>
                </c:pt>
                <c:pt idx="14">
                  <c:v>2686</c:v>
                </c:pt>
                <c:pt idx="15">
                  <c:v>2671</c:v>
                </c:pt>
                <c:pt idx="16">
                  <c:v>2510</c:v>
                </c:pt>
                <c:pt idx="17">
                  <c:v>1688</c:v>
                </c:pt>
                <c:pt idx="18">
                  <c:v>1626</c:v>
                </c:pt>
                <c:pt idx="19">
                  <c:v>1555</c:v>
                </c:pt>
                <c:pt idx="20">
                  <c:v>1388</c:v>
                </c:pt>
                <c:pt idx="21">
                  <c:v>1035</c:v>
                </c:pt>
                <c:pt idx="22">
                  <c:v>823</c:v>
                </c:pt>
              </c:numCache>
            </c:numRef>
          </c:yVal>
          <c:smooth val="0"/>
        </c:ser>
        <c:dLbls>
          <c:showLegendKey val="0"/>
          <c:showVal val="0"/>
          <c:showCatName val="0"/>
          <c:showSerName val="0"/>
          <c:showPercent val="0"/>
          <c:showBubbleSize val="0"/>
        </c:dLbls>
        <c:axId val="46245568"/>
        <c:axId val="46246144"/>
      </c:scatterChart>
      <c:valAx>
        <c:axId val="46245568"/>
        <c:scaling>
          <c:orientation val="minMax"/>
          <c:min val="10000"/>
        </c:scaling>
        <c:delete val="0"/>
        <c:axPos val="b"/>
        <c:title>
          <c:tx>
            <c:rich>
              <a:bodyPr/>
              <a:lstStyle/>
              <a:p>
                <a:pPr>
                  <a:defRPr/>
                </a:pPr>
                <a:r>
                  <a:rPr lang="en-US" sz="2000"/>
                  <a:t>GDP Per Capita</a:t>
                </a:r>
                <a:r>
                  <a:rPr lang="en-US" sz="2000" baseline="0"/>
                  <a:t> $PPP</a:t>
                </a:r>
                <a:endParaRPr lang="en-US" sz="2000"/>
              </a:p>
            </c:rich>
          </c:tx>
          <c:layout>
            <c:manualLayout>
              <c:xMode val="edge"/>
              <c:yMode val="edge"/>
              <c:x val="0.35014448976226392"/>
              <c:y val="0.91781977252843616"/>
            </c:manualLayout>
          </c:layout>
          <c:overlay val="0"/>
        </c:title>
        <c:numFmt formatCode="&quot;$&quot;#,##0" sourceLinked="0"/>
        <c:majorTickMark val="out"/>
        <c:minorTickMark val="none"/>
        <c:tickLblPos val="nextTo"/>
        <c:txPr>
          <a:bodyPr/>
          <a:lstStyle/>
          <a:p>
            <a:pPr>
              <a:defRPr sz="1800"/>
            </a:pPr>
            <a:endParaRPr lang="en-US"/>
          </a:p>
        </c:txPr>
        <c:crossAx val="46246144"/>
        <c:crosses val="autoZero"/>
        <c:crossBetween val="midCat"/>
        <c:majorUnit val="10000"/>
      </c:valAx>
      <c:valAx>
        <c:axId val="46246144"/>
        <c:scaling>
          <c:orientation val="minMax"/>
        </c:scaling>
        <c:delete val="0"/>
        <c:axPos val="l"/>
        <c:majorGridlines/>
        <c:title>
          <c:tx>
            <c:rich>
              <a:bodyPr rot="-5400000" vert="horz"/>
              <a:lstStyle/>
              <a:p>
                <a:pPr>
                  <a:defRPr/>
                </a:pPr>
                <a:r>
                  <a:rPr lang="en-US" sz="2000" b="0" i="0" baseline="0"/>
                  <a:t>Total expendit. on health /capita, $ PPP</a:t>
                </a:r>
                <a:endParaRPr lang="en-US" sz="2000"/>
              </a:p>
            </c:rich>
          </c:tx>
          <c:layout>
            <c:manualLayout>
              <c:xMode val="edge"/>
              <c:yMode val="edge"/>
              <c:x val="1.2412578421580545E-2"/>
              <c:y val="9.3816432036904526E-2"/>
            </c:manualLayout>
          </c:layout>
          <c:overlay val="0"/>
        </c:title>
        <c:numFmt formatCode="&quot;$&quot;#,##0" sourceLinked="0"/>
        <c:majorTickMark val="out"/>
        <c:minorTickMark val="none"/>
        <c:tickLblPos val="nextTo"/>
        <c:txPr>
          <a:bodyPr/>
          <a:lstStyle/>
          <a:p>
            <a:pPr>
              <a:defRPr sz="1600"/>
            </a:pPr>
            <a:endParaRPr lang="en-US"/>
          </a:p>
        </c:txPr>
        <c:crossAx val="46245568"/>
        <c:crosses val="autoZero"/>
        <c:crossBetween val="midCat"/>
        <c:majorUnit val="2000"/>
      </c:valAx>
    </c:plotArea>
    <c:plotVisOnly val="1"/>
    <c:dispBlanksAs val="gap"/>
    <c:showDLblsOverMax val="0"/>
  </c:chart>
  <c:txPr>
    <a:bodyPr/>
    <a:lstStyle/>
    <a:p>
      <a:pPr algn="ctr">
        <a:defRPr lang="en-US" sz="1000" b="0" i="0" u="none" strike="noStrike" kern="1200" baseline="0">
          <a:solidFill>
            <a:sysClr val="windowText" lastClr="000000"/>
          </a:solidFill>
          <a:latin typeface="Gill Sans MT" pitchFamily="34" charset="0"/>
          <a:ea typeface="+mn-ea"/>
          <a:cs typeface="+mn-cs"/>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0.429</cdr:x>
      <cdr:y>0.30028</cdr:y>
    </cdr:from>
    <cdr:to>
      <cdr:x>0.5346</cdr:x>
      <cdr:y>0.44573</cdr:y>
    </cdr:to>
    <cdr:sp macro="" textlink="">
      <cdr:nvSpPr>
        <cdr:cNvPr id="2" name="TextBox 1"/>
        <cdr:cNvSpPr txBox="1"/>
      </cdr:nvSpPr>
      <cdr:spPr>
        <a:xfrm xmlns:a="http://schemas.openxmlformats.org/drawingml/2006/main">
          <a:off x="3714750" y="18876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0.448</cdr:x>
      <cdr:y>0.42149</cdr:y>
    </cdr:from>
    <cdr:to>
      <cdr:x>0.538</cdr:x>
      <cdr:y>0.47658</cdr:y>
    </cdr:to>
    <cdr:sp macro="" textlink="">
      <cdr:nvSpPr>
        <cdr:cNvPr id="3" name="TextBox 2"/>
        <cdr:cNvSpPr txBox="1"/>
      </cdr:nvSpPr>
      <cdr:spPr>
        <a:xfrm xmlns:a="http://schemas.openxmlformats.org/drawingml/2006/main">
          <a:off x="3879272" y="2649682"/>
          <a:ext cx="779319" cy="3463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latin typeface="Gill Sans MT" pitchFamily="34" charset="0"/>
            </a:rPr>
            <a:t>France</a:t>
          </a:r>
        </a:p>
      </cdr:txBody>
    </cdr:sp>
  </cdr:relSizeAnchor>
  <cdr:relSizeAnchor xmlns:cdr="http://schemas.openxmlformats.org/drawingml/2006/chartDrawing">
    <cdr:from>
      <cdr:x>0.731</cdr:x>
      <cdr:y>0.06198</cdr:y>
    </cdr:from>
    <cdr:to>
      <cdr:x>0.793</cdr:x>
      <cdr:y>0.12672</cdr:y>
    </cdr:to>
    <cdr:sp macro="" textlink="">
      <cdr:nvSpPr>
        <cdr:cNvPr id="4" name="TextBox 3"/>
        <cdr:cNvSpPr txBox="1"/>
      </cdr:nvSpPr>
      <cdr:spPr>
        <a:xfrm xmlns:a="http://schemas.openxmlformats.org/drawingml/2006/main">
          <a:off x="6329795" y="389659"/>
          <a:ext cx="536864" cy="406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latin typeface="Gill Sans MT" pitchFamily="34" charset="0"/>
            </a:rPr>
            <a:t>US</a:t>
          </a:r>
        </a:p>
      </cdr:txBody>
    </cdr:sp>
  </cdr:relSizeAnchor>
  <cdr:relSizeAnchor xmlns:cdr="http://schemas.openxmlformats.org/drawingml/2006/chartDrawing">
    <cdr:from>
      <cdr:x>0.433</cdr:x>
      <cdr:y>0.61708</cdr:y>
    </cdr:from>
    <cdr:to>
      <cdr:x>0.523</cdr:x>
      <cdr:y>0.67218</cdr:y>
    </cdr:to>
    <cdr:sp macro="" textlink="">
      <cdr:nvSpPr>
        <cdr:cNvPr id="5" name="TextBox 1"/>
        <cdr:cNvSpPr txBox="1"/>
      </cdr:nvSpPr>
      <cdr:spPr>
        <a:xfrm xmlns:a="http://schemas.openxmlformats.org/drawingml/2006/main">
          <a:off x="3749387" y="3879272"/>
          <a:ext cx="779319" cy="3463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a:latin typeface="Gill Sans MT" pitchFamily="34" charset="0"/>
            </a:rPr>
            <a:t>Korea</a:t>
          </a:r>
        </a:p>
      </cdr:txBody>
    </cdr:sp>
  </cdr:relSizeAnchor>
</c:userShapes>
</file>

<file path=ppt/drawings/drawing2.xml><?xml version="1.0" encoding="utf-8"?>
<c:userShapes xmlns:c="http://schemas.openxmlformats.org/drawingml/2006/chart">
  <cdr:relSizeAnchor xmlns:cdr="http://schemas.openxmlformats.org/drawingml/2006/chartDrawing">
    <cdr:from>
      <cdr:x>0.429</cdr:x>
      <cdr:y>0.30028</cdr:y>
    </cdr:from>
    <cdr:to>
      <cdr:x>0.5346</cdr:x>
      <cdr:y>0.44573</cdr:y>
    </cdr:to>
    <cdr:sp macro="" textlink="">
      <cdr:nvSpPr>
        <cdr:cNvPr id="2" name="TextBox 1"/>
        <cdr:cNvSpPr txBox="1"/>
      </cdr:nvSpPr>
      <cdr:spPr>
        <a:xfrm xmlns:a="http://schemas.openxmlformats.org/drawingml/2006/main">
          <a:off x="3714750" y="18876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0.448</cdr:x>
      <cdr:y>0.42149</cdr:y>
    </cdr:from>
    <cdr:to>
      <cdr:x>0.538</cdr:x>
      <cdr:y>0.47658</cdr:y>
    </cdr:to>
    <cdr:sp macro="" textlink="">
      <cdr:nvSpPr>
        <cdr:cNvPr id="3" name="TextBox 2"/>
        <cdr:cNvSpPr txBox="1"/>
      </cdr:nvSpPr>
      <cdr:spPr>
        <a:xfrm xmlns:a="http://schemas.openxmlformats.org/drawingml/2006/main">
          <a:off x="3879272" y="2649682"/>
          <a:ext cx="779319" cy="3463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latin typeface="Gill Sans MT" pitchFamily="34" charset="0"/>
            </a:rPr>
            <a:t>France</a:t>
          </a:r>
        </a:p>
      </cdr:txBody>
    </cdr:sp>
  </cdr:relSizeAnchor>
  <cdr:relSizeAnchor xmlns:cdr="http://schemas.openxmlformats.org/drawingml/2006/chartDrawing">
    <cdr:from>
      <cdr:x>0.731</cdr:x>
      <cdr:y>0.06198</cdr:y>
    </cdr:from>
    <cdr:to>
      <cdr:x>0.793</cdr:x>
      <cdr:y>0.12672</cdr:y>
    </cdr:to>
    <cdr:sp macro="" textlink="">
      <cdr:nvSpPr>
        <cdr:cNvPr id="4" name="TextBox 3"/>
        <cdr:cNvSpPr txBox="1"/>
      </cdr:nvSpPr>
      <cdr:spPr>
        <a:xfrm xmlns:a="http://schemas.openxmlformats.org/drawingml/2006/main">
          <a:off x="6329795" y="389659"/>
          <a:ext cx="536864" cy="406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a:latin typeface="Gill Sans MT" pitchFamily="34" charset="0"/>
            </a:rPr>
            <a:t>US</a:t>
          </a:r>
        </a:p>
      </cdr:txBody>
    </cdr:sp>
  </cdr:relSizeAnchor>
  <cdr:relSizeAnchor xmlns:cdr="http://schemas.openxmlformats.org/drawingml/2006/chartDrawing">
    <cdr:from>
      <cdr:x>0.433</cdr:x>
      <cdr:y>0.61708</cdr:y>
    </cdr:from>
    <cdr:to>
      <cdr:x>0.523</cdr:x>
      <cdr:y>0.67218</cdr:y>
    </cdr:to>
    <cdr:sp macro="" textlink="">
      <cdr:nvSpPr>
        <cdr:cNvPr id="5" name="TextBox 1"/>
        <cdr:cNvSpPr txBox="1"/>
      </cdr:nvSpPr>
      <cdr:spPr>
        <a:xfrm xmlns:a="http://schemas.openxmlformats.org/drawingml/2006/main">
          <a:off x="3749387" y="3879272"/>
          <a:ext cx="779319" cy="3463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a:latin typeface="Gill Sans MT" pitchFamily="34" charset="0"/>
            </a:rPr>
            <a:t>Korea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484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484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484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A97978E0-4189-4F3B-927A-1A3A5BF502F1}" type="slidenum">
              <a:rPr lang="en-US"/>
              <a:pPr>
                <a:defRPr/>
              </a:pPr>
              <a:t>‹#›</a:t>
            </a:fld>
            <a:endParaRPr lang="en-US"/>
          </a:p>
        </p:txBody>
      </p:sp>
    </p:spTree>
    <p:extLst>
      <p:ext uri="{BB962C8B-B14F-4D97-AF65-F5344CB8AC3E}">
        <p14:creationId xmlns:p14="http://schemas.microsoft.com/office/powerpoint/2010/main" val="245420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2D3E6A0-3349-4563-ACDC-9566D3B373BB}" type="slidenum">
              <a:rPr lang="en-US"/>
              <a:pPr>
                <a:defRPr/>
              </a:pPr>
              <a:t>‹#›</a:t>
            </a:fld>
            <a:endParaRPr lang="en-US"/>
          </a:p>
        </p:txBody>
      </p:sp>
    </p:spTree>
    <p:extLst>
      <p:ext uri="{BB962C8B-B14F-4D97-AF65-F5344CB8AC3E}">
        <p14:creationId xmlns:p14="http://schemas.microsoft.com/office/powerpoint/2010/main" val="224852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C64643F-9149-4C7B-BECE-7E05C8CF0632}"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05734B1-4D23-4EB8-BCFF-D34E0919C7F6}" type="slidenum">
              <a:rPr lang="en-US" smtClean="0"/>
              <a:pPr eaLnBrk="1" hangingPunct="1"/>
              <a:t>10</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99D6FA8-DEAC-4680-8451-C16E09FFDD54}" type="slidenum">
              <a:rPr lang="en-US" smtClean="0"/>
              <a:pPr eaLnBrk="1" hangingPunct="1"/>
              <a:t>11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2A67D02-1B70-49E2-8ED6-FE069B762F24}" type="slidenum">
              <a:rPr lang="en-US" smtClean="0"/>
              <a:pPr eaLnBrk="1" hangingPunct="1"/>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Spending per beneficiary. Note this includes price of services and quantity of services.</a:t>
            </a:r>
          </a:p>
          <a:p>
            <a:pPr eaLnBrk="1" hangingPunct="1"/>
            <a:endParaRPr lang="en-US" smtClean="0"/>
          </a:p>
          <a:p>
            <a:pPr eaLnBrk="1" hangingPunct="1"/>
            <a:r>
              <a:rPr lang="en-US" smtClean="0"/>
              <a:t>Total Spending/capita covered=P*Q</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9E5501E-D848-4AF1-AF06-34DF40345271}" type="slidenum">
              <a:rPr lang="en-US" smtClean="0"/>
              <a:pPr eaLnBrk="1" hangingPunct="1"/>
              <a:t>13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7D44C06-B800-4C21-A83E-EA8C020402A3}" type="slidenum">
              <a:rPr lang="en-US" smtClean="0"/>
              <a:pPr eaLnBrk="1" hangingPunct="1"/>
              <a:t>14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Stock of Health is a durable good, much like a car, which generates services.</a:t>
            </a:r>
          </a:p>
          <a:p>
            <a:pPr eaLnBrk="1" hangingPunct="1"/>
            <a:endParaRPr lang="en-US" smtClean="0"/>
          </a:p>
          <a:p>
            <a:pPr eaLnBrk="1" hangingPunct="1"/>
            <a:r>
              <a:rPr lang="en-US" smtClean="0"/>
              <a:t>The car generates transportation services which yields utility (pleasure). Health generates a flow of services you can consume and their for get utility from. So the health services (“feeling good”) are a complement to other consumption you might do.</a:t>
            </a:r>
          </a:p>
          <a:p>
            <a:pPr eaLnBrk="1" hangingPunct="1"/>
            <a:endParaRPr lang="en-US" smtClean="0"/>
          </a:p>
          <a:p>
            <a:pPr eaLnBrk="1" hangingPunct="1"/>
            <a:r>
              <a:rPr lang="en-US" smtClean="0"/>
              <a:t>Investments can be health services, pharma services, or exercise services.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F6FDB55-F383-4423-AA20-D9669669BAB6}"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46D42EB-60F1-4388-BC0E-AF2FD13A0579}"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7A3C8BA-F4B5-451F-9A7C-AEC721C2CE1A}" type="slidenum">
              <a:rPr lang="en-US" smtClean="0"/>
              <a:pPr eaLnBrk="1" hangingPunct="1"/>
              <a:t>18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721673E8-2B6C-423E-8C05-70C9AC3A8C87}" type="slidenum">
              <a:rPr lang="en-US" smtClean="0"/>
              <a:pPr eaLnBrk="1" hangingPunct="1"/>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20</a:t>
            </a:fld>
            <a:endParaRPr lang="en-US"/>
          </a:p>
        </p:txBody>
      </p:sp>
    </p:spTree>
    <p:extLst>
      <p:ext uri="{BB962C8B-B14F-4D97-AF65-F5344CB8AC3E}">
        <p14:creationId xmlns:p14="http://schemas.microsoft.com/office/powerpoint/2010/main" val="18376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BE1F75A-07D5-4B98-BCC1-D9FA728A25E2}"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21</a:t>
            </a:fld>
            <a:endParaRPr lang="en-US"/>
          </a:p>
        </p:txBody>
      </p:sp>
    </p:spTree>
    <p:extLst>
      <p:ext uri="{BB962C8B-B14F-4D97-AF65-F5344CB8AC3E}">
        <p14:creationId xmlns:p14="http://schemas.microsoft.com/office/powerpoint/2010/main" val="18376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56C5328-90EB-4781-9202-608D7CCECD80}" type="slidenum">
              <a:rPr lang="en-US" smtClean="0"/>
              <a:pPr eaLnBrk="1" hangingPunct="1"/>
              <a:t>22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71594A2-5D7E-446E-AB17-0CBC9936F01C}" type="slidenum">
              <a:rPr lang="en-US" smtClean="0"/>
              <a:pPr eaLnBrk="1" hangingPunct="1"/>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24</a:t>
            </a:fld>
            <a:endParaRPr lang="en-US"/>
          </a:p>
        </p:txBody>
      </p:sp>
    </p:spTree>
    <p:extLst>
      <p:ext uri="{BB962C8B-B14F-4D97-AF65-F5344CB8AC3E}">
        <p14:creationId xmlns:p14="http://schemas.microsoft.com/office/powerpoint/2010/main" val="1857846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25</a:t>
            </a:fld>
            <a:endParaRPr lang="en-US"/>
          </a:p>
        </p:txBody>
      </p:sp>
    </p:spTree>
    <p:extLst>
      <p:ext uri="{BB962C8B-B14F-4D97-AF65-F5344CB8AC3E}">
        <p14:creationId xmlns:p14="http://schemas.microsoft.com/office/powerpoint/2010/main" val="1857846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85% are covered by some insurance</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5B2F515-FA17-44E9-9974-FE98CBDD7880}" type="slidenum">
              <a:rPr lang="en-US" smtClean="0"/>
              <a:pPr eaLnBrk="1" hangingPunct="1"/>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64F9FB49-86A0-48DF-89FD-93410EC9671F}" type="slidenum">
              <a:rPr lang="en-US" smtClean="0"/>
              <a:pPr eaLnBrk="1" hangingPunct="1"/>
              <a:t>27</a:t>
            </a:fld>
            <a:endParaRPr lang="en-US" smtClean="0"/>
          </a:p>
        </p:txBody>
      </p:sp>
      <p:sp>
        <p:nvSpPr>
          <p:cNvPr id="7680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7BD8692-6A85-4497-ABEA-FB1AA5A95E74}" type="slidenum">
              <a:rPr lang="en-US" sz="1200">
                <a:latin typeface="Calibri" pitchFamily="34" charset="0"/>
              </a:rPr>
              <a:pPr algn="r" eaLnBrk="1" hangingPunct="1"/>
              <a:t>27</a:t>
            </a:fld>
            <a:endParaRPr lang="en-US" sz="1200">
              <a:latin typeface="Calibri" pitchFamily="34" charset="0"/>
            </a:endParaRPr>
          </a:p>
        </p:txBody>
      </p:sp>
      <p:sp>
        <p:nvSpPr>
          <p:cNvPr id="76804" name="Rectangle 2"/>
          <p:cNvSpPr>
            <a:spLocks noGrp="1" noRot="1" noChangeAspect="1" noChangeArrowheads="1" noTextEdit="1"/>
          </p:cNvSpPr>
          <p:nvPr>
            <p:ph type="sldImg"/>
          </p:nvPr>
        </p:nvSpPr>
        <p:spPr>
          <a:xfrm>
            <a:off x="746125" y="307975"/>
            <a:ext cx="5626100" cy="4219575"/>
          </a:xfrm>
          <a:ln/>
        </p:spPr>
      </p:sp>
      <p:sp>
        <p:nvSpPr>
          <p:cNvPr id="76805" name="Rectangle 3"/>
          <p:cNvSpPr>
            <a:spLocks noGrp="1" noChangeArrowheads="1"/>
          </p:cNvSpPr>
          <p:nvPr>
            <p:ph type="body" idx="1"/>
          </p:nvPr>
        </p:nvSpPr>
        <p:spPr>
          <a:xfrm>
            <a:off x="311574" y="4648200"/>
            <a:ext cx="6387253" cy="3950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 one percent rise in the nation's unemployment rate is projected to increase the number of uninsured by 1.1 million and result in an additional 1 million (600,000 children and 400,000 adults) enrolling in Medicaid, increasing state Medicaid spending by $1.4 billion at time when their tax revenues would fall by 3 to 4 percent.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2BAECF0-4E68-411E-AC57-6DE1FA1FBB8C}" type="slidenum">
              <a:rPr lang="en-US" smtClean="0"/>
              <a:pPr eaLnBrk="1" hangingPunct="1"/>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29</a:t>
            </a:fld>
            <a:endParaRPr lang="en-US"/>
          </a:p>
        </p:txBody>
      </p:sp>
    </p:spTree>
    <p:extLst>
      <p:ext uri="{BB962C8B-B14F-4D97-AF65-F5344CB8AC3E}">
        <p14:creationId xmlns:p14="http://schemas.microsoft.com/office/powerpoint/2010/main" val="3035326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3 Japan 82.12 </a:t>
            </a:r>
          </a:p>
          <a:p>
            <a:pPr eaLnBrk="1" hangingPunct="1"/>
            <a:r>
              <a:rPr lang="en-US" smtClean="0"/>
              <a:t>50 United States 78.11 </a:t>
            </a:r>
          </a:p>
          <a:p>
            <a:pPr eaLnBrk="1" hangingPunct="1"/>
            <a:r>
              <a:rPr lang="en-US" smtClean="0"/>
              <a:t>103 Venezuela 73.61 </a:t>
            </a:r>
          </a:p>
          <a:p>
            <a:pPr eaLnBrk="1" hangingPunct="1"/>
            <a:r>
              <a:rPr lang="en-US" smtClean="0"/>
              <a:t>150 Ukraine 68.25</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1CE56D2-29BE-487F-9597-0033F0677569}" type="slidenum">
              <a:rPr lang="en-US" smtClean="0"/>
              <a:pPr eaLnBrk="1" hangingPunct="1"/>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3BC5F55-B64D-42BA-A133-F425F4CE7934}" type="slidenum">
              <a:rPr lang="en-US" smtClean="0"/>
              <a:pPr eaLnBrk="1" hangingPunct="1"/>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31</a:t>
            </a:fld>
            <a:endParaRPr lang="en-US"/>
          </a:p>
        </p:txBody>
      </p:sp>
    </p:spTree>
    <p:extLst>
      <p:ext uri="{BB962C8B-B14F-4D97-AF65-F5344CB8AC3E}">
        <p14:creationId xmlns:p14="http://schemas.microsoft.com/office/powerpoint/2010/main" val="1042290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F4FF7CD-4EE9-4EEC-8158-31739E1C06AC}" type="slidenum">
              <a:rPr lang="en-US" smtClean="0"/>
              <a:pPr eaLnBrk="1" hangingPunct="1"/>
              <a:t>32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3 Japan 82.12 </a:t>
            </a:r>
          </a:p>
          <a:p>
            <a:pPr eaLnBrk="1" hangingPunct="1"/>
            <a:r>
              <a:rPr lang="en-US" smtClean="0"/>
              <a:t>50 United States 78.11 </a:t>
            </a:r>
          </a:p>
          <a:p>
            <a:pPr eaLnBrk="1" hangingPunct="1"/>
            <a:r>
              <a:rPr lang="en-US" smtClean="0"/>
              <a:t>103 Venezuela 73.61 </a:t>
            </a:r>
          </a:p>
          <a:p>
            <a:pPr eaLnBrk="1" hangingPunct="1"/>
            <a:r>
              <a:rPr lang="en-US" smtClean="0"/>
              <a:t>150 Ukraine 68.25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Gains from public health.</a:t>
            </a:r>
          </a:p>
          <a:p>
            <a:endParaRPr lang="en-US" smtClean="0"/>
          </a:p>
          <a:p>
            <a:r>
              <a:rPr lang="en-US" smtClean="0"/>
              <a:t>Cities can be bad for health.</a:t>
            </a:r>
          </a:p>
          <a:p>
            <a:endParaRPr lang="en-US" smtClean="0"/>
          </a:p>
          <a:p>
            <a:r>
              <a:rPr lang="en-US" smtClean="0"/>
              <a:t>http://www.marginalrevolution.com/marginalrevolution/2010/02/joel-mokyr-on-living-standards-during-the-industrial-revolution.html</a:t>
            </a:r>
          </a:p>
          <a:p>
            <a:r>
              <a:rPr lang="en-US" smtClean="0"/>
              <a:t>One of the notable arithmetical truths about the period of the Industrial Revolution is that it is quite possible (if not certain) that biological living standards in </a:t>
            </a:r>
            <a:r>
              <a:rPr lang="en-US" i="1" smtClean="0"/>
              <a:t>both</a:t>
            </a:r>
            <a:r>
              <a:rPr lang="en-US" smtClean="0"/>
              <a:t> urban and rural areas rose and yet average living standards declined.  This can happen if urban living conditions are significantly worse than rural ones, and the proportion of people living in cities is rising because of migration from the countryside to the towns.  It seems likely that the biological measures of living standards were especially sensitive to urbanization.  While urban areas may have offered some positive amenities (such as entertainment and more choice in shopping), healthy living conditions were surely not among them.</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9E5085B-551E-4609-8C81-9840A0911346}" type="slidenum">
              <a:rPr lang="en-US" smtClean="0"/>
              <a:pPr eaLnBrk="1" hangingPunct="1"/>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41F10D60-0E3C-42A4-98BD-A91B5FAFD4CB}" type="slidenum">
              <a:rPr lang="en-US" smtClean="0"/>
              <a:pPr eaLnBrk="1" hangingPunct="1"/>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Gapminder.org</a:t>
            </a:r>
            <a:endParaRPr lang="en-US" dirty="0"/>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35</a:t>
            </a:fld>
            <a:endParaRPr lang="en-US"/>
          </a:p>
        </p:txBody>
      </p:sp>
    </p:spTree>
    <p:extLst>
      <p:ext uri="{BB962C8B-B14F-4D97-AF65-F5344CB8AC3E}">
        <p14:creationId xmlns:p14="http://schemas.microsoft.com/office/powerpoint/2010/main" val="172868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29E7A909-0DE5-4523-A45A-23A048EE7C6A}" type="slidenum">
              <a:rPr lang="en-US" smtClean="0"/>
              <a:pPr eaLnBrk="1" hangingPunct="1"/>
              <a:t>36</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http://delong.typepad.com/sdj/2008/08/epis-state-of-w.html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37</a:t>
            </a:fld>
            <a:endParaRPr lang="en-US"/>
          </a:p>
        </p:txBody>
      </p:sp>
    </p:spTree>
    <p:extLst>
      <p:ext uri="{BB962C8B-B14F-4D97-AF65-F5344CB8AC3E}">
        <p14:creationId xmlns:p14="http://schemas.microsoft.com/office/powerpoint/2010/main" val="1241687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AB4D80A1-395A-48FE-B98A-FD449DBA713C}" type="slidenum">
              <a:rPr lang="en-US" smtClean="0"/>
              <a:pPr eaLnBrk="1" hangingPunct="1"/>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F3AF714-8868-46DA-8D93-008440903CF0}" type="slidenum">
              <a:rPr lang="en-US" smtClean="0"/>
              <a:pPr eaLnBrk="1" hangingPunct="1"/>
              <a:t>39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A9D305B-77C4-4C8A-921E-F86EF11C6033}" type="slidenum">
              <a:rPr lang="en-US" smtClean="0"/>
              <a:pPr eaLnBrk="1" hangingPunct="1"/>
              <a:t>40</a:t>
            </a:fld>
            <a:endParaRPr lang="en-US" smtClean="0"/>
          </a:p>
        </p:txBody>
      </p:sp>
      <p:sp>
        <p:nvSpPr>
          <p:cNvPr id="7270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80F33C9-ADF7-4203-BD70-D5157C9AD5BB}" type="slidenum">
              <a:rPr lang="en-US" sz="1200">
                <a:latin typeface="Calibri" pitchFamily="34" charset="0"/>
              </a:rPr>
              <a:pPr algn="r" eaLnBrk="1" hangingPunct="1"/>
              <a:t>40</a:t>
            </a:fld>
            <a:endParaRPr lang="en-US" sz="1200">
              <a:latin typeface="Calibri" pitchFamily="34" charset="0"/>
            </a:endParaRPr>
          </a:p>
        </p:txBody>
      </p:sp>
      <p:sp>
        <p:nvSpPr>
          <p:cNvPr id="72708" name="Rectangle 2"/>
          <p:cNvSpPr>
            <a:spLocks noGrp="1" noRot="1" noChangeAspect="1" noChangeArrowheads="1" noTextEdit="1"/>
          </p:cNvSpPr>
          <p:nvPr>
            <p:ph type="sldImg"/>
          </p:nvPr>
        </p:nvSpPr>
        <p:spPr>
          <a:ln/>
        </p:spPr>
      </p:sp>
      <p:sp>
        <p:nvSpPr>
          <p:cNvPr id="72709" name="AutoShape 4"/>
          <p:cNvSpPr>
            <a:spLocks noGrp="1" noChangeAspect="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Although total compensation – wages plus benefits – has remained fairly stable as a share of our nation's economy since 1960, health benefit costs paid by employers has risen from 0.6 percent of GDP in 1960 to 4.1 percent in 2006.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F9DD259-9BC5-4B6E-B4B9-544C71596CE0}" type="slidenum">
              <a:rPr lang="en-US" smtClean="0"/>
              <a:pPr eaLnBrk="1" hangingPunct="1"/>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Draw a PPF with Housing and Health.</a:t>
            </a:r>
          </a:p>
          <a:p>
            <a:pPr eaLnBrk="1" hangingPunct="1"/>
            <a:endParaRPr lang="en-US" dirty="0" smtClean="0"/>
          </a:p>
          <a:p>
            <a:pPr eaLnBrk="1" hangingPunct="1"/>
            <a:r>
              <a:rPr lang="en-US" smtClean="0"/>
              <a:t>Discuss tradeoffs.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3994F76-880E-4F34-A5C1-7A6C9208A4C4}" type="slidenum">
              <a:rPr lang="en-US" smtClean="0"/>
              <a:pPr eaLnBrk="1" hangingPunct="1"/>
              <a:t>41</a:t>
            </a:fld>
            <a:endParaRPr lang="en-US" smtClean="0"/>
          </a:p>
        </p:txBody>
      </p:sp>
      <p:sp>
        <p:nvSpPr>
          <p:cNvPr id="73731"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2162E1-EEE8-4657-85BC-DE637969D4A4}" type="slidenum">
              <a:rPr lang="en-US" sz="1200">
                <a:latin typeface="Calibri" pitchFamily="34" charset="0"/>
              </a:rPr>
              <a:pPr algn="r" eaLnBrk="1" hangingPunct="1"/>
              <a:t>41</a:t>
            </a:fld>
            <a:endParaRPr lang="en-US" sz="1200">
              <a:latin typeface="Calibri" pitchFamily="34"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716D322-6B9F-4C10-9779-D761FA1D47F1}" type="slidenum">
              <a:rPr lang="en-US" smtClean="0"/>
              <a:pPr eaLnBrk="1" hangingPunct="1"/>
              <a:t>42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C069899-57E6-44EC-8DB1-6A651492EFF4}" type="slidenum">
              <a:rPr lang="en-US" smtClean="0"/>
              <a:pPr eaLnBrk="1" hangingPunct="1"/>
              <a:t>43</a:t>
            </a:fld>
            <a:endParaRPr lang="en-US" smtClean="0"/>
          </a:p>
        </p:txBody>
      </p:sp>
      <p:sp>
        <p:nvSpPr>
          <p:cNvPr id="7577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6E693C-D3AE-45AB-A10C-C0D9222AC78D}" type="slidenum">
              <a:rPr lang="en-US" sz="1200">
                <a:latin typeface="Calibri" pitchFamily="34" charset="0"/>
              </a:rPr>
              <a:pPr algn="r" eaLnBrk="1" hangingPunct="1"/>
              <a:t>43</a:t>
            </a:fld>
            <a:endParaRPr lang="en-US" sz="1200">
              <a:latin typeface="Calibri" pitchFamily="34"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Average employer costs for health insurance per employee hour rose from $1.60 in 1999 to $2.59 in 2005 among workers with access to health benefits.  This almost 62% increase greatly exceeds the 23% increase in average per hour employer payroll costs over the same period.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C4797A6-301B-4D0F-B121-A71FF1A296C8}" type="slidenum">
              <a:rPr lang="en-US" smtClean="0"/>
              <a:pPr eaLnBrk="1" hangingPunct="1"/>
              <a:t>44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26D080-5486-4724-9528-3A0432FA1FFF}" type="slidenum">
              <a:rPr lang="en-US"/>
              <a:pPr/>
              <a:t>45</a:t>
            </a:fld>
            <a:endParaRPr lang="en-US"/>
          </a:p>
        </p:txBody>
      </p:sp>
      <p:sp>
        <p:nvSpPr>
          <p:cNvPr id="4097" name="Rectangle 1"/>
          <p:cNvSpPr txBox="1">
            <a:spLocks noGrp="1" noRot="1" noChangeAspect="1" noChangeArrowheads="1"/>
          </p:cNvSpPr>
          <p:nvPr>
            <p:ph type="sldImg"/>
          </p:nvPr>
        </p:nvSpPr>
        <p:spPr bwMode="auto">
          <a:xfrm>
            <a:off x="1243013" y="612775"/>
            <a:ext cx="4037012" cy="30273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52166" y="3834506"/>
            <a:ext cx="5218787" cy="36329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880"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pPr>
            <a:r>
              <a:rPr lang="en-US" sz="900" dirty="0">
                <a:latin typeface="Arial Unicode MS" pitchFamily="32" charset="0"/>
                <a:cs typeface="Arial Unicode MS" pitchFamily="32" charset="0"/>
              </a:rPr>
              <a:t>Top 10 Causes of Death: 1900 vs. 2010. Data are from the Centers for Disease Control and Prevention</a:t>
            </a:r>
            <a:r>
              <a:rPr lang="en-US" sz="900" dirty="0" smtClean="0">
                <a:latin typeface="Arial Unicode MS" pitchFamily="32" charset="0"/>
                <a:cs typeface="Arial Unicode MS" pitchFamily="32" charset="0"/>
              </a:rPr>
              <a:t>.</a:t>
            </a:r>
          </a:p>
          <a:p>
            <a:pPr eaLnBrk="1">
              <a:lnSpc>
                <a:spcPct val="93000"/>
              </a:lnSpc>
              <a:spcBef>
                <a:spcPct val="0"/>
              </a:spcBef>
            </a:pPr>
            <a:r>
              <a:rPr lang="en-US" sz="900" dirty="0" smtClean="0">
                <a:latin typeface="Arial Unicode MS" pitchFamily="32" charset="0"/>
                <a:cs typeface="Arial Unicode MS" pitchFamily="32" charset="0"/>
              </a:rPr>
              <a:t>http://www.nejm.org/doi/full/10.1056/NEJMp1113569</a:t>
            </a:r>
            <a:endParaRPr lang="en-US" sz="900" dirty="0">
              <a:latin typeface="Arial Unicode MS" pitchFamily="32" charset="0"/>
              <a:cs typeface="Arial Unicode MS" pitchFamily="32"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p>
          <a:p>
            <a:endParaRPr lang="en-US" dirty="0" smtClean="0"/>
          </a:p>
          <a:p>
            <a:r>
              <a:rPr lang="en-US" dirty="0" smtClean="0"/>
              <a:t>http://www.scientificamerican.com/article.cfm?id=longevity-why-we-die-global-life-expectancy#</a:t>
            </a:r>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46</a:t>
            </a:fld>
            <a:endParaRPr lang="en-US"/>
          </a:p>
        </p:txBody>
      </p:sp>
    </p:spTree>
    <p:extLst>
      <p:ext uri="{BB962C8B-B14F-4D97-AF65-F5344CB8AC3E}">
        <p14:creationId xmlns:p14="http://schemas.microsoft.com/office/powerpoint/2010/main" val="843835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47</a:t>
            </a:fld>
            <a:endParaRPr lang="en-US"/>
          </a:p>
        </p:txBody>
      </p:sp>
    </p:spTree>
    <p:extLst>
      <p:ext uri="{BB962C8B-B14F-4D97-AF65-F5344CB8AC3E}">
        <p14:creationId xmlns:p14="http://schemas.microsoft.com/office/powerpoint/2010/main" val="936814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500F1F84-A67C-442B-9B56-37AF03056C3D}" type="slidenum">
              <a:rPr lang="en-US" smtClean="0"/>
              <a:pPr eaLnBrk="1" hangingPunct="1"/>
              <a:t>48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Ranking methodology subjected to significant criticism in academic circles (</a:t>
            </a:r>
            <a:r>
              <a:rPr lang="en-US" i="1" smtClean="0"/>
              <a:t>Science, Health Economics</a:t>
            </a:r>
            <a:r>
              <a:rPr lang="en-US" smtClean="0"/>
              <a:t>)</a:t>
            </a:r>
          </a:p>
          <a:p>
            <a:pPr eaLnBrk="1" hangingPunct="1"/>
            <a:r>
              <a:rPr lang="en-US" smtClean="0"/>
              <a:t>•But oft cited as ‘authoritative’nonetheless …</a:t>
            </a:r>
          </a:p>
          <a:p>
            <a:pPr eaLnBrk="1" hangingPunct="1"/>
            <a:r>
              <a:rPr lang="en-US" smtClean="0"/>
              <a:t>•Relatively poor U.S. rank in part attributable to</a:t>
            </a:r>
          </a:p>
          <a:p>
            <a:pPr eaLnBrk="1" hangingPunct="1"/>
            <a:r>
              <a:rPr lang="en-US" smtClean="0"/>
              <a:t>–High levels of health spending </a:t>
            </a:r>
          </a:p>
          <a:p>
            <a:pPr eaLnBrk="1" hangingPunct="1"/>
            <a:r>
              <a:rPr lang="en-US" smtClean="0"/>
              <a:t>–Relatively mediocre population health outcomes</a:t>
            </a:r>
          </a:p>
          <a:p>
            <a:pPr eaLnBrk="1" hangingPunct="1"/>
            <a:r>
              <a:rPr lang="en-US" smtClean="0"/>
              <a:t>–Inequitable access for the uninsured </a:t>
            </a:r>
          </a:p>
          <a:p>
            <a:pPr eaLnBrk="1" hangingPunct="1"/>
            <a:endParaRPr lang="en-US" smtClean="0"/>
          </a:p>
          <a:p>
            <a:pPr eaLnBrk="1" hangingPunct="1"/>
            <a:endParaRPr lang="en-US" smtClean="0"/>
          </a:p>
          <a:p>
            <a:pPr eaLnBrk="1" hangingPunct="1"/>
            <a:r>
              <a:rPr lang="en-US" smtClean="0"/>
              <a:t>4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351EF216-DD43-496B-9043-FF1EF49EC299}" type="slidenum">
              <a:rPr lang="en-US" smtClean="0"/>
              <a:pPr eaLnBrk="1" hangingPunct="1"/>
              <a:t>49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50</a:t>
            </a:fld>
            <a:endParaRPr lang="en-US"/>
          </a:p>
        </p:txBody>
      </p:sp>
    </p:spTree>
    <p:extLst>
      <p:ext uri="{BB962C8B-B14F-4D97-AF65-F5344CB8AC3E}">
        <p14:creationId xmlns:p14="http://schemas.microsoft.com/office/powerpoint/2010/main" val="23609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9C98E2C6-45BB-42A1-90DB-A412EC515C5B}" type="slidenum">
              <a:rPr lang="en-US" smtClean="0"/>
              <a:pPr eaLnBrk="1" hangingPunct="1"/>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the self selection bias common to most research.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385BAF8-7033-41FD-AC73-7487D035C987}" type="slidenum">
              <a:rPr lang="en-US" smtClean="0"/>
              <a:pPr eaLnBrk="1" hangingPunct="1"/>
              <a:t>51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A6A55AD-D361-4B46-BA6E-D226FD4A0FD7}" type="slidenum">
              <a:rPr lang="en-US" smtClean="0"/>
              <a:pPr eaLnBrk="1" hangingPunct="1"/>
              <a:t>52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53</a:t>
            </a:fld>
            <a:endParaRPr lang="en-US"/>
          </a:p>
        </p:txBody>
      </p:sp>
    </p:spTree>
    <p:extLst>
      <p:ext uri="{BB962C8B-B14F-4D97-AF65-F5344CB8AC3E}">
        <p14:creationId xmlns:p14="http://schemas.microsoft.com/office/powerpoint/2010/main" val="3251893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5B6A270-1BA8-46AF-B215-24FF0CB88FD6}" type="slidenum">
              <a:rPr lang="en-US" smtClean="0"/>
              <a:pPr eaLnBrk="1" hangingPunct="1"/>
              <a:t>55</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CBCBD90-085A-433C-9F67-D847AA95ED88}" type="slidenum">
              <a:rPr lang="en-US" smtClean="0"/>
              <a:pPr eaLnBrk="1" hangingPunct="1"/>
              <a:t>56</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3E6A0-3349-4563-ACDC-9566D3B373BB}" type="slidenum">
              <a:rPr lang="en-US" smtClean="0"/>
              <a:pPr>
                <a:defRPr/>
              </a:pPr>
              <a:t>57</a:t>
            </a:fld>
            <a:endParaRPr lang="en-US"/>
          </a:p>
        </p:txBody>
      </p:sp>
    </p:spTree>
    <p:extLst>
      <p:ext uri="{BB962C8B-B14F-4D97-AF65-F5344CB8AC3E}">
        <p14:creationId xmlns:p14="http://schemas.microsoft.com/office/powerpoint/2010/main" val="314804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4AD636A-ECC6-450B-A402-09F407CE138C}" type="slidenum">
              <a:rPr lang="en-US" smtClean="0"/>
              <a:pPr eaLnBrk="1" hangingPunct="1"/>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381D5BE-9AD1-456E-9F48-5F535C574969}" type="slidenum">
              <a:rPr lang="en-US" smtClean="0"/>
              <a:pPr eaLnBrk="1" hangingPunct="1"/>
              <a:t>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traditional micro models we assume complete or full information. </a:t>
            </a:r>
          </a:p>
          <a:p>
            <a:pPr eaLnBrk="1" hangingPunct="1"/>
            <a:endParaRPr lang="en-US" dirty="0" smtClean="0"/>
          </a:p>
          <a:p>
            <a:pPr eaLnBrk="1" hangingPunct="1"/>
            <a:r>
              <a:rPr lang="en-US" dirty="0" smtClean="0"/>
              <a:t>Will genetic testing and profiling help reduce some of these uncertainties?</a:t>
            </a:r>
          </a:p>
          <a:p>
            <a:pPr eaLnBrk="1" hangingPunct="1"/>
            <a:endParaRPr lang="en-US" dirty="0" smtClean="0"/>
          </a:p>
          <a:p>
            <a:pPr eaLnBrk="1" hangingPunct="1"/>
            <a:r>
              <a:rPr lang="en-US" dirty="0" smtClean="0"/>
              <a:t>People are heterogeneous in their responses to treatment, and genetics may be part of the causal heterogeneity</a:t>
            </a:r>
          </a:p>
          <a:p>
            <a:pPr eaLnBrk="1" hangingPunct="1"/>
            <a:endParaRPr lang="en-US" dirty="0" smtClean="0"/>
          </a:p>
          <a:p>
            <a:pPr eaLnBrk="1" hangingPunct="1"/>
            <a:r>
              <a:rPr lang="en-US" dirty="0" smtClean="0"/>
              <a:t>Uncertainty versus Risk.</a:t>
            </a:r>
          </a:p>
          <a:p>
            <a:pPr eaLnBrk="1" hangingPunct="1"/>
            <a:endParaRPr lang="en-US" dirty="0" smtClean="0"/>
          </a:p>
          <a:p>
            <a:pPr eaLnBrk="1" hangingPunct="1"/>
            <a:r>
              <a:rPr lang="en-US" dirty="0" smtClean="0"/>
              <a:t>So how should we think about risk and uncertainty? A logical starting place is Frank Knight's distinction: Risk has an unknown outcome, but we know what the underlying outcome distribution looks like. Uncertainty also implies an unknown outcome, but we don't know what the underlying distribution looks like. So games of chance like roulette or blackjack are risky, while the outcome of a war is uncertain. Knight said that objective probability is the basis for risk, while subjective probability underlies uncertainty.</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CF6D7600-58D0-49DE-8BAB-A369A654A0CC}" type="slidenum">
              <a:rPr lang="en-US" smtClean="0"/>
              <a:pPr eaLnBrk="1" hangingPunct="1"/>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Asymmetric information is when one party to a transaction has information unavailable to the other.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ACA2930-6AD0-4534-81EB-20A5C1D203A9}" type="slidenum">
              <a:rPr lang="en-US" smtClean="0"/>
              <a:pPr eaLnBrk="1" hangingPunct="1"/>
              <a:t>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62243F-5B57-41CF-9A5B-1F228F6F7330}" type="slidenum">
              <a:rPr lang="en-US"/>
              <a:pPr>
                <a:defRPr/>
              </a:pPr>
              <a:t>‹#›</a:t>
            </a:fld>
            <a:endParaRPr lang="en-US"/>
          </a:p>
        </p:txBody>
      </p:sp>
    </p:spTree>
    <p:extLst>
      <p:ext uri="{BB962C8B-B14F-4D97-AF65-F5344CB8AC3E}">
        <p14:creationId xmlns:p14="http://schemas.microsoft.com/office/powerpoint/2010/main" val="180702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C1F169-8E78-402E-94D8-C9E405D13D12}" type="slidenum">
              <a:rPr lang="en-US"/>
              <a:pPr>
                <a:defRPr/>
              </a:pPr>
              <a:t>‹#›</a:t>
            </a:fld>
            <a:endParaRPr lang="en-US"/>
          </a:p>
        </p:txBody>
      </p:sp>
    </p:spTree>
    <p:extLst>
      <p:ext uri="{BB962C8B-B14F-4D97-AF65-F5344CB8AC3E}">
        <p14:creationId xmlns:p14="http://schemas.microsoft.com/office/powerpoint/2010/main" val="292229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002B20-C024-4D98-A5AF-AFD3FEC4F041}" type="slidenum">
              <a:rPr lang="en-US"/>
              <a:pPr>
                <a:defRPr/>
              </a:pPr>
              <a:t>‹#›</a:t>
            </a:fld>
            <a:endParaRPr lang="en-US"/>
          </a:p>
        </p:txBody>
      </p:sp>
    </p:spTree>
    <p:extLst>
      <p:ext uri="{BB962C8B-B14F-4D97-AF65-F5344CB8AC3E}">
        <p14:creationId xmlns:p14="http://schemas.microsoft.com/office/powerpoint/2010/main" val="275975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D8029-19F2-4D01-A532-3D16FD086A65}" type="slidenum">
              <a:rPr lang="en-US"/>
              <a:pPr>
                <a:defRPr/>
              </a:pPr>
              <a:t>‹#›</a:t>
            </a:fld>
            <a:endParaRPr lang="en-US"/>
          </a:p>
        </p:txBody>
      </p:sp>
    </p:spTree>
    <p:extLst>
      <p:ext uri="{BB962C8B-B14F-4D97-AF65-F5344CB8AC3E}">
        <p14:creationId xmlns:p14="http://schemas.microsoft.com/office/powerpoint/2010/main" val="53587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Tree>
    <p:extLst>
      <p:ext uri="{BB962C8B-B14F-4D97-AF65-F5344CB8AC3E}">
        <p14:creationId xmlns:p14="http://schemas.microsoft.com/office/powerpoint/2010/main" val="12688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1A183-5992-45CC-86B9-A41D0A48E67F}" type="slidenum">
              <a:rPr lang="en-US"/>
              <a:pPr>
                <a:defRPr/>
              </a:pPr>
              <a:t>‹#›</a:t>
            </a:fld>
            <a:endParaRPr lang="en-US"/>
          </a:p>
        </p:txBody>
      </p:sp>
    </p:spTree>
    <p:extLst>
      <p:ext uri="{BB962C8B-B14F-4D97-AF65-F5344CB8AC3E}">
        <p14:creationId xmlns:p14="http://schemas.microsoft.com/office/powerpoint/2010/main" val="28727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44284-F962-447E-9012-3D273E964727}" type="slidenum">
              <a:rPr lang="en-US"/>
              <a:pPr>
                <a:defRPr/>
              </a:pPr>
              <a:t>‹#›</a:t>
            </a:fld>
            <a:endParaRPr lang="en-US"/>
          </a:p>
        </p:txBody>
      </p:sp>
    </p:spTree>
    <p:extLst>
      <p:ext uri="{BB962C8B-B14F-4D97-AF65-F5344CB8AC3E}">
        <p14:creationId xmlns:p14="http://schemas.microsoft.com/office/powerpoint/2010/main" val="300387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57A3D-38A4-4D01-ABE5-A6234EC1346C}" type="slidenum">
              <a:rPr lang="en-US"/>
              <a:pPr>
                <a:defRPr/>
              </a:pPr>
              <a:t>‹#›</a:t>
            </a:fld>
            <a:endParaRPr lang="en-US"/>
          </a:p>
        </p:txBody>
      </p:sp>
    </p:spTree>
    <p:extLst>
      <p:ext uri="{BB962C8B-B14F-4D97-AF65-F5344CB8AC3E}">
        <p14:creationId xmlns:p14="http://schemas.microsoft.com/office/powerpoint/2010/main" val="269885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38C5C6-6208-49B4-B9E5-B496E4144A75}" type="slidenum">
              <a:rPr lang="en-US"/>
              <a:pPr>
                <a:defRPr/>
              </a:pPr>
              <a:t>‹#›</a:t>
            </a:fld>
            <a:endParaRPr lang="en-US"/>
          </a:p>
        </p:txBody>
      </p:sp>
    </p:spTree>
    <p:extLst>
      <p:ext uri="{BB962C8B-B14F-4D97-AF65-F5344CB8AC3E}">
        <p14:creationId xmlns:p14="http://schemas.microsoft.com/office/powerpoint/2010/main" val="204623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35A0B5-6C87-402A-AB13-987A34C802E9}" type="slidenum">
              <a:rPr lang="en-US"/>
              <a:pPr>
                <a:defRPr/>
              </a:pPr>
              <a:t>‹#›</a:t>
            </a:fld>
            <a:endParaRPr lang="en-US"/>
          </a:p>
        </p:txBody>
      </p:sp>
    </p:spTree>
    <p:extLst>
      <p:ext uri="{BB962C8B-B14F-4D97-AF65-F5344CB8AC3E}">
        <p14:creationId xmlns:p14="http://schemas.microsoft.com/office/powerpoint/2010/main" val="299218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2F32C-A9BD-4E00-A209-C2E45BCBEFCD}" type="slidenum">
              <a:rPr lang="en-US"/>
              <a:pPr>
                <a:defRPr/>
              </a:pPr>
              <a:t>‹#›</a:t>
            </a:fld>
            <a:endParaRPr lang="en-US"/>
          </a:p>
        </p:txBody>
      </p:sp>
    </p:spTree>
    <p:extLst>
      <p:ext uri="{BB962C8B-B14F-4D97-AF65-F5344CB8AC3E}">
        <p14:creationId xmlns:p14="http://schemas.microsoft.com/office/powerpoint/2010/main" val="363838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AFA4CD-3AC7-4525-AB00-E270FA86FA5A}" type="slidenum">
              <a:rPr lang="en-US"/>
              <a:pPr>
                <a:defRPr/>
              </a:pPr>
              <a:t>‹#›</a:t>
            </a:fld>
            <a:endParaRPr lang="en-US"/>
          </a:p>
        </p:txBody>
      </p:sp>
    </p:spTree>
    <p:extLst>
      <p:ext uri="{BB962C8B-B14F-4D97-AF65-F5344CB8AC3E}">
        <p14:creationId xmlns:p14="http://schemas.microsoft.com/office/powerpoint/2010/main" val="17752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889741-2CEC-4045-917E-A6A8CF4999B1}" type="slidenum">
              <a:rPr lang="en-US"/>
              <a:pPr>
                <a:defRPr/>
              </a:pPr>
              <a:t>‹#›</a:t>
            </a:fld>
            <a:endParaRPr lang="en-US"/>
          </a:p>
        </p:txBody>
      </p:sp>
    </p:spTree>
    <p:extLst>
      <p:ext uri="{BB962C8B-B14F-4D97-AF65-F5344CB8AC3E}">
        <p14:creationId xmlns:p14="http://schemas.microsoft.com/office/powerpoint/2010/main" val="126888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7C3264C-0006-4A96-8F55-CE0224872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6.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hyperlink" Target="http://www.kff.org/medicaid/7770.cfm" TargetMode="External"/><Relationship Id="rId9"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26.e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27.emf"/><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28.e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29.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Health Economics</a:t>
            </a:r>
          </a:p>
        </p:txBody>
      </p:sp>
      <p:sp>
        <p:nvSpPr>
          <p:cNvPr id="3075" name="Rectangle 3"/>
          <p:cNvSpPr>
            <a:spLocks noGrp="1" noChangeArrowheads="1"/>
          </p:cNvSpPr>
          <p:nvPr>
            <p:ph type="subTitle" idx="1"/>
          </p:nvPr>
        </p:nvSpPr>
        <p:spPr/>
        <p:txBody>
          <a:bodyPr/>
          <a:lstStyle/>
          <a:p>
            <a:pPr eaLnBrk="1" hangingPunct="1"/>
            <a:r>
              <a:rPr lang="en-US" dirty="0" smtClean="0"/>
              <a:t>Taggert J. Brooks</a:t>
            </a:r>
          </a:p>
          <a:p>
            <a:pPr eaLnBrk="1" hangingPunct="1"/>
            <a:r>
              <a:rPr lang="en-US" dirty="0" smtClean="0"/>
              <a:t>Spring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Externalities</a:t>
            </a:r>
          </a:p>
        </p:txBody>
      </p:sp>
      <p:sp>
        <p:nvSpPr>
          <p:cNvPr id="12291" name="Rectangle 3"/>
          <p:cNvSpPr>
            <a:spLocks noGrp="1" noChangeArrowheads="1"/>
          </p:cNvSpPr>
          <p:nvPr>
            <p:ph type="body" idx="1"/>
          </p:nvPr>
        </p:nvSpPr>
        <p:spPr/>
        <p:txBody>
          <a:bodyPr/>
          <a:lstStyle/>
          <a:p>
            <a:pPr eaLnBrk="1" hangingPunct="1"/>
            <a:r>
              <a:rPr lang="en-US" dirty="0" smtClean="0"/>
              <a:t>Negative</a:t>
            </a:r>
          </a:p>
          <a:p>
            <a:pPr lvl="1" eaLnBrk="1" hangingPunct="1"/>
            <a:r>
              <a:rPr lang="en-US" dirty="0" smtClean="0"/>
              <a:t>Communicable Diseases</a:t>
            </a:r>
          </a:p>
          <a:p>
            <a:pPr lvl="1" eaLnBrk="1" hangingPunct="1"/>
            <a:r>
              <a:rPr lang="en-US" dirty="0" smtClean="0"/>
              <a:t>Reckless Lifestyles (e.g., Drunk Driving)</a:t>
            </a:r>
          </a:p>
          <a:p>
            <a:pPr lvl="1" eaLnBrk="1" hangingPunct="1"/>
            <a:r>
              <a:rPr lang="en-US" dirty="0" smtClean="0"/>
              <a:t>Gun Ownership</a:t>
            </a:r>
          </a:p>
          <a:p>
            <a:pPr eaLnBrk="1" hangingPunct="1"/>
            <a:endParaRPr lang="en-US" dirty="0" smtClean="0"/>
          </a:p>
          <a:p>
            <a:pPr eaLnBrk="1" hangingPunct="1"/>
            <a:r>
              <a:rPr lang="en-US" dirty="0" smtClean="0"/>
              <a:t>Positive</a:t>
            </a:r>
          </a:p>
          <a:p>
            <a:pPr lvl="1" eaLnBrk="1" hangingPunct="1"/>
            <a:r>
              <a:rPr lang="en-US" dirty="0" smtClean="0"/>
              <a:t>Production of Knowledge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Medical Care vs. Health Care </a:t>
            </a:r>
          </a:p>
        </p:txBody>
      </p:sp>
      <p:sp>
        <p:nvSpPr>
          <p:cNvPr id="13315" name="Rectangle 3"/>
          <p:cNvSpPr>
            <a:spLocks noGrp="1" noChangeArrowheads="1"/>
          </p:cNvSpPr>
          <p:nvPr>
            <p:ph type="body" idx="1"/>
          </p:nvPr>
        </p:nvSpPr>
        <p:spPr/>
        <p:txBody>
          <a:bodyPr/>
          <a:lstStyle/>
          <a:p>
            <a:pPr eaLnBrk="1" hangingPunct="1"/>
            <a:r>
              <a:rPr lang="en-US" dirty="0" smtClean="0"/>
              <a:t>Most of the improvement in life expectancy comes from public health</a:t>
            </a:r>
          </a:p>
          <a:p>
            <a:pPr lvl="1" eaLnBrk="1" hangingPunct="1"/>
            <a:r>
              <a:rPr lang="en-US" dirty="0" smtClean="0"/>
              <a:t>Chlorinated and Filtered water.</a:t>
            </a:r>
          </a:p>
          <a:p>
            <a:pPr eaLnBrk="1" hangingPunct="1"/>
            <a:endParaRPr lang="en-US" dirty="0" smtClean="0"/>
          </a:p>
          <a:p>
            <a:pPr eaLnBrk="1" hangingPunct="1"/>
            <a:r>
              <a:rPr lang="en-US" dirty="0" smtClean="0"/>
              <a:t>Effect of medical care on health</a:t>
            </a:r>
          </a:p>
          <a:p>
            <a:pPr lvl="1" eaLnBrk="1" hangingPunct="1"/>
            <a:r>
              <a:rPr lang="en-US" dirty="0" smtClean="0"/>
              <a:t>Limited</a:t>
            </a:r>
          </a:p>
          <a:p>
            <a:pPr lvl="1" eaLnBrk="1" hangingPunct="1"/>
            <a:r>
              <a:rPr lang="en-US" dirty="0" smtClean="0"/>
              <a:t>Extensive versus Intensive Margins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306388"/>
            <a:ext cx="81121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667000" y="61722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Peter Orszag - Director CBO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8886825"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667000" y="6491288"/>
            <a:ext cx="375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Peter Orszag - Director CBO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Grossman Model</a:t>
            </a:r>
          </a:p>
        </p:txBody>
      </p:sp>
      <p:sp>
        <p:nvSpPr>
          <p:cNvPr id="16387" name="Rectangle 3"/>
          <p:cNvSpPr>
            <a:spLocks noGrp="1" noChangeArrowheads="1"/>
          </p:cNvSpPr>
          <p:nvPr>
            <p:ph type="body" idx="1"/>
          </p:nvPr>
        </p:nvSpPr>
        <p:spPr/>
        <p:txBody>
          <a:bodyPr/>
          <a:lstStyle/>
          <a:p>
            <a:pPr eaLnBrk="1" hangingPunct="1"/>
            <a:r>
              <a:rPr lang="en-US" dirty="0" smtClean="0"/>
              <a:t>Economists think about Health in terms of a </a:t>
            </a:r>
            <a:r>
              <a:rPr lang="en-US" b="1" dirty="0" smtClean="0"/>
              <a:t>stock</a:t>
            </a:r>
            <a:r>
              <a:rPr lang="en-US" dirty="0" smtClean="0"/>
              <a:t> of Health.</a:t>
            </a:r>
          </a:p>
          <a:p>
            <a:pPr lvl="1" eaLnBrk="1" hangingPunct="1"/>
            <a:r>
              <a:rPr lang="en-US" dirty="0" smtClean="0"/>
              <a:t>The stock of health generates flow of utility increasing life </a:t>
            </a:r>
          </a:p>
          <a:p>
            <a:pPr lvl="1" eaLnBrk="1" hangingPunct="1"/>
            <a:r>
              <a:rPr lang="en-US" dirty="0" smtClean="0"/>
              <a:t>Medical Care is an investment in that stock</a:t>
            </a:r>
          </a:p>
          <a:p>
            <a:pPr lvl="1" eaLnBrk="1" hangingPunct="1"/>
            <a:r>
              <a:rPr lang="en-US" dirty="0" smtClean="0"/>
              <a:t>Other investments</a:t>
            </a:r>
          </a:p>
          <a:p>
            <a:pPr lvl="2" eaLnBrk="1" hangingPunct="1">
              <a:buFontTx/>
              <a:buNone/>
            </a:pPr>
            <a:endParaRPr lang="en-US" dirty="0" smtClean="0"/>
          </a:p>
          <a:p>
            <a:pPr lvl="2" eaLnBrk="1" hangingPunct="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Preconceptions</a:t>
            </a:r>
          </a:p>
        </p:txBody>
      </p:sp>
      <p:sp>
        <p:nvSpPr>
          <p:cNvPr id="17411" name="Content Placeholder 2"/>
          <p:cNvSpPr>
            <a:spLocks noGrp="1"/>
          </p:cNvSpPr>
          <p:nvPr>
            <p:ph idx="1"/>
          </p:nvPr>
        </p:nvSpPr>
        <p:spPr/>
        <p:txBody>
          <a:bodyPr/>
          <a:lstStyle/>
          <a:p>
            <a:r>
              <a:rPr lang="en-US" smtClean="0"/>
              <a:t>Health Care Spending as % of GDP</a:t>
            </a:r>
          </a:p>
          <a:p>
            <a:endParaRPr lang="en-US" smtClean="0"/>
          </a:p>
          <a:p>
            <a:r>
              <a:rPr lang="en-US" smtClean="0"/>
              <a:t>Government’s Share of Health Care Spending</a:t>
            </a:r>
          </a:p>
          <a:p>
            <a:endParaRPr lang="en-US" smtClean="0"/>
          </a:p>
          <a:p>
            <a:r>
              <a:rPr lang="en-US" smtClean="0"/>
              <a:t>% of people covered by health insurance</a:t>
            </a:r>
          </a:p>
          <a:p>
            <a:endParaRPr lang="en-US" smtClean="0"/>
          </a:p>
          <a:p>
            <a:r>
              <a:rPr lang="en-US" smtClean="0"/>
              <a:t>Life Expectancy at Birth. </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a:extLst>
              <a:ext uri="{28A0092B-C50C-407E-A947-70E740481C1C}">
                <a14:useLocalDpi xmlns:a14="http://schemas.microsoft.com/office/drawing/2010/main" val="0"/>
              </a:ext>
            </a:extLst>
          </a:blip>
          <a:srcRect r="46423"/>
          <a:stretch>
            <a:fillRect/>
          </a:stretch>
        </p:blipFill>
        <p:spPr bwMode="auto">
          <a:xfrm>
            <a:off x="228600" y="914400"/>
            <a:ext cx="857091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14419"/>
            <a:ext cx="2951449" cy="707886"/>
          </a:xfrm>
          <a:prstGeom prst="rect">
            <a:avLst/>
          </a:prstGeom>
          <a:noFill/>
        </p:spPr>
        <p:txBody>
          <a:bodyPr wrap="none" rtlCol="0">
            <a:spAutoFit/>
          </a:bodyPr>
          <a:lstStyle/>
          <a:p>
            <a:r>
              <a:rPr lang="en-US" sz="4000" dirty="0" smtClean="0"/>
              <a:t>Spring 2010</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40" y="1600200"/>
            <a:ext cx="979244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0594" y="255657"/>
            <a:ext cx="2951449" cy="707886"/>
          </a:xfrm>
          <a:prstGeom prst="rect">
            <a:avLst/>
          </a:prstGeom>
          <a:noFill/>
        </p:spPr>
        <p:txBody>
          <a:bodyPr wrap="none" rtlCol="0">
            <a:spAutoFit/>
          </a:bodyPr>
          <a:lstStyle/>
          <a:p>
            <a:r>
              <a:rPr lang="en-US" sz="4000" dirty="0" smtClean="0"/>
              <a:t>Spring 2013</a:t>
            </a:r>
            <a:endParaRPr lang="en-US" sz="4000" dirty="0"/>
          </a:p>
        </p:txBody>
      </p:sp>
    </p:spTree>
    <p:extLst>
      <p:ext uri="{BB962C8B-B14F-4D97-AF65-F5344CB8AC3E}">
        <p14:creationId xmlns:p14="http://schemas.microsoft.com/office/powerpoint/2010/main" val="368514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609600"/>
            <a:ext cx="5314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r="48358"/>
          <a:stretch>
            <a:fillRect/>
          </a:stretch>
        </p:blipFill>
        <p:spPr bwMode="auto">
          <a:xfrm>
            <a:off x="609600" y="1295400"/>
            <a:ext cx="764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0594" y="255657"/>
            <a:ext cx="2951449" cy="707886"/>
          </a:xfrm>
          <a:prstGeom prst="rect">
            <a:avLst/>
          </a:prstGeom>
          <a:noFill/>
        </p:spPr>
        <p:txBody>
          <a:bodyPr wrap="none" rtlCol="0">
            <a:spAutoFit/>
          </a:bodyPr>
          <a:lstStyle/>
          <a:p>
            <a:r>
              <a:rPr lang="en-US" sz="4000" dirty="0" smtClean="0"/>
              <a:t>Spring 2010</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609600" y="533400"/>
            <a:ext cx="7696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latin typeface="Calibri" pitchFamily="34" charset="0"/>
              </a:rPr>
              <a:t>“The curious task of economics is to demonstrate to men how little they really know about what they imagine they can design.”</a:t>
            </a:r>
            <a:br>
              <a:rPr lang="en-US" sz="3200">
                <a:latin typeface="Calibri" pitchFamily="34" charset="0"/>
              </a:rPr>
            </a:br>
            <a:endParaRPr lang="en-US" sz="3200">
              <a:latin typeface="Calibri" pitchFamily="34" charset="0"/>
            </a:endParaRPr>
          </a:p>
          <a:p>
            <a:r>
              <a:rPr lang="en-US" sz="3200">
                <a:latin typeface="Calibri" pitchFamily="34" charset="0"/>
              </a:rPr>
              <a:t>~F. A. Hayek </a:t>
            </a:r>
            <a:r>
              <a:rPr lang="en-US" sz="3200" i="1">
                <a:latin typeface="Calibri" pitchFamily="34" charset="0"/>
              </a:rPr>
              <a:t>The Fatal Conceit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21419"/>
            <a:ext cx="7086600" cy="38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0594" y="255657"/>
            <a:ext cx="2913362" cy="707886"/>
          </a:xfrm>
          <a:prstGeom prst="rect">
            <a:avLst/>
          </a:prstGeom>
          <a:noFill/>
        </p:spPr>
        <p:txBody>
          <a:bodyPr wrap="none" rtlCol="0">
            <a:spAutoFit/>
          </a:bodyPr>
          <a:lstStyle/>
          <a:p>
            <a:r>
              <a:rPr lang="en-US" sz="4000" dirty="0" smtClean="0"/>
              <a:t>Spring 2011</a:t>
            </a:r>
            <a:endParaRPr lang="en-US" sz="4000" dirty="0"/>
          </a:p>
        </p:txBody>
      </p:sp>
    </p:spTree>
    <p:extLst>
      <p:ext uri="{BB962C8B-B14F-4D97-AF65-F5344CB8AC3E}">
        <p14:creationId xmlns:p14="http://schemas.microsoft.com/office/powerpoint/2010/main" val="238510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594" y="255657"/>
            <a:ext cx="2951449" cy="707886"/>
          </a:xfrm>
          <a:prstGeom prst="rect">
            <a:avLst/>
          </a:prstGeom>
          <a:noFill/>
        </p:spPr>
        <p:txBody>
          <a:bodyPr wrap="none" rtlCol="0">
            <a:spAutoFit/>
          </a:bodyPr>
          <a:lstStyle/>
          <a:p>
            <a:r>
              <a:rPr lang="en-US" sz="4000" dirty="0" smtClean="0"/>
              <a:t>Spring 2013</a:t>
            </a:r>
            <a:endParaRPr lang="en-US" sz="4000" dirty="0"/>
          </a:p>
        </p:txBody>
      </p:sp>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31" y="1828800"/>
            <a:ext cx="1106184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28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92075"/>
            <a:ext cx="5561013" cy="6765925"/>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r="48358"/>
          <a:stretch>
            <a:fillRect/>
          </a:stretch>
        </p:blipFill>
        <p:spPr bwMode="auto">
          <a:xfrm>
            <a:off x="228600" y="1066800"/>
            <a:ext cx="82899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0594" y="255657"/>
            <a:ext cx="2951449" cy="707886"/>
          </a:xfrm>
          <a:prstGeom prst="rect">
            <a:avLst/>
          </a:prstGeom>
          <a:noFill/>
        </p:spPr>
        <p:txBody>
          <a:bodyPr wrap="none" rtlCol="0">
            <a:spAutoFit/>
          </a:bodyPr>
          <a:lstStyle/>
          <a:p>
            <a:r>
              <a:rPr lang="en-US" sz="4000" dirty="0" smtClean="0"/>
              <a:t>Spring 2010</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21419"/>
            <a:ext cx="7086600" cy="389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0594" y="255657"/>
            <a:ext cx="2913362" cy="707886"/>
          </a:xfrm>
          <a:prstGeom prst="rect">
            <a:avLst/>
          </a:prstGeom>
          <a:noFill/>
        </p:spPr>
        <p:txBody>
          <a:bodyPr wrap="none" rtlCol="0">
            <a:spAutoFit/>
          </a:bodyPr>
          <a:lstStyle/>
          <a:p>
            <a:r>
              <a:rPr lang="en-US" sz="4000" dirty="0" smtClean="0"/>
              <a:t>Spring 2011</a:t>
            </a:r>
            <a:endParaRPr lang="en-US" sz="4000" dirty="0"/>
          </a:p>
        </p:txBody>
      </p:sp>
    </p:spTree>
    <p:extLst>
      <p:ext uri="{BB962C8B-B14F-4D97-AF65-F5344CB8AC3E}">
        <p14:creationId xmlns:p14="http://schemas.microsoft.com/office/powerpoint/2010/main" val="6238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594" y="255657"/>
            <a:ext cx="2951449" cy="707886"/>
          </a:xfrm>
          <a:prstGeom prst="rect">
            <a:avLst/>
          </a:prstGeom>
          <a:noFill/>
        </p:spPr>
        <p:txBody>
          <a:bodyPr wrap="none" rtlCol="0">
            <a:spAutoFit/>
          </a:bodyPr>
          <a:lstStyle/>
          <a:p>
            <a:r>
              <a:rPr lang="en-US" sz="4000" dirty="0" smtClean="0"/>
              <a:t>Spring 2013</a:t>
            </a:r>
            <a:endParaRPr lang="en-US" sz="4000" dirty="0"/>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105971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8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5138" y="152400"/>
            <a:ext cx="8458200" cy="1143000"/>
          </a:xfrm>
        </p:spPr>
        <p:txBody>
          <a:bodyPr/>
          <a:lstStyle/>
          <a:p>
            <a:r>
              <a:rPr lang="en-US" sz="3200" b="1" smtClean="0"/>
              <a:t>Health Insurance Coverage in the U.S., 2008</a:t>
            </a:r>
          </a:p>
        </p:txBody>
      </p:sp>
      <p:graphicFrame>
        <p:nvGraphicFramePr>
          <p:cNvPr id="23555" name="Object 2"/>
          <p:cNvGraphicFramePr>
            <a:graphicFrameLocks noGrp="1" noChangeAspect="1"/>
          </p:cNvGraphicFramePr>
          <p:nvPr>
            <p:ph type="chart" idx="1"/>
          </p:nvPr>
        </p:nvGraphicFramePr>
        <p:xfrm>
          <a:off x="685800" y="1066800"/>
          <a:ext cx="7899400" cy="4656138"/>
        </p:xfrm>
        <a:graphic>
          <a:graphicData uri="http://schemas.openxmlformats.org/presentationml/2006/ole">
            <mc:AlternateContent xmlns:mc="http://schemas.openxmlformats.org/markup-compatibility/2006">
              <mc:Choice xmlns:v="urn:schemas-microsoft-com:vml" Requires="v">
                <p:oleObj spid="_x0000_s23582" name="Chart" r:id="rId4" imgW="7932337" imgH="4678532" progId="MSGraph.Chart.8">
                  <p:embed followColorScheme="full"/>
                </p:oleObj>
              </mc:Choice>
              <mc:Fallback>
                <p:oleObj name="Chart" r:id="rId4" imgW="7932337" imgH="467853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78994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6" name="Text Box 4"/>
          <p:cNvSpPr txBox="1">
            <a:spLocks noChangeArrowheads="1"/>
          </p:cNvSpPr>
          <p:nvPr/>
        </p:nvSpPr>
        <p:spPr bwMode="auto">
          <a:xfrm>
            <a:off x="0" y="5957888"/>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Tahoma" pitchFamily="34" charset="0"/>
              </a:rPr>
              <a:t>NOTE: Includes those over age 65. Medicaid/Other Public includes Medicaid, SCHIP, other state programs, and military-related coverage. Those enrolled in both Medicare and Medicaid (1.9% of total population) are shown as Medicare beneficiaries.                                                                                                                                          SOURCE: Kaiser Commission on Medicaid and the Uninsured/Urban Institute analysis of March 2009 CPS</a:t>
            </a:r>
          </a:p>
        </p:txBody>
      </p:sp>
      <p:sp>
        <p:nvSpPr>
          <p:cNvPr id="23557" name="Text Box 5"/>
          <p:cNvSpPr txBox="1">
            <a:spLocks noChangeArrowheads="1"/>
          </p:cNvSpPr>
          <p:nvPr/>
        </p:nvSpPr>
        <p:spPr bwMode="auto">
          <a:xfrm>
            <a:off x="2895600" y="5562600"/>
            <a:ext cx="339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ahoma" pitchFamily="34" charset="0"/>
              </a:rPr>
              <a:t>Total = 300.5 million</a:t>
            </a:r>
          </a:p>
        </p:txBody>
      </p:sp>
      <p:sp>
        <p:nvSpPr>
          <p:cNvPr id="23558" name="Text Box 6"/>
          <p:cNvSpPr txBox="1">
            <a:spLocks noChangeArrowheads="1"/>
          </p:cNvSpPr>
          <p:nvPr/>
        </p:nvSpPr>
        <p:spPr bwMode="auto">
          <a:xfrm>
            <a:off x="4725988" y="-4763"/>
            <a:ext cx="184150" cy="33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600" b="1">
              <a:latin typeface="Tahoma" pitchFamily="34" charset="0"/>
            </a:endParaRPr>
          </a:p>
        </p:txBody>
      </p:sp>
      <p:pic>
        <p:nvPicPr>
          <p:cNvPr id="23559" name="Picture 6"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 y="6410325"/>
            <a:ext cx="698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Tahoma" pitchFamily="34" charset="0"/>
              </a:rPr>
              <a:t>Source: Stan Dorn, Bowen Garrett, John Holahan, and Aimee Williams, </a:t>
            </a:r>
            <a:r>
              <a:rPr lang="en-US" sz="1000" i="1">
                <a:latin typeface="Tahoma" pitchFamily="34" charset="0"/>
                <a:hlinkClick r:id="rId4"/>
              </a:rPr>
              <a:t>Medicaid, SCHIP and Economic Downturn: Policy Challenges and Policy Responses</a:t>
            </a:r>
            <a:r>
              <a:rPr lang="en-US" sz="1000">
                <a:latin typeface="Tahoma" pitchFamily="34" charset="0"/>
              </a:rPr>
              <a:t>, prepared for the Kaiser Commission on Medicaid and the Uninsured, April 2008</a:t>
            </a:r>
          </a:p>
        </p:txBody>
      </p:sp>
      <p:sp>
        <p:nvSpPr>
          <p:cNvPr id="33795" name="Rectangle 3"/>
          <p:cNvSpPr>
            <a:spLocks noChangeArrowheads="1"/>
          </p:cNvSpPr>
          <p:nvPr/>
        </p:nvSpPr>
        <p:spPr bwMode="auto">
          <a:xfrm>
            <a:off x="-19050" y="-381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cs typeface="Arial" charset="0"/>
              </a:rPr>
              <a:t>Impact of Unemployment Growth on Medicaid and SCHIP and the Number Uninsured</a:t>
            </a:r>
          </a:p>
        </p:txBody>
      </p:sp>
      <p:pic>
        <p:nvPicPr>
          <p:cNvPr id="33796" name="Picture 4" descr="kfflogo-colo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p:cNvSpPr>
            <a:spLocks noChangeArrowheads="1"/>
          </p:cNvSpPr>
          <p:nvPr/>
        </p:nvSpPr>
        <p:spPr bwMode="auto">
          <a:xfrm>
            <a:off x="685800" y="2471738"/>
            <a:ext cx="1089025" cy="1354137"/>
          </a:xfrm>
          <a:prstGeom prst="upArrow">
            <a:avLst>
              <a:gd name="adj1" fmla="val 68907"/>
              <a:gd name="adj2" fmla="val 3017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en-US">
              <a:latin typeface="Tahoma" pitchFamily="34" charset="0"/>
            </a:endParaRPr>
          </a:p>
        </p:txBody>
      </p:sp>
      <p:sp>
        <p:nvSpPr>
          <p:cNvPr id="33798" name="Text Box 6"/>
          <p:cNvSpPr txBox="1">
            <a:spLocks noChangeArrowheads="1"/>
          </p:cNvSpPr>
          <p:nvPr/>
        </p:nvSpPr>
        <p:spPr bwMode="auto">
          <a:xfrm>
            <a:off x="649288" y="29845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FFFFFF"/>
                </a:solidFill>
                <a:latin typeface="Tahoma" pitchFamily="34" charset="0"/>
              </a:rPr>
              <a:t>1%</a:t>
            </a:r>
          </a:p>
        </p:txBody>
      </p:sp>
      <p:sp>
        <p:nvSpPr>
          <p:cNvPr id="33799" name="Text Box 7"/>
          <p:cNvSpPr txBox="1">
            <a:spLocks noChangeArrowheads="1"/>
          </p:cNvSpPr>
          <p:nvPr/>
        </p:nvSpPr>
        <p:spPr bwMode="auto">
          <a:xfrm>
            <a:off x="-157163" y="3805238"/>
            <a:ext cx="2779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latin typeface="Tahoma" pitchFamily="34" charset="0"/>
              </a:rPr>
              <a:t>Increase in National Unemployment Rate</a:t>
            </a:r>
          </a:p>
        </p:txBody>
      </p:sp>
      <p:sp>
        <p:nvSpPr>
          <p:cNvPr id="33800" name="Line 8"/>
          <p:cNvSpPr>
            <a:spLocks noChangeShapeType="1"/>
          </p:cNvSpPr>
          <p:nvPr/>
        </p:nvSpPr>
        <p:spPr bwMode="auto">
          <a:xfrm>
            <a:off x="263525" y="3843338"/>
            <a:ext cx="1938338" cy="0"/>
          </a:xfrm>
          <a:prstGeom prst="line">
            <a:avLst/>
          </a:prstGeom>
          <a:noFill/>
          <a:ln w="508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Text Box 9"/>
          <p:cNvSpPr txBox="1">
            <a:spLocks noChangeArrowheads="1"/>
          </p:cNvSpPr>
          <p:nvPr/>
        </p:nvSpPr>
        <p:spPr bwMode="auto">
          <a:xfrm>
            <a:off x="2219325" y="2759075"/>
            <a:ext cx="6127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accent2"/>
                </a:solidFill>
                <a:latin typeface="Tahoma" pitchFamily="34" charset="0"/>
              </a:rPr>
              <a:t>=</a:t>
            </a:r>
          </a:p>
        </p:txBody>
      </p:sp>
      <p:graphicFrame>
        <p:nvGraphicFramePr>
          <p:cNvPr id="33802" name="Object 10"/>
          <p:cNvGraphicFramePr>
            <a:graphicFrameLocks noChangeAspect="1"/>
          </p:cNvGraphicFramePr>
          <p:nvPr/>
        </p:nvGraphicFramePr>
        <p:xfrm>
          <a:off x="2657475" y="2370138"/>
          <a:ext cx="3570288" cy="2178050"/>
        </p:xfrm>
        <a:graphic>
          <a:graphicData uri="http://schemas.openxmlformats.org/presentationml/2006/ole">
            <mc:AlternateContent xmlns:mc="http://schemas.openxmlformats.org/markup-compatibility/2006">
              <mc:Choice xmlns:v="urn:schemas-microsoft-com:vml" Requires="v">
                <p:oleObj spid="_x0000_s108582" name="Chart" r:id="rId6" imgW="3514621" imgH="2143402" progId="MSGraph.Chart.8">
                  <p:embed followColorScheme="full"/>
                </p:oleObj>
              </mc:Choice>
              <mc:Fallback>
                <p:oleObj name="Chart" r:id="rId6" imgW="3514621" imgH="2143402"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2370138"/>
                        <a:ext cx="3570288"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Text Box 11"/>
          <p:cNvSpPr txBox="1">
            <a:spLocks noChangeArrowheads="1"/>
          </p:cNvSpPr>
          <p:nvPr/>
        </p:nvSpPr>
        <p:spPr bwMode="auto">
          <a:xfrm>
            <a:off x="3027363" y="2246313"/>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latin typeface="Tahoma" pitchFamily="34" charset="0"/>
              </a:rPr>
              <a:t>1.0</a:t>
            </a:r>
          </a:p>
        </p:txBody>
      </p:sp>
      <p:sp>
        <p:nvSpPr>
          <p:cNvPr id="33804" name="Text Box 12"/>
          <p:cNvSpPr txBox="1">
            <a:spLocks noChangeArrowheads="1"/>
          </p:cNvSpPr>
          <p:nvPr/>
        </p:nvSpPr>
        <p:spPr bwMode="auto">
          <a:xfrm>
            <a:off x="4694238" y="2087563"/>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latin typeface="Tahoma" pitchFamily="34" charset="0"/>
              </a:rPr>
              <a:t>1.1</a:t>
            </a:r>
          </a:p>
        </p:txBody>
      </p:sp>
      <p:sp>
        <p:nvSpPr>
          <p:cNvPr id="33805" name="Text Box 13"/>
          <p:cNvSpPr txBox="1">
            <a:spLocks noChangeArrowheads="1"/>
          </p:cNvSpPr>
          <p:nvPr/>
        </p:nvSpPr>
        <p:spPr bwMode="auto">
          <a:xfrm>
            <a:off x="2640013" y="4230688"/>
            <a:ext cx="19192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latin typeface="Tahoma" pitchFamily="34" charset="0"/>
              </a:rPr>
              <a:t>Increase in Medicaid and SCHIP Enrollment</a:t>
            </a:r>
          </a:p>
          <a:p>
            <a:pPr algn="ctr" eaLnBrk="1" hangingPunct="1"/>
            <a:r>
              <a:rPr lang="en-US" sz="2000" b="1">
                <a:latin typeface="Tahoma" pitchFamily="34" charset="0"/>
              </a:rPr>
              <a:t>(million)</a:t>
            </a:r>
          </a:p>
        </p:txBody>
      </p:sp>
      <p:sp>
        <p:nvSpPr>
          <p:cNvPr id="33806" name="Text Box 14"/>
          <p:cNvSpPr txBox="1">
            <a:spLocks noChangeArrowheads="1"/>
          </p:cNvSpPr>
          <p:nvPr/>
        </p:nvSpPr>
        <p:spPr bwMode="auto">
          <a:xfrm>
            <a:off x="4373563" y="4240213"/>
            <a:ext cx="19192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latin typeface="Tahoma" pitchFamily="34" charset="0"/>
              </a:rPr>
              <a:t>Increase in Uninsured</a:t>
            </a:r>
          </a:p>
          <a:p>
            <a:pPr algn="ctr" eaLnBrk="1" hangingPunct="1"/>
            <a:r>
              <a:rPr lang="en-US" sz="2000" b="1">
                <a:latin typeface="Tahoma" pitchFamily="34" charset="0"/>
              </a:rPr>
              <a:t>(million)</a:t>
            </a:r>
          </a:p>
        </p:txBody>
      </p:sp>
      <p:sp>
        <p:nvSpPr>
          <p:cNvPr id="33807" name="Text Box 15"/>
          <p:cNvSpPr txBox="1">
            <a:spLocks noChangeArrowheads="1"/>
          </p:cNvSpPr>
          <p:nvPr/>
        </p:nvSpPr>
        <p:spPr bwMode="auto">
          <a:xfrm>
            <a:off x="6165850" y="3095625"/>
            <a:ext cx="612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a:solidFill>
                  <a:schemeClr val="accent2"/>
                </a:solidFill>
                <a:latin typeface="Tahoma" pitchFamily="34" charset="0"/>
              </a:rPr>
              <a:t>&amp;</a:t>
            </a:r>
          </a:p>
        </p:txBody>
      </p:sp>
      <p:graphicFrame>
        <p:nvGraphicFramePr>
          <p:cNvPr id="33808" name="Object 16"/>
          <p:cNvGraphicFramePr>
            <a:graphicFrameLocks noGrp="1" noChangeAspect="1"/>
          </p:cNvGraphicFramePr>
          <p:nvPr>
            <p:ph idx="4294967295"/>
          </p:nvPr>
        </p:nvGraphicFramePr>
        <p:xfrm>
          <a:off x="6427788" y="582613"/>
          <a:ext cx="1920875" cy="4965700"/>
        </p:xfrm>
        <a:graphic>
          <a:graphicData uri="http://schemas.openxmlformats.org/presentationml/2006/ole">
            <mc:AlternateContent xmlns:mc="http://schemas.openxmlformats.org/markup-compatibility/2006">
              <mc:Choice xmlns:v="urn:schemas-microsoft-com:vml" Requires="v">
                <p:oleObj spid="_x0000_s108583" name="Chart" r:id="rId8" imgW="3628783" imgH="3457852" progId="MSGraph.Chart.8">
                  <p:embed followColorScheme="full"/>
                </p:oleObj>
              </mc:Choice>
              <mc:Fallback>
                <p:oleObj name="Chart" r:id="rId8" imgW="3628783" imgH="3457852" progId="MSGraph.Chart.8">
                  <p:embed followColorScheme="full"/>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7788" y="582613"/>
                        <a:ext cx="1920875"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9" name="Text Box 17"/>
          <p:cNvSpPr txBox="1">
            <a:spLocks noChangeArrowheads="1"/>
          </p:cNvSpPr>
          <p:nvPr/>
        </p:nvSpPr>
        <p:spPr bwMode="auto">
          <a:xfrm>
            <a:off x="6831013" y="393382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latin typeface="Tahoma" pitchFamily="34" charset="0"/>
              </a:rPr>
              <a:t>$2.0</a:t>
            </a:r>
          </a:p>
        </p:txBody>
      </p:sp>
      <p:sp>
        <p:nvSpPr>
          <p:cNvPr id="33810" name="Text Box 18"/>
          <p:cNvSpPr txBox="1">
            <a:spLocks noChangeArrowheads="1"/>
          </p:cNvSpPr>
          <p:nvPr/>
        </p:nvSpPr>
        <p:spPr bwMode="auto">
          <a:xfrm>
            <a:off x="6802438" y="17430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solidFill>
                  <a:srgbClr val="FFFFFF"/>
                </a:solidFill>
                <a:latin typeface="Tahoma" pitchFamily="34" charset="0"/>
              </a:rPr>
              <a:t>$1.4</a:t>
            </a:r>
          </a:p>
        </p:txBody>
      </p:sp>
      <p:sp>
        <p:nvSpPr>
          <p:cNvPr id="33811" name="Text Box 19"/>
          <p:cNvSpPr txBox="1">
            <a:spLocks noChangeArrowheads="1"/>
          </p:cNvSpPr>
          <p:nvPr/>
        </p:nvSpPr>
        <p:spPr bwMode="auto">
          <a:xfrm>
            <a:off x="6794500" y="9604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latin typeface="Tahoma" pitchFamily="34" charset="0"/>
              </a:rPr>
              <a:t>$3.4</a:t>
            </a:r>
          </a:p>
        </p:txBody>
      </p:sp>
      <p:sp>
        <p:nvSpPr>
          <p:cNvPr id="33812" name="Text Box 20"/>
          <p:cNvSpPr txBox="1">
            <a:spLocks noChangeArrowheads="1"/>
          </p:cNvSpPr>
          <p:nvPr/>
        </p:nvSpPr>
        <p:spPr bwMode="auto">
          <a:xfrm>
            <a:off x="6265863" y="5087938"/>
            <a:ext cx="23034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latin typeface="Tahoma" pitchFamily="34" charset="0"/>
              </a:rPr>
              <a:t>Increase in Medicaid and SCHIP Spending</a:t>
            </a:r>
          </a:p>
          <a:p>
            <a:pPr algn="ctr" eaLnBrk="1" hangingPunct="1"/>
            <a:r>
              <a:rPr lang="en-US" sz="2000" b="1">
                <a:latin typeface="Tahoma" pitchFamily="34" charset="0"/>
              </a:rPr>
              <a:t>(billion)</a:t>
            </a:r>
          </a:p>
        </p:txBody>
      </p:sp>
      <p:sp>
        <p:nvSpPr>
          <p:cNvPr id="33813" name="Text Box 21"/>
          <p:cNvSpPr txBox="1">
            <a:spLocks noChangeArrowheads="1"/>
          </p:cNvSpPr>
          <p:nvPr/>
        </p:nvSpPr>
        <p:spPr bwMode="auto">
          <a:xfrm>
            <a:off x="7734300" y="1755775"/>
            <a:ext cx="1279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ahoma" pitchFamily="34" charset="0"/>
              </a:rPr>
              <a:t>State</a:t>
            </a:r>
          </a:p>
        </p:txBody>
      </p:sp>
      <p:sp>
        <p:nvSpPr>
          <p:cNvPr id="33814" name="Text Box 22"/>
          <p:cNvSpPr txBox="1">
            <a:spLocks noChangeArrowheads="1"/>
          </p:cNvSpPr>
          <p:nvPr/>
        </p:nvSpPr>
        <p:spPr bwMode="auto">
          <a:xfrm>
            <a:off x="7734300" y="3927475"/>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ahoma" pitchFamily="34" charset="0"/>
              </a:rPr>
              <a:t>Federal</a:t>
            </a:r>
          </a:p>
        </p:txBody>
      </p:sp>
    </p:spTree>
    <p:extLst>
      <p:ext uri="{BB962C8B-B14F-4D97-AF65-F5344CB8AC3E}">
        <p14:creationId xmlns:p14="http://schemas.microsoft.com/office/powerpoint/2010/main" val="912761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787155297"/>
              </p:ext>
            </p:extLst>
          </p:nvPr>
        </p:nvGraphicFramePr>
        <p:xfrm>
          <a:off x="457200" y="457200"/>
          <a:ext cx="81534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663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67784"/>
            <a:ext cx="6400800" cy="512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61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Why study health economics?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p:nvPr>
        </p:nvGraphicFramePr>
        <p:xfrm>
          <a:off x="914400" y="1828800"/>
          <a:ext cx="7162800" cy="4144965"/>
        </p:xfrm>
        <a:graphic>
          <a:graphicData uri="http://schemas.openxmlformats.org/drawingml/2006/table">
            <a:tbl>
              <a:tblPr firstRow="1" bandRow="1">
                <a:tableStyleId>{073A0DAA-6AF3-43AB-8588-CEC1D06C72B9}</a:tableStyleId>
              </a:tblPr>
              <a:tblGrid>
                <a:gridCol w="2387600"/>
                <a:gridCol w="2387600"/>
                <a:gridCol w="2387600"/>
              </a:tblGrid>
              <a:tr h="828993">
                <a:tc>
                  <a:txBody>
                    <a:bodyPr/>
                    <a:lstStyle/>
                    <a:p>
                      <a:r>
                        <a:rPr lang="en-US" sz="3600" dirty="0" smtClean="0"/>
                        <a:t>Rank </a:t>
                      </a:r>
                      <a:endParaRPr lang="en-US" sz="3600" dirty="0"/>
                    </a:p>
                  </a:txBody>
                  <a:tcPr/>
                </a:tc>
                <a:tc>
                  <a:txBody>
                    <a:bodyPr/>
                    <a:lstStyle/>
                    <a:p>
                      <a:r>
                        <a:rPr lang="en-US" sz="3600" dirty="0" smtClean="0"/>
                        <a:t>Country</a:t>
                      </a:r>
                      <a:endParaRPr lang="en-US" sz="3600" dirty="0"/>
                    </a:p>
                  </a:txBody>
                  <a:tcPr/>
                </a:tc>
                <a:tc>
                  <a:txBody>
                    <a:bodyPr/>
                    <a:lstStyle/>
                    <a:p>
                      <a:r>
                        <a:rPr lang="en-US" sz="3600" dirty="0" smtClean="0"/>
                        <a:t>Life </a:t>
                      </a:r>
                      <a:endParaRPr lang="en-US" sz="3600" dirty="0"/>
                    </a:p>
                  </a:txBody>
                  <a:tcPr/>
                </a:tc>
              </a:tr>
              <a:tr h="828993">
                <a:tc>
                  <a:txBody>
                    <a:bodyPr/>
                    <a:lstStyle/>
                    <a:p>
                      <a:r>
                        <a:rPr lang="en-US" sz="2800" dirty="0" smtClean="0"/>
                        <a:t>3</a:t>
                      </a:r>
                      <a:endParaRPr lang="en-US" sz="2800" dirty="0"/>
                    </a:p>
                  </a:txBody>
                  <a:tcPr/>
                </a:tc>
                <a:tc>
                  <a:txBody>
                    <a:bodyPr/>
                    <a:lstStyle/>
                    <a:p>
                      <a:r>
                        <a:rPr lang="en-US" sz="2800" dirty="0" smtClean="0"/>
                        <a:t>Japan</a:t>
                      </a:r>
                      <a:endParaRPr lang="en-US" sz="2800" dirty="0"/>
                    </a:p>
                  </a:txBody>
                  <a:tcPr/>
                </a:tc>
                <a:tc>
                  <a:txBody>
                    <a:bodyPr/>
                    <a:lstStyle/>
                    <a:p>
                      <a:r>
                        <a:rPr lang="en-US" sz="2800" dirty="0" smtClean="0"/>
                        <a:t>82.12</a:t>
                      </a:r>
                      <a:endParaRPr lang="en-US" sz="2800" dirty="0"/>
                    </a:p>
                  </a:txBody>
                  <a:tcPr/>
                </a:tc>
              </a:tr>
              <a:tr h="828993">
                <a:tc>
                  <a:txBody>
                    <a:bodyPr/>
                    <a:lstStyle/>
                    <a:p>
                      <a:r>
                        <a:rPr lang="en-US" sz="2800" dirty="0" smtClean="0"/>
                        <a:t>50</a:t>
                      </a:r>
                      <a:endParaRPr lang="en-US" sz="2800" dirty="0"/>
                    </a:p>
                  </a:txBody>
                  <a:tcPr/>
                </a:tc>
                <a:tc>
                  <a:txBody>
                    <a:bodyPr/>
                    <a:lstStyle/>
                    <a:p>
                      <a:r>
                        <a:rPr lang="en-US" sz="2800" dirty="0" smtClean="0"/>
                        <a:t>US</a:t>
                      </a:r>
                      <a:endParaRPr lang="en-US" sz="2800" dirty="0"/>
                    </a:p>
                  </a:txBody>
                  <a:tcPr/>
                </a:tc>
                <a:tc>
                  <a:txBody>
                    <a:bodyPr/>
                    <a:lstStyle/>
                    <a:p>
                      <a:r>
                        <a:rPr lang="en-US" sz="2800" dirty="0" smtClean="0"/>
                        <a:t>78.11</a:t>
                      </a:r>
                      <a:endParaRPr lang="en-US" sz="2800" dirty="0"/>
                    </a:p>
                  </a:txBody>
                  <a:tcPr/>
                </a:tc>
              </a:tr>
              <a:tr h="828993">
                <a:tc>
                  <a:txBody>
                    <a:bodyPr/>
                    <a:lstStyle/>
                    <a:p>
                      <a:r>
                        <a:rPr lang="en-US" sz="2800" dirty="0" smtClean="0"/>
                        <a:t>103</a:t>
                      </a:r>
                      <a:endParaRPr lang="en-US" sz="2800" dirty="0"/>
                    </a:p>
                  </a:txBody>
                  <a:tcPr/>
                </a:tc>
                <a:tc>
                  <a:txBody>
                    <a:bodyPr/>
                    <a:lstStyle/>
                    <a:p>
                      <a:r>
                        <a:rPr lang="en-US" sz="2800" dirty="0" smtClean="0"/>
                        <a:t>Venezuela</a:t>
                      </a:r>
                      <a:endParaRPr lang="en-US" sz="2800" dirty="0"/>
                    </a:p>
                  </a:txBody>
                  <a:tcPr/>
                </a:tc>
                <a:tc>
                  <a:txBody>
                    <a:bodyPr/>
                    <a:lstStyle/>
                    <a:p>
                      <a:r>
                        <a:rPr lang="en-US" sz="2800" dirty="0" smtClean="0"/>
                        <a:t>73.61</a:t>
                      </a:r>
                      <a:endParaRPr lang="en-US" sz="2800" dirty="0"/>
                    </a:p>
                  </a:txBody>
                  <a:tcPr/>
                </a:tc>
              </a:tr>
              <a:tr h="828993">
                <a:tc>
                  <a:txBody>
                    <a:bodyPr/>
                    <a:lstStyle/>
                    <a:p>
                      <a:r>
                        <a:rPr lang="en-US" sz="2800" dirty="0" smtClean="0"/>
                        <a:t>150</a:t>
                      </a:r>
                      <a:endParaRPr lang="en-US" sz="2800" dirty="0"/>
                    </a:p>
                  </a:txBody>
                  <a:tcPr/>
                </a:tc>
                <a:tc>
                  <a:txBody>
                    <a:bodyPr/>
                    <a:lstStyle/>
                    <a:p>
                      <a:r>
                        <a:rPr lang="en-US" sz="2800" dirty="0" smtClean="0"/>
                        <a:t>Ukraine</a:t>
                      </a:r>
                      <a:endParaRPr lang="en-US" sz="2800" dirty="0"/>
                    </a:p>
                  </a:txBody>
                  <a:tcPr/>
                </a:tc>
                <a:tc>
                  <a:txBody>
                    <a:bodyPr/>
                    <a:lstStyle/>
                    <a:p>
                      <a:r>
                        <a:rPr lang="en-US" sz="2800" dirty="0" smtClean="0"/>
                        <a:t>68.25</a:t>
                      </a:r>
                      <a:endParaRPr lang="en-US" sz="2800" dirty="0"/>
                    </a:p>
                  </a:txBody>
                  <a:tcPr/>
                </a:tc>
              </a:tr>
            </a:tbl>
          </a:graphicData>
        </a:graphic>
      </p:graphicFrame>
      <p:sp>
        <p:nvSpPr>
          <p:cNvPr id="25628" name="TextBox 5"/>
          <p:cNvSpPr txBox="1">
            <a:spLocks noChangeArrowheads="1"/>
          </p:cNvSpPr>
          <p:nvPr/>
        </p:nvSpPr>
        <p:spPr bwMode="auto">
          <a:xfrm>
            <a:off x="1143000" y="381000"/>
            <a:ext cx="61166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t>Life Expectancy at Birth</a:t>
            </a:r>
          </a:p>
        </p:txBody>
      </p:sp>
    </p:spTree>
    <p:extLst>
      <p:ext uri="{BB962C8B-B14F-4D97-AF65-F5344CB8AC3E}">
        <p14:creationId xmlns:p14="http://schemas.microsoft.com/office/powerpoint/2010/main" val="3612849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168" y="609601"/>
            <a:ext cx="5987832" cy="574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39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6467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121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075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413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02" r="12240"/>
          <a:stretch/>
        </p:blipFill>
        <p:spPr bwMode="auto">
          <a:xfrm>
            <a:off x="2969" y="0"/>
            <a:ext cx="91507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766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0100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84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Rising “Costs”</a:t>
            </a:r>
            <a:endParaRPr lang="en-US" dirty="0"/>
          </a:p>
        </p:txBody>
      </p:sp>
      <p:sp>
        <p:nvSpPr>
          <p:cNvPr id="3" name="Content Placeholder 2"/>
          <p:cNvSpPr>
            <a:spLocks noGrp="1"/>
          </p:cNvSpPr>
          <p:nvPr>
            <p:ph idx="1"/>
          </p:nvPr>
        </p:nvSpPr>
        <p:spPr/>
        <p:txBody>
          <a:bodyPr/>
          <a:lstStyle/>
          <a:p>
            <a:r>
              <a:rPr lang="en-US" dirty="0" smtClean="0"/>
              <a:t>Expenditures = Price X Quantity</a:t>
            </a:r>
            <a:endParaRPr lang="en-US" dirty="0"/>
          </a:p>
        </p:txBody>
      </p:sp>
    </p:spTree>
    <p:extLst>
      <p:ext uri="{BB962C8B-B14F-4D97-AF65-F5344CB8AC3E}">
        <p14:creationId xmlns:p14="http://schemas.microsoft.com/office/powerpoint/2010/main" val="855895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477000"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p:pic>
      <p:sp>
        <p:nvSpPr>
          <p:cNvPr id="28675" name="Text Box 3"/>
          <p:cNvSpPr txBox="1">
            <a:spLocks noChangeArrowheads="1"/>
          </p:cNvSpPr>
          <p:nvPr/>
        </p:nvSpPr>
        <p:spPr bwMode="auto">
          <a:xfrm>
            <a:off x="2743200" y="59436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Peter Orszag - Director CBO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The basic economic questions which every society faces</a:t>
            </a:r>
          </a:p>
        </p:txBody>
      </p:sp>
      <p:sp>
        <p:nvSpPr>
          <p:cNvPr id="6147" name="Rectangle 3"/>
          <p:cNvSpPr>
            <a:spLocks noGrp="1" noChangeArrowheads="1"/>
          </p:cNvSpPr>
          <p:nvPr>
            <p:ph type="body" idx="1"/>
          </p:nvPr>
        </p:nvSpPr>
        <p:spPr/>
        <p:txBody>
          <a:bodyPr/>
          <a:lstStyle/>
          <a:p>
            <a:pPr eaLnBrk="1" hangingPunct="1"/>
            <a:endParaRPr lang="en-US" dirty="0" smtClean="0"/>
          </a:p>
          <a:p>
            <a:pPr eaLnBrk="1" hangingPunct="1"/>
            <a:r>
              <a:rPr lang="en-US" sz="2800" dirty="0" smtClean="0"/>
              <a:t>PPF</a:t>
            </a:r>
          </a:p>
          <a:p>
            <a:pPr eaLnBrk="1" hangingPunct="1"/>
            <a:r>
              <a:rPr lang="en-US" sz="2800" dirty="0" smtClean="0"/>
              <a:t>Opportunity cost </a:t>
            </a:r>
          </a:p>
          <a:p>
            <a:pPr eaLnBrk="1" hangingPunct="1"/>
            <a:r>
              <a:rPr lang="en-US" sz="2800" dirty="0" smtClean="0"/>
              <a:t>Pareto optimal</a:t>
            </a:r>
          </a:p>
          <a:p>
            <a:pPr eaLnBrk="1" hangingPunct="1"/>
            <a:r>
              <a:rPr lang="en-US" sz="2800" dirty="0" smtClean="0"/>
              <a:t>Positive versus normative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idx="4294967295"/>
          </p:nvPr>
        </p:nvGraphicFramePr>
        <p:xfrm>
          <a:off x="457200" y="1295400"/>
          <a:ext cx="8083550" cy="5032375"/>
        </p:xfrm>
        <a:graphic>
          <a:graphicData uri="http://schemas.openxmlformats.org/presentationml/2006/ole">
            <mc:AlternateContent xmlns:mc="http://schemas.openxmlformats.org/markup-compatibility/2006">
              <mc:Choice xmlns:v="urn:schemas-microsoft-com:vml" Requires="v">
                <p:oleObj spid="_x0000_s29743" name="Chart" r:id="rId4" imgW="11801302" imgH="7353485" progId="MSGraph.Chart.8">
                  <p:embed followColorScheme="full"/>
                </p:oleObj>
              </mc:Choice>
              <mc:Fallback>
                <p:oleObj name="Chart" r:id="rId4" imgW="11801302" imgH="7353485"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808355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699" name="Rectangle 3"/>
          <p:cNvSpPr>
            <a:spLocks noChangeArrowheads="1"/>
          </p:cNvSpPr>
          <p:nvPr/>
        </p:nvSpPr>
        <p:spPr bwMode="auto">
          <a:xfrm>
            <a:off x="4572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chemeClr val="tx2"/>
                </a:solidFill>
                <a:latin typeface="Tahoma" pitchFamily="34" charset="0"/>
              </a:rPr>
              <a:t>National Compensation Measures as a Share of GDP, NIPA 1960-2006</a:t>
            </a:r>
          </a:p>
        </p:txBody>
      </p:sp>
      <p:sp>
        <p:nvSpPr>
          <p:cNvPr id="29700" name="Text Box 4"/>
          <p:cNvSpPr txBox="1">
            <a:spLocks noChangeArrowheads="1"/>
          </p:cNvSpPr>
          <p:nvPr/>
        </p:nvSpPr>
        <p:spPr bwMode="auto">
          <a:xfrm>
            <a:off x="76200" y="6384925"/>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latin typeface="Tahoma" pitchFamily="34" charset="0"/>
                <a:cs typeface="Arial" charset="0"/>
              </a:rPr>
              <a:t>Source:  Kaiser Family Foundation analysis of data from the U.S. Department of Commerce, Bureau of Economic Analysis, National Income and Product Accounts, 1960-2006, Tables 1.1.5, 2.1, 6.11B, 6.11C, &amp; 6.11D, 2008.</a:t>
            </a:r>
          </a:p>
        </p:txBody>
      </p:sp>
      <p:pic>
        <p:nvPicPr>
          <p:cNvPr id="29701" name="Picture 5"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7543800" y="5889625"/>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latin typeface="Tahoma" pitchFamily="34" charset="0"/>
              </a:rPr>
              <a:t>2006</a:t>
            </a:r>
          </a:p>
        </p:txBody>
      </p:sp>
      <p:sp>
        <p:nvSpPr>
          <p:cNvPr id="29703" name="Line 7"/>
          <p:cNvSpPr>
            <a:spLocks noChangeShapeType="1"/>
          </p:cNvSpPr>
          <p:nvPr/>
        </p:nvSpPr>
        <p:spPr bwMode="auto">
          <a:xfrm>
            <a:off x="8172450" y="5857875"/>
            <a:ext cx="0" cy="55563"/>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Text Box 8"/>
          <p:cNvSpPr txBox="1">
            <a:spLocks noChangeArrowheads="1"/>
          </p:cNvSpPr>
          <p:nvPr/>
        </p:nvSpPr>
        <p:spPr bwMode="auto">
          <a:xfrm>
            <a:off x="3733800" y="377825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latin typeface="Tahoma" pitchFamily="34" charset="0"/>
              </a:rPr>
              <a:t>Wages</a:t>
            </a:r>
          </a:p>
        </p:txBody>
      </p:sp>
      <p:sp>
        <p:nvSpPr>
          <p:cNvPr id="29705" name="Text Box 9"/>
          <p:cNvSpPr txBox="1">
            <a:spLocks noChangeArrowheads="1"/>
          </p:cNvSpPr>
          <p:nvPr/>
        </p:nvSpPr>
        <p:spPr bwMode="auto">
          <a:xfrm>
            <a:off x="3027363" y="2192338"/>
            <a:ext cx="579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chemeClr val="bg1"/>
                </a:solidFill>
                <a:latin typeface="Tahoma" pitchFamily="34" charset="0"/>
              </a:rPr>
              <a:t>Other Fringe Benefits and Payroll Taxes</a:t>
            </a:r>
          </a:p>
        </p:txBody>
      </p:sp>
      <p:sp>
        <p:nvSpPr>
          <p:cNvPr id="29706" name="AutoShape 10"/>
          <p:cNvSpPr>
            <a:spLocks/>
          </p:cNvSpPr>
          <p:nvPr/>
        </p:nvSpPr>
        <p:spPr bwMode="auto">
          <a:xfrm>
            <a:off x="8208963" y="3005138"/>
            <a:ext cx="136525" cy="2819400"/>
          </a:xfrm>
          <a:prstGeom prst="rightBrace">
            <a:avLst>
              <a:gd name="adj1" fmla="val 17209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sp>
        <p:nvSpPr>
          <p:cNvPr id="29707" name="AutoShape 11"/>
          <p:cNvSpPr>
            <a:spLocks/>
          </p:cNvSpPr>
          <p:nvPr/>
        </p:nvSpPr>
        <p:spPr bwMode="auto">
          <a:xfrm>
            <a:off x="8208963" y="2697163"/>
            <a:ext cx="136525" cy="274637"/>
          </a:xfrm>
          <a:prstGeom prst="rightBrace">
            <a:avLst>
              <a:gd name="adj1" fmla="val 16764"/>
              <a:gd name="adj2" fmla="val 5208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sp>
        <p:nvSpPr>
          <p:cNvPr id="29708" name="AutoShape 12"/>
          <p:cNvSpPr>
            <a:spLocks/>
          </p:cNvSpPr>
          <p:nvPr/>
        </p:nvSpPr>
        <p:spPr bwMode="auto">
          <a:xfrm>
            <a:off x="8208963" y="2274888"/>
            <a:ext cx="136525" cy="365125"/>
          </a:xfrm>
          <a:prstGeom prst="rightBrace">
            <a:avLst>
              <a:gd name="adj1" fmla="val 22287"/>
              <a:gd name="adj2" fmla="val 5208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sp>
        <p:nvSpPr>
          <p:cNvPr id="29709" name="AutoShape 13"/>
          <p:cNvSpPr>
            <a:spLocks/>
          </p:cNvSpPr>
          <p:nvPr/>
        </p:nvSpPr>
        <p:spPr bwMode="auto">
          <a:xfrm rot="10800000">
            <a:off x="638175" y="2568575"/>
            <a:ext cx="136525" cy="3244850"/>
          </a:xfrm>
          <a:prstGeom prst="rightBrace">
            <a:avLst>
              <a:gd name="adj1" fmla="val 19806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sp>
        <p:nvSpPr>
          <p:cNvPr id="29710" name="AutoShape 14"/>
          <p:cNvSpPr>
            <a:spLocks/>
          </p:cNvSpPr>
          <p:nvPr/>
        </p:nvSpPr>
        <p:spPr bwMode="auto">
          <a:xfrm rot="10800000">
            <a:off x="636588" y="2289175"/>
            <a:ext cx="136525" cy="219075"/>
          </a:xfrm>
          <a:prstGeom prst="rightBrace">
            <a:avLst>
              <a:gd name="adj1" fmla="val 13372"/>
              <a:gd name="adj2" fmla="val 5208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sp>
        <p:nvSpPr>
          <p:cNvPr id="29711" name="Text Box 15"/>
          <p:cNvSpPr txBox="1">
            <a:spLocks noChangeArrowheads="1"/>
          </p:cNvSpPr>
          <p:nvPr/>
        </p:nvSpPr>
        <p:spPr bwMode="auto">
          <a:xfrm>
            <a:off x="-284163" y="4049713"/>
            <a:ext cx="990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rPr>
              <a:t>51.8%</a:t>
            </a:r>
          </a:p>
        </p:txBody>
      </p:sp>
      <p:grpSp>
        <p:nvGrpSpPr>
          <p:cNvPr id="29712" name="Group 16"/>
          <p:cNvGrpSpPr>
            <a:grpSpLocks/>
          </p:cNvGrpSpPr>
          <p:nvPr/>
        </p:nvGrpSpPr>
        <p:grpSpPr bwMode="auto">
          <a:xfrm>
            <a:off x="2406650" y="1327150"/>
            <a:ext cx="4679950" cy="396875"/>
            <a:chOff x="1920" y="836"/>
            <a:chExt cx="2948" cy="250"/>
          </a:xfrm>
        </p:grpSpPr>
        <p:sp>
          <p:nvSpPr>
            <p:cNvPr id="29721" name="Rectangle 17"/>
            <p:cNvSpPr>
              <a:spLocks noChangeArrowheads="1"/>
            </p:cNvSpPr>
            <p:nvPr/>
          </p:nvSpPr>
          <p:spPr bwMode="auto">
            <a:xfrm>
              <a:off x="1920" y="899"/>
              <a:ext cx="144"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Tahoma" pitchFamily="34" charset="0"/>
              </a:endParaRPr>
            </a:p>
          </p:txBody>
        </p:sp>
        <p:sp>
          <p:nvSpPr>
            <p:cNvPr id="29722" name="Text Box 18"/>
            <p:cNvSpPr txBox="1">
              <a:spLocks noChangeArrowheads="1"/>
            </p:cNvSpPr>
            <p:nvPr/>
          </p:nvSpPr>
          <p:spPr bwMode="auto">
            <a:xfrm>
              <a:off x="2057" y="836"/>
              <a:ext cx="28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latin typeface="Tahoma" pitchFamily="34" charset="0"/>
                </a:rPr>
                <a:t>Private Group Health Insurance</a:t>
              </a:r>
            </a:p>
          </p:txBody>
        </p:sp>
      </p:grpSp>
      <p:sp>
        <p:nvSpPr>
          <p:cNvPr id="29713" name="Text Box 19"/>
          <p:cNvSpPr txBox="1">
            <a:spLocks noChangeArrowheads="1"/>
          </p:cNvSpPr>
          <p:nvPr/>
        </p:nvSpPr>
        <p:spPr bwMode="auto">
          <a:xfrm>
            <a:off x="-306388" y="2468563"/>
            <a:ext cx="990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rPr>
              <a:t>0.6%</a:t>
            </a:r>
          </a:p>
        </p:txBody>
      </p:sp>
      <p:sp>
        <p:nvSpPr>
          <p:cNvPr id="29714" name="Text Box 20"/>
          <p:cNvSpPr txBox="1">
            <a:spLocks noChangeArrowheads="1"/>
          </p:cNvSpPr>
          <p:nvPr/>
        </p:nvSpPr>
        <p:spPr bwMode="auto">
          <a:xfrm>
            <a:off x="-304800" y="2209800"/>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rPr>
              <a:t>3.8%</a:t>
            </a:r>
          </a:p>
        </p:txBody>
      </p:sp>
      <p:sp>
        <p:nvSpPr>
          <p:cNvPr id="29715" name="Line 21"/>
          <p:cNvSpPr>
            <a:spLocks noChangeShapeType="1"/>
          </p:cNvSpPr>
          <p:nvPr/>
        </p:nvSpPr>
        <p:spPr bwMode="auto">
          <a:xfrm flipV="1">
            <a:off x="620713" y="2536825"/>
            <a:ext cx="182562" cy="55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Text Box 22"/>
          <p:cNvSpPr txBox="1">
            <a:spLocks noChangeArrowheads="1"/>
          </p:cNvSpPr>
          <p:nvPr/>
        </p:nvSpPr>
        <p:spPr bwMode="auto">
          <a:xfrm>
            <a:off x="8305800" y="425291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Tahoma" pitchFamily="34" charset="0"/>
              </a:rPr>
              <a:t>45.6%</a:t>
            </a:r>
          </a:p>
        </p:txBody>
      </p:sp>
      <p:sp>
        <p:nvSpPr>
          <p:cNvPr id="29717" name="Text Box 23"/>
          <p:cNvSpPr txBox="1">
            <a:spLocks noChangeArrowheads="1"/>
          </p:cNvSpPr>
          <p:nvPr/>
        </p:nvSpPr>
        <p:spPr bwMode="auto">
          <a:xfrm>
            <a:off x="8305800" y="268763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Tahoma" pitchFamily="34" charset="0"/>
              </a:rPr>
              <a:t>4.1%</a:t>
            </a:r>
          </a:p>
        </p:txBody>
      </p:sp>
      <p:sp>
        <p:nvSpPr>
          <p:cNvPr id="29718" name="Text Box 24"/>
          <p:cNvSpPr txBox="1">
            <a:spLocks noChangeArrowheads="1"/>
          </p:cNvSpPr>
          <p:nvPr/>
        </p:nvSpPr>
        <p:spPr bwMode="auto">
          <a:xfrm>
            <a:off x="8305800" y="23082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latin typeface="Tahoma" pitchFamily="34" charset="0"/>
              </a:rPr>
              <a:t>6.7%</a:t>
            </a:r>
          </a:p>
        </p:txBody>
      </p:sp>
      <p:sp>
        <p:nvSpPr>
          <p:cNvPr id="29719" name="Text Box 25"/>
          <p:cNvSpPr txBox="1">
            <a:spLocks noChangeArrowheads="1"/>
          </p:cNvSpPr>
          <p:nvPr/>
        </p:nvSpPr>
        <p:spPr bwMode="auto">
          <a:xfrm>
            <a:off x="228600" y="1704975"/>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rPr>
              <a:t>56.3% of GDP</a:t>
            </a:r>
          </a:p>
        </p:txBody>
      </p:sp>
      <p:sp>
        <p:nvSpPr>
          <p:cNvPr id="29720" name="Text Box 26"/>
          <p:cNvSpPr txBox="1">
            <a:spLocks noChangeArrowheads="1"/>
          </p:cNvSpPr>
          <p:nvPr/>
        </p:nvSpPr>
        <p:spPr bwMode="auto">
          <a:xfrm>
            <a:off x="7639050" y="1685925"/>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rPr>
              <a:t>56.4% of GDP</a:t>
            </a:r>
          </a:p>
        </p:txBody>
      </p:sp>
    </p:spTree>
  </p:cSld>
  <p:clrMapOvr>
    <a:masterClrMapping/>
  </p:clrMapOvr>
  <p:transition advTm="15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85800" y="-76200"/>
            <a:ext cx="7772400" cy="1143000"/>
          </a:xfrm>
        </p:spPr>
        <p:txBody>
          <a:bodyPr/>
          <a:lstStyle/>
          <a:p>
            <a:pPr eaLnBrk="1" hangingPunct="1"/>
            <a:r>
              <a:rPr lang="en-US" sz="3200" b="1" smtClean="0"/>
              <a:t>Health Care as an Economic Issue</a:t>
            </a:r>
          </a:p>
        </p:txBody>
      </p:sp>
      <p:grpSp>
        <p:nvGrpSpPr>
          <p:cNvPr id="30723" name="Group 3"/>
          <p:cNvGrpSpPr>
            <a:grpSpLocks/>
          </p:cNvGrpSpPr>
          <p:nvPr/>
        </p:nvGrpSpPr>
        <p:grpSpPr bwMode="auto">
          <a:xfrm>
            <a:off x="152400" y="1450975"/>
            <a:ext cx="8628063" cy="4797425"/>
            <a:chOff x="96" y="768"/>
            <a:chExt cx="5435" cy="3022"/>
          </a:xfrm>
        </p:grpSpPr>
        <p:graphicFrame>
          <p:nvGraphicFramePr>
            <p:cNvPr id="30727" name="Object 4"/>
            <p:cNvGraphicFramePr>
              <a:graphicFrameLocks noChangeAspect="1"/>
            </p:cNvGraphicFramePr>
            <p:nvPr/>
          </p:nvGraphicFramePr>
          <p:xfrm>
            <a:off x="192" y="768"/>
            <a:ext cx="5339" cy="3022"/>
          </p:xfrm>
          <a:graphic>
            <a:graphicData uri="http://schemas.openxmlformats.org/presentationml/2006/ole">
              <mc:AlternateContent xmlns:mc="http://schemas.openxmlformats.org/markup-compatibility/2006">
                <mc:Choice xmlns:v="urn:schemas-microsoft-com:vml" Requires="v">
                  <p:oleObj spid="_x0000_s30758" name="Chart" r:id="rId4" imgW="8515558" imgH="4819465" progId="MSGraph.Chart.8">
                    <p:embed followColorScheme="full"/>
                  </p:oleObj>
                </mc:Choice>
                <mc:Fallback>
                  <p:oleObj name="Chart" r:id="rId4" imgW="8515558" imgH="4819465"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768"/>
                          <a:ext cx="5339" cy="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Text Box 5"/>
            <p:cNvSpPr txBox="1">
              <a:spLocks noChangeArrowheads="1"/>
            </p:cNvSpPr>
            <p:nvPr/>
          </p:nvSpPr>
          <p:spPr bwMode="auto">
            <a:xfrm>
              <a:off x="192" y="912"/>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Inflation or rising prices overall</a:t>
              </a:r>
            </a:p>
          </p:txBody>
        </p:sp>
        <p:sp>
          <p:nvSpPr>
            <p:cNvPr id="30729" name="Text Box 6"/>
            <p:cNvSpPr txBox="1">
              <a:spLocks noChangeArrowheads="1"/>
            </p:cNvSpPr>
            <p:nvPr/>
          </p:nvSpPr>
          <p:spPr bwMode="auto">
            <a:xfrm>
              <a:off x="96" y="3456"/>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All of these/Other/Don’t Know</a:t>
              </a:r>
            </a:p>
          </p:txBody>
        </p:sp>
        <p:sp>
          <p:nvSpPr>
            <p:cNvPr id="30730" name="Text Box 7"/>
            <p:cNvSpPr txBox="1">
              <a:spLocks noChangeArrowheads="1"/>
            </p:cNvSpPr>
            <p:nvPr/>
          </p:nvSpPr>
          <p:spPr bwMode="auto">
            <a:xfrm>
              <a:off x="144" y="1536"/>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Price of gasoline</a:t>
              </a:r>
            </a:p>
          </p:txBody>
        </p:sp>
        <p:sp>
          <p:nvSpPr>
            <p:cNvPr id="30731" name="Text Box 8"/>
            <p:cNvSpPr txBox="1">
              <a:spLocks noChangeArrowheads="1"/>
            </p:cNvSpPr>
            <p:nvPr/>
          </p:nvSpPr>
          <p:spPr bwMode="auto">
            <a:xfrm>
              <a:off x="144" y="1872"/>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Health care costs</a:t>
              </a:r>
            </a:p>
          </p:txBody>
        </p:sp>
        <p:sp>
          <p:nvSpPr>
            <p:cNvPr id="30732" name="Text Box 9"/>
            <p:cNvSpPr txBox="1">
              <a:spLocks noChangeArrowheads="1"/>
            </p:cNvSpPr>
            <p:nvPr/>
          </p:nvSpPr>
          <p:spPr bwMode="auto">
            <a:xfrm>
              <a:off x="144" y="2160"/>
              <a:ext cx="19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Problem getting a good-paying job or a raise in pay</a:t>
              </a:r>
            </a:p>
          </p:txBody>
        </p:sp>
        <p:sp>
          <p:nvSpPr>
            <p:cNvPr id="30733" name="Text Box 10"/>
            <p:cNvSpPr txBox="1">
              <a:spLocks noChangeArrowheads="1"/>
            </p:cNvSpPr>
            <p:nvPr/>
          </p:nvSpPr>
          <p:spPr bwMode="auto">
            <a:xfrm>
              <a:off x="144" y="2496"/>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Cost of housing</a:t>
              </a:r>
            </a:p>
          </p:txBody>
        </p:sp>
        <p:sp>
          <p:nvSpPr>
            <p:cNvPr id="30734" name="Text Box 11"/>
            <p:cNvSpPr txBox="1">
              <a:spLocks noChangeArrowheads="1"/>
            </p:cNvSpPr>
            <p:nvPr/>
          </p:nvSpPr>
          <p:spPr bwMode="auto">
            <a:xfrm>
              <a:off x="144" y="2784"/>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Difficulty saving for retirement</a:t>
              </a:r>
            </a:p>
          </p:txBody>
        </p:sp>
        <p:sp>
          <p:nvSpPr>
            <p:cNvPr id="30735" name="Text Box 12"/>
            <p:cNvSpPr txBox="1">
              <a:spLocks noChangeArrowheads="1"/>
            </p:cNvSpPr>
            <p:nvPr/>
          </p:nvSpPr>
          <p:spPr bwMode="auto">
            <a:xfrm>
              <a:off x="144" y="3120"/>
              <a:ext cx="19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Credit card debt and other personal debt</a:t>
              </a:r>
            </a:p>
          </p:txBody>
        </p:sp>
        <p:sp>
          <p:nvSpPr>
            <p:cNvPr id="30736" name="Text Box 13"/>
            <p:cNvSpPr txBox="1">
              <a:spLocks noChangeArrowheads="1"/>
            </p:cNvSpPr>
            <p:nvPr/>
          </p:nvSpPr>
          <p:spPr bwMode="auto">
            <a:xfrm>
              <a:off x="192" y="1248"/>
              <a:ext cx="19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400" b="1">
                  <a:latin typeface="Tahoma" pitchFamily="34" charset="0"/>
                  <a:cs typeface="Arial" charset="0"/>
                </a:rPr>
                <a:t>High taxes</a:t>
              </a:r>
            </a:p>
          </p:txBody>
        </p:sp>
        <p:sp>
          <p:nvSpPr>
            <p:cNvPr id="30737" name="Oval 14"/>
            <p:cNvSpPr>
              <a:spLocks noChangeArrowheads="1"/>
            </p:cNvSpPr>
            <p:nvPr/>
          </p:nvSpPr>
          <p:spPr bwMode="auto">
            <a:xfrm>
              <a:off x="960" y="1776"/>
              <a:ext cx="2880" cy="384"/>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ahoma" pitchFamily="34" charset="0"/>
              </a:endParaRPr>
            </a:p>
          </p:txBody>
        </p:sp>
      </p:grpSp>
      <p:sp>
        <p:nvSpPr>
          <p:cNvPr id="30724" name="Text Box 15"/>
          <p:cNvSpPr txBox="1">
            <a:spLocks noChangeArrowheads="1"/>
          </p:cNvSpPr>
          <p:nvPr/>
        </p:nvSpPr>
        <p:spPr bwMode="auto">
          <a:xfrm>
            <a:off x="457200" y="914400"/>
            <a:ext cx="830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a:latin typeface="Tahoma" pitchFamily="34" charset="0"/>
                <a:cs typeface="Arial" charset="0"/>
              </a:rPr>
              <a:t>Which of the following is the single most important economic issue facing you and your family? (Feb. 2008, registered voters)</a:t>
            </a:r>
          </a:p>
        </p:txBody>
      </p:sp>
      <p:sp>
        <p:nvSpPr>
          <p:cNvPr id="30725" name="Text Box 16"/>
          <p:cNvSpPr txBox="1">
            <a:spLocks noChangeArrowheads="1"/>
          </p:cNvSpPr>
          <p:nvPr/>
        </p:nvSpPr>
        <p:spPr bwMode="auto">
          <a:xfrm>
            <a:off x="0" y="6507163"/>
            <a:ext cx="8861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latin typeface="Tahoma" pitchFamily="34" charset="0"/>
              </a:rPr>
              <a:t>SOURCE: </a:t>
            </a:r>
            <a:r>
              <a:rPr lang="en-US" sz="1200" i="1">
                <a:latin typeface="Tahoma" pitchFamily="34" charset="0"/>
              </a:rPr>
              <a:t>Kaiser Health Tracking Poll: Election 2008  </a:t>
            </a:r>
            <a:r>
              <a:rPr lang="en-US" sz="1200">
                <a:latin typeface="Tahoma" pitchFamily="34" charset="0"/>
              </a:rPr>
              <a:t>Issue 6: March 2008 (conducted February 7-16, 2008)</a:t>
            </a:r>
          </a:p>
        </p:txBody>
      </p:sp>
      <p:pic>
        <p:nvPicPr>
          <p:cNvPr id="30726" name="Picture 17"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3341688" y="1400175"/>
          <a:ext cx="6362700" cy="5381625"/>
        </p:xfrm>
        <a:graphic>
          <a:graphicData uri="http://schemas.openxmlformats.org/presentationml/2006/ole">
            <mc:AlternateContent xmlns:mc="http://schemas.openxmlformats.org/markup-compatibility/2006">
              <mc:Choice xmlns:v="urn:schemas-microsoft-com:vml" Requires="v">
                <p:oleObj spid="_x0000_s31779" name="Chart" r:id="rId4" imgW="6277217" imgH="5667283" progId="MSGraph.Chart.8">
                  <p:embed followColorScheme="full"/>
                </p:oleObj>
              </mc:Choice>
              <mc:Fallback>
                <p:oleObj name="Chart" r:id="rId4" imgW="6277217" imgH="566728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688" y="1400175"/>
                        <a:ext cx="6362700" cy="538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7" name="Text Box 3"/>
          <p:cNvSpPr txBox="1">
            <a:spLocks noChangeArrowheads="1"/>
          </p:cNvSpPr>
          <p:nvPr/>
        </p:nvSpPr>
        <p:spPr bwMode="auto">
          <a:xfrm>
            <a:off x="266700" y="561975"/>
            <a:ext cx="84153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latin typeface="Tahoma" pitchFamily="34" charset="0"/>
              </a:rPr>
              <a:t>As a result of recent changes in the economy, have you and your family experienced any of the following problems, or not?  Was this a serious problem, or not?</a:t>
            </a:r>
          </a:p>
        </p:txBody>
      </p:sp>
      <p:sp>
        <p:nvSpPr>
          <p:cNvPr id="31748" name="Text Box 4"/>
          <p:cNvSpPr txBox="1">
            <a:spLocks noChangeArrowheads="1"/>
          </p:cNvSpPr>
          <p:nvPr/>
        </p:nvSpPr>
        <p:spPr bwMode="auto">
          <a:xfrm>
            <a:off x="0" y="107950"/>
            <a:ext cx="914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200" b="1">
                <a:latin typeface="Tahoma" pitchFamily="34" charset="0"/>
              </a:rPr>
              <a:t>Problems Experienced as a Result of Changes in the Economy</a:t>
            </a:r>
          </a:p>
        </p:txBody>
      </p:sp>
      <p:sp>
        <p:nvSpPr>
          <p:cNvPr id="31749" name="Text Box 5"/>
          <p:cNvSpPr txBox="1">
            <a:spLocks noChangeArrowheads="1"/>
          </p:cNvSpPr>
          <p:nvPr/>
        </p:nvSpPr>
        <p:spPr bwMode="auto">
          <a:xfrm>
            <a:off x="3278188" y="1276350"/>
            <a:ext cx="4800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a:latin typeface="Tahoma" pitchFamily="34" charset="0"/>
              </a:rPr>
              <a:t>Percent saying each was a “serious problem”</a:t>
            </a:r>
          </a:p>
        </p:txBody>
      </p:sp>
      <p:sp>
        <p:nvSpPr>
          <p:cNvPr id="31750" name="Text Box 6"/>
          <p:cNvSpPr txBox="1">
            <a:spLocks noChangeArrowheads="1"/>
          </p:cNvSpPr>
          <p:nvPr/>
        </p:nvSpPr>
        <p:spPr bwMode="auto">
          <a:xfrm>
            <a:off x="26988" y="1684338"/>
            <a:ext cx="34163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paying for gas</a:t>
            </a:r>
          </a:p>
        </p:txBody>
      </p:sp>
      <p:sp>
        <p:nvSpPr>
          <p:cNvPr id="31751" name="Text Box 7"/>
          <p:cNvSpPr txBox="1">
            <a:spLocks noChangeArrowheads="1"/>
          </p:cNvSpPr>
          <p:nvPr/>
        </p:nvSpPr>
        <p:spPr bwMode="auto">
          <a:xfrm>
            <a:off x="522288" y="2235200"/>
            <a:ext cx="2921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getting a good-paying job or a raise in pay</a:t>
            </a:r>
          </a:p>
        </p:txBody>
      </p:sp>
      <p:sp>
        <p:nvSpPr>
          <p:cNvPr id="31752" name="Text Box 8"/>
          <p:cNvSpPr txBox="1">
            <a:spLocks noChangeArrowheads="1"/>
          </p:cNvSpPr>
          <p:nvPr/>
        </p:nvSpPr>
        <p:spPr bwMode="auto">
          <a:xfrm>
            <a:off x="26988" y="3562350"/>
            <a:ext cx="3416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paying your</a:t>
            </a:r>
            <a:br>
              <a:rPr lang="en-US" sz="1600">
                <a:latin typeface="Tahoma" pitchFamily="34" charset="0"/>
              </a:rPr>
            </a:br>
            <a:r>
              <a:rPr lang="en-US" sz="1600">
                <a:latin typeface="Tahoma" pitchFamily="34" charset="0"/>
              </a:rPr>
              <a:t>rent or mortgage</a:t>
            </a:r>
          </a:p>
        </p:txBody>
      </p:sp>
      <p:sp>
        <p:nvSpPr>
          <p:cNvPr id="31753" name="Text Box 9"/>
          <p:cNvSpPr txBox="1">
            <a:spLocks noChangeArrowheads="1"/>
          </p:cNvSpPr>
          <p:nvPr/>
        </p:nvSpPr>
        <p:spPr bwMode="auto">
          <a:xfrm>
            <a:off x="522288" y="2913063"/>
            <a:ext cx="2921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paying for health care and health insurance</a:t>
            </a:r>
          </a:p>
        </p:txBody>
      </p:sp>
      <p:sp>
        <p:nvSpPr>
          <p:cNvPr id="31754" name="Text Box 10"/>
          <p:cNvSpPr txBox="1">
            <a:spLocks noChangeArrowheads="1"/>
          </p:cNvSpPr>
          <p:nvPr/>
        </p:nvSpPr>
        <p:spPr bwMode="auto">
          <a:xfrm>
            <a:off x="26988" y="4321175"/>
            <a:ext cx="3416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paying for food</a:t>
            </a:r>
          </a:p>
        </p:txBody>
      </p:sp>
      <p:sp>
        <p:nvSpPr>
          <p:cNvPr id="31755" name="Text Box 11"/>
          <p:cNvSpPr txBox="1">
            <a:spLocks noChangeArrowheads="1"/>
          </p:cNvSpPr>
          <p:nvPr/>
        </p:nvSpPr>
        <p:spPr bwMode="auto">
          <a:xfrm>
            <a:off x="522288" y="4881563"/>
            <a:ext cx="2921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Problems with credit card debt or other personal debt</a:t>
            </a:r>
          </a:p>
        </p:txBody>
      </p:sp>
      <p:sp>
        <p:nvSpPr>
          <p:cNvPr id="31756" name="Text Box 12"/>
          <p:cNvSpPr txBox="1">
            <a:spLocks noChangeArrowheads="1"/>
          </p:cNvSpPr>
          <p:nvPr/>
        </p:nvSpPr>
        <p:spPr bwMode="auto">
          <a:xfrm>
            <a:off x="1568450" y="5551488"/>
            <a:ext cx="1874838"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600">
                <a:latin typeface="Tahoma" pitchFamily="34" charset="0"/>
              </a:rPr>
              <a:t>Losing money in the stock market</a:t>
            </a:r>
          </a:p>
        </p:txBody>
      </p:sp>
      <p:pic>
        <p:nvPicPr>
          <p:cNvPr id="31757" name="Picture 14" descr="kfflogo-color1"/>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5"/>
          <p:cNvSpPr txBox="1">
            <a:spLocks noChangeArrowheads="1"/>
          </p:cNvSpPr>
          <p:nvPr/>
        </p:nvSpPr>
        <p:spPr bwMode="auto">
          <a:xfrm>
            <a:off x="88900" y="6556375"/>
            <a:ext cx="8031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Tahoma" pitchFamily="34" charset="0"/>
              </a:rPr>
              <a:t>SOURCE: Kaiser Family Foundation</a:t>
            </a:r>
            <a:r>
              <a:rPr lang="en-US" sz="1000" i="1">
                <a:latin typeface="Tahoma" pitchFamily="34" charset="0"/>
              </a:rPr>
              <a:t> Health Tracking Poll: Election 2008  </a:t>
            </a:r>
            <a:r>
              <a:rPr lang="en-US" sz="1000">
                <a:latin typeface="Tahoma" pitchFamily="34" charset="0"/>
              </a:rPr>
              <a:t>(conducted April 3-13, 2008)</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idx="4294967295"/>
          </p:nvPr>
        </p:nvSpPr>
        <p:spPr>
          <a:xfrm>
            <a:off x="685800" y="152400"/>
            <a:ext cx="7772400" cy="1470025"/>
          </a:xfrm>
        </p:spPr>
        <p:txBody>
          <a:bodyPr/>
          <a:lstStyle/>
          <a:p>
            <a:pPr eaLnBrk="1" hangingPunct="1"/>
            <a:r>
              <a:rPr lang="en-US" sz="2600" b="1" smtClean="0"/>
              <a:t>Mean Health Insurance Costs Per Worker Hour for Employees with Access to Coverage, 1999-2005</a:t>
            </a:r>
          </a:p>
        </p:txBody>
      </p:sp>
      <p:graphicFrame>
        <p:nvGraphicFramePr>
          <p:cNvPr id="32771" name="Object 5"/>
          <p:cNvGraphicFramePr>
            <a:graphicFrameLocks noChangeAspect="1"/>
          </p:cNvGraphicFramePr>
          <p:nvPr/>
        </p:nvGraphicFramePr>
        <p:xfrm>
          <a:off x="409575" y="1628775"/>
          <a:ext cx="8185150" cy="4475163"/>
        </p:xfrm>
        <a:graphic>
          <a:graphicData uri="http://schemas.openxmlformats.org/presentationml/2006/ole">
            <mc:AlternateContent xmlns:mc="http://schemas.openxmlformats.org/markup-compatibility/2006">
              <mc:Choice xmlns:v="urn:schemas-microsoft-com:vml" Requires="v">
                <p:oleObj spid="_x0000_s32794" name="Chart" r:id="rId4" imgW="8210758" imgH="4495985" progId="MSGraph.Chart.8">
                  <p:embed followColorScheme="full"/>
                </p:oleObj>
              </mc:Choice>
              <mc:Fallback>
                <p:oleObj name="Chart" r:id="rId4" imgW="8210758" imgH="449598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628775"/>
                        <a:ext cx="8185150" cy="447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2" name="Text Box 6"/>
          <p:cNvSpPr txBox="1">
            <a:spLocks noChangeArrowheads="1"/>
          </p:cNvSpPr>
          <p:nvPr/>
        </p:nvSpPr>
        <p:spPr bwMode="auto">
          <a:xfrm>
            <a:off x="152400" y="63246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000">
                <a:latin typeface="Tahoma" pitchFamily="34" charset="0"/>
              </a:rPr>
              <a:t>Source: Kaiser Family Foundation analysis based on data from the National Compensation Survey, 1999-2005, conducted by the Bureau of Labor Statistics. </a:t>
            </a:r>
          </a:p>
        </p:txBody>
      </p:sp>
      <p:pic>
        <p:nvPicPr>
          <p:cNvPr id="32773" name="Picture 7" descr="kfflogo-colo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5363" y="6337300"/>
            <a:ext cx="4572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International comparisons:</a:t>
            </a:r>
          </a:p>
        </p:txBody>
      </p:sp>
      <p:sp>
        <p:nvSpPr>
          <p:cNvPr id="26627" name="Rectangle 3"/>
          <p:cNvSpPr>
            <a:spLocks noGrp="1" noChangeArrowheads="1"/>
          </p:cNvSpPr>
          <p:nvPr>
            <p:ph type="body" idx="1"/>
          </p:nvPr>
        </p:nvSpPr>
        <p:spPr/>
        <p:txBody>
          <a:bodyPr/>
          <a:lstStyle/>
          <a:p>
            <a:pPr eaLnBrk="1" hangingPunct="1"/>
            <a:r>
              <a:rPr lang="en-US" dirty="0" smtClean="0"/>
              <a:t>Some stylized facts about health care</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740864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430142"/>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62"/>
            <a:ext cx="8077200" cy="6288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AutoShape 3"/>
          <p:cNvSpPr>
            <a:spLocks noChangeArrowheads="1"/>
          </p:cNvSpPr>
          <p:nvPr/>
        </p:nvSpPr>
        <p:spPr bwMode="auto">
          <a:xfrm>
            <a:off x="415636" y="35864"/>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cs typeface="Arial Unicode MS" pitchFamily="32" charset="0"/>
              </a:rPr>
              <a:t>Top 10 Causes of Death: 1900 vs. 2010.</a:t>
            </a:r>
          </a:p>
        </p:txBody>
      </p:sp>
      <p:sp>
        <p:nvSpPr>
          <p:cNvPr id="3076" name="Text Box 4"/>
          <p:cNvSpPr txBox="1">
            <a:spLocks noChangeArrowheads="1"/>
          </p:cNvSpPr>
          <p:nvPr/>
        </p:nvSpPr>
        <p:spPr bwMode="auto">
          <a:xfrm>
            <a:off x="1212273" y="5936317"/>
            <a:ext cx="5250295" cy="32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211" rIns="0" bIns="0" anchor="ctr"/>
          <a:lstStyle>
            <a:lvl1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rgbClr val="FFFFFF"/>
                </a:solidFill>
                <a:latin typeface="Arial" charset="0"/>
                <a:ea typeface="ＭＳ Ｐゴシック" charset="-128"/>
              </a:defRPr>
            </a:lvl9pPr>
          </a:lstStyle>
          <a:p>
            <a:pPr>
              <a:lnSpc>
                <a:spcPct val="93000"/>
              </a:lnSpc>
            </a:pPr>
            <a:r>
              <a:rPr lang="en-US" sz="1100" b="1" dirty="0">
                <a:solidFill>
                  <a:schemeClr val="tx1"/>
                </a:solidFill>
                <a:cs typeface="Arial Unicode MS" pitchFamily="32" charset="0"/>
              </a:rPr>
              <a:t>Jones DS et al. N </a:t>
            </a:r>
            <a:r>
              <a:rPr lang="en-US" sz="1100" b="1" dirty="0" err="1">
                <a:solidFill>
                  <a:schemeClr val="tx1"/>
                </a:solidFill>
                <a:cs typeface="Arial Unicode MS" pitchFamily="32" charset="0"/>
              </a:rPr>
              <a:t>Engl</a:t>
            </a:r>
            <a:r>
              <a:rPr lang="en-US" sz="1100" b="1" dirty="0">
                <a:solidFill>
                  <a:schemeClr val="tx1"/>
                </a:solidFill>
                <a:cs typeface="Arial Unicode MS" pitchFamily="32" charset="0"/>
              </a:rPr>
              <a:t> J Med 2012;366:2333-2338.</a:t>
            </a:r>
          </a:p>
        </p:txBody>
      </p:sp>
    </p:spTree>
    <p:extLst>
      <p:ext uri="{BB962C8B-B14F-4D97-AF65-F5344CB8AC3E}">
        <p14:creationId xmlns:p14="http://schemas.microsoft.com/office/powerpoint/2010/main" val="2100889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161925"/>
            <a:ext cx="8904287" cy="653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184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61925"/>
            <a:ext cx="8885237" cy="653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339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27322"/>
            <a:ext cx="7060938" cy="6630678"/>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84" y="304800"/>
            <a:ext cx="837120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Research in Economics</a:t>
            </a:r>
          </a:p>
        </p:txBody>
      </p:sp>
      <p:sp>
        <p:nvSpPr>
          <p:cNvPr id="7171" name="Rectangle 3"/>
          <p:cNvSpPr>
            <a:spLocks noGrp="1" noChangeArrowheads="1"/>
          </p:cNvSpPr>
          <p:nvPr>
            <p:ph type="body" idx="1"/>
          </p:nvPr>
        </p:nvSpPr>
        <p:spPr/>
        <p:txBody>
          <a:bodyPr/>
          <a:lstStyle/>
          <a:p>
            <a:pPr eaLnBrk="1" hangingPunct="1"/>
            <a:endParaRPr lang="en-US" smtClean="0"/>
          </a:p>
          <a:p>
            <a:pPr eaLnBrk="1" hangingPunct="1"/>
            <a:r>
              <a:rPr lang="en-US" smtClean="0"/>
              <a:t>RAND Health Experiment</a:t>
            </a:r>
          </a:p>
          <a:p>
            <a:pPr lvl="1" eaLnBrk="1" hangingPunct="1"/>
            <a:r>
              <a:rPr lang="en-US" smtClean="0"/>
              <a:t>Gold standard, randomized treatments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4" y="381000"/>
            <a:ext cx="9189823" cy="607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30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782763" y="0"/>
            <a:ext cx="5776912" cy="6629400"/>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953625" cy="745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1031875"/>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16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8" y="2209800"/>
            <a:ext cx="1181742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70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nvGraphicFramePr>
        <p:xfrm>
          <a:off x="34724" y="285750"/>
          <a:ext cx="8866821" cy="6286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0" y="304800"/>
          <a:ext cx="8963891" cy="6286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dirty="0" smtClean="0"/>
              <a:t>Notes:</a:t>
            </a:r>
          </a:p>
          <a:p>
            <a:pPr lvl="1"/>
            <a:r>
              <a:rPr lang="en-US" dirty="0" smtClean="0"/>
              <a:t>Differences in mortality, life expectancy at different ages and causes of death over time and across countries</a:t>
            </a:r>
          </a:p>
          <a:p>
            <a:pPr lvl="1"/>
            <a:endParaRPr lang="en-US" dirty="0" smtClean="0"/>
          </a:p>
          <a:p>
            <a:pPr lvl="1"/>
            <a:endParaRPr lang="en-US" dirty="0"/>
          </a:p>
        </p:txBody>
      </p:sp>
    </p:spTree>
    <p:extLst>
      <p:ext uri="{BB962C8B-B14F-4D97-AF65-F5344CB8AC3E}">
        <p14:creationId xmlns:p14="http://schemas.microsoft.com/office/powerpoint/2010/main" val="84256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What is special about Health (Care) Economics? </a:t>
            </a:r>
          </a:p>
        </p:txBody>
      </p:sp>
      <p:sp>
        <p:nvSpPr>
          <p:cNvPr id="8195"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Uncertainty and Incomplete Information</a:t>
            </a:r>
          </a:p>
          <a:p>
            <a:pPr eaLnBrk="1" hangingPunct="1"/>
            <a:r>
              <a:rPr lang="en-US" dirty="0" smtClean="0"/>
              <a:t>Asymmetric Information</a:t>
            </a:r>
          </a:p>
          <a:p>
            <a:pPr eaLnBrk="1" hangingPunct="1"/>
            <a:r>
              <a:rPr lang="en-US" dirty="0" smtClean="0"/>
              <a:t>Regulation and Government Intervention</a:t>
            </a:r>
          </a:p>
          <a:p>
            <a:pPr eaLnBrk="1" hangingPunct="1"/>
            <a:r>
              <a:rPr lang="en-US" dirty="0" smtClean="0"/>
              <a:t>Externalities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000" smtClean="0"/>
              <a:t>Uncertainty and Incomplete Information</a:t>
            </a:r>
          </a:p>
        </p:txBody>
      </p:sp>
      <p:sp>
        <p:nvSpPr>
          <p:cNvPr id="9219" name="Rectangle 3"/>
          <p:cNvSpPr>
            <a:spLocks noGrp="1" noChangeArrowheads="1"/>
          </p:cNvSpPr>
          <p:nvPr>
            <p:ph type="body" idx="1"/>
          </p:nvPr>
        </p:nvSpPr>
        <p:spPr/>
        <p:txBody>
          <a:bodyPr/>
          <a:lstStyle/>
          <a:p>
            <a:pPr eaLnBrk="1" hangingPunct="1"/>
            <a:endParaRPr lang="en-US" dirty="0" smtClean="0"/>
          </a:p>
          <a:p>
            <a:pPr eaLnBrk="1" hangingPunct="1"/>
            <a:r>
              <a:rPr lang="en-US" dirty="0" smtClean="0"/>
              <a:t>Random illness striking individuals</a:t>
            </a:r>
          </a:p>
          <a:p>
            <a:pPr eaLnBrk="1" hangingPunct="1"/>
            <a:r>
              <a:rPr lang="en-US" dirty="0" smtClean="0"/>
              <a:t>Random outcomes from medical interventions</a:t>
            </a:r>
          </a:p>
          <a:p>
            <a:pPr eaLnBrk="1" hangingPunct="1"/>
            <a:r>
              <a:rPr lang="en-US" dirty="0" smtClean="0"/>
              <a:t>Professional uncertainty about efficacy of treatment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Asymmetric Information</a:t>
            </a:r>
          </a:p>
        </p:txBody>
      </p:sp>
      <p:sp>
        <p:nvSpPr>
          <p:cNvPr id="10243" name="Rectangle 3"/>
          <p:cNvSpPr>
            <a:spLocks noGrp="1" noChangeArrowheads="1"/>
          </p:cNvSpPr>
          <p:nvPr>
            <p:ph type="body" idx="1"/>
          </p:nvPr>
        </p:nvSpPr>
        <p:spPr/>
        <p:txBody>
          <a:bodyPr/>
          <a:lstStyle/>
          <a:p>
            <a:pPr eaLnBrk="1" hangingPunct="1"/>
            <a:r>
              <a:rPr lang="en-US" dirty="0" smtClean="0"/>
              <a:t>Health professional know more about the healing process and the efficacy of different treatments</a:t>
            </a:r>
          </a:p>
          <a:p>
            <a:pPr eaLnBrk="1" hangingPunct="1"/>
            <a:r>
              <a:rPr lang="en-US" dirty="0" smtClean="0"/>
              <a:t>Consumers know more about their own health condition than insurers </a:t>
            </a:r>
          </a:p>
          <a:p>
            <a:pPr eaLnBrk="1" hangingPunct="1"/>
            <a:r>
              <a:rPr lang="en-US" dirty="0" smtClean="0"/>
              <a:t>Physician Agency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smtClean="0"/>
              <a:t>Regulation and Government Intervention</a:t>
            </a:r>
          </a:p>
        </p:txBody>
      </p:sp>
      <p:sp>
        <p:nvSpPr>
          <p:cNvPr id="11267" name="Rectangle 3"/>
          <p:cNvSpPr>
            <a:spLocks noGrp="1" noChangeArrowheads="1"/>
          </p:cNvSpPr>
          <p:nvPr>
            <p:ph type="body" idx="1"/>
          </p:nvPr>
        </p:nvSpPr>
        <p:spPr/>
        <p:txBody>
          <a:bodyPr/>
          <a:lstStyle/>
          <a:p>
            <a:pPr eaLnBrk="1" hangingPunct="1">
              <a:lnSpc>
                <a:spcPct val="90000"/>
              </a:lnSpc>
            </a:pPr>
            <a:r>
              <a:rPr lang="en-US" sz="2800" dirty="0" smtClean="0"/>
              <a:t>Health Practitioners (Licensure)</a:t>
            </a:r>
          </a:p>
          <a:p>
            <a:pPr eaLnBrk="1" hangingPunct="1">
              <a:lnSpc>
                <a:spcPct val="90000"/>
              </a:lnSpc>
            </a:pPr>
            <a:r>
              <a:rPr lang="en-US" sz="2800" dirty="0" smtClean="0"/>
              <a:t>Drugs and Products</a:t>
            </a:r>
          </a:p>
          <a:p>
            <a:pPr eaLnBrk="1" hangingPunct="1">
              <a:lnSpc>
                <a:spcPct val="90000"/>
              </a:lnSpc>
            </a:pPr>
            <a:r>
              <a:rPr lang="en-US" sz="2800" dirty="0" smtClean="0"/>
              <a:t>Price Controls</a:t>
            </a:r>
          </a:p>
          <a:p>
            <a:pPr eaLnBrk="1" hangingPunct="1">
              <a:lnSpc>
                <a:spcPct val="90000"/>
              </a:lnSpc>
            </a:pPr>
            <a:r>
              <a:rPr lang="en-US" sz="2800" dirty="0" smtClean="0"/>
              <a:t>Capital Construction, entry, and exit</a:t>
            </a:r>
          </a:p>
          <a:p>
            <a:pPr eaLnBrk="1" hangingPunct="1">
              <a:lnSpc>
                <a:spcPct val="90000"/>
              </a:lnSpc>
            </a:pPr>
            <a:r>
              <a:rPr lang="en-US" sz="2800" dirty="0" smtClean="0"/>
              <a:t>Provision of insurance</a:t>
            </a:r>
          </a:p>
          <a:p>
            <a:pPr eaLnBrk="1" hangingPunct="1">
              <a:lnSpc>
                <a:spcPct val="90000"/>
              </a:lnSpc>
            </a:pPr>
            <a:r>
              <a:rPr lang="en-US" sz="2800" dirty="0" smtClean="0"/>
              <a:t>Research and Development</a:t>
            </a:r>
          </a:p>
          <a:p>
            <a:pPr eaLnBrk="1" hangingPunct="1">
              <a:lnSpc>
                <a:spcPct val="90000"/>
              </a:lnSpc>
            </a:pPr>
            <a:r>
              <a:rPr lang="en-US" sz="2800" dirty="0" smtClean="0"/>
              <a:t>Professional Education</a:t>
            </a:r>
          </a:p>
          <a:p>
            <a:pPr eaLnBrk="1" hangingPunct="1">
              <a:lnSpc>
                <a:spcPct val="90000"/>
              </a:lnSpc>
            </a:pPr>
            <a:r>
              <a:rPr lang="en-US" sz="2800" dirty="0" smtClean="0"/>
              <a:t>Favored Tax Treatment</a:t>
            </a:r>
          </a:p>
          <a:p>
            <a:pPr eaLnBrk="1" hangingPunct="1">
              <a:lnSpc>
                <a:spcPct val="90000"/>
              </a:lnSpc>
            </a:pPr>
            <a:endParaRPr lang="en-US"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2160</TotalTime>
  <Words>1580</Words>
  <Application>Microsoft Office PowerPoint</Application>
  <PresentationFormat>On-screen Show (4:3)</PresentationFormat>
  <Paragraphs>292</Paragraphs>
  <Slides>57</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Chart</vt:lpstr>
      <vt:lpstr>Health Economics</vt:lpstr>
      <vt:lpstr>PowerPoint Presentation</vt:lpstr>
      <vt:lpstr>Why study health economics?</vt:lpstr>
      <vt:lpstr>The basic economic questions which every society faces</vt:lpstr>
      <vt:lpstr>Research in Economics</vt:lpstr>
      <vt:lpstr>What is special about Health (Care) Economics? </vt:lpstr>
      <vt:lpstr>Uncertainty and Incomplete Information</vt:lpstr>
      <vt:lpstr>Asymmetric Information</vt:lpstr>
      <vt:lpstr>Regulation and Government Intervention</vt:lpstr>
      <vt:lpstr>Externalities</vt:lpstr>
      <vt:lpstr>Medical Care vs. Health Care </vt:lpstr>
      <vt:lpstr>PowerPoint Presentation</vt:lpstr>
      <vt:lpstr>PowerPoint Presentation</vt:lpstr>
      <vt:lpstr>Grossman Model</vt:lpstr>
      <vt:lpstr>Preconceptions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Insurance Coverage in the U.S.,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Rising “Costs”</vt:lpstr>
      <vt:lpstr>PowerPoint Presentation</vt:lpstr>
      <vt:lpstr>PowerPoint Presentation</vt:lpstr>
      <vt:lpstr>PowerPoint Presentation</vt:lpstr>
      <vt:lpstr>Health Care as an Economic Issue</vt:lpstr>
      <vt:lpstr>PowerPoint Presentation</vt:lpstr>
      <vt:lpstr>Mean Health Insurance Costs Per Worker Hour for Employees with Access to Coverage, 1999-2005</vt:lpstr>
      <vt:lpstr>International comparisons: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Wisconsin - La Crosse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Economics</dc:title>
  <dc:creator>Taggert J. Brooks</dc:creator>
  <cp:lastModifiedBy>Taggert J Brooks</cp:lastModifiedBy>
  <cp:revision>81</cp:revision>
  <cp:lastPrinted>2011-01-27T15:02:05Z</cp:lastPrinted>
  <dcterms:created xsi:type="dcterms:W3CDTF">2008-09-04T12:12:28Z</dcterms:created>
  <dcterms:modified xsi:type="dcterms:W3CDTF">2013-01-31T19:47:03Z</dcterms:modified>
</cp:coreProperties>
</file>