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3" r:id="rId3"/>
    <p:sldId id="282" r:id="rId4"/>
    <p:sldId id="257" r:id="rId5"/>
    <p:sldId id="291" r:id="rId6"/>
    <p:sldId id="277" r:id="rId7"/>
    <p:sldId id="278" r:id="rId8"/>
    <p:sldId id="279" r:id="rId9"/>
    <p:sldId id="281" r:id="rId10"/>
    <p:sldId id="280" r:id="rId11"/>
    <p:sldId id="272" r:id="rId12"/>
    <p:sldId id="284" r:id="rId13"/>
    <p:sldId id="285" r:id="rId14"/>
    <p:sldId id="286" r:id="rId15"/>
    <p:sldId id="287" r:id="rId16"/>
    <p:sldId id="288" r:id="rId17"/>
    <p:sldId id="289" r:id="rId18"/>
    <p:sldId id="258" r:id="rId19"/>
    <p:sldId id="269" r:id="rId20"/>
    <p:sldId id="259" r:id="rId21"/>
    <p:sldId id="270" r:id="rId22"/>
    <p:sldId id="260" r:id="rId23"/>
    <p:sldId id="262" r:id="rId24"/>
    <p:sldId id="261" r:id="rId25"/>
    <p:sldId id="290" r:id="rId26"/>
    <p:sldId id="271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49" autoAdjust="0"/>
  </p:normalViewPr>
  <p:slideViewPr>
    <p:cSldViewPr>
      <p:cViewPr varScale="1">
        <p:scale>
          <a:sx n="100" d="100"/>
          <a:sy n="100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brooks.tagg\My%20Documents\Classes\ECO%20471\data\health%20data%20GDP%20per%20cap%20and%20health%20per%20cap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brooks.tagg\My%20Documents\Classes\ECO%20471\data\health%20data%20GDP%20per%20cap%20and%20health%20per%20cap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en-US" dirty="0" smtClean="0"/>
              <a:t>2007 Total </a:t>
            </a:r>
            <a:r>
              <a:rPr lang="en-US" dirty="0"/>
              <a:t>Health Expenditure as a % of GDP</a:t>
            </a:r>
          </a:p>
        </c:rich>
      </c:tx>
      <c:layout>
        <c:manualLayout>
          <c:xMode val="edge"/>
          <c:yMode val="edge"/>
          <c:x val="0.30268022747156631"/>
          <c:y val="0.92322747543725159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270384951881021"/>
          <c:y val="6.5252854812398092E-2"/>
          <c:w val="0.73070363079615064"/>
          <c:h val="0.805872756933120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2007 Total expendit. on health % gross domestic product</c:v>
                </c:pt>
              </c:strCache>
            </c:strRef>
          </c:tx>
          <c:spPr>
            <a:solidFill>
              <a:srgbClr val="00AEEF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 w="25400">
                <a:noFill/>
              </a:ln>
            </c:spPr>
          </c:dPt>
          <c:cat>
            <c:strRef>
              <c:f>Sheet3!$A$2:$A$26</c:f>
              <c:strCache>
                <c:ptCount val="25"/>
                <c:pt idx="0">
                  <c:v>United States</c:v>
                </c:pt>
                <c:pt idx="1">
                  <c:v>France</c:v>
                </c:pt>
                <c:pt idx="2">
                  <c:v>Switzerland</c:v>
                </c:pt>
                <c:pt idx="3">
                  <c:v>Germany</c:v>
                </c:pt>
                <c:pt idx="4">
                  <c:v>Belgium</c:v>
                </c:pt>
                <c:pt idx="5">
                  <c:v>Austria</c:v>
                </c:pt>
                <c:pt idx="6">
                  <c:v>Canada</c:v>
                </c:pt>
                <c:pt idx="7">
                  <c:v>Denmark</c:v>
                </c:pt>
                <c:pt idx="8">
                  <c:v>Netherlands</c:v>
                </c:pt>
                <c:pt idx="9">
                  <c:v>Greece</c:v>
                </c:pt>
                <c:pt idx="10">
                  <c:v>Iceland</c:v>
                </c:pt>
                <c:pt idx="11">
                  <c:v>New Zealand</c:v>
                </c:pt>
                <c:pt idx="12">
                  <c:v>Sweden</c:v>
                </c:pt>
                <c:pt idx="13">
                  <c:v>Norway</c:v>
                </c:pt>
                <c:pt idx="14">
                  <c:v>Italy</c:v>
                </c:pt>
                <c:pt idx="15">
                  <c:v>Spain</c:v>
                </c:pt>
                <c:pt idx="16">
                  <c:v>United Kingdom</c:v>
                </c:pt>
                <c:pt idx="17">
                  <c:v>Finland</c:v>
                </c:pt>
                <c:pt idx="18">
                  <c:v>Slovak Republic</c:v>
                </c:pt>
                <c:pt idx="19">
                  <c:v>Ireland</c:v>
                </c:pt>
                <c:pt idx="20">
                  <c:v>Hungary</c:v>
                </c:pt>
                <c:pt idx="21">
                  <c:v>Czech Republic</c:v>
                </c:pt>
                <c:pt idx="22">
                  <c:v>Korea</c:v>
                </c:pt>
                <c:pt idx="23">
                  <c:v>Poland</c:v>
                </c:pt>
                <c:pt idx="24">
                  <c:v>Mexico</c:v>
                </c:pt>
              </c:strCache>
            </c:strRef>
          </c:cat>
          <c:val>
            <c:numRef>
              <c:f>Sheet3!$B$2:$B$26</c:f>
              <c:numCache>
                <c:formatCode>0.0</c:formatCode>
                <c:ptCount val="25"/>
                <c:pt idx="0">
                  <c:v>16</c:v>
                </c:pt>
                <c:pt idx="1">
                  <c:v>11</c:v>
                </c:pt>
                <c:pt idx="2">
                  <c:v>10.8</c:v>
                </c:pt>
                <c:pt idx="3">
                  <c:v>10.4</c:v>
                </c:pt>
                <c:pt idx="4">
                  <c:v>10.200000000000001</c:v>
                </c:pt>
                <c:pt idx="5">
                  <c:v>10.1</c:v>
                </c:pt>
                <c:pt idx="6">
                  <c:v>10.1</c:v>
                </c:pt>
                <c:pt idx="7">
                  <c:v>9.8000000000000007</c:v>
                </c:pt>
                <c:pt idx="8">
                  <c:v>9.8000000000000007</c:v>
                </c:pt>
                <c:pt idx="9">
                  <c:v>9.6</c:v>
                </c:pt>
                <c:pt idx="10">
                  <c:v>9.3000000000000007</c:v>
                </c:pt>
                <c:pt idx="11">
                  <c:v>9.2000000000000011</c:v>
                </c:pt>
                <c:pt idx="12">
                  <c:v>9.1</c:v>
                </c:pt>
                <c:pt idx="13">
                  <c:v>8.9</c:v>
                </c:pt>
                <c:pt idx="14">
                  <c:v>8.7000000000000011</c:v>
                </c:pt>
                <c:pt idx="15">
                  <c:v>8.5</c:v>
                </c:pt>
                <c:pt idx="16">
                  <c:v>8.4</c:v>
                </c:pt>
                <c:pt idx="17">
                  <c:v>8.2000000000000011</c:v>
                </c:pt>
                <c:pt idx="18">
                  <c:v>7.7</c:v>
                </c:pt>
                <c:pt idx="19">
                  <c:v>7.6</c:v>
                </c:pt>
                <c:pt idx="20">
                  <c:v>7.4</c:v>
                </c:pt>
                <c:pt idx="21">
                  <c:v>6.8</c:v>
                </c:pt>
                <c:pt idx="22">
                  <c:v>6.8</c:v>
                </c:pt>
                <c:pt idx="23">
                  <c:v>6.4</c:v>
                </c:pt>
                <c:pt idx="24">
                  <c:v>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61537280"/>
        <c:axId val="49772160"/>
      </c:barChart>
      <c:catAx>
        <c:axId val="615372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9772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772160"/>
        <c:scaling>
          <c:orientation val="minMax"/>
        </c:scaling>
        <c:delete val="0"/>
        <c:axPos val="t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15372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 algn="ctr">
        <a:defRPr lang="en-US" sz="1800" b="0" i="0" u="none" strike="noStrike" kern="1200" baseline="0">
          <a:solidFill>
            <a:srgbClr val="000000"/>
          </a:solidFill>
          <a:latin typeface="Gill Sans MT"/>
          <a:ea typeface="Gill Sans MT"/>
          <a:cs typeface="Gill Sans MT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31975688903307"/>
          <c:y val="1.818181818181832E-2"/>
          <c:w val="0.73616630198250188"/>
          <c:h val="0.7927945597709374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Sheet3!$H$1</c:f>
              <c:strCache>
                <c:ptCount val="1"/>
                <c:pt idx="0">
                  <c:v>2007 Total expendit. on health /capita, US$ purchasing power parity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8"/>
            <c:spPr>
              <a:solidFill>
                <a:schemeClr val="accent1"/>
              </a:solidFill>
            </c:spPr>
          </c:marker>
          <c:dPt>
            <c:idx val="0"/>
            <c:marker>
              <c:spPr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c:spPr>
            </c:marker>
            <c:bubble3D val="0"/>
          </c:dPt>
          <c:dPt>
            <c:idx val="5"/>
            <c:marker>
              <c:spPr>
                <a:solidFill>
                  <a:schemeClr val="accent2"/>
                </a:solidFill>
                <a:ln>
                  <a:solidFill>
                    <a:srgbClr val="C00000"/>
                  </a:solidFill>
                </a:ln>
              </c:spPr>
            </c:marker>
            <c:bubble3D val="0"/>
          </c:dPt>
          <c:dPt>
            <c:idx val="17"/>
            <c:marker>
              <c:spPr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c:spPr>
            </c:marker>
            <c:bubble3D val="0"/>
          </c:dPt>
          <c:trendline>
            <c:spPr>
              <a:ln w="25400"/>
            </c:spPr>
            <c:trendlineType val="linear"/>
            <c:dispRSqr val="0"/>
            <c:dispEq val="0"/>
          </c:trendline>
          <c:xVal>
            <c:numRef>
              <c:f>Sheet3!$G$2:$G$24</c:f>
              <c:numCache>
                <c:formatCode>0</c:formatCode>
                <c:ptCount val="23"/>
                <c:pt idx="0">
                  <c:v>45488.882341841942</c:v>
                </c:pt>
                <c:pt idx="1">
                  <c:v>41335.609389944191</c:v>
                </c:pt>
                <c:pt idx="2">
                  <c:v>36609.923591507926</c:v>
                </c:pt>
                <c:pt idx="3">
                  <c:v>38388.792723146224</c:v>
                </c:pt>
                <c:pt idx="4">
                  <c:v>35150.299093230184</c:v>
                </c:pt>
                <c:pt idx="5">
                  <c:v>32708.835477638215</c:v>
                </c:pt>
                <c:pt idx="6">
                  <c:v>34603.234377288223</c:v>
                </c:pt>
                <c:pt idx="7">
                  <c:v>33469.833635766881</c:v>
                </c:pt>
                <c:pt idx="8">
                  <c:v>36208.193515885825</c:v>
                </c:pt>
                <c:pt idx="9">
                  <c:v>37171.327078130962</c:v>
                </c:pt>
                <c:pt idx="10">
                  <c:v>37985.64539218352</c:v>
                </c:pt>
                <c:pt idx="11">
                  <c:v>33924.572881115375</c:v>
                </c:pt>
                <c:pt idx="12">
                  <c:v>34331.056871808243</c:v>
                </c:pt>
                <c:pt idx="13">
                  <c:v>28864.307158417258</c:v>
                </c:pt>
                <c:pt idx="14">
                  <c:v>29754.285416210925</c:v>
                </c:pt>
                <c:pt idx="15">
                  <c:v>31638.267778225345</c:v>
                </c:pt>
                <c:pt idx="16">
                  <c:v>25926.837527513497</c:v>
                </c:pt>
                <c:pt idx="17">
                  <c:v>24749.591766632697</c:v>
                </c:pt>
                <c:pt idx="18">
                  <c:v>21932.893153365356</c:v>
                </c:pt>
                <c:pt idx="19">
                  <c:v>17875.001720574732</c:v>
                </c:pt>
                <c:pt idx="20">
                  <c:v>18702.212091057034</c:v>
                </c:pt>
                <c:pt idx="21">
                  <c:v>15874.570509331486</c:v>
                </c:pt>
                <c:pt idx="22">
                  <c:v>13553.201277619177</c:v>
                </c:pt>
              </c:numCache>
            </c:numRef>
          </c:xVal>
          <c:yVal>
            <c:numRef>
              <c:f>Sheet3!$H$2:$H$24</c:f>
              <c:numCache>
                <c:formatCode>General</c:formatCode>
                <c:ptCount val="23"/>
                <c:pt idx="0">
                  <c:v>7290</c:v>
                </c:pt>
                <c:pt idx="1">
                  <c:v>4417</c:v>
                </c:pt>
                <c:pt idx="2">
                  <c:v>3895</c:v>
                </c:pt>
                <c:pt idx="3">
                  <c:v>3837</c:v>
                </c:pt>
                <c:pt idx="4">
                  <c:v>3763</c:v>
                </c:pt>
                <c:pt idx="5">
                  <c:v>3601</c:v>
                </c:pt>
                <c:pt idx="6">
                  <c:v>3595</c:v>
                </c:pt>
                <c:pt idx="7">
                  <c:v>3588</c:v>
                </c:pt>
                <c:pt idx="8">
                  <c:v>3512</c:v>
                </c:pt>
                <c:pt idx="9">
                  <c:v>3323</c:v>
                </c:pt>
                <c:pt idx="10">
                  <c:v>3319</c:v>
                </c:pt>
                <c:pt idx="11">
                  <c:v>2992</c:v>
                </c:pt>
                <c:pt idx="12">
                  <c:v>2840</c:v>
                </c:pt>
                <c:pt idx="13">
                  <c:v>2727</c:v>
                </c:pt>
                <c:pt idx="14">
                  <c:v>2686</c:v>
                </c:pt>
                <c:pt idx="15">
                  <c:v>2671</c:v>
                </c:pt>
                <c:pt idx="16">
                  <c:v>2510</c:v>
                </c:pt>
                <c:pt idx="17">
                  <c:v>1688</c:v>
                </c:pt>
                <c:pt idx="18">
                  <c:v>1626</c:v>
                </c:pt>
                <c:pt idx="19">
                  <c:v>1555</c:v>
                </c:pt>
                <c:pt idx="20">
                  <c:v>1388</c:v>
                </c:pt>
                <c:pt idx="21">
                  <c:v>1035</c:v>
                </c:pt>
                <c:pt idx="22">
                  <c:v>823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778624"/>
        <c:axId val="42779200"/>
      </c:scatterChart>
      <c:valAx>
        <c:axId val="42778624"/>
        <c:scaling>
          <c:orientation val="minMax"/>
          <c:min val="100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/>
                  <a:t>GDP Per Capita</a:t>
                </a:r>
                <a:r>
                  <a:rPr lang="en-US" sz="2000" baseline="0"/>
                  <a:t> $PPP</a:t>
                </a:r>
                <a:endParaRPr lang="en-US" sz="2000"/>
              </a:p>
            </c:rich>
          </c:tx>
          <c:layout>
            <c:manualLayout>
              <c:xMode val="edge"/>
              <c:yMode val="edge"/>
              <c:x val="0.35014448976226564"/>
              <c:y val="0.94708072854529568"/>
            </c:manualLayout>
          </c:layout>
          <c:overlay val="0"/>
        </c:title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2779200"/>
        <c:crosses val="autoZero"/>
        <c:crossBetween val="midCat"/>
        <c:majorUnit val="10000"/>
      </c:valAx>
      <c:valAx>
        <c:axId val="427792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 b="0" i="0" baseline="0"/>
                  <a:t>Total expendit. on health /capita, $ PPP</a:t>
                </a:r>
                <a:endParaRPr lang="en-US" sz="2000"/>
              </a:p>
            </c:rich>
          </c:tx>
          <c:layout>
            <c:manualLayout>
              <c:xMode val="edge"/>
              <c:yMode val="edge"/>
              <c:x val="1.4287873865744109E-3"/>
              <c:y val="9.5836634057106504E-2"/>
            </c:manualLayout>
          </c:layout>
          <c:overlay val="0"/>
        </c:title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2778624"/>
        <c:crosses val="autoZero"/>
        <c:crossBetween val="midCat"/>
        <c:majorUnit val="2000"/>
      </c:valAx>
    </c:plotArea>
    <c:plotVisOnly val="1"/>
    <c:dispBlanksAs val="gap"/>
    <c:showDLblsOverMax val="0"/>
  </c:chart>
  <c:txPr>
    <a:bodyPr/>
    <a:lstStyle/>
    <a:p>
      <a:pPr algn="ctr">
        <a:defRPr lang="en-US" sz="1000" b="0" i="0" u="none" strike="noStrike" kern="1200" baseline="0">
          <a:solidFill>
            <a:sysClr val="windowText" lastClr="000000"/>
          </a:solidFill>
          <a:latin typeface="Gill Sans MT" pitchFamily="34" charset="0"/>
          <a:ea typeface="+mn-ea"/>
          <a:cs typeface="+mn-cs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78642354030231"/>
          <c:y val="1.8181818181818323E-2"/>
          <c:w val="0.73469963533124272"/>
          <c:h val="0.7927945597709374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Sheet3!$H$1</c:f>
              <c:strCache>
                <c:ptCount val="1"/>
                <c:pt idx="0">
                  <c:v>2007 Total expendit. on health /capita, US$ purchasing power parity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8"/>
          </c:marker>
          <c:dPt>
            <c:idx val="0"/>
            <c:marker>
              <c:spPr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</c:spPr>
            </c:marker>
            <c:bubble3D val="0"/>
          </c:dPt>
          <c:dPt>
            <c:idx val="5"/>
            <c:marker>
              <c:spPr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</c:spPr>
            </c:marker>
            <c:bubble3D val="0"/>
          </c:dPt>
          <c:dPt>
            <c:idx val="17"/>
            <c:marker>
              <c:spPr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</c:spPr>
            </c:marker>
            <c:bubble3D val="0"/>
          </c:dPt>
          <c:trendline>
            <c:spPr>
              <a:ln w="25400"/>
            </c:spPr>
            <c:trendlineType val="exp"/>
            <c:dispRSqr val="0"/>
            <c:dispEq val="0"/>
          </c:trendline>
          <c:trendline>
            <c:spPr>
              <a:ln w="25400">
                <a:prstDash val="dash"/>
              </a:ln>
            </c:spPr>
            <c:trendlineType val="linear"/>
            <c:dispRSqr val="0"/>
            <c:dispEq val="0"/>
          </c:trendline>
          <c:xVal>
            <c:numRef>
              <c:f>Sheet3!$G$2:$G$24</c:f>
              <c:numCache>
                <c:formatCode>0</c:formatCode>
                <c:ptCount val="23"/>
                <c:pt idx="0">
                  <c:v>45488.882341841942</c:v>
                </c:pt>
                <c:pt idx="1">
                  <c:v>41335.609389944191</c:v>
                </c:pt>
                <c:pt idx="2">
                  <c:v>36609.923591507926</c:v>
                </c:pt>
                <c:pt idx="3">
                  <c:v>38388.792723146224</c:v>
                </c:pt>
                <c:pt idx="4">
                  <c:v>35150.299093230184</c:v>
                </c:pt>
                <c:pt idx="5">
                  <c:v>32708.835477638215</c:v>
                </c:pt>
                <c:pt idx="6">
                  <c:v>34603.234377288223</c:v>
                </c:pt>
                <c:pt idx="7">
                  <c:v>33469.833635766881</c:v>
                </c:pt>
                <c:pt idx="8">
                  <c:v>36208.193515885825</c:v>
                </c:pt>
                <c:pt idx="9">
                  <c:v>37171.327078130962</c:v>
                </c:pt>
                <c:pt idx="10">
                  <c:v>37985.64539218352</c:v>
                </c:pt>
                <c:pt idx="11">
                  <c:v>33924.572881115375</c:v>
                </c:pt>
                <c:pt idx="12">
                  <c:v>34331.056871808243</c:v>
                </c:pt>
                <c:pt idx="13">
                  <c:v>28864.307158417258</c:v>
                </c:pt>
                <c:pt idx="14">
                  <c:v>29754.285416210925</c:v>
                </c:pt>
                <c:pt idx="15">
                  <c:v>31638.267778225345</c:v>
                </c:pt>
                <c:pt idx="16">
                  <c:v>25926.837527513497</c:v>
                </c:pt>
                <c:pt idx="17">
                  <c:v>24749.591766632697</c:v>
                </c:pt>
                <c:pt idx="18">
                  <c:v>21932.893153365356</c:v>
                </c:pt>
                <c:pt idx="19">
                  <c:v>17875.001720574732</c:v>
                </c:pt>
                <c:pt idx="20">
                  <c:v>18702.212091057034</c:v>
                </c:pt>
                <c:pt idx="21">
                  <c:v>15874.570509331486</c:v>
                </c:pt>
                <c:pt idx="22">
                  <c:v>13553.201277619177</c:v>
                </c:pt>
              </c:numCache>
            </c:numRef>
          </c:xVal>
          <c:yVal>
            <c:numRef>
              <c:f>Sheet3!$H$2:$H$24</c:f>
              <c:numCache>
                <c:formatCode>General</c:formatCode>
                <c:ptCount val="23"/>
                <c:pt idx="0">
                  <c:v>7290</c:v>
                </c:pt>
                <c:pt idx="1">
                  <c:v>4417</c:v>
                </c:pt>
                <c:pt idx="2">
                  <c:v>3895</c:v>
                </c:pt>
                <c:pt idx="3">
                  <c:v>3837</c:v>
                </c:pt>
                <c:pt idx="4">
                  <c:v>3763</c:v>
                </c:pt>
                <c:pt idx="5">
                  <c:v>3601</c:v>
                </c:pt>
                <c:pt idx="6">
                  <c:v>3595</c:v>
                </c:pt>
                <c:pt idx="7">
                  <c:v>3588</c:v>
                </c:pt>
                <c:pt idx="8">
                  <c:v>3512</c:v>
                </c:pt>
                <c:pt idx="9">
                  <c:v>3323</c:v>
                </c:pt>
                <c:pt idx="10">
                  <c:v>3319</c:v>
                </c:pt>
                <c:pt idx="11">
                  <c:v>2992</c:v>
                </c:pt>
                <c:pt idx="12">
                  <c:v>2840</c:v>
                </c:pt>
                <c:pt idx="13">
                  <c:v>2727</c:v>
                </c:pt>
                <c:pt idx="14">
                  <c:v>2686</c:v>
                </c:pt>
                <c:pt idx="15">
                  <c:v>2671</c:v>
                </c:pt>
                <c:pt idx="16">
                  <c:v>2510</c:v>
                </c:pt>
                <c:pt idx="17">
                  <c:v>1688</c:v>
                </c:pt>
                <c:pt idx="18">
                  <c:v>1626</c:v>
                </c:pt>
                <c:pt idx="19">
                  <c:v>1555</c:v>
                </c:pt>
                <c:pt idx="20">
                  <c:v>1388</c:v>
                </c:pt>
                <c:pt idx="21">
                  <c:v>1035</c:v>
                </c:pt>
                <c:pt idx="22">
                  <c:v>823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781504"/>
        <c:axId val="42782080"/>
      </c:scatterChart>
      <c:valAx>
        <c:axId val="42781504"/>
        <c:scaling>
          <c:orientation val="minMax"/>
          <c:min val="100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/>
                  <a:t>GDP Per Capita</a:t>
                </a:r>
                <a:r>
                  <a:rPr lang="en-US" sz="2000" baseline="0"/>
                  <a:t> $PPP</a:t>
                </a:r>
                <a:endParaRPr lang="en-US" sz="2000"/>
              </a:p>
            </c:rich>
          </c:tx>
          <c:layout>
            <c:manualLayout>
              <c:xMode val="edge"/>
              <c:yMode val="edge"/>
              <c:x val="0.35014448976226592"/>
              <c:y val="0.91781977252843971"/>
            </c:manualLayout>
          </c:layout>
          <c:overlay val="0"/>
        </c:title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2782080"/>
        <c:crosses val="autoZero"/>
        <c:crossBetween val="midCat"/>
        <c:majorUnit val="10000"/>
      </c:valAx>
      <c:valAx>
        <c:axId val="427820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 b="0" i="0" baseline="0"/>
                  <a:t>Total expendit. on health /capita, $ PPP</a:t>
                </a:r>
                <a:endParaRPr lang="en-US" sz="2000"/>
              </a:p>
            </c:rich>
          </c:tx>
          <c:layout>
            <c:manualLayout>
              <c:xMode val="edge"/>
              <c:yMode val="edge"/>
              <c:x val="1.2412578421580545E-2"/>
              <c:y val="9.3816432036904526E-2"/>
            </c:manualLayout>
          </c:layout>
          <c:overlay val="0"/>
        </c:title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2781504"/>
        <c:crosses val="autoZero"/>
        <c:crossBetween val="midCat"/>
        <c:majorUnit val="2000"/>
      </c:valAx>
    </c:plotArea>
    <c:plotVisOnly val="1"/>
    <c:dispBlanksAs val="gap"/>
    <c:showDLblsOverMax val="0"/>
  </c:chart>
  <c:txPr>
    <a:bodyPr/>
    <a:lstStyle/>
    <a:p>
      <a:pPr algn="ctr">
        <a:defRPr lang="en-US" sz="1000" b="0" i="0" u="none" strike="noStrike" kern="1200" baseline="0">
          <a:solidFill>
            <a:sysClr val="windowText" lastClr="000000"/>
          </a:solidFill>
          <a:latin typeface="Gill Sans MT" pitchFamily="34" charset="0"/>
          <a:ea typeface="+mn-ea"/>
          <a:cs typeface="+mn-cs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1990-2007 Average </a:t>
            </a:r>
            <a:r>
              <a:rPr lang="en-US" dirty="0"/>
              <a:t>annual % change in total health expenditure per capita, $PPP (OECD)</a:t>
            </a:r>
          </a:p>
        </c:rich>
      </c:tx>
      <c:layout>
        <c:manualLayout>
          <c:xMode val="edge"/>
          <c:yMode val="edge"/>
          <c:x val="0.18994289565155814"/>
          <c:y val="0.89207317073170656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645019034782954"/>
          <c:y val="8.7169675436911634E-2"/>
          <c:w val="0.73070363079615064"/>
          <c:h val="0.801041226554006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1990-2007</c:v>
                </c:pt>
              </c:strCache>
            </c:strRef>
          </c:tx>
          <c:spPr>
            <a:solidFill>
              <a:srgbClr val="00AEEF"/>
            </a:solidFill>
            <a:ln w="25400">
              <a:noFill/>
            </a:ln>
          </c:spPr>
          <c:invertIfNegative val="0"/>
          <c:dPt>
            <c:idx val="12"/>
            <c:invertIfNegative val="0"/>
            <c:bubble3D val="0"/>
            <c:spPr>
              <a:solidFill>
                <a:srgbClr val="C62127"/>
              </a:solidFill>
              <a:ln w="25400">
                <a:noFill/>
              </a:ln>
            </c:spPr>
          </c:dPt>
          <c:cat>
            <c:strRef>
              <c:f>Sheet1!$A$2:$A$25</c:f>
              <c:strCache>
                <c:ptCount val="24"/>
                <c:pt idx="0">
                  <c:v>Korea</c:v>
                </c:pt>
                <c:pt idx="1">
                  <c:v>Ireland</c:v>
                </c:pt>
                <c:pt idx="2">
                  <c:v>Poland</c:v>
                </c:pt>
                <c:pt idx="3">
                  <c:v>Norway</c:v>
                </c:pt>
                <c:pt idx="4">
                  <c:v>Greece</c:v>
                </c:pt>
                <c:pt idx="5">
                  <c:v>United Kingdom</c:v>
                </c:pt>
                <c:pt idx="6">
                  <c:v>Spain</c:v>
                </c:pt>
                <c:pt idx="7">
                  <c:v>Czech Republic</c:v>
                </c:pt>
                <c:pt idx="8">
                  <c:v>Austria</c:v>
                </c:pt>
                <c:pt idx="9">
                  <c:v>Mexico</c:v>
                </c:pt>
                <c:pt idx="10">
                  <c:v>Netherlands</c:v>
                </c:pt>
                <c:pt idx="11">
                  <c:v>Belgium</c:v>
                </c:pt>
                <c:pt idx="12">
                  <c:v>United States</c:v>
                </c:pt>
                <c:pt idx="13">
                  <c:v>New Zealand</c:v>
                </c:pt>
                <c:pt idx="14">
                  <c:v>France</c:v>
                </c:pt>
                <c:pt idx="15">
                  <c:v>Japan</c:v>
                </c:pt>
                <c:pt idx="16">
                  <c:v>Denmark</c:v>
                </c:pt>
                <c:pt idx="17">
                  <c:v>Canada</c:v>
                </c:pt>
                <c:pt idx="18">
                  <c:v>Switzerland</c:v>
                </c:pt>
                <c:pt idx="19">
                  <c:v>Sweden</c:v>
                </c:pt>
                <c:pt idx="20">
                  <c:v>Finland</c:v>
                </c:pt>
                <c:pt idx="21">
                  <c:v>Germany</c:v>
                </c:pt>
                <c:pt idx="22">
                  <c:v>Italy</c:v>
                </c:pt>
                <c:pt idx="23">
                  <c:v>Iceland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9.6</c:v>
                </c:pt>
                <c:pt idx="1">
                  <c:v>9</c:v>
                </c:pt>
                <c:pt idx="2">
                  <c:v>7.8</c:v>
                </c:pt>
                <c:pt idx="3">
                  <c:v>7.6</c:v>
                </c:pt>
                <c:pt idx="4">
                  <c:v>7.1</c:v>
                </c:pt>
                <c:pt idx="5">
                  <c:v>6.9</c:v>
                </c:pt>
                <c:pt idx="6">
                  <c:v>6.8</c:v>
                </c:pt>
                <c:pt idx="7">
                  <c:v>6.5</c:v>
                </c:pt>
                <c:pt idx="8">
                  <c:v>6.2</c:v>
                </c:pt>
                <c:pt idx="9">
                  <c:v>6.2</c:v>
                </c:pt>
                <c:pt idx="10">
                  <c:v>6</c:v>
                </c:pt>
                <c:pt idx="11">
                  <c:v>5.9</c:v>
                </c:pt>
                <c:pt idx="12">
                  <c:v>5.8</c:v>
                </c:pt>
                <c:pt idx="13">
                  <c:v>5.6</c:v>
                </c:pt>
                <c:pt idx="14">
                  <c:v>5.5</c:v>
                </c:pt>
                <c:pt idx="15">
                  <c:v>5.3</c:v>
                </c:pt>
                <c:pt idx="16">
                  <c:v>5</c:v>
                </c:pt>
                <c:pt idx="17">
                  <c:v>4.9000000000000004</c:v>
                </c:pt>
                <c:pt idx="18">
                  <c:v>4.7</c:v>
                </c:pt>
                <c:pt idx="19">
                  <c:v>4.4000000000000004</c:v>
                </c:pt>
                <c:pt idx="20">
                  <c:v>4.4000000000000004</c:v>
                </c:pt>
                <c:pt idx="21">
                  <c:v>4.3</c:v>
                </c:pt>
                <c:pt idx="22">
                  <c:v>4.0999999999999996</c:v>
                </c:pt>
                <c:pt idx="23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6"/>
        <c:axId val="62309376"/>
        <c:axId val="42784960"/>
      </c:barChart>
      <c:catAx>
        <c:axId val="623093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2784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784960"/>
        <c:scaling>
          <c:orientation val="minMax"/>
          <c:max val="10"/>
        </c:scaling>
        <c:delete val="0"/>
        <c:axPos val="t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23093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 algn="ctr">
        <a:defRPr lang="en-US" sz="1800" b="0" i="0" u="none" strike="noStrike" kern="1200" baseline="0">
          <a:solidFill>
            <a:srgbClr val="000000"/>
          </a:solidFill>
          <a:latin typeface="Gill Sans MT"/>
          <a:ea typeface="Gill Sans MT"/>
          <a:cs typeface="Gill Sans MT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Gill Sans MT"/>
                <a:ea typeface="Gill Sans MT"/>
                <a:cs typeface="Gill Sans MT"/>
              </a:defRPr>
            </a:pPr>
            <a:r>
              <a:rPr lang="en-US" sz="1800" dirty="0" smtClean="0"/>
              <a:t>2007</a:t>
            </a:r>
            <a:r>
              <a:rPr lang="en-US" sz="1800" baseline="0" dirty="0" smtClean="0"/>
              <a:t> Public and Private Health </a:t>
            </a:r>
          </a:p>
          <a:p>
            <a:pPr>
              <a:defRPr sz="1100" b="1" i="0" u="none" strike="noStrike" baseline="0">
                <a:solidFill>
                  <a:srgbClr val="000000"/>
                </a:solidFill>
                <a:latin typeface="Gill Sans MT"/>
                <a:ea typeface="Gill Sans MT"/>
                <a:cs typeface="Gill Sans MT"/>
              </a:defRPr>
            </a:pPr>
            <a:r>
              <a:rPr lang="en-US" sz="1800" baseline="0" dirty="0" smtClean="0"/>
              <a:t>Expenditures as percent of GDP</a:t>
            </a:r>
            <a:endParaRPr lang="en-US" sz="1800" dirty="0"/>
          </a:p>
        </c:rich>
      </c:tx>
      <c:layout>
        <c:manualLayout>
          <c:xMode val="edge"/>
          <c:yMode val="edge"/>
          <c:x val="0.29344795203351876"/>
          <c:y val="0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92725909261342"/>
          <c:y val="0.1308813372012709"/>
          <c:w val="0.69525571803524555"/>
          <c:h val="0.74840084956485764"/>
        </c:manualLayout>
      </c:layout>
      <c:barChart>
        <c:barDir val="bar"/>
        <c:grouping val="stacked"/>
        <c:varyColors val="0"/>
        <c:ser>
          <c:idx val="2"/>
          <c:order val="0"/>
          <c:tx>
            <c:strRef>
              <c:f>Sheet5!$E$2</c:f>
              <c:strCache>
                <c:ptCount val="1"/>
                <c:pt idx="0">
                  <c:v>Public</c:v>
                </c:pt>
              </c:strCache>
            </c:strRef>
          </c:tx>
          <c:spPr>
            <a:solidFill>
              <a:srgbClr val="C00000"/>
            </a:solidFill>
            <a:ln w="25400">
              <a:noFill/>
            </a:ln>
          </c:spPr>
          <c:invertIfNegative val="0"/>
          <c:cat>
            <c:strRef>
              <c:f>Sheet5!$A$3:$A$26</c:f>
              <c:strCache>
                <c:ptCount val="24"/>
                <c:pt idx="0">
                  <c:v>Mexico</c:v>
                </c:pt>
                <c:pt idx="1">
                  <c:v>Korea</c:v>
                </c:pt>
                <c:pt idx="2">
                  <c:v>Poland</c:v>
                </c:pt>
                <c:pt idx="3">
                  <c:v>Slovak Republic</c:v>
                </c:pt>
                <c:pt idx="4">
                  <c:v>Hungary</c:v>
                </c:pt>
                <c:pt idx="5">
                  <c:v>Greece</c:v>
                </c:pt>
                <c:pt idx="6">
                  <c:v>Czech Republic</c:v>
                </c:pt>
                <c:pt idx="7">
                  <c:v>Australia</c:v>
                </c:pt>
                <c:pt idx="8">
                  <c:v>Spain</c:v>
                </c:pt>
                <c:pt idx="9">
                  <c:v>Finland</c:v>
                </c:pt>
                <c:pt idx="10">
                  <c:v>Ireland</c:v>
                </c:pt>
                <c:pt idx="11">
                  <c:v>Switzerland</c:v>
                </c:pt>
                <c:pt idx="12">
                  <c:v>Italy</c:v>
                </c:pt>
                <c:pt idx="13">
                  <c:v>United Kingdom</c:v>
                </c:pt>
                <c:pt idx="14">
                  <c:v>Canada</c:v>
                </c:pt>
                <c:pt idx="15">
                  <c:v>New Zealand</c:v>
                </c:pt>
                <c:pt idx="16">
                  <c:v>United States</c:v>
                </c:pt>
                <c:pt idx="17">
                  <c:v>Sweden</c:v>
                </c:pt>
                <c:pt idx="18">
                  <c:v>Norway</c:v>
                </c:pt>
                <c:pt idx="19">
                  <c:v>Iceland</c:v>
                </c:pt>
                <c:pt idx="20">
                  <c:v>Austria</c:v>
                </c:pt>
                <c:pt idx="21">
                  <c:v>Germany</c:v>
                </c:pt>
                <c:pt idx="22">
                  <c:v>Denmark</c:v>
                </c:pt>
                <c:pt idx="23">
                  <c:v>France</c:v>
                </c:pt>
              </c:strCache>
            </c:strRef>
          </c:cat>
          <c:val>
            <c:numRef>
              <c:f>Sheet5!$E$3:$E$26</c:f>
              <c:numCache>
                <c:formatCode>General</c:formatCode>
                <c:ptCount val="24"/>
                <c:pt idx="0">
                  <c:v>2.6668000000000003</c:v>
                </c:pt>
                <c:pt idx="1">
                  <c:v>3.4586999999999977</c:v>
                </c:pt>
                <c:pt idx="2">
                  <c:v>4.5312000000000108</c:v>
                </c:pt>
                <c:pt idx="3">
                  <c:v>5.1436000000000002</c:v>
                </c:pt>
                <c:pt idx="4">
                  <c:v>5.2243999999999975</c:v>
                </c:pt>
                <c:pt idx="5">
                  <c:v>5.7888000000000002</c:v>
                </c:pt>
                <c:pt idx="6">
                  <c:v>5.7936000000000014</c:v>
                </c:pt>
                <c:pt idx="7">
                  <c:v>6.0074999999999985</c:v>
                </c:pt>
                <c:pt idx="8">
                  <c:v>6.10299999999999</c:v>
                </c:pt>
                <c:pt idx="9">
                  <c:v>6.1171999999999889</c:v>
                </c:pt>
                <c:pt idx="10">
                  <c:v>6.1331999999999995</c:v>
                </c:pt>
                <c:pt idx="11">
                  <c:v>6.4044000000000008</c:v>
                </c:pt>
                <c:pt idx="12">
                  <c:v>6.6554999999999955</c:v>
                </c:pt>
                <c:pt idx="13">
                  <c:v>6.8627999999999965</c:v>
                </c:pt>
                <c:pt idx="14">
                  <c:v>7.07</c:v>
                </c:pt>
                <c:pt idx="15">
                  <c:v>7.101</c:v>
                </c:pt>
                <c:pt idx="16">
                  <c:v>7.2639999999999985</c:v>
                </c:pt>
                <c:pt idx="17">
                  <c:v>7.4347000000000003</c:v>
                </c:pt>
                <c:pt idx="18">
                  <c:v>7.4848999999999997</c:v>
                </c:pt>
                <c:pt idx="19">
                  <c:v>7.6724999999999985</c:v>
                </c:pt>
                <c:pt idx="20">
                  <c:v>7.7164000000000001</c:v>
                </c:pt>
                <c:pt idx="21">
                  <c:v>7.9976000000000012</c:v>
                </c:pt>
                <c:pt idx="22">
                  <c:v>8.2809999999999988</c:v>
                </c:pt>
                <c:pt idx="23">
                  <c:v>8.69</c:v>
                </c:pt>
              </c:numCache>
            </c:numRef>
          </c:val>
        </c:ser>
        <c:ser>
          <c:idx val="1"/>
          <c:order val="1"/>
          <c:tx>
            <c:strRef>
              <c:f>Sheet5!$D$2</c:f>
              <c:strCache>
                <c:ptCount val="1"/>
                <c:pt idx="0">
                  <c:v>Private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25400">
              <a:noFill/>
            </a:ln>
          </c:spPr>
          <c:invertIfNegative val="0"/>
          <c:cat>
            <c:strRef>
              <c:f>Sheet5!$A$3:$A$26</c:f>
              <c:strCache>
                <c:ptCount val="24"/>
                <c:pt idx="0">
                  <c:v>Mexico</c:v>
                </c:pt>
                <c:pt idx="1">
                  <c:v>Korea</c:v>
                </c:pt>
                <c:pt idx="2">
                  <c:v>Poland</c:v>
                </c:pt>
                <c:pt idx="3">
                  <c:v>Slovak Republic</c:v>
                </c:pt>
                <c:pt idx="4">
                  <c:v>Hungary</c:v>
                </c:pt>
                <c:pt idx="5">
                  <c:v>Greece</c:v>
                </c:pt>
                <c:pt idx="6">
                  <c:v>Czech Republic</c:v>
                </c:pt>
                <c:pt idx="7">
                  <c:v>Australia</c:v>
                </c:pt>
                <c:pt idx="8">
                  <c:v>Spain</c:v>
                </c:pt>
                <c:pt idx="9">
                  <c:v>Finland</c:v>
                </c:pt>
                <c:pt idx="10">
                  <c:v>Ireland</c:v>
                </c:pt>
                <c:pt idx="11">
                  <c:v>Switzerland</c:v>
                </c:pt>
                <c:pt idx="12">
                  <c:v>Italy</c:v>
                </c:pt>
                <c:pt idx="13">
                  <c:v>United Kingdom</c:v>
                </c:pt>
                <c:pt idx="14">
                  <c:v>Canada</c:v>
                </c:pt>
                <c:pt idx="15">
                  <c:v>New Zealand</c:v>
                </c:pt>
                <c:pt idx="16">
                  <c:v>United States</c:v>
                </c:pt>
                <c:pt idx="17">
                  <c:v>Sweden</c:v>
                </c:pt>
                <c:pt idx="18">
                  <c:v>Norway</c:v>
                </c:pt>
                <c:pt idx="19">
                  <c:v>Iceland</c:v>
                </c:pt>
                <c:pt idx="20">
                  <c:v>Austria</c:v>
                </c:pt>
                <c:pt idx="21">
                  <c:v>Germany</c:v>
                </c:pt>
                <c:pt idx="22">
                  <c:v>Denmark</c:v>
                </c:pt>
                <c:pt idx="23">
                  <c:v>France</c:v>
                </c:pt>
              </c:strCache>
            </c:strRef>
          </c:cat>
          <c:val>
            <c:numRef>
              <c:f>Sheet5!$D$3:$D$26</c:f>
              <c:numCache>
                <c:formatCode>General</c:formatCode>
                <c:ptCount val="24"/>
                <c:pt idx="0">
                  <c:v>3.2332000000000001</c:v>
                </c:pt>
                <c:pt idx="1">
                  <c:v>2.8412999999999977</c:v>
                </c:pt>
                <c:pt idx="2">
                  <c:v>1.8688000000000002</c:v>
                </c:pt>
                <c:pt idx="3">
                  <c:v>2.5563999999999987</c:v>
                </c:pt>
                <c:pt idx="4">
                  <c:v>2.1755999999999998</c:v>
                </c:pt>
                <c:pt idx="5">
                  <c:v>3.8111999999999977</c:v>
                </c:pt>
                <c:pt idx="6">
                  <c:v>1.0063999999999973</c:v>
                </c:pt>
                <c:pt idx="7">
                  <c:v>2.8924999999999943</c:v>
                </c:pt>
                <c:pt idx="8">
                  <c:v>2.3969999999999967</c:v>
                </c:pt>
                <c:pt idx="9">
                  <c:v>2.0827999999999998</c:v>
                </c:pt>
                <c:pt idx="10">
                  <c:v>1.466799999999997</c:v>
                </c:pt>
                <c:pt idx="11">
                  <c:v>4.3956000000000008</c:v>
                </c:pt>
                <c:pt idx="12">
                  <c:v>2.0444999999999998</c:v>
                </c:pt>
                <c:pt idx="13">
                  <c:v>1.537199999999997</c:v>
                </c:pt>
                <c:pt idx="14">
                  <c:v>3.03</c:v>
                </c:pt>
                <c:pt idx="15">
                  <c:v>1.8989999999999996</c:v>
                </c:pt>
                <c:pt idx="16">
                  <c:v>8.7360000000000024</c:v>
                </c:pt>
                <c:pt idx="17">
                  <c:v>1.6652999999999998</c:v>
                </c:pt>
                <c:pt idx="18">
                  <c:v>1.4150999999999974</c:v>
                </c:pt>
                <c:pt idx="19">
                  <c:v>1.6274999999999975</c:v>
                </c:pt>
                <c:pt idx="20">
                  <c:v>2.3835999999999995</c:v>
                </c:pt>
                <c:pt idx="21">
                  <c:v>2.4023999999999988</c:v>
                </c:pt>
                <c:pt idx="22">
                  <c:v>1.5189999999999975</c:v>
                </c:pt>
                <c:pt idx="23">
                  <c:v>2.3099999999999987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2973440"/>
        <c:axId val="49325760"/>
      </c:barChart>
      <c:catAx>
        <c:axId val="629734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Gill Sans MT"/>
                <a:ea typeface="Gill Sans MT"/>
                <a:cs typeface="Gill Sans MT"/>
              </a:defRPr>
            </a:pPr>
            <a:endParaRPr lang="en-US"/>
          </a:p>
        </c:txPr>
        <c:crossAx val="49325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325760"/>
        <c:scaling>
          <c:orientation val="minMax"/>
        </c:scaling>
        <c:delete val="0"/>
        <c:axPos val="b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_(* #,##0.0_);_(* \(#,##0.0\);_(* &quot;-&quot;??_);_(@_)" sourceLinked="0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Gill Sans MT"/>
                <a:ea typeface="Gill Sans MT"/>
                <a:cs typeface="Gill Sans MT"/>
              </a:defRPr>
            </a:pPr>
            <a:endParaRPr lang="en-US"/>
          </a:p>
        </c:txPr>
        <c:crossAx val="629734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Gill Sans MT"/>
                <a:ea typeface="Gill Sans MT"/>
                <a:cs typeface="Gill Sans MT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Gill Sans MT"/>
                <a:ea typeface="Gill Sans MT"/>
                <a:cs typeface="Gill Sans MT"/>
              </a:defRPr>
            </a:pPr>
            <a:endParaRPr lang="en-US"/>
          </a:p>
        </c:txPr>
      </c:legendEntry>
      <c:layout>
        <c:manualLayout>
          <c:xMode val="edge"/>
          <c:yMode val="edge"/>
          <c:x val="0.7799304100748905"/>
          <c:y val="0.32678477690288893"/>
          <c:w val="0.11799706229381875"/>
          <c:h val="0.15993179306534114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Gill Sans MT"/>
              <a:ea typeface="Gill Sans MT"/>
              <a:cs typeface="Gill Sans MT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Gill Sans MT"/>
          <a:ea typeface="Gill Sans MT"/>
          <a:cs typeface="Gill Sans MT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Gill Sans MT"/>
                <a:ea typeface="Gill Sans MT"/>
                <a:cs typeface="Gill Sans MT"/>
              </a:defRPr>
            </a:pPr>
            <a:r>
              <a:rPr lang="en-US" sz="1800" b="1" i="0" baseline="0" dirty="0" smtClean="0"/>
              <a:t>2007 Public Health Expenditures as Percent of GDP</a:t>
            </a:r>
            <a:endParaRPr lang="en-US" sz="1800" b="1" i="0" baseline="0" dirty="0"/>
          </a:p>
        </c:rich>
      </c:tx>
      <c:layout>
        <c:manualLayout>
          <c:xMode val="edge"/>
          <c:yMode val="edge"/>
          <c:x val="0.21054093567251486"/>
          <c:y val="2.439024390243902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763365105677583"/>
          <c:y val="0.11474325324719044"/>
          <c:w val="0.69689471381866763"/>
          <c:h val="0.76453899993270058"/>
        </c:manualLayout>
      </c:layout>
      <c:barChart>
        <c:barDir val="bar"/>
        <c:grouping val="stacked"/>
        <c:varyColors val="0"/>
        <c:ser>
          <c:idx val="2"/>
          <c:order val="0"/>
          <c:tx>
            <c:strRef>
              <c:f>Sheet5!$E$2</c:f>
              <c:strCache>
                <c:ptCount val="1"/>
                <c:pt idx="0">
                  <c:v>Public</c:v>
                </c:pt>
              </c:strCache>
            </c:strRef>
          </c:tx>
          <c:spPr>
            <a:solidFill>
              <a:srgbClr val="00AEEF"/>
            </a:solidFill>
            <a:ln w="25400">
              <a:noFill/>
            </a:ln>
          </c:spPr>
          <c:invertIfNegative val="0"/>
          <c:dPt>
            <c:idx val="16"/>
            <c:invertIfNegative val="0"/>
            <c:bubble3D val="0"/>
            <c:spPr>
              <a:solidFill>
                <a:srgbClr val="C12127"/>
              </a:solidFill>
              <a:ln w="25400">
                <a:noFill/>
              </a:ln>
            </c:spPr>
          </c:dPt>
          <c:cat>
            <c:strRef>
              <c:f>Sheet5!$A$3:$A$26</c:f>
              <c:strCache>
                <c:ptCount val="24"/>
                <c:pt idx="0">
                  <c:v>Mexico</c:v>
                </c:pt>
                <c:pt idx="1">
                  <c:v>Korea</c:v>
                </c:pt>
                <c:pt idx="2">
                  <c:v>Poland</c:v>
                </c:pt>
                <c:pt idx="3">
                  <c:v>Slovak Republic</c:v>
                </c:pt>
                <c:pt idx="4">
                  <c:v>Hungary</c:v>
                </c:pt>
                <c:pt idx="5">
                  <c:v>Greece</c:v>
                </c:pt>
                <c:pt idx="6">
                  <c:v>Czech Republic</c:v>
                </c:pt>
                <c:pt idx="7">
                  <c:v>Australia</c:v>
                </c:pt>
                <c:pt idx="8">
                  <c:v>Spain</c:v>
                </c:pt>
                <c:pt idx="9">
                  <c:v>Finland</c:v>
                </c:pt>
                <c:pt idx="10">
                  <c:v>Ireland</c:v>
                </c:pt>
                <c:pt idx="11">
                  <c:v>Switzerland</c:v>
                </c:pt>
                <c:pt idx="12">
                  <c:v>Italy</c:v>
                </c:pt>
                <c:pt idx="13">
                  <c:v>United Kingdom</c:v>
                </c:pt>
                <c:pt idx="14">
                  <c:v>Canada</c:v>
                </c:pt>
                <c:pt idx="15">
                  <c:v>New Zealand</c:v>
                </c:pt>
                <c:pt idx="16">
                  <c:v>United States</c:v>
                </c:pt>
                <c:pt idx="17">
                  <c:v>Sweden</c:v>
                </c:pt>
                <c:pt idx="18">
                  <c:v>Norway</c:v>
                </c:pt>
                <c:pt idx="19">
                  <c:v>Iceland</c:v>
                </c:pt>
                <c:pt idx="20">
                  <c:v>Austria</c:v>
                </c:pt>
                <c:pt idx="21">
                  <c:v>Germany</c:v>
                </c:pt>
                <c:pt idx="22">
                  <c:v>Denmark</c:v>
                </c:pt>
                <c:pt idx="23">
                  <c:v>France</c:v>
                </c:pt>
              </c:strCache>
            </c:strRef>
          </c:cat>
          <c:val>
            <c:numRef>
              <c:f>Sheet5!$E$3:$E$26</c:f>
              <c:numCache>
                <c:formatCode>General</c:formatCode>
                <c:ptCount val="24"/>
                <c:pt idx="0">
                  <c:v>2.6668000000000003</c:v>
                </c:pt>
                <c:pt idx="1">
                  <c:v>3.4586999999999977</c:v>
                </c:pt>
                <c:pt idx="2">
                  <c:v>4.531200000000009</c:v>
                </c:pt>
                <c:pt idx="3">
                  <c:v>5.1436000000000002</c:v>
                </c:pt>
                <c:pt idx="4">
                  <c:v>5.2243999999999975</c:v>
                </c:pt>
                <c:pt idx="5">
                  <c:v>5.7888000000000002</c:v>
                </c:pt>
                <c:pt idx="6">
                  <c:v>5.7936000000000014</c:v>
                </c:pt>
                <c:pt idx="7">
                  <c:v>6.0074999999999985</c:v>
                </c:pt>
                <c:pt idx="8">
                  <c:v>6.1029999999999918</c:v>
                </c:pt>
                <c:pt idx="9">
                  <c:v>6.1171999999999906</c:v>
                </c:pt>
                <c:pt idx="10">
                  <c:v>6.1331999999999995</c:v>
                </c:pt>
                <c:pt idx="11">
                  <c:v>6.4044000000000008</c:v>
                </c:pt>
                <c:pt idx="12">
                  <c:v>6.6554999999999955</c:v>
                </c:pt>
                <c:pt idx="13">
                  <c:v>6.8627999999999965</c:v>
                </c:pt>
                <c:pt idx="14">
                  <c:v>7.07</c:v>
                </c:pt>
                <c:pt idx="15">
                  <c:v>7.101</c:v>
                </c:pt>
                <c:pt idx="16">
                  <c:v>7.2639999999999985</c:v>
                </c:pt>
                <c:pt idx="17">
                  <c:v>7.4347000000000003</c:v>
                </c:pt>
                <c:pt idx="18">
                  <c:v>7.4848999999999997</c:v>
                </c:pt>
                <c:pt idx="19">
                  <c:v>7.6724999999999985</c:v>
                </c:pt>
                <c:pt idx="20">
                  <c:v>7.7164000000000001</c:v>
                </c:pt>
                <c:pt idx="21">
                  <c:v>7.9976000000000012</c:v>
                </c:pt>
                <c:pt idx="22">
                  <c:v>8.2809999999999988</c:v>
                </c:pt>
                <c:pt idx="23">
                  <c:v>8.69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2606336"/>
        <c:axId val="49325184"/>
      </c:barChart>
      <c:catAx>
        <c:axId val="626063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Gill Sans MT"/>
                <a:ea typeface="Gill Sans MT"/>
                <a:cs typeface="Gill Sans MT"/>
              </a:defRPr>
            </a:pPr>
            <a:endParaRPr lang="en-US"/>
          </a:p>
        </c:txPr>
        <c:crossAx val="49325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325184"/>
        <c:scaling>
          <c:orientation val="minMax"/>
        </c:scaling>
        <c:delete val="0"/>
        <c:axPos val="b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_(* #,##0.0_);_(* \(#,##0.0\);_(* &quot;-&quot;??_);_(@_)" sourceLinked="0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Gill Sans MT"/>
                <a:ea typeface="Gill Sans MT"/>
                <a:cs typeface="Gill Sans MT"/>
              </a:defRPr>
            </a:pPr>
            <a:endParaRPr lang="en-US"/>
          </a:p>
        </c:txPr>
        <c:crossAx val="626063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Gill Sans MT"/>
          <a:ea typeface="Gill Sans MT"/>
          <a:cs typeface="Gill Sans MT"/>
        </a:defRPr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0.429</cdr:x>
      <cdr:y>0.30028</cdr:y>
    </cdr:from>
    <cdr:to>
      <cdr:x>0.5346</cdr:x>
      <cdr:y>0.44573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14750" y="188768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0.448</cdr:x>
      <cdr:y>0.42149</cdr:y>
    </cdr:from>
    <cdr:to>
      <cdr:x>0.538</cdr:x>
      <cdr:y>0.47658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79272" y="2649682"/>
          <a:ext cx="779319" cy="346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>
              <a:latin typeface="Gill Sans MT" pitchFamily="34" charset="0"/>
            </a:rPr>
            <a:t>France</a:t>
          </a:r>
        </a:p>
      </cdr:txBody>
    </cdr:sp>
  </cdr:relSizeAnchor>
  <cdr:relSizeAnchor xmlns:cdr="http://schemas.openxmlformats.org/drawingml/2006/chartDrawing">
    <cdr:from>
      <cdr:x>0.731</cdr:x>
      <cdr:y>0.06198</cdr:y>
    </cdr:from>
    <cdr:to>
      <cdr:x>0.793</cdr:x>
      <cdr:y>0.12672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329795" y="389659"/>
          <a:ext cx="536864" cy="406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>
              <a:latin typeface="Gill Sans MT" pitchFamily="34" charset="0"/>
            </a:rPr>
            <a:t>US</a:t>
          </a:r>
        </a:p>
      </cdr:txBody>
    </cdr:sp>
  </cdr:relSizeAnchor>
  <cdr:relSizeAnchor xmlns:cdr="http://schemas.openxmlformats.org/drawingml/2006/chartDrawing">
    <cdr:from>
      <cdr:x>0.433</cdr:x>
      <cdr:y>0.61708</cdr:y>
    </cdr:from>
    <cdr:to>
      <cdr:x>0.523</cdr:x>
      <cdr:y>0.67218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749387" y="3879272"/>
          <a:ext cx="779319" cy="346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>
              <a:latin typeface="Gill Sans MT" pitchFamily="34" charset="0"/>
            </a:rPr>
            <a:t>Korea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0.429</cdr:x>
      <cdr:y>0.30028</cdr:y>
    </cdr:from>
    <cdr:to>
      <cdr:x>0.5346</cdr:x>
      <cdr:y>0.44573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14750" y="188768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0.448</cdr:x>
      <cdr:y>0.42149</cdr:y>
    </cdr:from>
    <cdr:to>
      <cdr:x>0.538</cdr:x>
      <cdr:y>0.47658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79272" y="2649682"/>
          <a:ext cx="779319" cy="346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>
              <a:latin typeface="Gill Sans MT" pitchFamily="34" charset="0"/>
            </a:rPr>
            <a:t>France</a:t>
          </a:r>
        </a:p>
      </cdr:txBody>
    </cdr:sp>
  </cdr:relSizeAnchor>
  <cdr:relSizeAnchor xmlns:cdr="http://schemas.openxmlformats.org/drawingml/2006/chartDrawing">
    <cdr:from>
      <cdr:x>0.731</cdr:x>
      <cdr:y>0.06198</cdr:y>
    </cdr:from>
    <cdr:to>
      <cdr:x>0.793</cdr:x>
      <cdr:y>0.12672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329795" y="389659"/>
          <a:ext cx="536864" cy="406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>
              <a:latin typeface="Gill Sans MT" pitchFamily="34" charset="0"/>
            </a:rPr>
            <a:t>US</a:t>
          </a:r>
        </a:p>
      </cdr:txBody>
    </cdr:sp>
  </cdr:relSizeAnchor>
  <cdr:relSizeAnchor xmlns:cdr="http://schemas.openxmlformats.org/drawingml/2006/chartDrawing">
    <cdr:from>
      <cdr:x>0.433</cdr:x>
      <cdr:y>0.61708</cdr:y>
    </cdr:from>
    <cdr:to>
      <cdr:x>0.523</cdr:x>
      <cdr:y>0.67218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749387" y="3879272"/>
          <a:ext cx="779319" cy="346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>
              <a:latin typeface="Gill Sans MT" pitchFamily="34" charset="0"/>
            </a:rPr>
            <a:t>Korea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19CC76-6252-4AE0-B8E9-3369E02660A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3AB271F-3997-4A9D-BA9D-FD4341FB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84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B271F-3997-4A9D-BA9D-FD4341FB3E6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B271F-3997-4A9D-BA9D-FD4341FB3E69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B271F-3997-4A9D-BA9D-FD4341FB3E69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B271F-3997-4A9D-BA9D-FD4341FB3E69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B271F-3997-4A9D-BA9D-FD4341FB3E69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B271F-3997-4A9D-BA9D-FD4341FB3E69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B271F-3997-4A9D-BA9D-FD4341FB3E69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B271F-3997-4A9D-BA9D-FD4341FB3E69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B271F-3997-4A9D-BA9D-FD4341FB3E69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B271F-3997-4A9D-BA9D-FD4341FB3E6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9978B-FDA9-4557-9555-8A3D646C36E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9978B-FDA9-4557-9555-8A3D646C36E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9978B-FDA9-4557-9555-8A3D646C36E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http://www.businessweek.com/the_thread/economicsunbound/archives/2009/09/where_are_healt.html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9978B-FDA9-4557-9555-8A3D646C36E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0B06-EA29-4588-88D3-3FF25835780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30B06-EA29-4588-88D3-3FF25835780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this just price discrimination by pharmaceutical companies? Price discrimination interacted with national government’s policy?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B271F-3997-4A9D-BA9D-FD4341FB3E6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86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8F17-C2AD-451A-9D5C-2C35D96DE9A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4CD5-26B6-4BAD-8484-51F8C7702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8F17-C2AD-451A-9D5C-2C35D96DE9A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4CD5-26B6-4BAD-8484-51F8C7702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8F17-C2AD-451A-9D5C-2C35D96DE9A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4CD5-26B6-4BAD-8484-51F8C7702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8F17-C2AD-451A-9D5C-2C35D96DE9A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4CD5-26B6-4BAD-8484-51F8C7702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8F17-C2AD-451A-9D5C-2C35D96DE9A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4CD5-26B6-4BAD-8484-51F8C7702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8F17-C2AD-451A-9D5C-2C35D96DE9A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4CD5-26B6-4BAD-8484-51F8C7702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8F17-C2AD-451A-9D5C-2C35D96DE9A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4CD5-26B6-4BAD-8484-51F8C7702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8F17-C2AD-451A-9D5C-2C35D96DE9A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4CD5-26B6-4BAD-8484-51F8C7702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8F17-C2AD-451A-9D5C-2C35D96DE9A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4CD5-26B6-4BAD-8484-51F8C7702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8F17-C2AD-451A-9D5C-2C35D96DE9A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4CD5-26B6-4BAD-8484-51F8C7702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8F17-C2AD-451A-9D5C-2C35D96DE9A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4CD5-26B6-4BAD-8484-51F8C7702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48F17-C2AD-451A-9D5C-2C35D96DE9A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E4CD5-26B6-4BAD-8484-51F8C7702C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-spanvideo.org/program/303580-1" TargetMode="External"/><Relationship Id="rId2" Type="http://schemas.openxmlformats.org/officeDocument/2006/relationships/hyperlink" Target="http://www.youtube.com/watch?v=qEAyoxhj7O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Comparative Health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04800" y="457200"/>
          <a:ext cx="83058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52400" y="152400"/>
          <a:ext cx="86868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29" y="304800"/>
            <a:ext cx="8685971" cy="6172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0715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685800"/>
            <a:ext cx="9120472" cy="541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8416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60" y="533400"/>
            <a:ext cx="7979892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6983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52475"/>
            <a:ext cx="8621241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681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49" y="457200"/>
            <a:ext cx="8450963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4733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55" y="533400"/>
            <a:ext cx="8631545" cy="5727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5143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Canadian Health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Payer</a:t>
            </a:r>
          </a:p>
          <a:p>
            <a:r>
              <a:rPr lang="en-US" dirty="0" smtClean="0"/>
              <a:t>Financed out of income tax revenue</a:t>
            </a:r>
          </a:p>
          <a:p>
            <a:r>
              <a:rPr lang="en-US" dirty="0" smtClean="0"/>
              <a:t>No “official” gate keepers</a:t>
            </a:r>
          </a:p>
          <a:p>
            <a:r>
              <a:rPr lang="en-US" dirty="0" smtClean="0"/>
              <a:t>No parallel private insurance allowed</a:t>
            </a:r>
          </a:p>
          <a:p>
            <a:r>
              <a:rPr lang="en-US" dirty="0" smtClean="0"/>
              <a:t>Supplementary insurance subsidized as employer based in US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Canadian Health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Physicians and Hospitals</a:t>
            </a:r>
          </a:p>
          <a:p>
            <a:r>
              <a:rPr lang="en-US" dirty="0" smtClean="0"/>
              <a:t>Diffusion and Use of technology</a:t>
            </a:r>
          </a:p>
          <a:p>
            <a:r>
              <a:rPr lang="en-US" dirty="0" smtClean="0"/>
              <a:t>Role of Insurance</a:t>
            </a:r>
          </a:p>
          <a:p>
            <a:r>
              <a:rPr lang="en-US" dirty="0" smtClean="0"/>
              <a:t>Divergence between US and Canada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Metrics are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comparing health systems, what metrics would you use?</a:t>
            </a:r>
          </a:p>
          <a:p>
            <a:pPr lvl="1"/>
            <a:r>
              <a:rPr lang="en-US" dirty="0" smtClean="0"/>
              <a:t>Be specific.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317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Sickness Funds</a:t>
            </a:r>
          </a:p>
          <a:p>
            <a:r>
              <a:rPr lang="en-US" dirty="0" smtClean="0"/>
              <a:t>Private Insurance </a:t>
            </a:r>
          </a:p>
          <a:p>
            <a:r>
              <a:rPr lang="en-US" dirty="0" smtClean="0"/>
              <a:t>Reforms of the 1990s</a:t>
            </a:r>
          </a:p>
          <a:p>
            <a:r>
              <a:rPr lang="en-US" dirty="0" smtClean="0"/>
              <a:t>Hospitals Mixed public/private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Physicians and Hospitals</a:t>
            </a:r>
          </a:p>
          <a:p>
            <a:r>
              <a:rPr lang="en-US" dirty="0" smtClean="0"/>
              <a:t>Technology</a:t>
            </a:r>
          </a:p>
          <a:p>
            <a:r>
              <a:rPr lang="en-US" dirty="0" smtClean="0"/>
              <a:t>Effects of Financing through Payroll Tax</a:t>
            </a:r>
          </a:p>
          <a:p>
            <a:pPr lvl="1"/>
            <a:r>
              <a:rPr lang="en-US" dirty="0" smtClean="0"/>
              <a:t>With elastic labor supply the decrease in demand results in lower employment rather than lower wages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 of NHS</a:t>
            </a:r>
          </a:p>
          <a:p>
            <a:pPr lvl="1"/>
            <a:r>
              <a:rPr lang="en-US" dirty="0" smtClean="0"/>
              <a:t>Rationing by queuing </a:t>
            </a:r>
          </a:p>
          <a:p>
            <a:pPr lvl="1"/>
            <a:r>
              <a:rPr lang="en-US" dirty="0" smtClean="0"/>
              <a:t>Private parallel insurance</a:t>
            </a:r>
          </a:p>
          <a:p>
            <a:pPr lvl="1"/>
            <a:endParaRPr lang="en-US" dirty="0"/>
          </a:p>
          <a:p>
            <a:r>
              <a:rPr lang="en-US" dirty="0" smtClean="0"/>
              <a:t>Physicians compensation</a:t>
            </a:r>
          </a:p>
          <a:p>
            <a:pPr lvl="1"/>
            <a:r>
              <a:rPr lang="en-US" dirty="0" smtClean="0"/>
              <a:t>Hospitals (Salary)</a:t>
            </a:r>
          </a:p>
          <a:p>
            <a:pPr lvl="1"/>
            <a:r>
              <a:rPr lang="en-US" dirty="0" smtClean="0"/>
              <a:t>Non-Hospital (Capitation)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295400"/>
            <a:ext cx="851240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796" y="1371600"/>
            <a:ext cx="8039491" cy="38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heincidentaleconomist.com/wordpress/wp-content/uploads/2010/09/HC-system-500x3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8189717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062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Canada has best health outcomes</a:t>
            </a:r>
          </a:p>
          <a:p>
            <a:r>
              <a:rPr lang="en-US" dirty="0" smtClean="0"/>
              <a:t>UK spends the least.</a:t>
            </a:r>
          </a:p>
          <a:p>
            <a:r>
              <a:rPr lang="en-US" dirty="0" smtClean="0"/>
              <a:t>Germany has the greatest Hospital/Physician capacity</a:t>
            </a:r>
          </a:p>
          <a:p>
            <a:r>
              <a:rPr lang="en-US" dirty="0" smtClean="0"/>
              <a:t>US Spends the most, and has the worst outcomes as measured by life expectancy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Gruber: 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www.youtube.com/watch?v=qEAyoxhj7O0</a:t>
            </a:r>
            <a:endParaRPr lang="en-US" u="sng" dirty="0" smtClean="0"/>
          </a:p>
          <a:p>
            <a:r>
              <a:rPr lang="en-US" u="sng" dirty="0" smtClean="0"/>
              <a:t>Or </a:t>
            </a:r>
            <a:r>
              <a:rPr lang="en-US" u="sng" dirty="0" err="1" smtClean="0"/>
              <a:t>cspan</a:t>
            </a:r>
            <a:r>
              <a:rPr lang="en-US" u="sng" dirty="0" smtClean="0"/>
              <a:t> link</a:t>
            </a:r>
          </a:p>
          <a:p>
            <a:r>
              <a:rPr lang="en-US" dirty="0">
                <a:hlinkClick r:id="rId3"/>
              </a:rPr>
              <a:t>http://www.c-spanvideo.org/program/303580-1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At minute 38 discussion of US v other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550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Health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National Health Insurance (Canada)</a:t>
            </a:r>
          </a:p>
          <a:p>
            <a:pPr marL="91440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government is third party payer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National Health Care system (UK)</a:t>
            </a:r>
          </a:p>
          <a:p>
            <a:pPr marL="91440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government provides health care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Community sickness funds w/subsidy (FR &amp; GE)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Mixed public and private (US, Japan, Australia)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"/>
            <a:ext cx="6885735" cy="6518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4714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57200" y="381000"/>
          <a:ext cx="76962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34724" y="285750"/>
          <a:ext cx="8866821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0" y="304800"/>
          <a:ext cx="8963891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52400" y="381000"/>
          <a:ext cx="84582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292</Words>
  <Application>Microsoft Office PowerPoint</Application>
  <PresentationFormat>On-screen Show (4:3)</PresentationFormat>
  <Paragraphs>85</Paragraphs>
  <Slides>26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Comparative Health Systems</vt:lpstr>
      <vt:lpstr>What Metrics are important?</vt:lpstr>
      <vt:lpstr>Gruber: ACA</vt:lpstr>
      <vt:lpstr>Categories of Health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Canadian Health System</vt:lpstr>
      <vt:lpstr>Canadian Health System</vt:lpstr>
      <vt:lpstr>German</vt:lpstr>
      <vt:lpstr>German</vt:lpstr>
      <vt:lpstr>UK</vt:lpstr>
      <vt:lpstr>PowerPoint Presentation</vt:lpstr>
      <vt:lpstr>PowerPoint Presentation</vt:lpstr>
      <vt:lpstr>PowerPoint Presentation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Health Systems</dc:title>
  <dc:creator>brooks.tagg</dc:creator>
  <cp:lastModifiedBy>Taggert J Brooks</cp:lastModifiedBy>
  <cp:revision>30</cp:revision>
  <cp:lastPrinted>2011-04-07T13:29:43Z</cp:lastPrinted>
  <dcterms:created xsi:type="dcterms:W3CDTF">2010-04-13T12:37:41Z</dcterms:created>
  <dcterms:modified xsi:type="dcterms:W3CDTF">2013-04-23T19:00:53Z</dcterms:modified>
</cp:coreProperties>
</file>