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0" r:id="rId3"/>
    <p:sldId id="271" r:id="rId4"/>
    <p:sldId id="272" r:id="rId5"/>
    <p:sldId id="274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64" r:id="rId23"/>
    <p:sldId id="265" r:id="rId24"/>
    <p:sldId id="266" r:id="rId25"/>
    <p:sldId id="267" r:id="rId26"/>
    <p:sldId id="268" r:id="rId27"/>
    <p:sldId id="269" r:id="rId28"/>
    <p:sldId id="261" r:id="rId29"/>
    <p:sldId id="257" r:id="rId30"/>
    <p:sldId id="258" r:id="rId31"/>
    <p:sldId id="259" r:id="rId32"/>
    <p:sldId id="260" r:id="rId33"/>
    <p:sldId id="262" r:id="rId34"/>
    <p:sldId id="26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6ABA-93B6-47F4-842C-59E1F896FF94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20B7D-6DB6-4A54-9E33-AEAE093A5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6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42C23-731E-4B8A-A3C8-A6251BE20130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A002-F9A9-40AD-A05C-A68A507B6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002-F9A9-40AD-A05C-A68A507B6F2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002-F9A9-40AD-A05C-A68A507B6F2C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002-F9A9-40AD-A05C-A68A507B6F2C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002-F9A9-40AD-A05C-A68A507B6F2C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002-F9A9-40AD-A05C-A68A507B6F2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Class 5, January 31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46E397-2E40-4299-A668-A385A1D1CCCF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Class 5, January 31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25F8EC-E5BC-4A21-9DD6-DE2FE83A37E8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Class 5, January 31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696E45-4339-45C5-8D01-533A2E73027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Class 5, January 31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9CDB3D-7C86-4B24-BFED-8C60D97A1F05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Class 5, January 31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ACDE6B-F638-4B64-947D-F095DA66C5A3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002-F9A9-40AD-A05C-A68A507B6F2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002-F9A9-40AD-A05C-A68A507B6F2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002-F9A9-40AD-A05C-A68A507B6F2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4E69-7E75-4EDE-837D-C9B818C5EA9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A3F0-18BD-4F22-BD54-2C46C6A5A9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Cycle Symposium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GDP and the Index of Leading Economic Indicators</a:t>
            </a:r>
          </a:p>
        </p:txBody>
      </p:sp>
      <p:pic>
        <p:nvPicPr>
          <p:cNvPr id="12291" name="Picture 3" descr="will_macr_03_08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143000"/>
            <a:ext cx="7119938" cy="3962400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981200" y="5181600"/>
            <a:ext cx="5638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The Index of Leading Economic Indicators:</a:t>
            </a:r>
            <a:br>
              <a:rPr lang="en-US" sz="2200"/>
            </a:br>
            <a:r>
              <a:rPr lang="en-US" sz="2200"/>
              <a:t>(a) is </a:t>
            </a:r>
            <a:r>
              <a:rPr lang="en-US" sz="2200">
                <a:solidFill>
                  <a:schemeClr val="accent2"/>
                </a:solidFill>
              </a:rPr>
              <a:t>positively</a:t>
            </a:r>
            <a:r>
              <a:rPr lang="en-US" sz="2200"/>
              <a:t> correlated with GDP</a:t>
            </a:r>
            <a:br>
              <a:rPr lang="en-US" sz="2200"/>
            </a:br>
            <a:r>
              <a:rPr lang="en-US" sz="2200"/>
              <a:t>(b) </a:t>
            </a:r>
            <a:r>
              <a:rPr lang="en-US" sz="2200">
                <a:solidFill>
                  <a:schemeClr val="accent2"/>
                </a:solidFill>
              </a:rPr>
              <a:t>leads</a:t>
            </a:r>
            <a:r>
              <a:rPr lang="en-US" sz="2200"/>
              <a:t> GDP</a:t>
            </a:r>
            <a:br>
              <a:rPr lang="en-US" sz="2200"/>
            </a:br>
            <a:r>
              <a:rPr lang="en-US" sz="2200"/>
              <a:t>(c) is slightly </a:t>
            </a:r>
            <a:r>
              <a:rPr lang="en-US" sz="2200">
                <a:solidFill>
                  <a:schemeClr val="accent2"/>
                </a:solidFill>
              </a:rPr>
              <a:t>more volatile</a:t>
            </a:r>
            <a:r>
              <a:rPr lang="en-US" sz="2200"/>
              <a:t> than GDP</a:t>
            </a:r>
          </a:p>
        </p:txBody>
      </p:sp>
    </p:spTree>
    <p:extLst>
      <p:ext uri="{BB962C8B-B14F-4D97-AF65-F5344CB8AC3E}">
        <p14:creationId xmlns:p14="http://schemas.microsoft.com/office/powerpoint/2010/main" val="272093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Which variables may help to predict GDP?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Index of leading economic indicators is a function of the following variables: 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    		Average workweek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     		Initial unemployment claims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     		New orders for consumer goods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     		Vendor performance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	   		Plant and equipment orders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	  		Building permits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	    		An increase in unfilled durable orders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	    		Stock prices (S&amp;P 500)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     		Money supply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dirty="0" smtClean="0"/>
              <a:t>	    		Index of consumer expectations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The government uses Index of leading economic indicators to predict recessions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447800" y="213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62000" y="1717431"/>
            <a:ext cx="6858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FF0000"/>
                </a:solidFill>
              </a:rPr>
              <a:t>+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+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+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+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+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+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--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+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+</a:t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61854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3976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Business cycles facts</a:t>
            </a:r>
          </a:p>
        </p:txBody>
      </p:sp>
      <p:sp>
        <p:nvSpPr>
          <p:cNvPr id="3584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noFill/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sz="2000" smtClean="0"/>
              <a:t>Thus by observing the behavior of macroeconomic variables during the business cycles, we can </a:t>
            </a:r>
            <a:br>
              <a:rPr lang="en-US" sz="2000" smtClean="0"/>
            </a:br>
            <a:endParaRPr lang="en-US" sz="2000" smtClean="0"/>
          </a:p>
          <a:p>
            <a:pPr marL="812800" indent="-812800" eaLnBrk="1" hangingPunct="1">
              <a:buFontTx/>
              <a:buNone/>
            </a:pPr>
            <a:r>
              <a:rPr lang="en-US" sz="2000" smtClean="0"/>
              <a:t>1) describe their </a:t>
            </a:r>
            <a:r>
              <a:rPr lang="en-US" sz="2000" smtClean="0">
                <a:solidFill>
                  <a:srgbClr val="0000FF"/>
                </a:solidFill>
              </a:rPr>
              <a:t>cyclical properties</a:t>
            </a:r>
          </a:p>
          <a:p>
            <a:pPr marL="812800" indent="-812800" eaLnBrk="1" hangingPunct="1">
              <a:buFontTx/>
              <a:buNone/>
            </a:pPr>
            <a:r>
              <a:rPr lang="en-US" sz="2000" smtClean="0"/>
              <a:t>2) compare their </a:t>
            </a:r>
            <a:r>
              <a:rPr lang="en-US" sz="2000" smtClean="0">
                <a:solidFill>
                  <a:srgbClr val="0000FF"/>
                </a:solidFill>
              </a:rPr>
              <a:t>volatility</a:t>
            </a:r>
            <a:r>
              <a:rPr lang="en-US" sz="2000" smtClean="0"/>
              <a:t> to the volatility of GDP</a:t>
            </a:r>
          </a:p>
          <a:p>
            <a:pPr marL="812800" indent="-812800" eaLnBrk="1" hangingPunct="1">
              <a:buFontTx/>
              <a:buNone/>
            </a:pPr>
            <a:r>
              <a:rPr lang="en-US" sz="2000" smtClean="0"/>
              <a:t>3) point out whether the variable </a:t>
            </a:r>
            <a:r>
              <a:rPr lang="en-US" sz="2000" smtClean="0">
                <a:solidFill>
                  <a:srgbClr val="0000FF"/>
                </a:solidFill>
              </a:rPr>
              <a:t>leads GDP, lags GDP</a:t>
            </a:r>
            <a:r>
              <a:rPr lang="en-US" sz="2000" smtClean="0"/>
              <a:t> </a:t>
            </a:r>
            <a:br>
              <a:rPr lang="en-US" sz="2000" smtClean="0"/>
            </a:br>
            <a:r>
              <a:rPr lang="en-US" sz="2000" smtClean="0"/>
              <a:t>or </a:t>
            </a:r>
            <a:r>
              <a:rPr lang="en-US" sz="2000" smtClean="0">
                <a:solidFill>
                  <a:srgbClr val="0000FF"/>
                </a:solidFill>
              </a:rPr>
              <a:t>coincides with GDP</a:t>
            </a:r>
          </a:p>
          <a:p>
            <a:pPr marL="812800" indent="-812800" eaLnBrk="1" hangingPunct="1">
              <a:buFontTx/>
              <a:buNone/>
            </a:pPr>
            <a:endParaRPr lang="en-US" sz="2000" smtClean="0"/>
          </a:p>
          <a:p>
            <a:pPr marL="812800" indent="-812800" eaLnBrk="1" hangingPunct="1">
              <a:buFontTx/>
              <a:buNone/>
            </a:pPr>
            <a:r>
              <a:rPr lang="en-US" sz="2000" smtClean="0"/>
              <a:t>These properties (relationship between GDP and other macro variables) are called </a:t>
            </a:r>
            <a:r>
              <a:rPr lang="en-US" sz="2000" smtClean="0">
                <a:solidFill>
                  <a:srgbClr val="FF0000"/>
                </a:solidFill>
              </a:rPr>
              <a:t>business cycles stylized facts</a:t>
            </a:r>
          </a:p>
          <a:p>
            <a:pPr marL="812800" indent="-812800" eaLnBrk="1" hangingPunct="1">
              <a:buFontTx/>
              <a:buNone/>
            </a:pPr>
            <a:endParaRPr lang="en-US" sz="2000" smtClean="0"/>
          </a:p>
          <a:p>
            <a:pPr marL="812800" indent="-812800" eaLnBrk="1" hangingPunct="1">
              <a:buFontTx/>
              <a:buNone/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485992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72000"/>
          </a:xfrm>
          <a:noFill/>
        </p:spPr>
        <p:txBody>
          <a:bodyPr>
            <a:normAutofit fontScale="92500" lnSpcReduction="10000"/>
          </a:bodyPr>
          <a:lstStyle/>
          <a:p>
            <a:pPr marL="812800" indent="-812800" algn="ctr" eaLnBrk="1" hangingPunct="1">
              <a:buFontTx/>
              <a:buNone/>
            </a:pPr>
            <a:r>
              <a:rPr lang="en-US" sz="2600" smtClean="0">
                <a:solidFill>
                  <a:srgbClr val="FF0000"/>
                </a:solidFill>
              </a:rPr>
              <a:t>Behavior of main economic variables </a:t>
            </a:r>
          </a:p>
          <a:p>
            <a:pPr marL="812800" indent="-812800" eaLnBrk="1" hangingPunct="1">
              <a:buFontTx/>
              <a:buNone/>
            </a:pPr>
            <a:endParaRPr lang="en-US" sz="2600" smtClean="0">
              <a:solidFill>
                <a:srgbClr val="FF0000"/>
              </a:solidFill>
            </a:endParaRPr>
          </a:p>
          <a:p>
            <a:pPr marL="812800" indent="-812800" algn="ctr" eaLnBrk="1" hangingPunct="1">
              <a:buFontTx/>
              <a:buNone/>
            </a:pPr>
            <a:r>
              <a:rPr lang="en-US" sz="2600" smtClean="0">
                <a:solidFill>
                  <a:srgbClr val="FF0000"/>
                </a:solidFill>
              </a:rPr>
              <a:t>during the business cycles</a:t>
            </a:r>
          </a:p>
          <a:p>
            <a:pPr marL="812800" indent="-812800" eaLnBrk="1" hangingPunct="1">
              <a:buFontTx/>
              <a:buNone/>
            </a:pPr>
            <a:r>
              <a:rPr lang="en-US" sz="2200" smtClean="0"/>
              <a:t> </a:t>
            </a:r>
          </a:p>
          <a:p>
            <a:pPr marL="812800" indent="-812800" eaLnBrk="1" hangingPunct="1">
              <a:buFontTx/>
              <a:buNone/>
            </a:pPr>
            <a:endParaRPr lang="en-US" sz="2200" smtClean="0"/>
          </a:p>
          <a:p>
            <a:pPr marL="812800" indent="-812800" eaLnBrk="1" hangingPunct="1">
              <a:buFontTx/>
              <a:buNone/>
            </a:pPr>
            <a:r>
              <a:rPr lang="en-US" sz="2200" smtClean="0"/>
              <a:t>The variables of interest:</a:t>
            </a:r>
          </a:p>
          <a:p>
            <a:pPr marL="812800" indent="-812800" eaLnBrk="1" hangingPunct="1">
              <a:buFontTx/>
              <a:buNone/>
            </a:pPr>
            <a:r>
              <a:rPr lang="en-US" sz="2200" smtClean="0"/>
              <a:t>	consumption</a:t>
            </a:r>
          </a:p>
          <a:p>
            <a:pPr marL="812800" indent="-812800" eaLnBrk="1" hangingPunct="1">
              <a:buFontTx/>
              <a:buNone/>
            </a:pPr>
            <a:r>
              <a:rPr lang="en-US" sz="2200" smtClean="0"/>
              <a:t>	investment</a:t>
            </a:r>
          </a:p>
          <a:p>
            <a:pPr marL="812800" indent="-812800" eaLnBrk="1" hangingPunct="1">
              <a:buFontTx/>
              <a:buNone/>
            </a:pPr>
            <a:r>
              <a:rPr lang="en-US" sz="2200" smtClean="0"/>
              <a:t>	employment</a:t>
            </a:r>
          </a:p>
          <a:p>
            <a:pPr marL="812800" indent="-812800" eaLnBrk="1" hangingPunct="1">
              <a:buFontTx/>
              <a:buNone/>
            </a:pPr>
            <a:r>
              <a:rPr lang="en-US" sz="2200" smtClean="0"/>
              <a:t>	wages</a:t>
            </a:r>
          </a:p>
          <a:p>
            <a:pPr marL="812800" indent="-812800" eaLnBrk="1" hangingPunct="1">
              <a:buFontTx/>
              <a:buNone/>
            </a:pPr>
            <a:r>
              <a:rPr lang="en-US" sz="2200" smtClean="0"/>
              <a:t>	money supply</a:t>
            </a:r>
          </a:p>
          <a:p>
            <a:pPr marL="812800" indent="-812800" eaLnBrk="1" hangingPunct="1">
              <a:buFontTx/>
              <a:buNone/>
            </a:pPr>
            <a:r>
              <a:rPr lang="en-US" sz="2200" smtClean="0"/>
              <a:t>	price level</a:t>
            </a:r>
          </a:p>
          <a:p>
            <a:pPr marL="812800" indent="-812800" eaLnBrk="1" hangingPunct="1">
              <a:buFontTx/>
              <a:buNone/>
            </a:pP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2453425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GDP and Consumption</a:t>
            </a:r>
          </a:p>
        </p:txBody>
      </p:sp>
      <p:pic>
        <p:nvPicPr>
          <p:cNvPr id="17411" name="Picture 3" descr="will_macr_03_09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14400"/>
            <a:ext cx="6248400" cy="3810000"/>
          </a:xfr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66800" y="4724400"/>
            <a:ext cx="762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Consumption:</a:t>
            </a:r>
            <a:br>
              <a:rPr lang="en-US" sz="2000"/>
            </a:br>
            <a:r>
              <a:rPr lang="en-US" sz="2000"/>
              <a:t>(a) is </a:t>
            </a:r>
            <a:r>
              <a:rPr lang="en-US" sz="2000">
                <a:solidFill>
                  <a:schemeClr val="accent2"/>
                </a:solidFill>
              </a:rPr>
              <a:t>positively</a:t>
            </a:r>
            <a:r>
              <a:rPr lang="en-US" sz="2000"/>
              <a:t> correlated with GDP (corr. coeff. = 0.76)</a:t>
            </a:r>
            <a:br>
              <a:rPr lang="en-US" sz="2000"/>
            </a:br>
            <a:r>
              <a:rPr lang="en-US" sz="2000"/>
              <a:t>(b) </a:t>
            </a:r>
            <a:r>
              <a:rPr lang="en-US" sz="2000">
                <a:solidFill>
                  <a:schemeClr val="accent2"/>
                </a:solidFill>
              </a:rPr>
              <a:t>coincides with</a:t>
            </a:r>
            <a:r>
              <a:rPr lang="en-US" sz="2000"/>
              <a:t> GDP</a:t>
            </a:r>
            <a:br>
              <a:rPr lang="en-US" sz="2000"/>
            </a:br>
            <a:r>
              <a:rPr lang="en-US" sz="2000"/>
              <a:t>(c) is slightly </a:t>
            </a:r>
            <a:r>
              <a:rPr lang="en-US" sz="2000">
                <a:solidFill>
                  <a:schemeClr val="accent2"/>
                </a:solidFill>
              </a:rPr>
              <a:t>less volatile</a:t>
            </a:r>
            <a:r>
              <a:rPr lang="en-US" sz="2000"/>
              <a:t> than GDP (std(C)=0.75*std(GDP))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Can you explain these properties intuitively?</a:t>
            </a:r>
          </a:p>
        </p:txBody>
      </p:sp>
    </p:spTree>
    <p:extLst>
      <p:ext uri="{BB962C8B-B14F-4D97-AF65-F5344CB8AC3E}">
        <p14:creationId xmlns:p14="http://schemas.microsoft.com/office/powerpoint/2010/main" val="314218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GDP and Investment</a:t>
            </a:r>
          </a:p>
        </p:txBody>
      </p:sp>
      <p:pic>
        <p:nvPicPr>
          <p:cNvPr id="18435" name="Picture 3" descr="will_macr_03_10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62000"/>
            <a:ext cx="6257925" cy="3886200"/>
          </a:xfr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66800" y="4648200"/>
            <a:ext cx="762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Investment:</a:t>
            </a:r>
            <a:br>
              <a:rPr lang="en-US" sz="2000"/>
            </a:br>
            <a:r>
              <a:rPr lang="en-US" sz="2000"/>
              <a:t>(a) is </a:t>
            </a:r>
            <a:r>
              <a:rPr lang="en-US" sz="2000">
                <a:solidFill>
                  <a:schemeClr val="accent2"/>
                </a:solidFill>
              </a:rPr>
              <a:t>positively</a:t>
            </a:r>
            <a:r>
              <a:rPr lang="en-US" sz="2000"/>
              <a:t> correlated with GDP (corr. coeff. = 0.86)</a:t>
            </a:r>
            <a:br>
              <a:rPr lang="en-US" sz="2000"/>
            </a:br>
            <a:r>
              <a:rPr lang="en-US" sz="2000"/>
              <a:t>(b) </a:t>
            </a:r>
            <a:r>
              <a:rPr lang="en-US" sz="2000">
                <a:solidFill>
                  <a:schemeClr val="accent2"/>
                </a:solidFill>
              </a:rPr>
              <a:t>coincides with</a:t>
            </a:r>
            <a:r>
              <a:rPr lang="en-US" sz="2000"/>
              <a:t> GDP</a:t>
            </a:r>
            <a:br>
              <a:rPr lang="en-US" sz="2000"/>
            </a:br>
            <a:r>
              <a:rPr lang="en-US" sz="2000"/>
              <a:t>(c) is </a:t>
            </a:r>
            <a:r>
              <a:rPr lang="en-US" sz="2000">
                <a:solidFill>
                  <a:schemeClr val="accent2"/>
                </a:solidFill>
              </a:rPr>
              <a:t>much more volatile</a:t>
            </a:r>
            <a:r>
              <a:rPr lang="en-US" sz="2000"/>
              <a:t> than GDP (std(C)=4.69*std(GDP))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Can you explain these properties intuitively?</a:t>
            </a:r>
          </a:p>
        </p:txBody>
      </p:sp>
    </p:spTree>
    <p:extLst>
      <p:ext uri="{BB962C8B-B14F-4D97-AF65-F5344CB8AC3E}">
        <p14:creationId xmlns:p14="http://schemas.microsoft.com/office/powerpoint/2010/main" val="11139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GDP and Employment</a:t>
            </a:r>
          </a:p>
        </p:txBody>
      </p:sp>
      <p:pic>
        <p:nvPicPr>
          <p:cNvPr id="18435" name="Picture 3" descr="will_macr_03_14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3188" y="990600"/>
            <a:ext cx="6396037" cy="3581400"/>
          </a:xfrm>
          <a:noFill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90600" y="60960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Can you explain these properties intuitively?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38200" y="4648200"/>
            <a:ext cx="762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Employment:</a:t>
            </a:r>
            <a:br>
              <a:rPr lang="en-US" sz="2000"/>
            </a:br>
            <a:r>
              <a:rPr lang="en-US" sz="2000"/>
              <a:t>(a) is </a:t>
            </a:r>
            <a:r>
              <a:rPr lang="en-US" sz="2000">
                <a:solidFill>
                  <a:schemeClr val="accent2"/>
                </a:solidFill>
              </a:rPr>
              <a:t>positively</a:t>
            </a:r>
            <a:r>
              <a:rPr lang="en-US" sz="2000"/>
              <a:t> correlated with GDP (corr. coeff. = 0.81)</a:t>
            </a:r>
            <a:br>
              <a:rPr lang="en-US" sz="2000"/>
            </a:br>
            <a:r>
              <a:rPr lang="en-US" sz="2000"/>
              <a:t>(b) </a:t>
            </a:r>
            <a:r>
              <a:rPr lang="en-US" sz="2000">
                <a:solidFill>
                  <a:schemeClr val="accent2"/>
                </a:solidFill>
              </a:rPr>
              <a:t>lags</a:t>
            </a:r>
            <a:r>
              <a:rPr lang="en-US" sz="2000"/>
              <a:t> GDP</a:t>
            </a:r>
            <a:br>
              <a:rPr lang="en-US" sz="2000"/>
            </a:br>
            <a:r>
              <a:rPr lang="en-US" sz="2000"/>
              <a:t>(c) is </a:t>
            </a:r>
            <a:r>
              <a:rPr lang="en-US" sz="2000">
                <a:solidFill>
                  <a:schemeClr val="accent2"/>
                </a:solidFill>
              </a:rPr>
              <a:t>less volatile</a:t>
            </a:r>
            <a:r>
              <a:rPr lang="en-US" sz="2000"/>
              <a:t> than GDP (std(C)=0.60*std(GDP))</a:t>
            </a:r>
          </a:p>
        </p:txBody>
      </p:sp>
    </p:spTree>
    <p:extLst>
      <p:ext uri="{BB962C8B-B14F-4D97-AF65-F5344CB8AC3E}">
        <p14:creationId xmlns:p14="http://schemas.microsoft.com/office/powerpoint/2010/main" val="2492244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GDP and Price Level</a:t>
            </a:r>
          </a:p>
        </p:txBody>
      </p:sp>
      <p:pic>
        <p:nvPicPr>
          <p:cNvPr id="19459" name="Picture 3" descr="will_macr_03_11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114800" cy="3505200"/>
          </a:xfrm>
          <a:noFill/>
        </p:spPr>
      </p:pic>
      <p:pic>
        <p:nvPicPr>
          <p:cNvPr id="19460" name="Picture 4" descr="will_macr_03_1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19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66800" y="4419600"/>
            <a:ext cx="762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Prices:</a:t>
            </a:r>
            <a:br>
              <a:rPr lang="en-US" sz="2000"/>
            </a:br>
            <a:r>
              <a:rPr lang="en-US" sz="2000"/>
              <a:t>(a) are </a:t>
            </a:r>
            <a:r>
              <a:rPr lang="en-US" sz="2000">
                <a:solidFill>
                  <a:schemeClr val="accent2"/>
                </a:solidFill>
              </a:rPr>
              <a:t>negatively</a:t>
            </a:r>
            <a:r>
              <a:rPr lang="en-US" sz="2000"/>
              <a:t> correlated with GDP (corr. coeff. = -0.26)</a:t>
            </a:r>
            <a:br>
              <a:rPr lang="en-US" sz="2000"/>
            </a:br>
            <a:r>
              <a:rPr lang="en-US" sz="2000"/>
              <a:t>(b) </a:t>
            </a:r>
            <a:r>
              <a:rPr lang="en-US" sz="2000">
                <a:solidFill>
                  <a:schemeClr val="accent2"/>
                </a:solidFill>
              </a:rPr>
              <a:t>coincide with</a:t>
            </a:r>
            <a:r>
              <a:rPr lang="en-US" sz="2000"/>
              <a:t> GDP</a:t>
            </a:r>
            <a:br>
              <a:rPr lang="en-US" sz="2000"/>
            </a:br>
            <a:r>
              <a:rPr lang="en-US" sz="2000"/>
              <a:t>(c) are </a:t>
            </a:r>
            <a:r>
              <a:rPr lang="en-US" sz="2000">
                <a:solidFill>
                  <a:schemeClr val="accent2"/>
                </a:solidFill>
              </a:rPr>
              <a:t>less volatile</a:t>
            </a:r>
            <a:r>
              <a:rPr lang="en-US" sz="2000"/>
              <a:t> than GDP (std(C)=0.58*std(GDP))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66800" y="60960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Can you explain these properties intuitively?</a:t>
            </a:r>
          </a:p>
        </p:txBody>
      </p:sp>
    </p:spTree>
    <p:extLst>
      <p:ext uri="{BB962C8B-B14F-4D97-AF65-F5344CB8AC3E}">
        <p14:creationId xmlns:p14="http://schemas.microsoft.com/office/powerpoint/2010/main" val="1890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GDP and Money Supply</a:t>
            </a:r>
          </a:p>
        </p:txBody>
      </p:sp>
      <p:pic>
        <p:nvPicPr>
          <p:cNvPr id="20483" name="Picture 3" descr="will_macr_03_13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762000"/>
            <a:ext cx="6013450" cy="3886200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90600" y="4648200"/>
            <a:ext cx="762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Money supply:</a:t>
            </a:r>
            <a:br>
              <a:rPr lang="en-US" sz="2000"/>
            </a:br>
            <a:r>
              <a:rPr lang="en-US" sz="2000"/>
              <a:t>(a) is </a:t>
            </a:r>
            <a:r>
              <a:rPr lang="en-US" sz="2000">
                <a:solidFill>
                  <a:schemeClr val="accent2"/>
                </a:solidFill>
              </a:rPr>
              <a:t>positively</a:t>
            </a:r>
            <a:r>
              <a:rPr lang="en-US" sz="2000"/>
              <a:t> correlated with GDP (corr. coeff. = 0.36)</a:t>
            </a:r>
            <a:br>
              <a:rPr lang="en-US" sz="2000"/>
            </a:br>
            <a:r>
              <a:rPr lang="en-US" sz="2000"/>
              <a:t>(b) </a:t>
            </a:r>
            <a:r>
              <a:rPr lang="en-US" sz="2000">
                <a:solidFill>
                  <a:schemeClr val="accent2"/>
                </a:solidFill>
              </a:rPr>
              <a:t>leads</a:t>
            </a:r>
            <a:r>
              <a:rPr lang="en-US" sz="2000"/>
              <a:t> GDP</a:t>
            </a:r>
            <a:br>
              <a:rPr lang="en-US" sz="2000"/>
            </a:br>
            <a:r>
              <a:rPr lang="en-US" sz="2000"/>
              <a:t>(c) is slightly </a:t>
            </a:r>
            <a:r>
              <a:rPr lang="en-US" sz="2000">
                <a:solidFill>
                  <a:schemeClr val="accent2"/>
                </a:solidFill>
              </a:rPr>
              <a:t>less volatile</a:t>
            </a:r>
            <a:r>
              <a:rPr lang="en-US" sz="2000"/>
              <a:t> than GDP (std(C)=0.77*std(GDP))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14400" y="6172200"/>
            <a:ext cx="762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Can you explain these properties intuitively?</a:t>
            </a:r>
          </a:p>
        </p:txBody>
      </p:sp>
    </p:spTree>
    <p:extLst>
      <p:ext uri="{BB962C8B-B14F-4D97-AF65-F5344CB8AC3E}">
        <p14:creationId xmlns:p14="http://schemas.microsoft.com/office/powerpoint/2010/main" val="41159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GDP and Employment</a:t>
            </a:r>
          </a:p>
        </p:txBody>
      </p:sp>
      <p:pic>
        <p:nvPicPr>
          <p:cNvPr id="21507" name="Picture 3" descr="will_macr_03_14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3188" y="990600"/>
            <a:ext cx="6396037" cy="4038600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66800" y="5029200"/>
            <a:ext cx="7620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Employment:</a:t>
            </a:r>
            <a:br>
              <a:rPr lang="en-US" sz="2200"/>
            </a:br>
            <a:r>
              <a:rPr lang="en-US" sz="2200"/>
              <a:t>(a) is </a:t>
            </a:r>
            <a:r>
              <a:rPr lang="en-US" sz="2200">
                <a:solidFill>
                  <a:schemeClr val="accent2"/>
                </a:solidFill>
              </a:rPr>
              <a:t>positively</a:t>
            </a:r>
            <a:r>
              <a:rPr lang="en-US" sz="2200"/>
              <a:t> correlated with GDP (corr. coeff. = 0.81)</a:t>
            </a:r>
            <a:br>
              <a:rPr lang="en-US" sz="2200"/>
            </a:br>
            <a:r>
              <a:rPr lang="en-US" sz="2200"/>
              <a:t>(b) </a:t>
            </a:r>
            <a:r>
              <a:rPr lang="en-US" sz="2200">
                <a:solidFill>
                  <a:schemeClr val="accent2"/>
                </a:solidFill>
              </a:rPr>
              <a:t>lags</a:t>
            </a:r>
            <a:r>
              <a:rPr lang="en-US" sz="2200"/>
              <a:t> GDP</a:t>
            </a:r>
            <a:br>
              <a:rPr lang="en-US" sz="2200"/>
            </a:br>
            <a:r>
              <a:rPr lang="en-US" sz="2200"/>
              <a:t>(c) is </a:t>
            </a:r>
            <a:r>
              <a:rPr lang="en-US" sz="2200">
                <a:solidFill>
                  <a:schemeClr val="accent2"/>
                </a:solidFill>
              </a:rPr>
              <a:t>less volatile</a:t>
            </a:r>
            <a:r>
              <a:rPr lang="en-US" sz="2200"/>
              <a:t> than GDP (std(C)=0.60*std(GDP))</a:t>
            </a:r>
          </a:p>
        </p:txBody>
      </p:sp>
    </p:spTree>
    <p:extLst>
      <p:ext uri="{BB962C8B-B14F-4D97-AF65-F5344CB8AC3E}">
        <p14:creationId xmlns:p14="http://schemas.microsoft.com/office/powerpoint/2010/main" val="7744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371600"/>
            <a:ext cx="9091168" cy="393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350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GDP and Labor Productivity</a:t>
            </a:r>
          </a:p>
        </p:txBody>
      </p:sp>
      <p:pic>
        <p:nvPicPr>
          <p:cNvPr id="23555" name="Picture 3" descr="will_macr_03_15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838200"/>
            <a:ext cx="6380163" cy="4114800"/>
          </a:xfr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66800" y="4876800"/>
            <a:ext cx="7620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Labor productivity = output / employment:</a:t>
            </a:r>
            <a:br>
              <a:rPr lang="en-US" sz="2000"/>
            </a:br>
            <a:r>
              <a:rPr lang="en-US" sz="2000"/>
              <a:t>(a) is </a:t>
            </a:r>
            <a:r>
              <a:rPr lang="en-US" sz="2000">
                <a:solidFill>
                  <a:schemeClr val="accent2"/>
                </a:solidFill>
              </a:rPr>
              <a:t>positively</a:t>
            </a:r>
            <a:r>
              <a:rPr lang="en-US" sz="2000"/>
              <a:t> correlated with GDP (corr. coeff. = 0.83)</a:t>
            </a:r>
            <a:br>
              <a:rPr lang="en-US" sz="2000"/>
            </a:br>
            <a:r>
              <a:rPr lang="en-US" sz="2000"/>
              <a:t>(b) </a:t>
            </a:r>
            <a:r>
              <a:rPr lang="en-US" sz="2000">
                <a:solidFill>
                  <a:schemeClr val="accent2"/>
                </a:solidFill>
              </a:rPr>
              <a:t>coincides with</a:t>
            </a:r>
            <a:r>
              <a:rPr lang="en-US" sz="2000"/>
              <a:t> GDP</a:t>
            </a:r>
            <a:br>
              <a:rPr lang="en-US" sz="2000"/>
            </a:br>
            <a:r>
              <a:rPr lang="en-US" sz="2000"/>
              <a:t>(c) is </a:t>
            </a:r>
            <a:r>
              <a:rPr lang="en-US" sz="2000">
                <a:solidFill>
                  <a:schemeClr val="accent2"/>
                </a:solidFill>
              </a:rPr>
              <a:t>less volatile</a:t>
            </a:r>
            <a:r>
              <a:rPr lang="en-US" sz="2000"/>
              <a:t> than GDP (std(C)=0.63*std(GDP))</a:t>
            </a:r>
          </a:p>
        </p:txBody>
      </p:sp>
    </p:spTree>
    <p:extLst>
      <p:ext uri="{BB962C8B-B14F-4D97-AF65-F5344CB8AC3E}">
        <p14:creationId xmlns:p14="http://schemas.microsoft.com/office/powerpoint/2010/main" val="10326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3-1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8229600" cy="2687638"/>
          </a:xfr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52600" y="5334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Summary of Business Cycles Stylized Facts</a:t>
            </a:r>
          </a:p>
        </p:txBody>
      </p:sp>
    </p:spTree>
    <p:extLst>
      <p:ext uri="{BB962C8B-B14F-4D97-AF65-F5344CB8AC3E}">
        <p14:creationId xmlns:p14="http://schemas.microsoft.com/office/powerpoint/2010/main" val="35459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Questions about Business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Business Cycles Moderated </a:t>
            </a:r>
            <a:r>
              <a:rPr lang="en-US" i="1" dirty="0" smtClean="0"/>
              <a:t>Recently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Expansions (or Contractions) </a:t>
            </a:r>
            <a:r>
              <a:rPr lang="en-US" dirty="0" smtClean="0"/>
              <a:t>Die </a:t>
            </a:r>
            <a:r>
              <a:rPr lang="en-US" dirty="0"/>
              <a:t>of Old Age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Defining Characteristics </a:t>
            </a:r>
            <a:r>
              <a:rPr lang="en-US" dirty="0"/>
              <a:t>of the Business Cycle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Can Secular </a:t>
            </a:r>
            <a:r>
              <a:rPr lang="en-US" dirty="0" smtClean="0"/>
              <a:t>Growth Be </a:t>
            </a:r>
            <a:r>
              <a:rPr lang="en-US" dirty="0"/>
              <a:t>Distinguished from Cyclical Fluctuations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Business Cycles Be Forecast?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Business Cycles Moderated </a:t>
            </a:r>
            <a:r>
              <a:rPr lang="en-US" i="1" dirty="0"/>
              <a:t>Recently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/>
              <a:t>Do Expansions (or Contractions) Die of Old 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Expansions not duration dependent</a:t>
            </a:r>
          </a:p>
          <a:p>
            <a:r>
              <a:rPr lang="en-US" dirty="0" smtClean="0"/>
              <a:t>Contractions are duration dependent</a:t>
            </a:r>
          </a:p>
          <a:p>
            <a:r>
              <a:rPr lang="en-US" dirty="0" smtClean="0"/>
              <a:t>Cycle periodicity?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/>
              <a:t>What Are the Defining Characteristics of the Business Cycle?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/>
              <a:t>How Can Secular Growth </a:t>
            </a:r>
            <a:r>
              <a:rPr lang="en-US" dirty="0" smtClean="0"/>
              <a:t>Be Distinguished </a:t>
            </a:r>
            <a:r>
              <a:rPr lang="en-US" dirty="0"/>
              <a:t>from </a:t>
            </a:r>
            <a:r>
              <a:rPr lang="en-US" dirty="0" smtClean="0"/>
              <a:t>Cyclical Fluctuations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 Stationary (TS) </a:t>
            </a:r>
          </a:p>
          <a:p>
            <a:r>
              <a:rPr lang="en-US" dirty="0" smtClean="0"/>
              <a:t>Difference Stationary (DS)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/>
              <a:t>How Can Business Cycles Be Forecast?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Nope, not really.</a:t>
            </a:r>
          </a:p>
          <a:p>
            <a:endParaRPr lang="en-US" dirty="0"/>
          </a:p>
          <a:p>
            <a:r>
              <a:rPr lang="en-US" dirty="0" smtClean="0"/>
              <a:t>Poor </a:t>
            </a:r>
            <a:r>
              <a:rPr lang="en-US" dirty="0" err="1" smtClean="0"/>
              <a:t>forecastability</a:t>
            </a:r>
            <a:r>
              <a:rPr lang="en-US" dirty="0" smtClean="0"/>
              <a:t> from leading indicators available ex-post, even worse with real time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Romer</a:t>
            </a:r>
            <a:r>
              <a:rPr lang="en-US" dirty="0" smtClean="0"/>
              <a:t> 1999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53" y="685800"/>
            <a:ext cx="8040284" cy="468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7630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</a:rPr>
              <a:t>Comovement</a:t>
            </a:r>
            <a:r>
              <a:rPr lang="en-US" sz="3200" dirty="0" smtClean="0">
                <a:solidFill>
                  <a:srgbClr val="FF0000"/>
                </a:solidFill>
              </a:rPr>
              <a:t> of Economic Variables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and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Business Cycles Stylized Facts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4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93" y="416376"/>
            <a:ext cx="8392807" cy="49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8" y="379902"/>
            <a:ext cx="8476291" cy="50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54" y="283610"/>
            <a:ext cx="7925346" cy="513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239000" cy="581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54" y="462516"/>
            <a:ext cx="8100646" cy="50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3976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Outline of the class:</a:t>
            </a:r>
          </a:p>
        </p:txBody>
      </p:sp>
      <p:sp>
        <p:nvSpPr>
          <p:cNvPr id="61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733800"/>
          </a:xfrm>
          <a:noFill/>
        </p:spPr>
        <p:txBody>
          <a:bodyPr/>
          <a:lstStyle/>
          <a:p>
            <a:pPr marL="812800" indent="-812800" eaLnBrk="1" hangingPunct="1">
              <a:buFontTx/>
              <a:buAutoNum type="arabicPeriod"/>
            </a:pPr>
            <a:r>
              <a:rPr lang="en-US" sz="2200" smtClean="0"/>
              <a:t>Characteristics of comovement: </a:t>
            </a:r>
            <a:br>
              <a:rPr lang="en-US" sz="2200" smtClean="0"/>
            </a:br>
            <a:r>
              <a:rPr lang="en-US" sz="2200" smtClean="0"/>
              <a:t>(a) correlation;</a:t>
            </a:r>
            <a:br>
              <a:rPr lang="en-US" sz="2200" smtClean="0"/>
            </a:br>
            <a:r>
              <a:rPr lang="en-US" sz="2200" smtClean="0"/>
              <a:t>(b) relative volatility;</a:t>
            </a:r>
            <a:br>
              <a:rPr lang="en-US" sz="2200" smtClean="0"/>
            </a:br>
            <a:r>
              <a:rPr lang="en-US" sz="2200" smtClean="0"/>
              <a:t>(c) leading/lagging</a:t>
            </a:r>
            <a:br>
              <a:rPr lang="en-US" sz="2200" smtClean="0"/>
            </a:br>
            <a:endParaRPr lang="en-US" sz="2200" smtClean="0"/>
          </a:p>
          <a:p>
            <a:pPr marL="812800" indent="-812800" eaLnBrk="1" hangingPunct="1">
              <a:buFontTx/>
              <a:buAutoNum type="arabicPeriod"/>
            </a:pPr>
            <a:r>
              <a:rPr lang="en-US" sz="2200" smtClean="0"/>
              <a:t>Behavior of main economic variables during the business cycles</a:t>
            </a:r>
          </a:p>
          <a:p>
            <a:pPr marL="812800" indent="-812800" eaLnBrk="1" hangingPunct="1">
              <a:buFontTx/>
              <a:buNone/>
            </a:pPr>
            <a:r>
              <a:rPr lang="en-US" sz="2200" smtClean="0"/>
              <a:t> </a:t>
            </a:r>
          </a:p>
          <a:p>
            <a:pPr marL="812800" indent="-812800" eaLnBrk="1" hangingPunct="1">
              <a:buFontTx/>
              <a:buAutoNum type="arabicPeriod"/>
            </a:pPr>
            <a:endParaRPr lang="en-US" sz="2200" smtClean="0"/>
          </a:p>
          <a:p>
            <a:pPr marL="812800" indent="-812800" eaLnBrk="1" hangingPunct="1">
              <a:buFontTx/>
              <a:buNone/>
            </a:pPr>
            <a:endParaRPr lang="en-US" sz="2200" smtClean="0"/>
          </a:p>
          <a:p>
            <a:pPr marL="812800" indent="-812800" eaLnBrk="1" hangingPunct="1">
              <a:buFontTx/>
              <a:buNone/>
            </a:pP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3695465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8736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Two graphical ways of illustrating correlation</a:t>
            </a:r>
          </a:p>
        </p:txBody>
      </p:sp>
      <p:pic>
        <p:nvPicPr>
          <p:cNvPr id="8195" name="Picture 3" descr="will_macr_03_05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4191000" cy="4038600"/>
          </a:xfr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19200" y="5410200"/>
            <a:ext cx="220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9900"/>
                </a:solidFill>
              </a:rPr>
              <a:t>time series plot</a:t>
            </a:r>
          </a:p>
        </p:txBody>
      </p:sp>
      <p:pic>
        <p:nvPicPr>
          <p:cNvPr id="8197" name="Picture 5" descr="will_macr_03_0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41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5943600" y="1676400"/>
            <a:ext cx="2819400" cy="2286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638800" y="5410200"/>
            <a:ext cx="220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9900"/>
                </a:solidFill>
              </a:rPr>
              <a:t>scatter plot</a:t>
            </a:r>
          </a:p>
        </p:txBody>
      </p:sp>
    </p:spTree>
    <p:extLst>
      <p:ext uri="{BB962C8B-B14F-4D97-AF65-F5344CB8AC3E}">
        <p14:creationId xmlns:p14="http://schemas.microsoft.com/office/powerpoint/2010/main" val="3021545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 animBg="1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8392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err="1" smtClean="0">
                <a:solidFill>
                  <a:schemeClr val="accent2"/>
                </a:solidFill>
              </a:rPr>
              <a:t>Comovement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with GDP: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If an economic variable is </a:t>
            </a:r>
            <a:r>
              <a:rPr lang="en-US" sz="2200" dirty="0" smtClean="0">
                <a:solidFill>
                  <a:srgbClr val="009900"/>
                </a:solidFill>
              </a:rPr>
              <a:t>positively correlated</a:t>
            </a:r>
            <a:r>
              <a:rPr lang="en-US" sz="2200" dirty="0" smtClean="0"/>
              <a:t> with GDP </a:t>
            </a:r>
            <a:br>
              <a:rPr lang="en-US" sz="2200" dirty="0" smtClean="0"/>
            </a:br>
            <a:r>
              <a:rPr lang="en-US" sz="2200" dirty="0" smtClean="0"/>
              <a:t>		=&gt; it is called </a:t>
            </a:r>
            <a:r>
              <a:rPr lang="en-US" sz="2200" dirty="0" err="1" smtClean="0">
                <a:solidFill>
                  <a:srgbClr val="FF0000"/>
                </a:solidFill>
              </a:rPr>
              <a:t>procyclical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If an economic variable is </a:t>
            </a:r>
            <a:r>
              <a:rPr lang="en-US" sz="2200" dirty="0" smtClean="0">
                <a:solidFill>
                  <a:srgbClr val="009900"/>
                </a:solidFill>
              </a:rPr>
              <a:t>negatively correlated</a:t>
            </a:r>
            <a:r>
              <a:rPr lang="en-US" sz="2200" dirty="0" smtClean="0"/>
              <a:t> with GDP </a:t>
            </a:r>
            <a:br>
              <a:rPr lang="en-US" sz="2200" dirty="0" smtClean="0"/>
            </a:br>
            <a:r>
              <a:rPr lang="en-US" sz="2200" dirty="0" smtClean="0"/>
              <a:t>		=&gt; it is called </a:t>
            </a:r>
            <a:r>
              <a:rPr lang="en-US" sz="2200" dirty="0" smtClean="0">
                <a:solidFill>
                  <a:srgbClr val="FF0000"/>
                </a:solidFill>
              </a:rPr>
              <a:t>countercyclical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If an economic variable is </a:t>
            </a:r>
            <a:r>
              <a:rPr lang="en-US" sz="2200" dirty="0" smtClean="0">
                <a:solidFill>
                  <a:srgbClr val="009900"/>
                </a:solidFill>
              </a:rPr>
              <a:t>not correlated</a:t>
            </a:r>
            <a:r>
              <a:rPr lang="en-US" sz="2200" dirty="0" smtClean="0"/>
              <a:t> with GDP </a:t>
            </a:r>
            <a:br>
              <a:rPr lang="en-US" sz="2200" dirty="0" smtClean="0"/>
            </a:br>
            <a:r>
              <a:rPr lang="en-US" sz="2200" dirty="0" smtClean="0"/>
              <a:t>		=&gt; it is called </a:t>
            </a:r>
            <a:r>
              <a:rPr lang="en-US" sz="2200" dirty="0" err="1" smtClean="0">
                <a:solidFill>
                  <a:srgbClr val="FF0000"/>
                </a:solidFill>
              </a:rPr>
              <a:t>acyclical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37965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873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200" smtClean="0">
                <a:solidFill>
                  <a:srgbClr val="FF0000"/>
                </a:solidFill>
              </a:rPr>
              <a:t>Correlation is not the only regularity that we may observe by comparing two time series!</a:t>
            </a:r>
            <a:r>
              <a:rPr lang="en-US" sz="220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8675" name="Picture 3" descr="will_macr_03_05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0"/>
            <a:ext cx="4191000" cy="4038600"/>
          </a:xfrm>
          <a:noFill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5400" y="1143000"/>
            <a:ext cx="220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9900"/>
                </a:solidFill>
              </a:rPr>
              <a:t>GDP and Import</a:t>
            </a:r>
          </a:p>
        </p:txBody>
      </p:sp>
      <p:pic>
        <p:nvPicPr>
          <p:cNvPr id="28680" name="Picture 8" descr="will_macr_03_0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41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105400" y="1295400"/>
            <a:ext cx="327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9900"/>
                </a:solidFill>
              </a:rPr>
              <a:t>GDP and Consumption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2000" y="5638800"/>
            <a:ext cx="3505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Import is </a:t>
            </a:r>
            <a:r>
              <a:rPr lang="en-US">
                <a:solidFill>
                  <a:srgbClr val="FF0000"/>
                </a:solidFill>
              </a:rPr>
              <a:t>more volatile</a:t>
            </a:r>
            <a:r>
              <a:rPr lang="en-US">
                <a:solidFill>
                  <a:schemeClr val="accent2"/>
                </a:solidFill>
              </a:rPr>
              <a:t> than GDP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(Import </a:t>
            </a:r>
            <a:r>
              <a:rPr lang="en-US">
                <a:solidFill>
                  <a:srgbClr val="FF0000"/>
                </a:solidFill>
              </a:rPr>
              <a:t>varies more</a:t>
            </a:r>
            <a:r>
              <a:rPr lang="en-US">
                <a:solidFill>
                  <a:schemeClr val="accent2"/>
                </a:solidFill>
              </a:rPr>
              <a:t> than GDP)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800600" y="4038600"/>
            <a:ext cx="4114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Consumption is </a:t>
            </a:r>
            <a:r>
              <a:rPr lang="en-US">
                <a:solidFill>
                  <a:srgbClr val="FF0000"/>
                </a:solidFill>
              </a:rPr>
              <a:t>less volatile</a:t>
            </a:r>
            <a:r>
              <a:rPr lang="en-US">
                <a:solidFill>
                  <a:schemeClr val="accent2"/>
                </a:solidFill>
              </a:rPr>
              <a:t> than GDP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(Consumption </a:t>
            </a:r>
            <a:r>
              <a:rPr lang="en-US">
                <a:solidFill>
                  <a:srgbClr val="FF0000"/>
                </a:solidFill>
              </a:rPr>
              <a:t>varies less</a:t>
            </a:r>
            <a:r>
              <a:rPr lang="en-US">
                <a:solidFill>
                  <a:schemeClr val="accent2"/>
                </a:solidFill>
              </a:rPr>
              <a:t> than GDP)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800600" y="5257800"/>
            <a:ext cx="4114800" cy="12192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In statistics, the volatility of a variable (its percentage deviations from trend) is measured by the </a:t>
            </a:r>
            <a:r>
              <a:rPr lang="en-US">
                <a:solidFill>
                  <a:srgbClr val="FF0000"/>
                </a:solidFill>
              </a:rPr>
              <a:t>standard deviation 			</a:t>
            </a:r>
            <a:r>
              <a:rPr lang="en-US" i="1">
                <a:solidFill>
                  <a:srgbClr val="FF0000"/>
                </a:solidFill>
              </a:rPr>
              <a:t>(std)</a:t>
            </a:r>
          </a:p>
        </p:txBody>
      </p:sp>
    </p:spTree>
    <p:extLst>
      <p:ext uri="{BB962C8B-B14F-4D97-AF65-F5344CB8AC3E}">
        <p14:creationId xmlns:p14="http://schemas.microsoft.com/office/powerpoint/2010/main" val="2519330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1" grpId="0"/>
      <p:bldP spid="28682" grpId="0"/>
      <p:bldP spid="28683" grpId="0"/>
      <p:bldP spid="286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295400"/>
          </a:xfrm>
        </p:spPr>
        <p:txBody>
          <a:bodyPr/>
          <a:lstStyle/>
          <a:p>
            <a:pPr algn="l" eaLnBrk="1" hangingPunct="1"/>
            <a:r>
              <a:rPr lang="en-US" sz="2200" smtClean="0">
                <a:solidFill>
                  <a:schemeClr val="accent2"/>
                </a:solidFill>
              </a:rPr>
              <a:t>Macroeconomic variables can be characterized as </a:t>
            </a:r>
            <a:br>
              <a:rPr lang="en-US" sz="2200" smtClean="0">
                <a:solidFill>
                  <a:schemeClr val="accent2"/>
                </a:solidFill>
              </a:rPr>
            </a:br>
            <a:r>
              <a:rPr lang="en-US" sz="2200" smtClean="0">
                <a:solidFill>
                  <a:schemeClr val="accent2"/>
                </a:solidFill>
              </a:rPr>
              <a:t>- procyclical / countercyclical / acyclical</a:t>
            </a:r>
            <a:br>
              <a:rPr lang="en-US" sz="2200" smtClean="0">
                <a:solidFill>
                  <a:schemeClr val="accent2"/>
                </a:solidFill>
              </a:rPr>
            </a:br>
            <a:r>
              <a:rPr lang="en-US" sz="2200" smtClean="0">
                <a:solidFill>
                  <a:schemeClr val="accent2"/>
                </a:solidFill>
              </a:rPr>
              <a:t>- more or less volatile than GDP</a:t>
            </a:r>
          </a:p>
        </p:txBody>
      </p:sp>
      <p:pic>
        <p:nvPicPr>
          <p:cNvPr id="31747" name="Picture 3" descr="will_macr_03_08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438400"/>
            <a:ext cx="7119938" cy="3200400"/>
          </a:xfr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7239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Is there a third dimension for characterization?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239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Yes! A variable can </a:t>
            </a:r>
            <a:r>
              <a:rPr lang="en-US" sz="2200">
                <a:solidFill>
                  <a:srgbClr val="FF0000"/>
                </a:solidFill>
              </a:rPr>
              <a:t>lead or lag</a:t>
            </a:r>
            <a:r>
              <a:rPr lang="en-US" sz="2200"/>
              <a:t> GDP!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657600" y="5029200"/>
            <a:ext cx="1143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Leading and Lagging variables</a:t>
            </a:r>
          </a:p>
        </p:txBody>
      </p:sp>
      <p:pic>
        <p:nvPicPr>
          <p:cNvPr id="11267" name="Picture 3" descr="will_macr_03_07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8229600" cy="3352800"/>
          </a:xfrm>
          <a:noFill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4038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 is a </a:t>
            </a:r>
            <a:r>
              <a:rPr lang="en-US">
                <a:solidFill>
                  <a:schemeClr val="accent2"/>
                </a:solidFill>
              </a:rPr>
              <a:t>leading</a:t>
            </a:r>
            <a:r>
              <a:rPr lang="en-US"/>
              <a:t> variable,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(changes in GDP follow changes in x)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x </a:t>
            </a:r>
            <a:r>
              <a:rPr lang="en-US">
                <a:solidFill>
                  <a:srgbClr val="FF0000"/>
                </a:solidFill>
              </a:rPr>
              <a:t>helps to predict</a:t>
            </a:r>
            <a:r>
              <a:rPr lang="en-US"/>
              <a:t> GDP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876800" y="4724400"/>
            <a:ext cx="4038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y is a </a:t>
            </a:r>
            <a:r>
              <a:rPr lang="en-US">
                <a:solidFill>
                  <a:schemeClr val="accent2"/>
                </a:solidFill>
              </a:rPr>
              <a:t>lagging</a:t>
            </a:r>
            <a:r>
              <a:rPr lang="en-US"/>
              <a:t> variable,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(changes in y follow changes in GDP)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GDP </a:t>
            </a:r>
            <a:r>
              <a:rPr lang="en-US">
                <a:solidFill>
                  <a:srgbClr val="FF0000"/>
                </a:solidFill>
              </a:rPr>
              <a:t>helps to predict</a:t>
            </a:r>
            <a:r>
              <a:rPr lang="en-US"/>
              <a:t> y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62484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If a variable neither leads nor lags, it is called a </a:t>
            </a:r>
            <a:r>
              <a:rPr lang="en-US">
                <a:solidFill>
                  <a:srgbClr val="FF0000"/>
                </a:solidFill>
              </a:rPr>
              <a:t>coincident</a:t>
            </a:r>
          </a:p>
        </p:txBody>
      </p:sp>
    </p:spTree>
    <p:extLst>
      <p:ext uri="{BB962C8B-B14F-4D97-AF65-F5344CB8AC3E}">
        <p14:creationId xmlns:p14="http://schemas.microsoft.com/office/powerpoint/2010/main" val="1284553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512</Words>
  <Application>Microsoft Office PowerPoint</Application>
  <PresentationFormat>On-screen Show (4:3)</PresentationFormat>
  <Paragraphs>123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Business Cycle Symposium</vt:lpstr>
      <vt:lpstr>PowerPoint Presentation</vt:lpstr>
      <vt:lpstr>Comovement of Economic Variables   and   Business Cycles Stylized Facts   </vt:lpstr>
      <vt:lpstr>Outline of the class:</vt:lpstr>
      <vt:lpstr>Two graphical ways of illustrating correlation</vt:lpstr>
      <vt:lpstr>PowerPoint Presentation</vt:lpstr>
      <vt:lpstr>Correlation is not the only regularity that we may observe by comparing two time series! </vt:lpstr>
      <vt:lpstr>Macroeconomic variables can be characterized as  - procyclical / countercyclical / acyclical - more or less volatile than GDP</vt:lpstr>
      <vt:lpstr>Leading and Lagging variables</vt:lpstr>
      <vt:lpstr>GDP and the Index of Leading Economic Indicators</vt:lpstr>
      <vt:lpstr>Which variables may help to predict GDP?</vt:lpstr>
      <vt:lpstr>Business cycles facts</vt:lpstr>
      <vt:lpstr>PowerPoint Presentation</vt:lpstr>
      <vt:lpstr>GDP and Consumption</vt:lpstr>
      <vt:lpstr>GDP and Investment</vt:lpstr>
      <vt:lpstr>GDP and Employment</vt:lpstr>
      <vt:lpstr>GDP and Price Level</vt:lpstr>
      <vt:lpstr>GDP and Money Supply</vt:lpstr>
      <vt:lpstr>GDP and Employment</vt:lpstr>
      <vt:lpstr>GDP and Labor Productivity</vt:lpstr>
      <vt:lpstr>PowerPoint Presentation</vt:lpstr>
      <vt:lpstr>5 Questions about Business Cycles</vt:lpstr>
      <vt:lpstr>Have Business Cycles Moderated Recently?</vt:lpstr>
      <vt:lpstr>Do Expansions (or Contractions) Die of Old Age?</vt:lpstr>
      <vt:lpstr>What Are the Defining Characteristics of the Business Cycle?</vt:lpstr>
      <vt:lpstr>How Can Secular Growth Be Distinguished from Cyclical Fluctuations?</vt:lpstr>
      <vt:lpstr>How Can Business Cycles Be Forecast?</vt:lpstr>
      <vt:lpstr>Romer 1999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Cycle Symposium</dc:title>
  <dc:creator>brooks.tagg</dc:creator>
  <cp:lastModifiedBy>Taggert J Brooks</cp:lastModifiedBy>
  <cp:revision>12</cp:revision>
  <dcterms:created xsi:type="dcterms:W3CDTF">2009-12-02T21:00:55Z</dcterms:created>
  <dcterms:modified xsi:type="dcterms:W3CDTF">2012-12-05T23:24:56Z</dcterms:modified>
</cp:coreProperties>
</file>