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tags/tag1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tags/tag27.xml" ContentType="application/vnd.openxmlformats-officedocument.presentationml.tags+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8"/>
  </p:notesMasterIdLst>
  <p:handoutMasterIdLst>
    <p:handoutMasterId r:id="rId18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416" r:id="rId89"/>
    <p:sldId id="417" r:id="rId90"/>
    <p:sldId id="418" r:id="rId91"/>
    <p:sldId id="419" r:id="rId92"/>
    <p:sldId id="420" r:id="rId93"/>
    <p:sldId id="421" r:id="rId94"/>
    <p:sldId id="422" r:id="rId95"/>
    <p:sldId id="423" r:id="rId96"/>
    <p:sldId id="424" r:id="rId97"/>
    <p:sldId id="425" r:id="rId98"/>
    <p:sldId id="426" r:id="rId99"/>
    <p:sldId id="427" r:id="rId100"/>
    <p:sldId id="428" r:id="rId101"/>
    <p:sldId id="429" r:id="rId102"/>
    <p:sldId id="430" r:id="rId103"/>
    <p:sldId id="431" r:id="rId104"/>
    <p:sldId id="432" r:id="rId105"/>
    <p:sldId id="433" r:id="rId106"/>
    <p:sldId id="434" r:id="rId107"/>
    <p:sldId id="435" r:id="rId108"/>
    <p:sldId id="436" r:id="rId109"/>
    <p:sldId id="437" r:id="rId110"/>
    <p:sldId id="438" r:id="rId111"/>
    <p:sldId id="439" r:id="rId112"/>
    <p:sldId id="440" r:id="rId113"/>
    <p:sldId id="320" r:id="rId114"/>
    <p:sldId id="321" r:id="rId115"/>
    <p:sldId id="322" r:id="rId116"/>
    <p:sldId id="323" r:id="rId117"/>
    <p:sldId id="324" r:id="rId118"/>
    <p:sldId id="325" r:id="rId119"/>
    <p:sldId id="326" r:id="rId120"/>
    <p:sldId id="327" r:id="rId121"/>
    <p:sldId id="328" r:id="rId122"/>
    <p:sldId id="329" r:id="rId123"/>
    <p:sldId id="330" r:id="rId124"/>
    <p:sldId id="331" r:id="rId125"/>
    <p:sldId id="332" r:id="rId126"/>
    <p:sldId id="333" r:id="rId127"/>
    <p:sldId id="441" r:id="rId128"/>
    <p:sldId id="442" r:id="rId129"/>
    <p:sldId id="443" r:id="rId130"/>
    <p:sldId id="444" r:id="rId131"/>
    <p:sldId id="336" r:id="rId132"/>
    <p:sldId id="337" r:id="rId133"/>
    <p:sldId id="338" r:id="rId134"/>
    <p:sldId id="339" r:id="rId135"/>
    <p:sldId id="340" r:id="rId136"/>
    <p:sldId id="341" r:id="rId137"/>
    <p:sldId id="342" r:id="rId138"/>
    <p:sldId id="343" r:id="rId139"/>
    <p:sldId id="344" r:id="rId140"/>
    <p:sldId id="345" r:id="rId141"/>
    <p:sldId id="346" r:id="rId142"/>
    <p:sldId id="347" r:id="rId143"/>
    <p:sldId id="348" r:id="rId144"/>
    <p:sldId id="349" r:id="rId145"/>
    <p:sldId id="350" r:id="rId146"/>
    <p:sldId id="351" r:id="rId147"/>
    <p:sldId id="352" r:id="rId148"/>
    <p:sldId id="353" r:id="rId149"/>
    <p:sldId id="354" r:id="rId150"/>
    <p:sldId id="355" r:id="rId151"/>
    <p:sldId id="356" r:id="rId152"/>
    <p:sldId id="357" r:id="rId153"/>
    <p:sldId id="358" r:id="rId154"/>
    <p:sldId id="359" r:id="rId155"/>
    <p:sldId id="360" r:id="rId156"/>
    <p:sldId id="361" r:id="rId157"/>
    <p:sldId id="362" r:id="rId158"/>
    <p:sldId id="363" r:id="rId159"/>
    <p:sldId id="364" r:id="rId160"/>
    <p:sldId id="365" r:id="rId161"/>
    <p:sldId id="366" r:id="rId162"/>
    <p:sldId id="367" r:id="rId163"/>
    <p:sldId id="368" r:id="rId164"/>
    <p:sldId id="369" r:id="rId165"/>
    <p:sldId id="370" r:id="rId166"/>
    <p:sldId id="371" r:id="rId167"/>
    <p:sldId id="372" r:id="rId168"/>
    <p:sldId id="373" r:id="rId169"/>
    <p:sldId id="374" r:id="rId170"/>
    <p:sldId id="375" r:id="rId171"/>
    <p:sldId id="376" r:id="rId172"/>
    <p:sldId id="377" r:id="rId173"/>
    <p:sldId id="378" r:id="rId174"/>
    <p:sldId id="379" r:id="rId175"/>
    <p:sldId id="380" r:id="rId176"/>
    <p:sldId id="381" r:id="rId177"/>
    <p:sldId id="382" r:id="rId178"/>
    <p:sldId id="383" r:id="rId179"/>
    <p:sldId id="384" r:id="rId180"/>
    <p:sldId id="385" r:id="rId181"/>
    <p:sldId id="386" r:id="rId182"/>
    <p:sldId id="387" r:id="rId183"/>
    <p:sldId id="388" r:id="rId184"/>
    <p:sldId id="389" r:id="rId185"/>
    <p:sldId id="390" r:id="rId186"/>
    <p:sldId id="391" r:id="rId1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86" autoAdjust="0"/>
  </p:normalViewPr>
  <p:slideViewPr>
    <p:cSldViewPr>
      <p:cViewPr varScale="1">
        <p:scale>
          <a:sx n="59" d="100"/>
          <a:sy n="59" d="100"/>
        </p:scale>
        <p:origin x="-826" y="-82"/>
      </p:cViewPr>
      <p:guideLst>
        <p:guide orient="horz" pos="2160"/>
        <p:guide pos="2880"/>
      </p:guideLst>
    </p:cSldViewPr>
  </p:slideViewPr>
  <p:notesTextViewPr>
    <p:cViewPr>
      <p:scale>
        <a:sx n="100" d="100"/>
        <a:sy n="100" d="100"/>
      </p:scale>
      <p:origin x="0" y="0"/>
    </p:cViewPr>
  </p:notesTextViewPr>
  <p:sorterViewPr>
    <p:cViewPr>
      <p:scale>
        <a:sx n="72" d="100"/>
        <a:sy n="72" d="100"/>
      </p:scale>
      <p:origin x="0" y="23208"/>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8B595D-AE57-4091-B7CB-47501BB97D9F}" type="datetimeFigureOut">
              <a:rPr lang="en-US" smtClean="0"/>
              <a:pPr/>
              <a:t>9/30/2009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BAFF44-2A58-4CAA-9D15-C289645693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2C26F-4C39-4D78-8201-402361FBD598}"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A49B2-9B6F-4D25-A0E9-188F0008B1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shakespeare-literature.com/The_Merchant_of_Venice/0.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p:txBody>
          <a:bodyPr/>
          <a:lstStyle/>
          <a:p>
            <a:pPr>
              <a:lnSpc>
                <a:spcPct val="90000"/>
              </a:lnSpc>
              <a:spcBef>
                <a:spcPct val="50000"/>
              </a:spcBef>
            </a:pPr>
            <a:r>
              <a:rPr lang="en-US" b="1"/>
              <a:t>Interest rate on two-year bond:</a:t>
            </a:r>
            <a:endParaRPr lang="en-US"/>
          </a:p>
          <a:p>
            <a:pPr>
              <a:lnSpc>
                <a:spcPct val="90000"/>
              </a:lnSpc>
              <a:spcBef>
                <a:spcPct val="11000"/>
              </a:spcBef>
            </a:pPr>
            <a:r>
              <a:rPr lang="en-US"/>
              <a:t>	(5% + 6%)/2 = 5.5%</a:t>
            </a:r>
          </a:p>
          <a:p>
            <a:pPr>
              <a:lnSpc>
                <a:spcPct val="90000"/>
              </a:lnSpc>
              <a:spcBef>
                <a:spcPct val="50000"/>
              </a:spcBef>
            </a:pPr>
            <a:r>
              <a:rPr lang="en-US" b="1"/>
              <a:t>Interest rate for five-year bond:</a:t>
            </a:r>
            <a:endParaRPr lang="en-US"/>
          </a:p>
          <a:p>
            <a:pPr>
              <a:lnSpc>
                <a:spcPct val="90000"/>
              </a:lnSpc>
              <a:spcBef>
                <a:spcPct val="11000"/>
              </a:spcBef>
            </a:pPr>
            <a:r>
              <a:rPr lang="en-US"/>
              <a:t>	(5% + 6% + 7% + 8% + 9%)/5 = 7%</a:t>
            </a:r>
          </a:p>
          <a:p>
            <a:pPr>
              <a:lnSpc>
                <a:spcPct val="90000"/>
              </a:lnSpc>
              <a:spcBef>
                <a:spcPct val="50000"/>
              </a:spcBef>
            </a:pPr>
            <a:r>
              <a:rPr lang="en-US" b="1"/>
              <a:t>Interest rate for one to five year bonds:</a:t>
            </a:r>
            <a:endParaRPr lang="en-US"/>
          </a:p>
          <a:p>
            <a:pPr>
              <a:lnSpc>
                <a:spcPct val="90000"/>
              </a:lnSpc>
              <a:spcBef>
                <a:spcPct val="11000"/>
              </a:spcBef>
            </a:pPr>
            <a:r>
              <a:rPr lang="en-US"/>
              <a:t>	5%, 5.5%, 6%, 6.5% and 7%.</a:t>
            </a:r>
          </a:p>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p:txBody>
          <a:bodyPr/>
          <a:lstStyle/>
          <a:p>
            <a:r>
              <a:rPr lang="en-US"/>
              <a:t>Prison and cigarettes.  Grade school playground and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p:txBody>
          <a:bodyPr/>
          <a:lstStyle/>
          <a:p>
            <a:pPr>
              <a:spcBef>
                <a:spcPct val="4000"/>
              </a:spcBef>
            </a:pPr>
            <a:r>
              <a:rPr lang="en-US" altLang="en-US"/>
              <a:t>Medium of exchange – generally accepted for payment</a:t>
            </a:r>
          </a:p>
          <a:p>
            <a:pPr>
              <a:spcBef>
                <a:spcPct val="4000"/>
              </a:spcBef>
            </a:pPr>
            <a:r>
              <a:rPr lang="en-US" altLang="en-US"/>
              <a:t>Unit of account – it operates a a mechanism for pricing, eliminating the need for all the bilateral prices</a:t>
            </a:r>
          </a:p>
          <a:p>
            <a:pPr>
              <a:spcBef>
                <a:spcPct val="4000"/>
              </a:spcBef>
            </a:pPr>
            <a:r>
              <a:rPr lang="en-US" altLang="en-US"/>
              <a:t>Store of value – roughly keeps its value over time, therefore minimizing storage costs.</a:t>
            </a:r>
          </a:p>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r>
              <a:rPr lang="en-US"/>
              <a:t>Weatherford, J. M. (1997). </a:t>
            </a:r>
            <a:r>
              <a:rPr lang="en-US" i="1"/>
              <a:t>The History of Money: From Sandstone to Cyberspace</a:t>
            </a:r>
            <a:r>
              <a:rPr lang="en-US"/>
              <a:t>. New York: Crown Publishers.</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r>
              <a:rPr lang="en-US"/>
              <a:t>Weatherford, J. M. (1997). </a:t>
            </a:r>
            <a:r>
              <a:rPr lang="en-US" i="1"/>
              <a:t>The History of Money: From Sandstone to Cyberspace</a:t>
            </a:r>
            <a:r>
              <a:rPr lang="en-US"/>
              <a:t>. New York: Crown Publishers.</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p:txBody>
          <a:bodyPr/>
          <a:lstStyle/>
          <a:p>
            <a:r>
              <a:rPr lang="en-US" sz="1300"/>
              <a:t>Smelly African money…not easily accepted: </a:t>
            </a:r>
            <a:r>
              <a:rPr lang="en-US"/>
              <a:t>http://mahalanobis.twoday.net/stories/489015/</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pPr>
              <a:lnSpc>
                <a:spcPct val="90000"/>
              </a:lnSpc>
            </a:pPr>
            <a:r>
              <a:rPr lang="en-US" sz="700" b="1">
                <a:solidFill>
                  <a:schemeClr val="tx2"/>
                </a:solidFill>
              </a:rPr>
              <a:t>Three Interesting Facts in Table 1</a:t>
            </a:r>
            <a:endParaRPr lang="en-US" sz="700">
              <a:solidFill>
                <a:schemeClr val="tx2"/>
              </a:solidFill>
            </a:endParaRPr>
          </a:p>
          <a:p>
            <a:pPr>
              <a:lnSpc>
                <a:spcPct val="90000"/>
              </a:lnSpc>
            </a:pPr>
            <a:r>
              <a:rPr lang="en-US" sz="700"/>
              <a:t>1.	When bond is at par, yield equals coupon rate</a:t>
            </a:r>
          </a:p>
          <a:p>
            <a:pPr>
              <a:lnSpc>
                <a:spcPct val="90000"/>
              </a:lnSpc>
            </a:pPr>
            <a:r>
              <a:rPr lang="en-US" sz="700"/>
              <a:t>2.	Price and yield are negatively related</a:t>
            </a:r>
          </a:p>
          <a:p>
            <a:pPr>
              <a:lnSpc>
                <a:spcPct val="90000"/>
              </a:lnSpc>
            </a:pPr>
            <a:r>
              <a:rPr lang="en-US" sz="700"/>
              <a:t>3.	Yield greater than coupon rate when bond price is below par value</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p:txBody>
          <a:bodyPr/>
          <a:lstStyle/>
          <a:p>
            <a:r>
              <a:rPr lang="en-US" sz="1300"/>
              <a:t>Are you normal about money?</a:t>
            </a:r>
          </a:p>
          <a:p>
            <a:endParaRPr lang="en-US" sz="1300"/>
          </a:p>
          <a:p>
            <a:endParaRPr lang="en-US" sz="13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p:txBody>
          <a:bodyPr/>
          <a:lstStyle/>
          <a:p>
            <a:r>
              <a:rPr lang="en-US" dirty="0"/>
              <a:t>Some non-money related questions from the article:</a:t>
            </a:r>
          </a:p>
          <a:p>
            <a:endParaRPr lang="en-US" dirty="0"/>
          </a:p>
          <a:p>
            <a:r>
              <a:rPr lang="en-US" dirty="0">
                <a:solidFill>
                  <a:srgbClr val="000000"/>
                </a:solidFill>
                <a:cs typeface="Times New Roman" pitchFamily="18" charset="0"/>
              </a:rPr>
              <a:t>What, according to Radford, accounts for the development of an exchange system in a POW camp?</a:t>
            </a:r>
          </a:p>
          <a:p>
            <a:r>
              <a:rPr lang="en-US" dirty="0">
                <a:solidFill>
                  <a:srgbClr val="000000"/>
                </a:solidFill>
                <a:cs typeface="Times New Roman" pitchFamily="18" charset="0"/>
              </a:rPr>
              <a:t>Can the development of the system be explained by the equality or lack of equality in the distribution of supplies?</a:t>
            </a:r>
          </a:p>
          <a:p>
            <a:r>
              <a:rPr lang="en-US" dirty="0">
                <a:solidFill>
                  <a:srgbClr val="000000"/>
                </a:solidFill>
                <a:cs typeface="Times New Roman" pitchFamily="18" charset="0"/>
              </a:rPr>
              <a:t>Were prisoners generally unhappy with their particular allotment of supplies and thereby motivated to develop an exchange system?</a:t>
            </a:r>
          </a:p>
          <a:p>
            <a:r>
              <a:rPr lang="en-US" dirty="0">
                <a:solidFill>
                  <a:srgbClr val="000000"/>
                </a:solidFill>
                <a:cs typeface="Times New Roman" pitchFamily="18" charset="0"/>
              </a:rPr>
              <a:t>Which force does Radford think was most important in accounting for the evolution of the exchange system?</a:t>
            </a:r>
          </a:p>
          <a:p>
            <a:r>
              <a:rPr lang="en-US" dirty="0">
                <a:solidFill>
                  <a:srgbClr val="000000"/>
                </a:solidFill>
                <a:cs typeface="Times New Roman" pitchFamily="18" charset="0"/>
              </a:rPr>
              <a:t>In what sense does the "extent of the market" matter in the POW camp exchange system?</a:t>
            </a:r>
            <a:endParaRPr lang="en-US" dirty="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800" dirty="0">
                <a:solidFill>
                  <a:srgbClr val="000000"/>
                </a:solidFill>
                <a:cs typeface="Times New Roman" pitchFamily="18" charset="0"/>
              </a:rPr>
              <a:t>Why, according to Radford, were traders (middlemen) disliked?</a:t>
            </a:r>
            <a:endParaRPr lang="en-US" sz="800" dirty="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800" dirty="0">
                <a:solidFill>
                  <a:srgbClr val="000000"/>
                </a:solidFill>
                <a:cs typeface="Times New Roman" pitchFamily="18" charset="0"/>
              </a:rPr>
              <a:t>Does Radford regard traders as social parasites?</a:t>
            </a:r>
            <a:endParaRPr lang="en-US" sz="800" dirty="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800" dirty="0">
                <a:solidFill>
                  <a:srgbClr val="000000"/>
                </a:solidFill>
                <a:cs typeface="Times New Roman" pitchFamily="18" charset="0"/>
              </a:rPr>
              <a:t>In what sense did traders take advantage of pricing discrepancies?</a:t>
            </a:r>
            <a:endParaRPr lang="en-US" sz="800" dirty="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800" dirty="0">
                <a:solidFill>
                  <a:srgbClr val="000000"/>
                </a:solidFill>
                <a:cs typeface="Times New Roman" pitchFamily="18" charset="0"/>
              </a:rPr>
              <a:t>Why did the British officers attempt to regulate prices in the POW camp?</a:t>
            </a:r>
            <a:endParaRPr lang="en-US" sz="800" dirty="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800" dirty="0">
                <a:solidFill>
                  <a:srgbClr val="000000"/>
                </a:solidFill>
                <a:cs typeface="Times New Roman" pitchFamily="18" charset="0"/>
              </a:rPr>
              <a:t>In your view, did the POW exchange system produce a just distribution of goods? Would you have favored regulation of the exchange system? What sort?</a:t>
            </a:r>
            <a:endParaRPr lang="en-US" sz="800" dirty="0"/>
          </a:p>
          <a:p>
            <a:endParaRPr lang="en-US" sz="1400" dirty="0">
              <a:solidFill>
                <a:srgbClr val="000000"/>
              </a:solidFill>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p:txBody>
          <a:bodyPr/>
          <a:lstStyle/>
          <a:p>
            <a:r>
              <a:rPr lang="en-US"/>
              <a:t>If the number of cigarette fell by half, one would expect prices to fall by half, but in fact they fell by more due to the non-monetary demand. </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p:txBody>
          <a:bodyPr/>
          <a:lstStyle/>
          <a:p>
            <a:r>
              <a:rPr lang="en-US"/>
              <a:t>http://en.wikipedia.org/wiki/Fiat_currency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r>
              <a:rPr lang="en-US"/>
              <a:t>Whats on paper</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r>
              <a:rPr lang="en-US"/>
              <a:t>Note two district banks in Missouri.</a:t>
            </a:r>
          </a:p>
          <a:p>
            <a:endParaRPr lang="en-US"/>
          </a:p>
          <a:p>
            <a:r>
              <a:rPr lang="en-US"/>
              <a:t>Note the geographical breakdown of districts, more like historic population distribution.</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r>
              <a:rPr lang="en-US"/>
              <a:t>What really happens</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p:txBody>
          <a:bodyPr/>
          <a:lstStyle/>
          <a:p>
            <a:r>
              <a:rPr lang="en-US"/>
              <a:t>Instrument independence the ability of CB to set instruments and targets</a:t>
            </a:r>
          </a:p>
          <a:p>
            <a:endParaRPr lang="en-US"/>
          </a:p>
          <a:p>
            <a:r>
              <a:rPr lang="en-US"/>
              <a:t>Goal independence the ability of CB to choose and set goals</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p:txBody>
          <a:bodyPr/>
          <a:lstStyle/>
          <a:p>
            <a:r>
              <a:rPr lang="en-US"/>
              <a:t>Dynamic inconsistency </a:t>
            </a:r>
          </a:p>
          <a:p>
            <a:endParaRPr lang="en-US"/>
          </a:p>
          <a:p>
            <a:r>
              <a:rPr lang="en-US"/>
              <a:t>http://nobelprize.org/economics/laureates/2004/prescott-interview.html</a:t>
            </a:r>
          </a:p>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p:txBody>
          <a:bodyPr/>
          <a:lstStyle/>
          <a:p>
            <a:r>
              <a:rPr lang="en-US"/>
              <a:t>The focus is now on the Fed Funds rate as a short term target.  The primary tool is open market operations.  Since 1994 the Fed announces its target for the fed funds rate.</a:t>
            </a:r>
          </a:p>
          <a:p>
            <a:endParaRPr lang="en-US"/>
          </a:p>
          <a:p>
            <a:r>
              <a:rPr lang="en-US"/>
              <a:t>The fed switched to a penalty discount rate policy (where the discount rate is above the fed funds) in January of 2003.</a:t>
            </a:r>
          </a:p>
          <a:p>
            <a:endParaRPr lang="en-US"/>
          </a:p>
          <a:p>
            <a:r>
              <a:rPr lang="en-US"/>
              <a:t>http://www.frbsf.org/education/activities/drecon/2004/0409.html</a:t>
            </a:r>
          </a:p>
          <a:p>
            <a:endParaRPr lang="en-US"/>
          </a:p>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43000" y="685800"/>
            <a:ext cx="4572000" cy="3429000"/>
          </a:xfrm>
          <a:ln/>
        </p:spPr>
      </p:sp>
      <p:sp>
        <p:nvSpPr>
          <p:cNvPr id="125955" name="Rectangle 3"/>
          <p:cNvSpPr>
            <a:spLocks noGrp="1" noChangeArrowheads="1"/>
          </p:cNvSpPr>
          <p:nvPr>
            <p:ph type="body" idx="1"/>
          </p:nvPr>
        </p:nvSpPr>
        <p:spPr/>
        <p:txBody>
          <a:bodyPr/>
          <a:lstStyle/>
          <a:p>
            <a:r>
              <a:rPr lang="en-US" sz="1400" b="1">
                <a:solidFill>
                  <a:schemeClr val="tx2"/>
                </a:solidFill>
              </a:rPr>
              <a:t>Key Findings from Table 2</a:t>
            </a:r>
            <a:endParaRPr lang="en-US" sz="1400">
              <a:solidFill>
                <a:schemeClr val="tx2"/>
              </a:solidFill>
            </a:endParaRPr>
          </a:p>
          <a:p>
            <a:r>
              <a:rPr lang="en-US"/>
              <a:t>1.	Only bond whose return = yield is one with maturity = holding period</a:t>
            </a:r>
          </a:p>
          <a:p>
            <a:r>
              <a:rPr lang="en-US"/>
              <a:t>2.	For bonds with maturity &gt; holding period, </a:t>
            </a:r>
            <a:r>
              <a:rPr lang="en-US" i="1"/>
              <a:t>i</a:t>
            </a:r>
            <a:r>
              <a:rPr lang="en-US"/>
              <a:t> </a:t>
            </a:r>
            <a:r>
              <a:rPr lang="en-US">
                <a:latin typeface="Symbol" pitchFamily="18" charset="2"/>
              </a:rPr>
              <a:t></a:t>
            </a:r>
            <a:r>
              <a:rPr lang="en-US"/>
              <a:t> P</a:t>
            </a:r>
            <a:r>
              <a:rPr lang="en-US">
                <a:latin typeface="Symbol" pitchFamily="18" charset="2"/>
              </a:rPr>
              <a:t></a:t>
            </a:r>
            <a:r>
              <a:rPr lang="en-US"/>
              <a:t> implying capital loss</a:t>
            </a:r>
          </a:p>
          <a:p>
            <a:r>
              <a:rPr lang="en-US"/>
              <a:t>3.	Longer is maturity, greater is % price change associated with interest rate change</a:t>
            </a:r>
          </a:p>
          <a:p>
            <a:r>
              <a:rPr lang="en-US"/>
              <a:t>4.	Longer is maturity, more return changes with change in interest rate</a:t>
            </a:r>
          </a:p>
          <a:p>
            <a:r>
              <a:rPr lang="en-US"/>
              <a:t>5.	Bond with high initial interest rate can still have negative return if </a:t>
            </a:r>
            <a:r>
              <a:rPr lang="en-US" i="1"/>
              <a:t>i</a:t>
            </a:r>
            <a:r>
              <a:rPr lang="en-US"/>
              <a:t> </a:t>
            </a:r>
            <a:r>
              <a:rPr lang="en-US">
                <a:latin typeface="Symbol" pitchFamily="18" charset="2"/>
              </a:rPr>
              <a:t></a:t>
            </a:r>
            <a:endParaRPr lang="en-US"/>
          </a:p>
          <a:p>
            <a:pPr>
              <a:spcBef>
                <a:spcPct val="50000"/>
              </a:spcBef>
            </a:pPr>
            <a:r>
              <a:rPr lang="en-US" sz="1400" b="1">
                <a:solidFill>
                  <a:schemeClr val="tx2"/>
                </a:solidFill>
              </a:rPr>
              <a:t>Conclusion from Table 2 Analysis</a:t>
            </a:r>
            <a:endParaRPr lang="en-US" sz="1400">
              <a:solidFill>
                <a:schemeClr val="tx2"/>
              </a:solidFill>
            </a:endParaRPr>
          </a:p>
          <a:p>
            <a:r>
              <a:rPr lang="en-US"/>
              <a:t>1.	Prices and returns more volatile for long-term bonds because have higher interest-rate risk</a:t>
            </a:r>
          </a:p>
          <a:p>
            <a:r>
              <a:rPr lang="en-US"/>
              <a:t>2.	No interest-rate risk for any bond whose maturity equals holding period</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p:txBody>
          <a:bodyPr/>
          <a:lstStyle/>
          <a:p>
            <a:r>
              <a:rPr lang="en-US"/>
              <a:t>Adopted by Canada, Australia, New Zealand all of which eliminate required reserves.</a:t>
            </a:r>
          </a:p>
          <a:p>
            <a:endParaRPr lang="en-US"/>
          </a:p>
          <a:p>
            <a:r>
              <a:rPr lang="en-US"/>
              <a:t>i l is the lombard rate, like the discount rate , generally 25 basis points above iff, and ir is the rate the CB pays on deposits generally 25 basis points below iff. </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p:txBody>
          <a:bodyPr/>
          <a:lstStyle/>
          <a:p>
            <a:r>
              <a:rPr lang="en-US" sz="1400" b="1">
                <a:solidFill>
                  <a:schemeClr val="tx2"/>
                </a:solidFill>
              </a:rPr>
              <a:t>Key Findings from Table 2</a:t>
            </a:r>
            <a:endParaRPr lang="en-US" sz="1400">
              <a:solidFill>
                <a:schemeClr val="tx2"/>
              </a:solidFill>
            </a:endParaRPr>
          </a:p>
          <a:p>
            <a:r>
              <a:rPr lang="en-US"/>
              <a:t>1.	Only bond whose return = yield is one with maturity = holding period</a:t>
            </a:r>
          </a:p>
          <a:p>
            <a:r>
              <a:rPr lang="en-US"/>
              <a:t>2.	For bonds with maturity &gt; holding period, </a:t>
            </a:r>
            <a:r>
              <a:rPr lang="en-US" i="1"/>
              <a:t>i</a:t>
            </a:r>
            <a:r>
              <a:rPr lang="en-US"/>
              <a:t> </a:t>
            </a:r>
            <a:r>
              <a:rPr lang="en-US">
                <a:latin typeface="Symbol" pitchFamily="18" charset="2"/>
              </a:rPr>
              <a:t></a:t>
            </a:r>
            <a:r>
              <a:rPr lang="en-US"/>
              <a:t> P</a:t>
            </a:r>
            <a:r>
              <a:rPr lang="en-US">
                <a:latin typeface="Symbol" pitchFamily="18" charset="2"/>
              </a:rPr>
              <a:t></a:t>
            </a:r>
            <a:r>
              <a:rPr lang="en-US"/>
              <a:t> implying capital loss</a:t>
            </a:r>
          </a:p>
          <a:p>
            <a:r>
              <a:rPr lang="en-US"/>
              <a:t>3.	Longer is maturity, greater is % price change associated with interest rate change</a:t>
            </a:r>
          </a:p>
          <a:p>
            <a:r>
              <a:rPr lang="en-US"/>
              <a:t>4.	Longer is maturity, more return changes with change in interest rate</a:t>
            </a:r>
          </a:p>
          <a:p>
            <a:r>
              <a:rPr lang="en-US"/>
              <a:t>5.	Bond with high initial interest rate can still have negative return if </a:t>
            </a:r>
            <a:r>
              <a:rPr lang="en-US" i="1"/>
              <a:t>i</a:t>
            </a:r>
            <a:r>
              <a:rPr lang="en-US"/>
              <a:t> </a:t>
            </a:r>
            <a:r>
              <a:rPr lang="en-US">
                <a:latin typeface="Symbol" pitchFamily="18" charset="2"/>
              </a:rPr>
              <a:t></a:t>
            </a:r>
            <a:endParaRPr lang="en-US"/>
          </a:p>
          <a:p>
            <a:pPr>
              <a:spcBef>
                <a:spcPct val="50000"/>
              </a:spcBef>
            </a:pPr>
            <a:r>
              <a:rPr lang="en-US" sz="1400" b="1">
                <a:solidFill>
                  <a:schemeClr val="tx2"/>
                </a:solidFill>
              </a:rPr>
              <a:t>Conclusion from Table 2 Analysis</a:t>
            </a:r>
            <a:endParaRPr lang="en-US" sz="1400">
              <a:solidFill>
                <a:schemeClr val="tx2"/>
              </a:solidFill>
            </a:endParaRPr>
          </a:p>
          <a:p>
            <a:r>
              <a:rPr lang="en-US"/>
              <a:t>1.	Prices and returns more volatile for long-term bonds because have higher interest-rate risk</a:t>
            </a:r>
          </a:p>
          <a:p>
            <a:r>
              <a:rPr lang="en-US"/>
              <a:t>2.	No interest-rate risk for any bond whose maturity equals holding period</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r>
              <a:rPr lang="en-US"/>
              <a:t>The Fed recently discussed inflation targeting and how it might affect its choice of pursuing these goals.</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43000" y="685800"/>
            <a:ext cx="4572000" cy="3429000"/>
          </a:xfrm>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50938" y="692150"/>
            <a:ext cx="4556125" cy="3416300"/>
          </a:xfrm>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50938" y="692150"/>
            <a:ext cx="4556125" cy="3416300"/>
          </a:xfrm>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p:txBody>
          <a:bodyPr/>
          <a:lstStyle/>
          <a:p>
            <a:r>
              <a:rPr lang="en-US"/>
              <a:t>Option #1 PV(0.12,2,10000,0,1)= ($18,928.57) </a:t>
            </a:r>
          </a:p>
          <a:p>
            <a:r>
              <a:rPr lang="en-US"/>
              <a:t>Option #2PV(0.12,30,2000,0,1)= ($18,043.61) </a:t>
            </a:r>
          </a:p>
          <a:p>
            <a:r>
              <a:rPr lang="en-US"/>
              <a:t>Clearly option number 1 is worth more so you should choose #1, unless you place a much lower rate of discount on future payments.  You would use a much lower interest rate, say 10%. Then the Present Values are as follows:</a:t>
            </a:r>
          </a:p>
          <a:p>
            <a:r>
              <a:rPr lang="en-US"/>
              <a:t>Option #1 PV(0.1,2,10000,0,1)= ($19,090.91)</a:t>
            </a:r>
          </a:p>
          <a:p>
            <a:r>
              <a:rPr lang="en-US"/>
              <a:t>Option #2PV(0.1,30,2000,0,1)= ($20,739.21)</a:t>
            </a:r>
          </a:p>
          <a:p>
            <a:r>
              <a:rPr lang="en-US"/>
              <a:t>Now option #2 is worth more.</a:t>
            </a:r>
          </a:p>
          <a:p>
            <a:endParaRPr lang="en-US"/>
          </a:p>
          <a:p>
            <a:r>
              <a:rPr lang="en-US"/>
              <a:t>The future is uncertain, the interest rate is just one estimate of the markets view of that uncertainty.</a:t>
            </a:r>
          </a:p>
          <a:p>
            <a:endParaRPr lang="en-US"/>
          </a:p>
          <a:p>
            <a:r>
              <a:rPr lang="en-US"/>
              <a:t>Make comparisons and connections to CRT research. Those with higher CRT would tend to prefer option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3000" y="685800"/>
            <a:ext cx="4572000" cy="3429000"/>
          </a:xfrm>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43000" y="685800"/>
            <a:ext cx="4572000" cy="3429000"/>
          </a:xfrm>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p:txBody>
          <a:bodyPr/>
          <a:lstStyle/>
          <a:p>
            <a:r>
              <a:rPr lang="en-US"/>
              <a:t>Option #1 PV(0.12,2,10000,0,1)= ($18,928.57) </a:t>
            </a:r>
          </a:p>
          <a:p>
            <a:r>
              <a:rPr lang="en-US"/>
              <a:t>Option #2PV(0.12,30,2000,0,1)= ($18,043.61) </a:t>
            </a:r>
          </a:p>
          <a:p>
            <a:r>
              <a:rPr lang="en-US"/>
              <a:t>Clearly option number 1 is worth more so you should choose #1, unless you place a much lower rate of discount on future payments.  You would use a much lower interest rate, say 10%. Then the Present Values are as follows:</a:t>
            </a:r>
          </a:p>
          <a:p>
            <a:r>
              <a:rPr lang="en-US"/>
              <a:t>Option #1 PV(0.1,2,10000,0,1)= ($19,090.91)</a:t>
            </a:r>
          </a:p>
          <a:p>
            <a:r>
              <a:rPr lang="en-US"/>
              <a:t>Option #2PV(0.1,30,2000,0,1)= ($20,739.21)</a:t>
            </a:r>
          </a:p>
          <a:p>
            <a:r>
              <a:rPr lang="en-US"/>
              <a:t>Now option #2 is worth more.</a:t>
            </a:r>
          </a:p>
          <a:p>
            <a:endParaRPr lang="en-US"/>
          </a:p>
          <a:p>
            <a:r>
              <a:rPr lang="en-US"/>
              <a:t>The future is uncertain, the interest rate is just one estimate of the markets view of that uncertainty.</a:t>
            </a:r>
          </a:p>
          <a:p>
            <a:endParaRPr lang="en-US"/>
          </a:p>
          <a:p>
            <a:r>
              <a:rPr lang="en-US"/>
              <a:t>Make comparisons and connections to CRT research. Those with higher CRT would tend to prefer option #2</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ln/>
        </p:spPr>
      </p:sp>
      <p:sp>
        <p:nvSpPr>
          <p:cNvPr id="102403" name="Rectangle 3"/>
          <p:cNvSpPr>
            <a:spLocks noGrp="1" noChangeArrowheads="1"/>
          </p:cNvSpPr>
          <p:nvPr>
            <p:ph type="body" idx="1"/>
          </p:nvPr>
        </p:nvSpPr>
        <p:spPr/>
        <p:txBody>
          <a:bodyPr/>
          <a:lstStyle/>
          <a:p>
            <a:pPr>
              <a:lnSpc>
                <a:spcPct val="40000"/>
              </a:lnSpc>
            </a:pPr>
            <a:r>
              <a:rPr lang="en-US" sz="700"/>
              <a:t>	</a:t>
            </a:r>
            <a:r>
              <a:rPr lang="en-US" sz="700" b="1"/>
              <a:t>(</a:t>
            </a:r>
            <a:r>
              <a:rPr lang="en-US" sz="700" b="1" i="1"/>
              <a:t>F – P</a:t>
            </a:r>
            <a:r>
              <a:rPr lang="en-US" sz="700" b="1"/>
              <a:t>)</a:t>
            </a:r>
          </a:p>
          <a:p>
            <a:pPr>
              <a:lnSpc>
                <a:spcPct val="40000"/>
              </a:lnSpc>
            </a:pPr>
            <a:r>
              <a:rPr lang="en-US" sz="700" b="1" i="1"/>
              <a:t>i</a:t>
            </a:r>
            <a:r>
              <a:rPr lang="en-US" sz="700" b="1"/>
              <a:t> = </a:t>
            </a:r>
            <a:r>
              <a:rPr lang="en-US" sz="700" b="1" i="1"/>
              <a:t>RET</a:t>
            </a:r>
            <a:r>
              <a:rPr lang="en-US" sz="700" b="1" i="1" baseline="54000"/>
              <a:t>e</a:t>
            </a:r>
            <a:r>
              <a:rPr lang="en-US" sz="700" b="1"/>
              <a:t> = 		</a:t>
            </a:r>
          </a:p>
          <a:p>
            <a:pPr>
              <a:lnSpc>
                <a:spcPct val="40000"/>
              </a:lnSpc>
            </a:pPr>
            <a:r>
              <a:rPr lang="en-US" sz="700" b="1"/>
              <a:t>		</a:t>
            </a:r>
            <a:r>
              <a:rPr lang="en-US" sz="700" b="1" i="1"/>
              <a:t>P</a:t>
            </a:r>
            <a:endParaRPr lang="en-US" sz="700" b="1"/>
          </a:p>
          <a:p>
            <a:pPr>
              <a:lnSpc>
                <a:spcPct val="90000"/>
              </a:lnSpc>
              <a:spcBef>
                <a:spcPct val="100000"/>
              </a:spcBef>
              <a:spcAft>
                <a:spcPct val="50000"/>
              </a:spcAft>
            </a:pPr>
            <a:r>
              <a:rPr lang="en-US" sz="700" b="1">
                <a:solidFill>
                  <a:schemeClr val="tx2"/>
                </a:solidFill>
              </a:rPr>
              <a:t>Point A:</a:t>
            </a:r>
          </a:p>
          <a:p>
            <a:pPr>
              <a:lnSpc>
                <a:spcPct val="90000"/>
              </a:lnSpc>
            </a:pPr>
            <a:r>
              <a:rPr lang="en-US" sz="700" i="1"/>
              <a:t>P</a:t>
            </a:r>
            <a:r>
              <a:rPr lang="en-US" sz="700"/>
              <a:t> = $950</a:t>
            </a:r>
          </a:p>
          <a:p>
            <a:pPr>
              <a:lnSpc>
                <a:spcPct val="40000"/>
              </a:lnSpc>
              <a:spcBef>
                <a:spcPct val="150000"/>
              </a:spcBef>
            </a:pPr>
            <a:r>
              <a:rPr lang="en-US" sz="700" i="1"/>
              <a:t>	</a:t>
            </a:r>
            <a:r>
              <a:rPr lang="en-US" sz="700"/>
              <a:t>($1000 – $950)</a:t>
            </a:r>
          </a:p>
          <a:p>
            <a:pPr>
              <a:lnSpc>
                <a:spcPct val="40000"/>
              </a:lnSpc>
            </a:pPr>
            <a:r>
              <a:rPr lang="en-US" sz="700" i="1"/>
              <a:t>i</a:t>
            </a:r>
            <a:r>
              <a:rPr lang="en-US" sz="700"/>
              <a:t> =	                       	= 0.053 = 5.3%</a:t>
            </a:r>
          </a:p>
          <a:p>
            <a:pPr>
              <a:lnSpc>
                <a:spcPct val="40000"/>
              </a:lnSpc>
            </a:pPr>
            <a:r>
              <a:rPr lang="en-US" sz="700"/>
              <a:t>	$950</a:t>
            </a:r>
          </a:p>
          <a:p>
            <a:pPr>
              <a:lnSpc>
                <a:spcPct val="90000"/>
              </a:lnSpc>
              <a:spcBef>
                <a:spcPct val="100000"/>
              </a:spcBef>
            </a:pPr>
            <a:r>
              <a:rPr lang="en-US" sz="700" i="1"/>
              <a:t>B</a:t>
            </a:r>
            <a:r>
              <a:rPr lang="en-US" sz="700" i="1" baseline="54000"/>
              <a:t>d</a:t>
            </a:r>
            <a:r>
              <a:rPr lang="en-US" sz="700"/>
              <a:t> = $100 billion</a:t>
            </a:r>
          </a:p>
          <a:p>
            <a:pPr>
              <a:lnSpc>
                <a:spcPct val="90000"/>
              </a:lnSpc>
              <a:spcBef>
                <a:spcPct val="100000"/>
              </a:spcBef>
              <a:spcAft>
                <a:spcPct val="50000"/>
              </a:spcAft>
            </a:pPr>
            <a:r>
              <a:rPr lang="en-US" sz="800" b="1">
                <a:solidFill>
                  <a:schemeClr val="tx2"/>
                </a:solidFill>
              </a:rPr>
              <a:t>Point B:</a:t>
            </a:r>
          </a:p>
          <a:p>
            <a:pPr>
              <a:lnSpc>
                <a:spcPct val="90000"/>
              </a:lnSpc>
            </a:pPr>
            <a:r>
              <a:rPr lang="en-US" sz="800" i="1"/>
              <a:t>P</a:t>
            </a:r>
            <a:r>
              <a:rPr lang="en-US" sz="800"/>
              <a:t> = $900</a:t>
            </a:r>
          </a:p>
          <a:p>
            <a:pPr>
              <a:lnSpc>
                <a:spcPct val="40000"/>
              </a:lnSpc>
              <a:spcBef>
                <a:spcPct val="100000"/>
              </a:spcBef>
            </a:pPr>
            <a:r>
              <a:rPr lang="en-US" sz="800" i="1"/>
              <a:t>	</a:t>
            </a:r>
            <a:r>
              <a:rPr lang="en-US" sz="800"/>
              <a:t>($1000 – $900)</a:t>
            </a:r>
          </a:p>
          <a:p>
            <a:pPr>
              <a:lnSpc>
                <a:spcPct val="40000"/>
              </a:lnSpc>
            </a:pPr>
            <a:r>
              <a:rPr lang="en-US" sz="800" i="1"/>
              <a:t>i</a:t>
            </a:r>
            <a:r>
              <a:rPr lang="en-US" sz="800"/>
              <a:t> =		= 0.111 = 11.1%</a:t>
            </a:r>
          </a:p>
          <a:p>
            <a:pPr>
              <a:lnSpc>
                <a:spcPct val="40000"/>
              </a:lnSpc>
            </a:pPr>
            <a:r>
              <a:rPr lang="en-US" sz="800"/>
              <a:t>	$900</a:t>
            </a:r>
          </a:p>
          <a:p>
            <a:pPr>
              <a:lnSpc>
                <a:spcPct val="90000"/>
              </a:lnSpc>
              <a:spcBef>
                <a:spcPct val="100000"/>
              </a:spcBef>
            </a:pPr>
            <a:r>
              <a:rPr lang="en-US" sz="800" i="1"/>
              <a:t>B</a:t>
            </a:r>
            <a:r>
              <a:rPr lang="en-US" sz="800" i="1" baseline="67000"/>
              <a:t>d</a:t>
            </a:r>
            <a:r>
              <a:rPr lang="en-US" sz="800"/>
              <a:t> = $200 billion</a:t>
            </a:r>
          </a:p>
          <a:p>
            <a:pPr>
              <a:lnSpc>
                <a:spcPct val="90000"/>
              </a:lnSpc>
              <a:spcBef>
                <a:spcPct val="70000"/>
              </a:spcBef>
            </a:pPr>
            <a:r>
              <a:rPr lang="en-US" sz="800" b="1">
                <a:solidFill>
                  <a:schemeClr val="tx2"/>
                </a:solidFill>
              </a:rPr>
              <a:t>Point C:</a:t>
            </a:r>
            <a:r>
              <a:rPr lang="en-US" sz="800"/>
              <a:t>  </a:t>
            </a:r>
            <a:r>
              <a:rPr lang="en-US" sz="800" i="1"/>
              <a:t>P</a:t>
            </a:r>
            <a:r>
              <a:rPr lang="en-US" sz="800"/>
              <a:t> = $850, </a:t>
            </a:r>
            <a:r>
              <a:rPr lang="en-US" sz="800" i="1"/>
              <a:t>i</a:t>
            </a:r>
            <a:r>
              <a:rPr lang="en-US" sz="800"/>
              <a:t> = 17.6% </a:t>
            </a:r>
            <a:r>
              <a:rPr lang="en-US" sz="800" i="1"/>
              <a:t>B</a:t>
            </a:r>
            <a:r>
              <a:rPr lang="en-US" sz="800" i="1" baseline="67000"/>
              <a:t>d</a:t>
            </a:r>
            <a:r>
              <a:rPr lang="en-US" sz="800"/>
              <a:t> = $300 billion</a:t>
            </a:r>
          </a:p>
          <a:p>
            <a:pPr>
              <a:lnSpc>
                <a:spcPct val="90000"/>
              </a:lnSpc>
              <a:spcBef>
                <a:spcPct val="70000"/>
              </a:spcBef>
            </a:pPr>
            <a:r>
              <a:rPr lang="en-US" sz="800" b="1">
                <a:solidFill>
                  <a:schemeClr val="tx2"/>
                </a:solidFill>
              </a:rPr>
              <a:t>Point D:</a:t>
            </a:r>
            <a:r>
              <a:rPr lang="en-US" sz="800"/>
              <a:t>  </a:t>
            </a:r>
            <a:r>
              <a:rPr lang="en-US" sz="800" i="1"/>
              <a:t>P</a:t>
            </a:r>
            <a:r>
              <a:rPr lang="en-US" sz="800"/>
              <a:t> = $800, </a:t>
            </a:r>
            <a:r>
              <a:rPr lang="en-US" sz="800" i="1"/>
              <a:t>i</a:t>
            </a:r>
            <a:r>
              <a:rPr lang="en-US" sz="800"/>
              <a:t> = 25.0% </a:t>
            </a:r>
            <a:r>
              <a:rPr lang="en-US" sz="800" i="1"/>
              <a:t>B</a:t>
            </a:r>
            <a:r>
              <a:rPr lang="en-US" sz="800" i="1" baseline="67000"/>
              <a:t>d</a:t>
            </a:r>
            <a:r>
              <a:rPr lang="en-US" sz="800"/>
              <a:t> = $400 billion</a:t>
            </a:r>
          </a:p>
          <a:p>
            <a:pPr>
              <a:lnSpc>
                <a:spcPct val="90000"/>
              </a:lnSpc>
              <a:spcBef>
                <a:spcPct val="70000"/>
              </a:spcBef>
            </a:pPr>
            <a:r>
              <a:rPr lang="en-US" sz="800" b="1">
                <a:solidFill>
                  <a:schemeClr val="tx2"/>
                </a:solidFill>
              </a:rPr>
              <a:t>Point E:</a:t>
            </a:r>
            <a:r>
              <a:rPr lang="en-US" sz="800"/>
              <a:t>  </a:t>
            </a:r>
            <a:r>
              <a:rPr lang="en-US" sz="800" i="1"/>
              <a:t>P</a:t>
            </a:r>
            <a:r>
              <a:rPr lang="en-US" sz="800"/>
              <a:t> = $750, </a:t>
            </a:r>
            <a:r>
              <a:rPr lang="en-US" sz="800" i="1"/>
              <a:t>i</a:t>
            </a:r>
            <a:r>
              <a:rPr lang="en-US" sz="800"/>
              <a:t> = 33.0% </a:t>
            </a:r>
            <a:r>
              <a:rPr lang="en-US" sz="800" i="1"/>
              <a:t>B</a:t>
            </a:r>
            <a:r>
              <a:rPr lang="en-US" sz="800" i="1" baseline="67000"/>
              <a:t>d</a:t>
            </a:r>
            <a:r>
              <a:rPr lang="en-US" sz="800"/>
              <a:t> = $500 billion</a:t>
            </a:r>
          </a:p>
          <a:p>
            <a:pPr>
              <a:lnSpc>
                <a:spcPct val="90000"/>
              </a:lnSpc>
              <a:spcBef>
                <a:spcPct val="100000"/>
              </a:spcBef>
              <a:spcAft>
                <a:spcPct val="50000"/>
              </a:spcAft>
            </a:pPr>
            <a:r>
              <a:rPr lang="en-US" sz="800" b="1">
                <a:solidFill>
                  <a:schemeClr val="tx2"/>
                </a:solidFill>
              </a:rPr>
              <a:t>Demand Curve is </a:t>
            </a:r>
            <a:r>
              <a:rPr lang="en-US" sz="800" b="1" i="1">
                <a:solidFill>
                  <a:schemeClr val="tx2"/>
                </a:solidFill>
              </a:rPr>
              <a:t>B</a:t>
            </a:r>
            <a:r>
              <a:rPr lang="en-US" sz="800" b="1" i="1" baseline="67000">
                <a:solidFill>
                  <a:schemeClr val="tx2"/>
                </a:solidFill>
              </a:rPr>
              <a:t>d</a:t>
            </a:r>
            <a:r>
              <a:rPr lang="en-US" sz="800" b="1">
                <a:solidFill>
                  <a:schemeClr val="tx2"/>
                </a:solidFill>
              </a:rPr>
              <a:t> in Figure 1 which connects points A, B, C, D, E.</a:t>
            </a:r>
          </a:p>
          <a:p>
            <a:pPr>
              <a:lnSpc>
                <a:spcPct val="90000"/>
              </a:lnSpc>
            </a:pPr>
            <a:r>
              <a:rPr lang="en-US" sz="800" b="1"/>
              <a:t>Has usual downward slope</a:t>
            </a:r>
          </a:p>
          <a:p>
            <a:pPr>
              <a:lnSpc>
                <a:spcPct val="80000"/>
              </a:lnSpc>
            </a:pPr>
            <a:endParaRPr lang="en-US" sz="800"/>
          </a:p>
          <a:p>
            <a:pPr>
              <a:lnSpc>
                <a:spcPct val="80000"/>
              </a:lnSpc>
              <a:spcBef>
                <a:spcPct val="50000"/>
              </a:spcBef>
            </a:pPr>
            <a:r>
              <a:rPr lang="en-US" sz="800" b="1">
                <a:solidFill>
                  <a:schemeClr val="tx2"/>
                </a:solidFill>
              </a:rPr>
              <a:t>Point F:</a:t>
            </a:r>
            <a:r>
              <a:rPr lang="en-US" sz="800"/>
              <a:t>	</a:t>
            </a:r>
            <a:r>
              <a:rPr lang="en-US" sz="800" i="1"/>
              <a:t>P</a:t>
            </a:r>
            <a:r>
              <a:rPr lang="en-US" sz="800"/>
              <a:t> = $750, </a:t>
            </a:r>
            <a:r>
              <a:rPr lang="en-US" sz="800" i="1"/>
              <a:t>i</a:t>
            </a:r>
            <a:r>
              <a:rPr lang="en-US" sz="800"/>
              <a:t> = 33.0%, </a:t>
            </a:r>
            <a:r>
              <a:rPr lang="en-US" sz="800" i="1"/>
              <a:t>B</a:t>
            </a:r>
            <a:r>
              <a:rPr lang="en-US" sz="800" i="1" baseline="54000"/>
              <a:t>s</a:t>
            </a:r>
            <a:r>
              <a:rPr lang="en-US" sz="800"/>
              <a:t> = $100 billion</a:t>
            </a:r>
          </a:p>
          <a:p>
            <a:pPr>
              <a:lnSpc>
                <a:spcPct val="80000"/>
              </a:lnSpc>
              <a:spcBef>
                <a:spcPct val="50000"/>
              </a:spcBef>
            </a:pPr>
            <a:r>
              <a:rPr lang="en-US" sz="800" b="1">
                <a:solidFill>
                  <a:schemeClr val="tx2"/>
                </a:solidFill>
              </a:rPr>
              <a:t>Point G:</a:t>
            </a:r>
            <a:r>
              <a:rPr lang="en-US" sz="800"/>
              <a:t>	</a:t>
            </a:r>
            <a:r>
              <a:rPr lang="en-US" sz="800" i="1"/>
              <a:t>P</a:t>
            </a:r>
            <a:r>
              <a:rPr lang="en-US" sz="800"/>
              <a:t> = $800, </a:t>
            </a:r>
            <a:r>
              <a:rPr lang="en-US" sz="800" i="1"/>
              <a:t>i</a:t>
            </a:r>
            <a:r>
              <a:rPr lang="en-US" sz="800"/>
              <a:t> = 25.0%, </a:t>
            </a:r>
            <a:r>
              <a:rPr lang="en-US" sz="800" i="1"/>
              <a:t>B</a:t>
            </a:r>
            <a:r>
              <a:rPr lang="en-US" sz="800" i="1" baseline="54000"/>
              <a:t>s</a:t>
            </a:r>
            <a:r>
              <a:rPr lang="en-US" sz="800"/>
              <a:t> = $200 billion</a:t>
            </a:r>
          </a:p>
          <a:p>
            <a:pPr>
              <a:lnSpc>
                <a:spcPct val="80000"/>
              </a:lnSpc>
              <a:spcBef>
                <a:spcPct val="50000"/>
              </a:spcBef>
            </a:pPr>
            <a:r>
              <a:rPr lang="en-US" sz="800" b="1">
                <a:solidFill>
                  <a:schemeClr val="tx2"/>
                </a:solidFill>
              </a:rPr>
              <a:t>Point C:</a:t>
            </a:r>
            <a:r>
              <a:rPr lang="en-US" sz="800"/>
              <a:t>	</a:t>
            </a:r>
            <a:r>
              <a:rPr lang="en-US" sz="800" i="1"/>
              <a:t>P</a:t>
            </a:r>
            <a:r>
              <a:rPr lang="en-US" sz="800"/>
              <a:t> = $850, </a:t>
            </a:r>
            <a:r>
              <a:rPr lang="en-US" sz="800" i="1"/>
              <a:t>i</a:t>
            </a:r>
            <a:r>
              <a:rPr lang="en-US" sz="800"/>
              <a:t> = 17.6%, </a:t>
            </a:r>
            <a:r>
              <a:rPr lang="en-US" sz="800" i="1"/>
              <a:t>B</a:t>
            </a:r>
            <a:r>
              <a:rPr lang="en-US" sz="800" i="1" baseline="54000"/>
              <a:t>s</a:t>
            </a:r>
            <a:r>
              <a:rPr lang="en-US" sz="800"/>
              <a:t> = $300 billion</a:t>
            </a:r>
          </a:p>
          <a:p>
            <a:pPr>
              <a:lnSpc>
                <a:spcPct val="80000"/>
              </a:lnSpc>
              <a:spcBef>
                <a:spcPct val="50000"/>
              </a:spcBef>
            </a:pPr>
            <a:r>
              <a:rPr lang="en-US" sz="800" b="1">
                <a:solidFill>
                  <a:schemeClr val="tx2"/>
                </a:solidFill>
              </a:rPr>
              <a:t>Point H:</a:t>
            </a:r>
            <a:r>
              <a:rPr lang="en-US" sz="800"/>
              <a:t>	</a:t>
            </a:r>
            <a:r>
              <a:rPr lang="en-US" sz="800" i="1"/>
              <a:t>P</a:t>
            </a:r>
            <a:r>
              <a:rPr lang="en-US" sz="800"/>
              <a:t> = $900, </a:t>
            </a:r>
            <a:r>
              <a:rPr lang="en-US" sz="800" i="1"/>
              <a:t>i</a:t>
            </a:r>
            <a:r>
              <a:rPr lang="en-US" sz="800"/>
              <a:t> = 11.1%, </a:t>
            </a:r>
            <a:r>
              <a:rPr lang="en-US" sz="800" i="1"/>
              <a:t>B</a:t>
            </a:r>
            <a:r>
              <a:rPr lang="en-US" sz="800" i="1" baseline="54000"/>
              <a:t>s</a:t>
            </a:r>
            <a:r>
              <a:rPr lang="en-US" sz="800"/>
              <a:t> = $400 billion</a:t>
            </a:r>
          </a:p>
          <a:p>
            <a:pPr>
              <a:lnSpc>
                <a:spcPct val="80000"/>
              </a:lnSpc>
              <a:spcBef>
                <a:spcPct val="50000"/>
              </a:spcBef>
            </a:pPr>
            <a:r>
              <a:rPr lang="en-US" sz="800" b="1">
                <a:solidFill>
                  <a:schemeClr val="tx2"/>
                </a:solidFill>
              </a:rPr>
              <a:t>Point I:</a:t>
            </a:r>
            <a:r>
              <a:rPr lang="en-US" sz="800"/>
              <a:t>	</a:t>
            </a:r>
            <a:r>
              <a:rPr lang="en-US" sz="800" i="1"/>
              <a:t>P</a:t>
            </a:r>
            <a:r>
              <a:rPr lang="en-US" sz="800"/>
              <a:t> = $950, </a:t>
            </a:r>
            <a:r>
              <a:rPr lang="en-US" sz="800" i="1"/>
              <a:t>i</a:t>
            </a:r>
            <a:r>
              <a:rPr lang="en-US" sz="800"/>
              <a:t> = 5.3%, </a:t>
            </a:r>
            <a:r>
              <a:rPr lang="en-US" sz="800" i="1"/>
              <a:t>B</a:t>
            </a:r>
            <a:r>
              <a:rPr lang="en-US" sz="800" i="1" baseline="54000"/>
              <a:t>s</a:t>
            </a:r>
            <a:r>
              <a:rPr lang="en-US" sz="800"/>
              <a:t> = $500 billion</a:t>
            </a:r>
          </a:p>
          <a:p>
            <a:pPr>
              <a:lnSpc>
                <a:spcPct val="80000"/>
              </a:lnSpc>
              <a:spcBef>
                <a:spcPct val="100000"/>
              </a:spcBef>
            </a:pPr>
            <a:r>
              <a:rPr lang="en-US" sz="800" b="1">
                <a:solidFill>
                  <a:schemeClr val="tx2"/>
                </a:solidFill>
              </a:rPr>
              <a:t>Supply Curve is </a:t>
            </a:r>
            <a:r>
              <a:rPr lang="en-US" sz="800" b="1" i="1">
                <a:solidFill>
                  <a:schemeClr val="tx2"/>
                </a:solidFill>
              </a:rPr>
              <a:t>B</a:t>
            </a:r>
            <a:r>
              <a:rPr lang="en-US" sz="800" b="1" i="1" baseline="67000">
                <a:solidFill>
                  <a:schemeClr val="tx2"/>
                </a:solidFill>
              </a:rPr>
              <a:t>s</a:t>
            </a:r>
            <a:r>
              <a:rPr lang="en-US" sz="800" b="1">
                <a:solidFill>
                  <a:schemeClr val="tx2"/>
                </a:solidFill>
              </a:rPr>
              <a:t> that connects points F, G, C, H, I, and has upward slope</a:t>
            </a:r>
          </a:p>
          <a:p>
            <a:pPr>
              <a:lnSpc>
                <a:spcPct val="80000"/>
              </a:lnSpc>
              <a:spcBef>
                <a:spcPct val="100000"/>
              </a:spcBef>
            </a:pPr>
            <a:endParaRPr lang="en-US" sz="800">
              <a:solidFill>
                <a:schemeClr val="tx2"/>
              </a:solidFill>
            </a:endParaRPr>
          </a:p>
          <a:p>
            <a:pPr>
              <a:lnSpc>
                <a:spcPct val="80000"/>
              </a:lnSpc>
            </a:pPr>
            <a:endParaRPr lang="en-US" sz="800"/>
          </a:p>
          <a:p>
            <a:pPr>
              <a:lnSpc>
                <a:spcPct val="80000"/>
              </a:lnSpc>
            </a:pPr>
            <a:endParaRPr lang="en-US"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r>
              <a:rPr lang="en-US" b="1">
                <a:solidFill>
                  <a:schemeClr val="tx2"/>
                </a:solidFill>
              </a:rPr>
              <a:t>Market Equilibrium</a:t>
            </a:r>
            <a:endParaRPr lang="en-US">
              <a:solidFill>
                <a:schemeClr val="tx2"/>
              </a:solidFill>
            </a:endParaRPr>
          </a:p>
          <a:p>
            <a:r>
              <a:rPr lang="en-US"/>
              <a:t>1. Occurs when </a:t>
            </a:r>
            <a:r>
              <a:rPr lang="en-US" i="1"/>
              <a:t>Bd</a:t>
            </a:r>
            <a:r>
              <a:rPr lang="en-US"/>
              <a:t> = </a:t>
            </a:r>
            <a:r>
              <a:rPr lang="en-US" i="1"/>
              <a:t>Bs</a:t>
            </a:r>
            <a:r>
              <a:rPr lang="en-US"/>
              <a:t>, at </a:t>
            </a:r>
            <a:r>
              <a:rPr lang="en-US" i="1"/>
              <a:t>P</a:t>
            </a:r>
            <a:r>
              <a:rPr lang="en-US"/>
              <a:t>* = $850, </a:t>
            </a:r>
            <a:r>
              <a:rPr lang="en-US" i="1"/>
              <a:t>i</a:t>
            </a:r>
            <a:r>
              <a:rPr lang="en-US"/>
              <a:t>* = 17.6%</a:t>
            </a:r>
          </a:p>
          <a:p>
            <a:r>
              <a:rPr lang="en-US"/>
              <a:t>2. When </a:t>
            </a:r>
            <a:r>
              <a:rPr lang="en-US" i="1"/>
              <a:t>P</a:t>
            </a:r>
            <a:r>
              <a:rPr lang="en-US"/>
              <a:t> = $950, </a:t>
            </a:r>
            <a:r>
              <a:rPr lang="en-US" i="1"/>
              <a:t>i</a:t>
            </a:r>
            <a:r>
              <a:rPr lang="en-US"/>
              <a:t> = 5.3%, </a:t>
            </a:r>
            <a:r>
              <a:rPr lang="en-US" i="1"/>
              <a:t>Bs</a:t>
            </a:r>
            <a:r>
              <a:rPr lang="en-US"/>
              <a:t> &gt; </a:t>
            </a:r>
            <a:r>
              <a:rPr lang="en-US" i="1"/>
              <a:t>Bd</a:t>
            </a:r>
            <a:r>
              <a:rPr lang="en-US"/>
              <a:t> (excess supply): </a:t>
            </a:r>
            <a:r>
              <a:rPr lang="en-US" i="1"/>
              <a:t>P</a:t>
            </a:r>
            <a:r>
              <a:rPr lang="en-US"/>
              <a:t>  to </a:t>
            </a:r>
            <a:r>
              <a:rPr lang="en-US" i="1"/>
              <a:t>P</a:t>
            </a:r>
            <a:r>
              <a:rPr lang="en-US"/>
              <a:t>*, </a:t>
            </a:r>
            <a:r>
              <a:rPr lang="en-US" i="1"/>
              <a:t>i </a:t>
            </a:r>
            <a:r>
              <a:rPr lang="en-US"/>
              <a:t>to </a:t>
            </a:r>
            <a:r>
              <a:rPr lang="en-US" i="1"/>
              <a:t>i</a:t>
            </a:r>
            <a:r>
              <a:rPr lang="en-US"/>
              <a:t>*</a:t>
            </a:r>
          </a:p>
          <a:p>
            <a:r>
              <a:rPr lang="en-US"/>
              <a:t>3. When </a:t>
            </a:r>
            <a:r>
              <a:rPr lang="en-US" i="1"/>
              <a:t>P</a:t>
            </a:r>
            <a:r>
              <a:rPr lang="en-US"/>
              <a:t> = $750, </a:t>
            </a:r>
            <a:r>
              <a:rPr lang="en-US" i="1"/>
              <a:t>i</a:t>
            </a:r>
            <a:r>
              <a:rPr lang="en-US"/>
              <a:t> = 33.0, </a:t>
            </a:r>
            <a:r>
              <a:rPr lang="en-US" i="1"/>
              <a:t>Bd</a:t>
            </a:r>
            <a:r>
              <a:rPr lang="en-US"/>
              <a:t> &gt; </a:t>
            </a:r>
            <a:r>
              <a:rPr lang="en-US" i="1"/>
              <a:t>Bs</a:t>
            </a:r>
            <a:r>
              <a:rPr lang="en-US"/>
              <a:t> (excess demand): </a:t>
            </a:r>
            <a:r>
              <a:rPr lang="en-US" i="1"/>
              <a:t>P</a:t>
            </a:r>
            <a:r>
              <a:rPr lang="en-US"/>
              <a:t>  to </a:t>
            </a:r>
            <a:r>
              <a:rPr lang="en-US" i="1"/>
              <a:t>P</a:t>
            </a:r>
            <a:r>
              <a:rPr lang="en-US"/>
              <a:t>*, </a:t>
            </a:r>
            <a:r>
              <a:rPr lang="en-US" i="1"/>
              <a:t>i</a:t>
            </a:r>
            <a:r>
              <a:rPr lang="en-US"/>
              <a:t>  to </a:t>
            </a:r>
            <a:r>
              <a:rPr lang="en-US" i="1"/>
              <a:t>i</a:t>
            </a:r>
            <a:r>
              <a:rPr lang="en-US"/>
              <a:t>*</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ln/>
        </p:spPr>
      </p:sp>
      <p:sp>
        <p:nvSpPr>
          <p:cNvPr id="108547" name="Rectangle 3"/>
          <p:cNvSpPr>
            <a:spLocks noGrp="1" noChangeArrowheads="1"/>
          </p:cNvSpPr>
          <p:nvPr>
            <p:ph type="body" idx="1"/>
          </p:nvPr>
        </p:nvSpPr>
        <p:spPr/>
        <p:txBody>
          <a:bodyPr/>
          <a:lstStyle/>
          <a:p>
            <a:r>
              <a:rPr lang="en-US"/>
              <a:t>How do we measure risk? </a:t>
            </a:r>
          </a:p>
          <a:p>
            <a:r>
              <a:rPr lang="en-US"/>
              <a:t>	The probability of a loss.  One such measure is the standard deviation of the returns. </a:t>
            </a:r>
          </a:p>
          <a:p>
            <a:endParaRPr lang="en-US"/>
          </a:p>
          <a:p>
            <a:r>
              <a:rPr lang="en-US"/>
              <a:t>How do we measure liquidity?</a:t>
            </a:r>
          </a:p>
          <a:p>
            <a:r>
              <a:rPr lang="en-US"/>
              <a:t>	The speed and ease with which an asset is converted into a medium of exchange. The greater the trading volume, the better is liquidity, ceteris paribus. </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3000" y="685800"/>
            <a:ext cx="4572000" cy="3429000"/>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5800"/>
            <a:ext cx="4572000" cy="34290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2000" cy="3429000"/>
          </a:xfrm>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p:txBody>
          <a:bodyPr/>
          <a:lstStyle/>
          <a:p>
            <a:r>
              <a:rPr lang="en-US" sz="1000" b="1"/>
              <a:t>1.	Profitability of Investment Opportunities</a:t>
            </a:r>
            <a:endParaRPr lang="en-US" sz="1000"/>
          </a:p>
          <a:p>
            <a:pPr lvl="1"/>
            <a:r>
              <a:rPr lang="en-US"/>
              <a:t>Business cycle expansion, investment opportunities </a:t>
            </a:r>
            <a:r>
              <a:rPr lang="en-US">
                <a:latin typeface="Symbol" pitchFamily="18" charset="2"/>
              </a:rPr>
              <a:t>^</a:t>
            </a:r>
            <a:r>
              <a:rPr lang="en-US"/>
              <a:t>,    </a:t>
            </a:r>
            <a:r>
              <a:rPr lang="en-US" i="1"/>
              <a:t>B</a:t>
            </a:r>
            <a:r>
              <a:rPr lang="en-US" i="1" baseline="30000"/>
              <a:t>s</a:t>
            </a:r>
            <a:r>
              <a:rPr lang="en-US"/>
              <a:t> ^, </a:t>
            </a:r>
            <a:r>
              <a:rPr lang="en-US" i="1"/>
              <a:t>B</a:t>
            </a:r>
            <a:r>
              <a:rPr lang="en-US" i="1" baseline="30000"/>
              <a:t>s</a:t>
            </a:r>
            <a:r>
              <a:rPr lang="en-US"/>
              <a:t> shifts out to right</a:t>
            </a:r>
          </a:p>
          <a:p>
            <a:r>
              <a:rPr lang="en-US" sz="1000" b="1"/>
              <a:t>2.	Expected Inflation</a:t>
            </a:r>
          </a:p>
          <a:p>
            <a:pPr lvl="1"/>
            <a:r>
              <a:rPr lang="en-US" i="1">
                <a:latin typeface="Symbol" pitchFamily="18" charset="2"/>
              </a:rPr>
              <a:t>pi</a:t>
            </a:r>
            <a:r>
              <a:rPr lang="en-US" i="1" baseline="30000"/>
              <a:t>e</a:t>
            </a:r>
            <a:r>
              <a:rPr lang="en-US"/>
              <a:t> </a:t>
            </a:r>
            <a:r>
              <a:rPr lang="en-US">
                <a:latin typeface="Symbol" pitchFamily="18" charset="2"/>
              </a:rPr>
              <a:t>^</a:t>
            </a:r>
            <a:r>
              <a:rPr lang="en-US"/>
              <a:t>, </a:t>
            </a:r>
            <a:r>
              <a:rPr lang="en-US" i="1"/>
              <a:t>B</a:t>
            </a:r>
            <a:r>
              <a:rPr lang="en-US" i="1" baseline="30000"/>
              <a:t>s</a:t>
            </a:r>
            <a:r>
              <a:rPr lang="en-US"/>
              <a:t> ^, </a:t>
            </a:r>
            <a:r>
              <a:rPr lang="en-US" i="1"/>
              <a:t>B</a:t>
            </a:r>
            <a:r>
              <a:rPr lang="en-US" i="1" baseline="30000"/>
              <a:t>s</a:t>
            </a:r>
            <a:r>
              <a:rPr lang="en-US"/>
              <a:t> shifts out to right</a:t>
            </a:r>
          </a:p>
          <a:p>
            <a:r>
              <a:rPr lang="en-US" sz="1000" b="1"/>
              <a:t>3.	Government Activities</a:t>
            </a:r>
          </a:p>
          <a:p>
            <a:pPr lvl="1"/>
            <a:r>
              <a:rPr lang="en-US"/>
              <a:t>Deficits </a:t>
            </a:r>
            <a:r>
              <a:rPr lang="en-US">
                <a:latin typeface="Symbol" pitchFamily="18" charset="2"/>
              </a:rPr>
              <a:t>^</a:t>
            </a:r>
            <a:r>
              <a:rPr lang="en-US"/>
              <a:t>, </a:t>
            </a:r>
            <a:r>
              <a:rPr lang="en-US" i="1"/>
              <a:t>B</a:t>
            </a:r>
            <a:r>
              <a:rPr lang="en-US" i="1" baseline="30000"/>
              <a:t>s</a:t>
            </a:r>
            <a:r>
              <a:rPr lang="en-US"/>
              <a:t> ^, </a:t>
            </a:r>
            <a:r>
              <a:rPr lang="en-US" i="1"/>
              <a:t>B</a:t>
            </a:r>
            <a:r>
              <a:rPr lang="en-US" i="1" baseline="30000"/>
              <a:t>s</a:t>
            </a:r>
            <a:r>
              <a:rPr lang="en-US"/>
              <a:t> shifts out to right</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0938" y="692150"/>
            <a:ext cx="4556125" cy="3416300"/>
          </a:xfrm>
          <a:ln/>
        </p:spPr>
      </p:sp>
      <p:sp>
        <p:nvSpPr>
          <p:cNvPr id="199683" name="Rectangle 3"/>
          <p:cNvSpPr>
            <a:spLocks noGrp="1" noChangeArrowheads="1"/>
          </p:cNvSpPr>
          <p:nvPr>
            <p:ph type="body" idx="1"/>
          </p:nvPr>
        </p:nvSpPr>
        <p:spPr/>
        <p:txBody>
          <a:bodyPr/>
          <a:lstStyle/>
          <a:p>
            <a:r>
              <a:rPr lang="en-US"/>
              <a:t>A Brief Aside:</a:t>
            </a:r>
          </a:p>
          <a:p>
            <a:endParaRPr lang="en-US"/>
          </a:p>
          <a:p>
            <a:r>
              <a:rPr lang="en-US"/>
              <a:t>This formulation is from the other side of the asset.  A bond is an asset which represents a debt obligation, the other side of which is the loan that the saver made to the bond seller.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43000" y="685800"/>
            <a:ext cx="4572000" cy="3429000"/>
          </a:xfrm>
          <a:ln/>
        </p:spPr>
      </p:sp>
      <p:sp>
        <p:nvSpPr>
          <p:cNvPr id="124931" name="Rectangle 3"/>
          <p:cNvSpPr>
            <a:spLocks noGrp="1" noChangeArrowheads="1"/>
          </p:cNvSpPr>
          <p:nvPr>
            <p:ph type="body" idx="1"/>
          </p:nvPr>
        </p:nvSpPr>
        <p:spPr/>
        <p:txBody>
          <a:bodyPr/>
          <a:lstStyle/>
          <a:p>
            <a:pPr>
              <a:spcBef>
                <a:spcPct val="0"/>
              </a:spcBef>
            </a:pPr>
            <a:r>
              <a:rPr lang="en-US"/>
              <a:t>If </a:t>
            </a:r>
            <a:r>
              <a:rPr lang="en-US" i="1">
                <a:latin typeface="Symbol" pitchFamily="18" charset="2"/>
              </a:rPr>
              <a:t></a:t>
            </a:r>
            <a:r>
              <a:rPr lang="en-US" i="1" baseline="30000"/>
              <a:t>e</a:t>
            </a:r>
            <a:r>
              <a:rPr lang="en-US"/>
              <a:t> </a:t>
            </a:r>
            <a:r>
              <a:rPr lang="en-US">
                <a:latin typeface="Symbol" pitchFamily="18" charset="2"/>
              </a:rPr>
              <a:t></a:t>
            </a:r>
            <a:endParaRPr lang="en-US"/>
          </a:p>
          <a:p>
            <a:pPr>
              <a:spcBef>
                <a:spcPct val="0"/>
              </a:spcBef>
            </a:pPr>
            <a:r>
              <a:rPr lang="en-US"/>
              <a:t>1.	Relative </a:t>
            </a:r>
            <a:r>
              <a:rPr lang="en-US" i="1"/>
              <a:t>RET</a:t>
            </a:r>
            <a:r>
              <a:rPr lang="en-US" i="1" baseline="30000"/>
              <a:t>e</a:t>
            </a:r>
            <a:r>
              <a:rPr lang="en-US"/>
              <a:t> , </a:t>
            </a:r>
            <a:r>
              <a:rPr lang="en-US" i="1"/>
              <a:t>B</a:t>
            </a:r>
            <a:r>
              <a:rPr lang="en-US" i="1" baseline="30000"/>
              <a:t>d</a:t>
            </a:r>
            <a:r>
              <a:rPr lang="en-US"/>
              <a:t> shifts in to left</a:t>
            </a:r>
          </a:p>
          <a:p>
            <a:pPr>
              <a:spcBef>
                <a:spcPct val="0"/>
              </a:spcBef>
            </a:pPr>
            <a:r>
              <a:rPr lang="en-US"/>
              <a:t>2.</a:t>
            </a:r>
            <a:r>
              <a:rPr lang="en-US" i="1"/>
              <a:t>	B</a:t>
            </a:r>
            <a:r>
              <a:rPr lang="en-US" i="1" baseline="30000"/>
              <a:t>s</a:t>
            </a:r>
            <a:r>
              <a:rPr lang="en-US"/>
              <a:t> </a:t>
            </a:r>
            <a:r>
              <a:rPr lang="en-US">
                <a:latin typeface="Symbol" pitchFamily="18" charset="2"/>
              </a:rPr>
              <a:t></a:t>
            </a:r>
            <a:r>
              <a:rPr lang="en-US"/>
              <a:t>, </a:t>
            </a:r>
            <a:r>
              <a:rPr lang="en-US" i="1"/>
              <a:t>B</a:t>
            </a:r>
            <a:r>
              <a:rPr lang="en-US" i="1" baseline="30000"/>
              <a:t>s</a:t>
            </a:r>
            <a:r>
              <a:rPr lang="en-US"/>
              <a:t> shifts out to right</a:t>
            </a:r>
          </a:p>
          <a:p>
            <a:pPr>
              <a:spcBef>
                <a:spcPct val="0"/>
              </a:spcBef>
            </a:pPr>
            <a:r>
              <a:rPr lang="en-US"/>
              <a:t>3.</a:t>
            </a:r>
            <a:r>
              <a:rPr lang="en-US" i="1"/>
              <a:t>	P</a:t>
            </a:r>
            <a:r>
              <a:rPr lang="en-US"/>
              <a:t> </a:t>
            </a:r>
            <a:r>
              <a:rPr lang="en-US">
                <a:latin typeface="Symbol" pitchFamily="18" charset="2"/>
              </a:rPr>
              <a:t></a:t>
            </a:r>
            <a:r>
              <a:rPr lang="en-US"/>
              <a:t>, </a:t>
            </a:r>
            <a:r>
              <a:rPr lang="en-US" i="1"/>
              <a:t>i</a:t>
            </a:r>
            <a:r>
              <a:rPr lang="en-US"/>
              <a:t> </a:t>
            </a:r>
            <a:r>
              <a:rPr lang="en-US">
                <a:latin typeface="Symbol" pitchFamily="18" charset="2"/>
              </a:rPr>
              <a:t></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43000" y="685800"/>
            <a:ext cx="4572000" cy="34290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43000" y="685800"/>
            <a:ext cx="4572000" cy="342900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43000" y="685800"/>
            <a:ext cx="4572000" cy="3429000"/>
          </a:xfrm>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p:txBody>
          <a:bodyPr/>
          <a:lstStyle/>
          <a:p>
            <a:pPr lvl="1"/>
            <a:r>
              <a:rPr lang="en-US" sz="1000"/>
              <a:t>Gold prices start to rise dramatically suggesting a future boom</a:t>
            </a:r>
          </a:p>
          <a:p>
            <a:pPr lvl="1"/>
            <a:r>
              <a:rPr lang="en-US" sz="1000"/>
              <a:t>	Demand for gold rises as people move more money into the gold market therefore demand for bonds falls, resulting in lower prices and higher interest rates.</a:t>
            </a:r>
          </a:p>
          <a:p>
            <a:pPr lvl="1"/>
            <a:endParaRPr lang="en-US" sz="1000"/>
          </a:p>
          <a:p>
            <a:pPr lvl="1"/>
            <a:r>
              <a:rPr lang="en-US" sz="1000"/>
              <a:t>The stock market becomes relatively more liquid</a:t>
            </a:r>
          </a:p>
          <a:p>
            <a:pPr lvl="1"/>
            <a:r>
              <a:rPr lang="en-US" sz="1000"/>
              <a:t>	Then the demand for stocks increases and the demand for bonds falls, resulting in the price of bonds falling and the interest rate rising.</a:t>
            </a:r>
          </a:p>
          <a:p>
            <a:pPr lvl="1"/>
            <a:endParaRPr lang="en-US" sz="1000"/>
          </a:p>
          <a:p>
            <a:pPr lvl="1"/>
            <a:r>
              <a:rPr lang="en-US" sz="1000"/>
              <a:t>The stock market begins to fluctuate wildly</a:t>
            </a:r>
          </a:p>
          <a:p>
            <a:pPr lvl="1"/>
            <a:r>
              <a:rPr lang="en-US" sz="1000"/>
              <a:t>	This suggests the relative risk in the stock market rises thus reducing portfolio demand for stocks and increasing demand for Bonds, causing the price of bonds to rise and the interest rate to fall</a:t>
            </a:r>
          </a:p>
          <a:p>
            <a:pPr lvl="1"/>
            <a:endParaRPr lang="en-US" sz="1000"/>
          </a:p>
          <a:p>
            <a:pPr lvl="1"/>
            <a:r>
              <a:rPr lang="en-US" sz="1000"/>
              <a:t>Real Estate prices fall sharply.</a:t>
            </a:r>
          </a:p>
          <a:p>
            <a:r>
              <a:rPr lang="en-US" sz="1000"/>
              <a:t>	This would lead to a reduction in wealth, and certainly a reallocation away from real estate towards bonds, therefore the demand for bonds rises, resulting in rising prices and falling interest rates.	</a:t>
            </a:r>
          </a:p>
          <a:p>
            <a:endParaRPr lang="en-US" sz="1000"/>
          </a:p>
          <a:p>
            <a:r>
              <a:rPr lang="en-US" sz="1000"/>
              <a:t>Evidence of Portfolio choice:</a:t>
            </a:r>
          </a:p>
          <a:p>
            <a:r>
              <a:rPr lang="en-US" sz="1000"/>
              <a:t>http://stockcharts.com/charts/YieldCurve.html</a:t>
            </a:r>
          </a:p>
          <a:p>
            <a:endParaRPr lang="en-US"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r>
              <a:rPr lang="en-US"/>
              <a:t>Interesting note, what once read as interest, now is translated to usury, which means an excessive amount of interest, above the legal limit.</a:t>
            </a:r>
          </a:p>
          <a:p>
            <a:r>
              <a:rPr lang="en-US"/>
              <a:t>http://bible.cc/deuteronomy/23-19.htm</a:t>
            </a:r>
          </a:p>
          <a:p>
            <a:endParaRPr lang="en-US"/>
          </a:p>
          <a:p>
            <a:r>
              <a:rPr lang="en-US">
                <a:hlinkClick r:id="rId3"/>
              </a:rPr>
              <a:t>http://www.shakespeare-literature.com/The_Merchant_of_Venice/0.html</a:t>
            </a:r>
            <a:r>
              <a:rPr lang="en-US"/>
              <a:t> Act 1 Scene 3</a:t>
            </a:r>
          </a:p>
          <a:p>
            <a:endParaRPr lang="en-US"/>
          </a:p>
          <a:p>
            <a:r>
              <a:rPr lang="en-US"/>
              <a:t>Double standard of brothers in Christian law versus Jewish law.</a:t>
            </a:r>
          </a:p>
          <a:p>
            <a:endParaRPr lang="en-US"/>
          </a:p>
          <a:p>
            <a:r>
              <a:rPr lang="en-US"/>
              <a:t>Shylock, pound of flesh</a:t>
            </a:r>
          </a:p>
          <a:p>
            <a:endParaRPr lang="en-US"/>
          </a:p>
          <a:p>
            <a:r>
              <a:rPr lang="en-US"/>
              <a:t>Draw Supply and Demand for loanable funds with max interest rate of 0.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43000" y="685800"/>
            <a:ext cx="4572000" cy="3429000"/>
          </a:xfrm>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50938" y="692150"/>
            <a:ext cx="4556125" cy="34163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3000" y="685800"/>
            <a:ext cx="4572000" cy="3429000"/>
          </a:xfrm>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43000" y="685800"/>
            <a:ext cx="4572000" cy="3429000"/>
          </a:xfrm>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43000" y="685800"/>
            <a:ext cx="4572000" cy="3429000"/>
          </a:xfrm>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43000" y="685800"/>
            <a:ext cx="4572000" cy="3429000"/>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50938" y="692150"/>
            <a:ext cx="4556125" cy="3416300"/>
          </a:xfrm>
          <a:ln/>
        </p:spPr>
      </p:sp>
      <p:sp>
        <p:nvSpPr>
          <p:cNvPr id="193539" name="Rectangle 3"/>
          <p:cNvSpPr>
            <a:spLocks noGrp="1" noChangeArrowheads="1"/>
          </p:cNvSpPr>
          <p:nvPr>
            <p:ph type="body" idx="1"/>
          </p:nvPr>
        </p:nvSpPr>
        <p:spPr/>
        <p:txBody>
          <a:bodyPr/>
          <a:lstStyle/>
          <a:p>
            <a:r>
              <a:rPr lang="en-US"/>
              <a:t>For a full treatment of the technical differences and inconsistencies between the two approaches in the short run. Read: Fields, T. W., &amp; Hart, W. R. (2003). What We Should (Not) Teach Students About Interest Rate Determination. </a:t>
            </a:r>
            <a:r>
              <a:rPr lang="en-US" i="1"/>
              <a:t>Journal of Economics and Finance Education, 2</a:t>
            </a:r>
            <a:r>
              <a:rPr lang="en-US"/>
              <a:t>(2), 6-15.</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p:txBody>
          <a:bodyPr/>
          <a:lstStyle/>
          <a:p>
            <a:r>
              <a:rPr lang="en-US"/>
              <a:t>Risk versus term structure:</a:t>
            </a:r>
          </a:p>
          <a:p>
            <a:endParaRPr lang="en-US"/>
          </a:p>
          <a:p>
            <a:r>
              <a:rPr lang="en-US"/>
              <a:t>Risk: Why do bonds of similar maturity have different interest rates?</a:t>
            </a:r>
          </a:p>
          <a:p>
            <a:endParaRPr lang="en-US"/>
          </a:p>
          <a:p>
            <a:r>
              <a:rPr lang="en-US"/>
              <a:t>Term structure:  Why do bonds with the same risk, from the same firm, but with different amounts of time until maturity differ in interest rates?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3000" y="685800"/>
            <a:ext cx="4572000" cy="3429000"/>
          </a:xfrm>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p:txBody>
          <a:bodyPr/>
          <a:lstStyle/>
          <a:p>
            <a:r>
              <a:rPr lang="en-US"/>
              <a:t>So the expected rate of return, the interest rate (assuming holding to maturity), must compensate the holder for the extra risk.</a:t>
            </a:r>
          </a:p>
          <a:p>
            <a:pPr>
              <a:spcBef>
                <a:spcPct val="50000"/>
              </a:spcBef>
            </a:pPr>
            <a:endParaRPr lang="en-US" b="1">
              <a:solidFill>
                <a:schemeClr val="tx2"/>
              </a:solidFill>
            </a:endParaRPr>
          </a:p>
          <a:p>
            <a:pPr>
              <a:spcBef>
                <a:spcPct val="50000"/>
              </a:spcBef>
            </a:pPr>
            <a:r>
              <a:rPr lang="en-US" b="1">
                <a:solidFill>
                  <a:schemeClr val="tx2"/>
                </a:solidFill>
              </a:rPr>
              <a:t>Corporate Bond Market</a:t>
            </a:r>
          </a:p>
          <a:p>
            <a:r>
              <a:rPr lang="en-US"/>
              <a:t>1.	</a:t>
            </a:r>
            <a:r>
              <a:rPr lang="en-US" i="1"/>
              <a:t>R</a:t>
            </a:r>
            <a:r>
              <a:rPr lang="en-US" i="1" baseline="25000"/>
              <a:t>e</a:t>
            </a:r>
            <a:r>
              <a:rPr lang="en-US"/>
              <a:t> on corporate bonds </a:t>
            </a:r>
            <a:r>
              <a:rPr lang="en-US">
                <a:latin typeface="Symbol" pitchFamily="18" charset="2"/>
              </a:rPr>
              <a:t>goes down</a:t>
            </a:r>
            <a:r>
              <a:rPr lang="en-US"/>
              <a:t>, </a:t>
            </a:r>
            <a:r>
              <a:rPr lang="en-US" i="1"/>
              <a:t>D</a:t>
            </a:r>
            <a:r>
              <a:rPr lang="en-US" i="1" baseline="25000"/>
              <a:t>c</a:t>
            </a:r>
            <a:r>
              <a:rPr lang="en-US"/>
              <a:t> , </a:t>
            </a:r>
            <a:r>
              <a:rPr lang="en-US" i="1"/>
              <a:t>D</a:t>
            </a:r>
            <a:r>
              <a:rPr lang="en-US" i="1" baseline="25000"/>
              <a:t>c</a:t>
            </a:r>
            <a:r>
              <a:rPr lang="en-US"/>
              <a:t> shifts left</a:t>
            </a:r>
          </a:p>
          <a:p>
            <a:r>
              <a:rPr lang="en-US"/>
              <a:t>2.	Risk of corporate bonds </a:t>
            </a:r>
            <a:r>
              <a:rPr lang="en-US">
                <a:latin typeface="Symbol" pitchFamily="18" charset="2"/>
              </a:rPr>
              <a:t>up</a:t>
            </a:r>
            <a:r>
              <a:rPr lang="en-US"/>
              <a:t>, </a:t>
            </a:r>
            <a:r>
              <a:rPr lang="en-US" i="1"/>
              <a:t>D</a:t>
            </a:r>
            <a:r>
              <a:rPr lang="en-US" i="1" baseline="25000"/>
              <a:t>c</a:t>
            </a:r>
            <a:r>
              <a:rPr lang="en-US"/>
              <a:t> , </a:t>
            </a:r>
            <a:r>
              <a:rPr lang="en-US" i="1"/>
              <a:t>D</a:t>
            </a:r>
            <a:r>
              <a:rPr lang="en-US" i="1" baseline="25000"/>
              <a:t>c</a:t>
            </a:r>
            <a:r>
              <a:rPr lang="en-US"/>
              <a:t> shifts left</a:t>
            </a:r>
          </a:p>
          <a:p>
            <a:r>
              <a:rPr lang="en-US"/>
              <a:t>3.	</a:t>
            </a:r>
            <a:r>
              <a:rPr lang="en-US" i="1"/>
              <a:t>P</a:t>
            </a:r>
            <a:r>
              <a:rPr lang="en-US" i="1" baseline="25000"/>
              <a:t>c</a:t>
            </a:r>
            <a:r>
              <a:rPr lang="en-US"/>
              <a:t> </a:t>
            </a:r>
            <a:r>
              <a:rPr lang="en-US">
                <a:latin typeface="Symbol" pitchFamily="18" charset="2"/>
              </a:rPr>
              <a:t>down</a:t>
            </a:r>
            <a:r>
              <a:rPr lang="en-US"/>
              <a:t>, </a:t>
            </a:r>
            <a:r>
              <a:rPr lang="en-US" i="1"/>
              <a:t>i</a:t>
            </a:r>
            <a:r>
              <a:rPr lang="en-US" i="1" baseline="25000"/>
              <a:t>c</a:t>
            </a:r>
            <a:r>
              <a:rPr lang="en-US"/>
              <a:t> </a:t>
            </a:r>
            <a:r>
              <a:rPr lang="en-US">
                <a:latin typeface="Symbol" pitchFamily="18" charset="2"/>
              </a:rPr>
              <a:t>^</a:t>
            </a:r>
            <a:endParaRPr lang="en-US"/>
          </a:p>
          <a:p>
            <a:pPr>
              <a:spcBef>
                <a:spcPct val="50000"/>
              </a:spcBef>
            </a:pPr>
            <a:r>
              <a:rPr lang="en-US" b="1">
                <a:solidFill>
                  <a:schemeClr val="tx2"/>
                </a:solidFill>
              </a:rPr>
              <a:t>Treasury Bond Market</a:t>
            </a:r>
          </a:p>
          <a:p>
            <a:r>
              <a:rPr lang="en-US"/>
              <a:t>4.	Relative </a:t>
            </a:r>
            <a:r>
              <a:rPr lang="en-US" i="1"/>
              <a:t>R</a:t>
            </a:r>
            <a:r>
              <a:rPr lang="en-US" i="1" baseline="25000"/>
              <a:t>e</a:t>
            </a:r>
            <a:r>
              <a:rPr lang="en-US"/>
              <a:t> on Treasury bonds </a:t>
            </a:r>
            <a:r>
              <a:rPr lang="en-US">
                <a:latin typeface="Symbol" pitchFamily="18" charset="2"/>
              </a:rPr>
              <a:t>^</a:t>
            </a:r>
            <a:r>
              <a:rPr lang="en-US"/>
              <a:t>, </a:t>
            </a:r>
            <a:r>
              <a:rPr lang="en-US" i="1"/>
              <a:t>D</a:t>
            </a:r>
            <a:r>
              <a:rPr lang="en-US" i="1" baseline="25000"/>
              <a:t>T ^</a:t>
            </a:r>
            <a:r>
              <a:rPr lang="en-US"/>
              <a:t>, </a:t>
            </a:r>
            <a:r>
              <a:rPr lang="en-US" i="1"/>
              <a:t>D</a:t>
            </a:r>
            <a:r>
              <a:rPr lang="en-US" i="1" baseline="25000"/>
              <a:t>T</a:t>
            </a:r>
            <a:r>
              <a:rPr lang="en-US"/>
              <a:t> shifts right</a:t>
            </a:r>
          </a:p>
          <a:p>
            <a:r>
              <a:rPr lang="en-US"/>
              <a:t>5.	Relative risk of Treasury bonds </a:t>
            </a:r>
            <a:r>
              <a:rPr lang="en-US">
                <a:latin typeface="Symbol" pitchFamily="18" charset="2"/>
              </a:rPr>
              <a:t>down</a:t>
            </a:r>
            <a:r>
              <a:rPr lang="en-US"/>
              <a:t>, </a:t>
            </a:r>
            <a:r>
              <a:rPr lang="en-US" i="1"/>
              <a:t>D</a:t>
            </a:r>
            <a:r>
              <a:rPr lang="en-US" i="1" baseline="25000"/>
              <a:t>T</a:t>
            </a:r>
            <a:r>
              <a:rPr lang="en-US"/>
              <a:t> ^, </a:t>
            </a:r>
            <a:r>
              <a:rPr lang="en-US" i="1"/>
              <a:t>D</a:t>
            </a:r>
            <a:r>
              <a:rPr lang="en-US" i="1" baseline="25000"/>
              <a:t>T</a:t>
            </a:r>
            <a:r>
              <a:rPr lang="en-US"/>
              <a:t> shifts right</a:t>
            </a:r>
          </a:p>
          <a:p>
            <a:r>
              <a:rPr lang="en-US"/>
              <a:t>6.	</a:t>
            </a:r>
            <a:r>
              <a:rPr lang="en-US" i="1"/>
              <a:t>P</a:t>
            </a:r>
            <a:r>
              <a:rPr lang="en-US" i="1" baseline="25000"/>
              <a:t>T</a:t>
            </a:r>
            <a:r>
              <a:rPr lang="en-US"/>
              <a:t> </a:t>
            </a:r>
            <a:r>
              <a:rPr lang="en-US">
                <a:latin typeface="Symbol" pitchFamily="18" charset="2"/>
              </a:rPr>
              <a:t>^</a:t>
            </a:r>
            <a:r>
              <a:rPr lang="en-US"/>
              <a:t>, </a:t>
            </a:r>
            <a:r>
              <a:rPr lang="en-US" i="1"/>
              <a:t>i</a:t>
            </a:r>
            <a:r>
              <a:rPr lang="en-US" i="1" baseline="25000"/>
              <a:t>T</a:t>
            </a:r>
            <a:r>
              <a:rPr lang="en-US"/>
              <a:t> down</a:t>
            </a:r>
          </a:p>
          <a:p>
            <a:r>
              <a:rPr lang="en-US" b="1"/>
              <a:t>Outcome:</a:t>
            </a:r>
          </a:p>
          <a:p>
            <a:r>
              <a:rPr lang="en-US"/>
              <a:t>Risk premium, </a:t>
            </a:r>
            <a:r>
              <a:rPr lang="en-US" i="1"/>
              <a:t>i</a:t>
            </a:r>
            <a:r>
              <a:rPr lang="en-US" i="1" baseline="25000"/>
              <a:t>c</a:t>
            </a:r>
            <a:r>
              <a:rPr lang="en-US" i="1"/>
              <a:t> – i</a:t>
            </a:r>
            <a:r>
              <a:rPr lang="en-US" i="1" baseline="25000"/>
              <a:t>T</a:t>
            </a:r>
            <a:r>
              <a:rPr lang="en-US"/>
              <a:t>, rises</a:t>
            </a:r>
          </a:p>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r>
              <a:rPr lang="en-US"/>
              <a:t>So the expected rate of return, the interest rate (assuming holding to maturity), must compensate the holder for the extra risk.</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r>
              <a:rPr lang="en-US"/>
              <a:t>Bonding ratings are measures of risk, or measures of the probability of default.  How do they estimate probability of future default?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p:txBody>
          <a:bodyPr/>
          <a:lstStyle/>
          <a:p>
            <a:r>
              <a:rPr lang="en-US"/>
              <a:t>So “risk” premiums can vary for many reasons, like changing liquidity or changing perceptions of risk.</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p:txBody>
          <a:bodyPr/>
          <a:lstStyle/>
          <a:p>
            <a:r>
              <a:rPr lang="en-US"/>
              <a:t>Explains why Muny’s have lower yields (interest rates) than other bonds, despite having positive default risk.</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43000" y="685800"/>
            <a:ext cx="4572000" cy="34290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43000" y="685800"/>
            <a:ext cx="4572000" cy="34290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43000" y="685800"/>
            <a:ext cx="4572000" cy="34290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43000" y="685800"/>
            <a:ext cx="4572000" cy="34290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43000" y="685800"/>
            <a:ext cx="4572000" cy="3429000"/>
          </a:xfrm>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43000" y="685800"/>
            <a:ext cx="4572000" cy="34290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3000" y="685800"/>
            <a:ext cx="4572000" cy="34290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50938" y="692150"/>
            <a:ext cx="4556125" cy="3416300"/>
          </a:xfrm>
          <a:ln/>
        </p:spPr>
      </p:sp>
      <p:sp>
        <p:nvSpPr>
          <p:cNvPr id="207875" name="Rectangle 3"/>
          <p:cNvSpPr>
            <a:spLocks noGrp="1" noChangeArrowheads="1"/>
          </p:cNvSpPr>
          <p:nvPr>
            <p:ph type="body" idx="1"/>
          </p:nvPr>
        </p:nvSpPr>
        <p:spPr/>
        <p:txBody>
          <a:bodyPr/>
          <a:lstStyle/>
          <a:p>
            <a:r>
              <a:rPr lang="en-US"/>
              <a:t>What would you expect for the 1,2,3,4 and 5 year interest rates?</a:t>
            </a:r>
          </a:p>
          <a:p>
            <a:endParaRPr lang="en-US"/>
          </a:p>
          <a:p>
            <a:r>
              <a:rPr lang="en-US"/>
              <a:t>3%, 4%, 5.33%, 5.25%, 4.8%</a:t>
            </a:r>
          </a:p>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43000" y="685800"/>
            <a:ext cx="4572000" cy="34290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43000" y="685800"/>
            <a:ext cx="4572000" cy="34290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43000" y="685800"/>
            <a:ext cx="4572000" cy="34290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43000" y="685800"/>
            <a:ext cx="4572000" cy="34290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50938" y="692150"/>
            <a:ext cx="4556125" cy="3416300"/>
          </a:xfrm>
          <a:ln/>
        </p:spPr>
      </p:sp>
      <p:sp>
        <p:nvSpPr>
          <p:cNvPr id="209923" name="Rectangle 3"/>
          <p:cNvSpPr>
            <a:spLocks noGrp="1" noChangeArrowheads="1"/>
          </p:cNvSpPr>
          <p:nvPr>
            <p:ph type="body" idx="1"/>
          </p:nvPr>
        </p:nvSpPr>
        <p:spPr/>
        <p:txBody>
          <a:bodyPr/>
          <a:lstStyle/>
          <a:p>
            <a:pPr marL="228600" indent="-228600">
              <a:spcBef>
                <a:spcPct val="33000"/>
              </a:spcBef>
            </a:pPr>
            <a:r>
              <a:rPr lang="en-US"/>
              <a:t>1. One-year interest rate over the next five years:</a:t>
            </a:r>
            <a:br>
              <a:rPr lang="en-US"/>
            </a:br>
            <a:r>
              <a:rPr lang="en-US"/>
              <a:t>	5%, 6%, 7%, 8% and 9%</a:t>
            </a:r>
          </a:p>
          <a:p>
            <a:pPr marL="228600" indent="-228600">
              <a:spcBef>
                <a:spcPct val="33000"/>
              </a:spcBef>
              <a:buFontTx/>
              <a:buAutoNum type="arabicPeriod" startAt="2"/>
            </a:pPr>
            <a:r>
              <a:rPr lang="en-US"/>
              <a:t>Investors’ preferences for holding short-term bonds, liquidity 		</a:t>
            </a:r>
          </a:p>
          <a:p>
            <a:pPr marL="228600" indent="-228600">
              <a:spcBef>
                <a:spcPct val="33000"/>
              </a:spcBef>
            </a:pPr>
            <a:r>
              <a:rPr lang="en-US"/>
              <a:t>	premiums for one to five-year bonds:</a:t>
            </a:r>
          </a:p>
          <a:p>
            <a:pPr marL="228600" indent="-228600">
              <a:spcBef>
                <a:spcPct val="33000"/>
              </a:spcBef>
            </a:pPr>
            <a:r>
              <a:rPr lang="en-US"/>
              <a:t>	0%, 0.25%, 0.5%, 0.75% and 1.0%.</a:t>
            </a:r>
          </a:p>
          <a:p>
            <a:pPr marL="228600" indent="-228600">
              <a:spcBef>
                <a:spcPct val="33000"/>
              </a:spcBef>
            </a:pPr>
            <a:r>
              <a:rPr lang="en-US"/>
              <a:t>	Interest rate on the two-year bond:</a:t>
            </a:r>
          </a:p>
          <a:p>
            <a:pPr marL="228600" indent="-228600">
              <a:spcBef>
                <a:spcPct val="33000"/>
              </a:spcBef>
            </a:pPr>
            <a:r>
              <a:rPr lang="en-US"/>
              <a:t>	 (5% + 6%)/2 + 0.25% = 5.75%</a:t>
            </a:r>
          </a:p>
          <a:p>
            <a:pPr marL="228600" indent="-228600">
              <a:spcBef>
                <a:spcPct val="33000"/>
              </a:spcBef>
            </a:pPr>
            <a:r>
              <a:rPr lang="en-US"/>
              <a:t>	Interest rate on the five-year bond:</a:t>
            </a:r>
          </a:p>
          <a:p>
            <a:pPr marL="228600" indent="-228600">
              <a:spcBef>
                <a:spcPct val="33000"/>
              </a:spcBef>
            </a:pPr>
            <a:r>
              <a:rPr lang="en-US"/>
              <a:t>	(5% + 6% + 7% + 8% + 9%)/5 + 1.0% = 8%</a:t>
            </a:r>
          </a:p>
          <a:p>
            <a:pPr marL="228600" indent="-228600">
              <a:spcBef>
                <a:spcPct val="33000"/>
              </a:spcBef>
            </a:pPr>
            <a:r>
              <a:rPr lang="en-US"/>
              <a:t>	Interest rates on one to five-year bonds:</a:t>
            </a:r>
          </a:p>
          <a:p>
            <a:pPr marL="228600" indent="-228600">
              <a:spcBef>
                <a:spcPct val="33000"/>
              </a:spcBef>
            </a:pPr>
            <a:r>
              <a:rPr lang="en-US"/>
              <a:t>	5%, 5.75%, 6.5%, 7.25% and 8%.</a:t>
            </a:r>
          </a:p>
          <a:p>
            <a:pPr marL="228600" indent="-228600"/>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43000" y="685800"/>
            <a:ext cx="4572000" cy="34290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43000" y="685800"/>
            <a:ext cx="4572000" cy="3429000"/>
          </a:xfrm>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43000" y="685800"/>
            <a:ext cx="4572000" cy="3429000"/>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r>
              <a:rPr lang="en-US"/>
              <a:t>What are market expectations? </a:t>
            </a:r>
          </a:p>
          <a:p>
            <a:endParaRPr lang="en-US"/>
          </a:p>
          <a:p>
            <a:r>
              <a:rPr lang="en-US"/>
              <a:t>How have they changed from blue to red?</a:t>
            </a:r>
          </a:p>
          <a:p>
            <a:endParaRPr lang="en-US"/>
          </a:p>
          <a:p>
            <a:r>
              <a:rPr lang="en-US"/>
              <a:t>Notice the role the Fed plays as an anchor of short rates, how might this effected future short rates? Long rates? Remember the liquidity effect, price level effect, inflation expectations effect, and the income effect are all interacting here.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p:txBody>
          <a:bodyPr/>
          <a:lstStyle/>
          <a:p>
            <a:r>
              <a:rPr lang="en-US"/>
              <a:t>Here are a few web pages that help analyze the yield curve.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42CD6-78DC-4615-BC24-EA4D96ADD9D0}"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42CD6-78DC-4615-BC24-EA4D96ADD9D0}"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42CD6-78DC-4615-BC24-EA4D96ADD9D0}"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B6BC06C0-E4DF-43ED-BEBC-06A77D0EC9BC}"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2DE0477-A2D6-4878-B96F-18B988D9D8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42CD6-78DC-4615-BC24-EA4D96ADD9D0}"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42CD6-78DC-4615-BC24-EA4D96ADD9D0}"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42CD6-78DC-4615-BC24-EA4D96ADD9D0}"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42CD6-78DC-4615-BC24-EA4D96ADD9D0}" type="datetimeFigureOut">
              <a:rPr lang="en-US" smtClean="0"/>
              <a:pPr/>
              <a:t>9/30/2009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242CD6-78DC-4615-BC24-EA4D96ADD9D0}" type="datetimeFigureOut">
              <a:rPr lang="en-US" smtClean="0"/>
              <a:pPr/>
              <a:t>9/30/2009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42CD6-78DC-4615-BC24-EA4D96ADD9D0}" type="datetimeFigureOut">
              <a:rPr lang="en-US" smtClean="0"/>
              <a:pPr/>
              <a:t>9/30/2009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42CD6-78DC-4615-BC24-EA4D96ADD9D0}"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42CD6-78DC-4615-BC24-EA4D96ADD9D0}"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69B4D-74EC-4559-AD82-F14542BFC060}"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42CD6-78DC-4615-BC24-EA4D96ADD9D0}" type="datetimeFigureOut">
              <a:rPr lang="en-US" smtClean="0"/>
              <a:pPr/>
              <a:t>9/30/2009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9B4D-74EC-4559-AD82-F14542BFC0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heresgeorge.com/"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news.mpr.org/play/audio.php?media=/midmorning/2003/01/31_midmorn2"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en.wikipedia.org/wiki/Inflation"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hyperlink" Target="http://www.amazon.com/gp/product/0912986212" TargetMode="External"/><Relationship Id="rId4" Type="http://schemas.openxmlformats.org/officeDocument/2006/relationships/hyperlink" Target="http://en.wikipedia.org/wiki/Purchasing_power"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30.xml.rels><?xml version="1.0" encoding="UTF-8" standalone="yes"?>
<Relationships xmlns="http://schemas.openxmlformats.org/package/2006/relationships"><Relationship Id="rId3" Type="http://schemas.openxmlformats.org/officeDocument/2006/relationships/hyperlink" Target="http://en.wikipedia.org/wiki/Ron_Paul"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hyperlink" Target="http://en.wikipedia.org/wiki/Henry_Ford" TargetMode="External"/><Relationship Id="rId5" Type="http://schemas.openxmlformats.org/officeDocument/2006/relationships/hyperlink" Target="http://en.wikipedia.org/wiki/Fractional-reserve_banking" TargetMode="External"/><Relationship Id="rId4" Type="http://schemas.openxmlformats.org/officeDocument/2006/relationships/hyperlink" Target="http://www.house.gov/paul/congrec/congrec2003/cr090503.htm"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uno.edu/~coba/econ/projects/oz/"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hyperlink" Target="http://www.ryerson.ca/~lovewell/oz.html" TargetMode="External"/><Relationship Id="rId4" Type="http://schemas.openxmlformats.org/officeDocument/2006/relationships/hyperlink" Target="http://www.micheloud.com/FXM/MH/Crime/WWIZOZ.htm"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www.americanpresidents.org/presidents/yearschedule.asp"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hyperlink" Target="http://www.americanpresidents.org/ram/amp082399g2.ram" TargetMode="Externa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research.stlouisfed.org/publications/mt/page10.pdf" TargetMode="External"/><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47.png"/></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50.png"/></Relationships>
</file>

<file path=ppt/slides/_rels/slide98.xml.rels><?xml version="1.0" encoding="UTF-8" standalone="yes"?>
<Relationships xmlns="http://schemas.openxmlformats.org/package/2006/relationships"><Relationship Id="rId3" Type="http://schemas.openxmlformats.org/officeDocument/2006/relationships/hyperlink" Target="http://stockcharts.com/charts/YieldCurve.html"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fixedincome.fidelity.com/fi/FIHistoricalYield"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4419600"/>
            <a:ext cx="7772400" cy="1371600"/>
          </a:xfrm>
          <a:prstGeom prst="rect">
            <a:avLst/>
          </a:prstGeom>
          <a:noFill/>
          <a:ln w="12700">
            <a:noFill/>
            <a:miter lim="800000"/>
            <a:headEnd/>
            <a:tailEnd/>
          </a:ln>
          <a:effectLst/>
        </p:spPr>
        <p:txBody>
          <a:bodyPr lIns="90488" tIns="44450" rIns="90488" bIns="44450"/>
          <a:lstStyle/>
          <a:p>
            <a:pPr marL="342900" indent="-342900" algn="ctr">
              <a:spcBef>
                <a:spcPct val="20000"/>
              </a:spcBef>
            </a:pPr>
            <a:endParaRPr lang="en-US" sz="3600" b="1"/>
          </a:p>
        </p:txBody>
      </p:sp>
      <p:sp>
        <p:nvSpPr>
          <p:cNvPr id="20483" name="AutoShape 3"/>
          <p:cNvSpPr>
            <a:spLocks noGrp="1" noChangeArrowheads="1"/>
          </p:cNvSpPr>
          <p:nvPr>
            <p:ph type="ctrTitle"/>
          </p:nvPr>
        </p:nvSpPr>
        <p:spPr/>
        <p:txBody>
          <a:bodyPr/>
          <a:lstStyle/>
          <a:p>
            <a:r>
              <a:rPr lang="en-US"/>
              <a:t>Understanding</a:t>
            </a:r>
            <a:br>
              <a:rPr lang="en-US"/>
            </a:br>
            <a:r>
              <a:rPr lang="en-US"/>
              <a:t>Interest Rates</a:t>
            </a:r>
          </a:p>
        </p:txBody>
      </p:sp>
      <p:sp>
        <p:nvSpPr>
          <p:cNvPr id="20484" name="Rectangle 4"/>
          <p:cNvSpPr>
            <a:spLocks noGrp="1" noChangeArrowheads="1"/>
          </p:cNvSpPr>
          <p:nvPr>
            <p:ph type="subTitle" idx="1"/>
          </p:nvPr>
        </p:nvSpPr>
        <p:spPr/>
        <p:txBody>
          <a:bodyPr/>
          <a:lstStyle/>
          <a:p>
            <a:endParaRPr lang="en-US"/>
          </a:p>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normAutofit fontScale="90000"/>
          </a:bodyPr>
          <a:lstStyle/>
          <a:p>
            <a:r>
              <a:rPr lang="en-US"/>
              <a:t>Fixed Payment Loan—</a:t>
            </a:r>
            <a:br>
              <a:rPr lang="en-US"/>
            </a:br>
            <a:r>
              <a:rPr lang="en-US"/>
              <a:t>Yield to Maturity</a:t>
            </a:r>
          </a:p>
        </p:txBody>
      </p:sp>
      <p:graphicFrame>
        <p:nvGraphicFramePr>
          <p:cNvPr id="114691" name="Object 3"/>
          <p:cNvGraphicFramePr>
            <a:graphicFrameLocks noChangeAspect="1"/>
          </p:cNvGraphicFramePr>
          <p:nvPr>
            <p:ph idx="4294967295"/>
          </p:nvPr>
        </p:nvGraphicFramePr>
        <p:xfrm>
          <a:off x="992188" y="2624138"/>
          <a:ext cx="7397750" cy="3125787"/>
        </p:xfrm>
        <a:graphic>
          <a:graphicData uri="http://schemas.openxmlformats.org/presentationml/2006/ole">
            <p:oleObj spid="_x0000_s4098" name="Equation" r:id="rId4" imgW="3352680" imgH="1549080" progId="">
              <p:embed/>
            </p:oleObj>
          </a:graphicData>
        </a:graphic>
      </p:graphicFrame>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Line 2"/>
          <p:cNvSpPr>
            <a:spLocks noChangeShapeType="1"/>
          </p:cNvSpPr>
          <p:nvPr/>
        </p:nvSpPr>
        <p:spPr bwMode="auto">
          <a:xfrm>
            <a:off x="1447800" y="5715000"/>
            <a:ext cx="2578100" cy="0"/>
          </a:xfrm>
          <a:prstGeom prst="line">
            <a:avLst/>
          </a:prstGeom>
          <a:noFill/>
          <a:ln w="12700">
            <a:solidFill>
              <a:schemeClr val="tx1"/>
            </a:solidFill>
            <a:round/>
            <a:headEnd/>
            <a:tailEnd/>
          </a:ln>
          <a:effectLst/>
        </p:spPr>
        <p:txBody>
          <a:bodyPr wrap="none" anchor="ctr"/>
          <a:lstStyle/>
          <a:p>
            <a:endParaRPr lang="en-US"/>
          </a:p>
        </p:txBody>
      </p:sp>
      <p:sp>
        <p:nvSpPr>
          <p:cNvPr id="151555" name="Line 3"/>
          <p:cNvSpPr>
            <a:spLocks noChangeShapeType="1"/>
          </p:cNvSpPr>
          <p:nvPr/>
        </p:nvSpPr>
        <p:spPr bwMode="auto">
          <a:xfrm>
            <a:off x="4648200" y="5715000"/>
            <a:ext cx="2654300" cy="0"/>
          </a:xfrm>
          <a:prstGeom prst="line">
            <a:avLst/>
          </a:prstGeom>
          <a:noFill/>
          <a:ln w="12700">
            <a:solidFill>
              <a:schemeClr val="tx1"/>
            </a:solidFill>
            <a:round/>
            <a:headEnd/>
            <a:tailEnd/>
          </a:ln>
          <a:effectLst/>
        </p:spPr>
        <p:txBody>
          <a:bodyPr wrap="none" anchor="ctr"/>
          <a:lstStyle/>
          <a:p>
            <a:endParaRPr lang="en-US"/>
          </a:p>
        </p:txBody>
      </p:sp>
      <p:sp>
        <p:nvSpPr>
          <p:cNvPr id="151556" name="AutoShape 4"/>
          <p:cNvSpPr>
            <a:spLocks noGrp="1" noChangeArrowheads="1"/>
          </p:cNvSpPr>
          <p:nvPr>
            <p:ph type="title"/>
          </p:nvPr>
        </p:nvSpPr>
        <p:spPr/>
        <p:txBody>
          <a:bodyPr/>
          <a:lstStyle/>
          <a:p>
            <a:r>
              <a:rPr lang="en-US"/>
              <a:t>Expectations Hypothesis</a:t>
            </a:r>
          </a:p>
        </p:txBody>
      </p:sp>
      <p:sp>
        <p:nvSpPr>
          <p:cNvPr id="151557" name="Rectangle 5"/>
          <p:cNvSpPr>
            <a:spLocks noGrp="1" noChangeArrowheads="1"/>
          </p:cNvSpPr>
          <p:nvPr>
            <p:ph type="body" idx="1"/>
          </p:nvPr>
        </p:nvSpPr>
        <p:spPr>
          <a:xfrm>
            <a:off x="914400" y="2362200"/>
            <a:ext cx="7313613" cy="4114800"/>
          </a:xfrm>
          <a:noFill/>
          <a:ln/>
        </p:spPr>
        <p:txBody>
          <a:bodyPr/>
          <a:lstStyle/>
          <a:p>
            <a:pPr marL="0" indent="3175" defTabSz="690563">
              <a:buFont typeface="Wingdings" pitchFamily="2" charset="2"/>
              <a:buNone/>
              <a:tabLst>
                <a:tab pos="346075" algn="l"/>
                <a:tab pos="1717675" algn="ctr"/>
                <a:tab pos="3200400" algn="ctr"/>
                <a:tab pos="4805363" algn="ctr"/>
              </a:tabLst>
            </a:pPr>
            <a:r>
              <a:rPr lang="en-US" sz="2000" b="1">
                <a:solidFill>
                  <a:schemeClr val="tx2"/>
                </a:solidFill>
              </a:rPr>
              <a:t>Key Assumption:</a:t>
            </a:r>
            <a:r>
              <a:rPr lang="en-US" sz="2000"/>
              <a:t>  Bonds of different maturities are perfect substitutes</a:t>
            </a:r>
          </a:p>
          <a:p>
            <a:pPr marL="0" indent="3175" defTabSz="690563">
              <a:buFont typeface="Wingdings" pitchFamily="2" charset="2"/>
              <a:buNone/>
              <a:tabLst>
                <a:tab pos="346075" algn="l"/>
                <a:tab pos="1717675" algn="ctr"/>
                <a:tab pos="3200400" algn="ctr"/>
                <a:tab pos="4805363" algn="ctr"/>
              </a:tabLst>
            </a:pPr>
            <a:r>
              <a:rPr lang="en-US" sz="2000" b="1">
                <a:solidFill>
                  <a:schemeClr val="tx2"/>
                </a:solidFill>
              </a:rPr>
              <a:t>Implication:</a:t>
            </a:r>
            <a:r>
              <a:rPr lang="en-US" sz="2000"/>
              <a:t>  </a:t>
            </a:r>
            <a:r>
              <a:rPr lang="en-US" sz="2000" i="1"/>
              <a:t>RET</a:t>
            </a:r>
            <a:r>
              <a:rPr lang="en-US" sz="2000" i="1" baseline="25000"/>
              <a:t>e</a:t>
            </a:r>
            <a:r>
              <a:rPr lang="en-US" sz="2000"/>
              <a:t> on bonds of different maturities are equal</a:t>
            </a:r>
          </a:p>
          <a:p>
            <a:pPr marL="0" indent="3175" defTabSz="690563">
              <a:buFont typeface="Wingdings" pitchFamily="2" charset="2"/>
              <a:buNone/>
              <a:tabLst>
                <a:tab pos="346075" algn="l"/>
                <a:tab pos="1717675" algn="ctr"/>
                <a:tab pos="3200400" algn="ctr"/>
                <a:tab pos="4805363" algn="ctr"/>
              </a:tabLst>
            </a:pPr>
            <a:r>
              <a:rPr lang="en-US" sz="2000"/>
              <a:t>Investment strategies for two-period horizon</a:t>
            </a:r>
          </a:p>
          <a:p>
            <a:pPr marL="0" indent="3175" defTabSz="690563">
              <a:buFont typeface="Wingdings" pitchFamily="2" charset="2"/>
              <a:buNone/>
              <a:tabLst>
                <a:tab pos="346075" algn="l"/>
                <a:tab pos="1717675" algn="ctr"/>
                <a:tab pos="3200400" algn="ctr"/>
                <a:tab pos="4805363" algn="ctr"/>
              </a:tabLst>
            </a:pPr>
            <a:r>
              <a:rPr lang="en-US" sz="2000"/>
              <a:t>1.	Buy $1 of one-year bond and when it matures buy another 	one-year bond</a:t>
            </a:r>
          </a:p>
          <a:p>
            <a:pPr marL="0" indent="3175" defTabSz="690563">
              <a:buFont typeface="Wingdings" pitchFamily="2" charset="2"/>
              <a:buNone/>
              <a:tabLst>
                <a:tab pos="346075" algn="l"/>
                <a:tab pos="1717675" algn="ctr"/>
                <a:tab pos="3200400" algn="ctr"/>
                <a:tab pos="4805363" algn="ctr"/>
              </a:tabLst>
            </a:pPr>
            <a:r>
              <a:rPr lang="en-US" sz="2000"/>
              <a:t>2.	Buy $1 of two-year bond and hold it</a:t>
            </a:r>
          </a:p>
          <a:p>
            <a:pPr marL="0" indent="3175" defTabSz="690563">
              <a:spcBef>
                <a:spcPct val="70000"/>
              </a:spcBef>
              <a:buFont typeface="Wingdings" pitchFamily="2" charset="2"/>
              <a:buNone/>
              <a:tabLst>
                <a:tab pos="346075" algn="l"/>
                <a:tab pos="1717675" algn="ctr"/>
                <a:tab pos="3200400" algn="ctr"/>
                <a:tab pos="4805363" algn="ctr"/>
              </a:tabLst>
            </a:pPr>
            <a:r>
              <a:rPr lang="en-US" sz="2000" b="1">
                <a:solidFill>
                  <a:schemeClr val="tx2"/>
                </a:solidFill>
              </a:rPr>
              <a:t>Expected return from strategy 2</a:t>
            </a:r>
          </a:p>
          <a:p>
            <a:pPr marL="0" indent="3175" defTabSz="690563">
              <a:lnSpc>
                <a:spcPct val="40000"/>
              </a:lnSpc>
              <a:spcBef>
                <a:spcPct val="70000"/>
              </a:spcBef>
              <a:buFont typeface="Wingdings" pitchFamily="2" charset="2"/>
              <a:buNone/>
              <a:tabLst>
                <a:tab pos="346075" algn="l"/>
                <a:tab pos="1717675" algn="ctr"/>
                <a:tab pos="3200400" algn="ctr"/>
                <a:tab pos="4805363" algn="ctr"/>
              </a:tabLst>
            </a:pPr>
            <a:r>
              <a:rPr lang="en-US" sz="2000"/>
              <a:t>		(1 + </a:t>
            </a:r>
            <a:r>
              <a:rPr lang="en-US" sz="2000" i="1"/>
              <a:t>i</a:t>
            </a:r>
            <a:r>
              <a:rPr lang="en-US" sz="2000" baseline="-25000"/>
              <a:t>2t</a:t>
            </a:r>
            <a:r>
              <a:rPr lang="en-US" sz="2000"/>
              <a:t>)(1 + </a:t>
            </a:r>
            <a:r>
              <a:rPr lang="en-US" sz="2000" i="1"/>
              <a:t>i</a:t>
            </a:r>
            <a:r>
              <a:rPr lang="en-US" sz="2000" baseline="-25000"/>
              <a:t>2t</a:t>
            </a:r>
            <a:r>
              <a:rPr lang="en-US" sz="2000"/>
              <a:t>) – 1		1 + 2(</a:t>
            </a:r>
            <a:r>
              <a:rPr lang="en-US" sz="2000" i="1"/>
              <a:t>i</a:t>
            </a:r>
            <a:r>
              <a:rPr lang="en-US" sz="2000" baseline="-25000"/>
              <a:t>2t</a:t>
            </a:r>
            <a:r>
              <a:rPr lang="en-US" sz="2000"/>
              <a:t>) + (</a:t>
            </a:r>
            <a:r>
              <a:rPr lang="en-US" sz="2000" i="1"/>
              <a:t>i</a:t>
            </a:r>
            <a:r>
              <a:rPr lang="en-US" sz="2000" baseline="-25000"/>
              <a:t>2t</a:t>
            </a:r>
            <a:r>
              <a:rPr lang="en-US" sz="2000"/>
              <a:t>)</a:t>
            </a:r>
            <a:r>
              <a:rPr lang="en-US" sz="2000" baseline="25000"/>
              <a:t>2</a:t>
            </a:r>
            <a:r>
              <a:rPr lang="en-US" sz="2000"/>
              <a:t> – 1</a:t>
            </a:r>
          </a:p>
          <a:p>
            <a:pPr marL="0" indent="3175" defTabSz="690563">
              <a:lnSpc>
                <a:spcPct val="40000"/>
              </a:lnSpc>
              <a:buFont typeface="Wingdings" pitchFamily="2" charset="2"/>
              <a:buNone/>
              <a:tabLst>
                <a:tab pos="346075" algn="l"/>
                <a:tab pos="1717675" algn="ctr"/>
                <a:tab pos="3200400" algn="ctr"/>
                <a:tab pos="4805363" algn="ctr"/>
              </a:tabLst>
            </a:pPr>
            <a:r>
              <a:rPr lang="en-US" sz="2000"/>
              <a:t>			=</a:t>
            </a:r>
          </a:p>
          <a:p>
            <a:pPr marL="0" indent="3175" defTabSz="690563">
              <a:lnSpc>
                <a:spcPct val="40000"/>
              </a:lnSpc>
              <a:buFont typeface="Wingdings" pitchFamily="2" charset="2"/>
              <a:buNone/>
              <a:tabLst>
                <a:tab pos="346075" algn="l"/>
                <a:tab pos="1717675" algn="ctr"/>
                <a:tab pos="3200400" algn="ctr"/>
                <a:tab pos="4805363" algn="ctr"/>
              </a:tabLst>
            </a:pPr>
            <a:r>
              <a:rPr lang="en-US" sz="2000"/>
              <a:t>		1		1</a:t>
            </a:r>
          </a:p>
          <a:p>
            <a:pPr marL="0" indent="3175" defTabSz="690563">
              <a:buFont typeface="Wingdings" pitchFamily="2" charset="2"/>
              <a:buNone/>
              <a:tabLst>
                <a:tab pos="346075" algn="l"/>
                <a:tab pos="1717675" algn="ctr"/>
                <a:tab pos="3200400" algn="ctr"/>
                <a:tab pos="4805363" algn="ctr"/>
              </a:tabLst>
            </a:pPr>
            <a:r>
              <a:rPr lang="en-US" sz="2000"/>
              <a:t>Since (</a:t>
            </a:r>
            <a:r>
              <a:rPr lang="en-US" sz="2000" i="1"/>
              <a:t>i</a:t>
            </a:r>
            <a:r>
              <a:rPr lang="en-US" sz="2000" baseline="-25000"/>
              <a:t>2t</a:t>
            </a:r>
            <a:r>
              <a:rPr lang="en-US" sz="2000"/>
              <a:t>)</a:t>
            </a:r>
            <a:r>
              <a:rPr lang="en-US" sz="2000" baseline="25000"/>
              <a:t>2</a:t>
            </a:r>
            <a:r>
              <a:rPr lang="en-US" sz="2000"/>
              <a:t> is extremely small, expected return is approximately 2(</a:t>
            </a:r>
            <a:r>
              <a:rPr lang="en-US" sz="2000" i="1"/>
              <a:t>i</a:t>
            </a:r>
            <a:r>
              <a:rPr lang="en-US" sz="2000" baseline="-25000"/>
              <a:t>2t</a:t>
            </a:r>
            <a:r>
              <a:rPr lang="en-US" sz="2000"/>
              <a:t>)</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Line 2"/>
          <p:cNvSpPr>
            <a:spLocks noChangeShapeType="1"/>
          </p:cNvSpPr>
          <p:nvPr/>
        </p:nvSpPr>
        <p:spPr bwMode="auto">
          <a:xfrm>
            <a:off x="1371600" y="3048000"/>
            <a:ext cx="2578100" cy="0"/>
          </a:xfrm>
          <a:prstGeom prst="line">
            <a:avLst/>
          </a:prstGeom>
          <a:noFill/>
          <a:ln w="12700">
            <a:solidFill>
              <a:schemeClr val="tx1"/>
            </a:solidFill>
            <a:round/>
            <a:headEnd/>
            <a:tailEnd/>
          </a:ln>
          <a:effectLst/>
        </p:spPr>
        <p:txBody>
          <a:bodyPr wrap="none" anchor="ctr"/>
          <a:lstStyle/>
          <a:p>
            <a:endParaRPr lang="en-US"/>
          </a:p>
        </p:txBody>
      </p:sp>
      <p:sp>
        <p:nvSpPr>
          <p:cNvPr id="153603" name="Line 3"/>
          <p:cNvSpPr>
            <a:spLocks noChangeShapeType="1"/>
          </p:cNvSpPr>
          <p:nvPr/>
        </p:nvSpPr>
        <p:spPr bwMode="auto">
          <a:xfrm>
            <a:off x="4572000" y="3048000"/>
            <a:ext cx="3111500" cy="0"/>
          </a:xfrm>
          <a:prstGeom prst="line">
            <a:avLst/>
          </a:prstGeom>
          <a:noFill/>
          <a:ln w="12700">
            <a:solidFill>
              <a:schemeClr val="tx1"/>
            </a:solidFill>
            <a:round/>
            <a:headEnd/>
            <a:tailEnd/>
          </a:ln>
          <a:effectLst/>
        </p:spPr>
        <p:txBody>
          <a:bodyPr wrap="none" anchor="ctr"/>
          <a:lstStyle/>
          <a:p>
            <a:endParaRPr lang="en-US"/>
          </a:p>
        </p:txBody>
      </p:sp>
      <p:sp>
        <p:nvSpPr>
          <p:cNvPr id="153604" name="Line 4"/>
          <p:cNvSpPr>
            <a:spLocks noChangeShapeType="1"/>
          </p:cNvSpPr>
          <p:nvPr/>
        </p:nvSpPr>
        <p:spPr bwMode="auto">
          <a:xfrm>
            <a:off x="2743200" y="5791200"/>
            <a:ext cx="901700" cy="0"/>
          </a:xfrm>
          <a:prstGeom prst="line">
            <a:avLst/>
          </a:prstGeom>
          <a:noFill/>
          <a:ln w="12700">
            <a:solidFill>
              <a:schemeClr val="tx1"/>
            </a:solidFill>
            <a:round/>
            <a:headEnd/>
            <a:tailEnd/>
          </a:ln>
          <a:effectLst/>
        </p:spPr>
        <p:txBody>
          <a:bodyPr wrap="none" anchor="ctr"/>
          <a:lstStyle/>
          <a:p>
            <a:endParaRPr lang="en-US"/>
          </a:p>
        </p:txBody>
      </p:sp>
      <p:sp>
        <p:nvSpPr>
          <p:cNvPr id="153605" name="AutoShape 5"/>
          <p:cNvSpPr>
            <a:spLocks noGrp="1" noChangeArrowheads="1"/>
          </p:cNvSpPr>
          <p:nvPr>
            <p:ph type="title"/>
          </p:nvPr>
        </p:nvSpPr>
        <p:spPr/>
        <p:txBody>
          <a:bodyPr/>
          <a:lstStyle/>
          <a:p>
            <a:r>
              <a:rPr lang="en-US"/>
              <a:t>Expected Return from Strategy 1</a:t>
            </a:r>
          </a:p>
        </p:txBody>
      </p:sp>
      <p:sp>
        <p:nvSpPr>
          <p:cNvPr id="153606" name="Rectangle 6"/>
          <p:cNvSpPr>
            <a:spLocks noGrp="1" noChangeArrowheads="1"/>
          </p:cNvSpPr>
          <p:nvPr>
            <p:ph type="body" idx="1"/>
          </p:nvPr>
        </p:nvSpPr>
        <p:spPr>
          <a:xfrm>
            <a:off x="1066800" y="2514600"/>
            <a:ext cx="7313613" cy="4114800"/>
          </a:xfrm>
          <a:noFill/>
          <a:ln/>
        </p:spPr>
        <p:txBody>
          <a:bodyPr/>
          <a:lstStyle/>
          <a:p>
            <a:pPr marL="0" indent="3175">
              <a:lnSpc>
                <a:spcPct val="40000"/>
              </a:lnSpc>
              <a:buFont typeface="Wingdings" pitchFamily="2" charset="2"/>
              <a:buNone/>
              <a:tabLst>
                <a:tab pos="1260475" algn="ctr"/>
                <a:tab pos="1768475" algn="ctr"/>
                <a:tab pos="2743200" algn="ctr"/>
                <a:tab pos="4511675" algn="ctr"/>
              </a:tabLst>
            </a:pPr>
            <a:r>
              <a:rPr lang="en-US" sz="2400"/>
              <a:t>	</a:t>
            </a:r>
            <a:r>
              <a:rPr lang="en-US" sz="2000"/>
              <a:t>(1 + </a:t>
            </a:r>
            <a:r>
              <a:rPr lang="en-US" sz="2000" i="1"/>
              <a:t>i</a:t>
            </a:r>
            <a:r>
              <a:rPr lang="en-US" sz="2000" baseline="-25000"/>
              <a:t>t</a:t>
            </a:r>
            <a:r>
              <a:rPr lang="en-US" sz="2000"/>
              <a:t>)(1 + </a:t>
            </a:r>
            <a:r>
              <a:rPr lang="en-US" sz="2000" i="1"/>
              <a:t>i</a:t>
            </a:r>
            <a:r>
              <a:rPr lang="en-US" sz="2000" baseline="30000"/>
              <a:t>e</a:t>
            </a:r>
            <a:r>
              <a:rPr lang="en-US" sz="2000" baseline="-25000"/>
              <a:t>t+1</a:t>
            </a:r>
            <a:r>
              <a:rPr lang="en-US" sz="2000"/>
              <a:t>) – 1	     1 + </a:t>
            </a:r>
            <a:r>
              <a:rPr lang="en-US" sz="2000" i="1"/>
              <a:t>i</a:t>
            </a:r>
            <a:r>
              <a:rPr lang="en-US" sz="2000" baseline="-25000"/>
              <a:t>t </a:t>
            </a:r>
            <a:r>
              <a:rPr lang="en-US" sz="2000"/>
              <a:t>+ </a:t>
            </a:r>
            <a:r>
              <a:rPr lang="en-US" sz="2000" i="1"/>
              <a:t>i</a:t>
            </a:r>
            <a:r>
              <a:rPr lang="en-US" sz="2000" baseline="30000"/>
              <a:t>e</a:t>
            </a:r>
            <a:r>
              <a:rPr lang="en-US" sz="2000" baseline="-25000"/>
              <a:t>t+1 </a:t>
            </a:r>
            <a:r>
              <a:rPr lang="en-US" sz="2000"/>
              <a:t>+ </a:t>
            </a:r>
            <a:r>
              <a:rPr lang="en-US" sz="2000" i="1"/>
              <a:t>i</a:t>
            </a:r>
            <a:r>
              <a:rPr lang="en-US" sz="2000" baseline="-25000"/>
              <a:t>t</a:t>
            </a:r>
            <a:r>
              <a:rPr lang="en-US" sz="2000"/>
              <a:t>(</a:t>
            </a:r>
            <a:r>
              <a:rPr lang="en-US" sz="2000" i="1"/>
              <a:t>i</a:t>
            </a:r>
            <a:r>
              <a:rPr lang="en-US" sz="2000" baseline="30000"/>
              <a:t>e</a:t>
            </a:r>
            <a:r>
              <a:rPr lang="en-US" sz="2000" baseline="-25000"/>
              <a:t>t+1</a:t>
            </a:r>
            <a:r>
              <a:rPr lang="en-US" sz="2000"/>
              <a:t>) – 1</a:t>
            </a:r>
          </a:p>
          <a:p>
            <a:pPr marL="0" indent="3175">
              <a:lnSpc>
                <a:spcPct val="40000"/>
              </a:lnSpc>
              <a:buFont typeface="Wingdings" pitchFamily="2" charset="2"/>
              <a:buNone/>
              <a:tabLst>
                <a:tab pos="1260475" algn="ctr"/>
                <a:tab pos="1768475" algn="ctr"/>
                <a:tab pos="2743200" algn="ctr"/>
                <a:tab pos="4511675" algn="ctr"/>
              </a:tabLst>
            </a:pPr>
            <a:r>
              <a:rPr lang="en-US" sz="2000"/>
              <a:t>		                 =	</a:t>
            </a:r>
          </a:p>
          <a:p>
            <a:pPr marL="0" indent="3175">
              <a:lnSpc>
                <a:spcPct val="40000"/>
              </a:lnSpc>
              <a:buFont typeface="Wingdings" pitchFamily="2" charset="2"/>
              <a:buNone/>
              <a:tabLst>
                <a:tab pos="1260475" algn="ctr"/>
                <a:tab pos="1768475" algn="ctr"/>
                <a:tab pos="2743200" algn="ctr"/>
                <a:tab pos="4511675" algn="ctr"/>
              </a:tabLst>
            </a:pPr>
            <a:r>
              <a:rPr lang="en-US" sz="2000"/>
              <a:t>	1 			1</a:t>
            </a:r>
          </a:p>
          <a:p>
            <a:pPr marL="0" indent="3175">
              <a:lnSpc>
                <a:spcPct val="90000"/>
              </a:lnSpc>
              <a:buFont typeface="Wingdings" pitchFamily="2" charset="2"/>
              <a:buNone/>
              <a:tabLst>
                <a:tab pos="1260475" algn="ctr"/>
                <a:tab pos="1768475" algn="ctr"/>
                <a:tab pos="2743200" algn="ctr"/>
                <a:tab pos="4511675" algn="ctr"/>
              </a:tabLst>
            </a:pPr>
            <a:r>
              <a:rPr lang="en-US" sz="2000"/>
              <a:t>	Since </a:t>
            </a:r>
            <a:r>
              <a:rPr lang="en-US" sz="2000" i="1"/>
              <a:t>i</a:t>
            </a:r>
            <a:r>
              <a:rPr lang="en-US" sz="2000" baseline="-25000"/>
              <a:t>t</a:t>
            </a:r>
            <a:r>
              <a:rPr lang="en-US" sz="2000"/>
              <a:t>(</a:t>
            </a:r>
            <a:r>
              <a:rPr lang="en-US" sz="2000" i="1"/>
              <a:t>i</a:t>
            </a:r>
            <a:r>
              <a:rPr lang="en-US" sz="2000" baseline="30000"/>
              <a:t>e</a:t>
            </a:r>
            <a:r>
              <a:rPr lang="en-US" sz="2000" baseline="-25000"/>
              <a:t>t+1</a:t>
            </a:r>
            <a:r>
              <a:rPr lang="en-US" sz="2000"/>
              <a:t>) is also extremely small, expected return is approximately</a:t>
            </a:r>
          </a:p>
          <a:p>
            <a:pPr marL="0" indent="3175">
              <a:lnSpc>
                <a:spcPct val="90000"/>
              </a:lnSpc>
              <a:spcBef>
                <a:spcPct val="50000"/>
              </a:spcBef>
              <a:spcAft>
                <a:spcPct val="50000"/>
              </a:spcAft>
              <a:buFont typeface="Wingdings" pitchFamily="2" charset="2"/>
              <a:buNone/>
              <a:tabLst>
                <a:tab pos="1260475" algn="ctr"/>
                <a:tab pos="1768475" algn="ctr"/>
                <a:tab pos="2743200" algn="ctr"/>
                <a:tab pos="4511675" algn="ctr"/>
              </a:tabLst>
            </a:pPr>
            <a:r>
              <a:rPr lang="en-US" sz="2000" i="1"/>
              <a:t>	i</a:t>
            </a:r>
            <a:r>
              <a:rPr lang="en-US" sz="2000" baseline="-25000"/>
              <a:t>t</a:t>
            </a:r>
            <a:r>
              <a:rPr lang="en-US" sz="2000"/>
              <a:t> + </a:t>
            </a:r>
            <a:r>
              <a:rPr lang="en-US" sz="2000" i="1"/>
              <a:t>i</a:t>
            </a:r>
            <a:r>
              <a:rPr lang="en-US" sz="2000" baseline="30000"/>
              <a:t>e</a:t>
            </a:r>
            <a:r>
              <a:rPr lang="en-US" sz="2000" baseline="-25000"/>
              <a:t>t+1</a:t>
            </a:r>
            <a:endParaRPr lang="en-US" sz="2000"/>
          </a:p>
          <a:p>
            <a:pPr marL="0" indent="3175">
              <a:lnSpc>
                <a:spcPct val="90000"/>
              </a:lnSpc>
              <a:buFont typeface="Wingdings" pitchFamily="2" charset="2"/>
              <a:buNone/>
              <a:tabLst>
                <a:tab pos="1260475" algn="ctr"/>
                <a:tab pos="1768475" algn="ctr"/>
                <a:tab pos="2743200" algn="ctr"/>
                <a:tab pos="4511675" algn="ctr"/>
              </a:tabLst>
            </a:pPr>
            <a:r>
              <a:rPr lang="en-US" sz="2000"/>
              <a:t>From implication above expected returns of two strategies are equal: Therefore</a:t>
            </a:r>
          </a:p>
          <a:p>
            <a:pPr marL="0" indent="3175">
              <a:lnSpc>
                <a:spcPct val="90000"/>
              </a:lnSpc>
              <a:spcBef>
                <a:spcPct val="50000"/>
              </a:spcBef>
              <a:spcAft>
                <a:spcPct val="50000"/>
              </a:spcAft>
              <a:buFont typeface="Wingdings" pitchFamily="2" charset="2"/>
              <a:buNone/>
              <a:tabLst>
                <a:tab pos="1260475" algn="ctr"/>
                <a:tab pos="1768475" algn="ctr"/>
                <a:tab pos="2743200" algn="ctr"/>
                <a:tab pos="4511675" algn="ctr"/>
              </a:tabLst>
            </a:pPr>
            <a:r>
              <a:rPr lang="en-US" sz="2000"/>
              <a:t>	2(</a:t>
            </a:r>
            <a:r>
              <a:rPr lang="en-US" sz="2000" i="1"/>
              <a:t>i</a:t>
            </a:r>
            <a:r>
              <a:rPr lang="en-US" sz="2000" baseline="-25000"/>
              <a:t>2t</a:t>
            </a:r>
            <a:r>
              <a:rPr lang="en-US" sz="2000"/>
              <a:t>) = </a:t>
            </a:r>
            <a:r>
              <a:rPr lang="en-US" sz="2000" i="1"/>
              <a:t>i</a:t>
            </a:r>
            <a:r>
              <a:rPr lang="en-US" sz="2000" baseline="-25000"/>
              <a:t>t</a:t>
            </a:r>
            <a:r>
              <a:rPr lang="en-US" sz="2000"/>
              <a:t> + </a:t>
            </a:r>
            <a:r>
              <a:rPr lang="en-US" sz="2000" i="1"/>
              <a:t>i</a:t>
            </a:r>
            <a:r>
              <a:rPr lang="en-US" sz="2000" baseline="30000"/>
              <a:t>e</a:t>
            </a:r>
            <a:r>
              <a:rPr lang="en-US" sz="2000" baseline="-25000"/>
              <a:t>t+1</a:t>
            </a:r>
            <a:endParaRPr lang="en-US" sz="2000"/>
          </a:p>
          <a:p>
            <a:pPr marL="0" indent="3175">
              <a:lnSpc>
                <a:spcPct val="90000"/>
              </a:lnSpc>
              <a:buFont typeface="Wingdings" pitchFamily="2" charset="2"/>
              <a:buNone/>
              <a:tabLst>
                <a:tab pos="1260475" algn="ctr"/>
                <a:tab pos="1768475" algn="ctr"/>
                <a:tab pos="2743200" algn="ctr"/>
                <a:tab pos="4511675" algn="ctr"/>
              </a:tabLst>
            </a:pPr>
            <a:r>
              <a:rPr lang="en-US" sz="2000"/>
              <a:t>Solving for </a:t>
            </a:r>
            <a:r>
              <a:rPr lang="en-US" sz="2000" i="1"/>
              <a:t>i</a:t>
            </a:r>
            <a:r>
              <a:rPr lang="en-US" sz="2000" baseline="-25000"/>
              <a:t>2t        </a:t>
            </a:r>
          </a:p>
          <a:p>
            <a:pPr marL="0" indent="3175">
              <a:lnSpc>
                <a:spcPct val="90000"/>
              </a:lnSpc>
              <a:buFont typeface="Wingdings" pitchFamily="2" charset="2"/>
              <a:buNone/>
              <a:tabLst>
                <a:tab pos="1260475" algn="ctr"/>
                <a:tab pos="1768475" algn="ctr"/>
                <a:tab pos="2743200" algn="ctr"/>
                <a:tab pos="4511675" algn="ctr"/>
              </a:tabLst>
            </a:pPr>
            <a:r>
              <a:rPr lang="en-US" sz="2000" baseline="-25000"/>
              <a:t>       	  </a:t>
            </a:r>
            <a:r>
              <a:rPr lang="en-US" sz="2000" i="1"/>
              <a:t>	i</a:t>
            </a:r>
            <a:r>
              <a:rPr lang="en-US" sz="2000" baseline="-25000"/>
              <a:t>t</a:t>
            </a:r>
            <a:r>
              <a:rPr lang="en-US" sz="2000"/>
              <a:t> + </a:t>
            </a:r>
            <a:r>
              <a:rPr lang="en-US" sz="2000" i="1"/>
              <a:t>i</a:t>
            </a:r>
            <a:r>
              <a:rPr lang="en-US" sz="2000" baseline="30000"/>
              <a:t>e</a:t>
            </a:r>
            <a:r>
              <a:rPr lang="en-US" sz="2000" baseline="-25000"/>
              <a:t>t+1</a:t>
            </a:r>
            <a:endParaRPr lang="en-US" sz="2000"/>
          </a:p>
          <a:p>
            <a:pPr marL="0" indent="3175">
              <a:lnSpc>
                <a:spcPct val="40000"/>
              </a:lnSpc>
              <a:buFont typeface="Wingdings" pitchFamily="2" charset="2"/>
              <a:buNone/>
              <a:tabLst>
                <a:tab pos="1260475" algn="ctr"/>
                <a:tab pos="1768475" algn="ctr"/>
                <a:tab pos="2743200" algn="ctr"/>
                <a:tab pos="4511675" algn="ctr"/>
              </a:tabLst>
            </a:pPr>
            <a:r>
              <a:rPr lang="en-US" sz="2000" i="1"/>
              <a:t>       i</a:t>
            </a:r>
            <a:r>
              <a:rPr lang="en-US" sz="2000" baseline="-25000"/>
              <a:t>2t</a:t>
            </a:r>
            <a:r>
              <a:rPr lang="en-US" sz="2000"/>
              <a:t> =		</a:t>
            </a:r>
            <a:endParaRPr lang="en-US" sz="2000" i="1"/>
          </a:p>
          <a:p>
            <a:pPr marL="0" indent="3175">
              <a:lnSpc>
                <a:spcPct val="40000"/>
              </a:lnSpc>
              <a:buFont typeface="Wingdings" pitchFamily="2" charset="2"/>
              <a:buNone/>
              <a:tabLst>
                <a:tab pos="1260475" algn="ctr"/>
                <a:tab pos="1768475" algn="ctr"/>
                <a:tab pos="2743200" algn="ctr"/>
                <a:tab pos="4511675" algn="ctr"/>
              </a:tabLst>
            </a:pPr>
            <a:r>
              <a:rPr lang="en-US" sz="2000"/>
              <a:t>		2</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DABB569-AC27-45BF-A25C-3C68307618BB}" type="slidenum">
              <a:rPr lang="en-US"/>
              <a:pPr/>
              <a:t>102</a:t>
            </a:fld>
            <a:endParaRPr lang="en-US"/>
          </a:p>
        </p:txBody>
      </p:sp>
      <p:sp>
        <p:nvSpPr>
          <p:cNvPr id="155650" name="Line 2"/>
          <p:cNvSpPr>
            <a:spLocks noChangeShapeType="1"/>
          </p:cNvSpPr>
          <p:nvPr/>
        </p:nvSpPr>
        <p:spPr bwMode="auto">
          <a:xfrm>
            <a:off x="1752600" y="3352800"/>
            <a:ext cx="3340100" cy="0"/>
          </a:xfrm>
          <a:prstGeom prst="line">
            <a:avLst/>
          </a:prstGeom>
          <a:noFill/>
          <a:ln w="12700">
            <a:solidFill>
              <a:schemeClr val="tx1"/>
            </a:solidFill>
            <a:round/>
            <a:headEnd/>
            <a:tailEnd/>
          </a:ln>
          <a:effectLst/>
        </p:spPr>
        <p:txBody>
          <a:bodyPr wrap="none" anchor="ctr"/>
          <a:lstStyle/>
          <a:p>
            <a:endParaRPr lang="en-US"/>
          </a:p>
        </p:txBody>
      </p:sp>
      <p:sp>
        <p:nvSpPr>
          <p:cNvPr id="155651" name="AutoShape 3"/>
          <p:cNvSpPr>
            <a:spLocks noGrp="1" noChangeArrowheads="1"/>
          </p:cNvSpPr>
          <p:nvPr>
            <p:ph type="title"/>
          </p:nvPr>
        </p:nvSpPr>
        <p:spPr/>
        <p:txBody>
          <a:bodyPr/>
          <a:lstStyle/>
          <a:p>
            <a:r>
              <a:rPr lang="en-US"/>
              <a:t>Expected Return from Strategy 1</a:t>
            </a:r>
          </a:p>
        </p:txBody>
      </p:sp>
      <p:sp>
        <p:nvSpPr>
          <p:cNvPr id="155652" name="Rectangle 4"/>
          <p:cNvSpPr>
            <a:spLocks noGrp="1" noChangeArrowheads="1"/>
          </p:cNvSpPr>
          <p:nvPr>
            <p:ph type="body" idx="1"/>
          </p:nvPr>
        </p:nvSpPr>
        <p:spPr>
          <a:xfrm>
            <a:off x="914400" y="2590800"/>
            <a:ext cx="7772400" cy="4038600"/>
          </a:xfrm>
          <a:noFill/>
          <a:ln/>
        </p:spPr>
        <p:txBody>
          <a:bodyPr/>
          <a:lstStyle/>
          <a:p>
            <a:pPr marL="0" indent="3175">
              <a:lnSpc>
                <a:spcPct val="90000"/>
              </a:lnSpc>
              <a:spcBef>
                <a:spcPct val="50000"/>
              </a:spcBef>
              <a:buFont typeface="Wingdings" pitchFamily="2" charset="2"/>
              <a:buNone/>
              <a:tabLst>
                <a:tab pos="457200" algn="l"/>
                <a:tab pos="2286000" algn="ctr"/>
              </a:tabLst>
            </a:pPr>
            <a:r>
              <a:rPr lang="en-US" sz="1900" b="1">
                <a:solidFill>
                  <a:schemeClr val="tx2"/>
                </a:solidFill>
              </a:rPr>
              <a:t>More generally for </a:t>
            </a:r>
            <a:r>
              <a:rPr lang="en-US" sz="1900" b="1" i="1">
                <a:solidFill>
                  <a:schemeClr val="tx2"/>
                </a:solidFill>
              </a:rPr>
              <a:t>n</a:t>
            </a:r>
            <a:r>
              <a:rPr lang="en-US" sz="1900" b="1">
                <a:solidFill>
                  <a:schemeClr val="tx2"/>
                </a:solidFill>
              </a:rPr>
              <a:t>-period bond:</a:t>
            </a:r>
          </a:p>
          <a:p>
            <a:pPr marL="0" indent="3175">
              <a:lnSpc>
                <a:spcPct val="40000"/>
              </a:lnSpc>
              <a:spcBef>
                <a:spcPct val="100000"/>
              </a:spcBef>
              <a:buFont typeface="Wingdings" pitchFamily="2" charset="2"/>
              <a:buNone/>
              <a:tabLst>
                <a:tab pos="457200" algn="l"/>
                <a:tab pos="2286000" algn="ctr"/>
              </a:tabLst>
            </a:pPr>
            <a:r>
              <a:rPr lang="en-US" sz="1900"/>
              <a:t>		 </a:t>
            </a:r>
            <a:r>
              <a:rPr lang="en-US" sz="1900" i="1"/>
              <a:t>i</a:t>
            </a:r>
            <a:r>
              <a:rPr lang="en-US" sz="1900" baseline="-25000"/>
              <a:t>t</a:t>
            </a:r>
            <a:r>
              <a:rPr lang="en-US" sz="1900"/>
              <a:t> + </a:t>
            </a:r>
            <a:r>
              <a:rPr lang="en-US" sz="1900" i="1"/>
              <a:t>i</a:t>
            </a:r>
            <a:r>
              <a:rPr lang="en-US" sz="1900" baseline="30000"/>
              <a:t>e</a:t>
            </a:r>
            <a:r>
              <a:rPr lang="en-US" sz="1900" baseline="-25000"/>
              <a:t>t+1</a:t>
            </a:r>
            <a:r>
              <a:rPr lang="en-US" sz="1900"/>
              <a:t> + </a:t>
            </a:r>
            <a:r>
              <a:rPr lang="en-US" sz="1900" i="1"/>
              <a:t>i</a:t>
            </a:r>
            <a:r>
              <a:rPr lang="en-US" sz="1900" baseline="30000"/>
              <a:t>e</a:t>
            </a:r>
            <a:r>
              <a:rPr lang="en-US" sz="1900" baseline="-25000"/>
              <a:t>t+2</a:t>
            </a:r>
            <a:r>
              <a:rPr lang="en-US" sz="1900"/>
              <a:t> + ... + </a:t>
            </a:r>
            <a:r>
              <a:rPr lang="en-US" sz="1900" i="1"/>
              <a:t>i</a:t>
            </a:r>
            <a:r>
              <a:rPr lang="en-US" sz="1900" baseline="30000"/>
              <a:t>e</a:t>
            </a:r>
            <a:r>
              <a:rPr lang="en-US" sz="1900" baseline="-25000"/>
              <a:t>t+(n–1)</a:t>
            </a:r>
            <a:endParaRPr lang="en-US" sz="1900"/>
          </a:p>
          <a:p>
            <a:pPr marL="0" indent="3175">
              <a:lnSpc>
                <a:spcPct val="40000"/>
              </a:lnSpc>
              <a:spcBef>
                <a:spcPct val="11000"/>
              </a:spcBef>
              <a:buFont typeface="Wingdings" pitchFamily="2" charset="2"/>
              <a:buNone/>
              <a:tabLst>
                <a:tab pos="457200" algn="l"/>
                <a:tab pos="2286000" algn="ctr"/>
              </a:tabLst>
            </a:pPr>
            <a:r>
              <a:rPr lang="en-US" sz="1900" i="1"/>
              <a:t>i</a:t>
            </a:r>
            <a:r>
              <a:rPr lang="en-US" sz="1900" baseline="-25000"/>
              <a:t>nt</a:t>
            </a:r>
            <a:r>
              <a:rPr lang="en-US" sz="1900"/>
              <a:t> =		</a:t>
            </a:r>
          </a:p>
          <a:p>
            <a:pPr marL="0" indent="3175">
              <a:lnSpc>
                <a:spcPct val="40000"/>
              </a:lnSpc>
              <a:spcBef>
                <a:spcPct val="11000"/>
              </a:spcBef>
              <a:buFont typeface="Wingdings" pitchFamily="2" charset="2"/>
              <a:buNone/>
              <a:tabLst>
                <a:tab pos="457200" algn="l"/>
                <a:tab pos="2286000" algn="ctr"/>
              </a:tabLst>
            </a:pPr>
            <a:r>
              <a:rPr lang="en-US" sz="1900" i="1"/>
              <a:t>		n</a:t>
            </a:r>
            <a:endParaRPr lang="en-US" sz="1900"/>
          </a:p>
          <a:p>
            <a:pPr marL="0" indent="3175">
              <a:lnSpc>
                <a:spcPct val="90000"/>
              </a:lnSpc>
              <a:spcBef>
                <a:spcPct val="50000"/>
              </a:spcBef>
              <a:buFont typeface="Wingdings" pitchFamily="2" charset="2"/>
              <a:buNone/>
              <a:tabLst>
                <a:tab pos="457200" algn="l"/>
                <a:tab pos="2286000" algn="ctr"/>
              </a:tabLst>
            </a:pPr>
            <a:r>
              <a:rPr lang="en-US" sz="1900" b="1"/>
              <a:t>In words</a:t>
            </a:r>
            <a:r>
              <a:rPr lang="en-US" sz="1900"/>
              <a:t>: Interest rate on long bond = average short rates expected to occur over life of long bond</a:t>
            </a:r>
          </a:p>
          <a:p>
            <a:pPr marL="0" indent="3175">
              <a:lnSpc>
                <a:spcPct val="90000"/>
              </a:lnSpc>
              <a:spcBef>
                <a:spcPct val="50000"/>
              </a:spcBef>
              <a:buFont typeface="Wingdings" pitchFamily="2" charset="2"/>
              <a:buNone/>
              <a:tabLst>
                <a:tab pos="457200" algn="l"/>
                <a:tab pos="2286000" algn="ctr"/>
              </a:tabLst>
            </a:pPr>
            <a:r>
              <a:rPr lang="en-US" sz="1900" b="1">
                <a:solidFill>
                  <a:schemeClr val="tx2"/>
                </a:solidFill>
              </a:rPr>
              <a:t>Numerical example:</a:t>
            </a:r>
            <a:endParaRPr lang="en-US" sz="1900">
              <a:solidFill>
                <a:schemeClr val="tx2"/>
              </a:solidFill>
            </a:endParaRPr>
          </a:p>
          <a:p>
            <a:pPr marL="0" indent="3175">
              <a:lnSpc>
                <a:spcPct val="90000"/>
              </a:lnSpc>
              <a:spcBef>
                <a:spcPct val="11000"/>
              </a:spcBef>
              <a:buFont typeface="Wingdings" pitchFamily="2" charset="2"/>
              <a:buNone/>
              <a:tabLst>
                <a:tab pos="457200" algn="l"/>
                <a:tab pos="2286000" algn="ctr"/>
              </a:tabLst>
            </a:pPr>
            <a:r>
              <a:rPr lang="en-US" sz="1900"/>
              <a:t>One-year expected interest rates over the next five years 5%, 6%, 7%, 8% and 9%:</a:t>
            </a:r>
          </a:p>
          <a:p>
            <a:pPr marL="0" indent="3175">
              <a:lnSpc>
                <a:spcPct val="90000"/>
              </a:lnSpc>
              <a:spcBef>
                <a:spcPct val="50000"/>
              </a:spcBef>
              <a:buFont typeface="Wingdings" pitchFamily="2" charset="2"/>
              <a:buNone/>
              <a:tabLst>
                <a:tab pos="457200" algn="l"/>
                <a:tab pos="2286000" algn="ctr"/>
              </a:tabLst>
            </a:pPr>
            <a:r>
              <a:rPr lang="en-US" sz="1900" b="1"/>
              <a:t>Interest rate on two-year bond:</a:t>
            </a:r>
            <a:endParaRPr lang="en-US" sz="1900"/>
          </a:p>
          <a:p>
            <a:pPr marL="0" indent="3175">
              <a:lnSpc>
                <a:spcPct val="90000"/>
              </a:lnSpc>
              <a:spcBef>
                <a:spcPct val="11000"/>
              </a:spcBef>
              <a:buFont typeface="Wingdings" pitchFamily="2" charset="2"/>
              <a:buNone/>
              <a:tabLst>
                <a:tab pos="457200" algn="l"/>
                <a:tab pos="2286000" algn="ctr"/>
              </a:tabLst>
            </a:pPr>
            <a:r>
              <a:rPr lang="en-US" sz="1900" b="1"/>
              <a:t>Interest rate for five-year bond:</a:t>
            </a:r>
            <a:endParaRPr lang="en-US" sz="1900"/>
          </a:p>
          <a:p>
            <a:pPr marL="0" indent="3175">
              <a:lnSpc>
                <a:spcPct val="90000"/>
              </a:lnSpc>
              <a:spcBef>
                <a:spcPct val="11000"/>
              </a:spcBef>
              <a:buFont typeface="Wingdings" pitchFamily="2" charset="2"/>
              <a:buNone/>
              <a:tabLst>
                <a:tab pos="457200" algn="l"/>
                <a:tab pos="2286000" algn="ctr"/>
              </a:tabLst>
            </a:pPr>
            <a:r>
              <a:rPr lang="en-US" sz="1900" b="1"/>
              <a:t>Interest rate for one to five year bonds:</a:t>
            </a:r>
            <a:endParaRPr lang="en-US" sz="1900"/>
          </a:p>
          <a:p>
            <a:pPr marL="0" indent="3175">
              <a:lnSpc>
                <a:spcPct val="90000"/>
              </a:lnSpc>
              <a:spcBef>
                <a:spcPct val="11000"/>
              </a:spcBef>
              <a:buFont typeface="Wingdings" pitchFamily="2" charset="2"/>
              <a:buNone/>
              <a:tabLst>
                <a:tab pos="457200" algn="l"/>
                <a:tab pos="2286000" algn="ctr"/>
              </a:tabLst>
            </a:pPr>
            <a:r>
              <a:rPr lang="en-US" sz="1900"/>
              <a:t>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AutoShape 2"/>
          <p:cNvSpPr>
            <a:spLocks noGrp="1" noChangeArrowheads="1"/>
          </p:cNvSpPr>
          <p:nvPr>
            <p:ph type="title"/>
          </p:nvPr>
        </p:nvSpPr>
        <p:spPr/>
        <p:txBody>
          <a:bodyPr>
            <a:normAutofit fontScale="90000"/>
          </a:bodyPr>
          <a:lstStyle/>
          <a:p>
            <a:r>
              <a:rPr lang="en-US"/>
              <a:t>Expectations Hypothesis </a:t>
            </a:r>
            <a:br>
              <a:rPr lang="en-US"/>
            </a:br>
            <a:r>
              <a:rPr lang="en-US"/>
              <a:t>and Term Structure Facts</a:t>
            </a:r>
          </a:p>
        </p:txBody>
      </p:sp>
      <p:sp>
        <p:nvSpPr>
          <p:cNvPr id="159747" name="Rectangle 3"/>
          <p:cNvSpPr>
            <a:spLocks noGrp="1" noChangeArrowheads="1"/>
          </p:cNvSpPr>
          <p:nvPr>
            <p:ph type="body" idx="1"/>
          </p:nvPr>
        </p:nvSpPr>
        <p:spPr>
          <a:xfrm>
            <a:off x="838200" y="2362200"/>
            <a:ext cx="7772400" cy="4724400"/>
          </a:xfrm>
          <a:noFill/>
          <a:ln/>
        </p:spPr>
        <p:txBody>
          <a:bodyPr/>
          <a:lstStyle/>
          <a:p>
            <a:pPr>
              <a:spcBef>
                <a:spcPct val="50000"/>
              </a:spcBef>
              <a:buFont typeface="Wingdings" pitchFamily="2" charset="2"/>
              <a:buNone/>
            </a:pPr>
            <a:r>
              <a:rPr lang="en-US" sz="1800" b="1">
                <a:solidFill>
                  <a:schemeClr val="tx2"/>
                </a:solidFill>
              </a:rPr>
              <a:t>Explains why yield curve has different slopes:</a:t>
            </a:r>
            <a:endParaRPr lang="en-US" sz="1800">
              <a:solidFill>
                <a:schemeClr val="tx2"/>
              </a:solidFill>
            </a:endParaRPr>
          </a:p>
          <a:p>
            <a:pPr>
              <a:buFont typeface="Wingdings" pitchFamily="2" charset="2"/>
              <a:buNone/>
            </a:pPr>
            <a:r>
              <a:rPr lang="en-US" sz="1800"/>
              <a:t>1.	When short rates expected to rise in future, average of future short rates = </a:t>
            </a:r>
            <a:r>
              <a:rPr lang="en-US" sz="1800" i="1"/>
              <a:t>i</a:t>
            </a:r>
            <a:r>
              <a:rPr lang="en-US" sz="1800" baseline="-25000"/>
              <a:t>nt</a:t>
            </a:r>
            <a:r>
              <a:rPr lang="en-US" sz="1800"/>
              <a:t> is above today’s short rate: therefore yield curve is upward sloping</a:t>
            </a:r>
          </a:p>
          <a:p>
            <a:pPr>
              <a:buFont typeface="Wingdings" pitchFamily="2" charset="2"/>
              <a:buNone/>
            </a:pPr>
            <a:r>
              <a:rPr lang="en-US" sz="1800"/>
              <a:t>2.	When short rates expected to stay same in future, average of future short rates are same as today’s, and yield curve is flat</a:t>
            </a:r>
          </a:p>
          <a:p>
            <a:pPr>
              <a:buFont typeface="Wingdings" pitchFamily="2" charset="2"/>
              <a:buNone/>
            </a:pPr>
            <a:r>
              <a:rPr lang="en-US" sz="1800"/>
              <a:t>3.	Only when short rates expected to fall will yield curve be downward sloping</a:t>
            </a:r>
          </a:p>
          <a:p>
            <a:pPr>
              <a:spcBef>
                <a:spcPct val="50000"/>
              </a:spcBef>
              <a:buFont typeface="Wingdings" pitchFamily="2" charset="2"/>
              <a:buNone/>
            </a:pPr>
            <a:r>
              <a:rPr lang="en-US" sz="1800" b="1">
                <a:solidFill>
                  <a:schemeClr val="tx2"/>
                </a:solidFill>
              </a:rPr>
              <a:t>Expectations Hypothesis explains Fact 1 that short and long rates move together</a:t>
            </a:r>
          </a:p>
          <a:p>
            <a:pPr>
              <a:buFont typeface="Wingdings" pitchFamily="2" charset="2"/>
              <a:buNone/>
            </a:pPr>
            <a:r>
              <a:rPr lang="en-US" sz="1800"/>
              <a:t>1.	Short rate rises are persistent</a:t>
            </a:r>
          </a:p>
          <a:p>
            <a:pPr>
              <a:buFont typeface="Wingdings" pitchFamily="2" charset="2"/>
              <a:buNone/>
            </a:pPr>
            <a:r>
              <a:rPr lang="en-US" sz="1800"/>
              <a:t>2.	If </a:t>
            </a:r>
            <a:r>
              <a:rPr lang="en-US" sz="1800" i="1"/>
              <a:t>i</a:t>
            </a:r>
            <a:r>
              <a:rPr lang="en-US" sz="1800" baseline="-25000"/>
              <a:t>t</a:t>
            </a:r>
            <a:r>
              <a:rPr lang="en-US" sz="1800"/>
              <a:t> </a:t>
            </a:r>
            <a:r>
              <a:rPr lang="en-US" sz="1800">
                <a:latin typeface="Symbol" pitchFamily="18" charset="2"/>
              </a:rPr>
              <a:t></a:t>
            </a:r>
            <a:r>
              <a:rPr lang="en-US" sz="1800"/>
              <a:t> today, </a:t>
            </a:r>
            <a:r>
              <a:rPr lang="en-US" sz="1800" i="1"/>
              <a:t>i</a:t>
            </a:r>
            <a:r>
              <a:rPr lang="en-US" sz="1800" baseline="30000"/>
              <a:t>e</a:t>
            </a:r>
            <a:r>
              <a:rPr lang="en-US" sz="1800" baseline="-25000"/>
              <a:t>t+1</a:t>
            </a:r>
            <a:r>
              <a:rPr lang="en-US" sz="1800"/>
              <a:t>, </a:t>
            </a:r>
            <a:r>
              <a:rPr lang="en-US" sz="1800" i="1"/>
              <a:t>i</a:t>
            </a:r>
            <a:r>
              <a:rPr lang="en-US" sz="1800" baseline="30000"/>
              <a:t>e</a:t>
            </a:r>
            <a:r>
              <a:rPr lang="en-US" sz="1800" baseline="-25000"/>
              <a:t>t+2</a:t>
            </a:r>
            <a:r>
              <a:rPr lang="en-US" sz="1800"/>
              <a:t> etc. </a:t>
            </a:r>
            <a:r>
              <a:rPr lang="en-US" sz="1800">
                <a:latin typeface="Symbol" pitchFamily="18" charset="2"/>
              </a:rPr>
              <a:t></a:t>
            </a:r>
            <a:r>
              <a:rPr lang="en-US" sz="1800"/>
              <a:t> </a:t>
            </a:r>
            <a:r>
              <a:rPr lang="en-US" sz="1800">
                <a:latin typeface="Symbol" pitchFamily="18" charset="2"/>
              </a:rPr>
              <a:t></a:t>
            </a:r>
            <a:r>
              <a:rPr lang="en-US" sz="1800"/>
              <a:t> average of future rates </a:t>
            </a:r>
            <a:r>
              <a:rPr lang="en-US" sz="1800">
                <a:latin typeface="Symbol" pitchFamily="18" charset="2"/>
              </a:rPr>
              <a:t></a:t>
            </a:r>
            <a:r>
              <a:rPr lang="en-US" sz="1800"/>
              <a:t> </a:t>
            </a:r>
            <a:r>
              <a:rPr lang="en-US" sz="1800">
                <a:latin typeface="Symbol" pitchFamily="18" charset="2"/>
              </a:rPr>
              <a:t></a:t>
            </a:r>
            <a:r>
              <a:rPr lang="en-US" sz="1800"/>
              <a:t> </a:t>
            </a:r>
            <a:r>
              <a:rPr lang="en-US" sz="1800" i="1"/>
              <a:t>i</a:t>
            </a:r>
            <a:r>
              <a:rPr lang="en-US" sz="1800" baseline="-25000"/>
              <a:t>nt</a:t>
            </a:r>
            <a:r>
              <a:rPr lang="en-US" sz="1800"/>
              <a:t> </a:t>
            </a:r>
            <a:r>
              <a:rPr lang="en-US" sz="1800">
                <a:latin typeface="Symbol" pitchFamily="18" charset="2"/>
              </a:rPr>
              <a:t></a:t>
            </a:r>
            <a:endParaRPr lang="en-US" sz="1800"/>
          </a:p>
          <a:p>
            <a:pPr>
              <a:buFont typeface="Wingdings" pitchFamily="2" charset="2"/>
              <a:buNone/>
            </a:pPr>
            <a:r>
              <a:rPr lang="en-US" sz="1800"/>
              <a:t>3.	Therefore: </a:t>
            </a:r>
            <a:r>
              <a:rPr lang="en-US" sz="1800" i="1"/>
              <a:t>i</a:t>
            </a:r>
            <a:r>
              <a:rPr lang="en-US" sz="1800" baseline="-30000"/>
              <a:t>t</a:t>
            </a:r>
            <a:r>
              <a:rPr lang="en-US" sz="1800"/>
              <a:t> </a:t>
            </a:r>
            <a:r>
              <a:rPr lang="en-US" sz="1800">
                <a:latin typeface="Symbol" pitchFamily="18" charset="2"/>
              </a:rPr>
              <a:t></a:t>
            </a:r>
            <a:r>
              <a:rPr lang="en-US" sz="1800"/>
              <a:t> </a:t>
            </a:r>
            <a:r>
              <a:rPr lang="en-US" sz="1800">
                <a:latin typeface="Symbol" pitchFamily="18" charset="2"/>
              </a:rPr>
              <a:t></a:t>
            </a:r>
            <a:r>
              <a:rPr lang="en-US" sz="1800"/>
              <a:t> </a:t>
            </a:r>
            <a:r>
              <a:rPr lang="en-US" sz="1800" i="1"/>
              <a:t>i</a:t>
            </a:r>
            <a:r>
              <a:rPr lang="en-US" sz="1800" baseline="-25000"/>
              <a:t>nt</a:t>
            </a:r>
            <a:r>
              <a:rPr lang="en-US" sz="1800"/>
              <a:t> </a:t>
            </a:r>
            <a:r>
              <a:rPr lang="en-US" sz="1800">
                <a:latin typeface="Symbol" pitchFamily="18" charset="2"/>
              </a:rPr>
              <a:t></a:t>
            </a:r>
            <a:r>
              <a:rPr lang="en-US" sz="1800"/>
              <a:t>, i.e., short and long rates move together</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838200" y="2438400"/>
            <a:ext cx="8153400" cy="4838700"/>
          </a:xfrm>
          <a:noFill/>
          <a:ln/>
        </p:spPr>
        <p:txBody>
          <a:bodyPr lIns="90488" tIns="44450" rIns="90488" bIns="44450"/>
          <a:lstStyle/>
          <a:p>
            <a:pPr marL="346075" indent="-346075">
              <a:buFont typeface="Wingdings" pitchFamily="2" charset="2"/>
              <a:buNone/>
              <a:tabLst>
                <a:tab pos="396875" algn="l"/>
              </a:tabLst>
            </a:pPr>
            <a:r>
              <a:rPr lang="en-US" sz="2000"/>
              <a:t>1.	When short rates are low, they are expected to rise to normal level, and long rate = average of future short rates will be well above today’s short rate: yield curve will have steep upward slope</a:t>
            </a:r>
          </a:p>
          <a:p>
            <a:pPr marL="346075" indent="-346075">
              <a:buFont typeface="Wingdings" pitchFamily="2" charset="2"/>
              <a:buNone/>
              <a:tabLst>
                <a:tab pos="396875" algn="l"/>
              </a:tabLst>
            </a:pPr>
            <a:r>
              <a:rPr lang="en-US" sz="2000"/>
              <a:t>2.	When short rates are high, they will be expected to fall in future, and long rate will be below current short rate: yield curve will have downward slope</a:t>
            </a:r>
          </a:p>
          <a:p>
            <a:pPr marL="346075" indent="-346075">
              <a:spcBef>
                <a:spcPct val="100000"/>
              </a:spcBef>
              <a:buFont typeface="Wingdings" pitchFamily="2" charset="2"/>
              <a:buNone/>
              <a:tabLst>
                <a:tab pos="396875" algn="l"/>
              </a:tabLst>
            </a:pPr>
            <a:r>
              <a:rPr lang="en-US" sz="2000" b="1">
                <a:solidFill>
                  <a:schemeClr val="tx2"/>
                </a:solidFill>
              </a:rPr>
              <a:t>Doesn’t explain Fact 3 that yield curve usually has upward slope</a:t>
            </a:r>
          </a:p>
          <a:p>
            <a:pPr marL="346075" indent="-346075">
              <a:buFont typeface="Wingdings" pitchFamily="2" charset="2"/>
              <a:buNone/>
              <a:tabLst>
                <a:tab pos="396875" algn="l"/>
              </a:tabLst>
            </a:pPr>
            <a:r>
              <a:rPr lang="en-US" sz="2000"/>
              <a:t>	Short rates as likely to fall in future as rise, so average of future short rates will not usually be higher than current short rate: therefore, yield curve will not usually slope upward</a:t>
            </a:r>
          </a:p>
        </p:txBody>
      </p:sp>
      <p:sp>
        <p:nvSpPr>
          <p:cNvPr id="161795" name="Rectangle 3"/>
          <p:cNvSpPr>
            <a:spLocks noChangeArrowheads="1"/>
          </p:cNvSpPr>
          <p:nvPr/>
        </p:nvSpPr>
        <p:spPr bwMode="auto">
          <a:xfrm>
            <a:off x="838200" y="1066800"/>
            <a:ext cx="8096250" cy="758825"/>
          </a:xfrm>
          <a:prstGeom prst="rect">
            <a:avLst/>
          </a:prstGeom>
          <a:noFill/>
          <a:ln w="12700">
            <a:noFill/>
            <a:miter lim="800000"/>
            <a:headEnd/>
            <a:tailEnd/>
          </a:ln>
          <a:effectLst/>
        </p:spPr>
        <p:txBody>
          <a:bodyPr lIns="90488" tIns="44450" rIns="90488" bIns="44450">
            <a:spAutoFit/>
          </a:bodyPr>
          <a:lstStyle/>
          <a:p>
            <a:pPr>
              <a:spcBef>
                <a:spcPct val="20000"/>
              </a:spcBef>
            </a:pPr>
            <a:r>
              <a:rPr lang="en-US" sz="2200" b="1">
                <a:solidFill>
                  <a:schemeClr val="tx2"/>
                </a:solidFill>
                <a:latin typeface="Times New Roman" pitchFamily="18" charset="0"/>
              </a:rPr>
              <a:t>Explains Fact 2 that yield curves tend to have steep slope when short rates are low and downward slope when short rates are high</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AutoShape 2"/>
          <p:cNvSpPr>
            <a:spLocks noGrp="1" noChangeArrowheads="1"/>
          </p:cNvSpPr>
          <p:nvPr>
            <p:ph type="title"/>
          </p:nvPr>
        </p:nvSpPr>
        <p:spPr/>
        <p:txBody>
          <a:bodyPr/>
          <a:lstStyle/>
          <a:p>
            <a:r>
              <a:rPr lang="en-US"/>
              <a:t>Segmented Markets Theory</a:t>
            </a:r>
          </a:p>
        </p:txBody>
      </p:sp>
      <p:sp>
        <p:nvSpPr>
          <p:cNvPr id="163843" name="Rectangle 3"/>
          <p:cNvSpPr>
            <a:spLocks noGrp="1" noChangeArrowheads="1"/>
          </p:cNvSpPr>
          <p:nvPr>
            <p:ph type="body" idx="1"/>
          </p:nvPr>
        </p:nvSpPr>
        <p:spPr/>
        <p:txBody>
          <a:bodyPr/>
          <a:lstStyle/>
          <a:p>
            <a:pPr marL="0" indent="0">
              <a:buFont typeface="Wingdings" pitchFamily="2" charset="2"/>
              <a:buNone/>
            </a:pPr>
            <a:r>
              <a:rPr lang="en-US" sz="2000" b="1"/>
              <a:t>Key Assumption:</a:t>
            </a:r>
            <a:r>
              <a:rPr lang="en-US" sz="2000"/>
              <a:t>  Bonds of different maturities are not substitutes at all</a:t>
            </a:r>
          </a:p>
          <a:p>
            <a:pPr marL="0" indent="0">
              <a:buFont typeface="Wingdings" pitchFamily="2" charset="2"/>
              <a:buNone/>
            </a:pPr>
            <a:r>
              <a:rPr lang="en-US" sz="2000" b="1"/>
              <a:t>Implication:</a:t>
            </a:r>
            <a:r>
              <a:rPr lang="en-US" sz="2000"/>
              <a:t>  Markets are completely segmented: interest rate at each maturity determined separately</a:t>
            </a:r>
          </a:p>
          <a:p>
            <a:pPr marL="0" indent="0">
              <a:buFont typeface="Wingdings" pitchFamily="2" charset="2"/>
              <a:buNone/>
            </a:pPr>
            <a:r>
              <a:rPr lang="en-US" sz="2000" b="1"/>
              <a:t>Explains Fact 3 that yield curve is usually upward sloping</a:t>
            </a:r>
            <a:endParaRPr lang="en-US" sz="2000"/>
          </a:p>
          <a:p>
            <a:pPr marL="0" indent="0">
              <a:buFont typeface="Wingdings" pitchFamily="2" charset="2"/>
              <a:buNone/>
            </a:pPr>
            <a:r>
              <a:rPr lang="en-US" sz="2000"/>
              <a:t>People typically prefer short holding periods and thus have higher demand for short-term bonds, which have higher price and lower interest rates than long bonds</a:t>
            </a:r>
          </a:p>
          <a:p>
            <a:pPr marL="0" indent="0">
              <a:buFont typeface="Wingdings" pitchFamily="2" charset="2"/>
              <a:buNone/>
            </a:pPr>
            <a:r>
              <a:rPr lang="en-US" sz="2000" b="1"/>
              <a:t>Does not explain Fact 1 or Fact 2 because assumes long and short rates determined independently</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Line 2"/>
          <p:cNvSpPr>
            <a:spLocks noChangeShapeType="1"/>
          </p:cNvSpPr>
          <p:nvPr/>
        </p:nvSpPr>
        <p:spPr bwMode="auto">
          <a:xfrm>
            <a:off x="2209800" y="5486400"/>
            <a:ext cx="3657600" cy="0"/>
          </a:xfrm>
          <a:prstGeom prst="line">
            <a:avLst/>
          </a:prstGeom>
          <a:noFill/>
          <a:ln w="12700">
            <a:solidFill>
              <a:schemeClr val="tx1"/>
            </a:solidFill>
            <a:round/>
            <a:headEnd/>
            <a:tailEnd/>
          </a:ln>
          <a:effectLst/>
        </p:spPr>
        <p:txBody>
          <a:bodyPr wrap="none" anchor="ctr"/>
          <a:lstStyle/>
          <a:p>
            <a:endParaRPr lang="en-US"/>
          </a:p>
        </p:txBody>
      </p:sp>
      <p:sp>
        <p:nvSpPr>
          <p:cNvPr id="165891" name="AutoShape 3"/>
          <p:cNvSpPr>
            <a:spLocks noGrp="1" noChangeArrowheads="1"/>
          </p:cNvSpPr>
          <p:nvPr>
            <p:ph type="title"/>
          </p:nvPr>
        </p:nvSpPr>
        <p:spPr/>
        <p:txBody>
          <a:bodyPr>
            <a:normAutofit fontScale="90000"/>
          </a:bodyPr>
          <a:lstStyle/>
          <a:p>
            <a:r>
              <a:rPr lang="en-US"/>
              <a:t>Liquidity Premium (Preferred Habitat) Theories</a:t>
            </a:r>
          </a:p>
        </p:txBody>
      </p:sp>
      <p:sp>
        <p:nvSpPr>
          <p:cNvPr id="165892" name="Rectangle 4"/>
          <p:cNvSpPr>
            <a:spLocks noGrp="1" noChangeArrowheads="1"/>
          </p:cNvSpPr>
          <p:nvPr>
            <p:ph type="body" idx="1"/>
          </p:nvPr>
        </p:nvSpPr>
        <p:spPr>
          <a:xfrm>
            <a:off x="914400" y="2362200"/>
            <a:ext cx="7772400" cy="4038600"/>
          </a:xfrm>
          <a:noFill/>
          <a:ln/>
        </p:spPr>
        <p:txBody>
          <a:bodyPr/>
          <a:lstStyle/>
          <a:p>
            <a:pPr marL="0" indent="3175">
              <a:lnSpc>
                <a:spcPct val="90000"/>
              </a:lnSpc>
              <a:spcBef>
                <a:spcPct val="40000"/>
              </a:spcBef>
              <a:buFont typeface="Wingdings" pitchFamily="2" charset="2"/>
              <a:buNone/>
              <a:tabLst>
                <a:tab pos="2854325" algn="ctr"/>
              </a:tabLst>
            </a:pPr>
            <a:r>
              <a:rPr lang="en-US" sz="2100" b="1">
                <a:solidFill>
                  <a:schemeClr val="tx2"/>
                </a:solidFill>
              </a:rPr>
              <a:t>Key Assumption:</a:t>
            </a:r>
            <a:r>
              <a:rPr lang="en-US" sz="2100" b="1"/>
              <a:t> </a:t>
            </a:r>
            <a:r>
              <a:rPr lang="en-US" sz="2100"/>
              <a:t> Bonds of different maturities are substitutes, but are not perfect substitutes</a:t>
            </a:r>
          </a:p>
          <a:p>
            <a:pPr marL="0" indent="3175">
              <a:lnSpc>
                <a:spcPct val="90000"/>
              </a:lnSpc>
              <a:spcBef>
                <a:spcPct val="40000"/>
              </a:spcBef>
              <a:buFont typeface="Wingdings" pitchFamily="2" charset="2"/>
              <a:buNone/>
              <a:tabLst>
                <a:tab pos="2854325" algn="ctr"/>
              </a:tabLst>
            </a:pPr>
            <a:r>
              <a:rPr lang="en-US" sz="2100" b="1">
                <a:solidFill>
                  <a:schemeClr val="tx2"/>
                </a:solidFill>
              </a:rPr>
              <a:t>Implication:</a:t>
            </a:r>
            <a:r>
              <a:rPr lang="en-US" sz="2100"/>
              <a:t>  Modifies Expectations Theory with features of Segmented Markets Theory</a:t>
            </a:r>
          </a:p>
          <a:p>
            <a:pPr marL="0" indent="3175">
              <a:lnSpc>
                <a:spcPct val="90000"/>
              </a:lnSpc>
              <a:spcBef>
                <a:spcPct val="40000"/>
              </a:spcBef>
              <a:buFont typeface="Wingdings" pitchFamily="2" charset="2"/>
              <a:buNone/>
              <a:tabLst>
                <a:tab pos="2854325" algn="ctr"/>
              </a:tabLst>
            </a:pPr>
            <a:r>
              <a:rPr lang="en-US" sz="2100"/>
              <a:t>Investors prefer short rather than long bonds </a:t>
            </a:r>
            <a:r>
              <a:rPr lang="en-US" sz="2100">
                <a:latin typeface="Symbol" pitchFamily="18" charset="2"/>
              </a:rPr>
              <a:t></a:t>
            </a:r>
            <a:r>
              <a:rPr lang="en-US" sz="2100"/>
              <a:t> must be paid positive liquidity (term) premium, </a:t>
            </a:r>
            <a:r>
              <a:rPr lang="en-US" sz="2100" i="1"/>
              <a:t>l</a:t>
            </a:r>
            <a:r>
              <a:rPr lang="en-US" sz="2100" i="1" baseline="-25000"/>
              <a:t>nt</a:t>
            </a:r>
            <a:r>
              <a:rPr lang="en-US" sz="2100"/>
              <a:t>, to hold long-term bonds</a:t>
            </a:r>
          </a:p>
          <a:p>
            <a:pPr marL="0" indent="3175">
              <a:lnSpc>
                <a:spcPct val="90000"/>
              </a:lnSpc>
              <a:spcBef>
                <a:spcPct val="40000"/>
              </a:spcBef>
              <a:buFont typeface="Wingdings" pitchFamily="2" charset="2"/>
              <a:buNone/>
              <a:tabLst>
                <a:tab pos="2854325" algn="ctr"/>
              </a:tabLst>
            </a:pPr>
            <a:r>
              <a:rPr lang="en-US" sz="2100"/>
              <a:t>Results in following modification of Expectations Theory</a:t>
            </a:r>
          </a:p>
          <a:p>
            <a:pPr marL="0" indent="3175">
              <a:lnSpc>
                <a:spcPct val="40000"/>
              </a:lnSpc>
              <a:spcBef>
                <a:spcPct val="100000"/>
              </a:spcBef>
              <a:buFont typeface="Wingdings" pitchFamily="2" charset="2"/>
              <a:buNone/>
              <a:tabLst>
                <a:tab pos="2854325" algn="ctr"/>
              </a:tabLst>
            </a:pPr>
            <a:r>
              <a:rPr lang="en-US" sz="2100" i="1"/>
              <a:t>          i</a:t>
            </a:r>
            <a:r>
              <a:rPr lang="en-US" sz="2100" baseline="-25000"/>
              <a:t>t</a:t>
            </a:r>
            <a:r>
              <a:rPr lang="en-US" sz="2100"/>
              <a:t> + </a:t>
            </a:r>
            <a:r>
              <a:rPr lang="en-US" sz="2100" i="1"/>
              <a:t>i</a:t>
            </a:r>
            <a:r>
              <a:rPr lang="en-US" sz="2100" baseline="30000"/>
              <a:t>e</a:t>
            </a:r>
            <a:r>
              <a:rPr lang="en-US" sz="2100" baseline="-25000"/>
              <a:t>t+1</a:t>
            </a:r>
            <a:r>
              <a:rPr lang="en-US" sz="2100"/>
              <a:t> + </a:t>
            </a:r>
            <a:r>
              <a:rPr lang="en-US" sz="2100" i="1"/>
              <a:t>i</a:t>
            </a:r>
            <a:r>
              <a:rPr lang="en-US" sz="2100" i="1" baseline="30000"/>
              <a:t>e</a:t>
            </a:r>
            <a:r>
              <a:rPr lang="en-US" sz="2100" baseline="-25000"/>
              <a:t>t+2</a:t>
            </a:r>
            <a:r>
              <a:rPr lang="en-US" sz="2100"/>
              <a:t> + ... + </a:t>
            </a:r>
            <a:r>
              <a:rPr lang="en-US" sz="2100" i="1"/>
              <a:t>i</a:t>
            </a:r>
            <a:r>
              <a:rPr lang="en-US" sz="2100" baseline="30000"/>
              <a:t>e</a:t>
            </a:r>
            <a:r>
              <a:rPr lang="en-US" sz="2100" baseline="-25000"/>
              <a:t>t+(n–1)</a:t>
            </a:r>
            <a:endParaRPr lang="en-US" sz="2100"/>
          </a:p>
          <a:p>
            <a:pPr marL="0" indent="3175">
              <a:lnSpc>
                <a:spcPct val="40000"/>
              </a:lnSpc>
              <a:buFont typeface="Wingdings" pitchFamily="2" charset="2"/>
              <a:buNone/>
              <a:tabLst>
                <a:tab pos="2854325" algn="ctr"/>
              </a:tabLst>
            </a:pPr>
            <a:r>
              <a:rPr lang="en-US" sz="2100" i="1"/>
              <a:t>i</a:t>
            </a:r>
            <a:r>
              <a:rPr lang="en-US" sz="2100" baseline="-25000"/>
              <a:t>nt</a:t>
            </a:r>
            <a:r>
              <a:rPr lang="en-US" sz="2100"/>
              <a:t> =                           		          + </a:t>
            </a:r>
            <a:r>
              <a:rPr lang="en-US" sz="2100" i="1"/>
              <a:t>l</a:t>
            </a:r>
            <a:r>
              <a:rPr lang="en-US" sz="2100" baseline="-25000"/>
              <a:t>nt</a:t>
            </a:r>
            <a:endParaRPr lang="en-US" sz="2100"/>
          </a:p>
          <a:p>
            <a:pPr marL="0" indent="3175">
              <a:lnSpc>
                <a:spcPct val="40000"/>
              </a:lnSpc>
              <a:buFont typeface="Wingdings" pitchFamily="2" charset="2"/>
              <a:buNone/>
              <a:tabLst>
                <a:tab pos="2854325" algn="ctr"/>
              </a:tabLst>
            </a:pPr>
            <a:r>
              <a:rPr lang="en-US" sz="2100"/>
              <a:t>                               </a:t>
            </a:r>
            <a:r>
              <a:rPr lang="en-US" sz="2100" i="1"/>
              <a:t>n</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Grp="1" noChangeArrowheads="1"/>
          </p:cNvSpPr>
          <p:nvPr>
            <p:ph type="title"/>
          </p:nvPr>
        </p:nvSpPr>
        <p:spPr>
          <a:noFill/>
          <a:ln/>
        </p:spPr>
        <p:txBody>
          <a:bodyPr lIns="90488" tIns="44450" rIns="90488" bIns="44450" anchor="ctr"/>
          <a:lstStyle/>
          <a:p>
            <a:r>
              <a:rPr lang="en-US" sz="2800"/>
              <a:t>Relationship Between the Liquidity Premium (Preferred Habitat) and Expectations Theories</a:t>
            </a:r>
          </a:p>
        </p:txBody>
      </p:sp>
      <p:pic>
        <p:nvPicPr>
          <p:cNvPr id="167939" name="Picture 3" descr="c06f05"/>
          <p:cNvPicPr preferRelativeResize="0">
            <a:picLocks noChangeAspect="1" noChangeArrowheads="1"/>
          </p:cNvPicPr>
          <p:nvPr/>
        </p:nvPicPr>
        <p:blipFill>
          <a:blip r:embed="rId3" cstate="print"/>
          <a:srcRect/>
          <a:stretch>
            <a:fillRect/>
          </a:stretch>
        </p:blipFill>
        <p:spPr bwMode="auto">
          <a:xfrm>
            <a:off x="914400" y="1616075"/>
            <a:ext cx="7620000" cy="4586288"/>
          </a:xfrm>
          <a:prstGeom prst="rect">
            <a:avLst/>
          </a:prstGeom>
          <a:noFill/>
          <a:ln w="19050">
            <a:solidFill>
              <a:schemeClr val="tx1"/>
            </a:solidFill>
            <a:miter lim="800000"/>
            <a:headEnd/>
            <a:tailEnd/>
          </a:ln>
          <a:effec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2"/>
          <p:cNvSpPr>
            <a:spLocks noGrp="1" noChangeArrowheads="1"/>
          </p:cNvSpPr>
          <p:nvPr>
            <p:ph type="title"/>
          </p:nvPr>
        </p:nvSpPr>
        <p:spPr/>
        <p:txBody>
          <a:bodyPr/>
          <a:lstStyle/>
          <a:p>
            <a:r>
              <a:rPr lang="en-US" sz="3200"/>
              <a:t>Liquidity Premium (Preferred Habitat) Theories: Term Structure Facts</a:t>
            </a:r>
          </a:p>
        </p:txBody>
      </p:sp>
      <p:sp>
        <p:nvSpPr>
          <p:cNvPr id="172035" name="Rectangle 3"/>
          <p:cNvSpPr>
            <a:spLocks noGrp="1" noChangeArrowheads="1"/>
          </p:cNvSpPr>
          <p:nvPr>
            <p:ph type="body" idx="1"/>
          </p:nvPr>
        </p:nvSpPr>
        <p:spPr>
          <a:xfrm>
            <a:off x="914400" y="2667000"/>
            <a:ext cx="7772400" cy="4038600"/>
          </a:xfrm>
        </p:spPr>
        <p:txBody>
          <a:bodyPr/>
          <a:lstStyle/>
          <a:p>
            <a:pPr marL="0" indent="1588">
              <a:buFont typeface="Wingdings" pitchFamily="2" charset="2"/>
              <a:buNone/>
            </a:pPr>
            <a:r>
              <a:rPr lang="en-US" sz="2400" b="1"/>
              <a:t>Explains all 3 Facts</a:t>
            </a:r>
            <a:endParaRPr lang="en-US" sz="2400"/>
          </a:p>
          <a:p>
            <a:pPr marL="0" indent="1588">
              <a:buFont typeface="Wingdings" pitchFamily="2" charset="2"/>
              <a:buNone/>
            </a:pPr>
            <a:endParaRPr lang="en-US" sz="2400"/>
          </a:p>
          <a:p>
            <a:pPr marL="0" indent="1588">
              <a:buFont typeface="Wingdings" pitchFamily="2" charset="2"/>
              <a:buNone/>
            </a:pPr>
            <a:r>
              <a:rPr lang="en-US" sz="2400"/>
              <a:t>Explains Fact 3 of usual upward sloped yield curve by investors’ preferences for short-term bonds</a:t>
            </a:r>
          </a:p>
          <a:p>
            <a:pPr marL="0" indent="1588">
              <a:buFont typeface="Wingdings" pitchFamily="2" charset="2"/>
              <a:buNone/>
            </a:pPr>
            <a:endParaRPr lang="en-US" sz="2400"/>
          </a:p>
          <a:p>
            <a:pPr marL="0" indent="1588">
              <a:buFont typeface="Wingdings" pitchFamily="2" charset="2"/>
              <a:buNone/>
            </a:pPr>
            <a:r>
              <a:rPr lang="en-US" sz="2400"/>
              <a:t>Explains Fact 1 and Fact 2 using same explanations as expectations hypothesis because it has average of future short rates as determinant of long rate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en-US"/>
              <a:t>Trading Experiment</a:t>
            </a:r>
          </a:p>
        </p:txBody>
      </p:sp>
      <p:sp>
        <p:nvSpPr>
          <p:cNvPr id="99331" name="Rectangle 3"/>
          <p:cNvSpPr>
            <a:spLocks noGrp="1" noChangeArrowheads="1"/>
          </p:cNvSpPr>
          <p:nvPr>
            <p:ph type="body" idx="1"/>
          </p:nvPr>
        </p:nvSpPr>
        <p:spPr/>
        <p:txBody>
          <a:bodyPr/>
          <a:lstStyle/>
          <a:p>
            <a:r>
              <a:rPr lang="en-US"/>
              <a:t>Instructions</a:t>
            </a:r>
          </a:p>
          <a:p>
            <a:endParaRPr lang="en-US"/>
          </a:p>
          <a:p>
            <a:r>
              <a:rPr lang="en-US"/>
              <a:t>Assign type</a:t>
            </a:r>
          </a:p>
          <a:p>
            <a:endParaRPr lang="en-US"/>
          </a:p>
          <a:p>
            <a:r>
              <a:rPr lang="en-US"/>
              <a:t>Assign trading location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p:txBody>
          <a:bodyPr/>
          <a:lstStyle/>
          <a:p>
            <a:r>
              <a:rPr lang="en-US" sz="4000"/>
              <a:t>Coupon Bond—Yield to Maturity</a:t>
            </a:r>
          </a:p>
        </p:txBody>
      </p:sp>
      <p:graphicFrame>
        <p:nvGraphicFramePr>
          <p:cNvPr id="116739" name="Object 3"/>
          <p:cNvGraphicFramePr>
            <a:graphicFrameLocks noChangeAspect="1"/>
          </p:cNvGraphicFramePr>
          <p:nvPr>
            <p:ph idx="1"/>
          </p:nvPr>
        </p:nvGraphicFramePr>
        <p:xfrm>
          <a:off x="874713" y="2624138"/>
          <a:ext cx="7631112" cy="3084512"/>
        </p:xfrm>
        <a:graphic>
          <a:graphicData uri="http://schemas.openxmlformats.org/presentationml/2006/ole">
            <p:oleObj spid="_x0000_s5122" name="Equation" r:id="rId4" imgW="3504960" imgH="1549080" progId="">
              <p:embed/>
            </p:oleObj>
          </a:graphicData>
        </a:graphic>
      </p:graphicFrame>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26"/>
          <p:cNvSpPr>
            <a:spLocks noGrp="1" noChangeArrowheads="1"/>
          </p:cNvSpPr>
          <p:nvPr>
            <p:ph type="title"/>
          </p:nvPr>
        </p:nvSpPr>
        <p:spPr/>
        <p:txBody>
          <a:bodyPr/>
          <a:lstStyle/>
          <a:p>
            <a:r>
              <a:rPr lang="en-US"/>
              <a:t>Trading Experiment</a:t>
            </a:r>
          </a:p>
        </p:txBody>
      </p:sp>
      <p:sp>
        <p:nvSpPr>
          <p:cNvPr id="16387" name="Rectangle 1027"/>
          <p:cNvSpPr>
            <a:spLocks noGrp="1" noChangeArrowheads="1"/>
          </p:cNvSpPr>
          <p:nvPr>
            <p:ph type="body" idx="1"/>
          </p:nvPr>
        </p:nvSpPr>
        <p:spPr/>
        <p:txBody>
          <a:bodyPr/>
          <a:lstStyle/>
          <a:p>
            <a:pPr>
              <a:buFont typeface="Wingdings" pitchFamily="2" charset="2"/>
              <a:buNone/>
            </a:pPr>
            <a:r>
              <a:rPr lang="en-US" sz="2400"/>
              <a:t>Questions for Discussion</a:t>
            </a:r>
          </a:p>
          <a:p>
            <a:pPr>
              <a:buFont typeface="Wingdings" pitchFamily="2" charset="2"/>
              <a:buNone/>
            </a:pPr>
            <a:r>
              <a:rPr lang="en-US" sz="2400"/>
              <a:t> </a:t>
            </a:r>
          </a:p>
          <a:p>
            <a:r>
              <a:rPr lang="en-US" sz="2400"/>
              <a:t>What trades were you willing to make and why? </a:t>
            </a:r>
          </a:p>
          <a:p>
            <a:endParaRPr lang="en-US" sz="2400"/>
          </a:p>
          <a:p>
            <a:r>
              <a:rPr lang="en-US" sz="2400"/>
              <a:t>Did you have a particular trading strategy, and if so, what was it? </a:t>
            </a:r>
          </a:p>
          <a:p>
            <a:endParaRPr lang="en-US" sz="2400"/>
          </a:p>
          <a:p>
            <a:r>
              <a:rPr lang="en-US" sz="2400"/>
              <a:t>Was your strategy effective at maximizing your total points? </a:t>
            </a:r>
          </a:p>
          <a:p>
            <a:pPr algn="just">
              <a:buFont typeface="Wingdings" pitchFamily="2" charset="2"/>
              <a:buNone/>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a:t>Trading Experiment</a:t>
            </a:r>
          </a:p>
        </p:txBody>
      </p:sp>
      <p:sp>
        <p:nvSpPr>
          <p:cNvPr id="18435" name="Rectangle 3"/>
          <p:cNvSpPr>
            <a:spLocks noGrp="1" noChangeArrowheads="1"/>
          </p:cNvSpPr>
          <p:nvPr>
            <p:ph type="body" idx="1"/>
          </p:nvPr>
        </p:nvSpPr>
        <p:spPr/>
        <p:txBody>
          <a:bodyPr/>
          <a:lstStyle/>
          <a:p>
            <a:pPr algn="just">
              <a:lnSpc>
                <a:spcPct val="80000"/>
              </a:lnSpc>
            </a:pPr>
            <a:r>
              <a:rPr lang="en-US" sz="2100"/>
              <a:t>Did any item serve as a generally accepted medium of exchange in the experiment? </a:t>
            </a:r>
          </a:p>
          <a:p>
            <a:pPr algn="just">
              <a:lnSpc>
                <a:spcPct val="80000"/>
              </a:lnSpc>
              <a:buFont typeface="Wingdings" pitchFamily="2" charset="2"/>
              <a:buNone/>
            </a:pPr>
            <a:r>
              <a:rPr lang="en-US" sz="2100"/>
              <a:t>                    </a:t>
            </a:r>
          </a:p>
          <a:p>
            <a:pPr algn="just">
              <a:lnSpc>
                <a:spcPct val="80000"/>
              </a:lnSpc>
            </a:pPr>
            <a:r>
              <a:rPr lang="en-US" sz="2100"/>
              <a:t>If so, what item was it, why were people willing to accept it, and how was the pattern of trades affected by the existence of a medium of exchange? What were the advantages having a generally accepted medium of exchange in this economy?</a:t>
            </a:r>
          </a:p>
          <a:p>
            <a:pPr algn="just">
              <a:lnSpc>
                <a:spcPct val="80000"/>
              </a:lnSpc>
              <a:buFont typeface="Wingdings" pitchFamily="2" charset="2"/>
              <a:buNone/>
            </a:pPr>
            <a:r>
              <a:rPr lang="en-US" sz="2100"/>
              <a:t>                    </a:t>
            </a:r>
          </a:p>
          <a:p>
            <a:pPr algn="just">
              <a:lnSpc>
                <a:spcPct val="80000"/>
              </a:lnSpc>
            </a:pPr>
            <a:r>
              <a:rPr lang="en-US" sz="2100"/>
              <a:t>If not, why was there no generally accepted medium of exchange? </a:t>
            </a:r>
          </a:p>
          <a:p>
            <a:pPr algn="just">
              <a:lnSpc>
                <a:spcPct val="80000"/>
              </a:lnSpc>
              <a:buFont typeface="Wingdings" pitchFamily="2" charset="2"/>
              <a:buNone/>
            </a:pPr>
            <a:r>
              <a:rPr lang="en-US" sz="2100"/>
              <a:t> </a:t>
            </a:r>
          </a:p>
          <a:p>
            <a:pPr algn="just">
              <a:lnSpc>
                <a:spcPct val="80000"/>
              </a:lnSpc>
            </a:pPr>
            <a:r>
              <a:rPr lang="en-US" sz="2100"/>
              <a:t>What would the effect on trading strategies have been if the storage costs of all the goods had been equal?</a:t>
            </a:r>
          </a:p>
          <a:p>
            <a:pPr algn="just">
              <a:lnSpc>
                <a:spcPct val="80000"/>
              </a:lnSpc>
              <a:buFont typeface="Wingdings" pitchFamily="2" charset="2"/>
              <a:buNone/>
            </a:pPr>
            <a:endParaRPr lang="en-US" sz="29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en-US"/>
              <a:t>Trading Experiment</a:t>
            </a:r>
          </a:p>
        </p:txBody>
      </p:sp>
      <p:sp>
        <p:nvSpPr>
          <p:cNvPr id="19459" name="Rectangle 3"/>
          <p:cNvSpPr>
            <a:spLocks noGrp="1" noChangeArrowheads="1"/>
          </p:cNvSpPr>
          <p:nvPr>
            <p:ph type="body" idx="1"/>
          </p:nvPr>
        </p:nvSpPr>
        <p:spPr/>
        <p:txBody>
          <a:bodyPr/>
          <a:lstStyle/>
          <a:p>
            <a:pPr algn="just"/>
            <a:r>
              <a:rPr lang="en-US" sz="2400"/>
              <a:t>Can you think of any markets where some item other than currency serves as a generally accepted medium of exchange? </a:t>
            </a:r>
          </a:p>
          <a:p>
            <a:pPr algn="just"/>
            <a:endParaRPr lang="en-US" sz="2400"/>
          </a:p>
          <a:p>
            <a:pPr algn="just"/>
            <a:r>
              <a:rPr lang="en-US" sz="2400"/>
              <a:t>If so, what are the advantages and disadvantages of using this item instead of currency?</a:t>
            </a:r>
          </a:p>
          <a:p>
            <a:endParaRPr lang="en-US" sz="32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38200" y="4495800"/>
            <a:ext cx="7772400" cy="914400"/>
          </a:xfrm>
          <a:prstGeom prst="rect">
            <a:avLst/>
          </a:prstGeom>
          <a:noFill/>
          <a:ln w="12700">
            <a:noFill/>
            <a:miter lim="800000"/>
            <a:headEnd/>
            <a:tailEnd/>
          </a:ln>
          <a:effectLst/>
        </p:spPr>
        <p:txBody>
          <a:bodyPr lIns="90488" tIns="44450" rIns="90488" bIns="44450"/>
          <a:lstStyle/>
          <a:p>
            <a:pPr marL="342900" indent="-342900" algn="ctr">
              <a:spcBef>
                <a:spcPct val="20000"/>
              </a:spcBef>
            </a:pPr>
            <a:endParaRPr lang="en-US" sz="3600" b="1">
              <a:latin typeface="Arial" charset="0"/>
            </a:endParaRPr>
          </a:p>
        </p:txBody>
      </p:sp>
      <p:sp>
        <p:nvSpPr>
          <p:cNvPr id="38915" name="Rectangle 3"/>
          <p:cNvSpPr>
            <a:spLocks noGrp="1" noChangeArrowheads="1"/>
          </p:cNvSpPr>
          <p:nvPr>
            <p:ph type="ctrTitle"/>
          </p:nvPr>
        </p:nvSpPr>
        <p:spPr/>
        <p:txBody>
          <a:bodyPr/>
          <a:lstStyle/>
          <a:p>
            <a:r>
              <a:rPr lang="en-US"/>
              <a:t>So What Is Money?</a:t>
            </a:r>
          </a:p>
        </p:txBody>
      </p:sp>
      <p:sp>
        <p:nvSpPr>
          <p:cNvPr id="38916" name="Rectangle 4"/>
          <p:cNvSpPr>
            <a:spLocks noGrp="1" noChangeArrowheads="1"/>
          </p:cNvSpPr>
          <p:nvPr>
            <p:ph type="subTitle" idx="1"/>
          </p:nvPr>
        </p:nvSpPr>
        <p:spPr/>
        <p:txBody>
          <a:bodyPr/>
          <a:lstStyle/>
          <a:p>
            <a:endParaRPr lang="en-US"/>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762000"/>
            <a:ext cx="7772400" cy="584200"/>
          </a:xfrm>
          <a:noFill/>
          <a:ln/>
        </p:spPr>
        <p:txBody>
          <a:bodyPr lIns="90488" tIns="44450" rIns="90488" bIns="44450" anchor="t">
            <a:normAutofit fontScale="90000"/>
          </a:bodyPr>
          <a:lstStyle/>
          <a:p>
            <a:r>
              <a:rPr lang="en-US" altLang="en-US"/>
              <a:t>Meaning and Function of Money</a:t>
            </a:r>
          </a:p>
        </p:txBody>
      </p:sp>
      <p:sp>
        <p:nvSpPr>
          <p:cNvPr id="5123" name="Rectangle 3"/>
          <p:cNvSpPr>
            <a:spLocks noGrp="1" noChangeArrowheads="1"/>
          </p:cNvSpPr>
          <p:nvPr>
            <p:ph type="body" idx="1"/>
          </p:nvPr>
        </p:nvSpPr>
        <p:spPr>
          <a:xfrm>
            <a:off x="1143000" y="1828800"/>
            <a:ext cx="7848600" cy="4087813"/>
          </a:xfrm>
          <a:noFill/>
          <a:ln/>
        </p:spPr>
        <p:txBody>
          <a:bodyPr lIns="90488" tIns="44450" rIns="90488" bIns="44450"/>
          <a:lstStyle/>
          <a:p>
            <a:pPr>
              <a:spcBef>
                <a:spcPct val="50000"/>
              </a:spcBef>
              <a:buFont typeface="Wingdings" pitchFamily="2" charset="2"/>
              <a:buNone/>
            </a:pPr>
            <a:r>
              <a:rPr lang="en-US" altLang="en-US" sz="2500">
                <a:solidFill>
                  <a:schemeClr val="tx2"/>
                </a:solidFill>
              </a:rPr>
              <a:t>Economist’s Meaning of Money</a:t>
            </a:r>
          </a:p>
          <a:p>
            <a:pPr>
              <a:spcBef>
                <a:spcPct val="4000"/>
              </a:spcBef>
              <a:buFont typeface="Wingdings" pitchFamily="2" charset="2"/>
              <a:buNone/>
            </a:pPr>
            <a:r>
              <a:rPr lang="en-US" altLang="en-US" sz="2100"/>
              <a:t>1.	Anything that is generally accepted in payment for goods and services</a:t>
            </a:r>
          </a:p>
          <a:p>
            <a:pPr>
              <a:spcBef>
                <a:spcPct val="4000"/>
              </a:spcBef>
              <a:buFont typeface="Wingdings" pitchFamily="2" charset="2"/>
              <a:buNone/>
            </a:pPr>
            <a:r>
              <a:rPr lang="en-US" altLang="en-US" sz="2100"/>
              <a:t>2.	Not the same as wealth or income</a:t>
            </a:r>
          </a:p>
          <a:p>
            <a:pPr>
              <a:spcBef>
                <a:spcPct val="50000"/>
              </a:spcBef>
              <a:buFont typeface="Wingdings" pitchFamily="2" charset="2"/>
              <a:buNone/>
            </a:pPr>
            <a:r>
              <a:rPr lang="en-US" altLang="en-US" sz="2500">
                <a:solidFill>
                  <a:schemeClr val="tx2"/>
                </a:solidFill>
              </a:rPr>
              <a:t>Functions of Money</a:t>
            </a:r>
          </a:p>
          <a:p>
            <a:pPr>
              <a:spcBef>
                <a:spcPct val="4000"/>
              </a:spcBef>
              <a:buFont typeface="Wingdings" pitchFamily="2" charset="2"/>
              <a:buNone/>
            </a:pPr>
            <a:r>
              <a:rPr lang="en-US" altLang="en-US" sz="2100"/>
              <a:t>1.	Medium of exchange</a:t>
            </a:r>
          </a:p>
          <a:p>
            <a:pPr>
              <a:spcBef>
                <a:spcPct val="4000"/>
              </a:spcBef>
              <a:buFont typeface="Wingdings" pitchFamily="2" charset="2"/>
              <a:buNone/>
            </a:pPr>
            <a:r>
              <a:rPr lang="en-US" altLang="en-US" sz="2100"/>
              <a:t>2.	Unit of account</a:t>
            </a:r>
          </a:p>
          <a:p>
            <a:pPr>
              <a:spcBef>
                <a:spcPct val="4000"/>
              </a:spcBef>
              <a:buFont typeface="Wingdings" pitchFamily="2" charset="2"/>
              <a:buNone/>
            </a:pPr>
            <a:r>
              <a:rPr lang="en-US" altLang="en-US" sz="2100"/>
              <a:t>3.	Store of value</a:t>
            </a:r>
          </a:p>
          <a:p>
            <a:pPr>
              <a:spcBef>
                <a:spcPct val="50000"/>
              </a:spcBef>
              <a:buFont typeface="Wingdings" pitchFamily="2" charset="2"/>
              <a:buNone/>
            </a:pPr>
            <a:endParaRPr lang="en-US" altLang="en-US" sz="210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Evolution of Money</a:t>
            </a:r>
          </a:p>
        </p:txBody>
      </p:sp>
      <p:sp>
        <p:nvSpPr>
          <p:cNvPr id="20483" name="Rectangle 3"/>
          <p:cNvSpPr>
            <a:spLocks noGrp="1" noChangeArrowheads="1"/>
          </p:cNvSpPr>
          <p:nvPr>
            <p:ph type="body" idx="1"/>
          </p:nvPr>
        </p:nvSpPr>
        <p:spPr/>
        <p:txBody>
          <a:bodyPr/>
          <a:lstStyle/>
          <a:p>
            <a:pPr marL="533400" indent="-533400">
              <a:spcBef>
                <a:spcPct val="50000"/>
              </a:spcBef>
            </a:pPr>
            <a:r>
              <a:rPr lang="en-US" altLang="en-US" sz="2100"/>
              <a:t>Commodities </a:t>
            </a:r>
          </a:p>
          <a:p>
            <a:pPr marL="533400" indent="-533400">
              <a:spcBef>
                <a:spcPct val="4000"/>
              </a:spcBef>
            </a:pPr>
            <a:r>
              <a:rPr lang="en-US" altLang="en-US" sz="2100"/>
              <a:t>Precious metals like gold and silver</a:t>
            </a:r>
          </a:p>
          <a:p>
            <a:pPr marL="533400" indent="-533400">
              <a:spcBef>
                <a:spcPct val="4000"/>
              </a:spcBef>
            </a:pPr>
            <a:r>
              <a:rPr lang="en-US" altLang="en-US" sz="2100"/>
              <a:t>Paper currency</a:t>
            </a:r>
          </a:p>
          <a:p>
            <a:pPr marL="533400" indent="-533400">
              <a:spcBef>
                <a:spcPct val="4000"/>
              </a:spcBef>
            </a:pPr>
            <a:r>
              <a:rPr lang="en-US" altLang="en-US" sz="2100"/>
              <a:t>Checks</a:t>
            </a:r>
          </a:p>
          <a:p>
            <a:pPr marL="533400" indent="-533400">
              <a:spcBef>
                <a:spcPct val="4000"/>
              </a:spcBef>
            </a:pPr>
            <a:r>
              <a:rPr lang="en-US" altLang="en-US" sz="2100"/>
              <a:t>Electronic means of payment: Fedwire, CHIPS, SWIFT, ACH</a:t>
            </a:r>
          </a:p>
          <a:p>
            <a:pPr marL="533400" indent="-533400">
              <a:spcBef>
                <a:spcPct val="4000"/>
              </a:spcBef>
            </a:pPr>
            <a:r>
              <a:rPr lang="en-US" altLang="en-US" sz="2100"/>
              <a:t>Electronic money: Debit cards, Stored-value cards, Electronic cash and checks</a:t>
            </a:r>
            <a:endParaRPr lang="en-US" sz="21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First Money</a:t>
            </a:r>
          </a:p>
        </p:txBody>
      </p:sp>
      <p:sp>
        <p:nvSpPr>
          <p:cNvPr id="23555" name="Rectangle 3"/>
          <p:cNvSpPr>
            <a:spLocks noGrp="1" noChangeArrowheads="1"/>
          </p:cNvSpPr>
          <p:nvPr>
            <p:ph type="body" sz="half" idx="1"/>
          </p:nvPr>
        </p:nvSpPr>
        <p:spPr>
          <a:xfrm>
            <a:off x="1370013" y="1827213"/>
            <a:ext cx="3584575" cy="4114800"/>
          </a:xfrm>
        </p:spPr>
        <p:txBody>
          <a:bodyPr/>
          <a:lstStyle/>
          <a:p>
            <a:pPr>
              <a:lnSpc>
                <a:spcPct val="90000"/>
              </a:lnSpc>
            </a:pPr>
            <a:r>
              <a:rPr lang="en-US" sz="2500"/>
              <a:t>700-637 BC Lydian King stamped electrum ingots with lions head (Western Turkey)</a:t>
            </a:r>
          </a:p>
          <a:p>
            <a:pPr>
              <a:lnSpc>
                <a:spcPct val="90000"/>
              </a:lnSpc>
            </a:pPr>
            <a:endParaRPr lang="en-US" sz="2500"/>
          </a:p>
          <a:p>
            <a:pPr>
              <a:lnSpc>
                <a:spcPct val="90000"/>
              </a:lnSpc>
            </a:pPr>
            <a:r>
              <a:rPr lang="en-US" sz="2500"/>
              <a:t>Previous to this they merely used items (grains, etc) to balance out the barter. </a:t>
            </a:r>
          </a:p>
        </p:txBody>
      </p:sp>
      <p:pic>
        <p:nvPicPr>
          <p:cNvPr id="23557" name="Picture 5" descr="lydian coin"/>
          <p:cNvPicPr>
            <a:picLocks noGrp="1" noChangeAspect="1" noChangeArrowheads="1"/>
          </p:cNvPicPr>
          <p:nvPr>
            <p:ph type="clipArt" sz="half" idx="2"/>
          </p:nvPr>
        </p:nvPicPr>
        <p:blipFill>
          <a:blip r:embed="rId3" cstate="print"/>
          <a:srcRect/>
          <a:stretch>
            <a:fillRect/>
          </a:stretch>
        </p:blipFill>
        <p:spPr>
          <a:xfrm>
            <a:off x="5557838" y="1827213"/>
            <a:ext cx="2667000" cy="4114800"/>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The First Money</a:t>
            </a:r>
          </a:p>
        </p:txBody>
      </p:sp>
      <p:sp>
        <p:nvSpPr>
          <p:cNvPr id="27651" name="Rectangle 3"/>
          <p:cNvSpPr>
            <a:spLocks noGrp="1" noChangeArrowheads="1"/>
          </p:cNvSpPr>
          <p:nvPr>
            <p:ph type="body" idx="1"/>
          </p:nvPr>
        </p:nvSpPr>
        <p:spPr/>
        <p:txBody>
          <a:bodyPr/>
          <a:lstStyle/>
          <a:p>
            <a:pPr>
              <a:lnSpc>
                <a:spcPct val="90000"/>
              </a:lnSpc>
            </a:pPr>
            <a:r>
              <a:rPr lang="en-US" sz="2100"/>
              <a:t>640 BC Lydian King stamped electrum ingots with lions head </a:t>
            </a:r>
          </a:p>
          <a:p>
            <a:pPr>
              <a:lnSpc>
                <a:spcPct val="90000"/>
              </a:lnSpc>
            </a:pPr>
            <a:endParaRPr lang="en-US" sz="2100"/>
          </a:p>
          <a:p>
            <a:pPr>
              <a:lnSpc>
                <a:spcPct val="90000"/>
              </a:lnSpc>
            </a:pPr>
            <a:r>
              <a:rPr lang="en-US" sz="2100"/>
              <a:t>Many countries used different commodities as a medium of exchange</a:t>
            </a:r>
          </a:p>
          <a:p>
            <a:pPr>
              <a:lnSpc>
                <a:spcPct val="90000"/>
              </a:lnSpc>
            </a:pPr>
            <a:endParaRPr lang="en-US" sz="2100"/>
          </a:p>
          <a:p>
            <a:pPr>
              <a:lnSpc>
                <a:spcPct val="90000"/>
              </a:lnSpc>
            </a:pPr>
            <a:r>
              <a:rPr lang="en-US" sz="2100"/>
              <a:t>Roman Empire (to 476 AD), used coins extensively.</a:t>
            </a:r>
          </a:p>
          <a:p>
            <a:pPr>
              <a:lnSpc>
                <a:spcPct val="90000"/>
              </a:lnSpc>
            </a:pPr>
            <a:endParaRPr lang="en-US" sz="2100"/>
          </a:p>
          <a:p>
            <a:pPr>
              <a:lnSpc>
                <a:spcPct val="90000"/>
              </a:lnSpc>
            </a:pPr>
            <a:r>
              <a:rPr lang="en-US" sz="2100"/>
              <a:t>Dark ages 476 AD - 1250, money disappeared or fell out of favor in Europe, maintained in the Byzantine Empire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First Money</a:t>
            </a:r>
          </a:p>
        </p:txBody>
      </p:sp>
      <p:sp>
        <p:nvSpPr>
          <p:cNvPr id="24579" name="Rectangle 3"/>
          <p:cNvSpPr>
            <a:spLocks noGrp="1" noChangeArrowheads="1"/>
          </p:cNvSpPr>
          <p:nvPr>
            <p:ph type="body" idx="1"/>
          </p:nvPr>
        </p:nvSpPr>
        <p:spPr/>
        <p:txBody>
          <a:bodyPr/>
          <a:lstStyle/>
          <a:p>
            <a:r>
              <a:rPr lang="en-US" sz="2100"/>
              <a:t>Aztecs used the cacao seeds.  Largely to equalize a barter transaction.</a:t>
            </a:r>
          </a:p>
          <a:p>
            <a:endParaRPr lang="en-US" sz="2100"/>
          </a:p>
          <a:p>
            <a:r>
              <a:rPr lang="en-US" sz="2100"/>
              <a:t>Knights of Templar (1118 AD- 1314 AD) The first bankers.  Managed money for the French Kings, the Pope, and Crusaders</a:t>
            </a:r>
          </a:p>
          <a:p>
            <a:endParaRPr lang="en-US" sz="2100"/>
          </a:p>
          <a:p>
            <a:r>
              <a:rPr lang="en-US" sz="2100"/>
              <a:t>Freed from the requirement of physically transporting the gold, or coin.</a:t>
            </a:r>
          </a:p>
          <a:p>
            <a:endParaRPr lang="en-US" sz="2100"/>
          </a:p>
          <a:p>
            <a:r>
              <a:rPr lang="en-US" sz="2100"/>
              <a:t>Goldsmiths story.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838200"/>
            <a:ext cx="7772400" cy="584200"/>
          </a:xfrm>
          <a:noFill/>
          <a:ln/>
        </p:spPr>
        <p:txBody>
          <a:bodyPr lIns="90488" tIns="44450" rIns="90488" bIns="44450" anchor="t">
            <a:normAutofit fontScale="90000"/>
          </a:bodyPr>
          <a:lstStyle/>
          <a:p>
            <a:r>
              <a:rPr lang="en-US" altLang="en-US"/>
              <a:t>Commodity Money</a:t>
            </a:r>
          </a:p>
        </p:txBody>
      </p:sp>
      <p:sp>
        <p:nvSpPr>
          <p:cNvPr id="11267" name="Rectangle 3"/>
          <p:cNvSpPr>
            <a:spLocks noGrp="1" noChangeArrowheads="1"/>
          </p:cNvSpPr>
          <p:nvPr>
            <p:ph type="body" idx="1"/>
          </p:nvPr>
        </p:nvSpPr>
        <p:spPr>
          <a:xfrm>
            <a:off x="1219200" y="1752600"/>
            <a:ext cx="7620000" cy="4495800"/>
          </a:xfrm>
          <a:noFill/>
          <a:ln/>
        </p:spPr>
        <p:txBody>
          <a:bodyPr lIns="90488" tIns="44450" rIns="90488" bIns="44450"/>
          <a:lstStyle/>
          <a:p>
            <a:pPr marL="533400" indent="-533400">
              <a:spcBef>
                <a:spcPct val="50000"/>
              </a:spcBef>
              <a:buFont typeface="Wingdings" pitchFamily="2" charset="2"/>
              <a:buNone/>
            </a:pPr>
            <a:r>
              <a:rPr lang="en-US" altLang="en-US" sz="2100"/>
              <a:t>Criteria for commodity Money</a:t>
            </a:r>
          </a:p>
          <a:p>
            <a:pPr marL="533400" indent="-533400">
              <a:spcBef>
                <a:spcPct val="50000"/>
              </a:spcBef>
              <a:buFontTx/>
              <a:buAutoNum type="arabicPeriod"/>
            </a:pPr>
            <a:r>
              <a:rPr lang="en-US" altLang="en-US" sz="2100"/>
              <a:t>Easily standardized</a:t>
            </a:r>
          </a:p>
          <a:p>
            <a:pPr marL="533400" indent="-533400">
              <a:spcBef>
                <a:spcPct val="50000"/>
              </a:spcBef>
              <a:buFontTx/>
              <a:buAutoNum type="arabicPeriod"/>
            </a:pPr>
            <a:r>
              <a:rPr lang="en-US" altLang="en-US" sz="2100"/>
              <a:t>Widely accepted</a:t>
            </a:r>
          </a:p>
          <a:p>
            <a:pPr marL="533400" indent="-533400">
              <a:spcBef>
                <a:spcPct val="50000"/>
              </a:spcBef>
              <a:buFontTx/>
              <a:buAutoNum type="arabicPeriod"/>
            </a:pPr>
            <a:r>
              <a:rPr lang="en-US" altLang="en-US" sz="2100"/>
              <a:t>Divisible</a:t>
            </a:r>
          </a:p>
          <a:p>
            <a:pPr marL="533400" indent="-533400">
              <a:spcBef>
                <a:spcPct val="50000"/>
              </a:spcBef>
              <a:buFontTx/>
              <a:buAutoNum type="arabicPeriod"/>
            </a:pPr>
            <a:r>
              <a:rPr lang="en-US" altLang="en-US" sz="2100"/>
              <a:t>Easy to carry</a:t>
            </a:r>
          </a:p>
          <a:p>
            <a:pPr marL="533400" indent="-533400">
              <a:spcBef>
                <a:spcPct val="50000"/>
              </a:spcBef>
              <a:buFontTx/>
              <a:buAutoNum type="arabicPeriod"/>
            </a:pPr>
            <a:r>
              <a:rPr lang="en-US" altLang="en-US" sz="2100"/>
              <a:t>Must not deteriorate</a:t>
            </a:r>
          </a:p>
          <a:p>
            <a:pPr marL="533400" indent="-533400">
              <a:spcBef>
                <a:spcPct val="50000"/>
              </a:spcBef>
              <a:buFontTx/>
              <a:buNone/>
            </a:pPr>
            <a:r>
              <a:rPr lang="en-US" altLang="en-US" sz="2100"/>
              <a:t>Examples: cigarettes, booze, gold, clams etc.</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sz="half" idx="2"/>
          </p:nvPr>
        </p:nvSpPr>
        <p:spPr>
          <a:xfrm>
            <a:off x="914400" y="3962400"/>
            <a:ext cx="7912100" cy="2590800"/>
          </a:xfrm>
        </p:spPr>
        <p:txBody>
          <a:bodyPr/>
          <a:lstStyle/>
          <a:p>
            <a:r>
              <a:rPr lang="en-US" sz="2000"/>
              <a:t>When the coupon bond is priced at its face value, the yield to maturity equals the coupon rate</a:t>
            </a:r>
          </a:p>
          <a:p>
            <a:r>
              <a:rPr lang="en-US" sz="2000"/>
              <a:t>The price of a coupon bond and the yield to maturity are negatively related</a:t>
            </a:r>
          </a:p>
          <a:p>
            <a:r>
              <a:rPr lang="en-US" sz="2000"/>
              <a:t>The yield to maturity is greater than the coupon rate when the bond price is below its face value</a:t>
            </a:r>
          </a:p>
        </p:txBody>
      </p:sp>
      <p:pic>
        <p:nvPicPr>
          <p:cNvPr id="118787" name="Picture 3" descr="Mishkin_c04t01"/>
          <p:cNvPicPr preferRelativeResize="0">
            <a:picLocks noChangeAspect="1" noChangeArrowheads="1"/>
          </p:cNvPicPr>
          <p:nvPr>
            <p:custDataLst>
              <p:tags r:id="rId1"/>
            </p:custDataLst>
          </p:nvPr>
        </p:nvPicPr>
        <p:blipFill>
          <a:blip r:embed="rId4" cstate="print"/>
          <a:srcRect/>
          <a:stretch>
            <a:fillRect/>
          </a:stretch>
        </p:blipFill>
        <p:spPr bwMode="auto">
          <a:xfrm>
            <a:off x="990600" y="838200"/>
            <a:ext cx="7734300" cy="280987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838200"/>
            <a:ext cx="7772400" cy="584200"/>
          </a:xfrm>
          <a:noFill/>
          <a:ln/>
        </p:spPr>
        <p:txBody>
          <a:bodyPr lIns="90488" tIns="44450" rIns="90488" bIns="44450" anchor="t">
            <a:normAutofit fontScale="90000"/>
          </a:bodyPr>
          <a:lstStyle/>
          <a:p>
            <a:r>
              <a:rPr lang="en-US" altLang="en-US"/>
              <a:t>Commodity Standard</a:t>
            </a:r>
          </a:p>
        </p:txBody>
      </p:sp>
      <p:sp>
        <p:nvSpPr>
          <p:cNvPr id="13315" name="Rectangle 3"/>
          <p:cNvSpPr>
            <a:spLocks noGrp="1" noChangeArrowheads="1"/>
          </p:cNvSpPr>
          <p:nvPr>
            <p:ph type="body" idx="1"/>
          </p:nvPr>
        </p:nvSpPr>
        <p:spPr>
          <a:xfrm>
            <a:off x="1219200" y="1828800"/>
            <a:ext cx="7696200" cy="4545013"/>
          </a:xfrm>
          <a:noFill/>
          <a:ln/>
        </p:spPr>
        <p:txBody>
          <a:bodyPr lIns="90488" tIns="44450" rIns="90488" bIns="44450"/>
          <a:lstStyle/>
          <a:p>
            <a:pPr marL="533400" indent="-533400">
              <a:lnSpc>
                <a:spcPct val="80000"/>
              </a:lnSpc>
              <a:spcBef>
                <a:spcPct val="50000"/>
              </a:spcBef>
              <a:buFontTx/>
              <a:buAutoNum type="arabicPeriod"/>
            </a:pPr>
            <a:r>
              <a:rPr lang="en-US" altLang="en-US" sz="2100"/>
              <a:t>Gold standard</a:t>
            </a:r>
          </a:p>
          <a:p>
            <a:pPr marL="533400" indent="-533400">
              <a:lnSpc>
                <a:spcPct val="80000"/>
              </a:lnSpc>
              <a:spcBef>
                <a:spcPct val="50000"/>
              </a:spcBef>
              <a:buFontTx/>
              <a:buAutoNum type="arabicPeriod"/>
            </a:pPr>
            <a:r>
              <a:rPr lang="en-US" altLang="en-US" sz="2100"/>
              <a:t>Bimetallic standard</a:t>
            </a:r>
          </a:p>
          <a:p>
            <a:pPr marL="533400" indent="-533400">
              <a:lnSpc>
                <a:spcPct val="80000"/>
              </a:lnSpc>
              <a:spcBef>
                <a:spcPct val="50000"/>
              </a:spcBef>
              <a:buFontTx/>
              <a:buAutoNum type="arabicPeriod"/>
            </a:pPr>
            <a:r>
              <a:rPr lang="en-US" altLang="en-US" sz="2100"/>
              <a:t>Coins</a:t>
            </a:r>
          </a:p>
          <a:p>
            <a:pPr marL="533400" indent="-533400">
              <a:lnSpc>
                <a:spcPct val="80000"/>
              </a:lnSpc>
              <a:spcBef>
                <a:spcPct val="50000"/>
              </a:spcBef>
              <a:buFontTx/>
              <a:buAutoNum type="arabicPeriod"/>
            </a:pPr>
            <a:r>
              <a:rPr lang="en-US" altLang="en-US" sz="2100"/>
              <a:t>Full bodied currency</a:t>
            </a:r>
          </a:p>
          <a:p>
            <a:pPr marL="533400" indent="-533400">
              <a:lnSpc>
                <a:spcPct val="80000"/>
              </a:lnSpc>
              <a:spcBef>
                <a:spcPct val="50000"/>
              </a:spcBef>
              <a:buFontTx/>
              <a:buAutoNum type="arabicPeriod"/>
            </a:pPr>
            <a:r>
              <a:rPr lang="en-US" altLang="en-US" sz="2100"/>
              <a:t>Fiat (freedom from commodity standard)</a:t>
            </a:r>
          </a:p>
          <a:p>
            <a:pPr marL="533400" indent="-533400">
              <a:lnSpc>
                <a:spcPct val="80000"/>
              </a:lnSpc>
              <a:spcBef>
                <a:spcPct val="50000"/>
              </a:spcBef>
              <a:buFontTx/>
              <a:buNone/>
            </a:pPr>
            <a:endParaRPr lang="en-US" altLang="en-US" sz="2100"/>
          </a:p>
          <a:p>
            <a:pPr marL="533400" indent="-533400">
              <a:lnSpc>
                <a:spcPct val="80000"/>
              </a:lnSpc>
              <a:spcBef>
                <a:spcPct val="50000"/>
              </a:spcBef>
              <a:buFontTx/>
              <a:buNone/>
            </a:pPr>
            <a:r>
              <a:rPr lang="en-US" altLang="en-US" sz="2100"/>
              <a:t>Problems and issues with commodity money:</a:t>
            </a:r>
          </a:p>
          <a:p>
            <a:pPr marL="533400" indent="-533400">
              <a:lnSpc>
                <a:spcPct val="80000"/>
              </a:lnSpc>
              <a:spcBef>
                <a:spcPct val="50000"/>
              </a:spcBef>
              <a:buFontTx/>
              <a:buNone/>
            </a:pPr>
            <a:r>
              <a:rPr lang="en-US" altLang="en-US" sz="2100"/>
              <a:t>Seigniorage (The difference between the m.v. of money and the cost of production)</a:t>
            </a:r>
          </a:p>
          <a:p>
            <a:pPr marL="533400" indent="-533400">
              <a:lnSpc>
                <a:spcPct val="80000"/>
              </a:lnSpc>
              <a:spcBef>
                <a:spcPct val="50000"/>
              </a:spcBef>
              <a:buFontTx/>
              <a:buNone/>
            </a:pPr>
            <a:r>
              <a:rPr lang="en-US" altLang="en-US" sz="2100"/>
              <a:t>Gresham’s Law- “Bad money chases out good money” </a:t>
            </a:r>
          </a:p>
          <a:p>
            <a:pPr marL="533400" indent="-533400">
              <a:lnSpc>
                <a:spcPct val="80000"/>
              </a:lnSpc>
              <a:spcBef>
                <a:spcPct val="50000"/>
              </a:spcBef>
              <a:buFontTx/>
              <a:buAutoNum type="arabicPeriod"/>
            </a:pPr>
            <a:endParaRPr lang="en-US" altLang="en-US" sz="210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History of Paper Currency</a:t>
            </a:r>
          </a:p>
        </p:txBody>
      </p:sp>
      <p:sp>
        <p:nvSpPr>
          <p:cNvPr id="25603" name="Rectangle 3"/>
          <p:cNvSpPr>
            <a:spLocks noGrp="1" noChangeArrowheads="1"/>
          </p:cNvSpPr>
          <p:nvPr>
            <p:ph type="body" idx="1"/>
          </p:nvPr>
        </p:nvSpPr>
        <p:spPr/>
        <p:txBody>
          <a:bodyPr/>
          <a:lstStyle/>
          <a:p>
            <a:r>
              <a:rPr lang="en-US" sz="2500"/>
              <a:t>First identified in 1</a:t>
            </a:r>
            <a:r>
              <a:rPr lang="en-US" sz="2500" baseline="30000"/>
              <a:t>st</a:t>
            </a:r>
            <a:r>
              <a:rPr lang="en-US" sz="2500"/>
              <a:t> century AD China</a:t>
            </a:r>
          </a:p>
          <a:p>
            <a:endParaRPr lang="en-US" sz="2500"/>
          </a:p>
          <a:p>
            <a:r>
              <a:rPr lang="en-US" sz="2500"/>
              <a:t>Full bodied currency</a:t>
            </a:r>
          </a:p>
          <a:p>
            <a:pPr lvl="1"/>
            <a:r>
              <a:rPr lang="en-US" sz="2100"/>
              <a:t>First bank note in Europe, 1661, backed by copper sheets weighing 500 lbs.</a:t>
            </a:r>
          </a:p>
          <a:p>
            <a:endParaRPr lang="en-US" sz="2500"/>
          </a:p>
          <a:p>
            <a:r>
              <a:rPr lang="en-US" sz="2500"/>
              <a:t>Fiat Currency</a:t>
            </a:r>
          </a:p>
          <a:p>
            <a:pPr lvl="1"/>
            <a:r>
              <a:rPr lang="en-US" sz="2100"/>
              <a:t>The Dollar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Fun Facts about the Dollar</a:t>
            </a:r>
          </a:p>
        </p:txBody>
      </p:sp>
      <p:sp>
        <p:nvSpPr>
          <p:cNvPr id="46083" name="Rectangle 3"/>
          <p:cNvSpPr>
            <a:spLocks noGrp="1" noChangeArrowheads="1"/>
          </p:cNvSpPr>
          <p:nvPr>
            <p:ph type="body" idx="1"/>
          </p:nvPr>
        </p:nvSpPr>
        <p:spPr/>
        <p:txBody>
          <a:bodyPr/>
          <a:lstStyle/>
          <a:p>
            <a:r>
              <a:rPr lang="en-US" sz="2200"/>
              <a:t>Ave life of $1 bill is 18 months, 9 years for a $100</a:t>
            </a:r>
          </a:p>
          <a:p>
            <a:endParaRPr lang="en-US" sz="2200"/>
          </a:p>
          <a:p>
            <a:r>
              <a:rPr lang="en-US" sz="2200"/>
              <a:t>490 notes in a lb.  So 10 Million in 100’s weighs 204lbs.</a:t>
            </a:r>
          </a:p>
          <a:p>
            <a:endParaRPr lang="en-US" sz="2200"/>
          </a:p>
          <a:p>
            <a:r>
              <a:rPr lang="en-US" sz="2200"/>
              <a:t>½ of bills printed in a day are $1 denomination</a:t>
            </a:r>
          </a:p>
          <a:p>
            <a:endParaRPr lang="en-US" sz="2200"/>
          </a:p>
          <a:p>
            <a:r>
              <a:rPr lang="en-US" sz="2200">
                <a:hlinkClick r:id="rId3"/>
              </a:rPr>
              <a:t>http://www.wheresgeorge.com/</a:t>
            </a:r>
            <a:endParaRPr lang="en-US" sz="2200"/>
          </a:p>
          <a:p>
            <a:endParaRPr lang="en-US" sz="2200"/>
          </a:p>
          <a:p>
            <a:endParaRPr lang="en-US" sz="2200"/>
          </a:p>
          <a:p>
            <a:endParaRPr lang="en-US" sz="22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History of Money in US</a:t>
            </a:r>
          </a:p>
        </p:txBody>
      </p:sp>
      <p:sp>
        <p:nvSpPr>
          <p:cNvPr id="26627" name="Rectangle 3"/>
          <p:cNvSpPr>
            <a:spLocks noGrp="1" noChangeArrowheads="1"/>
          </p:cNvSpPr>
          <p:nvPr>
            <p:ph type="body" idx="1"/>
          </p:nvPr>
        </p:nvSpPr>
        <p:spPr/>
        <p:txBody>
          <a:bodyPr/>
          <a:lstStyle/>
          <a:p>
            <a:pPr>
              <a:lnSpc>
                <a:spcPct val="80000"/>
              </a:lnSpc>
            </a:pPr>
            <a:r>
              <a:rPr lang="en-US" sz="1900"/>
              <a:t>Franklin “The Father of Paper Money”</a:t>
            </a:r>
          </a:p>
          <a:p>
            <a:pPr lvl="1">
              <a:lnSpc>
                <a:spcPct val="80000"/>
              </a:lnSpc>
            </a:pPr>
            <a:r>
              <a:rPr lang="en-US" sz="1700"/>
              <a:t>States issued currency</a:t>
            </a:r>
          </a:p>
          <a:p>
            <a:pPr>
              <a:lnSpc>
                <a:spcPct val="80000"/>
              </a:lnSpc>
            </a:pPr>
            <a:r>
              <a:rPr lang="en-US" sz="1900"/>
              <a:t>Continentals (1777-1781)</a:t>
            </a:r>
          </a:p>
          <a:p>
            <a:pPr lvl="1">
              <a:lnSpc>
                <a:spcPct val="80000"/>
              </a:lnSpc>
            </a:pPr>
            <a:r>
              <a:rPr lang="en-US" sz="1700"/>
              <a:t>“Not worth a continental”</a:t>
            </a:r>
          </a:p>
          <a:p>
            <a:pPr>
              <a:lnSpc>
                <a:spcPct val="80000"/>
              </a:lnSpc>
            </a:pPr>
            <a:r>
              <a:rPr lang="en-US" sz="1900"/>
              <a:t>Free Banking ( - 1866)</a:t>
            </a:r>
          </a:p>
          <a:p>
            <a:pPr lvl="1">
              <a:lnSpc>
                <a:spcPct val="80000"/>
              </a:lnSpc>
            </a:pPr>
            <a:r>
              <a:rPr lang="en-US" sz="1700"/>
              <a:t>States and banks issued their own currency</a:t>
            </a:r>
          </a:p>
          <a:p>
            <a:pPr>
              <a:lnSpc>
                <a:spcPct val="80000"/>
              </a:lnSpc>
            </a:pPr>
            <a:r>
              <a:rPr lang="en-US" sz="1900"/>
              <a:t>Greenbacks (Civil War)</a:t>
            </a:r>
          </a:p>
          <a:p>
            <a:pPr>
              <a:lnSpc>
                <a:spcPct val="80000"/>
              </a:lnSpc>
            </a:pPr>
            <a:r>
              <a:rPr lang="en-US" sz="1900"/>
              <a:t>Nationalization of Gold (1933)</a:t>
            </a:r>
          </a:p>
          <a:p>
            <a:pPr>
              <a:lnSpc>
                <a:spcPct val="80000"/>
              </a:lnSpc>
            </a:pPr>
            <a:r>
              <a:rPr lang="en-US" sz="1900"/>
              <a:t>The Collapse of the Bretton Woods System (1971)</a:t>
            </a:r>
          </a:p>
          <a:p>
            <a:pPr>
              <a:lnSpc>
                <a:spcPct val="80000"/>
              </a:lnSpc>
            </a:pPr>
            <a:r>
              <a:rPr lang="en-US" sz="1700"/>
              <a:t>Goodwin, Jason. 2003. </a:t>
            </a:r>
            <a:r>
              <a:rPr lang="en-US" sz="1700" i="1"/>
              <a:t>Greenback : How the Dollar Changed the World</a:t>
            </a:r>
            <a:r>
              <a:rPr lang="en-US" sz="1700"/>
              <a:t>. New York: Henry Holt.</a:t>
            </a:r>
          </a:p>
          <a:p>
            <a:pPr lvl="1">
              <a:lnSpc>
                <a:spcPct val="80000"/>
              </a:lnSpc>
            </a:pPr>
            <a:r>
              <a:rPr lang="en-US" sz="1300">
                <a:hlinkClick r:id="rId3"/>
              </a:rPr>
              <a:t>http://news.mpr.org/play/audio.php?media=/midmorning/2003/01/31_midmorn2</a:t>
            </a:r>
            <a:endParaRPr lang="en-US" sz="1300"/>
          </a:p>
          <a:p>
            <a:pPr lvl="1">
              <a:lnSpc>
                <a:spcPct val="80000"/>
              </a:lnSpc>
            </a:pPr>
            <a:r>
              <a:rPr lang="en-US" sz="1300"/>
              <a:t>Clips: Paper money 7:00; Metallists 14:45; Wizard of Oz 20:45; Dollar 49:00</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A7372C0-D3D2-422B-8C0D-BD25B55A5C90}" type="slidenum">
              <a:rPr lang="en-US"/>
              <a:pPr/>
              <a:t>124</a:t>
            </a:fld>
            <a:endParaRPr lang="en-US"/>
          </a:p>
        </p:txBody>
      </p:sp>
      <p:sp>
        <p:nvSpPr>
          <p:cNvPr id="40962" name="Rectangle 2"/>
          <p:cNvSpPr>
            <a:spLocks noGrp="1" noChangeArrowheads="1"/>
          </p:cNvSpPr>
          <p:nvPr>
            <p:ph type="title"/>
          </p:nvPr>
        </p:nvSpPr>
        <p:spPr>
          <a:xfrm>
            <a:off x="1370013" y="609600"/>
            <a:ext cx="7545387" cy="835025"/>
          </a:xfrm>
        </p:spPr>
        <p:txBody>
          <a:bodyPr/>
          <a:lstStyle/>
          <a:p>
            <a:r>
              <a:rPr lang="en-US" sz="3200"/>
              <a:t>Federal Reserve’s Monetary Aggregates</a:t>
            </a:r>
          </a:p>
        </p:txBody>
      </p:sp>
      <p:pic>
        <p:nvPicPr>
          <p:cNvPr id="40963" name="Picture 3" descr="c03t01"/>
          <p:cNvPicPr preferRelativeResize="0">
            <a:picLocks noChangeAspect="1" noChangeArrowheads="1"/>
          </p:cNvPicPr>
          <p:nvPr/>
        </p:nvPicPr>
        <p:blipFill>
          <a:blip r:embed="rId3" cstate="print"/>
          <a:srcRect/>
          <a:stretch>
            <a:fillRect/>
          </a:stretch>
        </p:blipFill>
        <p:spPr bwMode="auto">
          <a:xfrm>
            <a:off x="1371600" y="1828800"/>
            <a:ext cx="7315200" cy="4751388"/>
          </a:xfrm>
          <a:prstGeom prst="rect">
            <a:avLst/>
          </a:prstGeom>
          <a:noFill/>
          <a:ln w="19050">
            <a:solidFill>
              <a:schemeClr val="tx1"/>
            </a:solidFill>
            <a:miter lim="800000"/>
            <a:headEnd/>
            <a:tailEnd/>
          </a:ln>
          <a:effec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304800"/>
            <a:ext cx="7620000" cy="1143000"/>
          </a:xfrm>
          <a:noFill/>
          <a:ln/>
        </p:spPr>
        <p:txBody>
          <a:bodyPr lIns="90488" tIns="44450" rIns="90488" bIns="44450" anchor="t"/>
          <a:lstStyle/>
          <a:p>
            <a:r>
              <a:rPr lang="en-US" sz="2800"/>
              <a:t>How Reliable are the M2 Money Data: Data Revisions</a:t>
            </a:r>
          </a:p>
        </p:txBody>
      </p:sp>
      <p:pic>
        <p:nvPicPr>
          <p:cNvPr id="43011" name="Picture 3" descr="c03t02"/>
          <p:cNvPicPr preferRelativeResize="0">
            <a:picLocks noChangeAspect="1" noChangeArrowheads="1"/>
          </p:cNvPicPr>
          <p:nvPr/>
        </p:nvPicPr>
        <p:blipFill>
          <a:blip r:embed="rId3" cstate="print"/>
          <a:srcRect/>
          <a:stretch>
            <a:fillRect/>
          </a:stretch>
        </p:blipFill>
        <p:spPr bwMode="auto">
          <a:xfrm>
            <a:off x="2133600" y="1828800"/>
            <a:ext cx="6400800" cy="4813300"/>
          </a:xfrm>
          <a:prstGeom prst="rect">
            <a:avLst/>
          </a:prstGeom>
          <a:noFill/>
          <a:ln w="19050">
            <a:solidFill>
              <a:schemeClr val="tx1"/>
            </a:solidFill>
            <a:miter lim="800000"/>
            <a:headEnd/>
            <a:tailEnd/>
          </a:ln>
          <a:effectLst/>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t>Growth Rates of Fed’s </a:t>
            </a:r>
            <a:br>
              <a:rPr lang="en-US"/>
            </a:br>
            <a:r>
              <a:rPr lang="en-US"/>
              <a:t>Monetary Aggregates</a:t>
            </a:r>
          </a:p>
        </p:txBody>
      </p:sp>
      <p:pic>
        <p:nvPicPr>
          <p:cNvPr id="41987" name="Picture 3" descr="c03f01"/>
          <p:cNvPicPr preferRelativeResize="0">
            <a:picLocks noChangeAspect="1" noChangeArrowheads="1"/>
          </p:cNvPicPr>
          <p:nvPr/>
        </p:nvPicPr>
        <p:blipFill>
          <a:blip r:embed="rId3" cstate="print"/>
          <a:srcRect/>
          <a:stretch>
            <a:fillRect/>
          </a:stretch>
        </p:blipFill>
        <p:spPr bwMode="auto">
          <a:xfrm>
            <a:off x="838200" y="1712913"/>
            <a:ext cx="7848600" cy="4537075"/>
          </a:xfrm>
          <a:prstGeom prst="rect">
            <a:avLst/>
          </a:prstGeom>
          <a:noFill/>
          <a:ln w="19050">
            <a:solidFill>
              <a:schemeClr val="tx1"/>
            </a:solidFill>
            <a:miter lim="800000"/>
            <a:headEnd/>
            <a:tailEnd/>
          </a:ln>
          <a:effectLst/>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r>
              <a:rPr lang="en-US" sz="2400">
                <a:solidFill>
                  <a:srgbClr val="000000"/>
                </a:solidFill>
                <a:latin typeface="Arial Unicode MS" pitchFamily="34" charset="-128"/>
                <a:ea typeface="Arial Unicode MS" pitchFamily="34" charset="-128"/>
                <a:cs typeface="Arial Unicode MS" pitchFamily="34" charset="-128"/>
              </a:rPr>
              <a:t>The Economic Organization of a POW Camp</a:t>
            </a:r>
            <a:br>
              <a:rPr lang="en-US" sz="2400">
                <a:solidFill>
                  <a:srgbClr val="000000"/>
                </a:solidFill>
                <a:latin typeface="Arial Unicode MS" pitchFamily="34" charset="-128"/>
                <a:ea typeface="Arial Unicode MS" pitchFamily="34" charset="-128"/>
                <a:cs typeface="Arial Unicode MS" pitchFamily="34" charset="-128"/>
              </a:rPr>
            </a:br>
            <a:r>
              <a:rPr lang="en-US" sz="2400">
                <a:solidFill>
                  <a:srgbClr val="000000"/>
                </a:solidFill>
                <a:latin typeface="Arial Unicode MS" pitchFamily="34" charset="-128"/>
                <a:ea typeface="Arial Unicode MS" pitchFamily="34" charset="-128"/>
                <a:cs typeface="Arial Unicode MS" pitchFamily="34" charset="-128"/>
              </a:rPr>
              <a:t>R.A. Radford E</a:t>
            </a:r>
            <a:r>
              <a:rPr lang="en-US" sz="2400" i="1">
                <a:solidFill>
                  <a:srgbClr val="000000"/>
                </a:solidFill>
                <a:cs typeface="Times New Roman" pitchFamily="18" charset="0"/>
              </a:rPr>
              <a:t>conomica</a:t>
            </a:r>
            <a:r>
              <a:rPr lang="en-US" sz="2400">
                <a:solidFill>
                  <a:srgbClr val="000000"/>
                </a:solidFill>
                <a:cs typeface="Times New Roman" pitchFamily="18" charset="0"/>
              </a:rPr>
              <a:t>, 1945, 189-201</a:t>
            </a:r>
            <a:endParaRPr lang="en-US">
              <a:solidFill>
                <a:srgbClr val="000000"/>
              </a:solidFill>
              <a:latin typeface="Arial Unicode MS" pitchFamily="34" charset="-128"/>
              <a:ea typeface="Arial Unicode MS" pitchFamily="34" charset="-128"/>
              <a:cs typeface="Arial Unicode MS" pitchFamily="34" charset="-128"/>
            </a:endParaRPr>
          </a:p>
        </p:txBody>
      </p:sp>
      <p:sp>
        <p:nvSpPr>
          <p:cNvPr id="73731" name="Rectangle 3"/>
          <p:cNvSpPr>
            <a:spLocks noGrp="1" noChangeArrowheads="1"/>
          </p:cNvSpPr>
          <p:nvPr>
            <p:ph type="body" idx="1"/>
          </p:nvPr>
        </p:nvSpPr>
        <p:spPr/>
        <p:txBody>
          <a:bodyPr/>
          <a:lstStyle/>
          <a:p>
            <a:pPr>
              <a:lnSpc>
                <a:spcPct val="90000"/>
              </a:lnSpc>
            </a:pPr>
            <a:r>
              <a:rPr lang="en-US" sz="1800">
                <a:solidFill>
                  <a:srgbClr val="000000"/>
                </a:solidFill>
                <a:cs typeface="Times New Roman" pitchFamily="18" charset="0"/>
              </a:rPr>
              <a:t>According to Radford, did cigarettes function well as money in the POW camp?</a:t>
            </a:r>
            <a:endParaRPr lang="en-US" sz="180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1800">
                <a:solidFill>
                  <a:srgbClr val="000000"/>
                </a:solidFill>
                <a:cs typeface="Times New Roman" pitchFamily="18" charset="0"/>
              </a:rPr>
              <a:t>Was it important to their use as currency that cigarettes had intrinsic value?</a:t>
            </a:r>
            <a:endParaRPr lang="en-US" sz="180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1800">
                <a:solidFill>
                  <a:srgbClr val="000000"/>
                </a:solidFill>
                <a:cs typeface="Times New Roman" pitchFamily="18" charset="0"/>
              </a:rPr>
              <a:t>Why would individuals re-roll their machine-rolled cigarettes?</a:t>
            </a:r>
            <a:endParaRPr lang="en-US" sz="180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1800">
                <a:solidFill>
                  <a:srgbClr val="000000"/>
                </a:solidFill>
                <a:cs typeface="Times New Roman" pitchFamily="18" charset="0"/>
              </a:rPr>
              <a:t>What is the significance of the fact that a halving of Red Cross parcels changed prices?</a:t>
            </a:r>
            <a:endParaRPr lang="en-US" sz="1800">
              <a:solidFill>
                <a:srgbClr val="000000"/>
              </a:solidFill>
              <a:latin typeface="Arial Unicode MS" pitchFamily="34" charset="-128"/>
              <a:ea typeface="Arial Unicode MS" pitchFamily="34" charset="-128"/>
              <a:cs typeface="Arial Unicode MS" pitchFamily="34" charset="-128"/>
            </a:endParaRPr>
          </a:p>
          <a:p>
            <a:pPr>
              <a:lnSpc>
                <a:spcPct val="90000"/>
              </a:lnSpc>
            </a:pPr>
            <a:r>
              <a:rPr lang="en-US" sz="1800">
                <a:solidFill>
                  <a:srgbClr val="000000"/>
                </a:solidFill>
                <a:cs typeface="Times New Roman" pitchFamily="18" charset="0"/>
              </a:rPr>
              <a:t>What accounts for the fall in the value of the "bully mark"?</a:t>
            </a:r>
          </a:p>
          <a:p>
            <a:pPr>
              <a:lnSpc>
                <a:spcPct val="90000"/>
              </a:lnSpc>
            </a:pPr>
            <a:r>
              <a:rPr lang="en-US" sz="1800">
                <a:solidFill>
                  <a:srgbClr val="000000"/>
                </a:solidFill>
                <a:cs typeface="Times New Roman" pitchFamily="18" charset="0"/>
              </a:rPr>
              <a:t>What happened to prices during an air raid? Why?</a:t>
            </a:r>
            <a:endParaRPr lang="en-US" sz="1800">
              <a:solidFill>
                <a:srgbClr val="000000"/>
              </a:solidFill>
              <a:latin typeface="Arial Unicode MS" pitchFamily="34" charset="-128"/>
              <a:ea typeface="Arial Unicode MS" pitchFamily="34" charset="-128"/>
              <a:cs typeface="Arial Unicode MS" pitchFamily="34" charset="-128"/>
            </a:endParaRPr>
          </a:p>
          <a:p>
            <a:pPr>
              <a:lnSpc>
                <a:spcPct val="90000"/>
              </a:lnSpc>
              <a:buFont typeface="Wingdings" pitchFamily="2" charset="2"/>
              <a:buNone/>
            </a:pPr>
            <a:r>
              <a:rPr lang="en-US" sz="2000">
                <a:solidFill>
                  <a:srgbClr val="000000"/>
                </a:solidFill>
                <a:latin typeface="Arial Unicode MS" pitchFamily="34" charset="-128"/>
                <a:ea typeface="Arial Unicode MS" pitchFamily="34" charset="-128"/>
                <a:cs typeface="Arial Unicode MS" pitchFamily="34" charset="-128"/>
              </a:rPr>
              <a: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sz="2800">
                <a:solidFill>
                  <a:srgbClr val="000000"/>
                </a:solidFill>
                <a:latin typeface="Arial Unicode MS" pitchFamily="34" charset="-128"/>
                <a:ea typeface="Arial Unicode MS" pitchFamily="34" charset="-128"/>
                <a:cs typeface="Arial Unicode MS" pitchFamily="34" charset="-128"/>
              </a:rPr>
              <a:t>The Economic Organization of a POW Camp</a:t>
            </a:r>
            <a:br>
              <a:rPr lang="en-US" sz="2800">
                <a:solidFill>
                  <a:srgbClr val="000000"/>
                </a:solidFill>
                <a:latin typeface="Arial Unicode MS" pitchFamily="34" charset="-128"/>
                <a:ea typeface="Arial Unicode MS" pitchFamily="34" charset="-128"/>
                <a:cs typeface="Arial Unicode MS" pitchFamily="34" charset="-128"/>
              </a:rPr>
            </a:br>
            <a:r>
              <a:rPr lang="en-US" sz="2800">
                <a:solidFill>
                  <a:srgbClr val="000000"/>
                </a:solidFill>
                <a:latin typeface="Arial Unicode MS" pitchFamily="34" charset="-128"/>
                <a:ea typeface="Arial Unicode MS" pitchFamily="34" charset="-128"/>
                <a:cs typeface="Arial Unicode MS" pitchFamily="34" charset="-128"/>
              </a:rPr>
              <a:t>R.A. Radford E</a:t>
            </a:r>
            <a:r>
              <a:rPr lang="en-US" sz="2800" i="1">
                <a:solidFill>
                  <a:srgbClr val="000000"/>
                </a:solidFill>
                <a:cs typeface="Times New Roman" pitchFamily="18" charset="0"/>
              </a:rPr>
              <a:t>conomica</a:t>
            </a:r>
            <a:r>
              <a:rPr lang="en-US" sz="2800">
                <a:solidFill>
                  <a:srgbClr val="000000"/>
                </a:solidFill>
                <a:cs typeface="Times New Roman" pitchFamily="18" charset="0"/>
              </a:rPr>
              <a:t>, 1945, 189-201</a:t>
            </a:r>
          </a:p>
        </p:txBody>
      </p:sp>
      <p:sp>
        <p:nvSpPr>
          <p:cNvPr id="75779" name="Rectangle 3"/>
          <p:cNvSpPr>
            <a:spLocks noGrp="1" noChangeArrowheads="1"/>
          </p:cNvSpPr>
          <p:nvPr>
            <p:ph type="body" idx="1"/>
          </p:nvPr>
        </p:nvSpPr>
        <p:spPr/>
        <p:txBody>
          <a:bodyPr/>
          <a:lstStyle/>
          <a:p>
            <a:pPr>
              <a:lnSpc>
                <a:spcPct val="90000"/>
              </a:lnSpc>
            </a:pPr>
            <a:r>
              <a:rPr lang="en-US" sz="2000" b="1"/>
              <a:t>Important monetary ideas:</a:t>
            </a:r>
          </a:p>
          <a:p>
            <a:pPr lvl="1">
              <a:lnSpc>
                <a:spcPct val="90000"/>
              </a:lnSpc>
            </a:pPr>
            <a:r>
              <a:rPr lang="en-US" sz="1800"/>
              <a:t>Increase in cigarettes caused prices to rise (that is to say, the number of cigarettes it took to buy a particular item increased).</a:t>
            </a:r>
          </a:p>
          <a:p>
            <a:pPr lvl="1">
              <a:lnSpc>
                <a:spcPct val="90000"/>
              </a:lnSpc>
            </a:pPr>
            <a:r>
              <a:rPr lang="en-US" sz="1800"/>
              <a:t>Decrease in the number of cigarettes caused prices to fall.</a:t>
            </a:r>
          </a:p>
          <a:p>
            <a:pPr lvl="1">
              <a:lnSpc>
                <a:spcPct val="90000"/>
              </a:lnSpc>
            </a:pPr>
            <a:r>
              <a:rPr lang="en-US" sz="1800"/>
              <a:t>Demand for cigarettes other than as money affected their ability to function as money (non-monetary demand). It also affected the relationship between prices and the quantity of cigarettes</a:t>
            </a:r>
          </a:p>
          <a:p>
            <a:pPr lvl="1">
              <a:lnSpc>
                <a:spcPct val="90000"/>
              </a:lnSpc>
            </a:pPr>
            <a:r>
              <a:rPr lang="en-US" sz="1800"/>
              <a:t>Prices responded to </a:t>
            </a:r>
            <a:r>
              <a:rPr lang="en-US" sz="1800" b="1"/>
              <a:t>expectations</a:t>
            </a:r>
            <a:r>
              <a:rPr lang="en-US" sz="1800"/>
              <a:t> of changes in the number of cigarettes. Prisoners were forward looking, rational, and prices reflected those beliefs about the future.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p:txBody>
          <a:bodyPr/>
          <a:lstStyle/>
          <a:p>
            <a:r>
              <a:rPr lang="en-US"/>
              <a:t>The Money Quote</a:t>
            </a:r>
          </a:p>
        </p:txBody>
      </p:sp>
      <p:sp>
        <p:nvSpPr>
          <p:cNvPr id="101379" name="Rectangle 3"/>
          <p:cNvSpPr>
            <a:spLocks noGrp="1" noChangeArrowheads="1"/>
          </p:cNvSpPr>
          <p:nvPr>
            <p:ph type="body" idx="1"/>
          </p:nvPr>
        </p:nvSpPr>
        <p:spPr>
          <a:xfrm>
            <a:off x="914400" y="2362200"/>
            <a:ext cx="7693025" cy="4343400"/>
          </a:xfrm>
        </p:spPr>
        <p:txBody>
          <a:bodyPr/>
          <a:lstStyle/>
          <a:p>
            <a:pPr>
              <a:lnSpc>
                <a:spcPct val="80000"/>
              </a:lnSpc>
            </a:pPr>
            <a:r>
              <a:rPr lang="en-US" sz="2000"/>
              <a:t>"Lenin was certainly right. By a continuing process of inflation, governments can confiscate, secretly and unobserved, an important part of the wealth of their citizens. There is no subtler, no surer means of overturning the existing basis of society than to debauch the currency. The process engages all the hidden forces of economic law on the side of destruction, and does it in a manner which not one man in a million is able to diagnose.." - John Maynard Keynes, `The Economic Consequences of The Peace'</a:t>
            </a:r>
          </a:p>
          <a:p>
            <a:pPr>
              <a:lnSpc>
                <a:spcPct val="80000"/>
              </a:lnSpc>
            </a:pPr>
            <a:endParaRPr lang="en-US" sz="2000"/>
          </a:p>
          <a:p>
            <a:pPr>
              <a:lnSpc>
                <a:spcPct val="80000"/>
              </a:lnSpc>
            </a:pPr>
            <a:r>
              <a:rPr lang="en-US" sz="2000"/>
              <a:t>“Fiat money is the cause of </a:t>
            </a:r>
            <a:r>
              <a:rPr lang="en-US" sz="2000">
                <a:hlinkClick r:id="rId3" tooltip="Inflation"/>
              </a:rPr>
              <a:t>inflation</a:t>
            </a:r>
            <a:r>
              <a:rPr lang="en-US" sz="2000"/>
              <a:t>, and the amount which people lose in </a:t>
            </a:r>
            <a:r>
              <a:rPr lang="en-US" sz="2000">
                <a:hlinkClick r:id="rId4" tooltip="Purchasing power"/>
              </a:rPr>
              <a:t>purchasing power</a:t>
            </a:r>
            <a:r>
              <a:rPr lang="en-US" sz="2000"/>
              <a:t> is exactly the amount which was taken from them and transferred to their governments by this process.” – G. Edward Griffin, “</a:t>
            </a:r>
            <a:r>
              <a:rPr lang="en-US" sz="2000">
                <a:hlinkClick r:id="rId5" tooltip="http://www.amazon.com/gp/product/0912986212"/>
              </a:rPr>
              <a:t>The Creature from Jekyll Island</a:t>
            </a:r>
            <a:r>
              <a:rPr lang="en-US" sz="20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a:xfrm>
            <a:off x="762000" y="838200"/>
            <a:ext cx="7924800" cy="1143000"/>
          </a:xfrm>
        </p:spPr>
        <p:txBody>
          <a:bodyPr/>
          <a:lstStyle/>
          <a:p>
            <a:r>
              <a:rPr lang="en-US" sz="4000"/>
              <a:t>Discount Bond—Yield to Maturity</a:t>
            </a:r>
          </a:p>
        </p:txBody>
      </p:sp>
      <p:graphicFrame>
        <p:nvGraphicFramePr>
          <p:cNvPr id="120835" name="Object 3"/>
          <p:cNvGraphicFramePr>
            <a:graphicFrameLocks noChangeAspect="1"/>
          </p:cNvGraphicFramePr>
          <p:nvPr>
            <p:ph idx="1"/>
          </p:nvPr>
        </p:nvGraphicFramePr>
        <p:xfrm>
          <a:off x="1616075" y="2362200"/>
          <a:ext cx="6135688" cy="3724275"/>
        </p:xfrm>
        <a:graphic>
          <a:graphicData uri="http://schemas.openxmlformats.org/presentationml/2006/ole">
            <p:oleObj spid="_x0000_s6146" name="Equation" r:id="rId4" imgW="2984500" imgH="1981200" progId="">
              <p:embed/>
            </p:oleObj>
          </a:graphicData>
        </a:graphic>
      </p:graphicFrame>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r>
              <a:rPr lang="en-US"/>
              <a:t>More Money Quotes</a:t>
            </a:r>
          </a:p>
        </p:txBody>
      </p:sp>
      <p:sp>
        <p:nvSpPr>
          <p:cNvPr id="103427" name="Rectangle 3"/>
          <p:cNvSpPr>
            <a:spLocks noGrp="1" noChangeArrowheads="1"/>
          </p:cNvSpPr>
          <p:nvPr>
            <p:ph type="body" idx="1"/>
          </p:nvPr>
        </p:nvSpPr>
        <p:spPr/>
        <p:txBody>
          <a:bodyPr/>
          <a:lstStyle/>
          <a:p>
            <a:pPr>
              <a:lnSpc>
                <a:spcPct val="80000"/>
              </a:lnSpc>
            </a:pPr>
            <a:r>
              <a:rPr lang="en-US" sz="2000"/>
              <a:t>“A fiat monetary system allows power and influence to fall into the hands of those who control the creation of new money, and to those who get to use the money or credit early in its circulation. The insidious and eventual cost falls on unidentified victims who are usually oblivious to the cause of their plight. This system of legalized plunder (though not constitutional) allows one group to benefit at the expense of another. An actual transfer of wealth goes from the poor and the middle class to those in privileged financial positions.” — </a:t>
            </a:r>
            <a:r>
              <a:rPr lang="en-US" sz="2000">
                <a:hlinkClick r:id="rId3" tooltip="Ron Paul"/>
              </a:rPr>
              <a:t>Congressman Ron Paul (R-TX)</a:t>
            </a:r>
            <a:r>
              <a:rPr lang="en-US" sz="2000"/>
              <a:t>, "</a:t>
            </a:r>
            <a:r>
              <a:rPr lang="en-US" sz="2000">
                <a:hlinkClick r:id="rId4" tooltip="http://www.house.gov/paul/congrec/congrec2003/cr090503.htm"/>
              </a:rPr>
              <a:t>Paper Money and Tyranny</a:t>
            </a:r>
            <a:r>
              <a:rPr lang="en-US" sz="2000"/>
              <a:t>"</a:t>
            </a:r>
          </a:p>
          <a:p>
            <a:pPr>
              <a:lnSpc>
                <a:spcPct val="80000"/>
              </a:lnSpc>
            </a:pPr>
            <a:endParaRPr lang="en-US" sz="2000"/>
          </a:p>
          <a:p>
            <a:pPr>
              <a:lnSpc>
                <a:spcPct val="80000"/>
              </a:lnSpc>
            </a:pPr>
            <a:r>
              <a:rPr lang="en-US" sz="2000"/>
              <a:t>"It is well enough that people of the nation do not understand our </a:t>
            </a:r>
            <a:r>
              <a:rPr lang="en-US" sz="2000">
                <a:hlinkClick r:id="rId5" tooltip="Fractional-reserve banking"/>
              </a:rPr>
              <a:t>banking and monetary system</a:t>
            </a:r>
            <a:r>
              <a:rPr lang="en-US" sz="2000"/>
              <a:t>, for if they did, I believe there would be a revolution before tomorrow morning." — </a:t>
            </a:r>
            <a:r>
              <a:rPr lang="en-US" sz="2000">
                <a:hlinkClick r:id="rId6" tooltip="Henry Ford"/>
              </a:rPr>
              <a:t>Henry Ford</a:t>
            </a:r>
            <a:endParaRPr lang="en-US" sz="2000"/>
          </a:p>
          <a:p>
            <a:pPr>
              <a:lnSpc>
                <a:spcPct val="80000"/>
              </a:lnSpc>
            </a:pPr>
            <a:endParaRPr lang="en-US" sz="18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4038600"/>
            <a:ext cx="7772400" cy="19050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latin typeface="Arial" charset="0"/>
            </a:endParaRPr>
          </a:p>
        </p:txBody>
      </p:sp>
      <p:sp>
        <p:nvSpPr>
          <p:cNvPr id="78851" name="Rectangle 3"/>
          <p:cNvSpPr>
            <a:spLocks noGrp="1" noChangeArrowheads="1"/>
          </p:cNvSpPr>
          <p:nvPr>
            <p:ph type="ctrTitle"/>
          </p:nvPr>
        </p:nvSpPr>
        <p:spPr/>
        <p:txBody>
          <a:bodyPr/>
          <a:lstStyle/>
          <a:p>
            <a:r>
              <a:rPr lang="en-US"/>
              <a:t>Multiple Deposit Creation and the Money Supply Process</a:t>
            </a:r>
          </a:p>
        </p:txBody>
      </p:sp>
      <p:sp>
        <p:nvSpPr>
          <p:cNvPr id="78852" name="Rectangle 4"/>
          <p:cNvSpPr>
            <a:spLocks noGrp="1" noChangeArrowheads="1"/>
          </p:cNvSpPr>
          <p:nvPr>
            <p:ph type="subTitle" idx="1"/>
          </p:nvPr>
        </p:nvSpPr>
        <p:spPr/>
        <p:txBody>
          <a:bodyPr/>
          <a:lstStyle/>
          <a:p>
            <a:endParaRPr lang="en-US"/>
          </a:p>
          <a:p>
            <a:endParaRPr lang="en-US"/>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a:t>Four Players </a:t>
            </a:r>
            <a:br>
              <a:rPr lang="en-US"/>
            </a:br>
            <a:r>
              <a:rPr lang="en-US"/>
              <a:t>in the Money Supply Process</a:t>
            </a:r>
          </a:p>
        </p:txBody>
      </p:sp>
      <p:sp>
        <p:nvSpPr>
          <p:cNvPr id="80899" name="Rectangle 3"/>
          <p:cNvSpPr>
            <a:spLocks noGrp="1" noChangeArrowheads="1"/>
          </p:cNvSpPr>
          <p:nvPr>
            <p:ph type="body" idx="1"/>
          </p:nvPr>
        </p:nvSpPr>
        <p:spPr/>
        <p:txBody>
          <a:bodyPr>
            <a:normAutofit fontScale="92500" lnSpcReduction="20000"/>
          </a:bodyPr>
          <a:lstStyle/>
          <a:p>
            <a:pPr>
              <a:buFont typeface="Wingdings" pitchFamily="2" charset="2"/>
              <a:buNone/>
            </a:pPr>
            <a:r>
              <a:rPr lang="en-US"/>
              <a:t>1.	Central Bank: The Fed</a:t>
            </a:r>
          </a:p>
          <a:p>
            <a:pPr>
              <a:buFont typeface="Wingdings" pitchFamily="2" charset="2"/>
              <a:buNone/>
            </a:pPr>
            <a:r>
              <a:rPr lang="en-US"/>
              <a:t>2.	Banks</a:t>
            </a:r>
          </a:p>
          <a:p>
            <a:pPr>
              <a:buFont typeface="Wingdings" pitchFamily="2" charset="2"/>
              <a:buNone/>
            </a:pPr>
            <a:r>
              <a:rPr lang="en-US"/>
              <a:t>3.	Depositors</a:t>
            </a:r>
          </a:p>
          <a:p>
            <a:pPr>
              <a:buFont typeface="Wingdings" pitchFamily="2" charset="2"/>
              <a:buNone/>
            </a:pPr>
            <a:r>
              <a:rPr lang="en-US"/>
              <a:t>4.	Borrowers from banks</a:t>
            </a:r>
          </a:p>
          <a:p>
            <a:pPr>
              <a:buFont typeface="Wingdings" pitchFamily="2" charset="2"/>
              <a:buNone/>
            </a:pPr>
            <a:endParaRPr lang="en-US" b="1"/>
          </a:p>
          <a:p>
            <a:pPr>
              <a:buFont typeface="Wingdings" pitchFamily="2" charset="2"/>
              <a:buNone/>
            </a:pPr>
            <a:r>
              <a:rPr lang="en-US" b="1"/>
              <a:t>Federal Reserve System</a:t>
            </a:r>
          </a:p>
          <a:p>
            <a:pPr>
              <a:buFont typeface="Wingdings" pitchFamily="2" charset="2"/>
              <a:buNone/>
            </a:pPr>
            <a:r>
              <a:rPr lang="en-US"/>
              <a:t>1.	Conducts monetary policy</a:t>
            </a:r>
          </a:p>
          <a:p>
            <a:pPr>
              <a:buFont typeface="Wingdings" pitchFamily="2" charset="2"/>
              <a:buNone/>
            </a:pPr>
            <a:r>
              <a:rPr lang="en-US"/>
              <a:t>2.	Clears checks</a:t>
            </a:r>
          </a:p>
          <a:p>
            <a:pPr>
              <a:buFont typeface="Wingdings" pitchFamily="2" charset="2"/>
              <a:buNone/>
            </a:pPr>
            <a:r>
              <a:rPr lang="en-US"/>
              <a:t>3.	Regulates banks</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876300" y="2249488"/>
            <a:ext cx="7391400" cy="3160712"/>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82947" name="Rectangle 3"/>
          <p:cNvSpPr>
            <a:spLocks noGrp="1" noChangeArrowheads="1"/>
          </p:cNvSpPr>
          <p:nvPr>
            <p:ph type="title"/>
          </p:nvPr>
        </p:nvSpPr>
        <p:spPr/>
        <p:txBody>
          <a:bodyPr/>
          <a:lstStyle/>
          <a:p>
            <a:r>
              <a:rPr lang="en-US"/>
              <a:t>The Fed’s Balance Sheet</a:t>
            </a:r>
          </a:p>
        </p:txBody>
      </p:sp>
      <p:sp>
        <p:nvSpPr>
          <p:cNvPr id="82948" name="Text Box 4"/>
          <p:cNvSpPr txBox="1">
            <a:spLocks noChangeArrowheads="1"/>
          </p:cNvSpPr>
          <p:nvPr/>
        </p:nvSpPr>
        <p:spPr bwMode="auto">
          <a:xfrm>
            <a:off x="2171700" y="1730375"/>
            <a:ext cx="4800600" cy="519113"/>
          </a:xfrm>
          <a:prstGeom prst="rect">
            <a:avLst/>
          </a:prstGeom>
          <a:noFill/>
          <a:ln w="12700">
            <a:noFill/>
            <a:miter lim="800000"/>
            <a:headEnd/>
            <a:tailEnd/>
          </a:ln>
          <a:effectLst/>
        </p:spPr>
        <p:txBody>
          <a:bodyPr>
            <a:spAutoFit/>
          </a:bodyPr>
          <a:lstStyle/>
          <a:p>
            <a:pPr algn="ctr">
              <a:spcBef>
                <a:spcPct val="50000"/>
              </a:spcBef>
            </a:pPr>
            <a:r>
              <a:rPr lang="en-US" sz="2800" b="1">
                <a:latin typeface="Times"/>
              </a:rPr>
              <a:t>Federal Reserve System</a:t>
            </a:r>
          </a:p>
        </p:txBody>
      </p:sp>
      <p:sp>
        <p:nvSpPr>
          <p:cNvPr id="82949" name="Text Box 5"/>
          <p:cNvSpPr txBox="1">
            <a:spLocks noChangeArrowheads="1"/>
          </p:cNvSpPr>
          <p:nvPr/>
        </p:nvSpPr>
        <p:spPr bwMode="auto">
          <a:xfrm>
            <a:off x="990600" y="3581400"/>
            <a:ext cx="2932113" cy="1004888"/>
          </a:xfrm>
          <a:prstGeom prst="rect">
            <a:avLst/>
          </a:prstGeom>
          <a:noFill/>
          <a:ln w="12700">
            <a:noFill/>
            <a:miter lim="800000"/>
            <a:headEnd/>
            <a:tailEnd/>
          </a:ln>
          <a:effectLst/>
        </p:spPr>
        <p:txBody>
          <a:bodyPr wrap="none">
            <a:spAutoFit/>
          </a:bodyPr>
          <a:lstStyle/>
          <a:p>
            <a:pPr>
              <a:spcBef>
                <a:spcPct val="50000"/>
              </a:spcBef>
            </a:pPr>
            <a:r>
              <a:rPr lang="en-US" sz="2400">
                <a:latin typeface="Times New Roman" pitchFamily="18" charset="0"/>
              </a:rPr>
              <a:t>Government securities</a:t>
            </a:r>
          </a:p>
          <a:p>
            <a:pPr>
              <a:spcBef>
                <a:spcPct val="50000"/>
              </a:spcBef>
            </a:pPr>
            <a:r>
              <a:rPr lang="en-US" sz="2400">
                <a:latin typeface="Times New Roman" pitchFamily="18" charset="0"/>
              </a:rPr>
              <a:t>Discount loans</a:t>
            </a:r>
          </a:p>
        </p:txBody>
      </p:sp>
      <p:sp>
        <p:nvSpPr>
          <p:cNvPr id="82950" name="Text Box 6"/>
          <p:cNvSpPr txBox="1">
            <a:spLocks noChangeArrowheads="1"/>
          </p:cNvSpPr>
          <p:nvPr/>
        </p:nvSpPr>
        <p:spPr bwMode="auto">
          <a:xfrm>
            <a:off x="4876800" y="3581400"/>
            <a:ext cx="3006725" cy="1004888"/>
          </a:xfrm>
          <a:prstGeom prst="rect">
            <a:avLst/>
          </a:prstGeom>
          <a:noFill/>
          <a:ln w="12700">
            <a:noFill/>
            <a:miter lim="800000"/>
            <a:headEnd/>
            <a:tailEnd/>
          </a:ln>
          <a:effectLst/>
        </p:spPr>
        <p:txBody>
          <a:bodyPr wrap="none">
            <a:spAutoFit/>
          </a:bodyPr>
          <a:lstStyle/>
          <a:p>
            <a:pPr>
              <a:spcBef>
                <a:spcPct val="50000"/>
              </a:spcBef>
            </a:pPr>
            <a:r>
              <a:rPr lang="en-US" sz="2400">
                <a:latin typeface="Times New Roman" pitchFamily="18" charset="0"/>
              </a:rPr>
              <a:t>Currency in circulation</a:t>
            </a:r>
          </a:p>
          <a:p>
            <a:pPr>
              <a:spcBef>
                <a:spcPct val="50000"/>
              </a:spcBef>
            </a:pPr>
            <a:r>
              <a:rPr lang="en-US" sz="2400">
                <a:latin typeface="Times New Roman" pitchFamily="18" charset="0"/>
              </a:rPr>
              <a:t>Reserves</a:t>
            </a:r>
          </a:p>
        </p:txBody>
      </p:sp>
      <p:sp>
        <p:nvSpPr>
          <p:cNvPr id="82951" name="Text Box 7"/>
          <p:cNvSpPr txBox="1">
            <a:spLocks noChangeArrowheads="1"/>
          </p:cNvSpPr>
          <p:nvPr/>
        </p:nvSpPr>
        <p:spPr bwMode="auto">
          <a:xfrm>
            <a:off x="2209800" y="2590800"/>
            <a:ext cx="981075" cy="457200"/>
          </a:xfrm>
          <a:prstGeom prst="rect">
            <a:avLst/>
          </a:prstGeom>
          <a:noFill/>
          <a:ln w="12700">
            <a:noFill/>
            <a:miter lim="800000"/>
            <a:headEnd/>
            <a:tailEnd/>
          </a:ln>
          <a:effectLst/>
        </p:spPr>
        <p:txBody>
          <a:bodyPr wrap="none">
            <a:spAutoFit/>
          </a:bodyPr>
          <a:lstStyle/>
          <a:p>
            <a:pPr>
              <a:spcBef>
                <a:spcPct val="50000"/>
              </a:spcBef>
            </a:pPr>
            <a:r>
              <a:rPr lang="en-US" sz="2400">
                <a:latin typeface="Times New Roman" pitchFamily="18" charset="0"/>
              </a:rPr>
              <a:t>Assets</a:t>
            </a:r>
          </a:p>
        </p:txBody>
      </p:sp>
      <p:sp>
        <p:nvSpPr>
          <p:cNvPr id="82952" name="Text Box 8"/>
          <p:cNvSpPr txBox="1">
            <a:spLocks noChangeArrowheads="1"/>
          </p:cNvSpPr>
          <p:nvPr/>
        </p:nvSpPr>
        <p:spPr bwMode="auto">
          <a:xfrm>
            <a:off x="5715000" y="2590800"/>
            <a:ext cx="1416050" cy="457200"/>
          </a:xfrm>
          <a:prstGeom prst="rect">
            <a:avLst/>
          </a:prstGeom>
          <a:noFill/>
          <a:ln w="12700">
            <a:noFill/>
            <a:miter lim="800000"/>
            <a:headEnd/>
            <a:tailEnd/>
          </a:ln>
          <a:effectLst/>
        </p:spPr>
        <p:txBody>
          <a:bodyPr wrap="none">
            <a:spAutoFit/>
          </a:bodyPr>
          <a:lstStyle/>
          <a:p>
            <a:pPr>
              <a:spcBef>
                <a:spcPct val="50000"/>
              </a:spcBef>
            </a:pPr>
            <a:r>
              <a:rPr lang="en-US" sz="2400">
                <a:latin typeface="Times New Roman" pitchFamily="18" charset="0"/>
              </a:rPr>
              <a:t>Liabilities</a:t>
            </a:r>
          </a:p>
        </p:txBody>
      </p:sp>
      <p:grpSp>
        <p:nvGrpSpPr>
          <p:cNvPr id="2" name="Group 9"/>
          <p:cNvGrpSpPr>
            <a:grpSpLocks/>
          </p:cNvGrpSpPr>
          <p:nvPr/>
        </p:nvGrpSpPr>
        <p:grpSpPr bwMode="auto">
          <a:xfrm>
            <a:off x="876300" y="3200400"/>
            <a:ext cx="7391400" cy="2209800"/>
            <a:chOff x="528" y="2016"/>
            <a:chExt cx="4656" cy="1392"/>
          </a:xfrm>
        </p:grpSpPr>
        <p:sp>
          <p:nvSpPr>
            <p:cNvPr id="82954" name="Line 10"/>
            <p:cNvSpPr>
              <a:spLocks noChangeShapeType="1"/>
            </p:cNvSpPr>
            <p:nvPr/>
          </p:nvSpPr>
          <p:spPr bwMode="auto">
            <a:xfrm>
              <a:off x="528" y="2016"/>
              <a:ext cx="4656" cy="0"/>
            </a:xfrm>
            <a:prstGeom prst="line">
              <a:avLst/>
            </a:prstGeom>
            <a:noFill/>
            <a:ln w="38100">
              <a:solidFill>
                <a:schemeClr val="tx1"/>
              </a:solidFill>
              <a:round/>
              <a:headEnd/>
              <a:tailEnd/>
            </a:ln>
            <a:effectLst/>
          </p:spPr>
          <p:txBody>
            <a:bodyPr wrap="none" anchor="ctr"/>
            <a:lstStyle/>
            <a:p>
              <a:endParaRPr lang="en-US"/>
            </a:p>
          </p:txBody>
        </p:sp>
        <p:sp>
          <p:nvSpPr>
            <p:cNvPr id="82955" name="Line 11"/>
            <p:cNvSpPr>
              <a:spLocks noChangeShapeType="1"/>
            </p:cNvSpPr>
            <p:nvPr/>
          </p:nvSpPr>
          <p:spPr bwMode="auto">
            <a:xfrm flipV="1">
              <a:off x="2856" y="2016"/>
              <a:ext cx="0" cy="1392"/>
            </a:xfrm>
            <a:prstGeom prst="line">
              <a:avLst/>
            </a:prstGeom>
            <a:noFill/>
            <a:ln w="38100">
              <a:solidFill>
                <a:schemeClr val="tx1"/>
              </a:solidFill>
              <a:round/>
              <a:headEnd/>
              <a:tailEnd/>
            </a:ln>
            <a:effectLst/>
          </p:spPr>
          <p:txBody>
            <a:bodyPr wrap="none" anchor="ctr"/>
            <a:lstStyle/>
            <a:p>
              <a:endParaRPr lang="en-US"/>
            </a:p>
          </p:txBody>
        </p:sp>
      </p:grpSp>
      <p:sp>
        <p:nvSpPr>
          <p:cNvPr id="82956" name="Text Box 12"/>
          <p:cNvSpPr txBox="1">
            <a:spLocks noChangeArrowheads="1"/>
          </p:cNvSpPr>
          <p:nvPr/>
        </p:nvSpPr>
        <p:spPr bwMode="auto">
          <a:xfrm>
            <a:off x="914400" y="5626100"/>
            <a:ext cx="4302125" cy="519113"/>
          </a:xfrm>
          <a:prstGeom prst="rect">
            <a:avLst/>
          </a:prstGeom>
          <a:noFill/>
          <a:ln w="12700">
            <a:noFill/>
            <a:miter lim="800000"/>
            <a:headEnd/>
            <a:tailEnd/>
          </a:ln>
          <a:effectLst/>
        </p:spPr>
        <p:txBody>
          <a:bodyPr wrap="none">
            <a:spAutoFit/>
          </a:bodyPr>
          <a:lstStyle/>
          <a:p>
            <a:pPr>
              <a:spcBef>
                <a:spcPct val="50000"/>
              </a:spcBef>
            </a:pPr>
            <a:r>
              <a:rPr lang="en-US" sz="2800">
                <a:latin typeface="Times New Roman" pitchFamily="18" charset="0"/>
              </a:rPr>
              <a:t>Monetary Base, MB = C + 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p:spPr>
        <p:txBody>
          <a:bodyPr lIns="90488" tIns="44450" rIns="90488" bIns="44450" anchor="ctr"/>
          <a:lstStyle/>
          <a:p>
            <a:r>
              <a:rPr lang="en-US"/>
              <a:t>Control of the Monetary Base</a:t>
            </a:r>
          </a:p>
        </p:txBody>
      </p:sp>
      <p:sp>
        <p:nvSpPr>
          <p:cNvPr id="84995" name="Rectangle 3"/>
          <p:cNvSpPr>
            <a:spLocks noGrp="1" noChangeArrowheads="1"/>
          </p:cNvSpPr>
          <p:nvPr>
            <p:ph type="body" idx="1"/>
          </p:nvPr>
        </p:nvSpPr>
        <p:spPr>
          <a:xfrm>
            <a:off x="609600" y="1752600"/>
            <a:ext cx="8667750" cy="4902200"/>
          </a:xfrm>
          <a:noFill/>
          <a:ln/>
        </p:spPr>
        <p:txBody>
          <a:bodyPr lIns="90488" tIns="44450" rIns="90488" bIns="44450"/>
          <a:lstStyle/>
          <a:p>
            <a:pPr marL="0" indent="3175">
              <a:spcBef>
                <a:spcPct val="0"/>
              </a:spcBef>
              <a:buFont typeface="Wingdings" pitchFamily="2" charset="2"/>
              <a:buNone/>
              <a:tabLst>
                <a:tab pos="2286000" algn="l"/>
                <a:tab pos="4348163" algn="l"/>
                <a:tab pos="6634163" algn="l"/>
              </a:tabLst>
            </a:pPr>
            <a:r>
              <a:rPr lang="en-US" sz="1500" b="1">
                <a:solidFill>
                  <a:schemeClr val="tx2"/>
                </a:solidFill>
              </a:rPr>
              <a:t>Open Market Purchase from Bank</a:t>
            </a:r>
            <a:endParaRPr lang="en-US" sz="1500">
              <a:solidFill>
                <a:schemeClr val="tx2"/>
              </a:solidFill>
            </a:endParaRPr>
          </a:p>
          <a:p>
            <a:pPr marL="0" indent="3175">
              <a:spcBef>
                <a:spcPct val="0"/>
              </a:spcBef>
              <a:buFont typeface="Wingdings" pitchFamily="2" charset="2"/>
              <a:buNone/>
              <a:tabLst>
                <a:tab pos="2286000" algn="l"/>
                <a:tab pos="4348163" algn="l"/>
                <a:tab pos="6634163" algn="l"/>
              </a:tabLst>
            </a:pPr>
            <a:r>
              <a:rPr lang="en-US" sz="1500" i="1"/>
              <a:t>          </a:t>
            </a:r>
            <a:r>
              <a:rPr lang="en-US" sz="1500" b="1" i="1"/>
              <a:t>The Banking System	                     The Fed</a:t>
            </a:r>
          </a:p>
          <a:p>
            <a:pPr marL="0" indent="3175">
              <a:spcBef>
                <a:spcPct val="0"/>
              </a:spcBef>
              <a:spcAft>
                <a:spcPct val="40000"/>
              </a:spcAft>
              <a:buFont typeface="Wingdings" pitchFamily="2" charset="2"/>
              <a:buNone/>
              <a:tabLst>
                <a:tab pos="2286000" algn="l"/>
                <a:tab pos="4348163" algn="l"/>
                <a:tab pos="6634163" algn="l"/>
              </a:tabLst>
            </a:pPr>
            <a:r>
              <a:rPr lang="en-US" sz="1500"/>
              <a:t>Assets	Liabilities	Assets	Liabilities</a:t>
            </a:r>
          </a:p>
          <a:p>
            <a:pPr marL="0" indent="3175">
              <a:spcBef>
                <a:spcPct val="0"/>
              </a:spcBef>
              <a:buFont typeface="Wingdings" pitchFamily="2" charset="2"/>
              <a:buNone/>
              <a:tabLst>
                <a:tab pos="2286000" algn="l"/>
                <a:tab pos="4348163" algn="l"/>
                <a:tab pos="6634163" algn="l"/>
              </a:tabLst>
            </a:pPr>
            <a:r>
              <a:rPr lang="en-US" sz="1500"/>
              <a:t>Securities  – $100		Securities  + $100	Reserves  + $100</a:t>
            </a:r>
          </a:p>
          <a:p>
            <a:pPr marL="0" indent="3175">
              <a:spcBef>
                <a:spcPct val="0"/>
              </a:spcBef>
              <a:buFont typeface="Wingdings" pitchFamily="2" charset="2"/>
              <a:buNone/>
              <a:tabLst>
                <a:tab pos="2286000" algn="l"/>
                <a:tab pos="4348163" algn="l"/>
                <a:tab pos="6634163" algn="l"/>
              </a:tabLst>
            </a:pPr>
            <a:r>
              <a:rPr lang="en-US" sz="1500"/>
              <a:t>Reserves  + $100</a:t>
            </a:r>
          </a:p>
          <a:p>
            <a:pPr marL="0" indent="3175">
              <a:spcBef>
                <a:spcPct val="10000"/>
              </a:spcBef>
              <a:buFont typeface="Wingdings" pitchFamily="2" charset="2"/>
              <a:buNone/>
              <a:tabLst>
                <a:tab pos="2286000" algn="l"/>
                <a:tab pos="4348163" algn="l"/>
                <a:tab pos="6634163" algn="l"/>
              </a:tabLst>
            </a:pPr>
            <a:r>
              <a:rPr lang="en-US" sz="1500" b="1">
                <a:solidFill>
                  <a:schemeClr val="tx2"/>
                </a:solidFill>
              </a:rPr>
              <a:t>Open Market Purchase from Public</a:t>
            </a:r>
          </a:p>
          <a:p>
            <a:pPr marL="0" indent="3175">
              <a:spcBef>
                <a:spcPct val="0"/>
              </a:spcBef>
              <a:buFont typeface="Wingdings" pitchFamily="2" charset="2"/>
              <a:buNone/>
              <a:tabLst>
                <a:tab pos="2286000" algn="l"/>
                <a:tab pos="4348163" algn="l"/>
                <a:tab pos="6634163" algn="l"/>
              </a:tabLst>
            </a:pPr>
            <a:r>
              <a:rPr lang="en-US" sz="1500" i="1"/>
              <a:t>                     </a:t>
            </a:r>
            <a:r>
              <a:rPr lang="en-US" sz="1500" b="1" i="1"/>
              <a:t> Public 	                                                        The Fed</a:t>
            </a:r>
          </a:p>
          <a:p>
            <a:pPr marL="0" indent="3175">
              <a:spcBef>
                <a:spcPct val="0"/>
              </a:spcBef>
              <a:spcAft>
                <a:spcPct val="40000"/>
              </a:spcAft>
              <a:buFont typeface="Wingdings" pitchFamily="2" charset="2"/>
              <a:buNone/>
              <a:tabLst>
                <a:tab pos="2286000" algn="l"/>
                <a:tab pos="4348163" algn="l"/>
                <a:tab pos="6634163" algn="l"/>
              </a:tabLst>
            </a:pPr>
            <a:r>
              <a:rPr lang="en-US" sz="1500"/>
              <a:t>Assets	Liabilities	Assets	Liabilities</a:t>
            </a:r>
          </a:p>
          <a:p>
            <a:pPr marL="0" indent="3175">
              <a:spcBef>
                <a:spcPct val="0"/>
              </a:spcBef>
              <a:buFont typeface="Wingdings" pitchFamily="2" charset="2"/>
              <a:buNone/>
              <a:tabLst>
                <a:tab pos="2286000" algn="l"/>
                <a:tab pos="4348163" algn="l"/>
                <a:tab pos="6634163" algn="l"/>
              </a:tabLst>
            </a:pPr>
            <a:r>
              <a:rPr lang="en-US" sz="1500"/>
              <a:t>Securities  – $100		Securities + $100	Reserves + $100</a:t>
            </a:r>
          </a:p>
          <a:p>
            <a:pPr marL="0" indent="3175">
              <a:spcBef>
                <a:spcPct val="0"/>
              </a:spcBef>
              <a:buFont typeface="Wingdings" pitchFamily="2" charset="2"/>
              <a:buNone/>
              <a:tabLst>
                <a:tab pos="2286000" algn="l"/>
                <a:tab pos="4348163" algn="l"/>
                <a:tab pos="6634163" algn="l"/>
              </a:tabLst>
            </a:pPr>
            <a:r>
              <a:rPr lang="en-US" sz="1500"/>
              <a:t>Deposits  + $100</a:t>
            </a:r>
          </a:p>
          <a:p>
            <a:pPr marL="0" indent="3175">
              <a:spcBef>
                <a:spcPct val="10000"/>
              </a:spcBef>
              <a:buFont typeface="Wingdings" pitchFamily="2" charset="2"/>
              <a:buNone/>
              <a:tabLst>
                <a:tab pos="2286000" algn="l"/>
                <a:tab pos="4348163" algn="l"/>
                <a:tab pos="6634163" algn="l"/>
              </a:tabLst>
            </a:pPr>
            <a:r>
              <a:rPr lang="en-US" sz="1500" i="1"/>
              <a:t>  </a:t>
            </a:r>
            <a:r>
              <a:rPr lang="en-US" sz="1500" b="1" i="1"/>
              <a:t>           Banking System</a:t>
            </a:r>
          </a:p>
          <a:p>
            <a:pPr marL="0" indent="3175">
              <a:spcBef>
                <a:spcPct val="0"/>
              </a:spcBef>
              <a:spcAft>
                <a:spcPct val="40000"/>
              </a:spcAft>
              <a:buFont typeface="Wingdings" pitchFamily="2" charset="2"/>
              <a:buNone/>
              <a:tabLst>
                <a:tab pos="2286000" algn="l"/>
                <a:tab pos="4348163" algn="l"/>
                <a:tab pos="6634163" algn="l"/>
              </a:tabLst>
            </a:pPr>
            <a:r>
              <a:rPr lang="en-US" sz="1500"/>
              <a:t>Assets	Liabilities</a:t>
            </a:r>
          </a:p>
          <a:p>
            <a:pPr marL="0" indent="3175">
              <a:spcBef>
                <a:spcPct val="0"/>
              </a:spcBef>
              <a:buFont typeface="Wingdings" pitchFamily="2" charset="2"/>
              <a:buNone/>
              <a:tabLst>
                <a:tab pos="2286000" algn="l"/>
                <a:tab pos="4348163" algn="l"/>
                <a:tab pos="6634163" algn="l"/>
              </a:tabLst>
            </a:pPr>
            <a:r>
              <a:rPr lang="en-US" sz="1500"/>
              <a:t>Reserves	Checkable Deposits</a:t>
            </a:r>
          </a:p>
          <a:p>
            <a:pPr marL="0" indent="3175">
              <a:spcBef>
                <a:spcPct val="0"/>
              </a:spcBef>
              <a:buFont typeface="Wingdings" pitchFamily="2" charset="2"/>
              <a:buNone/>
              <a:tabLst>
                <a:tab pos="2286000" algn="l"/>
                <a:tab pos="4348163" algn="l"/>
                <a:tab pos="6634163" algn="l"/>
              </a:tabLst>
            </a:pPr>
            <a:r>
              <a:rPr lang="en-US" sz="1500"/>
              <a:t>+ $100	+ $100</a:t>
            </a:r>
          </a:p>
          <a:p>
            <a:pPr marL="0" indent="3175">
              <a:spcBef>
                <a:spcPct val="50000"/>
              </a:spcBef>
              <a:buFont typeface="Wingdings" pitchFamily="2" charset="2"/>
              <a:buNone/>
              <a:tabLst>
                <a:tab pos="2286000" algn="l"/>
                <a:tab pos="4348163" algn="l"/>
                <a:tab pos="6634163" algn="l"/>
              </a:tabLst>
            </a:pPr>
            <a:r>
              <a:rPr lang="en-US" sz="1500" b="1" i="1">
                <a:solidFill>
                  <a:schemeClr val="tx2"/>
                </a:solidFill>
              </a:rPr>
              <a:t>Result:</a:t>
            </a:r>
            <a:r>
              <a:rPr lang="en-US" sz="1500" b="1"/>
              <a:t> </a:t>
            </a:r>
            <a:r>
              <a:rPr lang="en-US" sz="1500" b="1" i="1"/>
              <a:t>R</a:t>
            </a:r>
            <a:r>
              <a:rPr lang="en-US" sz="1500" b="1"/>
              <a:t> </a:t>
            </a:r>
            <a:r>
              <a:rPr lang="en-US" sz="1500" b="1">
                <a:latin typeface="Symbol" pitchFamily="18" charset="2"/>
              </a:rPr>
              <a:t></a:t>
            </a:r>
            <a:r>
              <a:rPr lang="en-US" sz="1500" b="1"/>
              <a:t> $100, </a:t>
            </a:r>
            <a:r>
              <a:rPr lang="en-US" sz="1500" b="1" i="1"/>
              <a:t>MB</a:t>
            </a:r>
            <a:r>
              <a:rPr lang="en-US" sz="1500" b="1"/>
              <a:t> </a:t>
            </a:r>
            <a:r>
              <a:rPr lang="en-US" sz="1500" b="1">
                <a:latin typeface="Symbol" pitchFamily="18" charset="2"/>
              </a:rPr>
              <a:t></a:t>
            </a:r>
            <a:r>
              <a:rPr lang="en-US" sz="1500" b="1"/>
              <a:t> $100</a:t>
            </a:r>
          </a:p>
        </p:txBody>
      </p:sp>
      <p:sp>
        <p:nvSpPr>
          <p:cNvPr id="84996" name="Line 4"/>
          <p:cNvSpPr>
            <a:spLocks noChangeShapeType="1"/>
          </p:cNvSpPr>
          <p:nvPr/>
        </p:nvSpPr>
        <p:spPr bwMode="auto">
          <a:xfrm>
            <a:off x="493713" y="2500313"/>
            <a:ext cx="3590925" cy="0"/>
          </a:xfrm>
          <a:prstGeom prst="line">
            <a:avLst/>
          </a:prstGeom>
          <a:noFill/>
          <a:ln w="19050">
            <a:solidFill>
              <a:schemeClr val="tx1"/>
            </a:solidFill>
            <a:round/>
            <a:headEnd/>
            <a:tailEnd/>
          </a:ln>
          <a:effectLst/>
        </p:spPr>
        <p:txBody>
          <a:bodyPr wrap="none" anchor="ctr"/>
          <a:lstStyle/>
          <a:p>
            <a:endParaRPr lang="en-US"/>
          </a:p>
        </p:txBody>
      </p:sp>
      <p:sp>
        <p:nvSpPr>
          <p:cNvPr id="84997" name="Line 5"/>
          <p:cNvSpPr>
            <a:spLocks noChangeShapeType="1"/>
          </p:cNvSpPr>
          <p:nvPr/>
        </p:nvSpPr>
        <p:spPr bwMode="auto">
          <a:xfrm flipV="1">
            <a:off x="2590800" y="2514600"/>
            <a:ext cx="0" cy="560388"/>
          </a:xfrm>
          <a:prstGeom prst="line">
            <a:avLst/>
          </a:prstGeom>
          <a:noFill/>
          <a:ln w="19050">
            <a:solidFill>
              <a:schemeClr val="tx1"/>
            </a:solidFill>
            <a:round/>
            <a:headEnd/>
            <a:tailEnd/>
          </a:ln>
          <a:effectLst/>
        </p:spPr>
        <p:txBody>
          <a:bodyPr wrap="none" anchor="ctr"/>
          <a:lstStyle/>
          <a:p>
            <a:endParaRPr lang="en-US"/>
          </a:p>
        </p:txBody>
      </p:sp>
      <p:sp>
        <p:nvSpPr>
          <p:cNvPr id="84998" name="Line 6"/>
          <p:cNvSpPr>
            <a:spLocks noChangeShapeType="1"/>
          </p:cNvSpPr>
          <p:nvPr/>
        </p:nvSpPr>
        <p:spPr bwMode="auto">
          <a:xfrm>
            <a:off x="4789488" y="2500313"/>
            <a:ext cx="3590925" cy="0"/>
          </a:xfrm>
          <a:prstGeom prst="line">
            <a:avLst/>
          </a:prstGeom>
          <a:noFill/>
          <a:ln w="19050">
            <a:solidFill>
              <a:schemeClr val="tx1"/>
            </a:solidFill>
            <a:round/>
            <a:headEnd/>
            <a:tailEnd/>
          </a:ln>
          <a:effectLst/>
        </p:spPr>
        <p:txBody>
          <a:bodyPr wrap="none" anchor="ctr"/>
          <a:lstStyle/>
          <a:p>
            <a:endParaRPr lang="en-US"/>
          </a:p>
        </p:txBody>
      </p:sp>
      <p:sp>
        <p:nvSpPr>
          <p:cNvPr id="84999" name="Line 7"/>
          <p:cNvSpPr>
            <a:spLocks noChangeShapeType="1"/>
          </p:cNvSpPr>
          <p:nvPr/>
        </p:nvSpPr>
        <p:spPr bwMode="auto">
          <a:xfrm flipV="1">
            <a:off x="6858000" y="2514600"/>
            <a:ext cx="0" cy="560388"/>
          </a:xfrm>
          <a:prstGeom prst="line">
            <a:avLst/>
          </a:prstGeom>
          <a:noFill/>
          <a:ln w="19050">
            <a:solidFill>
              <a:schemeClr val="tx1"/>
            </a:solidFill>
            <a:round/>
            <a:headEnd/>
            <a:tailEnd/>
          </a:ln>
          <a:effectLst/>
        </p:spPr>
        <p:txBody>
          <a:bodyPr wrap="none" anchor="ctr"/>
          <a:lstStyle/>
          <a:p>
            <a:endParaRPr lang="en-US"/>
          </a:p>
        </p:txBody>
      </p:sp>
      <p:sp>
        <p:nvSpPr>
          <p:cNvPr id="85000" name="Line 8"/>
          <p:cNvSpPr>
            <a:spLocks noChangeShapeType="1"/>
          </p:cNvSpPr>
          <p:nvPr/>
        </p:nvSpPr>
        <p:spPr bwMode="auto">
          <a:xfrm>
            <a:off x="4724400" y="3733800"/>
            <a:ext cx="3590925" cy="0"/>
          </a:xfrm>
          <a:prstGeom prst="line">
            <a:avLst/>
          </a:prstGeom>
          <a:noFill/>
          <a:ln w="19050">
            <a:solidFill>
              <a:schemeClr val="tx1"/>
            </a:solidFill>
            <a:round/>
            <a:headEnd/>
            <a:tailEnd/>
          </a:ln>
          <a:effectLst/>
        </p:spPr>
        <p:txBody>
          <a:bodyPr wrap="none" anchor="ctr"/>
          <a:lstStyle/>
          <a:p>
            <a:endParaRPr lang="en-US"/>
          </a:p>
        </p:txBody>
      </p:sp>
      <p:sp>
        <p:nvSpPr>
          <p:cNvPr id="85001" name="Line 9"/>
          <p:cNvSpPr>
            <a:spLocks noChangeShapeType="1"/>
          </p:cNvSpPr>
          <p:nvPr/>
        </p:nvSpPr>
        <p:spPr bwMode="auto">
          <a:xfrm flipV="1">
            <a:off x="6858000" y="3733800"/>
            <a:ext cx="0" cy="560388"/>
          </a:xfrm>
          <a:prstGeom prst="line">
            <a:avLst/>
          </a:prstGeom>
          <a:noFill/>
          <a:ln w="19050">
            <a:solidFill>
              <a:schemeClr val="tx1"/>
            </a:solidFill>
            <a:round/>
            <a:headEnd/>
            <a:tailEnd/>
          </a:ln>
          <a:effectLst/>
        </p:spPr>
        <p:txBody>
          <a:bodyPr wrap="none" anchor="ctr"/>
          <a:lstStyle/>
          <a:p>
            <a:endParaRPr lang="en-US"/>
          </a:p>
        </p:txBody>
      </p:sp>
      <p:sp>
        <p:nvSpPr>
          <p:cNvPr id="85002" name="Line 10"/>
          <p:cNvSpPr>
            <a:spLocks noChangeShapeType="1"/>
          </p:cNvSpPr>
          <p:nvPr/>
        </p:nvSpPr>
        <p:spPr bwMode="auto">
          <a:xfrm>
            <a:off x="457200" y="3733800"/>
            <a:ext cx="3590925" cy="0"/>
          </a:xfrm>
          <a:prstGeom prst="line">
            <a:avLst/>
          </a:prstGeom>
          <a:noFill/>
          <a:ln w="19050">
            <a:solidFill>
              <a:schemeClr val="tx1"/>
            </a:solidFill>
            <a:round/>
            <a:headEnd/>
            <a:tailEnd/>
          </a:ln>
          <a:effectLst/>
        </p:spPr>
        <p:txBody>
          <a:bodyPr wrap="none" anchor="ctr"/>
          <a:lstStyle/>
          <a:p>
            <a:endParaRPr lang="en-US"/>
          </a:p>
        </p:txBody>
      </p:sp>
      <p:sp>
        <p:nvSpPr>
          <p:cNvPr id="85003" name="Line 11"/>
          <p:cNvSpPr>
            <a:spLocks noChangeShapeType="1"/>
          </p:cNvSpPr>
          <p:nvPr/>
        </p:nvSpPr>
        <p:spPr bwMode="auto">
          <a:xfrm flipV="1">
            <a:off x="2590800" y="3733800"/>
            <a:ext cx="0" cy="560388"/>
          </a:xfrm>
          <a:prstGeom prst="line">
            <a:avLst/>
          </a:prstGeom>
          <a:noFill/>
          <a:ln w="19050">
            <a:solidFill>
              <a:schemeClr val="tx1"/>
            </a:solidFill>
            <a:round/>
            <a:headEnd/>
            <a:tailEnd/>
          </a:ln>
          <a:effectLst/>
        </p:spPr>
        <p:txBody>
          <a:bodyPr wrap="none" anchor="ctr"/>
          <a:lstStyle/>
          <a:p>
            <a:endParaRPr lang="en-US"/>
          </a:p>
        </p:txBody>
      </p:sp>
      <p:sp>
        <p:nvSpPr>
          <p:cNvPr id="85004" name="Line 12"/>
          <p:cNvSpPr>
            <a:spLocks noChangeShapeType="1"/>
          </p:cNvSpPr>
          <p:nvPr/>
        </p:nvSpPr>
        <p:spPr bwMode="auto">
          <a:xfrm>
            <a:off x="457200" y="4724400"/>
            <a:ext cx="3590925" cy="0"/>
          </a:xfrm>
          <a:prstGeom prst="line">
            <a:avLst/>
          </a:prstGeom>
          <a:noFill/>
          <a:ln w="19050">
            <a:solidFill>
              <a:schemeClr val="tx1"/>
            </a:solidFill>
            <a:round/>
            <a:headEnd/>
            <a:tailEnd/>
          </a:ln>
          <a:effectLst/>
        </p:spPr>
        <p:txBody>
          <a:bodyPr wrap="none" anchor="ctr"/>
          <a:lstStyle/>
          <a:p>
            <a:endParaRPr lang="en-US"/>
          </a:p>
        </p:txBody>
      </p:sp>
      <p:sp>
        <p:nvSpPr>
          <p:cNvPr id="85005" name="Line 13"/>
          <p:cNvSpPr>
            <a:spLocks noChangeShapeType="1"/>
          </p:cNvSpPr>
          <p:nvPr/>
        </p:nvSpPr>
        <p:spPr bwMode="auto">
          <a:xfrm flipV="1">
            <a:off x="2590800" y="4724400"/>
            <a:ext cx="0" cy="560388"/>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ln/>
        </p:spPr>
        <p:txBody>
          <a:bodyPr lIns="90488" tIns="44450" rIns="90488" bIns="44450" anchor="ctr"/>
          <a:lstStyle/>
          <a:p>
            <a:r>
              <a:rPr lang="en-US"/>
              <a:t>If Person Cashes Check</a:t>
            </a:r>
          </a:p>
        </p:txBody>
      </p:sp>
      <p:sp>
        <p:nvSpPr>
          <p:cNvPr id="87043" name="Rectangle 3"/>
          <p:cNvSpPr>
            <a:spLocks noGrp="1" noChangeArrowheads="1"/>
          </p:cNvSpPr>
          <p:nvPr>
            <p:ph type="body" idx="1"/>
          </p:nvPr>
        </p:nvSpPr>
        <p:spPr>
          <a:xfrm>
            <a:off x="533400" y="1447800"/>
            <a:ext cx="8001000" cy="4948238"/>
          </a:xfrm>
          <a:noFill/>
          <a:ln/>
        </p:spPr>
        <p:txBody>
          <a:bodyPr lIns="90488" tIns="44450" rIns="90488" bIns="44450"/>
          <a:lstStyle/>
          <a:p>
            <a:pPr marL="0" indent="3175">
              <a:spcBef>
                <a:spcPct val="0"/>
              </a:spcBef>
              <a:buFont typeface="Wingdings" pitchFamily="2" charset="2"/>
              <a:buNone/>
              <a:tabLst>
                <a:tab pos="1828800" algn="l"/>
                <a:tab pos="3373438" algn="l"/>
                <a:tab pos="5486400" algn="l"/>
              </a:tabLst>
            </a:pPr>
            <a:r>
              <a:rPr lang="en-US" sz="1900" i="1"/>
              <a:t>                 </a:t>
            </a:r>
            <a:r>
              <a:rPr lang="en-US" sz="1500" b="1" i="1"/>
              <a:t>Public 		                   The Fed</a:t>
            </a:r>
          </a:p>
          <a:p>
            <a:pPr marL="0" indent="3175">
              <a:spcBef>
                <a:spcPct val="0"/>
              </a:spcBef>
              <a:spcAft>
                <a:spcPct val="40000"/>
              </a:spcAft>
              <a:buFont typeface="Wingdings" pitchFamily="2" charset="2"/>
              <a:buNone/>
              <a:tabLst>
                <a:tab pos="1828800" algn="l"/>
                <a:tab pos="3373438" algn="l"/>
                <a:tab pos="5486400" algn="l"/>
              </a:tabLst>
            </a:pPr>
            <a:r>
              <a:rPr lang="en-US" sz="1500"/>
              <a:t>Assets	Liabilities	Assets	Liabilities</a:t>
            </a:r>
          </a:p>
          <a:p>
            <a:pPr marL="0" indent="3175">
              <a:spcBef>
                <a:spcPct val="0"/>
              </a:spcBef>
              <a:buFont typeface="Wingdings" pitchFamily="2" charset="2"/>
              <a:buNone/>
              <a:tabLst>
                <a:tab pos="1828800" algn="l"/>
                <a:tab pos="3373438" algn="l"/>
                <a:tab pos="5486400" algn="l"/>
              </a:tabLst>
            </a:pPr>
            <a:r>
              <a:rPr lang="en-US" sz="1500"/>
              <a:t>Securities  – $100		Securities + $100         Currency  + $100</a:t>
            </a:r>
          </a:p>
          <a:p>
            <a:pPr marL="0" indent="3175">
              <a:spcBef>
                <a:spcPct val="0"/>
              </a:spcBef>
              <a:buFont typeface="Wingdings" pitchFamily="2" charset="2"/>
              <a:buNone/>
              <a:tabLst>
                <a:tab pos="1828800" algn="l"/>
                <a:tab pos="3373438" algn="l"/>
                <a:tab pos="5486400" algn="l"/>
              </a:tabLst>
            </a:pPr>
            <a:r>
              <a:rPr lang="en-US" sz="1500"/>
              <a:t>Currency + $100	</a:t>
            </a:r>
          </a:p>
          <a:p>
            <a:pPr marL="0" indent="3175">
              <a:spcBef>
                <a:spcPct val="0"/>
              </a:spcBef>
              <a:buFont typeface="Wingdings" pitchFamily="2" charset="2"/>
              <a:buNone/>
              <a:tabLst>
                <a:tab pos="1828800" algn="l"/>
                <a:tab pos="3373438" algn="l"/>
                <a:tab pos="5486400" algn="l"/>
              </a:tabLst>
            </a:pPr>
            <a:r>
              <a:rPr lang="en-US" sz="1500" b="1" i="1"/>
              <a:t>Result</a:t>
            </a:r>
            <a:r>
              <a:rPr lang="en-US" sz="1500" b="1"/>
              <a:t>: </a:t>
            </a:r>
            <a:r>
              <a:rPr lang="en-US" sz="1500" b="1" i="1"/>
              <a:t>R</a:t>
            </a:r>
            <a:r>
              <a:rPr lang="en-US" sz="1500" b="1"/>
              <a:t> unchanged, </a:t>
            </a:r>
            <a:r>
              <a:rPr lang="en-US" sz="1500" b="1" i="1"/>
              <a:t>MB</a:t>
            </a:r>
            <a:r>
              <a:rPr lang="en-US" sz="1500" b="1"/>
              <a:t> </a:t>
            </a:r>
            <a:r>
              <a:rPr lang="en-US" sz="1500" b="1">
                <a:latin typeface="Symbol" pitchFamily="18" charset="2"/>
              </a:rPr>
              <a:t></a:t>
            </a:r>
            <a:r>
              <a:rPr lang="en-US" sz="1500" b="1"/>
              <a:t> $100</a:t>
            </a:r>
          </a:p>
          <a:p>
            <a:pPr marL="0" indent="3175">
              <a:spcBef>
                <a:spcPct val="0"/>
              </a:spcBef>
              <a:buFont typeface="Wingdings" pitchFamily="2" charset="2"/>
              <a:buNone/>
              <a:tabLst>
                <a:tab pos="1828800" algn="l"/>
                <a:tab pos="3373438" algn="l"/>
                <a:tab pos="5486400" algn="l"/>
              </a:tabLst>
            </a:pPr>
            <a:r>
              <a:rPr lang="en-US" sz="1500" b="1"/>
              <a:t>Effect on </a:t>
            </a:r>
            <a:r>
              <a:rPr lang="en-US" sz="1500" b="1" i="1"/>
              <a:t>MB</a:t>
            </a:r>
            <a:r>
              <a:rPr lang="en-US" sz="1500" b="1"/>
              <a:t> certain, on </a:t>
            </a:r>
            <a:r>
              <a:rPr lang="en-US" sz="1500" b="1" i="1"/>
              <a:t>R</a:t>
            </a:r>
            <a:r>
              <a:rPr lang="en-US" sz="1500" b="1"/>
              <a:t> uncertain</a:t>
            </a:r>
          </a:p>
          <a:p>
            <a:pPr marL="0" indent="3175">
              <a:spcBef>
                <a:spcPct val="0"/>
              </a:spcBef>
              <a:buFont typeface="Wingdings" pitchFamily="2" charset="2"/>
              <a:buNone/>
              <a:tabLst>
                <a:tab pos="1828800" algn="l"/>
                <a:tab pos="3373438" algn="l"/>
                <a:tab pos="5486400" algn="l"/>
              </a:tabLst>
            </a:pPr>
            <a:endParaRPr lang="en-US" sz="600" b="1"/>
          </a:p>
          <a:p>
            <a:pPr marL="0" indent="3175">
              <a:spcBef>
                <a:spcPct val="0"/>
              </a:spcBef>
              <a:buFont typeface="Wingdings" pitchFamily="2" charset="2"/>
              <a:buNone/>
              <a:tabLst>
                <a:tab pos="1828800" algn="l"/>
                <a:tab pos="3373438" algn="l"/>
                <a:tab pos="5486400" algn="l"/>
              </a:tabLst>
            </a:pPr>
            <a:r>
              <a:rPr lang="en-US" sz="1500" b="1"/>
              <a:t>Shifts From Deposits into Currency</a:t>
            </a:r>
          </a:p>
          <a:p>
            <a:pPr marL="0" indent="3175">
              <a:spcBef>
                <a:spcPct val="50000"/>
              </a:spcBef>
              <a:buFont typeface="Wingdings" pitchFamily="2" charset="2"/>
              <a:buNone/>
              <a:tabLst>
                <a:tab pos="1828800" algn="l"/>
                <a:tab pos="3373438" algn="l"/>
                <a:tab pos="5486400" algn="l"/>
              </a:tabLst>
            </a:pPr>
            <a:r>
              <a:rPr lang="en-US" sz="1500" b="1" i="1"/>
              <a:t>                Public 		                   The Fed</a:t>
            </a:r>
          </a:p>
          <a:p>
            <a:pPr marL="0" indent="3175">
              <a:spcBef>
                <a:spcPct val="0"/>
              </a:spcBef>
              <a:spcAft>
                <a:spcPct val="40000"/>
              </a:spcAft>
              <a:buFont typeface="Wingdings" pitchFamily="2" charset="2"/>
              <a:buNone/>
              <a:tabLst>
                <a:tab pos="1828800" algn="l"/>
                <a:tab pos="3373438" algn="l"/>
                <a:tab pos="5486400" algn="l"/>
              </a:tabLst>
            </a:pPr>
            <a:r>
              <a:rPr lang="en-US" sz="1500"/>
              <a:t>Assets	Liabilities	Assets	Liabilities</a:t>
            </a:r>
          </a:p>
          <a:p>
            <a:pPr marL="0" indent="3175">
              <a:spcBef>
                <a:spcPct val="0"/>
              </a:spcBef>
              <a:buFont typeface="Wingdings" pitchFamily="2" charset="2"/>
              <a:buNone/>
              <a:tabLst>
                <a:tab pos="1828800" algn="l"/>
                <a:tab pos="3373438" algn="l"/>
                <a:tab pos="5486400" algn="l"/>
              </a:tabLst>
            </a:pPr>
            <a:r>
              <a:rPr lang="en-US" sz="1500"/>
              <a:t>Deposits  – $100			Currency  + $100</a:t>
            </a:r>
          </a:p>
          <a:p>
            <a:pPr marL="0" indent="3175">
              <a:spcBef>
                <a:spcPct val="0"/>
              </a:spcBef>
              <a:buFont typeface="Wingdings" pitchFamily="2" charset="2"/>
              <a:buNone/>
              <a:tabLst>
                <a:tab pos="1828800" algn="l"/>
                <a:tab pos="3373438" algn="l"/>
                <a:tab pos="5486400" algn="l"/>
              </a:tabLst>
            </a:pPr>
            <a:r>
              <a:rPr lang="en-US" sz="1500"/>
              <a:t>Currency  + $100			Reserves  – $100</a:t>
            </a:r>
          </a:p>
          <a:p>
            <a:pPr marL="0" indent="3175">
              <a:spcBef>
                <a:spcPct val="40000"/>
              </a:spcBef>
              <a:buFont typeface="Wingdings" pitchFamily="2" charset="2"/>
              <a:buNone/>
              <a:tabLst>
                <a:tab pos="1828800" algn="l"/>
                <a:tab pos="3373438" algn="l"/>
                <a:tab pos="5486400" algn="l"/>
              </a:tabLst>
            </a:pPr>
            <a:r>
              <a:rPr lang="en-US" sz="1500" b="1" i="1"/>
              <a:t>          Banking System</a:t>
            </a:r>
            <a:endParaRPr lang="en-US" sz="1500" i="1"/>
          </a:p>
          <a:p>
            <a:pPr marL="0" indent="3175">
              <a:spcBef>
                <a:spcPct val="0"/>
              </a:spcBef>
              <a:spcAft>
                <a:spcPct val="40000"/>
              </a:spcAft>
              <a:buFont typeface="Wingdings" pitchFamily="2" charset="2"/>
              <a:buNone/>
              <a:tabLst>
                <a:tab pos="1828800" algn="l"/>
                <a:tab pos="3373438" algn="l"/>
                <a:tab pos="5486400" algn="l"/>
              </a:tabLst>
            </a:pPr>
            <a:r>
              <a:rPr lang="en-US" sz="1500"/>
              <a:t>Assets	Liabilities		</a:t>
            </a:r>
          </a:p>
          <a:p>
            <a:pPr marL="0" indent="3175">
              <a:spcBef>
                <a:spcPct val="0"/>
              </a:spcBef>
              <a:buFont typeface="Wingdings" pitchFamily="2" charset="2"/>
              <a:buNone/>
              <a:tabLst>
                <a:tab pos="1828800" algn="l"/>
                <a:tab pos="3373438" algn="l"/>
                <a:tab pos="5486400" algn="l"/>
              </a:tabLst>
            </a:pPr>
            <a:r>
              <a:rPr lang="en-US" sz="1500"/>
              <a:t>Reserves  – $100	Deposits  – $100</a:t>
            </a:r>
          </a:p>
          <a:p>
            <a:pPr marL="0" indent="3175">
              <a:spcBef>
                <a:spcPct val="0"/>
              </a:spcBef>
              <a:buFont typeface="Wingdings" pitchFamily="2" charset="2"/>
              <a:buNone/>
              <a:tabLst>
                <a:tab pos="1828800" algn="l"/>
                <a:tab pos="3373438" algn="l"/>
                <a:tab pos="5486400" algn="l"/>
              </a:tabLst>
            </a:pPr>
            <a:r>
              <a:rPr lang="en-US" sz="1500" b="1" i="1"/>
              <a:t>Result</a:t>
            </a:r>
            <a:r>
              <a:rPr lang="en-US" sz="1500" b="1"/>
              <a:t>: </a:t>
            </a:r>
            <a:r>
              <a:rPr lang="en-US" sz="1500" b="1" i="1"/>
              <a:t>R</a:t>
            </a:r>
            <a:r>
              <a:rPr lang="en-US" sz="1500" b="1"/>
              <a:t> </a:t>
            </a:r>
            <a:r>
              <a:rPr lang="en-US" sz="1500" b="1">
                <a:latin typeface="Symbol" pitchFamily="18" charset="2"/>
              </a:rPr>
              <a:t></a:t>
            </a:r>
            <a:r>
              <a:rPr lang="en-US" sz="1500" b="1"/>
              <a:t> $100, </a:t>
            </a:r>
            <a:r>
              <a:rPr lang="en-US" sz="1500" b="1" i="1"/>
              <a:t>MB</a:t>
            </a:r>
            <a:r>
              <a:rPr lang="en-US" sz="1500" b="1"/>
              <a:t> unchanged</a:t>
            </a:r>
          </a:p>
        </p:txBody>
      </p:sp>
      <p:sp>
        <p:nvSpPr>
          <p:cNvPr id="87044" name="Line 4"/>
          <p:cNvSpPr>
            <a:spLocks noChangeShapeType="1"/>
          </p:cNvSpPr>
          <p:nvPr/>
        </p:nvSpPr>
        <p:spPr bwMode="auto">
          <a:xfrm>
            <a:off x="654050" y="2092325"/>
            <a:ext cx="3087688" cy="0"/>
          </a:xfrm>
          <a:prstGeom prst="line">
            <a:avLst/>
          </a:prstGeom>
          <a:noFill/>
          <a:ln w="19050">
            <a:solidFill>
              <a:schemeClr val="tx1"/>
            </a:solidFill>
            <a:round/>
            <a:headEnd/>
            <a:tailEnd/>
          </a:ln>
          <a:effectLst/>
        </p:spPr>
        <p:txBody>
          <a:bodyPr wrap="none" anchor="ctr"/>
          <a:lstStyle/>
          <a:p>
            <a:endParaRPr lang="en-US"/>
          </a:p>
        </p:txBody>
      </p:sp>
      <p:sp>
        <p:nvSpPr>
          <p:cNvPr id="87045" name="Line 5"/>
          <p:cNvSpPr>
            <a:spLocks noChangeShapeType="1"/>
          </p:cNvSpPr>
          <p:nvPr/>
        </p:nvSpPr>
        <p:spPr bwMode="auto">
          <a:xfrm>
            <a:off x="2424113" y="2092325"/>
            <a:ext cx="0" cy="541338"/>
          </a:xfrm>
          <a:prstGeom prst="line">
            <a:avLst/>
          </a:prstGeom>
          <a:noFill/>
          <a:ln w="19050">
            <a:solidFill>
              <a:schemeClr val="tx1"/>
            </a:solidFill>
            <a:round/>
            <a:headEnd/>
            <a:tailEnd/>
          </a:ln>
          <a:effectLst/>
        </p:spPr>
        <p:txBody>
          <a:bodyPr wrap="none" anchor="ctr"/>
          <a:lstStyle/>
          <a:p>
            <a:endParaRPr lang="en-US"/>
          </a:p>
        </p:txBody>
      </p:sp>
      <p:sp>
        <p:nvSpPr>
          <p:cNvPr id="87046" name="Line 6"/>
          <p:cNvSpPr>
            <a:spLocks noChangeShapeType="1"/>
          </p:cNvSpPr>
          <p:nvPr/>
        </p:nvSpPr>
        <p:spPr bwMode="auto">
          <a:xfrm>
            <a:off x="4029075" y="2092325"/>
            <a:ext cx="3087688" cy="0"/>
          </a:xfrm>
          <a:prstGeom prst="line">
            <a:avLst/>
          </a:prstGeom>
          <a:noFill/>
          <a:ln w="19050">
            <a:solidFill>
              <a:schemeClr val="tx1"/>
            </a:solidFill>
            <a:round/>
            <a:headEnd/>
            <a:tailEnd/>
          </a:ln>
          <a:effectLst/>
        </p:spPr>
        <p:txBody>
          <a:bodyPr wrap="none" anchor="ctr"/>
          <a:lstStyle/>
          <a:p>
            <a:endParaRPr lang="en-US"/>
          </a:p>
        </p:txBody>
      </p:sp>
      <p:sp>
        <p:nvSpPr>
          <p:cNvPr id="87047" name="Line 7"/>
          <p:cNvSpPr>
            <a:spLocks noChangeShapeType="1"/>
          </p:cNvSpPr>
          <p:nvPr/>
        </p:nvSpPr>
        <p:spPr bwMode="auto">
          <a:xfrm>
            <a:off x="5799138" y="2092325"/>
            <a:ext cx="0" cy="541338"/>
          </a:xfrm>
          <a:prstGeom prst="line">
            <a:avLst/>
          </a:prstGeom>
          <a:noFill/>
          <a:ln w="19050">
            <a:solidFill>
              <a:schemeClr val="tx1"/>
            </a:solidFill>
            <a:round/>
            <a:headEnd/>
            <a:tailEnd/>
          </a:ln>
          <a:effectLst/>
        </p:spPr>
        <p:txBody>
          <a:bodyPr wrap="none" anchor="ctr"/>
          <a:lstStyle/>
          <a:p>
            <a:endParaRPr lang="en-US"/>
          </a:p>
        </p:txBody>
      </p:sp>
      <p:sp>
        <p:nvSpPr>
          <p:cNvPr id="87048" name="Line 8"/>
          <p:cNvSpPr>
            <a:spLocks noChangeShapeType="1"/>
          </p:cNvSpPr>
          <p:nvPr/>
        </p:nvSpPr>
        <p:spPr bwMode="auto">
          <a:xfrm>
            <a:off x="4038600" y="3886200"/>
            <a:ext cx="3087688" cy="0"/>
          </a:xfrm>
          <a:prstGeom prst="line">
            <a:avLst/>
          </a:prstGeom>
          <a:noFill/>
          <a:ln w="19050">
            <a:solidFill>
              <a:schemeClr val="tx1"/>
            </a:solidFill>
            <a:round/>
            <a:headEnd/>
            <a:tailEnd/>
          </a:ln>
          <a:effectLst/>
        </p:spPr>
        <p:txBody>
          <a:bodyPr wrap="none" anchor="ctr"/>
          <a:lstStyle/>
          <a:p>
            <a:endParaRPr lang="en-US"/>
          </a:p>
        </p:txBody>
      </p:sp>
      <p:sp>
        <p:nvSpPr>
          <p:cNvPr id="87049" name="Line 9"/>
          <p:cNvSpPr>
            <a:spLocks noChangeShapeType="1"/>
          </p:cNvSpPr>
          <p:nvPr/>
        </p:nvSpPr>
        <p:spPr bwMode="auto">
          <a:xfrm>
            <a:off x="5791200" y="3886200"/>
            <a:ext cx="0" cy="541338"/>
          </a:xfrm>
          <a:prstGeom prst="line">
            <a:avLst/>
          </a:prstGeom>
          <a:noFill/>
          <a:ln w="19050">
            <a:solidFill>
              <a:schemeClr val="tx1"/>
            </a:solidFill>
            <a:round/>
            <a:headEnd/>
            <a:tailEnd/>
          </a:ln>
          <a:effectLst/>
        </p:spPr>
        <p:txBody>
          <a:bodyPr wrap="none" anchor="ctr"/>
          <a:lstStyle/>
          <a:p>
            <a:endParaRPr lang="en-US"/>
          </a:p>
        </p:txBody>
      </p:sp>
      <p:sp>
        <p:nvSpPr>
          <p:cNvPr id="87050" name="Line 10"/>
          <p:cNvSpPr>
            <a:spLocks noChangeShapeType="1"/>
          </p:cNvSpPr>
          <p:nvPr/>
        </p:nvSpPr>
        <p:spPr bwMode="auto">
          <a:xfrm>
            <a:off x="609600" y="3886200"/>
            <a:ext cx="3087688" cy="0"/>
          </a:xfrm>
          <a:prstGeom prst="line">
            <a:avLst/>
          </a:prstGeom>
          <a:noFill/>
          <a:ln w="19050">
            <a:solidFill>
              <a:schemeClr val="tx1"/>
            </a:solidFill>
            <a:round/>
            <a:headEnd/>
            <a:tailEnd/>
          </a:ln>
          <a:effectLst/>
        </p:spPr>
        <p:txBody>
          <a:bodyPr wrap="none" anchor="ctr"/>
          <a:lstStyle/>
          <a:p>
            <a:endParaRPr lang="en-US"/>
          </a:p>
        </p:txBody>
      </p:sp>
      <p:sp>
        <p:nvSpPr>
          <p:cNvPr id="87051" name="Line 11"/>
          <p:cNvSpPr>
            <a:spLocks noChangeShapeType="1"/>
          </p:cNvSpPr>
          <p:nvPr/>
        </p:nvSpPr>
        <p:spPr bwMode="auto">
          <a:xfrm>
            <a:off x="2438400" y="3886200"/>
            <a:ext cx="0" cy="541338"/>
          </a:xfrm>
          <a:prstGeom prst="line">
            <a:avLst/>
          </a:prstGeom>
          <a:noFill/>
          <a:ln w="19050">
            <a:solidFill>
              <a:schemeClr val="tx1"/>
            </a:solidFill>
            <a:round/>
            <a:headEnd/>
            <a:tailEnd/>
          </a:ln>
          <a:effectLst/>
        </p:spPr>
        <p:txBody>
          <a:bodyPr wrap="none" anchor="ctr"/>
          <a:lstStyle/>
          <a:p>
            <a:endParaRPr lang="en-US"/>
          </a:p>
        </p:txBody>
      </p:sp>
      <p:sp>
        <p:nvSpPr>
          <p:cNvPr id="87052" name="Line 12"/>
          <p:cNvSpPr>
            <a:spLocks noChangeShapeType="1"/>
          </p:cNvSpPr>
          <p:nvPr/>
        </p:nvSpPr>
        <p:spPr bwMode="auto">
          <a:xfrm>
            <a:off x="685800" y="5029200"/>
            <a:ext cx="3087688" cy="0"/>
          </a:xfrm>
          <a:prstGeom prst="line">
            <a:avLst/>
          </a:prstGeom>
          <a:noFill/>
          <a:ln w="19050">
            <a:solidFill>
              <a:schemeClr val="tx1"/>
            </a:solidFill>
            <a:round/>
            <a:headEnd/>
            <a:tailEnd/>
          </a:ln>
          <a:effectLst/>
        </p:spPr>
        <p:txBody>
          <a:bodyPr wrap="none" anchor="ctr"/>
          <a:lstStyle/>
          <a:p>
            <a:endParaRPr lang="en-US"/>
          </a:p>
        </p:txBody>
      </p:sp>
      <p:sp>
        <p:nvSpPr>
          <p:cNvPr id="87053" name="Line 13"/>
          <p:cNvSpPr>
            <a:spLocks noChangeShapeType="1"/>
          </p:cNvSpPr>
          <p:nvPr/>
        </p:nvSpPr>
        <p:spPr bwMode="auto">
          <a:xfrm>
            <a:off x="2438400" y="5029200"/>
            <a:ext cx="0" cy="385763"/>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lIns="90488" tIns="44450" rIns="90488" bIns="44450" anchor="ctr"/>
          <a:lstStyle/>
          <a:p>
            <a:r>
              <a:rPr lang="en-US"/>
              <a:t>Discount Loans</a:t>
            </a:r>
          </a:p>
        </p:txBody>
      </p:sp>
      <p:sp>
        <p:nvSpPr>
          <p:cNvPr id="89091" name="Rectangle 3"/>
          <p:cNvSpPr>
            <a:spLocks noGrp="1" noChangeArrowheads="1"/>
          </p:cNvSpPr>
          <p:nvPr>
            <p:ph type="body" idx="1"/>
          </p:nvPr>
        </p:nvSpPr>
        <p:spPr>
          <a:xfrm>
            <a:off x="685800" y="1600200"/>
            <a:ext cx="7313613" cy="4114800"/>
          </a:xfrm>
          <a:noFill/>
          <a:ln/>
        </p:spPr>
        <p:txBody>
          <a:bodyPr lIns="90488" tIns="44450" rIns="90488" bIns="44450"/>
          <a:lstStyle/>
          <a:p>
            <a:pPr>
              <a:buFont typeface="Wingdings" pitchFamily="2" charset="2"/>
              <a:buNone/>
              <a:tabLst>
                <a:tab pos="1828800" algn="l"/>
                <a:tab pos="3657600" algn="l"/>
                <a:tab pos="5546725" algn="l"/>
              </a:tabLst>
            </a:pPr>
            <a:r>
              <a:rPr lang="en-US" sz="1900" b="1" i="1"/>
              <a:t>Banking System 	The Fed</a:t>
            </a:r>
          </a:p>
          <a:p>
            <a:pPr>
              <a:buFont typeface="Wingdings" pitchFamily="2" charset="2"/>
              <a:buNone/>
              <a:tabLst>
                <a:tab pos="1828800" algn="l"/>
                <a:tab pos="3657600" algn="l"/>
                <a:tab pos="5546725" algn="l"/>
              </a:tabLst>
            </a:pPr>
            <a:r>
              <a:rPr lang="en-US" sz="1900"/>
              <a:t>Assets	Liabilities	Assets	Liabilities</a:t>
            </a:r>
          </a:p>
          <a:p>
            <a:pPr>
              <a:buFont typeface="Wingdings" pitchFamily="2" charset="2"/>
              <a:buNone/>
              <a:tabLst>
                <a:tab pos="1828800" algn="l"/>
                <a:tab pos="3657600" algn="l"/>
                <a:tab pos="5546725" algn="l"/>
              </a:tabLst>
            </a:pPr>
            <a:r>
              <a:rPr lang="en-US" sz="1900"/>
              <a:t>Reserves  	Discount	Discount	Reserves</a:t>
            </a:r>
          </a:p>
          <a:p>
            <a:pPr>
              <a:buFont typeface="Wingdings" pitchFamily="2" charset="2"/>
              <a:buNone/>
              <a:tabLst>
                <a:tab pos="1828800" algn="l"/>
                <a:tab pos="3657600" algn="l"/>
                <a:tab pos="5546725" algn="l"/>
              </a:tabLst>
            </a:pPr>
            <a:r>
              <a:rPr lang="en-US" sz="1900"/>
              <a:t>  + $100	  loan + $100	  loan + $100	  + $100</a:t>
            </a:r>
          </a:p>
          <a:p>
            <a:pPr>
              <a:spcBef>
                <a:spcPct val="70000"/>
              </a:spcBef>
              <a:buFont typeface="Wingdings" pitchFamily="2" charset="2"/>
              <a:buNone/>
              <a:tabLst>
                <a:tab pos="1828800" algn="l"/>
                <a:tab pos="3657600" algn="l"/>
                <a:tab pos="5546725" algn="l"/>
              </a:tabLst>
            </a:pPr>
            <a:r>
              <a:rPr lang="en-US" sz="1900" b="1" i="1">
                <a:solidFill>
                  <a:schemeClr val="tx2"/>
                </a:solidFill>
              </a:rPr>
              <a:t>Result:</a:t>
            </a:r>
            <a:r>
              <a:rPr lang="en-US" sz="1900" b="1"/>
              <a:t> </a:t>
            </a:r>
            <a:r>
              <a:rPr lang="en-US" sz="1900" b="1" i="1"/>
              <a:t>R</a:t>
            </a:r>
            <a:r>
              <a:rPr lang="en-US" sz="1900" b="1"/>
              <a:t> </a:t>
            </a:r>
            <a:r>
              <a:rPr lang="en-US" sz="1900" b="1">
                <a:latin typeface="Symbol" pitchFamily="18" charset="2"/>
              </a:rPr>
              <a:t></a:t>
            </a:r>
            <a:r>
              <a:rPr lang="en-US" sz="1900" b="1"/>
              <a:t> $100, </a:t>
            </a:r>
            <a:r>
              <a:rPr lang="en-US" sz="1900" b="1" i="1"/>
              <a:t>MB</a:t>
            </a:r>
            <a:r>
              <a:rPr lang="en-US" sz="1900" b="1"/>
              <a:t> </a:t>
            </a:r>
            <a:r>
              <a:rPr lang="en-US" sz="1900" b="1">
                <a:latin typeface="Symbol" pitchFamily="18" charset="2"/>
              </a:rPr>
              <a:t></a:t>
            </a:r>
            <a:r>
              <a:rPr lang="en-US" sz="1900" b="1"/>
              <a:t> $100</a:t>
            </a:r>
          </a:p>
          <a:p>
            <a:pPr>
              <a:spcBef>
                <a:spcPct val="70000"/>
              </a:spcBef>
              <a:buFont typeface="Wingdings" pitchFamily="2" charset="2"/>
              <a:buNone/>
              <a:tabLst>
                <a:tab pos="1828800" algn="l"/>
                <a:tab pos="3657600" algn="l"/>
                <a:tab pos="5546725" algn="l"/>
              </a:tabLst>
            </a:pPr>
            <a:r>
              <a:rPr lang="en-US" sz="1900" b="1" i="1">
                <a:solidFill>
                  <a:schemeClr val="tx2"/>
                </a:solidFill>
              </a:rPr>
              <a:t>Conclusion:</a:t>
            </a:r>
            <a:r>
              <a:rPr lang="en-US" sz="1900" b="1"/>
              <a:t> Fed has better ability to control </a:t>
            </a:r>
            <a:r>
              <a:rPr lang="en-US" sz="1900" b="1" i="1"/>
              <a:t>MB</a:t>
            </a:r>
            <a:r>
              <a:rPr lang="en-US" sz="1900" b="1"/>
              <a:t> than </a:t>
            </a:r>
            <a:r>
              <a:rPr lang="en-US" sz="1900" b="1" i="1"/>
              <a:t>R</a:t>
            </a:r>
            <a:endParaRPr lang="en-US" sz="1900" b="1"/>
          </a:p>
          <a:p>
            <a:pPr>
              <a:buFont typeface="Wingdings" pitchFamily="2" charset="2"/>
              <a:buNone/>
              <a:tabLst>
                <a:tab pos="1828800" algn="l"/>
                <a:tab pos="3657600" algn="l"/>
                <a:tab pos="5546725" algn="l"/>
              </a:tabLst>
            </a:pPr>
            <a:endParaRPr lang="en-US" sz="1900"/>
          </a:p>
        </p:txBody>
      </p:sp>
      <p:sp>
        <p:nvSpPr>
          <p:cNvPr id="89092" name="Line 4"/>
          <p:cNvSpPr>
            <a:spLocks noChangeShapeType="1"/>
          </p:cNvSpPr>
          <p:nvPr/>
        </p:nvSpPr>
        <p:spPr bwMode="auto">
          <a:xfrm>
            <a:off x="768350" y="2343150"/>
            <a:ext cx="3214688" cy="0"/>
          </a:xfrm>
          <a:prstGeom prst="line">
            <a:avLst/>
          </a:prstGeom>
          <a:noFill/>
          <a:ln w="19050">
            <a:solidFill>
              <a:schemeClr val="tx1"/>
            </a:solidFill>
            <a:round/>
            <a:headEnd/>
            <a:tailEnd/>
          </a:ln>
          <a:effectLst/>
        </p:spPr>
        <p:txBody>
          <a:bodyPr wrap="none" anchor="ctr"/>
          <a:lstStyle/>
          <a:p>
            <a:endParaRPr lang="en-US"/>
          </a:p>
        </p:txBody>
      </p:sp>
      <p:sp>
        <p:nvSpPr>
          <p:cNvPr id="89093" name="Line 5"/>
          <p:cNvSpPr>
            <a:spLocks noChangeShapeType="1"/>
          </p:cNvSpPr>
          <p:nvPr/>
        </p:nvSpPr>
        <p:spPr bwMode="auto">
          <a:xfrm flipV="1">
            <a:off x="2209800" y="2343150"/>
            <a:ext cx="0" cy="676275"/>
          </a:xfrm>
          <a:prstGeom prst="line">
            <a:avLst/>
          </a:prstGeom>
          <a:noFill/>
          <a:ln w="19050">
            <a:solidFill>
              <a:schemeClr val="tx1"/>
            </a:solidFill>
            <a:round/>
            <a:headEnd/>
            <a:tailEnd/>
          </a:ln>
          <a:effectLst/>
        </p:spPr>
        <p:txBody>
          <a:bodyPr wrap="none" anchor="ctr"/>
          <a:lstStyle/>
          <a:p>
            <a:endParaRPr lang="en-US"/>
          </a:p>
        </p:txBody>
      </p:sp>
      <p:sp>
        <p:nvSpPr>
          <p:cNvPr id="89094" name="Line 6"/>
          <p:cNvSpPr>
            <a:spLocks noChangeShapeType="1"/>
          </p:cNvSpPr>
          <p:nvPr/>
        </p:nvSpPr>
        <p:spPr bwMode="auto">
          <a:xfrm>
            <a:off x="4406900" y="2343150"/>
            <a:ext cx="3214688" cy="0"/>
          </a:xfrm>
          <a:prstGeom prst="line">
            <a:avLst/>
          </a:prstGeom>
          <a:noFill/>
          <a:ln w="19050">
            <a:solidFill>
              <a:schemeClr val="tx1"/>
            </a:solidFill>
            <a:round/>
            <a:headEnd/>
            <a:tailEnd/>
          </a:ln>
          <a:effectLst/>
        </p:spPr>
        <p:txBody>
          <a:bodyPr wrap="none" anchor="ctr"/>
          <a:lstStyle/>
          <a:p>
            <a:endParaRPr lang="en-US"/>
          </a:p>
        </p:txBody>
      </p:sp>
      <p:sp>
        <p:nvSpPr>
          <p:cNvPr id="89095" name="Line 7"/>
          <p:cNvSpPr>
            <a:spLocks noChangeShapeType="1"/>
          </p:cNvSpPr>
          <p:nvPr/>
        </p:nvSpPr>
        <p:spPr bwMode="auto">
          <a:xfrm flipV="1">
            <a:off x="6086475" y="2343150"/>
            <a:ext cx="0" cy="676275"/>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2C41060-8EB6-4CAD-9CC7-2745602D56B5}" type="slidenum">
              <a:rPr lang="en-US"/>
              <a:pPr/>
              <a:t>137</a:t>
            </a:fld>
            <a:endParaRPr lang="en-US"/>
          </a:p>
        </p:txBody>
      </p:sp>
      <p:sp>
        <p:nvSpPr>
          <p:cNvPr id="91138" name="Rectangle 2"/>
          <p:cNvSpPr>
            <a:spLocks noGrp="1" noChangeArrowheads="1"/>
          </p:cNvSpPr>
          <p:nvPr>
            <p:ph type="title"/>
          </p:nvPr>
        </p:nvSpPr>
        <p:spPr>
          <a:noFill/>
          <a:ln/>
        </p:spPr>
        <p:txBody>
          <a:bodyPr lIns="90488" tIns="44450" rIns="90488" bIns="44450" anchor="ctr"/>
          <a:lstStyle/>
          <a:p>
            <a:r>
              <a:rPr lang="en-US"/>
              <a:t>Deposit Creation: Single Bank</a:t>
            </a:r>
          </a:p>
        </p:txBody>
      </p:sp>
      <p:sp>
        <p:nvSpPr>
          <p:cNvPr id="91139" name="Rectangle 3"/>
          <p:cNvSpPr>
            <a:spLocks noGrp="1" noChangeArrowheads="1"/>
          </p:cNvSpPr>
          <p:nvPr>
            <p:ph type="body" idx="1"/>
          </p:nvPr>
        </p:nvSpPr>
        <p:spPr>
          <a:xfrm>
            <a:off x="685800" y="1447800"/>
            <a:ext cx="7772400" cy="5181600"/>
          </a:xfrm>
          <a:noFill/>
          <a:ln/>
        </p:spPr>
        <p:txBody>
          <a:bodyPr lIns="90488" tIns="44450" rIns="90488" bIns="44450"/>
          <a:lstStyle/>
          <a:p>
            <a:pPr algn="ctr">
              <a:spcBef>
                <a:spcPct val="50000"/>
              </a:spcBef>
              <a:buFont typeface="Wingdings" pitchFamily="2" charset="2"/>
              <a:buNone/>
              <a:tabLst>
                <a:tab pos="1828800" algn="l"/>
                <a:tab pos="3717925" algn="l"/>
                <a:tab pos="5486400" algn="l"/>
              </a:tabLst>
            </a:pPr>
            <a:r>
              <a:rPr lang="en-US" sz="2100" b="1">
                <a:solidFill>
                  <a:schemeClr val="tx2"/>
                </a:solidFill>
              </a:rPr>
              <a:t>First National Bank</a:t>
            </a:r>
          </a:p>
          <a:p>
            <a:pPr>
              <a:spcBef>
                <a:spcPct val="0"/>
              </a:spcBef>
              <a:spcAft>
                <a:spcPct val="40000"/>
              </a:spcAft>
              <a:buFont typeface="Wingdings" pitchFamily="2" charset="2"/>
              <a:buNone/>
              <a:tabLst>
                <a:tab pos="1828800" algn="l"/>
                <a:tab pos="3717925" algn="l"/>
                <a:tab pos="5486400" algn="l"/>
              </a:tabLst>
            </a:pPr>
            <a:r>
              <a:rPr lang="en-US" sz="2100"/>
              <a:t>Assets 		Liabilities</a:t>
            </a:r>
          </a:p>
          <a:p>
            <a:pPr>
              <a:spcBef>
                <a:spcPct val="0"/>
              </a:spcBef>
              <a:buFont typeface="Wingdings" pitchFamily="2" charset="2"/>
              <a:buNone/>
              <a:tabLst>
                <a:tab pos="1828800" algn="l"/>
                <a:tab pos="3717925" algn="l"/>
                <a:tab pos="5486400" algn="l"/>
              </a:tabLst>
            </a:pPr>
            <a:r>
              <a:rPr lang="en-US" sz="2100"/>
              <a:t>Securities	– $100</a:t>
            </a:r>
          </a:p>
          <a:p>
            <a:pPr>
              <a:spcBef>
                <a:spcPct val="0"/>
              </a:spcBef>
              <a:buFont typeface="Wingdings" pitchFamily="2" charset="2"/>
              <a:buNone/>
              <a:tabLst>
                <a:tab pos="1828800" algn="l"/>
                <a:tab pos="3717925" algn="l"/>
                <a:tab pos="5486400" algn="l"/>
              </a:tabLst>
            </a:pPr>
            <a:r>
              <a:rPr lang="en-US" sz="2100"/>
              <a:t>Reserves	+ $100</a:t>
            </a:r>
          </a:p>
          <a:p>
            <a:pPr algn="ctr">
              <a:spcBef>
                <a:spcPct val="50000"/>
              </a:spcBef>
              <a:buFont typeface="Wingdings" pitchFamily="2" charset="2"/>
              <a:buNone/>
              <a:tabLst>
                <a:tab pos="1828800" algn="l"/>
                <a:tab pos="3717925" algn="l"/>
                <a:tab pos="5486400" algn="l"/>
              </a:tabLst>
            </a:pPr>
            <a:r>
              <a:rPr lang="en-US" sz="2100" b="1">
                <a:solidFill>
                  <a:schemeClr val="tx2"/>
                </a:solidFill>
              </a:rPr>
              <a:t>First National Bank</a:t>
            </a:r>
          </a:p>
          <a:p>
            <a:pPr>
              <a:spcBef>
                <a:spcPct val="0"/>
              </a:spcBef>
              <a:spcAft>
                <a:spcPct val="40000"/>
              </a:spcAft>
              <a:buFont typeface="Wingdings" pitchFamily="2" charset="2"/>
              <a:buNone/>
              <a:tabLst>
                <a:tab pos="1828800" algn="l"/>
                <a:tab pos="3717925" algn="l"/>
                <a:tab pos="5486400" algn="l"/>
              </a:tabLst>
            </a:pPr>
            <a:r>
              <a:rPr lang="en-US" sz="2100"/>
              <a:t>Assets 		Liabilities</a:t>
            </a:r>
          </a:p>
          <a:p>
            <a:pPr>
              <a:spcBef>
                <a:spcPct val="0"/>
              </a:spcBef>
              <a:buFont typeface="Wingdings" pitchFamily="2" charset="2"/>
              <a:buNone/>
              <a:tabLst>
                <a:tab pos="1828800" algn="l"/>
                <a:tab pos="3717925" algn="l"/>
                <a:tab pos="5486400" algn="l"/>
              </a:tabLst>
            </a:pPr>
            <a:r>
              <a:rPr lang="en-US" sz="2100"/>
              <a:t>Securities	– $100	Deposits	+ $100</a:t>
            </a:r>
          </a:p>
          <a:p>
            <a:pPr>
              <a:spcBef>
                <a:spcPct val="0"/>
              </a:spcBef>
              <a:buFont typeface="Wingdings" pitchFamily="2" charset="2"/>
              <a:buNone/>
              <a:tabLst>
                <a:tab pos="1828800" algn="l"/>
                <a:tab pos="3717925" algn="l"/>
                <a:tab pos="5486400" algn="l"/>
              </a:tabLst>
            </a:pPr>
            <a:r>
              <a:rPr lang="en-US" sz="2100"/>
              <a:t>Reserves	+ $100</a:t>
            </a:r>
          </a:p>
          <a:p>
            <a:pPr>
              <a:spcBef>
                <a:spcPct val="0"/>
              </a:spcBef>
              <a:buFont typeface="Wingdings" pitchFamily="2" charset="2"/>
              <a:buNone/>
              <a:tabLst>
                <a:tab pos="1828800" algn="l"/>
                <a:tab pos="3717925" algn="l"/>
                <a:tab pos="5486400" algn="l"/>
              </a:tabLst>
            </a:pPr>
            <a:r>
              <a:rPr lang="en-US" sz="2100"/>
              <a:t>Loans	+ $100</a:t>
            </a:r>
          </a:p>
          <a:p>
            <a:pPr algn="ctr">
              <a:spcBef>
                <a:spcPct val="50000"/>
              </a:spcBef>
              <a:buFont typeface="Wingdings" pitchFamily="2" charset="2"/>
              <a:buNone/>
              <a:tabLst>
                <a:tab pos="1828800" algn="l"/>
                <a:tab pos="3717925" algn="l"/>
                <a:tab pos="5486400" algn="l"/>
              </a:tabLst>
            </a:pPr>
            <a:r>
              <a:rPr lang="en-US" sz="2100" b="1">
                <a:solidFill>
                  <a:schemeClr val="tx2"/>
                </a:solidFill>
              </a:rPr>
              <a:t>First National Bank</a:t>
            </a:r>
            <a:endParaRPr lang="en-US" sz="2100">
              <a:solidFill>
                <a:schemeClr val="tx2"/>
              </a:solidFill>
            </a:endParaRPr>
          </a:p>
          <a:p>
            <a:pPr>
              <a:spcBef>
                <a:spcPct val="0"/>
              </a:spcBef>
              <a:spcAft>
                <a:spcPct val="40000"/>
              </a:spcAft>
              <a:buFont typeface="Wingdings" pitchFamily="2" charset="2"/>
              <a:buNone/>
              <a:tabLst>
                <a:tab pos="1828800" algn="l"/>
                <a:tab pos="3717925" algn="l"/>
                <a:tab pos="5486400" algn="l"/>
              </a:tabLst>
            </a:pPr>
            <a:r>
              <a:rPr lang="en-US" sz="2100"/>
              <a:t>Assets 		Liabilities</a:t>
            </a:r>
          </a:p>
          <a:p>
            <a:pPr>
              <a:spcBef>
                <a:spcPct val="0"/>
              </a:spcBef>
              <a:buFont typeface="Wingdings" pitchFamily="2" charset="2"/>
              <a:buNone/>
              <a:tabLst>
                <a:tab pos="1828800" algn="l"/>
                <a:tab pos="3717925" algn="l"/>
                <a:tab pos="5486400" algn="l"/>
              </a:tabLst>
            </a:pPr>
            <a:r>
              <a:rPr lang="en-US" sz="2100"/>
              <a:t>Securities	– $100	Deposits	+ $100</a:t>
            </a:r>
          </a:p>
          <a:p>
            <a:pPr>
              <a:spcBef>
                <a:spcPct val="0"/>
              </a:spcBef>
              <a:buFont typeface="Wingdings" pitchFamily="2" charset="2"/>
              <a:buNone/>
              <a:tabLst>
                <a:tab pos="1828800" algn="l"/>
                <a:tab pos="3717925" algn="l"/>
                <a:tab pos="5486400" algn="l"/>
              </a:tabLst>
            </a:pPr>
            <a:r>
              <a:rPr lang="en-US" sz="2100"/>
              <a:t>Loans	+ $100</a:t>
            </a:r>
          </a:p>
        </p:txBody>
      </p:sp>
      <p:sp>
        <p:nvSpPr>
          <p:cNvPr id="91140" name="Line 4"/>
          <p:cNvSpPr>
            <a:spLocks noChangeShapeType="1"/>
          </p:cNvSpPr>
          <p:nvPr/>
        </p:nvSpPr>
        <p:spPr bwMode="auto">
          <a:xfrm>
            <a:off x="692150" y="2146300"/>
            <a:ext cx="7596188" cy="0"/>
          </a:xfrm>
          <a:prstGeom prst="line">
            <a:avLst/>
          </a:prstGeom>
          <a:noFill/>
          <a:ln w="19050">
            <a:solidFill>
              <a:schemeClr val="tx1"/>
            </a:solidFill>
            <a:round/>
            <a:headEnd/>
            <a:tailEnd/>
          </a:ln>
          <a:effectLst/>
        </p:spPr>
        <p:txBody>
          <a:bodyPr wrap="none" anchor="ctr"/>
          <a:lstStyle/>
          <a:p>
            <a:endParaRPr lang="en-US"/>
          </a:p>
        </p:txBody>
      </p:sp>
      <p:sp>
        <p:nvSpPr>
          <p:cNvPr id="91141" name="Line 5"/>
          <p:cNvSpPr>
            <a:spLocks noChangeShapeType="1"/>
          </p:cNvSpPr>
          <p:nvPr/>
        </p:nvSpPr>
        <p:spPr bwMode="auto">
          <a:xfrm>
            <a:off x="692150" y="3776663"/>
            <a:ext cx="7596188" cy="0"/>
          </a:xfrm>
          <a:prstGeom prst="line">
            <a:avLst/>
          </a:prstGeom>
          <a:noFill/>
          <a:ln w="19050">
            <a:solidFill>
              <a:schemeClr val="tx1"/>
            </a:solidFill>
            <a:round/>
            <a:headEnd/>
            <a:tailEnd/>
          </a:ln>
          <a:effectLst/>
        </p:spPr>
        <p:txBody>
          <a:bodyPr wrap="none" anchor="ctr"/>
          <a:lstStyle/>
          <a:p>
            <a:endParaRPr lang="en-US"/>
          </a:p>
        </p:txBody>
      </p:sp>
      <p:sp>
        <p:nvSpPr>
          <p:cNvPr id="91142" name="Line 6"/>
          <p:cNvSpPr>
            <a:spLocks noChangeShapeType="1"/>
          </p:cNvSpPr>
          <p:nvPr/>
        </p:nvSpPr>
        <p:spPr bwMode="auto">
          <a:xfrm>
            <a:off x="692150" y="5765800"/>
            <a:ext cx="7596188" cy="0"/>
          </a:xfrm>
          <a:prstGeom prst="line">
            <a:avLst/>
          </a:prstGeom>
          <a:noFill/>
          <a:ln w="19050">
            <a:solidFill>
              <a:schemeClr val="tx1"/>
            </a:solidFill>
            <a:round/>
            <a:headEnd/>
            <a:tailEnd/>
          </a:ln>
          <a:effectLst/>
        </p:spPr>
        <p:txBody>
          <a:bodyPr wrap="none" anchor="ctr"/>
          <a:lstStyle/>
          <a:p>
            <a:endParaRPr lang="en-US"/>
          </a:p>
        </p:txBody>
      </p:sp>
      <p:sp>
        <p:nvSpPr>
          <p:cNvPr id="91143" name="Line 7"/>
          <p:cNvSpPr>
            <a:spLocks noChangeShapeType="1"/>
          </p:cNvSpPr>
          <p:nvPr/>
        </p:nvSpPr>
        <p:spPr bwMode="auto">
          <a:xfrm flipV="1">
            <a:off x="4084638" y="3776663"/>
            <a:ext cx="0" cy="995362"/>
          </a:xfrm>
          <a:prstGeom prst="line">
            <a:avLst/>
          </a:prstGeom>
          <a:noFill/>
          <a:ln w="19050">
            <a:solidFill>
              <a:schemeClr val="tx1"/>
            </a:solidFill>
            <a:round/>
            <a:headEnd/>
            <a:tailEnd/>
          </a:ln>
          <a:effectLst/>
        </p:spPr>
        <p:txBody>
          <a:bodyPr wrap="none" anchor="ctr"/>
          <a:lstStyle/>
          <a:p>
            <a:endParaRPr lang="en-US"/>
          </a:p>
        </p:txBody>
      </p:sp>
      <p:sp>
        <p:nvSpPr>
          <p:cNvPr id="91144" name="Line 8"/>
          <p:cNvSpPr>
            <a:spLocks noChangeShapeType="1"/>
          </p:cNvSpPr>
          <p:nvPr/>
        </p:nvSpPr>
        <p:spPr bwMode="auto">
          <a:xfrm flipV="1">
            <a:off x="4084638" y="2146300"/>
            <a:ext cx="0" cy="792163"/>
          </a:xfrm>
          <a:prstGeom prst="line">
            <a:avLst/>
          </a:prstGeom>
          <a:noFill/>
          <a:ln w="19050">
            <a:solidFill>
              <a:schemeClr val="tx1"/>
            </a:solidFill>
            <a:round/>
            <a:headEnd/>
            <a:tailEnd/>
          </a:ln>
          <a:effectLst/>
        </p:spPr>
        <p:txBody>
          <a:bodyPr wrap="none" anchor="ctr"/>
          <a:lstStyle/>
          <a:p>
            <a:endParaRPr lang="en-US"/>
          </a:p>
        </p:txBody>
      </p:sp>
      <p:sp>
        <p:nvSpPr>
          <p:cNvPr id="91145" name="Line 9"/>
          <p:cNvSpPr>
            <a:spLocks noChangeShapeType="1"/>
          </p:cNvSpPr>
          <p:nvPr/>
        </p:nvSpPr>
        <p:spPr bwMode="auto">
          <a:xfrm flipV="1">
            <a:off x="4084638" y="5751513"/>
            <a:ext cx="0" cy="792162"/>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692150" y="2082800"/>
            <a:ext cx="7262813" cy="0"/>
          </a:xfrm>
          <a:prstGeom prst="line">
            <a:avLst/>
          </a:prstGeom>
          <a:noFill/>
          <a:ln w="19050">
            <a:solidFill>
              <a:schemeClr val="tx1"/>
            </a:solidFill>
            <a:round/>
            <a:headEnd/>
            <a:tailEnd/>
          </a:ln>
          <a:effectLst/>
        </p:spPr>
        <p:txBody>
          <a:bodyPr wrap="none" anchor="ctr"/>
          <a:lstStyle/>
          <a:p>
            <a:endParaRPr lang="en-US"/>
          </a:p>
        </p:txBody>
      </p:sp>
      <p:sp>
        <p:nvSpPr>
          <p:cNvPr id="93187" name="Line 3"/>
          <p:cNvSpPr>
            <a:spLocks noChangeShapeType="1"/>
          </p:cNvSpPr>
          <p:nvPr/>
        </p:nvSpPr>
        <p:spPr bwMode="auto">
          <a:xfrm>
            <a:off x="692150" y="3255963"/>
            <a:ext cx="7262813" cy="0"/>
          </a:xfrm>
          <a:prstGeom prst="line">
            <a:avLst/>
          </a:prstGeom>
          <a:noFill/>
          <a:ln w="19050">
            <a:solidFill>
              <a:schemeClr val="tx1"/>
            </a:solidFill>
            <a:round/>
            <a:headEnd/>
            <a:tailEnd/>
          </a:ln>
          <a:effectLst/>
        </p:spPr>
        <p:txBody>
          <a:bodyPr wrap="none" anchor="ctr"/>
          <a:lstStyle/>
          <a:p>
            <a:endParaRPr lang="en-US"/>
          </a:p>
        </p:txBody>
      </p:sp>
      <p:sp>
        <p:nvSpPr>
          <p:cNvPr id="93188" name="Line 4"/>
          <p:cNvSpPr>
            <a:spLocks noChangeShapeType="1"/>
          </p:cNvSpPr>
          <p:nvPr/>
        </p:nvSpPr>
        <p:spPr bwMode="auto">
          <a:xfrm>
            <a:off x="685800" y="4572000"/>
            <a:ext cx="7262813" cy="0"/>
          </a:xfrm>
          <a:prstGeom prst="line">
            <a:avLst/>
          </a:prstGeom>
          <a:noFill/>
          <a:ln w="19050">
            <a:solidFill>
              <a:schemeClr val="tx1"/>
            </a:solidFill>
            <a:round/>
            <a:headEnd/>
            <a:tailEnd/>
          </a:ln>
          <a:effectLst/>
        </p:spPr>
        <p:txBody>
          <a:bodyPr wrap="none" anchor="ctr"/>
          <a:lstStyle/>
          <a:p>
            <a:endParaRPr lang="en-US"/>
          </a:p>
        </p:txBody>
      </p:sp>
      <p:sp>
        <p:nvSpPr>
          <p:cNvPr id="93189" name="Line 5"/>
          <p:cNvSpPr>
            <a:spLocks noChangeShapeType="1"/>
          </p:cNvSpPr>
          <p:nvPr/>
        </p:nvSpPr>
        <p:spPr bwMode="auto">
          <a:xfrm>
            <a:off x="685800" y="5715000"/>
            <a:ext cx="7262813" cy="0"/>
          </a:xfrm>
          <a:prstGeom prst="line">
            <a:avLst/>
          </a:prstGeom>
          <a:noFill/>
          <a:ln w="19050">
            <a:solidFill>
              <a:schemeClr val="tx1"/>
            </a:solidFill>
            <a:round/>
            <a:headEnd/>
            <a:tailEnd/>
          </a:ln>
          <a:effectLst/>
        </p:spPr>
        <p:txBody>
          <a:bodyPr wrap="none" anchor="ctr"/>
          <a:lstStyle/>
          <a:p>
            <a:endParaRPr lang="en-US"/>
          </a:p>
        </p:txBody>
      </p:sp>
      <p:sp>
        <p:nvSpPr>
          <p:cNvPr id="93190" name="Rectangle 6"/>
          <p:cNvSpPr>
            <a:spLocks noGrp="1" noChangeArrowheads="1"/>
          </p:cNvSpPr>
          <p:nvPr>
            <p:ph type="title"/>
          </p:nvPr>
        </p:nvSpPr>
        <p:spPr/>
        <p:txBody>
          <a:bodyPr/>
          <a:lstStyle/>
          <a:p>
            <a:r>
              <a:rPr lang="en-US"/>
              <a:t>Deposit Creation: Banking System</a:t>
            </a:r>
          </a:p>
        </p:txBody>
      </p:sp>
      <p:sp>
        <p:nvSpPr>
          <p:cNvPr id="93191" name="Rectangle 7"/>
          <p:cNvSpPr>
            <a:spLocks noGrp="1" noChangeArrowheads="1"/>
          </p:cNvSpPr>
          <p:nvPr>
            <p:ph type="body" idx="1"/>
          </p:nvPr>
        </p:nvSpPr>
        <p:spPr>
          <a:xfrm>
            <a:off x="990600" y="1447800"/>
            <a:ext cx="7772400" cy="4572000"/>
          </a:xfrm>
          <a:noFill/>
          <a:ln/>
        </p:spPr>
        <p:txBody>
          <a:bodyPr>
            <a:normAutofit lnSpcReduction="10000"/>
          </a:bodyPr>
          <a:lstStyle/>
          <a:p>
            <a:pPr marL="0" indent="0" algn="ctr">
              <a:spcBef>
                <a:spcPct val="50000"/>
              </a:spcBef>
              <a:buFont typeface="Wingdings" pitchFamily="2" charset="2"/>
              <a:buNone/>
              <a:tabLst>
                <a:tab pos="1828800" algn="l"/>
                <a:tab pos="3657600" algn="l"/>
                <a:tab pos="5486400" algn="l"/>
              </a:tabLst>
            </a:pPr>
            <a:r>
              <a:rPr lang="en-US" sz="1900" b="1">
                <a:solidFill>
                  <a:schemeClr val="tx2"/>
                </a:solidFill>
              </a:rPr>
              <a:t>Bank A</a:t>
            </a:r>
          </a:p>
          <a:p>
            <a:pPr marL="0" indent="0">
              <a:spcAft>
                <a:spcPct val="20000"/>
              </a:spcAft>
              <a:buFont typeface="Wingdings" pitchFamily="2" charset="2"/>
              <a:buNone/>
              <a:tabLst>
                <a:tab pos="1828800" algn="l"/>
                <a:tab pos="3657600" algn="l"/>
                <a:tab pos="5486400" algn="l"/>
              </a:tabLst>
            </a:pPr>
            <a:r>
              <a:rPr lang="en-US" sz="1900"/>
              <a:t>Assets 		Liabilities</a:t>
            </a:r>
          </a:p>
          <a:p>
            <a:pPr marL="0" indent="0">
              <a:spcBef>
                <a:spcPct val="0"/>
              </a:spcBef>
              <a:buFont typeface="Wingdings" pitchFamily="2" charset="2"/>
              <a:buNone/>
              <a:tabLst>
                <a:tab pos="1828800" algn="l"/>
                <a:tab pos="3657600" algn="l"/>
                <a:tab pos="5486400" algn="l"/>
              </a:tabLst>
            </a:pPr>
            <a:r>
              <a:rPr lang="en-US" sz="1900"/>
              <a:t>Reserves	+ $100	Deposits	+ $100</a:t>
            </a:r>
          </a:p>
          <a:p>
            <a:pPr marL="0" indent="0" algn="ctr">
              <a:spcBef>
                <a:spcPct val="30000"/>
              </a:spcBef>
              <a:buFont typeface="Wingdings" pitchFamily="2" charset="2"/>
              <a:buNone/>
              <a:tabLst>
                <a:tab pos="1828800" algn="l"/>
                <a:tab pos="3657600" algn="l"/>
                <a:tab pos="5486400" algn="l"/>
              </a:tabLst>
            </a:pPr>
            <a:r>
              <a:rPr lang="en-US" sz="1900" b="1">
                <a:solidFill>
                  <a:schemeClr val="tx2"/>
                </a:solidFill>
              </a:rPr>
              <a:t>Bank A</a:t>
            </a:r>
          </a:p>
          <a:p>
            <a:pPr marL="0" indent="0">
              <a:spcAft>
                <a:spcPct val="20000"/>
              </a:spcAft>
              <a:buFont typeface="Wingdings" pitchFamily="2" charset="2"/>
              <a:buNone/>
              <a:tabLst>
                <a:tab pos="1828800" algn="l"/>
                <a:tab pos="3657600" algn="l"/>
                <a:tab pos="5486400" algn="l"/>
              </a:tabLst>
            </a:pPr>
            <a:r>
              <a:rPr lang="en-US" sz="1900"/>
              <a:t>Assets 		Liabilities</a:t>
            </a:r>
          </a:p>
          <a:p>
            <a:pPr marL="0" indent="0">
              <a:spcBef>
                <a:spcPct val="0"/>
              </a:spcBef>
              <a:buFont typeface="Wingdings" pitchFamily="2" charset="2"/>
              <a:buNone/>
              <a:tabLst>
                <a:tab pos="1828800" algn="l"/>
                <a:tab pos="3657600" algn="l"/>
                <a:tab pos="5486400" algn="l"/>
              </a:tabLst>
            </a:pPr>
            <a:r>
              <a:rPr lang="en-US" sz="1900"/>
              <a:t>Reserves	+ $10	Deposits	+ $100</a:t>
            </a:r>
          </a:p>
          <a:p>
            <a:pPr marL="0" indent="0">
              <a:spcBef>
                <a:spcPct val="0"/>
              </a:spcBef>
              <a:buFont typeface="Wingdings" pitchFamily="2" charset="2"/>
              <a:buNone/>
              <a:tabLst>
                <a:tab pos="1828800" algn="l"/>
                <a:tab pos="3657600" algn="l"/>
                <a:tab pos="5486400" algn="l"/>
              </a:tabLst>
            </a:pPr>
            <a:r>
              <a:rPr lang="en-US" sz="1900"/>
              <a:t>Loans 	+ $90</a:t>
            </a:r>
          </a:p>
          <a:p>
            <a:pPr marL="0" indent="0" algn="ctr">
              <a:spcBef>
                <a:spcPct val="30000"/>
              </a:spcBef>
              <a:buFont typeface="Wingdings" pitchFamily="2" charset="2"/>
              <a:buNone/>
              <a:tabLst>
                <a:tab pos="1828800" algn="l"/>
                <a:tab pos="3657600" algn="l"/>
                <a:tab pos="5486400" algn="l"/>
              </a:tabLst>
            </a:pPr>
            <a:r>
              <a:rPr lang="en-US" sz="1900" b="1">
                <a:solidFill>
                  <a:schemeClr val="tx2"/>
                </a:solidFill>
              </a:rPr>
              <a:t>Bank B</a:t>
            </a:r>
          </a:p>
          <a:p>
            <a:pPr marL="0" indent="0">
              <a:spcAft>
                <a:spcPct val="20000"/>
              </a:spcAft>
              <a:buFont typeface="Wingdings" pitchFamily="2" charset="2"/>
              <a:buNone/>
              <a:tabLst>
                <a:tab pos="1828800" algn="l"/>
                <a:tab pos="3657600" algn="l"/>
                <a:tab pos="5486400" algn="l"/>
              </a:tabLst>
            </a:pPr>
            <a:r>
              <a:rPr lang="en-US" sz="1900"/>
              <a:t>Assets 		Liabilities</a:t>
            </a:r>
          </a:p>
          <a:p>
            <a:pPr marL="0" indent="0">
              <a:spcBef>
                <a:spcPct val="0"/>
              </a:spcBef>
              <a:buFont typeface="Wingdings" pitchFamily="2" charset="2"/>
              <a:buNone/>
              <a:tabLst>
                <a:tab pos="1828800" algn="l"/>
                <a:tab pos="3657600" algn="l"/>
                <a:tab pos="5486400" algn="l"/>
              </a:tabLst>
            </a:pPr>
            <a:r>
              <a:rPr lang="en-US" sz="1900"/>
              <a:t>Reserves	+ $90	Deposits	+ $90</a:t>
            </a:r>
          </a:p>
          <a:p>
            <a:pPr marL="0" indent="0" algn="ctr">
              <a:spcBef>
                <a:spcPct val="30000"/>
              </a:spcBef>
              <a:buFont typeface="Wingdings" pitchFamily="2" charset="2"/>
              <a:buNone/>
              <a:tabLst>
                <a:tab pos="1828800" algn="l"/>
                <a:tab pos="3657600" algn="l"/>
                <a:tab pos="5486400" algn="l"/>
              </a:tabLst>
            </a:pPr>
            <a:r>
              <a:rPr lang="en-US" sz="1900" b="1">
                <a:solidFill>
                  <a:schemeClr val="tx2"/>
                </a:solidFill>
              </a:rPr>
              <a:t>Bank B</a:t>
            </a:r>
          </a:p>
          <a:p>
            <a:pPr marL="0" indent="0">
              <a:spcAft>
                <a:spcPct val="20000"/>
              </a:spcAft>
              <a:buFont typeface="Wingdings" pitchFamily="2" charset="2"/>
              <a:buNone/>
              <a:tabLst>
                <a:tab pos="1828800" algn="l"/>
                <a:tab pos="3657600" algn="l"/>
                <a:tab pos="5486400" algn="l"/>
              </a:tabLst>
            </a:pPr>
            <a:r>
              <a:rPr lang="en-US" sz="1900"/>
              <a:t>Assets 		Liabilities</a:t>
            </a:r>
          </a:p>
          <a:p>
            <a:pPr marL="0" indent="0">
              <a:spcBef>
                <a:spcPct val="0"/>
              </a:spcBef>
              <a:buFont typeface="Wingdings" pitchFamily="2" charset="2"/>
              <a:buNone/>
              <a:tabLst>
                <a:tab pos="1828800" algn="l"/>
                <a:tab pos="3657600" algn="l"/>
                <a:tab pos="5486400" algn="l"/>
              </a:tabLst>
            </a:pPr>
            <a:r>
              <a:rPr lang="en-US" sz="1900"/>
              <a:t>Reserves	+ $ 9	Deposits	+ $90</a:t>
            </a:r>
          </a:p>
          <a:p>
            <a:pPr marL="0" indent="0">
              <a:spcBef>
                <a:spcPct val="0"/>
              </a:spcBef>
              <a:buFont typeface="Wingdings" pitchFamily="2" charset="2"/>
              <a:buNone/>
              <a:tabLst>
                <a:tab pos="1828800" algn="l"/>
                <a:tab pos="3657600" algn="l"/>
                <a:tab pos="5486400" algn="l"/>
              </a:tabLst>
            </a:pPr>
            <a:r>
              <a:rPr lang="en-US" sz="1900"/>
              <a:t>Loans 	+ $81</a:t>
            </a:r>
          </a:p>
        </p:txBody>
      </p:sp>
      <p:sp>
        <p:nvSpPr>
          <p:cNvPr id="93192" name="Line 8"/>
          <p:cNvSpPr>
            <a:spLocks noChangeShapeType="1"/>
          </p:cNvSpPr>
          <p:nvPr/>
        </p:nvSpPr>
        <p:spPr bwMode="auto">
          <a:xfrm flipV="1">
            <a:off x="4144963" y="2082800"/>
            <a:ext cx="0" cy="377825"/>
          </a:xfrm>
          <a:prstGeom prst="line">
            <a:avLst/>
          </a:prstGeom>
          <a:noFill/>
          <a:ln w="19050">
            <a:solidFill>
              <a:schemeClr val="tx1"/>
            </a:solidFill>
            <a:round/>
            <a:headEnd/>
            <a:tailEnd/>
          </a:ln>
          <a:effectLst/>
        </p:spPr>
        <p:txBody>
          <a:bodyPr wrap="none" anchor="ctr"/>
          <a:lstStyle/>
          <a:p>
            <a:endParaRPr lang="en-US"/>
          </a:p>
        </p:txBody>
      </p:sp>
      <p:sp>
        <p:nvSpPr>
          <p:cNvPr id="93193" name="Line 9"/>
          <p:cNvSpPr>
            <a:spLocks noChangeShapeType="1"/>
          </p:cNvSpPr>
          <p:nvPr/>
        </p:nvSpPr>
        <p:spPr bwMode="auto">
          <a:xfrm flipV="1">
            <a:off x="4144963" y="3255963"/>
            <a:ext cx="0" cy="554037"/>
          </a:xfrm>
          <a:prstGeom prst="line">
            <a:avLst/>
          </a:prstGeom>
          <a:noFill/>
          <a:ln w="19050">
            <a:solidFill>
              <a:schemeClr val="tx1"/>
            </a:solidFill>
            <a:round/>
            <a:headEnd/>
            <a:tailEnd/>
          </a:ln>
          <a:effectLst/>
        </p:spPr>
        <p:txBody>
          <a:bodyPr wrap="none" anchor="ctr"/>
          <a:lstStyle/>
          <a:p>
            <a:endParaRPr lang="en-US"/>
          </a:p>
        </p:txBody>
      </p:sp>
      <p:sp>
        <p:nvSpPr>
          <p:cNvPr id="93194" name="Line 10"/>
          <p:cNvSpPr>
            <a:spLocks noChangeShapeType="1"/>
          </p:cNvSpPr>
          <p:nvPr/>
        </p:nvSpPr>
        <p:spPr bwMode="auto">
          <a:xfrm flipV="1">
            <a:off x="4114800" y="4572000"/>
            <a:ext cx="0" cy="377825"/>
          </a:xfrm>
          <a:prstGeom prst="line">
            <a:avLst/>
          </a:prstGeom>
          <a:noFill/>
          <a:ln w="19050">
            <a:solidFill>
              <a:schemeClr val="tx1"/>
            </a:solidFill>
            <a:round/>
            <a:headEnd/>
            <a:tailEnd/>
          </a:ln>
          <a:effectLst/>
        </p:spPr>
        <p:txBody>
          <a:bodyPr wrap="none" anchor="ctr"/>
          <a:lstStyle/>
          <a:p>
            <a:endParaRPr lang="en-US"/>
          </a:p>
        </p:txBody>
      </p:sp>
      <p:sp>
        <p:nvSpPr>
          <p:cNvPr id="93195" name="Line 11"/>
          <p:cNvSpPr>
            <a:spLocks noChangeShapeType="1"/>
          </p:cNvSpPr>
          <p:nvPr/>
        </p:nvSpPr>
        <p:spPr bwMode="auto">
          <a:xfrm flipV="1">
            <a:off x="4191000" y="5715000"/>
            <a:ext cx="0" cy="576263"/>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95400" y="457200"/>
            <a:ext cx="7313613" cy="1143000"/>
          </a:xfrm>
          <a:noFill/>
          <a:ln/>
        </p:spPr>
        <p:txBody>
          <a:bodyPr lIns="90488" tIns="44450" rIns="90488" bIns="44450" anchor="ctr"/>
          <a:lstStyle/>
          <a:p>
            <a:r>
              <a:rPr lang="en-US"/>
              <a:t>Deposit Creation</a:t>
            </a:r>
          </a:p>
        </p:txBody>
      </p:sp>
      <p:pic>
        <p:nvPicPr>
          <p:cNvPr id="95235" name="Picture 3" descr="c15t01"/>
          <p:cNvPicPr preferRelativeResize="0">
            <a:picLocks noChangeAspect="1" noChangeArrowheads="1"/>
          </p:cNvPicPr>
          <p:nvPr/>
        </p:nvPicPr>
        <p:blipFill>
          <a:blip r:embed="rId3" cstate="print"/>
          <a:srcRect/>
          <a:stretch>
            <a:fillRect/>
          </a:stretch>
        </p:blipFill>
        <p:spPr bwMode="auto">
          <a:xfrm>
            <a:off x="990600" y="1676400"/>
            <a:ext cx="7772400" cy="451485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p:txBody>
          <a:bodyPr/>
          <a:lstStyle/>
          <a:p>
            <a:r>
              <a:rPr lang="en-US" sz="4000"/>
              <a:t>Yield on a Discount Basis</a:t>
            </a:r>
          </a:p>
        </p:txBody>
      </p:sp>
      <p:graphicFrame>
        <p:nvGraphicFramePr>
          <p:cNvPr id="122883" name="Object 3"/>
          <p:cNvGraphicFramePr>
            <a:graphicFrameLocks noChangeAspect="1"/>
          </p:cNvGraphicFramePr>
          <p:nvPr>
            <p:ph idx="1"/>
          </p:nvPr>
        </p:nvGraphicFramePr>
        <p:xfrm>
          <a:off x="1109663" y="2362200"/>
          <a:ext cx="7162800" cy="3724275"/>
        </p:xfrm>
        <a:graphic>
          <a:graphicData uri="http://schemas.openxmlformats.org/presentationml/2006/ole">
            <p:oleObj spid="_x0000_s7170" name="Equation" r:id="rId4" imgW="3975100" imgH="2260600" progId="">
              <p:embed/>
            </p:oleObj>
          </a:graphicData>
        </a:graphic>
      </p:graphicFrame>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lIns="90488" tIns="44450" rIns="90488" bIns="44450" anchor="ctr"/>
          <a:lstStyle/>
          <a:p>
            <a:r>
              <a:rPr lang="en-US"/>
              <a:t>Deposit Creation</a:t>
            </a:r>
          </a:p>
        </p:txBody>
      </p:sp>
      <p:sp>
        <p:nvSpPr>
          <p:cNvPr id="97283" name="Rectangle 3"/>
          <p:cNvSpPr>
            <a:spLocks noGrp="1" noChangeArrowheads="1"/>
          </p:cNvSpPr>
          <p:nvPr>
            <p:ph type="body" idx="1"/>
          </p:nvPr>
        </p:nvSpPr>
        <p:spPr>
          <a:xfrm>
            <a:off x="914400" y="1752600"/>
            <a:ext cx="7313613" cy="4114800"/>
          </a:xfrm>
          <a:noFill/>
          <a:ln/>
        </p:spPr>
        <p:txBody>
          <a:bodyPr lIns="90488" tIns="44450" rIns="90488" bIns="44450"/>
          <a:lstStyle/>
          <a:p>
            <a:pPr marL="0" indent="3175">
              <a:buFont typeface="Wingdings" pitchFamily="2" charset="2"/>
              <a:buNone/>
              <a:tabLst>
                <a:tab pos="1828800" algn="l"/>
                <a:tab pos="3657600" algn="l"/>
                <a:tab pos="5486400" algn="l"/>
              </a:tabLst>
            </a:pPr>
            <a:r>
              <a:rPr lang="en-US" sz="2100"/>
              <a:t>If Bank A buys securities with $90 check</a:t>
            </a:r>
          </a:p>
          <a:p>
            <a:pPr marL="0" indent="3175" algn="ctr">
              <a:buFont typeface="Wingdings" pitchFamily="2" charset="2"/>
              <a:buNone/>
              <a:tabLst>
                <a:tab pos="1828800" algn="l"/>
                <a:tab pos="3657600" algn="l"/>
                <a:tab pos="5486400" algn="l"/>
              </a:tabLst>
            </a:pPr>
            <a:r>
              <a:rPr lang="en-US" sz="2100" b="1">
                <a:solidFill>
                  <a:schemeClr val="tx2"/>
                </a:solidFill>
              </a:rPr>
              <a:t>Bank A</a:t>
            </a:r>
          </a:p>
          <a:p>
            <a:pPr marL="0" indent="3175">
              <a:spcAft>
                <a:spcPct val="40000"/>
              </a:spcAft>
              <a:buFont typeface="Wingdings" pitchFamily="2" charset="2"/>
              <a:buNone/>
              <a:tabLst>
                <a:tab pos="1828800" algn="l"/>
                <a:tab pos="3657600" algn="l"/>
                <a:tab pos="5486400" algn="l"/>
              </a:tabLst>
            </a:pPr>
            <a:r>
              <a:rPr lang="en-US" sz="2100"/>
              <a:t>Assets 		Liabilities</a:t>
            </a:r>
          </a:p>
          <a:p>
            <a:pPr marL="0" indent="3175">
              <a:buFont typeface="Wingdings" pitchFamily="2" charset="2"/>
              <a:buNone/>
              <a:tabLst>
                <a:tab pos="1828800" algn="l"/>
                <a:tab pos="3657600" algn="l"/>
                <a:tab pos="5486400" algn="l"/>
              </a:tabLst>
            </a:pPr>
            <a:r>
              <a:rPr lang="en-US" sz="2100"/>
              <a:t>Reserves	+ $10	Deposits	+ $100</a:t>
            </a:r>
          </a:p>
          <a:p>
            <a:pPr marL="0" indent="3175">
              <a:buFont typeface="Wingdings" pitchFamily="2" charset="2"/>
              <a:buNone/>
              <a:tabLst>
                <a:tab pos="1828800" algn="l"/>
                <a:tab pos="3657600" algn="l"/>
                <a:tab pos="5486400" algn="l"/>
              </a:tabLst>
            </a:pPr>
            <a:r>
              <a:rPr lang="en-US" sz="2100"/>
              <a:t>Securities	+ $90</a:t>
            </a:r>
          </a:p>
          <a:p>
            <a:pPr marL="0" indent="3175">
              <a:buFont typeface="Wingdings" pitchFamily="2" charset="2"/>
              <a:buNone/>
              <a:tabLst>
                <a:tab pos="1828800" algn="l"/>
                <a:tab pos="3657600" algn="l"/>
                <a:tab pos="5486400" algn="l"/>
              </a:tabLst>
            </a:pPr>
            <a:r>
              <a:rPr lang="en-US" sz="2100"/>
              <a:t>Seller deposits $90 at Bank B and process is same</a:t>
            </a:r>
          </a:p>
          <a:p>
            <a:pPr marL="0" indent="3175">
              <a:spcBef>
                <a:spcPct val="100000"/>
              </a:spcBef>
              <a:buFont typeface="Wingdings" pitchFamily="2" charset="2"/>
              <a:buNone/>
              <a:tabLst>
                <a:tab pos="1828800" algn="l"/>
                <a:tab pos="3657600" algn="l"/>
                <a:tab pos="5486400" algn="l"/>
              </a:tabLst>
            </a:pPr>
            <a:r>
              <a:rPr lang="en-US" sz="2100" b="1" i="1"/>
              <a:t>Whether bank makes loans or buys securities, get same deposit expansion</a:t>
            </a:r>
          </a:p>
        </p:txBody>
      </p:sp>
      <p:sp>
        <p:nvSpPr>
          <p:cNvPr id="97284" name="Line 4"/>
          <p:cNvSpPr>
            <a:spLocks noChangeShapeType="1"/>
          </p:cNvSpPr>
          <p:nvPr/>
        </p:nvSpPr>
        <p:spPr bwMode="auto">
          <a:xfrm>
            <a:off x="798513" y="2889250"/>
            <a:ext cx="6856412" cy="0"/>
          </a:xfrm>
          <a:prstGeom prst="line">
            <a:avLst/>
          </a:prstGeom>
          <a:noFill/>
          <a:ln w="19050">
            <a:solidFill>
              <a:schemeClr val="tx1"/>
            </a:solidFill>
            <a:round/>
            <a:headEnd/>
            <a:tailEnd/>
          </a:ln>
          <a:effectLst/>
        </p:spPr>
        <p:txBody>
          <a:bodyPr wrap="none" anchor="ctr"/>
          <a:lstStyle/>
          <a:p>
            <a:endParaRPr lang="en-US"/>
          </a:p>
        </p:txBody>
      </p:sp>
      <p:sp>
        <p:nvSpPr>
          <p:cNvPr id="97285" name="Line 5"/>
          <p:cNvSpPr>
            <a:spLocks noChangeShapeType="1"/>
          </p:cNvSpPr>
          <p:nvPr/>
        </p:nvSpPr>
        <p:spPr bwMode="auto">
          <a:xfrm flipV="1">
            <a:off x="4002088" y="2889250"/>
            <a:ext cx="0" cy="860425"/>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p:spPr>
        <p:txBody>
          <a:bodyPr lIns="90488" tIns="44450" rIns="90488" bIns="44450" anchor="ctr"/>
          <a:lstStyle/>
          <a:p>
            <a:r>
              <a:rPr lang="en-US"/>
              <a:t>Deposit Multiplier</a:t>
            </a:r>
          </a:p>
        </p:txBody>
      </p:sp>
      <p:sp>
        <p:nvSpPr>
          <p:cNvPr id="99331" name="Rectangle 3"/>
          <p:cNvSpPr>
            <a:spLocks noGrp="1" noChangeArrowheads="1"/>
          </p:cNvSpPr>
          <p:nvPr>
            <p:ph type="body" idx="1"/>
          </p:nvPr>
        </p:nvSpPr>
        <p:spPr>
          <a:xfrm>
            <a:off x="914400" y="1676400"/>
            <a:ext cx="7772400" cy="4114800"/>
          </a:xfrm>
          <a:noFill/>
          <a:ln/>
        </p:spPr>
        <p:txBody>
          <a:bodyPr lIns="90488" tIns="44450" rIns="90488" bIns="44450">
            <a:normAutofit lnSpcReduction="10000"/>
          </a:bodyPr>
          <a:lstStyle/>
          <a:p>
            <a:pPr marL="0" indent="3175">
              <a:lnSpc>
                <a:spcPct val="90000"/>
              </a:lnSpc>
              <a:spcBef>
                <a:spcPct val="50000"/>
              </a:spcBef>
              <a:spcAft>
                <a:spcPct val="50000"/>
              </a:spcAft>
              <a:buFont typeface="Wingdings" pitchFamily="2" charset="2"/>
              <a:buNone/>
              <a:tabLst>
                <a:tab pos="1371600" algn="ctr"/>
              </a:tabLst>
            </a:pPr>
            <a:r>
              <a:rPr lang="en-US" sz="2500" b="1">
                <a:solidFill>
                  <a:schemeClr val="tx2"/>
                </a:solidFill>
              </a:rPr>
              <a:t>Simple Deposit Multiplier</a:t>
            </a:r>
          </a:p>
          <a:p>
            <a:pPr marL="0" indent="3175">
              <a:lnSpc>
                <a:spcPct val="40000"/>
              </a:lnSpc>
              <a:buFont typeface="Wingdings" pitchFamily="2" charset="2"/>
              <a:buNone/>
              <a:tabLst>
                <a:tab pos="1371600" algn="ctr"/>
              </a:tabLst>
            </a:pPr>
            <a:r>
              <a:rPr lang="en-US" sz="2500">
                <a:latin typeface="Symbol" pitchFamily="18" charset="2"/>
              </a:rPr>
              <a:t>	</a:t>
            </a:r>
            <a:r>
              <a:rPr lang="en-US" sz="2500"/>
              <a:t>1</a:t>
            </a:r>
          </a:p>
          <a:p>
            <a:pPr marL="0" indent="3175">
              <a:lnSpc>
                <a:spcPct val="40000"/>
              </a:lnSpc>
              <a:buFont typeface="Wingdings" pitchFamily="2" charset="2"/>
              <a:buNone/>
              <a:tabLst>
                <a:tab pos="1371600" algn="ctr"/>
              </a:tabLst>
            </a:pPr>
            <a:r>
              <a:rPr lang="en-US" sz="2500">
                <a:latin typeface="Symbol" pitchFamily="18" charset="2"/>
              </a:rPr>
              <a:t></a:t>
            </a:r>
            <a:r>
              <a:rPr lang="en-US" sz="2500" i="1"/>
              <a:t>D</a:t>
            </a:r>
            <a:r>
              <a:rPr lang="en-US" sz="2500"/>
              <a:t> =	                </a:t>
            </a:r>
            <a:r>
              <a:rPr lang="en-US" sz="2500">
                <a:latin typeface="Symbol" pitchFamily="18" charset="2"/>
              </a:rPr>
              <a:t></a:t>
            </a:r>
            <a:r>
              <a:rPr lang="en-US" sz="2500"/>
              <a:t> </a:t>
            </a:r>
            <a:r>
              <a:rPr lang="en-US" sz="2500">
                <a:latin typeface="Symbol" pitchFamily="18" charset="2"/>
              </a:rPr>
              <a:t></a:t>
            </a:r>
            <a:r>
              <a:rPr lang="en-US" sz="2500" i="1"/>
              <a:t>R</a:t>
            </a:r>
            <a:endParaRPr lang="en-US" sz="2500"/>
          </a:p>
          <a:p>
            <a:pPr marL="0" indent="3175">
              <a:lnSpc>
                <a:spcPct val="40000"/>
              </a:lnSpc>
              <a:buFont typeface="Wingdings" pitchFamily="2" charset="2"/>
              <a:buNone/>
              <a:tabLst>
                <a:tab pos="1371600" algn="ctr"/>
              </a:tabLst>
            </a:pPr>
            <a:r>
              <a:rPr lang="en-US" sz="2500" i="1"/>
              <a:t>	r</a:t>
            </a:r>
            <a:endParaRPr lang="en-US" sz="2500"/>
          </a:p>
          <a:p>
            <a:pPr marL="0" indent="3175">
              <a:lnSpc>
                <a:spcPct val="90000"/>
              </a:lnSpc>
              <a:spcBef>
                <a:spcPct val="50000"/>
              </a:spcBef>
              <a:buFont typeface="Wingdings" pitchFamily="2" charset="2"/>
              <a:buNone/>
              <a:tabLst>
                <a:tab pos="1371600" algn="ctr"/>
              </a:tabLst>
            </a:pPr>
            <a:r>
              <a:rPr lang="en-US" sz="2500" b="1">
                <a:solidFill>
                  <a:schemeClr val="tx2"/>
                </a:solidFill>
              </a:rPr>
              <a:t>Deriving the formula</a:t>
            </a:r>
            <a:endParaRPr lang="en-US" sz="2500">
              <a:solidFill>
                <a:schemeClr val="tx2"/>
              </a:solidFill>
            </a:endParaRPr>
          </a:p>
          <a:p>
            <a:pPr marL="0" indent="3175">
              <a:lnSpc>
                <a:spcPct val="90000"/>
              </a:lnSpc>
              <a:buFont typeface="Wingdings" pitchFamily="2" charset="2"/>
              <a:buNone/>
              <a:tabLst>
                <a:tab pos="1371600" algn="ctr"/>
              </a:tabLst>
            </a:pPr>
            <a:r>
              <a:rPr lang="en-US" sz="2500" i="1"/>
              <a:t>R</a:t>
            </a:r>
            <a:r>
              <a:rPr lang="en-US" sz="2500"/>
              <a:t> = </a:t>
            </a:r>
            <a:r>
              <a:rPr lang="en-US" sz="2500" i="1"/>
              <a:t>RR</a:t>
            </a:r>
            <a:r>
              <a:rPr lang="en-US" sz="2500"/>
              <a:t> = </a:t>
            </a:r>
            <a:r>
              <a:rPr lang="en-US" sz="2500" i="1"/>
              <a:t>r</a:t>
            </a:r>
            <a:r>
              <a:rPr lang="en-US" sz="2500"/>
              <a:t> </a:t>
            </a:r>
            <a:r>
              <a:rPr lang="en-US" sz="2500">
                <a:latin typeface="Symbol" pitchFamily="18" charset="2"/>
              </a:rPr>
              <a:t></a:t>
            </a:r>
            <a:r>
              <a:rPr lang="en-US" sz="2500"/>
              <a:t> </a:t>
            </a:r>
            <a:r>
              <a:rPr lang="en-US" sz="2500" i="1"/>
              <a:t>D</a:t>
            </a:r>
            <a:endParaRPr lang="en-US" sz="2500"/>
          </a:p>
          <a:p>
            <a:pPr marL="0" indent="3175">
              <a:lnSpc>
                <a:spcPct val="40000"/>
              </a:lnSpc>
              <a:spcBef>
                <a:spcPct val="100000"/>
              </a:spcBef>
              <a:buFont typeface="Wingdings" pitchFamily="2" charset="2"/>
              <a:buNone/>
              <a:tabLst>
                <a:tab pos="1371600" algn="ctr"/>
              </a:tabLst>
            </a:pPr>
            <a:r>
              <a:rPr lang="en-US" sz="2500" i="1"/>
              <a:t>	</a:t>
            </a:r>
            <a:r>
              <a:rPr lang="en-US" sz="2500"/>
              <a:t>1</a:t>
            </a:r>
          </a:p>
          <a:p>
            <a:pPr marL="0" indent="3175">
              <a:lnSpc>
                <a:spcPct val="40000"/>
              </a:lnSpc>
              <a:buFont typeface="Wingdings" pitchFamily="2" charset="2"/>
              <a:buNone/>
              <a:tabLst>
                <a:tab pos="1371600" algn="ctr"/>
              </a:tabLst>
            </a:pPr>
            <a:r>
              <a:rPr lang="en-US" sz="2500" i="1"/>
              <a:t>D</a:t>
            </a:r>
            <a:r>
              <a:rPr lang="en-US" sz="2500"/>
              <a:t> =                  </a:t>
            </a:r>
            <a:r>
              <a:rPr lang="en-US" sz="2500">
                <a:latin typeface="Symbol" pitchFamily="18" charset="2"/>
              </a:rPr>
              <a:t></a:t>
            </a:r>
            <a:r>
              <a:rPr lang="en-US" sz="2500"/>
              <a:t> </a:t>
            </a:r>
            <a:r>
              <a:rPr lang="en-US" sz="2500" i="1"/>
              <a:t>R</a:t>
            </a:r>
            <a:endParaRPr lang="en-US" sz="2500"/>
          </a:p>
          <a:p>
            <a:pPr marL="0" indent="3175">
              <a:lnSpc>
                <a:spcPct val="40000"/>
              </a:lnSpc>
              <a:spcAft>
                <a:spcPct val="100000"/>
              </a:spcAft>
              <a:buFont typeface="Wingdings" pitchFamily="2" charset="2"/>
              <a:buNone/>
              <a:tabLst>
                <a:tab pos="1371600" algn="ctr"/>
              </a:tabLst>
            </a:pPr>
            <a:r>
              <a:rPr lang="en-US" sz="2500" i="1"/>
              <a:t>	r</a:t>
            </a:r>
            <a:endParaRPr lang="en-US" sz="2500"/>
          </a:p>
          <a:p>
            <a:pPr marL="0" indent="3175">
              <a:lnSpc>
                <a:spcPct val="40000"/>
              </a:lnSpc>
              <a:buFont typeface="Wingdings" pitchFamily="2" charset="2"/>
              <a:buNone/>
              <a:tabLst>
                <a:tab pos="1371600" algn="ctr"/>
              </a:tabLst>
            </a:pPr>
            <a:r>
              <a:rPr lang="en-US" sz="2500">
                <a:latin typeface="Symbol" pitchFamily="18" charset="2"/>
              </a:rPr>
              <a:t>	</a:t>
            </a:r>
            <a:r>
              <a:rPr lang="en-US" sz="2500"/>
              <a:t>1</a:t>
            </a:r>
          </a:p>
          <a:p>
            <a:pPr marL="0" indent="3175">
              <a:lnSpc>
                <a:spcPct val="40000"/>
              </a:lnSpc>
              <a:buFont typeface="Wingdings" pitchFamily="2" charset="2"/>
              <a:buNone/>
              <a:tabLst>
                <a:tab pos="1371600" algn="ctr"/>
              </a:tabLst>
            </a:pPr>
            <a:r>
              <a:rPr lang="en-US" sz="2500">
                <a:latin typeface="Symbol" pitchFamily="18" charset="2"/>
              </a:rPr>
              <a:t></a:t>
            </a:r>
            <a:r>
              <a:rPr lang="en-US" sz="2500" i="1"/>
              <a:t>D</a:t>
            </a:r>
            <a:r>
              <a:rPr lang="en-US" sz="2500"/>
              <a:t> =                </a:t>
            </a:r>
            <a:r>
              <a:rPr lang="en-US" sz="2500">
                <a:latin typeface="Symbol" pitchFamily="18" charset="2"/>
              </a:rPr>
              <a:t></a:t>
            </a:r>
            <a:r>
              <a:rPr lang="en-US" sz="2500"/>
              <a:t> </a:t>
            </a:r>
            <a:r>
              <a:rPr lang="en-US" sz="2500">
                <a:latin typeface="Symbol" pitchFamily="18" charset="2"/>
              </a:rPr>
              <a:t></a:t>
            </a:r>
            <a:r>
              <a:rPr lang="en-US" sz="2500" i="1"/>
              <a:t>R</a:t>
            </a:r>
            <a:endParaRPr lang="en-US" sz="2500"/>
          </a:p>
          <a:p>
            <a:pPr marL="0" indent="3175">
              <a:lnSpc>
                <a:spcPct val="40000"/>
              </a:lnSpc>
              <a:buFont typeface="Wingdings" pitchFamily="2" charset="2"/>
              <a:buNone/>
              <a:tabLst>
                <a:tab pos="1371600" algn="ctr"/>
              </a:tabLst>
            </a:pPr>
            <a:r>
              <a:rPr lang="en-US" sz="2500"/>
              <a:t>	</a:t>
            </a:r>
            <a:r>
              <a:rPr lang="en-US" sz="2500" i="1"/>
              <a:t>r</a:t>
            </a:r>
            <a:endParaRPr lang="en-US" sz="2500" baseline="-25000"/>
          </a:p>
        </p:txBody>
      </p:sp>
      <p:sp>
        <p:nvSpPr>
          <p:cNvPr id="99332" name="Line 4"/>
          <p:cNvSpPr>
            <a:spLocks noChangeShapeType="1"/>
          </p:cNvSpPr>
          <p:nvPr/>
        </p:nvSpPr>
        <p:spPr bwMode="auto">
          <a:xfrm>
            <a:off x="1758950" y="2514600"/>
            <a:ext cx="749300" cy="0"/>
          </a:xfrm>
          <a:prstGeom prst="line">
            <a:avLst/>
          </a:prstGeom>
          <a:noFill/>
          <a:ln w="12700">
            <a:solidFill>
              <a:schemeClr val="tx1"/>
            </a:solidFill>
            <a:round/>
            <a:headEnd/>
            <a:tailEnd/>
          </a:ln>
          <a:effectLst/>
        </p:spPr>
        <p:txBody>
          <a:bodyPr wrap="none" anchor="ctr"/>
          <a:lstStyle/>
          <a:p>
            <a:endParaRPr lang="en-US"/>
          </a:p>
        </p:txBody>
      </p:sp>
      <p:sp>
        <p:nvSpPr>
          <p:cNvPr id="99333" name="Line 5"/>
          <p:cNvSpPr>
            <a:spLocks noChangeShapeType="1"/>
          </p:cNvSpPr>
          <p:nvPr/>
        </p:nvSpPr>
        <p:spPr bwMode="auto">
          <a:xfrm>
            <a:off x="1835150" y="4495800"/>
            <a:ext cx="673100" cy="0"/>
          </a:xfrm>
          <a:prstGeom prst="line">
            <a:avLst/>
          </a:prstGeom>
          <a:noFill/>
          <a:ln w="12700">
            <a:solidFill>
              <a:schemeClr val="tx1"/>
            </a:solidFill>
            <a:round/>
            <a:headEnd/>
            <a:tailEnd/>
          </a:ln>
          <a:effectLst/>
        </p:spPr>
        <p:txBody>
          <a:bodyPr wrap="none" anchor="ctr"/>
          <a:lstStyle/>
          <a:p>
            <a:endParaRPr lang="en-US"/>
          </a:p>
        </p:txBody>
      </p:sp>
      <p:sp>
        <p:nvSpPr>
          <p:cNvPr id="99334" name="Line 6"/>
          <p:cNvSpPr>
            <a:spLocks noChangeShapeType="1"/>
          </p:cNvSpPr>
          <p:nvPr/>
        </p:nvSpPr>
        <p:spPr bwMode="auto">
          <a:xfrm>
            <a:off x="1835150" y="5486400"/>
            <a:ext cx="5969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lIns="90488" tIns="44450" rIns="90488" bIns="44450" anchor="ctr">
            <a:normAutofit fontScale="90000"/>
          </a:bodyPr>
          <a:lstStyle/>
          <a:p>
            <a:r>
              <a:rPr lang="en-US"/>
              <a:t>Deposit Creation:</a:t>
            </a:r>
            <a:br>
              <a:rPr lang="en-US"/>
            </a:br>
            <a:r>
              <a:rPr lang="en-US"/>
              <a:t>Banking System as a Whole</a:t>
            </a:r>
          </a:p>
        </p:txBody>
      </p:sp>
      <p:sp>
        <p:nvSpPr>
          <p:cNvPr id="101379" name="Rectangle 3"/>
          <p:cNvSpPr>
            <a:spLocks noGrp="1" noChangeArrowheads="1"/>
          </p:cNvSpPr>
          <p:nvPr>
            <p:ph type="body" idx="1"/>
          </p:nvPr>
        </p:nvSpPr>
        <p:spPr>
          <a:xfrm>
            <a:off x="685800" y="1660525"/>
            <a:ext cx="7772400" cy="5045075"/>
          </a:xfrm>
          <a:noFill/>
          <a:ln/>
        </p:spPr>
        <p:txBody>
          <a:bodyPr lIns="90488" tIns="44450" rIns="90488" bIns="44450">
            <a:normAutofit lnSpcReduction="10000"/>
          </a:bodyPr>
          <a:lstStyle/>
          <a:p>
            <a:pPr marL="0" indent="3175" algn="ctr">
              <a:buFont typeface="Wingdings" pitchFamily="2" charset="2"/>
              <a:buNone/>
              <a:tabLst>
                <a:tab pos="2743200" algn="r"/>
                <a:tab pos="3657600" algn="l"/>
                <a:tab pos="5486400" algn="l"/>
              </a:tabLst>
            </a:pPr>
            <a:r>
              <a:rPr lang="en-US" b="1">
                <a:solidFill>
                  <a:schemeClr val="tx2"/>
                </a:solidFill>
              </a:rPr>
              <a:t>Banking System</a:t>
            </a:r>
          </a:p>
          <a:p>
            <a:pPr marL="0" indent="3175">
              <a:buFont typeface="Wingdings" pitchFamily="2" charset="2"/>
              <a:buNone/>
              <a:tabLst>
                <a:tab pos="2743200" algn="r"/>
                <a:tab pos="3657600" algn="l"/>
                <a:tab pos="5486400" algn="l"/>
              </a:tabLst>
            </a:pPr>
            <a:r>
              <a:rPr lang="en-US"/>
              <a:t>Assets 		Liabilities</a:t>
            </a:r>
          </a:p>
          <a:p>
            <a:pPr marL="0" indent="3175">
              <a:buFont typeface="Wingdings" pitchFamily="2" charset="2"/>
              <a:buNone/>
              <a:tabLst>
                <a:tab pos="2743200" algn="r"/>
                <a:tab pos="3657600" algn="l"/>
                <a:tab pos="5486400" algn="l"/>
              </a:tabLst>
            </a:pPr>
            <a:r>
              <a:rPr lang="en-US"/>
              <a:t>Securities	– $100	Deposits	+ $1000</a:t>
            </a:r>
          </a:p>
          <a:p>
            <a:pPr marL="0" indent="3175">
              <a:buFont typeface="Wingdings" pitchFamily="2" charset="2"/>
              <a:buNone/>
              <a:tabLst>
                <a:tab pos="2743200" algn="r"/>
                <a:tab pos="3657600" algn="l"/>
                <a:tab pos="5486400" algn="l"/>
              </a:tabLst>
            </a:pPr>
            <a:r>
              <a:rPr lang="en-US"/>
              <a:t>Reserves	+ $100</a:t>
            </a:r>
          </a:p>
          <a:p>
            <a:pPr marL="0" indent="3175">
              <a:buFont typeface="Wingdings" pitchFamily="2" charset="2"/>
              <a:buNone/>
              <a:tabLst>
                <a:tab pos="2743200" algn="r"/>
                <a:tab pos="3657600" algn="l"/>
                <a:tab pos="5486400" algn="l"/>
              </a:tabLst>
            </a:pPr>
            <a:r>
              <a:rPr lang="en-US"/>
              <a:t>Loans	+ $1000</a:t>
            </a:r>
          </a:p>
          <a:p>
            <a:pPr marL="0" indent="3175">
              <a:spcBef>
                <a:spcPct val="50000"/>
              </a:spcBef>
              <a:buFont typeface="Wingdings" pitchFamily="2" charset="2"/>
              <a:buNone/>
              <a:tabLst>
                <a:tab pos="2743200" algn="r"/>
                <a:tab pos="3657600" algn="l"/>
                <a:tab pos="5486400" algn="l"/>
              </a:tabLst>
            </a:pPr>
            <a:r>
              <a:rPr lang="en-US" b="1">
                <a:solidFill>
                  <a:schemeClr val="tx2"/>
                </a:solidFill>
              </a:rPr>
              <a:t>Critique of Simple Model</a:t>
            </a:r>
            <a:endParaRPr lang="en-US">
              <a:solidFill>
                <a:schemeClr val="tx2"/>
              </a:solidFill>
            </a:endParaRPr>
          </a:p>
          <a:p>
            <a:pPr marL="0" indent="3175">
              <a:buFont typeface="Wingdings" pitchFamily="2" charset="2"/>
              <a:buNone/>
              <a:tabLst>
                <a:tab pos="2743200" algn="r"/>
                <a:tab pos="3657600" algn="l"/>
                <a:tab pos="5486400" algn="l"/>
              </a:tabLst>
            </a:pPr>
            <a:r>
              <a:rPr lang="en-US"/>
              <a:t>Deposit creation stops if:</a:t>
            </a:r>
          </a:p>
          <a:p>
            <a:pPr marL="0" indent="3175">
              <a:buFont typeface="Wingdings" pitchFamily="2" charset="2"/>
              <a:buNone/>
              <a:tabLst>
                <a:tab pos="2743200" algn="r"/>
                <a:tab pos="3657600" algn="l"/>
                <a:tab pos="5486400" algn="l"/>
              </a:tabLst>
            </a:pPr>
            <a:r>
              <a:rPr lang="en-US"/>
              <a:t>1.	  Proceeds from loan kept in cash</a:t>
            </a:r>
          </a:p>
          <a:p>
            <a:pPr marL="0" indent="3175">
              <a:buFont typeface="Wingdings" pitchFamily="2" charset="2"/>
              <a:buNone/>
              <a:tabLst>
                <a:tab pos="2743200" algn="r"/>
                <a:tab pos="3657600" algn="l"/>
                <a:tab pos="5486400" algn="l"/>
              </a:tabLst>
            </a:pPr>
            <a:r>
              <a:rPr lang="en-US"/>
              <a:t>2.	  Bank holds excess reserves</a:t>
            </a:r>
          </a:p>
        </p:txBody>
      </p:sp>
      <p:sp>
        <p:nvSpPr>
          <p:cNvPr id="101380" name="Line 4"/>
          <p:cNvSpPr>
            <a:spLocks noChangeShapeType="1"/>
          </p:cNvSpPr>
          <p:nvPr/>
        </p:nvSpPr>
        <p:spPr bwMode="auto">
          <a:xfrm>
            <a:off x="798513" y="2692400"/>
            <a:ext cx="6997700" cy="0"/>
          </a:xfrm>
          <a:prstGeom prst="line">
            <a:avLst/>
          </a:prstGeom>
          <a:noFill/>
          <a:ln w="19050">
            <a:solidFill>
              <a:schemeClr val="tx1"/>
            </a:solidFill>
            <a:round/>
            <a:headEnd/>
            <a:tailEnd/>
          </a:ln>
          <a:effectLst/>
        </p:spPr>
        <p:txBody>
          <a:bodyPr wrap="none" anchor="ctr"/>
          <a:lstStyle/>
          <a:p>
            <a:endParaRPr lang="en-US"/>
          </a:p>
        </p:txBody>
      </p:sp>
      <p:sp>
        <p:nvSpPr>
          <p:cNvPr id="101381" name="Line 5"/>
          <p:cNvSpPr>
            <a:spLocks noChangeShapeType="1"/>
          </p:cNvSpPr>
          <p:nvPr/>
        </p:nvSpPr>
        <p:spPr bwMode="auto">
          <a:xfrm>
            <a:off x="4195763" y="2692400"/>
            <a:ext cx="0" cy="1462088"/>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ln/>
        </p:spPr>
        <p:txBody>
          <a:bodyPr lIns="90488" tIns="44450" rIns="90488" bIns="44450" anchor="ctr"/>
          <a:lstStyle/>
          <a:p>
            <a:r>
              <a:rPr lang="en-US" altLang="en-US"/>
              <a:t>The Monetary Base</a:t>
            </a:r>
          </a:p>
        </p:txBody>
      </p:sp>
      <p:sp>
        <p:nvSpPr>
          <p:cNvPr id="103427" name="Rectangle 3"/>
          <p:cNvSpPr>
            <a:spLocks noGrp="1" noChangeArrowheads="1"/>
          </p:cNvSpPr>
          <p:nvPr>
            <p:ph type="body" idx="1"/>
          </p:nvPr>
        </p:nvSpPr>
        <p:spPr>
          <a:xfrm>
            <a:off x="990600" y="1600200"/>
            <a:ext cx="8077200" cy="5181600"/>
          </a:xfrm>
          <a:noFill/>
          <a:ln/>
        </p:spPr>
        <p:txBody>
          <a:bodyPr lIns="90488" tIns="44450" rIns="90488" bIns="44450"/>
          <a:lstStyle/>
          <a:p>
            <a:pPr>
              <a:buFont typeface="Wingdings" pitchFamily="2" charset="2"/>
              <a:buNone/>
            </a:pPr>
            <a:r>
              <a:rPr lang="en-US" altLang="en-US" sz="1900"/>
              <a:t>1.</a:t>
            </a:r>
            <a:r>
              <a:rPr lang="en-US" altLang="en-US" sz="1900" i="1"/>
              <a:t>	MB</a:t>
            </a:r>
            <a:r>
              <a:rPr lang="en-US" altLang="en-US" sz="1900"/>
              <a:t>	= </a:t>
            </a:r>
            <a:r>
              <a:rPr lang="en-US" altLang="en-US" sz="1900" i="1"/>
              <a:t>C</a:t>
            </a:r>
            <a:r>
              <a:rPr lang="en-US" altLang="en-US" sz="1900"/>
              <a:t> + </a:t>
            </a:r>
            <a:r>
              <a:rPr lang="en-US" altLang="en-US" sz="1900" i="1"/>
              <a:t>R</a:t>
            </a:r>
            <a:r>
              <a:rPr lang="en-US" altLang="en-US" sz="1900"/>
              <a:t> = (Fed notes) + (bank deposits) + (Treasury currency) – (coin)</a:t>
            </a:r>
          </a:p>
          <a:p>
            <a:pPr>
              <a:buFont typeface="Wingdings" pitchFamily="2" charset="2"/>
              <a:buNone/>
            </a:pPr>
            <a:r>
              <a:rPr lang="en-US" altLang="en-US" sz="1900"/>
              <a:t>Asset = Liabilities of Fed balance sheet </a:t>
            </a:r>
            <a:r>
              <a:rPr lang="en-US" altLang="en-US" sz="1900">
                <a:latin typeface="Symbol" pitchFamily="18" charset="2"/>
              </a:rPr>
              <a:t></a:t>
            </a:r>
            <a:endParaRPr lang="en-US" altLang="en-US" sz="1900"/>
          </a:p>
          <a:p>
            <a:pPr>
              <a:buFont typeface="Wingdings" pitchFamily="2" charset="2"/>
              <a:buNone/>
            </a:pPr>
            <a:r>
              <a:rPr lang="en-US" altLang="en-US" sz="1900"/>
              <a:t>2.	(Fed notes) + (bank deposits) = (securities) + (discount loans) + </a:t>
            </a:r>
            <a:br>
              <a:rPr lang="en-US" altLang="en-US" sz="1900"/>
            </a:br>
            <a:r>
              <a:rPr lang="en-US" altLang="en-US" sz="1900"/>
              <a:t>(gold and SDRs) + (coin) + (cash items in process of collection) + (other Fed assets) – (Treasury deposits) – (foreign and other deposits) – (deferred-availability cash items) – (other Fed liabs)</a:t>
            </a:r>
          </a:p>
          <a:p>
            <a:pPr>
              <a:buFont typeface="Wingdings" pitchFamily="2" charset="2"/>
              <a:buNone/>
            </a:pPr>
            <a:r>
              <a:rPr lang="en-US" altLang="en-US" sz="1900"/>
              <a:t>Float = (cash items in process of collection) – (deferred-availability cash items)</a:t>
            </a:r>
          </a:p>
          <a:p>
            <a:pPr>
              <a:buFont typeface="Wingdings" pitchFamily="2" charset="2"/>
              <a:buNone/>
            </a:pPr>
            <a:r>
              <a:rPr lang="en-US" altLang="en-US" sz="1900"/>
              <a:t>Substituting 2 into 1 and using definition of float:</a:t>
            </a:r>
          </a:p>
          <a:p>
            <a:pPr>
              <a:buFont typeface="Wingdings" pitchFamily="2" charset="2"/>
              <a:buNone/>
            </a:pPr>
            <a:r>
              <a:rPr lang="en-US" altLang="en-US" sz="1900" i="1"/>
              <a:t>MB</a:t>
            </a:r>
            <a:r>
              <a:rPr lang="en-US" altLang="en-US" sz="1900"/>
              <a:t> = (securities) + (discount loans) + (gold and SDRs) + (float) + (other Fed assets) + (Treasury currency) – (Treasury deposits) – (foreign and other deposits) – (other Fed liabs)</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0"/>
            <a:ext cx="8534400" cy="1066800"/>
          </a:xfrm>
          <a:noFill/>
          <a:ln/>
        </p:spPr>
        <p:txBody>
          <a:bodyPr lIns="90488" tIns="44450" rIns="90488" bIns="44450" anchor="ctr"/>
          <a:lstStyle/>
          <a:p>
            <a:r>
              <a:rPr lang="en-US" altLang="en-US" sz="3200"/>
              <a:t>Summary: Factors that Affect the Monetary Base</a:t>
            </a:r>
          </a:p>
        </p:txBody>
      </p:sp>
      <p:pic>
        <p:nvPicPr>
          <p:cNvPr id="105475" name="Picture 3"/>
          <p:cNvPicPr>
            <a:picLocks noChangeArrowheads="1"/>
          </p:cNvPicPr>
          <p:nvPr/>
        </p:nvPicPr>
        <p:blipFill>
          <a:blip r:embed="rId3" cstate="print"/>
          <a:srcRect/>
          <a:stretch>
            <a:fillRect/>
          </a:stretch>
        </p:blipFill>
        <p:spPr bwMode="auto">
          <a:xfrm>
            <a:off x="1639888" y="1676400"/>
            <a:ext cx="6329362" cy="4787900"/>
          </a:xfrm>
          <a:prstGeom prst="rect">
            <a:avLst/>
          </a:prstGeom>
          <a:noFill/>
          <a:ln w="12700">
            <a:noFill/>
            <a:miter lim="800000"/>
            <a:headEnd/>
            <a:tailEnd/>
          </a:ln>
          <a:effectLst/>
        </p:spPr>
      </p:pic>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Wizard of OZ</a:t>
            </a:r>
          </a:p>
        </p:txBody>
      </p:sp>
      <p:sp>
        <p:nvSpPr>
          <p:cNvPr id="107523" name="Rectangle 3"/>
          <p:cNvSpPr>
            <a:spLocks noGrp="1" noChangeArrowheads="1"/>
          </p:cNvSpPr>
          <p:nvPr>
            <p:ph type="body" idx="1"/>
          </p:nvPr>
        </p:nvSpPr>
        <p:spPr/>
        <p:txBody>
          <a:bodyPr/>
          <a:lstStyle/>
          <a:p>
            <a:r>
              <a:rPr lang="en-US"/>
              <a:t>The Wizard of OZ as a monetary allegory</a:t>
            </a:r>
          </a:p>
          <a:p>
            <a:r>
              <a:rPr lang="en-US" sz="2500" b="1"/>
              <a:t>Rockoff, Hugh. 1990. "The "Wizard of Oz" as a Monetary Allegory." </a:t>
            </a:r>
            <a:r>
              <a:rPr lang="en-US" sz="2500" b="1" i="1"/>
              <a:t>Journal of Political Economy</a:t>
            </a:r>
            <a:r>
              <a:rPr lang="en-US" sz="2500" b="1"/>
              <a:t>, 98:4, pp. 739-60.</a:t>
            </a:r>
            <a:endParaRPr lang="en-US" sz="2500"/>
          </a:p>
          <a:p>
            <a:r>
              <a:rPr lang="en-US" sz="2100">
                <a:hlinkClick r:id="rId3"/>
              </a:rPr>
              <a:t>http://www.uno.edu/~coba/econ/projects/oz/</a:t>
            </a:r>
            <a:endParaRPr lang="en-US" sz="2100"/>
          </a:p>
          <a:p>
            <a:r>
              <a:rPr lang="en-US" sz="2100">
                <a:hlinkClick r:id="rId4"/>
              </a:rPr>
              <a:t>http://www.micheloud.com/FXM/MH/Crime/WWIZOZ.htm</a:t>
            </a:r>
            <a:endParaRPr lang="en-US" sz="2100"/>
          </a:p>
          <a:p>
            <a:r>
              <a:rPr lang="en-US" sz="2100">
                <a:hlinkClick r:id="rId5"/>
              </a:rPr>
              <a:t>http://www.ryerson.ca/~lovewell/oz.html</a:t>
            </a:r>
            <a:endParaRPr lang="en-US" sz="2100"/>
          </a:p>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William Jennings Bryan</a:t>
            </a:r>
          </a:p>
        </p:txBody>
      </p:sp>
      <p:sp>
        <p:nvSpPr>
          <p:cNvPr id="109571" name="Rectangle 3"/>
          <p:cNvSpPr>
            <a:spLocks noGrp="1" noChangeArrowheads="1"/>
          </p:cNvSpPr>
          <p:nvPr>
            <p:ph type="body" idx="1"/>
          </p:nvPr>
        </p:nvSpPr>
        <p:spPr/>
        <p:txBody>
          <a:bodyPr/>
          <a:lstStyle/>
          <a:p>
            <a:pPr>
              <a:lnSpc>
                <a:spcPct val="90000"/>
              </a:lnSpc>
            </a:pPr>
            <a:r>
              <a:rPr lang="en-US" sz="1700"/>
              <a:t>Bryan gave a very passionate speech and "brought the delegates to their feet howling in ecstasy with his cry toward the end: (Boller, p. 168) </a:t>
            </a:r>
            <a:br>
              <a:rPr lang="en-US" sz="1700"/>
            </a:br>
            <a:r>
              <a:rPr lang="en-US" sz="1700"/>
              <a:t/>
            </a:r>
            <a:br>
              <a:rPr lang="en-US" sz="1700"/>
            </a:br>
            <a:r>
              <a:rPr lang="en-US" sz="1700"/>
              <a:t>“We have petitioned, and our petitions have been scorned; we have entreated, and our entreaties have been disregarded; we have begged, and they have mocked when our clamity came. We beg no longer; we entreat no more. We defy them ...! Having behind us the producing masses of this nation and the world, supported by the commercial interests, the laboring interests, and the toilers everywhere, we will answer their demand for a gold standard by saying to them: You shall not press down upon the brow of labor this crown of thorns, you shall not crucify mankind upon a cross of gold!” </a:t>
            </a:r>
          </a:p>
          <a:p>
            <a:pPr>
              <a:lnSpc>
                <a:spcPct val="90000"/>
              </a:lnSpc>
            </a:pPr>
            <a:r>
              <a:rPr lang="en-US" sz="1500">
                <a:hlinkClick r:id="rId3"/>
              </a:rPr>
              <a:t>http://www.americanpresidents.org/presidents/yearschedule.asp</a:t>
            </a:r>
            <a:endParaRPr lang="en-US" sz="1500"/>
          </a:p>
          <a:p>
            <a:pPr>
              <a:lnSpc>
                <a:spcPct val="90000"/>
              </a:lnSpc>
            </a:pPr>
            <a:r>
              <a:rPr lang="en-US" sz="1500">
                <a:hlinkClick r:id="rId4"/>
              </a:rPr>
              <a:t>http://www.americanpresidents.org/ram/amp082399g2.ram</a:t>
            </a:r>
            <a:endParaRPr lang="en-US" sz="1500"/>
          </a:p>
          <a:p>
            <a:pPr>
              <a:lnSpc>
                <a:spcPct val="90000"/>
              </a:lnSpc>
            </a:pPr>
            <a:r>
              <a:rPr lang="en-US" sz="1500"/>
              <a:t>At 24 minutes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5800" y="3886200"/>
            <a:ext cx="7772400" cy="20574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latin typeface="Arial" charset="0"/>
            </a:endParaRPr>
          </a:p>
        </p:txBody>
      </p:sp>
      <p:sp>
        <p:nvSpPr>
          <p:cNvPr id="171011" name="Rectangle 3"/>
          <p:cNvSpPr>
            <a:spLocks noGrp="1" noChangeArrowheads="1"/>
          </p:cNvSpPr>
          <p:nvPr>
            <p:ph type="ctrTitle"/>
          </p:nvPr>
        </p:nvSpPr>
        <p:spPr/>
        <p:txBody>
          <a:bodyPr/>
          <a:lstStyle/>
          <a:p>
            <a:r>
              <a:rPr lang="en-US"/>
              <a:t>Structure of Central Banks and the Federal Reserve System</a:t>
            </a:r>
          </a:p>
        </p:txBody>
      </p:sp>
      <p:sp>
        <p:nvSpPr>
          <p:cNvPr id="171012" name="Rectangle 4"/>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z="3200"/>
              <a:t>First Bank of United States 1791-1811</a:t>
            </a:r>
          </a:p>
        </p:txBody>
      </p:sp>
      <p:pic>
        <p:nvPicPr>
          <p:cNvPr id="173059" name="Picture 3" descr="IMGP0341"/>
          <p:cNvPicPr>
            <a:picLocks noGrp="1" noChangeAspect="1" noChangeArrowheads="1"/>
          </p:cNvPicPr>
          <p:nvPr>
            <p:ph idx="1"/>
          </p:nvPr>
        </p:nvPicPr>
        <p:blipFill>
          <a:blip r:embed="rId3" cstate="print"/>
          <a:srcRect/>
          <a:stretch>
            <a:fillRect/>
          </a:stretch>
        </p:blipFill>
        <p:spPr>
          <a:xfrm>
            <a:off x="2057400" y="1827213"/>
            <a:ext cx="5711825" cy="4114800"/>
          </a:xfrm>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2800"/>
              <a:t>Second Bank of United States 1816-1836</a:t>
            </a:r>
          </a:p>
        </p:txBody>
      </p:sp>
      <p:pic>
        <p:nvPicPr>
          <p:cNvPr id="175107" name="Picture 3" descr="IMGP0334"/>
          <p:cNvPicPr>
            <a:picLocks noGrp="1" noChangeAspect="1" noChangeArrowheads="1"/>
          </p:cNvPicPr>
          <p:nvPr>
            <p:ph idx="1"/>
          </p:nvPr>
        </p:nvPicPr>
        <p:blipFill>
          <a:blip r:embed="rId3" cstate="print"/>
          <a:srcRect/>
          <a:stretch>
            <a:fillRect/>
          </a:stretch>
        </p:blipFill>
        <p:spPr>
          <a:xfrm>
            <a:off x="1981200" y="1827213"/>
            <a:ext cx="5788025" cy="41148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p:cNvSpPr>
            <a:spLocks noGrp="1" noChangeArrowheads="1"/>
          </p:cNvSpPr>
          <p:nvPr>
            <p:ph type="title"/>
          </p:nvPr>
        </p:nvSpPr>
        <p:spPr/>
        <p:txBody>
          <a:bodyPr/>
          <a:lstStyle/>
          <a:p>
            <a:r>
              <a:rPr lang="en-US" sz="3200"/>
              <a:t>Distinction Between:</a:t>
            </a:r>
            <a:br>
              <a:rPr lang="en-US" sz="3200"/>
            </a:br>
            <a:r>
              <a:rPr lang="en-US" sz="3200"/>
              <a:t>Interest Rates and Returns</a:t>
            </a:r>
          </a:p>
        </p:txBody>
      </p:sp>
      <p:graphicFrame>
        <p:nvGraphicFramePr>
          <p:cNvPr id="143363" name="Object 3"/>
          <p:cNvGraphicFramePr>
            <a:graphicFrameLocks noChangeAspect="1"/>
          </p:cNvGraphicFramePr>
          <p:nvPr>
            <p:ph idx="4294967295"/>
          </p:nvPr>
        </p:nvGraphicFramePr>
        <p:xfrm>
          <a:off x="1676400" y="2362200"/>
          <a:ext cx="5380038" cy="4006850"/>
        </p:xfrm>
        <a:graphic>
          <a:graphicData uri="http://schemas.openxmlformats.org/presentationml/2006/ole">
            <p:oleObj spid="_x0000_s8194" name="Equation" r:id="rId4" imgW="3733800" imgH="2781300" progId="">
              <p:embed/>
            </p:oleObj>
          </a:graphicData>
        </a:graphic>
      </p:graphicFrame>
    </p:spTree>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371600" y="381000"/>
            <a:ext cx="6934200" cy="1066800"/>
          </a:xfrm>
        </p:spPr>
        <p:txBody>
          <a:bodyPr/>
          <a:lstStyle/>
          <a:p>
            <a:r>
              <a:rPr lang="en-US"/>
              <a:t>Formal Structure of the Fed</a:t>
            </a:r>
          </a:p>
        </p:txBody>
      </p:sp>
      <p:pic>
        <p:nvPicPr>
          <p:cNvPr id="177155" name="Picture 3" descr="c14f01"/>
          <p:cNvPicPr preferRelativeResize="0">
            <a:picLocks noChangeAspect="1" noChangeArrowheads="1"/>
          </p:cNvPicPr>
          <p:nvPr/>
        </p:nvPicPr>
        <p:blipFill>
          <a:blip r:embed="rId3" cstate="print"/>
          <a:srcRect/>
          <a:stretch>
            <a:fillRect/>
          </a:stretch>
        </p:blipFill>
        <p:spPr bwMode="auto">
          <a:xfrm>
            <a:off x="1447800" y="1600200"/>
            <a:ext cx="7291388" cy="514350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143000" y="152400"/>
            <a:ext cx="7772400" cy="1143000"/>
          </a:xfrm>
          <a:noFill/>
          <a:ln/>
        </p:spPr>
        <p:txBody>
          <a:bodyPr lIns="90488" tIns="44450" rIns="90488" bIns="44450" anchor="ctr"/>
          <a:lstStyle/>
          <a:p>
            <a:r>
              <a:rPr lang="en-US"/>
              <a:t>Federal Reserve Districts</a:t>
            </a:r>
          </a:p>
        </p:txBody>
      </p:sp>
      <p:pic>
        <p:nvPicPr>
          <p:cNvPr id="179203" name="Picture 3" descr="c14f02"/>
          <p:cNvPicPr preferRelativeResize="0">
            <a:picLocks noChangeAspect="1" noChangeArrowheads="1"/>
          </p:cNvPicPr>
          <p:nvPr/>
        </p:nvPicPr>
        <p:blipFill>
          <a:blip r:embed="rId3" cstate="print"/>
          <a:srcRect/>
          <a:stretch>
            <a:fillRect/>
          </a:stretch>
        </p:blipFill>
        <p:spPr bwMode="auto">
          <a:xfrm>
            <a:off x="990600" y="1676400"/>
            <a:ext cx="7543800" cy="4465638"/>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905000" y="304800"/>
            <a:ext cx="6781800" cy="1143000"/>
          </a:xfrm>
        </p:spPr>
        <p:txBody>
          <a:bodyPr/>
          <a:lstStyle/>
          <a:p>
            <a:r>
              <a:rPr lang="en-US"/>
              <a:t>Informal Structure of the Fed</a:t>
            </a:r>
          </a:p>
        </p:txBody>
      </p:sp>
      <p:pic>
        <p:nvPicPr>
          <p:cNvPr id="181251" name="Picture 3" descr="c14f03"/>
          <p:cNvPicPr preferRelativeResize="0">
            <a:picLocks noChangeAspect="1" noChangeArrowheads="1"/>
          </p:cNvPicPr>
          <p:nvPr/>
        </p:nvPicPr>
        <p:blipFill>
          <a:blip r:embed="rId3" cstate="print"/>
          <a:srcRect/>
          <a:stretch>
            <a:fillRect/>
          </a:stretch>
        </p:blipFill>
        <p:spPr bwMode="auto">
          <a:xfrm>
            <a:off x="1905000" y="1600200"/>
            <a:ext cx="6958013" cy="461010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Central Bank Independence</a:t>
            </a:r>
          </a:p>
        </p:txBody>
      </p:sp>
      <p:sp>
        <p:nvSpPr>
          <p:cNvPr id="183299" name="Rectangle 3"/>
          <p:cNvSpPr>
            <a:spLocks noGrp="1" noChangeArrowheads="1"/>
          </p:cNvSpPr>
          <p:nvPr>
            <p:ph type="body" idx="1"/>
          </p:nvPr>
        </p:nvSpPr>
        <p:spPr>
          <a:xfrm>
            <a:off x="990600" y="1676400"/>
            <a:ext cx="7772400" cy="4038600"/>
          </a:xfrm>
          <a:noFill/>
          <a:ln/>
        </p:spPr>
        <p:txBody>
          <a:bodyPr/>
          <a:lstStyle/>
          <a:p>
            <a:pPr>
              <a:lnSpc>
                <a:spcPct val="90000"/>
              </a:lnSpc>
              <a:spcBef>
                <a:spcPct val="50000"/>
              </a:spcBef>
              <a:buFont typeface="Wingdings" pitchFamily="2" charset="2"/>
              <a:buNone/>
            </a:pPr>
            <a:r>
              <a:rPr lang="en-US" sz="1700" b="1">
                <a:solidFill>
                  <a:schemeClr val="tx2"/>
                </a:solidFill>
              </a:rPr>
              <a:t>Factors making Fed independent</a:t>
            </a:r>
          </a:p>
          <a:p>
            <a:pPr>
              <a:lnSpc>
                <a:spcPct val="90000"/>
              </a:lnSpc>
              <a:buFont typeface="Wingdings" pitchFamily="2" charset="2"/>
              <a:buNone/>
            </a:pPr>
            <a:r>
              <a:rPr lang="en-US" sz="1700"/>
              <a:t>1.	Members of Board have long terms</a:t>
            </a:r>
          </a:p>
          <a:p>
            <a:pPr>
              <a:lnSpc>
                <a:spcPct val="90000"/>
              </a:lnSpc>
              <a:buFont typeface="Wingdings" pitchFamily="2" charset="2"/>
              <a:buNone/>
            </a:pPr>
            <a:r>
              <a:rPr lang="en-US" sz="1700"/>
              <a:t>2.	Fed is financially independent: This is most important</a:t>
            </a:r>
          </a:p>
          <a:p>
            <a:pPr>
              <a:lnSpc>
                <a:spcPct val="90000"/>
              </a:lnSpc>
              <a:spcBef>
                <a:spcPct val="50000"/>
              </a:spcBef>
              <a:buFont typeface="Wingdings" pitchFamily="2" charset="2"/>
              <a:buNone/>
            </a:pPr>
            <a:r>
              <a:rPr lang="en-US" sz="1700" b="1">
                <a:solidFill>
                  <a:schemeClr val="tx2"/>
                </a:solidFill>
              </a:rPr>
              <a:t>Factors making Fed dependent</a:t>
            </a:r>
          </a:p>
          <a:p>
            <a:pPr>
              <a:lnSpc>
                <a:spcPct val="90000"/>
              </a:lnSpc>
              <a:buFont typeface="Wingdings" pitchFamily="2" charset="2"/>
              <a:buNone/>
            </a:pPr>
            <a:r>
              <a:rPr lang="en-US" sz="1700"/>
              <a:t>1.	Congress can amend Fed legislation</a:t>
            </a:r>
          </a:p>
          <a:p>
            <a:pPr>
              <a:lnSpc>
                <a:spcPct val="90000"/>
              </a:lnSpc>
              <a:buFont typeface="Wingdings" pitchFamily="2" charset="2"/>
              <a:buNone/>
            </a:pPr>
            <a:r>
              <a:rPr lang="en-US" sz="1700"/>
              <a:t>2.	President appoints Chairmen and Board members and can influence legislation</a:t>
            </a:r>
          </a:p>
          <a:p>
            <a:pPr>
              <a:lnSpc>
                <a:spcPct val="90000"/>
              </a:lnSpc>
              <a:spcBef>
                <a:spcPct val="50000"/>
              </a:spcBef>
              <a:buFont typeface="Wingdings" pitchFamily="2" charset="2"/>
              <a:buNone/>
            </a:pPr>
            <a:r>
              <a:rPr lang="en-US" sz="1700" b="1">
                <a:solidFill>
                  <a:schemeClr val="tx2"/>
                </a:solidFill>
              </a:rPr>
              <a:t>Overall: Fed is quite independent</a:t>
            </a:r>
          </a:p>
          <a:p>
            <a:pPr>
              <a:lnSpc>
                <a:spcPct val="90000"/>
              </a:lnSpc>
              <a:buFont typeface="Wingdings" pitchFamily="2" charset="2"/>
              <a:buNone/>
            </a:pPr>
            <a:r>
              <a:rPr lang="en-US" sz="1700" b="1" i="1"/>
              <a:t>Other Central Banks</a:t>
            </a:r>
          </a:p>
          <a:p>
            <a:pPr>
              <a:lnSpc>
                <a:spcPct val="90000"/>
              </a:lnSpc>
              <a:buFont typeface="Wingdings" pitchFamily="2" charset="2"/>
              <a:buNone/>
            </a:pPr>
            <a:r>
              <a:rPr lang="en-US" sz="1700"/>
              <a:t>1.	Bank of England least independent: Govt. makes policy decisions</a:t>
            </a:r>
          </a:p>
          <a:p>
            <a:pPr>
              <a:lnSpc>
                <a:spcPct val="90000"/>
              </a:lnSpc>
              <a:buFont typeface="Wingdings" pitchFamily="2" charset="2"/>
              <a:buNone/>
            </a:pPr>
            <a:r>
              <a:rPr lang="en-US" sz="1700"/>
              <a:t>2.	European Central Bank: most independent—price stability primary goal</a:t>
            </a:r>
          </a:p>
          <a:p>
            <a:pPr>
              <a:lnSpc>
                <a:spcPct val="90000"/>
              </a:lnSpc>
              <a:buFont typeface="Wingdings" pitchFamily="2" charset="2"/>
              <a:buNone/>
            </a:pPr>
            <a:r>
              <a:rPr lang="en-US" sz="1700"/>
              <a:t>3.	Bank of Canada and Japan: fair degree of independence, but not all on paper</a:t>
            </a:r>
          </a:p>
          <a:p>
            <a:pPr>
              <a:lnSpc>
                <a:spcPct val="90000"/>
              </a:lnSpc>
              <a:buFont typeface="Wingdings" pitchFamily="2" charset="2"/>
              <a:buNone/>
            </a:pPr>
            <a:r>
              <a:rPr lang="en-US" sz="1700"/>
              <a:t>4.	Trend to greater independence: New Zealand, European nations</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F00463-A491-4219-BC54-74211ABD9E67}" type="slidenum">
              <a:rPr lang="en-US"/>
              <a:pPr/>
              <a:t>154</a:t>
            </a:fld>
            <a:endParaRPr lang="en-US"/>
          </a:p>
        </p:txBody>
      </p:sp>
      <p:sp>
        <p:nvSpPr>
          <p:cNvPr id="185346" name="Rectangle 2"/>
          <p:cNvSpPr>
            <a:spLocks noGrp="1" noChangeArrowheads="1"/>
          </p:cNvSpPr>
          <p:nvPr>
            <p:ph type="title"/>
          </p:nvPr>
        </p:nvSpPr>
        <p:spPr>
          <a:xfrm>
            <a:off x="1143000" y="304800"/>
            <a:ext cx="7313613" cy="1143000"/>
          </a:xfrm>
        </p:spPr>
        <p:txBody>
          <a:bodyPr>
            <a:normAutofit fontScale="90000"/>
          </a:bodyPr>
          <a:lstStyle/>
          <a:p>
            <a:r>
              <a:rPr lang="en-US"/>
              <a:t>Explaining Central Bank Behavior</a:t>
            </a:r>
          </a:p>
        </p:txBody>
      </p:sp>
      <p:sp>
        <p:nvSpPr>
          <p:cNvPr id="185347" name="Rectangle 3"/>
          <p:cNvSpPr>
            <a:spLocks noGrp="1" noChangeArrowheads="1"/>
          </p:cNvSpPr>
          <p:nvPr>
            <p:ph type="body" idx="1"/>
          </p:nvPr>
        </p:nvSpPr>
        <p:spPr>
          <a:xfrm>
            <a:off x="1143000" y="1676400"/>
            <a:ext cx="7772400" cy="4038600"/>
          </a:xfrm>
          <a:noFill/>
          <a:ln/>
        </p:spPr>
        <p:txBody>
          <a:bodyPr>
            <a:normAutofit fontScale="92500" lnSpcReduction="10000"/>
          </a:bodyPr>
          <a:lstStyle/>
          <a:p>
            <a:pPr>
              <a:lnSpc>
                <a:spcPct val="80000"/>
              </a:lnSpc>
              <a:spcBef>
                <a:spcPct val="50000"/>
              </a:spcBef>
              <a:buFont typeface="Wingdings" pitchFamily="2" charset="2"/>
              <a:buNone/>
            </a:pPr>
            <a:r>
              <a:rPr lang="en-US" sz="1900" b="1">
                <a:solidFill>
                  <a:schemeClr val="tx2"/>
                </a:solidFill>
              </a:rPr>
              <a:t>Theory of bureaucratic behavior</a:t>
            </a:r>
            <a:endParaRPr lang="en-US" sz="1900">
              <a:solidFill>
                <a:schemeClr val="tx2"/>
              </a:solidFill>
            </a:endParaRPr>
          </a:p>
          <a:p>
            <a:pPr>
              <a:lnSpc>
                <a:spcPct val="80000"/>
              </a:lnSpc>
              <a:spcBef>
                <a:spcPct val="11000"/>
              </a:spcBef>
              <a:buFont typeface="Wingdings" pitchFamily="2" charset="2"/>
              <a:buNone/>
            </a:pPr>
            <a:r>
              <a:rPr lang="en-US" sz="1900"/>
              <a:t>1.	Is an example of principal-agent problem</a:t>
            </a:r>
          </a:p>
          <a:p>
            <a:pPr>
              <a:lnSpc>
                <a:spcPct val="80000"/>
              </a:lnSpc>
              <a:spcBef>
                <a:spcPct val="11000"/>
              </a:spcBef>
              <a:buFont typeface="Wingdings" pitchFamily="2" charset="2"/>
              <a:buNone/>
            </a:pPr>
            <a:r>
              <a:rPr lang="en-US" sz="1900"/>
              <a:t>2.	Bureaucracy often acts in own interest</a:t>
            </a:r>
          </a:p>
          <a:p>
            <a:pPr>
              <a:lnSpc>
                <a:spcPct val="80000"/>
              </a:lnSpc>
              <a:spcBef>
                <a:spcPct val="50000"/>
              </a:spcBef>
              <a:buFont typeface="Wingdings" pitchFamily="2" charset="2"/>
              <a:buNone/>
            </a:pPr>
            <a:r>
              <a:rPr lang="en-US" sz="1900" b="1">
                <a:solidFill>
                  <a:schemeClr val="tx2"/>
                </a:solidFill>
              </a:rPr>
              <a:t>Implications for Central Banks:</a:t>
            </a:r>
          </a:p>
          <a:p>
            <a:pPr>
              <a:lnSpc>
                <a:spcPct val="80000"/>
              </a:lnSpc>
              <a:spcBef>
                <a:spcPct val="11000"/>
              </a:spcBef>
              <a:buFont typeface="Wingdings" pitchFamily="2" charset="2"/>
              <a:buNone/>
            </a:pPr>
            <a:r>
              <a:rPr lang="en-US" sz="1900"/>
              <a:t>1.	Act to preserve independence</a:t>
            </a:r>
          </a:p>
          <a:p>
            <a:pPr>
              <a:lnSpc>
                <a:spcPct val="80000"/>
              </a:lnSpc>
              <a:spcBef>
                <a:spcPct val="11000"/>
              </a:spcBef>
              <a:buFont typeface="Wingdings" pitchFamily="2" charset="2"/>
              <a:buNone/>
            </a:pPr>
            <a:r>
              <a:rPr lang="en-US" sz="1900"/>
              <a:t>2.	Try to avoid controversy: often plays games</a:t>
            </a:r>
          </a:p>
          <a:p>
            <a:pPr>
              <a:lnSpc>
                <a:spcPct val="80000"/>
              </a:lnSpc>
              <a:spcBef>
                <a:spcPct val="11000"/>
              </a:spcBef>
              <a:buFont typeface="Wingdings" pitchFamily="2" charset="2"/>
              <a:buNone/>
            </a:pPr>
            <a:r>
              <a:rPr lang="en-US" sz="1900"/>
              <a:t>3.	Seek additional power over banks</a:t>
            </a:r>
          </a:p>
          <a:p>
            <a:pPr>
              <a:lnSpc>
                <a:spcPct val="80000"/>
              </a:lnSpc>
              <a:spcBef>
                <a:spcPct val="50000"/>
              </a:spcBef>
              <a:buFont typeface="Wingdings" pitchFamily="2" charset="2"/>
              <a:buNone/>
            </a:pPr>
            <a:r>
              <a:rPr lang="en-US" sz="1900" b="1">
                <a:solidFill>
                  <a:schemeClr val="tx2"/>
                </a:solidFill>
              </a:rPr>
              <a:t>Should Fed be Independent?</a:t>
            </a:r>
            <a:endParaRPr lang="en-US" sz="1900">
              <a:solidFill>
                <a:schemeClr val="tx2"/>
              </a:solidFill>
            </a:endParaRPr>
          </a:p>
          <a:p>
            <a:pPr>
              <a:lnSpc>
                <a:spcPct val="80000"/>
              </a:lnSpc>
              <a:spcBef>
                <a:spcPct val="11000"/>
              </a:spcBef>
              <a:buFont typeface="Wingdings" pitchFamily="2" charset="2"/>
              <a:buNone/>
            </a:pPr>
            <a:r>
              <a:rPr lang="en-US" sz="1900" b="1" i="1"/>
              <a:t>Case For:</a:t>
            </a:r>
          </a:p>
          <a:p>
            <a:pPr>
              <a:lnSpc>
                <a:spcPct val="80000"/>
              </a:lnSpc>
              <a:spcBef>
                <a:spcPct val="11000"/>
              </a:spcBef>
              <a:buFont typeface="Wingdings" pitchFamily="2" charset="2"/>
              <a:buNone/>
            </a:pPr>
            <a:r>
              <a:rPr lang="en-US" sz="1900"/>
              <a:t>1.	Independent Fed likely has longer-run objectives, politicians don't: evidence is independence produces better policy outcomes throughout the whole</a:t>
            </a:r>
          </a:p>
          <a:p>
            <a:pPr>
              <a:lnSpc>
                <a:spcPct val="80000"/>
              </a:lnSpc>
              <a:spcBef>
                <a:spcPct val="11000"/>
              </a:spcBef>
              <a:buFont typeface="Wingdings" pitchFamily="2" charset="2"/>
              <a:buNone/>
            </a:pPr>
            <a:r>
              <a:rPr lang="en-US" sz="1900"/>
              <a:t>2.	Avoids political business cycle</a:t>
            </a:r>
          </a:p>
          <a:p>
            <a:pPr>
              <a:lnSpc>
                <a:spcPct val="80000"/>
              </a:lnSpc>
              <a:spcBef>
                <a:spcPct val="11000"/>
              </a:spcBef>
              <a:buFont typeface="Wingdings" pitchFamily="2" charset="2"/>
              <a:buNone/>
            </a:pPr>
            <a:r>
              <a:rPr lang="en-US" sz="1900"/>
              <a:t>3.	Less likely deficits will be inflationary</a:t>
            </a:r>
          </a:p>
          <a:p>
            <a:pPr>
              <a:lnSpc>
                <a:spcPct val="80000"/>
              </a:lnSpc>
              <a:spcBef>
                <a:spcPct val="11000"/>
              </a:spcBef>
              <a:buFont typeface="Wingdings" pitchFamily="2" charset="2"/>
              <a:buNone/>
            </a:pPr>
            <a:r>
              <a:rPr lang="en-US" sz="1900" b="1" i="1"/>
              <a:t>Case Against:</a:t>
            </a:r>
          </a:p>
          <a:p>
            <a:pPr>
              <a:lnSpc>
                <a:spcPct val="80000"/>
              </a:lnSpc>
              <a:spcBef>
                <a:spcPct val="11000"/>
              </a:spcBef>
              <a:buFont typeface="Wingdings" pitchFamily="2" charset="2"/>
              <a:buNone/>
            </a:pPr>
            <a:r>
              <a:rPr lang="en-US" sz="1900"/>
              <a:t>1.	Fed may not be accountable</a:t>
            </a:r>
          </a:p>
          <a:p>
            <a:pPr>
              <a:lnSpc>
                <a:spcPct val="80000"/>
              </a:lnSpc>
              <a:spcBef>
                <a:spcPct val="11000"/>
              </a:spcBef>
              <a:buFont typeface="Wingdings" pitchFamily="2" charset="2"/>
              <a:buNone/>
            </a:pPr>
            <a:r>
              <a:rPr lang="en-US" sz="1900"/>
              <a:t>2.	Hinders coordination of monetary and fiscal policy</a:t>
            </a:r>
          </a:p>
          <a:p>
            <a:pPr>
              <a:lnSpc>
                <a:spcPct val="80000"/>
              </a:lnSpc>
              <a:spcBef>
                <a:spcPct val="11000"/>
              </a:spcBef>
              <a:buFont typeface="Wingdings" pitchFamily="2" charset="2"/>
              <a:buNone/>
            </a:pPr>
            <a:r>
              <a:rPr lang="en-US" sz="1900"/>
              <a:t>3.	Fed has often performed badly</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66800" y="228600"/>
            <a:ext cx="7848600" cy="1143000"/>
          </a:xfrm>
          <a:noFill/>
          <a:ln/>
        </p:spPr>
        <p:txBody>
          <a:bodyPr lIns="90488" tIns="44450" rIns="90488" bIns="44450" anchor="ctr">
            <a:normAutofit fontScale="90000"/>
          </a:bodyPr>
          <a:lstStyle/>
          <a:p>
            <a:r>
              <a:rPr lang="en-US" altLang="en-US"/>
              <a:t>Central Bank Independence and</a:t>
            </a:r>
            <a:br>
              <a:rPr lang="en-US" altLang="en-US"/>
            </a:br>
            <a:r>
              <a:rPr lang="en-US" altLang="en-US"/>
              <a:t>Macro Performance in 17 Countries</a:t>
            </a:r>
          </a:p>
        </p:txBody>
      </p:sp>
      <p:pic>
        <p:nvPicPr>
          <p:cNvPr id="187395" name="Picture 3"/>
          <p:cNvPicPr>
            <a:picLocks noChangeArrowheads="1"/>
          </p:cNvPicPr>
          <p:nvPr/>
        </p:nvPicPr>
        <p:blipFill>
          <a:blip r:embed="rId3" cstate="print"/>
          <a:srcRect b="5144"/>
          <a:stretch>
            <a:fillRect/>
          </a:stretch>
        </p:blipFill>
        <p:spPr bwMode="auto">
          <a:xfrm>
            <a:off x="1143000" y="1981200"/>
            <a:ext cx="7720013" cy="3903663"/>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85800" y="4419600"/>
            <a:ext cx="7772400" cy="15240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latin typeface="Arial" charset="0"/>
            </a:endParaRPr>
          </a:p>
        </p:txBody>
      </p:sp>
      <p:sp>
        <p:nvSpPr>
          <p:cNvPr id="111619" name="Rectangle 3"/>
          <p:cNvSpPr>
            <a:spLocks noGrp="1" noChangeArrowheads="1"/>
          </p:cNvSpPr>
          <p:nvPr>
            <p:ph type="ctrTitle"/>
          </p:nvPr>
        </p:nvSpPr>
        <p:spPr/>
        <p:txBody>
          <a:bodyPr/>
          <a:lstStyle/>
          <a:p>
            <a:r>
              <a:rPr lang="en-US"/>
              <a:t>Tools of Monetary Policy</a:t>
            </a:r>
          </a:p>
        </p:txBody>
      </p:sp>
      <p:sp>
        <p:nvSpPr>
          <p:cNvPr id="111620" name="Rectangle 4"/>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t>The Market for Reserves </a:t>
            </a:r>
            <a:br>
              <a:rPr lang="en-US"/>
            </a:br>
            <a:r>
              <a:rPr lang="en-US"/>
              <a:t>and the Fed Funds Rate</a:t>
            </a:r>
          </a:p>
        </p:txBody>
      </p:sp>
      <p:sp>
        <p:nvSpPr>
          <p:cNvPr id="113667" name="Rectangle 3"/>
          <p:cNvSpPr>
            <a:spLocks noGrp="1" noChangeArrowheads="1"/>
          </p:cNvSpPr>
          <p:nvPr>
            <p:ph type="body" idx="1"/>
          </p:nvPr>
        </p:nvSpPr>
        <p:spPr>
          <a:noFill/>
          <a:ln/>
        </p:spPr>
        <p:txBody>
          <a:bodyPr/>
          <a:lstStyle/>
          <a:p>
            <a:pPr>
              <a:buFont typeface="Wingdings" pitchFamily="2" charset="2"/>
              <a:buNone/>
            </a:pPr>
            <a:r>
              <a:rPr lang="en-US" sz="2500" b="1"/>
              <a:t>Demand Curve for Reserves</a:t>
            </a:r>
            <a:endParaRPr lang="en-US" sz="2500"/>
          </a:p>
          <a:p>
            <a:pPr lvl="1">
              <a:buFont typeface="Wingdings" pitchFamily="2" charset="2"/>
              <a:buNone/>
            </a:pPr>
            <a:r>
              <a:rPr lang="en-US" sz="2100"/>
              <a:t>1. </a:t>
            </a:r>
            <a:r>
              <a:rPr lang="en-US" sz="2100" i="1"/>
              <a:t>R</a:t>
            </a:r>
            <a:r>
              <a:rPr lang="en-US" sz="2100"/>
              <a:t> = </a:t>
            </a:r>
            <a:r>
              <a:rPr lang="en-US" sz="2100" i="1"/>
              <a:t>RR</a:t>
            </a:r>
            <a:r>
              <a:rPr lang="en-US" sz="2100"/>
              <a:t> + </a:t>
            </a:r>
            <a:r>
              <a:rPr lang="en-US" sz="2100" i="1"/>
              <a:t>ER</a:t>
            </a:r>
            <a:endParaRPr lang="en-US" sz="2100"/>
          </a:p>
          <a:p>
            <a:pPr lvl="1">
              <a:buFont typeface="Wingdings" pitchFamily="2" charset="2"/>
              <a:buNone/>
            </a:pPr>
            <a:r>
              <a:rPr lang="en-US" sz="2100"/>
              <a:t>2. </a:t>
            </a:r>
            <a:r>
              <a:rPr lang="en-US" sz="2100" i="1"/>
              <a:t>i</a:t>
            </a:r>
            <a:r>
              <a:rPr lang="en-US" sz="2100"/>
              <a:t> </a:t>
            </a:r>
            <a:r>
              <a:rPr lang="en-US" sz="2100">
                <a:latin typeface="Symbol" pitchFamily="18" charset="2"/>
              </a:rPr>
              <a:t></a:t>
            </a:r>
            <a:r>
              <a:rPr lang="en-US" sz="2100"/>
              <a:t>opportunity cost of </a:t>
            </a:r>
            <a:r>
              <a:rPr lang="en-US" sz="2100" i="1"/>
              <a:t>ER</a:t>
            </a:r>
            <a:r>
              <a:rPr lang="en-US" sz="2100">
                <a:latin typeface="Symbol" pitchFamily="18" charset="2"/>
              </a:rPr>
              <a:t></a:t>
            </a:r>
            <a:r>
              <a:rPr lang="en-US" sz="2100"/>
              <a:t>, </a:t>
            </a:r>
            <a:r>
              <a:rPr lang="en-US" sz="2100" i="1"/>
              <a:t>ER</a:t>
            </a:r>
            <a:r>
              <a:rPr lang="en-US" sz="2100"/>
              <a:t>  </a:t>
            </a:r>
            <a:r>
              <a:rPr lang="en-US" sz="2100">
                <a:latin typeface="Symbol" pitchFamily="18" charset="2"/>
              </a:rPr>
              <a:t></a:t>
            </a:r>
            <a:endParaRPr lang="en-US" sz="2100"/>
          </a:p>
          <a:p>
            <a:pPr lvl="1">
              <a:buFont typeface="Wingdings" pitchFamily="2" charset="2"/>
              <a:buNone/>
            </a:pPr>
            <a:r>
              <a:rPr lang="en-US" sz="2100"/>
              <a:t>3. Demand curve slopes down</a:t>
            </a:r>
          </a:p>
          <a:p>
            <a:pPr>
              <a:buFont typeface="Wingdings" pitchFamily="2" charset="2"/>
              <a:buNone/>
            </a:pPr>
            <a:r>
              <a:rPr lang="en-US" sz="2500" b="1"/>
              <a:t>Supply Curve for Reserves</a:t>
            </a:r>
            <a:endParaRPr lang="en-US" sz="2500"/>
          </a:p>
          <a:p>
            <a:pPr lvl="1">
              <a:buFont typeface="Wingdings" pitchFamily="2" charset="2"/>
              <a:buNone/>
            </a:pPr>
            <a:r>
              <a:rPr lang="en-US" sz="2100"/>
              <a:t>1. If </a:t>
            </a:r>
            <a:r>
              <a:rPr lang="en-US" sz="2100" i="1"/>
              <a:t>i</a:t>
            </a:r>
            <a:r>
              <a:rPr lang="en-US" sz="2100" i="1" baseline="-25000"/>
              <a:t>ff</a:t>
            </a:r>
            <a:r>
              <a:rPr lang="en-US" sz="2100"/>
              <a:t>  is below </a:t>
            </a:r>
            <a:r>
              <a:rPr lang="en-US" sz="2100" i="1"/>
              <a:t>i</a:t>
            </a:r>
            <a:r>
              <a:rPr lang="en-US" sz="2100" i="1" baseline="-25000"/>
              <a:t>d</a:t>
            </a:r>
            <a:r>
              <a:rPr lang="en-US" sz="2100"/>
              <a:t>, then discount borrowing, </a:t>
            </a:r>
            <a:r>
              <a:rPr lang="en-US" sz="2100" i="1"/>
              <a:t>R</a:t>
            </a:r>
            <a:r>
              <a:rPr lang="en-US" sz="2100" i="1" baseline="30000"/>
              <a:t>s</a:t>
            </a:r>
            <a:r>
              <a:rPr lang="en-US" sz="2100"/>
              <a:t> = </a:t>
            </a:r>
            <a:r>
              <a:rPr lang="en-US" sz="2100" i="1"/>
              <a:t>R</a:t>
            </a:r>
            <a:r>
              <a:rPr lang="en-US" sz="2100" i="1" baseline="-25000"/>
              <a:t>n </a:t>
            </a:r>
            <a:r>
              <a:rPr lang="en-US" sz="2100" i="1"/>
              <a:t>(non-borrowed reserves, controlled by OMO)</a:t>
            </a:r>
            <a:endParaRPr lang="en-US" sz="2100">
              <a:latin typeface="Symbol" pitchFamily="18" charset="2"/>
            </a:endParaRPr>
          </a:p>
          <a:p>
            <a:pPr lvl="1">
              <a:buFont typeface="Wingdings" pitchFamily="2" charset="2"/>
              <a:buNone/>
            </a:pPr>
            <a:r>
              <a:rPr lang="en-US" sz="2100"/>
              <a:t>2. Supply curve flat (infinitely elastic) at </a:t>
            </a:r>
            <a:r>
              <a:rPr lang="en-US" sz="2100" i="1"/>
              <a:t>i</a:t>
            </a:r>
            <a:r>
              <a:rPr lang="en-US" sz="2100" i="1" baseline="-25000"/>
              <a:t>d</a:t>
            </a:r>
            <a:r>
              <a:rPr lang="en-US" sz="2100"/>
              <a:t> because as </a:t>
            </a:r>
            <a:r>
              <a:rPr lang="en-US" sz="2100" i="1"/>
              <a:t>i</a:t>
            </a:r>
            <a:r>
              <a:rPr lang="en-US" sz="2100" i="1" baseline="-25000"/>
              <a:t>ff</a:t>
            </a:r>
            <a:r>
              <a:rPr lang="en-US" sz="2100"/>
              <a:t> starts to go above </a:t>
            </a:r>
            <a:r>
              <a:rPr lang="en-US" sz="2100" i="1"/>
              <a:t>i</a:t>
            </a:r>
            <a:r>
              <a:rPr lang="en-US" sz="2100" i="1" baseline="-25000"/>
              <a:t>d</a:t>
            </a:r>
            <a:r>
              <a:rPr lang="en-US" sz="2100"/>
              <a:t>, banks borrow more at </a:t>
            </a:r>
            <a:r>
              <a:rPr lang="en-US" sz="2100" i="1"/>
              <a:t>i</a:t>
            </a:r>
            <a:r>
              <a:rPr lang="en-US" sz="2100" i="1" baseline="-25000"/>
              <a:t>d</a:t>
            </a:r>
            <a:endParaRPr lang="en-US" sz="2100"/>
          </a:p>
          <a:p>
            <a:pPr>
              <a:buFont typeface="Wingdings" pitchFamily="2" charset="2"/>
              <a:buNone/>
            </a:pPr>
            <a:r>
              <a:rPr lang="en-US" sz="2500" b="1"/>
              <a:t>Market Equilibrium</a:t>
            </a:r>
            <a:endParaRPr lang="en-US" sz="2500"/>
          </a:p>
          <a:p>
            <a:pPr lvl="1">
              <a:buFont typeface="Wingdings" pitchFamily="2" charset="2"/>
              <a:buNone/>
            </a:pPr>
            <a:r>
              <a:rPr lang="en-US" sz="2100" i="1"/>
              <a:t>R</a:t>
            </a:r>
            <a:r>
              <a:rPr lang="en-US" sz="2100" i="1" baseline="30000"/>
              <a:t>d</a:t>
            </a:r>
            <a:r>
              <a:rPr lang="en-US" sz="2100" baseline="30000"/>
              <a:t> </a:t>
            </a:r>
            <a:r>
              <a:rPr lang="en-US" sz="2100"/>
              <a:t>= </a:t>
            </a:r>
            <a:r>
              <a:rPr lang="en-US" sz="2100" i="1"/>
              <a:t>R</a:t>
            </a:r>
            <a:r>
              <a:rPr lang="en-US" sz="2100" i="1" baseline="30000"/>
              <a:t>s</a:t>
            </a:r>
            <a:r>
              <a:rPr lang="en-US" sz="2100"/>
              <a:t>  at </a:t>
            </a:r>
            <a:r>
              <a:rPr lang="en-US" sz="2100" i="1"/>
              <a:t>i</a:t>
            </a:r>
            <a:r>
              <a:rPr lang="en-US" sz="2100" i="1" baseline="30000"/>
              <a:t>*</a:t>
            </a:r>
            <a:r>
              <a:rPr lang="en-US" sz="2100" i="1" baseline="-25000"/>
              <a:t>ff</a:t>
            </a:r>
            <a:endParaRPr lang="en-US" sz="2100"/>
          </a:p>
          <a:p>
            <a:pPr lvl="1">
              <a:buFont typeface="Wingdings" pitchFamily="2" charset="2"/>
              <a:buNone/>
            </a:pPr>
            <a:endParaRPr lang="en-US" sz="210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371600" y="304800"/>
            <a:ext cx="7772400" cy="1143000"/>
          </a:xfrm>
        </p:spPr>
        <p:txBody>
          <a:bodyPr/>
          <a:lstStyle/>
          <a:p>
            <a:r>
              <a:rPr lang="en-US"/>
              <a:t>Supply and Demand for Reserves</a:t>
            </a:r>
          </a:p>
        </p:txBody>
      </p:sp>
      <p:pic>
        <p:nvPicPr>
          <p:cNvPr id="115715" name="Picture 3" descr="c17f01"/>
          <p:cNvPicPr preferRelativeResize="0">
            <a:picLocks noChangeAspect="1" noChangeArrowheads="1"/>
          </p:cNvPicPr>
          <p:nvPr/>
        </p:nvPicPr>
        <p:blipFill>
          <a:blip r:embed="rId3" cstate="print"/>
          <a:srcRect/>
          <a:stretch>
            <a:fillRect/>
          </a:stretch>
        </p:blipFill>
        <p:spPr bwMode="auto">
          <a:xfrm>
            <a:off x="1981200" y="1752600"/>
            <a:ext cx="6319838" cy="453390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3200"/>
              <a:t>Response to Open Market Operations</a:t>
            </a:r>
          </a:p>
        </p:txBody>
      </p:sp>
      <p:pic>
        <p:nvPicPr>
          <p:cNvPr id="117763" name="Picture 3" descr="c17f02"/>
          <p:cNvPicPr preferRelativeResize="0">
            <a:picLocks noChangeAspect="1" noChangeArrowheads="1"/>
          </p:cNvPicPr>
          <p:nvPr/>
        </p:nvPicPr>
        <p:blipFill>
          <a:blip r:embed="rId3" cstate="print"/>
          <a:srcRect/>
          <a:stretch>
            <a:fillRect/>
          </a:stretch>
        </p:blipFill>
        <p:spPr bwMode="auto">
          <a:xfrm>
            <a:off x="2362200" y="1676400"/>
            <a:ext cx="5938838" cy="4686300"/>
          </a:xfrm>
          <a:prstGeom prst="rect">
            <a:avLst/>
          </a:prstGeom>
          <a:noFill/>
          <a:ln w="19050">
            <a:solidFill>
              <a:schemeClr val="tx1"/>
            </a:solidFill>
            <a:miter lim="800000"/>
            <a:headEnd/>
            <a:tailEnd/>
          </a:ln>
          <a:effectLst/>
        </p:spPr>
      </p:pic>
      <p:sp>
        <p:nvSpPr>
          <p:cNvPr id="117764" name="Rectangle 4"/>
          <p:cNvSpPr>
            <a:spLocks noGrp="1" noChangeArrowheads="1"/>
          </p:cNvSpPr>
          <p:nvPr>
            <p:ph type="body" idx="4294967295"/>
          </p:nvPr>
        </p:nvSpPr>
        <p:spPr>
          <a:xfrm>
            <a:off x="457200" y="4114800"/>
            <a:ext cx="2590800" cy="1676400"/>
          </a:xfrm>
          <a:solidFill>
            <a:schemeClr val="accent1"/>
          </a:solidFill>
          <a:ln w="12700">
            <a:solidFill>
              <a:schemeClr val="tx1"/>
            </a:solidFill>
          </a:ln>
        </p:spPr>
        <p:txBody>
          <a:bodyPr lIns="90488" tIns="44450" rIns="90488" bIns="44450"/>
          <a:lstStyle/>
          <a:p>
            <a:pPr marL="0" indent="0">
              <a:buFont typeface="Wingdings" pitchFamily="2" charset="2"/>
              <a:buNone/>
            </a:pPr>
            <a:r>
              <a:rPr lang="en-US" sz="1500" b="1"/>
              <a:t>Open Market Purchase</a:t>
            </a:r>
          </a:p>
          <a:p>
            <a:pPr marL="400050" lvl="1">
              <a:buFont typeface="Wingdings" pitchFamily="2" charset="2"/>
              <a:buNone/>
            </a:pPr>
            <a:r>
              <a:rPr lang="en-US" sz="1500" b="1"/>
              <a:t>Nonborrowed reserves, </a:t>
            </a:r>
            <a:r>
              <a:rPr lang="en-US" sz="1500" b="1" i="1"/>
              <a:t>R</a:t>
            </a:r>
            <a:r>
              <a:rPr lang="en-US" sz="1500" b="1" i="1" baseline="30000"/>
              <a:t>n</a:t>
            </a:r>
            <a:r>
              <a:rPr lang="en-US" sz="1500" b="1" i="1"/>
              <a:t>,</a:t>
            </a:r>
            <a:r>
              <a:rPr lang="en-US" sz="1500" b="1"/>
              <a:t> </a:t>
            </a:r>
            <a:r>
              <a:rPr lang="en-US" sz="1500" b="1">
                <a:sym typeface="Symbol" pitchFamily="18" charset="2"/>
              </a:rPr>
              <a:t> </a:t>
            </a:r>
            <a:r>
              <a:rPr lang="en-US" sz="1500" b="1"/>
              <a:t>and shifts supply curve to right </a:t>
            </a:r>
            <a:r>
              <a:rPr lang="en-US" sz="1500" b="1" i="1"/>
              <a:t>R</a:t>
            </a:r>
            <a:r>
              <a:rPr lang="en-US" sz="1500" b="1" i="1" baseline="30000"/>
              <a:t>s</a:t>
            </a:r>
            <a:r>
              <a:rPr lang="en-US" sz="1500" b="1" i="1" baseline="-25000"/>
              <a:t>2</a:t>
            </a:r>
            <a:r>
              <a:rPr lang="en-US" sz="1500" b="1"/>
              <a:t>: </a:t>
            </a:r>
            <a:r>
              <a:rPr lang="en-US" sz="1500" b="1" i="1"/>
              <a:t>i</a:t>
            </a:r>
            <a:r>
              <a:rPr lang="en-US" sz="1500" b="1"/>
              <a:t> </a:t>
            </a:r>
            <a:r>
              <a:rPr lang="en-US" sz="1500" b="1">
                <a:latin typeface="Symbol" pitchFamily="18" charset="2"/>
              </a:rPr>
              <a:t></a:t>
            </a:r>
            <a:r>
              <a:rPr lang="en-US" sz="1500" b="1"/>
              <a:t> to </a:t>
            </a:r>
            <a:r>
              <a:rPr lang="en-US" sz="1500" b="1" i="1"/>
              <a:t>i</a:t>
            </a:r>
            <a:r>
              <a:rPr lang="en-US" sz="1500" b="1" i="1" baseline="30000"/>
              <a:t>2</a:t>
            </a:r>
            <a:r>
              <a:rPr lang="en-US" sz="1500" b="1" i="1" baseline="-25000"/>
              <a:t>ff</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Grp="1" noChangeArrowheads="1"/>
          </p:cNvSpPr>
          <p:nvPr>
            <p:ph type="title"/>
          </p:nvPr>
        </p:nvSpPr>
        <p:spPr/>
        <p:txBody>
          <a:bodyPr/>
          <a:lstStyle/>
          <a:p>
            <a:r>
              <a:rPr lang="en-US"/>
              <a:t>Rate of Return and Interest Rates</a:t>
            </a:r>
          </a:p>
        </p:txBody>
      </p:sp>
      <p:sp>
        <p:nvSpPr>
          <p:cNvPr id="124931" name="Rectangle 3"/>
          <p:cNvSpPr>
            <a:spLocks noGrp="1" noChangeArrowheads="1"/>
          </p:cNvSpPr>
          <p:nvPr>
            <p:ph type="body" idx="1"/>
          </p:nvPr>
        </p:nvSpPr>
        <p:spPr>
          <a:xfrm>
            <a:off x="914400" y="2362200"/>
            <a:ext cx="7912100" cy="4495800"/>
          </a:xfrm>
        </p:spPr>
        <p:txBody>
          <a:bodyPr/>
          <a:lstStyle/>
          <a:p>
            <a:pPr>
              <a:spcBef>
                <a:spcPct val="50000"/>
              </a:spcBef>
            </a:pPr>
            <a:r>
              <a:rPr lang="en-US" sz="2400"/>
              <a:t>The return equals the yield to maturity only if the holding period equals the time to maturity</a:t>
            </a:r>
          </a:p>
          <a:p>
            <a:pPr>
              <a:spcBef>
                <a:spcPct val="50000"/>
              </a:spcBef>
            </a:pPr>
            <a:r>
              <a:rPr lang="en-US" sz="2400"/>
              <a:t>A rise in interest rates is associated with a fall in bond prices, resulting in a capital loss if time to maturity is longer than the holding period</a:t>
            </a:r>
          </a:p>
          <a:p>
            <a:pPr>
              <a:spcBef>
                <a:spcPct val="50000"/>
              </a:spcBef>
            </a:pPr>
            <a:r>
              <a:rPr lang="en-US" sz="2400"/>
              <a:t>The more distant a bond’s maturity, the greater the size of the percentage price change associated with an interest-rate change</a:t>
            </a:r>
          </a:p>
        </p:txBody>
      </p:sp>
    </p:spTree>
  </p:cSld>
  <p:clrMapOvr>
    <a:masterClrMapping/>
  </p:clrMapOvr>
  <p:transition spd="med"/>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Open Market Operations</a:t>
            </a:r>
          </a:p>
        </p:txBody>
      </p:sp>
      <p:sp>
        <p:nvSpPr>
          <p:cNvPr id="119811" name="Rectangle 3"/>
          <p:cNvSpPr>
            <a:spLocks noGrp="1" noChangeArrowheads="1"/>
          </p:cNvSpPr>
          <p:nvPr>
            <p:ph type="body" idx="1"/>
          </p:nvPr>
        </p:nvSpPr>
        <p:spPr>
          <a:xfrm>
            <a:off x="1447800" y="1828800"/>
            <a:ext cx="7086600" cy="4038600"/>
          </a:xfrm>
          <a:noFill/>
          <a:ln/>
        </p:spPr>
        <p:txBody>
          <a:bodyPr/>
          <a:lstStyle/>
          <a:p>
            <a:pPr>
              <a:spcBef>
                <a:spcPct val="50000"/>
              </a:spcBef>
              <a:buFont typeface="Wingdings" pitchFamily="2" charset="2"/>
              <a:buNone/>
            </a:pPr>
            <a:r>
              <a:rPr lang="en-US" sz="2100" b="1">
                <a:solidFill>
                  <a:schemeClr val="tx2"/>
                </a:solidFill>
              </a:rPr>
              <a:t>2 Types</a:t>
            </a:r>
            <a:endParaRPr lang="en-US" sz="2100">
              <a:solidFill>
                <a:schemeClr val="tx2"/>
              </a:solidFill>
            </a:endParaRPr>
          </a:p>
          <a:p>
            <a:pPr lvl="1">
              <a:buFont typeface="Wingdings" pitchFamily="2" charset="2"/>
              <a:buNone/>
            </a:pPr>
            <a:r>
              <a:rPr lang="en-US" sz="1900"/>
              <a:t>1.	Dynamic:</a:t>
            </a:r>
          </a:p>
          <a:p>
            <a:pPr lvl="1">
              <a:buFont typeface="Wingdings" pitchFamily="2" charset="2"/>
              <a:buNone/>
            </a:pPr>
            <a:r>
              <a:rPr lang="en-US" sz="1900"/>
              <a:t>	Meant to change MB</a:t>
            </a:r>
            <a:endParaRPr lang="en-US" sz="1900" i="1"/>
          </a:p>
          <a:p>
            <a:pPr lvl="1">
              <a:buFont typeface="Wingdings" pitchFamily="2" charset="2"/>
              <a:buNone/>
            </a:pPr>
            <a:r>
              <a:rPr lang="en-US" sz="1900"/>
              <a:t>2.	Defensive:</a:t>
            </a:r>
          </a:p>
          <a:p>
            <a:pPr lvl="1">
              <a:buFont typeface="Wingdings" pitchFamily="2" charset="2"/>
              <a:buNone/>
            </a:pPr>
            <a:r>
              <a:rPr lang="en-US" sz="1900"/>
              <a:t>	Meant to offset other factors affecting MB, typically uses repos</a:t>
            </a:r>
          </a:p>
          <a:p>
            <a:pPr>
              <a:spcBef>
                <a:spcPct val="50000"/>
              </a:spcBef>
              <a:buFont typeface="Wingdings" pitchFamily="2" charset="2"/>
              <a:buNone/>
            </a:pPr>
            <a:r>
              <a:rPr lang="en-US" sz="2100" b="1">
                <a:solidFill>
                  <a:schemeClr val="tx2"/>
                </a:solidFill>
              </a:rPr>
              <a:t>Advantages of Open Market Operations</a:t>
            </a:r>
          </a:p>
          <a:p>
            <a:pPr lvl="1">
              <a:buFont typeface="Wingdings" pitchFamily="2" charset="2"/>
              <a:buNone/>
            </a:pPr>
            <a:r>
              <a:rPr lang="en-US" sz="1900"/>
              <a:t>1.	Fed has complete control</a:t>
            </a:r>
          </a:p>
          <a:p>
            <a:pPr lvl="1">
              <a:buFont typeface="Wingdings" pitchFamily="2" charset="2"/>
              <a:buNone/>
            </a:pPr>
            <a:r>
              <a:rPr lang="en-US" sz="1900"/>
              <a:t>2.	Flexible and precise</a:t>
            </a:r>
          </a:p>
          <a:p>
            <a:pPr lvl="1">
              <a:buFont typeface="Wingdings" pitchFamily="2" charset="2"/>
              <a:buNone/>
            </a:pPr>
            <a:r>
              <a:rPr lang="en-US" sz="1900"/>
              <a:t>3.	Easily reversed</a:t>
            </a:r>
          </a:p>
          <a:p>
            <a:pPr lvl="1">
              <a:buFont typeface="Wingdings" pitchFamily="2" charset="2"/>
              <a:buNone/>
            </a:pPr>
            <a:r>
              <a:rPr lang="en-US" sz="1900"/>
              <a:t>4.	Implemented quickly</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17f04"/>
          <p:cNvPicPr preferRelativeResize="0">
            <a:picLocks noChangeAspect="1" noChangeArrowheads="1"/>
          </p:cNvPicPr>
          <p:nvPr/>
        </p:nvPicPr>
        <p:blipFill>
          <a:blip r:embed="rId3" cstate="print"/>
          <a:srcRect/>
          <a:stretch>
            <a:fillRect/>
          </a:stretch>
        </p:blipFill>
        <p:spPr bwMode="auto">
          <a:xfrm>
            <a:off x="2209800" y="1752600"/>
            <a:ext cx="6319838" cy="4610100"/>
          </a:xfrm>
          <a:prstGeom prst="rect">
            <a:avLst/>
          </a:prstGeom>
          <a:noFill/>
          <a:ln w="19050">
            <a:solidFill>
              <a:schemeClr val="tx1"/>
            </a:solidFill>
            <a:miter lim="800000"/>
            <a:headEnd/>
            <a:tailEnd/>
          </a:ln>
          <a:effectLst/>
        </p:spPr>
      </p:pic>
      <p:sp>
        <p:nvSpPr>
          <p:cNvPr id="121859" name="Text Box 3"/>
          <p:cNvSpPr txBox="1">
            <a:spLocks noChangeArrowheads="1"/>
          </p:cNvSpPr>
          <p:nvPr/>
        </p:nvSpPr>
        <p:spPr bwMode="auto">
          <a:xfrm>
            <a:off x="220663" y="3794125"/>
            <a:ext cx="2362200" cy="1082675"/>
          </a:xfrm>
          <a:prstGeom prst="rect">
            <a:avLst/>
          </a:prstGeom>
          <a:solidFill>
            <a:schemeClr val="accent1"/>
          </a:solidFill>
          <a:ln w="12700">
            <a:solidFill>
              <a:schemeClr val="tx1"/>
            </a:solidFill>
            <a:miter lim="800000"/>
            <a:headEnd/>
            <a:tailEnd/>
          </a:ln>
          <a:effectLst/>
        </p:spPr>
        <p:txBody>
          <a:bodyPr>
            <a:spAutoFit/>
          </a:bodyPr>
          <a:lstStyle/>
          <a:p>
            <a:r>
              <a:rPr lang="en-US" sz="1600" b="1">
                <a:latin typeface="Times New Roman" pitchFamily="18" charset="0"/>
              </a:rPr>
              <a:t>Required reserve Requirement </a:t>
            </a:r>
            <a:r>
              <a:rPr lang="en-US" sz="1600" b="1">
                <a:latin typeface="Symbol" pitchFamily="18" charset="2"/>
                <a:sym typeface="Symbol" pitchFamily="18" charset="2"/>
              </a:rPr>
              <a:t></a:t>
            </a:r>
            <a:endParaRPr lang="en-US" sz="1600">
              <a:latin typeface="Times New Roman" pitchFamily="18" charset="0"/>
            </a:endParaRPr>
          </a:p>
          <a:p>
            <a:r>
              <a:rPr lang="en-US" sz="1600">
                <a:latin typeface="Times New Roman" pitchFamily="18" charset="0"/>
              </a:rPr>
              <a:t>Demand for reserves </a:t>
            </a:r>
            <a:r>
              <a:rPr lang="en-US" sz="1600">
                <a:latin typeface="Symbol" pitchFamily="18" charset="2"/>
                <a:sym typeface="Symbol" pitchFamily="18" charset="2"/>
              </a:rPr>
              <a:t></a:t>
            </a:r>
            <a:r>
              <a:rPr lang="en-US" sz="1600">
                <a:latin typeface="Times New Roman" pitchFamily="18" charset="0"/>
              </a:rPr>
              <a:t>, </a:t>
            </a:r>
            <a:r>
              <a:rPr lang="en-US" sz="1600" i="1">
                <a:latin typeface="Times New Roman" pitchFamily="18" charset="0"/>
              </a:rPr>
              <a:t>R</a:t>
            </a:r>
            <a:r>
              <a:rPr lang="en-US" sz="1600" i="1" baseline="30000">
                <a:latin typeface="Times New Roman" pitchFamily="18" charset="0"/>
              </a:rPr>
              <a:t>s</a:t>
            </a:r>
            <a:r>
              <a:rPr lang="en-US" sz="1600">
                <a:latin typeface="Times New Roman" pitchFamily="18" charset="0"/>
              </a:rPr>
              <a:t> shifts right and </a:t>
            </a:r>
            <a:r>
              <a:rPr lang="en-US" sz="1600" i="1">
                <a:latin typeface="Times New Roman" pitchFamily="18" charset="0"/>
              </a:rPr>
              <a:t>i</a:t>
            </a:r>
            <a:r>
              <a:rPr lang="en-US" sz="1600" i="1" baseline="-25000">
                <a:latin typeface="Times New Roman" pitchFamily="18" charset="0"/>
              </a:rPr>
              <a:t>ff</a:t>
            </a:r>
            <a:r>
              <a:rPr lang="en-US" sz="1600">
                <a:latin typeface="Times New Roman" pitchFamily="18" charset="0"/>
              </a:rPr>
              <a:t> </a:t>
            </a:r>
            <a:r>
              <a:rPr lang="en-US" sz="1600">
                <a:latin typeface="Symbol" pitchFamily="18" charset="2"/>
                <a:sym typeface="Symbol" pitchFamily="18" charset="2"/>
              </a:rPr>
              <a:t></a:t>
            </a:r>
            <a:r>
              <a:rPr lang="en-US" sz="1600">
                <a:latin typeface="Times New Roman" pitchFamily="18" charset="0"/>
              </a:rPr>
              <a:t> to </a:t>
            </a:r>
            <a:r>
              <a:rPr lang="en-US" sz="1600" i="1">
                <a:latin typeface="Times New Roman" pitchFamily="18" charset="0"/>
              </a:rPr>
              <a:t>i</a:t>
            </a:r>
            <a:r>
              <a:rPr lang="en-US" sz="1600" baseline="30000">
                <a:latin typeface="Times New Roman" pitchFamily="18" charset="0"/>
              </a:rPr>
              <a:t>2</a:t>
            </a:r>
            <a:r>
              <a:rPr lang="en-US" sz="1600" i="1" baseline="-25000">
                <a:latin typeface="Times New Roman" pitchFamily="18" charset="0"/>
              </a:rPr>
              <a:t>ff</a:t>
            </a:r>
          </a:p>
        </p:txBody>
      </p:sp>
      <p:sp>
        <p:nvSpPr>
          <p:cNvPr id="121860" name="Rectangle 4"/>
          <p:cNvSpPr>
            <a:spLocks noGrp="1" noChangeArrowheads="1"/>
          </p:cNvSpPr>
          <p:nvPr>
            <p:ph type="title"/>
          </p:nvPr>
        </p:nvSpPr>
        <p:spPr>
          <a:xfrm>
            <a:off x="990600" y="304800"/>
            <a:ext cx="8153400" cy="1143000"/>
          </a:xfrm>
        </p:spPr>
        <p:txBody>
          <a:bodyPr/>
          <a:lstStyle/>
          <a:p>
            <a:r>
              <a:rPr lang="en-US" sz="3200"/>
              <a:t>Response to Change in Required Reserves</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71600" y="685800"/>
            <a:ext cx="7543800" cy="762000"/>
          </a:xfrm>
          <a:noFill/>
          <a:ln/>
        </p:spPr>
        <p:txBody>
          <a:bodyPr lIns="90488" tIns="44450" rIns="90488" bIns="44450" anchor="ctr"/>
          <a:lstStyle/>
          <a:p>
            <a:r>
              <a:rPr lang="en-US" altLang="en-US"/>
              <a:t>Reserve Requirements</a:t>
            </a:r>
          </a:p>
        </p:txBody>
      </p:sp>
      <p:sp>
        <p:nvSpPr>
          <p:cNvPr id="123907" name="Rectangle 3"/>
          <p:cNvSpPr>
            <a:spLocks noGrp="1" noChangeArrowheads="1"/>
          </p:cNvSpPr>
          <p:nvPr>
            <p:ph type="body" idx="1"/>
          </p:nvPr>
        </p:nvSpPr>
        <p:spPr>
          <a:xfrm>
            <a:off x="1447800" y="1676400"/>
            <a:ext cx="6705600" cy="4799013"/>
          </a:xfrm>
          <a:noFill/>
          <a:ln/>
        </p:spPr>
        <p:txBody>
          <a:bodyPr lIns="90488" tIns="44450" rIns="90488" bIns="44450"/>
          <a:lstStyle/>
          <a:p>
            <a:pPr>
              <a:spcBef>
                <a:spcPct val="50000"/>
              </a:spcBef>
              <a:buFont typeface="Wingdings" pitchFamily="2" charset="2"/>
              <a:buNone/>
            </a:pPr>
            <a:r>
              <a:rPr lang="en-US" altLang="en-US" sz="1900">
                <a:solidFill>
                  <a:schemeClr val="tx2"/>
                </a:solidFill>
              </a:rPr>
              <a:t>Advantages</a:t>
            </a:r>
          </a:p>
          <a:p>
            <a:pPr lvl="1">
              <a:buFont typeface="Wingdings" pitchFamily="2" charset="2"/>
              <a:buNone/>
            </a:pPr>
            <a:r>
              <a:rPr lang="en-US" altLang="en-US" sz="1900"/>
              <a:t>1.	Powerful effect</a:t>
            </a:r>
          </a:p>
          <a:p>
            <a:pPr>
              <a:spcBef>
                <a:spcPct val="50000"/>
              </a:spcBef>
              <a:buFont typeface="Wingdings" pitchFamily="2" charset="2"/>
              <a:buNone/>
            </a:pPr>
            <a:r>
              <a:rPr lang="en-US" altLang="en-US" sz="1900">
                <a:solidFill>
                  <a:schemeClr val="tx2"/>
                </a:solidFill>
              </a:rPr>
              <a:t>Disadvantages</a:t>
            </a:r>
          </a:p>
          <a:p>
            <a:pPr lvl="1">
              <a:buFont typeface="Wingdings" pitchFamily="2" charset="2"/>
              <a:buNone/>
            </a:pPr>
            <a:r>
              <a:rPr lang="en-US" altLang="en-US" sz="1900"/>
              <a:t>1.	Small changes have very large effect on </a:t>
            </a:r>
            <a:r>
              <a:rPr lang="en-US" altLang="en-US" sz="1900" i="1"/>
              <a:t>M</a:t>
            </a:r>
            <a:r>
              <a:rPr lang="en-US" altLang="en-US" sz="1900" i="1" baseline="30000"/>
              <a:t>s</a:t>
            </a:r>
            <a:endParaRPr lang="en-US" altLang="en-US" sz="1900"/>
          </a:p>
          <a:p>
            <a:pPr lvl="1">
              <a:buFont typeface="Wingdings" pitchFamily="2" charset="2"/>
              <a:buNone/>
            </a:pPr>
            <a:r>
              <a:rPr lang="en-US" altLang="en-US" sz="1900"/>
              <a:t>2.	Raising causes liquidity problems for banks</a:t>
            </a:r>
          </a:p>
          <a:p>
            <a:pPr lvl="1">
              <a:buFont typeface="Wingdings" pitchFamily="2" charset="2"/>
              <a:buNone/>
            </a:pPr>
            <a:r>
              <a:rPr lang="en-US" altLang="en-US" sz="1900"/>
              <a:t>3.	Frequent changes cause uncertainty for banks</a:t>
            </a:r>
          </a:p>
          <a:p>
            <a:pPr lvl="1">
              <a:buFont typeface="Wingdings" pitchFamily="2" charset="2"/>
              <a:buNone/>
            </a:pPr>
            <a:r>
              <a:rPr lang="en-US" altLang="en-US" sz="1900"/>
              <a:t>4.	Tax on banks</a:t>
            </a:r>
          </a:p>
          <a:p>
            <a:pPr>
              <a:spcBef>
                <a:spcPct val="50000"/>
              </a:spcBef>
              <a:buFont typeface="Wingdings" pitchFamily="2" charset="2"/>
              <a:buNone/>
            </a:pPr>
            <a:r>
              <a:rPr lang="en-US" altLang="en-US" sz="1900">
                <a:solidFill>
                  <a:schemeClr val="tx2"/>
                </a:solidFill>
              </a:rPr>
              <a:t>Proposed Reforms</a:t>
            </a:r>
          </a:p>
          <a:p>
            <a:pPr lvl="1">
              <a:buFont typeface="Wingdings" pitchFamily="2" charset="2"/>
              <a:buNone/>
            </a:pPr>
            <a:r>
              <a:rPr lang="en-US" altLang="en-US" sz="1900"/>
              <a:t>1.	Abolish reserve requirements</a:t>
            </a:r>
          </a:p>
          <a:p>
            <a:pPr lvl="1">
              <a:buFont typeface="Wingdings" pitchFamily="2" charset="2"/>
              <a:buNone/>
            </a:pPr>
            <a:r>
              <a:rPr lang="en-US" altLang="en-US" sz="1900"/>
              <a:t>2.	100% reserve requirements (Milton Friedman)</a:t>
            </a:r>
          </a:p>
          <a:p>
            <a:pPr marL="1255713" lvl="2" indent="-341313">
              <a:buFont typeface="Wingdings" pitchFamily="2" charset="2"/>
              <a:buNone/>
            </a:pPr>
            <a:r>
              <a:rPr lang="en-US" altLang="en-US" sz="1800"/>
              <a:t>A.	Advantage: complete control of </a:t>
            </a:r>
            <a:r>
              <a:rPr lang="en-US" altLang="en-US" sz="1800" i="1"/>
              <a:t>M</a:t>
            </a:r>
            <a:r>
              <a:rPr lang="en-US" altLang="en-US" sz="1800" i="1" baseline="30000"/>
              <a:t>s</a:t>
            </a:r>
            <a:endParaRPr lang="en-US" altLang="en-US" sz="1800"/>
          </a:p>
          <a:p>
            <a:pPr marL="1255713" lvl="2" indent="-341313">
              <a:buFont typeface="Wingdings" pitchFamily="2" charset="2"/>
              <a:buNone/>
            </a:pPr>
            <a:r>
              <a:rPr lang="en-US" altLang="en-US" sz="1800"/>
              <a:t>B.	Disadvantage: Fed controls official </a:t>
            </a:r>
            <a:r>
              <a:rPr lang="en-US" altLang="en-US" sz="1800" i="1"/>
              <a:t>M</a:t>
            </a:r>
            <a:r>
              <a:rPr lang="en-US" altLang="en-US" sz="1800" i="1" baseline="30000"/>
              <a:t>s</a:t>
            </a:r>
            <a:r>
              <a:rPr lang="en-US" altLang="en-US" sz="1800"/>
              <a:t> but not economically relevant </a:t>
            </a:r>
            <a:r>
              <a:rPr lang="en-US" altLang="en-US" sz="1800" i="1"/>
              <a:t>M</a:t>
            </a:r>
            <a:r>
              <a:rPr lang="en-US" altLang="en-US" sz="1800" i="1" baseline="30000"/>
              <a:t>s</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8D01A18-4538-400C-9755-698E7B5D61F4}" type="slidenum">
              <a:rPr lang="en-US"/>
              <a:pPr/>
              <a:t>163</a:t>
            </a:fld>
            <a:endParaRPr lang="en-US"/>
          </a:p>
        </p:txBody>
      </p:sp>
      <p:sp>
        <p:nvSpPr>
          <p:cNvPr id="125954" name="Rectangle 2"/>
          <p:cNvSpPr>
            <a:spLocks noGrp="1" noChangeArrowheads="1"/>
          </p:cNvSpPr>
          <p:nvPr>
            <p:ph type="title"/>
          </p:nvPr>
        </p:nvSpPr>
        <p:spPr>
          <a:xfrm>
            <a:off x="685800" y="152400"/>
            <a:ext cx="8153400" cy="1143000"/>
          </a:xfrm>
        </p:spPr>
        <p:txBody>
          <a:bodyPr/>
          <a:lstStyle/>
          <a:p>
            <a:r>
              <a:rPr lang="en-US" sz="3200"/>
              <a:t>Response to a Change in the Discount Rate</a:t>
            </a:r>
          </a:p>
        </p:txBody>
      </p:sp>
      <p:pic>
        <p:nvPicPr>
          <p:cNvPr id="125955" name="Picture 3" descr="c17f03"/>
          <p:cNvPicPr preferRelativeResize="0">
            <a:picLocks noChangeAspect="1" noChangeArrowheads="1"/>
          </p:cNvPicPr>
          <p:nvPr/>
        </p:nvPicPr>
        <p:blipFill>
          <a:blip r:embed="rId3" cstate="print"/>
          <a:srcRect/>
          <a:stretch>
            <a:fillRect/>
          </a:stretch>
        </p:blipFill>
        <p:spPr bwMode="auto">
          <a:xfrm>
            <a:off x="990600" y="1676400"/>
            <a:ext cx="8001000" cy="3867150"/>
          </a:xfrm>
          <a:prstGeom prst="rect">
            <a:avLst/>
          </a:prstGeom>
          <a:noFill/>
          <a:ln w="19050">
            <a:solidFill>
              <a:schemeClr val="tx1"/>
            </a:solidFill>
            <a:miter lim="800000"/>
            <a:headEnd/>
            <a:tailEnd/>
          </a:ln>
          <a:effectLst/>
        </p:spPr>
      </p:pic>
      <p:sp>
        <p:nvSpPr>
          <p:cNvPr id="125956" name="Text Box 4"/>
          <p:cNvSpPr txBox="1">
            <a:spLocks noChangeArrowheads="1"/>
          </p:cNvSpPr>
          <p:nvPr/>
        </p:nvSpPr>
        <p:spPr bwMode="auto">
          <a:xfrm>
            <a:off x="1371600" y="5638800"/>
            <a:ext cx="3657600" cy="1082675"/>
          </a:xfrm>
          <a:prstGeom prst="rect">
            <a:avLst/>
          </a:prstGeom>
          <a:solidFill>
            <a:schemeClr val="accent1"/>
          </a:solidFill>
          <a:ln w="12700">
            <a:solidFill>
              <a:schemeClr val="tx1"/>
            </a:solidFill>
            <a:miter lim="800000"/>
            <a:headEnd/>
            <a:tailEnd/>
          </a:ln>
          <a:effectLst/>
        </p:spPr>
        <p:txBody>
          <a:bodyPr>
            <a:spAutoFit/>
          </a:bodyPr>
          <a:lstStyle/>
          <a:p>
            <a:r>
              <a:rPr lang="en-US" sz="1600">
                <a:latin typeface="Times New Roman" pitchFamily="18" charset="0"/>
              </a:rPr>
              <a:t>(a) No discount lending </a:t>
            </a:r>
            <a:r>
              <a:rPr lang="en-US" sz="1600" b="1">
                <a:latin typeface="Times New Roman" pitchFamily="18" charset="0"/>
              </a:rPr>
              <a:t>Lower Discount Rate</a:t>
            </a:r>
          </a:p>
          <a:p>
            <a:r>
              <a:rPr lang="en-US" sz="1600">
                <a:latin typeface="Times New Roman" pitchFamily="18" charset="0"/>
              </a:rPr>
              <a:t>Horizontal to section </a:t>
            </a:r>
            <a:r>
              <a:rPr lang="en-US" sz="1600">
                <a:latin typeface="Symbol" pitchFamily="18" charset="2"/>
              </a:rPr>
              <a:t></a:t>
            </a:r>
            <a:r>
              <a:rPr lang="en-US" sz="1600">
                <a:latin typeface="Times New Roman" pitchFamily="18" charset="0"/>
              </a:rPr>
              <a:t> and supply curve just shortens, </a:t>
            </a:r>
            <a:r>
              <a:rPr lang="en-US" sz="1600" i="1">
                <a:latin typeface="Times New Roman" pitchFamily="18" charset="0"/>
              </a:rPr>
              <a:t>i</a:t>
            </a:r>
            <a:r>
              <a:rPr lang="en-US" sz="1600" i="1" baseline="-25000">
                <a:latin typeface="Times New Roman" pitchFamily="18" charset="0"/>
              </a:rPr>
              <a:t>ff</a:t>
            </a:r>
            <a:r>
              <a:rPr lang="en-US" sz="1600">
                <a:latin typeface="Times New Roman" pitchFamily="18" charset="0"/>
              </a:rPr>
              <a:t> stays same</a:t>
            </a:r>
          </a:p>
        </p:txBody>
      </p:sp>
      <p:sp>
        <p:nvSpPr>
          <p:cNvPr id="125957" name="Text Box 5"/>
          <p:cNvSpPr txBox="1">
            <a:spLocks noChangeArrowheads="1"/>
          </p:cNvSpPr>
          <p:nvPr/>
        </p:nvSpPr>
        <p:spPr bwMode="auto">
          <a:xfrm>
            <a:off x="5791200" y="5638800"/>
            <a:ext cx="2895600" cy="1082675"/>
          </a:xfrm>
          <a:prstGeom prst="rect">
            <a:avLst/>
          </a:prstGeom>
          <a:solidFill>
            <a:schemeClr val="accent1"/>
          </a:solidFill>
          <a:ln w="12700">
            <a:solidFill>
              <a:schemeClr val="tx1"/>
            </a:solidFill>
            <a:miter lim="800000"/>
            <a:headEnd/>
            <a:tailEnd/>
          </a:ln>
          <a:effectLst/>
        </p:spPr>
        <p:txBody>
          <a:bodyPr anchor="ctr">
            <a:spAutoFit/>
          </a:bodyPr>
          <a:lstStyle/>
          <a:p>
            <a:r>
              <a:rPr lang="en-US" sz="1600">
                <a:latin typeface="Times New Roman" pitchFamily="18" charset="0"/>
              </a:rPr>
              <a:t>(b) Some discount lending</a:t>
            </a:r>
          </a:p>
          <a:p>
            <a:r>
              <a:rPr lang="en-US" sz="1600" b="1">
                <a:latin typeface="Times New Roman" pitchFamily="18" charset="0"/>
              </a:rPr>
              <a:t>Lower Discount Rate</a:t>
            </a:r>
            <a:endParaRPr lang="en-US" sz="1600">
              <a:latin typeface="Times New Roman" pitchFamily="18" charset="0"/>
            </a:endParaRPr>
          </a:p>
          <a:p>
            <a:r>
              <a:rPr lang="en-US" sz="1600">
                <a:latin typeface="Times New Roman" pitchFamily="18" charset="0"/>
              </a:rPr>
              <a:t>Horizontal section </a:t>
            </a:r>
            <a:r>
              <a:rPr lang="en-US" sz="1600">
                <a:latin typeface="Symbol" pitchFamily="18" charset="2"/>
              </a:rPr>
              <a:t></a:t>
            </a:r>
            <a:r>
              <a:rPr lang="en-US" sz="1600">
                <a:latin typeface="Times New Roman" pitchFamily="18" charset="0"/>
              </a:rPr>
              <a:t>, </a:t>
            </a:r>
            <a:r>
              <a:rPr lang="en-US" sz="1600" i="1">
                <a:latin typeface="Times New Roman" pitchFamily="18" charset="0"/>
              </a:rPr>
              <a:t>i</a:t>
            </a:r>
            <a:r>
              <a:rPr lang="en-US" sz="1600" i="1" baseline="-25000">
                <a:latin typeface="Times New Roman" pitchFamily="18" charset="0"/>
              </a:rPr>
              <a:t>ff  </a:t>
            </a:r>
            <a:r>
              <a:rPr lang="en-US" sz="1600">
                <a:latin typeface="Symbol" pitchFamily="18" charset="2"/>
              </a:rPr>
              <a:t></a:t>
            </a:r>
            <a:r>
              <a:rPr lang="en-US" sz="1600">
                <a:latin typeface="Times New Roman" pitchFamily="18" charset="0"/>
              </a:rPr>
              <a:t> to </a:t>
            </a:r>
            <a:r>
              <a:rPr lang="en-US" sz="1600" i="1">
                <a:latin typeface="Times New Roman" pitchFamily="18" charset="0"/>
              </a:rPr>
              <a:t>i</a:t>
            </a:r>
            <a:r>
              <a:rPr lang="en-US" sz="1600" baseline="30000">
                <a:latin typeface="Times New Roman" pitchFamily="18" charset="0"/>
              </a:rPr>
              <a:t>2</a:t>
            </a:r>
            <a:r>
              <a:rPr lang="en-US" sz="1600" i="1" baseline="-25000">
                <a:latin typeface="Times New Roman" pitchFamily="18" charset="0"/>
              </a:rPr>
              <a:t>ff </a:t>
            </a:r>
            <a:r>
              <a:rPr lang="en-US" sz="1600" i="1">
                <a:latin typeface="Times New Roman" pitchFamily="18" charset="0"/>
              </a:rPr>
              <a:t> = i</a:t>
            </a:r>
            <a:r>
              <a:rPr lang="en-US" sz="1600" baseline="30000">
                <a:latin typeface="Times New Roman" pitchFamily="18" charset="0"/>
              </a:rPr>
              <a:t>2</a:t>
            </a:r>
            <a:r>
              <a:rPr lang="en-US" sz="1600" i="1" baseline="-25000">
                <a:latin typeface="Times New Roman" pitchFamily="18" charset="0"/>
              </a:rPr>
              <a:t>d</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Discount Loans</a:t>
            </a:r>
          </a:p>
        </p:txBody>
      </p:sp>
      <p:sp>
        <p:nvSpPr>
          <p:cNvPr id="128003" name="Rectangle 3"/>
          <p:cNvSpPr>
            <a:spLocks noGrp="1" noChangeArrowheads="1"/>
          </p:cNvSpPr>
          <p:nvPr>
            <p:ph type="body" idx="1"/>
          </p:nvPr>
        </p:nvSpPr>
        <p:spPr>
          <a:noFill/>
          <a:ln/>
        </p:spPr>
        <p:txBody>
          <a:bodyPr/>
          <a:lstStyle/>
          <a:p>
            <a:pPr>
              <a:spcBef>
                <a:spcPct val="50000"/>
              </a:spcBef>
              <a:buFont typeface="Wingdings" pitchFamily="2" charset="2"/>
              <a:buNone/>
            </a:pPr>
            <a:r>
              <a:rPr lang="en-US" sz="1700">
                <a:solidFill>
                  <a:schemeClr val="tx2"/>
                </a:solidFill>
              </a:rPr>
              <a:t>3 Types</a:t>
            </a:r>
          </a:p>
          <a:p>
            <a:pPr lvl="1">
              <a:buFont typeface="Wingdings" pitchFamily="2" charset="2"/>
              <a:buNone/>
            </a:pPr>
            <a:r>
              <a:rPr lang="en-US" sz="1500"/>
              <a:t>1.		Primary Credit</a:t>
            </a:r>
          </a:p>
          <a:p>
            <a:pPr lvl="1">
              <a:buFont typeface="Wingdings" pitchFamily="2" charset="2"/>
              <a:buNone/>
            </a:pPr>
            <a:r>
              <a:rPr lang="en-US" sz="1500"/>
              <a:t>2.		Secondary Credit</a:t>
            </a:r>
          </a:p>
          <a:p>
            <a:pPr lvl="1">
              <a:buFont typeface="Wingdings" pitchFamily="2" charset="2"/>
              <a:buNone/>
            </a:pPr>
            <a:r>
              <a:rPr lang="en-US" sz="1500"/>
              <a:t>3.		Seasonal Credit</a:t>
            </a:r>
          </a:p>
          <a:p>
            <a:pPr>
              <a:spcBef>
                <a:spcPct val="50000"/>
              </a:spcBef>
              <a:buFont typeface="Wingdings" pitchFamily="2" charset="2"/>
              <a:buNone/>
            </a:pPr>
            <a:r>
              <a:rPr lang="en-US" sz="1700">
                <a:solidFill>
                  <a:schemeClr val="tx2"/>
                </a:solidFill>
              </a:rPr>
              <a:t>Lender of Last Resort Function</a:t>
            </a:r>
          </a:p>
          <a:p>
            <a:pPr lvl="1">
              <a:buFont typeface="Wingdings" pitchFamily="2" charset="2"/>
              <a:buNone/>
            </a:pPr>
            <a:r>
              <a:rPr lang="en-US" sz="1500"/>
              <a:t>1.	To prevent banking panics</a:t>
            </a:r>
          </a:p>
          <a:p>
            <a:pPr lvl="1">
              <a:buFont typeface="Wingdings" pitchFamily="2" charset="2"/>
              <a:buNone/>
            </a:pPr>
            <a:r>
              <a:rPr lang="en-US" sz="1500"/>
              <a:t>	FDIC fund not big enough</a:t>
            </a:r>
          </a:p>
          <a:p>
            <a:pPr lvl="1">
              <a:buFont typeface="Wingdings" pitchFamily="2" charset="2"/>
              <a:buNone/>
            </a:pPr>
            <a:r>
              <a:rPr lang="en-US" sz="1500"/>
              <a:t>	Example: Continental Illinois</a:t>
            </a:r>
          </a:p>
          <a:p>
            <a:pPr lvl="1">
              <a:buFont typeface="Wingdings" pitchFamily="2" charset="2"/>
              <a:buNone/>
            </a:pPr>
            <a:r>
              <a:rPr lang="en-US" sz="1500"/>
              <a:t>2.	To prevent nonbank financial panics</a:t>
            </a:r>
          </a:p>
          <a:p>
            <a:pPr lvl="1">
              <a:buFont typeface="Wingdings" pitchFamily="2" charset="2"/>
              <a:buNone/>
            </a:pPr>
            <a:r>
              <a:rPr lang="en-US" sz="1500"/>
              <a:t>	Examples: 1987 stock market crash and September 11 terrorist incident</a:t>
            </a:r>
          </a:p>
          <a:p>
            <a:pPr>
              <a:spcBef>
                <a:spcPct val="50000"/>
              </a:spcBef>
              <a:buFont typeface="Wingdings" pitchFamily="2" charset="2"/>
              <a:buNone/>
            </a:pPr>
            <a:r>
              <a:rPr lang="en-US" altLang="en-US" sz="1700">
                <a:solidFill>
                  <a:schemeClr val="tx2"/>
                </a:solidFill>
              </a:rPr>
              <a:t>Announcement Effect</a:t>
            </a:r>
          </a:p>
          <a:p>
            <a:pPr lvl="1">
              <a:buFont typeface="Wingdings" pitchFamily="2" charset="2"/>
              <a:buNone/>
            </a:pPr>
            <a:r>
              <a:rPr lang="en-US" altLang="en-US" sz="1500"/>
              <a:t>1.	Problem: False signals</a:t>
            </a:r>
            <a:endParaRPr lang="en-US" sz="150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219200" y="609600"/>
            <a:ext cx="5562600" cy="838200"/>
          </a:xfrm>
          <a:noFill/>
          <a:ln/>
        </p:spPr>
        <p:txBody>
          <a:bodyPr lIns="90488" tIns="44450" rIns="90488" bIns="44450" anchor="ctr"/>
          <a:lstStyle/>
          <a:p>
            <a:r>
              <a:rPr lang="en-US" altLang="en-US"/>
              <a:t>Discount Policy</a:t>
            </a:r>
          </a:p>
        </p:txBody>
      </p:sp>
      <p:sp>
        <p:nvSpPr>
          <p:cNvPr id="130051" name="Rectangle 3"/>
          <p:cNvSpPr>
            <a:spLocks noGrp="1" noChangeArrowheads="1"/>
          </p:cNvSpPr>
          <p:nvPr>
            <p:ph type="body" idx="1"/>
          </p:nvPr>
        </p:nvSpPr>
        <p:spPr>
          <a:xfrm>
            <a:off x="1143000" y="1676400"/>
            <a:ext cx="7924800" cy="4846638"/>
          </a:xfrm>
          <a:noFill/>
          <a:ln/>
        </p:spPr>
        <p:txBody>
          <a:bodyPr lIns="90488" tIns="44450" rIns="90488" bIns="44450"/>
          <a:lstStyle/>
          <a:p>
            <a:pPr>
              <a:lnSpc>
                <a:spcPct val="90000"/>
              </a:lnSpc>
              <a:spcBef>
                <a:spcPct val="50000"/>
              </a:spcBef>
              <a:buFont typeface="Wingdings" pitchFamily="2" charset="2"/>
              <a:buNone/>
              <a:tabLst>
                <a:tab pos="741363" algn="l"/>
              </a:tabLst>
            </a:pPr>
            <a:r>
              <a:rPr lang="en-US" altLang="en-US" sz="1800">
                <a:solidFill>
                  <a:schemeClr val="tx2"/>
                </a:solidFill>
              </a:rPr>
              <a:t>Advantages</a:t>
            </a:r>
            <a:endParaRPr lang="en-US" altLang="en-US" sz="1800" b="1">
              <a:solidFill>
                <a:schemeClr val="tx2"/>
              </a:solidFill>
            </a:endParaRPr>
          </a:p>
          <a:p>
            <a:pPr>
              <a:lnSpc>
                <a:spcPct val="90000"/>
              </a:lnSpc>
              <a:spcBef>
                <a:spcPct val="0"/>
              </a:spcBef>
              <a:buFont typeface="Wingdings" pitchFamily="2" charset="2"/>
              <a:buNone/>
              <a:tabLst>
                <a:tab pos="741363" algn="l"/>
              </a:tabLst>
            </a:pPr>
            <a:r>
              <a:rPr lang="en-US" altLang="en-US" sz="1800"/>
              <a:t>1.	Lender of Last Resort Role</a:t>
            </a:r>
          </a:p>
          <a:p>
            <a:pPr>
              <a:lnSpc>
                <a:spcPct val="90000"/>
              </a:lnSpc>
              <a:spcBef>
                <a:spcPct val="50000"/>
              </a:spcBef>
              <a:buFont typeface="Wingdings" pitchFamily="2" charset="2"/>
              <a:buNone/>
              <a:tabLst>
                <a:tab pos="741363" algn="l"/>
              </a:tabLst>
            </a:pPr>
            <a:r>
              <a:rPr lang="en-US" altLang="en-US" sz="1800">
                <a:solidFill>
                  <a:schemeClr val="tx2"/>
                </a:solidFill>
              </a:rPr>
              <a:t>Disadvantages</a:t>
            </a:r>
            <a:endParaRPr lang="en-US" altLang="en-US" sz="1800" b="1">
              <a:solidFill>
                <a:schemeClr val="tx2"/>
              </a:solidFill>
            </a:endParaRPr>
          </a:p>
          <a:p>
            <a:pPr>
              <a:lnSpc>
                <a:spcPct val="90000"/>
              </a:lnSpc>
              <a:spcBef>
                <a:spcPct val="0"/>
              </a:spcBef>
              <a:buFont typeface="Wingdings" pitchFamily="2" charset="2"/>
              <a:buNone/>
              <a:tabLst>
                <a:tab pos="741363" algn="l"/>
              </a:tabLst>
            </a:pPr>
            <a:r>
              <a:rPr lang="en-US" altLang="en-US" sz="1800"/>
              <a:t>1.	Confusion interpreting discount rate changes</a:t>
            </a:r>
          </a:p>
          <a:p>
            <a:pPr>
              <a:lnSpc>
                <a:spcPct val="90000"/>
              </a:lnSpc>
              <a:spcBef>
                <a:spcPct val="0"/>
              </a:spcBef>
              <a:buFont typeface="Wingdings" pitchFamily="2" charset="2"/>
              <a:buNone/>
              <a:tabLst>
                <a:tab pos="741363" algn="l"/>
              </a:tabLst>
            </a:pPr>
            <a:r>
              <a:rPr lang="en-US" altLang="en-US" sz="1800"/>
              <a:t>2.	Fluctuations in discount loans cause unintended fluctuations in money supply</a:t>
            </a:r>
          </a:p>
          <a:p>
            <a:pPr>
              <a:lnSpc>
                <a:spcPct val="90000"/>
              </a:lnSpc>
              <a:spcBef>
                <a:spcPct val="0"/>
              </a:spcBef>
              <a:buFont typeface="Wingdings" pitchFamily="2" charset="2"/>
              <a:buNone/>
              <a:tabLst>
                <a:tab pos="741363" algn="l"/>
              </a:tabLst>
            </a:pPr>
            <a:r>
              <a:rPr lang="en-US" altLang="en-US" sz="1800"/>
              <a:t>3.	Not fully controlled by Fed</a:t>
            </a:r>
          </a:p>
          <a:p>
            <a:pPr>
              <a:lnSpc>
                <a:spcPct val="90000"/>
              </a:lnSpc>
              <a:spcBef>
                <a:spcPct val="50000"/>
              </a:spcBef>
              <a:buFont typeface="Wingdings" pitchFamily="2" charset="2"/>
              <a:buNone/>
              <a:tabLst>
                <a:tab pos="741363" algn="l"/>
              </a:tabLst>
            </a:pPr>
            <a:r>
              <a:rPr lang="en-US" altLang="en-US" sz="1800">
                <a:solidFill>
                  <a:schemeClr val="tx2"/>
                </a:solidFill>
              </a:rPr>
              <a:t>Proposed Reforms</a:t>
            </a:r>
            <a:endParaRPr lang="en-US" altLang="en-US" sz="1800" b="1">
              <a:solidFill>
                <a:schemeClr val="tx2"/>
              </a:solidFill>
            </a:endParaRPr>
          </a:p>
          <a:p>
            <a:pPr>
              <a:lnSpc>
                <a:spcPct val="90000"/>
              </a:lnSpc>
              <a:spcBef>
                <a:spcPct val="0"/>
              </a:spcBef>
              <a:buFont typeface="Wingdings" pitchFamily="2" charset="2"/>
              <a:buNone/>
              <a:tabLst>
                <a:tab pos="741363" algn="l"/>
              </a:tabLst>
            </a:pPr>
            <a:r>
              <a:rPr lang="en-US" altLang="en-US" sz="1800"/>
              <a:t>1.	Abolish discounting (Milton Friedman)</a:t>
            </a:r>
          </a:p>
          <a:p>
            <a:pPr>
              <a:lnSpc>
                <a:spcPct val="90000"/>
              </a:lnSpc>
              <a:spcBef>
                <a:spcPct val="0"/>
              </a:spcBef>
              <a:buFont typeface="Wingdings" pitchFamily="2" charset="2"/>
              <a:buNone/>
              <a:tabLst>
                <a:tab pos="741363" algn="l"/>
              </a:tabLst>
            </a:pPr>
            <a:r>
              <a:rPr lang="en-US" altLang="en-US" sz="1800"/>
              <a:t>	A.	Eliminates fluctuations in </a:t>
            </a:r>
            <a:r>
              <a:rPr lang="en-US" altLang="en-US" sz="1800" i="1"/>
              <a:t>M</a:t>
            </a:r>
            <a:r>
              <a:rPr lang="en-US" altLang="en-US" sz="1800" i="1" baseline="50000"/>
              <a:t>s</a:t>
            </a:r>
            <a:endParaRPr lang="en-US" altLang="en-US" sz="1800"/>
          </a:p>
          <a:p>
            <a:pPr>
              <a:lnSpc>
                <a:spcPct val="90000"/>
              </a:lnSpc>
              <a:spcBef>
                <a:spcPct val="0"/>
              </a:spcBef>
              <a:buFont typeface="Wingdings" pitchFamily="2" charset="2"/>
              <a:buNone/>
              <a:tabLst>
                <a:tab pos="741363" algn="l"/>
              </a:tabLst>
            </a:pPr>
            <a:r>
              <a:rPr lang="en-US" altLang="en-US" sz="1800"/>
              <a:t>	B.	However, lose lender of last resort role</a:t>
            </a:r>
          </a:p>
          <a:p>
            <a:pPr>
              <a:lnSpc>
                <a:spcPct val="90000"/>
              </a:lnSpc>
              <a:spcBef>
                <a:spcPct val="0"/>
              </a:spcBef>
              <a:buFont typeface="Wingdings" pitchFamily="2" charset="2"/>
              <a:buNone/>
              <a:tabLst>
                <a:tab pos="741363" algn="l"/>
              </a:tabLst>
            </a:pPr>
            <a:r>
              <a:rPr lang="en-US" altLang="en-US" sz="1800"/>
              <a:t>2.	Tie discount rate to market rate</a:t>
            </a:r>
          </a:p>
          <a:p>
            <a:pPr>
              <a:lnSpc>
                <a:spcPct val="90000"/>
              </a:lnSpc>
              <a:spcBef>
                <a:spcPct val="0"/>
              </a:spcBef>
              <a:buFont typeface="Wingdings" pitchFamily="2" charset="2"/>
              <a:buNone/>
              <a:tabLst>
                <a:tab pos="741363" algn="l"/>
              </a:tabLst>
            </a:pPr>
            <a:r>
              <a:rPr lang="en-US" altLang="en-US" sz="1800"/>
              <a:t>	A.</a:t>
            </a:r>
            <a:r>
              <a:rPr lang="en-US" altLang="en-US" sz="1800" i="1"/>
              <a:t>	i – i</a:t>
            </a:r>
            <a:r>
              <a:rPr lang="en-US" altLang="en-US" sz="1800" i="1" baseline="-25000"/>
              <a:t>d</a:t>
            </a:r>
            <a:r>
              <a:rPr lang="en-US" altLang="en-US" sz="1800"/>
              <a:t> = constant, so less fluctuations of</a:t>
            </a:r>
            <a:r>
              <a:rPr lang="en-US" altLang="en-US" sz="1800" i="1"/>
              <a:t> DL </a:t>
            </a:r>
            <a:r>
              <a:rPr lang="en-US" altLang="en-US" sz="1800"/>
              <a:t>and </a:t>
            </a:r>
            <a:r>
              <a:rPr lang="en-US" altLang="en-US" sz="1800" i="1"/>
              <a:t>M</a:t>
            </a:r>
            <a:r>
              <a:rPr lang="en-US" altLang="en-US" sz="1800" i="1" baseline="50000"/>
              <a:t>s</a:t>
            </a:r>
            <a:endParaRPr lang="en-US" altLang="en-US" sz="1800"/>
          </a:p>
          <a:p>
            <a:pPr>
              <a:lnSpc>
                <a:spcPct val="90000"/>
              </a:lnSpc>
              <a:spcBef>
                <a:spcPct val="0"/>
              </a:spcBef>
              <a:buFont typeface="Wingdings" pitchFamily="2" charset="2"/>
              <a:buNone/>
              <a:tabLst>
                <a:tab pos="741363" algn="l"/>
              </a:tabLst>
            </a:pPr>
            <a:r>
              <a:rPr lang="en-US" altLang="en-US" sz="1800"/>
              <a:t>	B.	Easier administration</a:t>
            </a:r>
          </a:p>
          <a:p>
            <a:pPr>
              <a:lnSpc>
                <a:spcPct val="90000"/>
              </a:lnSpc>
              <a:spcBef>
                <a:spcPct val="0"/>
              </a:spcBef>
              <a:buFont typeface="Wingdings" pitchFamily="2" charset="2"/>
              <a:buNone/>
              <a:tabLst>
                <a:tab pos="741363" algn="l"/>
              </a:tabLst>
            </a:pPr>
            <a:r>
              <a:rPr lang="en-US" altLang="en-US" sz="1800"/>
              <a:t>	C.	No false announcement signals</a:t>
            </a:r>
          </a:p>
          <a:p>
            <a:pPr>
              <a:lnSpc>
                <a:spcPct val="90000"/>
              </a:lnSpc>
              <a:spcBef>
                <a:spcPct val="0"/>
              </a:spcBef>
              <a:buFont typeface="Wingdings" pitchFamily="2" charset="2"/>
              <a:buNone/>
              <a:tabLst>
                <a:tab pos="741363" algn="l"/>
              </a:tabLst>
            </a:pPr>
            <a:endParaRPr lang="en-US" altLang="en-US" sz="1800"/>
          </a:p>
          <a:p>
            <a:pPr>
              <a:lnSpc>
                <a:spcPct val="90000"/>
              </a:lnSpc>
              <a:spcBef>
                <a:spcPct val="0"/>
              </a:spcBef>
              <a:buFont typeface="Wingdings" pitchFamily="2" charset="2"/>
              <a:buNone/>
              <a:tabLst>
                <a:tab pos="741363" algn="l"/>
              </a:tabLst>
            </a:pPr>
            <a:r>
              <a:rPr lang="en-US" altLang="en-US" sz="1800"/>
              <a:t>Adopted Reforms</a:t>
            </a:r>
          </a:p>
          <a:p>
            <a:pPr>
              <a:lnSpc>
                <a:spcPct val="90000"/>
              </a:lnSpc>
              <a:spcBef>
                <a:spcPct val="0"/>
              </a:spcBef>
              <a:buFont typeface="Wingdings" pitchFamily="2" charset="2"/>
              <a:buNone/>
              <a:tabLst>
                <a:tab pos="741363" algn="l"/>
              </a:tabLst>
            </a:pPr>
            <a:r>
              <a:rPr lang="en-US" altLang="en-US" sz="1800"/>
              <a:t>Penalty discount rate where Discount Rate&gt;ff</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38200" y="228600"/>
            <a:ext cx="8305800" cy="1143000"/>
          </a:xfrm>
          <a:noFill/>
          <a:ln/>
        </p:spPr>
        <p:txBody>
          <a:bodyPr lIns="90488" tIns="44450" rIns="90488" bIns="44450" anchor="ctr"/>
          <a:lstStyle/>
          <a:p>
            <a:r>
              <a:rPr lang="en-US" altLang="en-US" sz="3200"/>
              <a:t>Market Interest Rates and the Discount Rate</a:t>
            </a:r>
          </a:p>
        </p:txBody>
      </p:sp>
      <p:pic>
        <p:nvPicPr>
          <p:cNvPr id="132099" name="Picture 3"/>
          <p:cNvPicPr>
            <a:picLocks noChangeArrowheads="1"/>
          </p:cNvPicPr>
          <p:nvPr/>
        </p:nvPicPr>
        <p:blipFill>
          <a:blip r:embed="rId3" cstate="print"/>
          <a:srcRect/>
          <a:stretch>
            <a:fillRect/>
          </a:stretch>
        </p:blipFill>
        <p:spPr bwMode="auto">
          <a:xfrm>
            <a:off x="1066800" y="1676400"/>
            <a:ext cx="7631113" cy="48641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579F9D-1B29-4A4C-AC22-097C72FFCA92}" type="slidenum">
              <a:rPr lang="en-US"/>
              <a:pPr/>
              <a:t>167</a:t>
            </a:fld>
            <a:endParaRPr lang="en-US"/>
          </a:p>
        </p:txBody>
      </p:sp>
      <p:pic>
        <p:nvPicPr>
          <p:cNvPr id="134146" name="Picture 2" descr="c17f05"/>
          <p:cNvPicPr preferRelativeResize="0">
            <a:picLocks noChangeAspect="1" noChangeArrowheads="1"/>
          </p:cNvPicPr>
          <p:nvPr/>
        </p:nvPicPr>
        <p:blipFill>
          <a:blip r:embed="rId3" cstate="print"/>
          <a:srcRect/>
          <a:stretch>
            <a:fillRect/>
          </a:stretch>
        </p:blipFill>
        <p:spPr bwMode="auto">
          <a:xfrm>
            <a:off x="2133600" y="1600200"/>
            <a:ext cx="6311900" cy="4838700"/>
          </a:xfrm>
          <a:prstGeom prst="rect">
            <a:avLst/>
          </a:prstGeom>
          <a:noFill/>
          <a:ln w="19050">
            <a:solidFill>
              <a:schemeClr val="tx1"/>
            </a:solidFill>
            <a:miter lim="800000"/>
            <a:headEnd/>
            <a:tailEnd/>
          </a:ln>
          <a:effectLst/>
        </p:spPr>
      </p:pic>
      <p:sp>
        <p:nvSpPr>
          <p:cNvPr id="134147" name="Rectangle 3"/>
          <p:cNvSpPr>
            <a:spLocks noGrp="1" noChangeArrowheads="1"/>
          </p:cNvSpPr>
          <p:nvPr>
            <p:ph type="title"/>
          </p:nvPr>
        </p:nvSpPr>
        <p:spPr>
          <a:xfrm>
            <a:off x="1295400" y="228600"/>
            <a:ext cx="7391400" cy="1143000"/>
          </a:xfrm>
        </p:spPr>
        <p:txBody>
          <a:bodyPr/>
          <a:lstStyle/>
          <a:p>
            <a:r>
              <a:rPr lang="en-US" sz="2800"/>
              <a:t>How Primary Credit Facility Puts Ceiling on </a:t>
            </a:r>
            <a:r>
              <a:rPr lang="en-US" sz="2800" i="1"/>
              <a:t>i</a:t>
            </a:r>
            <a:r>
              <a:rPr lang="en-US" sz="2800" i="1" baseline="-25000"/>
              <a:t>ff</a:t>
            </a:r>
            <a:endParaRPr lang="en-US" sz="2800"/>
          </a:p>
        </p:txBody>
      </p:sp>
      <p:sp>
        <p:nvSpPr>
          <p:cNvPr id="134148" name="Text Box 4"/>
          <p:cNvSpPr txBox="1">
            <a:spLocks noChangeArrowheads="1"/>
          </p:cNvSpPr>
          <p:nvPr/>
        </p:nvSpPr>
        <p:spPr bwMode="auto">
          <a:xfrm>
            <a:off x="381000" y="4932363"/>
            <a:ext cx="2667000" cy="1327150"/>
          </a:xfrm>
          <a:prstGeom prst="rect">
            <a:avLst/>
          </a:prstGeom>
          <a:solidFill>
            <a:schemeClr val="accent1"/>
          </a:solidFill>
          <a:ln w="12700">
            <a:solidFill>
              <a:schemeClr val="tx1"/>
            </a:solidFill>
            <a:miter lim="800000"/>
            <a:headEnd/>
            <a:tailEnd/>
          </a:ln>
          <a:effectLst/>
        </p:spPr>
        <p:txBody>
          <a:bodyPr anchor="ctr">
            <a:spAutoFit/>
          </a:bodyPr>
          <a:lstStyle/>
          <a:p>
            <a:r>
              <a:rPr lang="en-US" sz="1600" b="1">
                <a:latin typeface="Times New Roman" pitchFamily="18" charset="0"/>
              </a:rPr>
              <a:t>Rightward shift of </a:t>
            </a:r>
            <a:r>
              <a:rPr lang="en-US" sz="1600" b="1" i="1">
                <a:latin typeface="Times New Roman" pitchFamily="18" charset="0"/>
              </a:rPr>
              <a:t>R</a:t>
            </a:r>
            <a:r>
              <a:rPr lang="en-US" sz="1600" b="1" i="1" baseline="30000">
                <a:latin typeface="Times New Roman" pitchFamily="18" charset="0"/>
              </a:rPr>
              <a:t>s</a:t>
            </a:r>
            <a:r>
              <a:rPr lang="en-US" sz="1600" b="1">
                <a:latin typeface="Times New Roman" pitchFamily="18" charset="0"/>
              </a:rPr>
              <a:t> to </a:t>
            </a:r>
            <a:r>
              <a:rPr lang="en-US" sz="1600" b="1" i="1">
                <a:latin typeface="Times New Roman" pitchFamily="18" charset="0"/>
              </a:rPr>
              <a:t>R</a:t>
            </a:r>
            <a:r>
              <a:rPr lang="en-US" sz="1600" b="1" i="1" baseline="30000">
                <a:latin typeface="Times New Roman" pitchFamily="18" charset="0"/>
              </a:rPr>
              <a:t>s</a:t>
            </a:r>
            <a:r>
              <a:rPr lang="en-US" sz="1600" b="1" baseline="-25000">
                <a:latin typeface="Times New Roman" pitchFamily="18" charset="0"/>
              </a:rPr>
              <a:t>2</a:t>
            </a:r>
            <a:r>
              <a:rPr lang="en-US" sz="1600" b="1">
                <a:latin typeface="Times New Roman" pitchFamily="18" charset="0"/>
              </a:rPr>
              <a:t> moves equilibrium to point 2 where </a:t>
            </a:r>
            <a:r>
              <a:rPr lang="en-US" sz="1600" b="1" i="1">
                <a:latin typeface="Times New Roman" pitchFamily="18" charset="0"/>
              </a:rPr>
              <a:t>i</a:t>
            </a:r>
            <a:r>
              <a:rPr lang="en-US" sz="1600" b="1" baseline="30000">
                <a:latin typeface="Times New Roman" pitchFamily="18" charset="0"/>
              </a:rPr>
              <a:t>2</a:t>
            </a:r>
            <a:r>
              <a:rPr lang="en-US" sz="1600" b="1" i="1" baseline="-25000">
                <a:latin typeface="Times New Roman" pitchFamily="18" charset="0"/>
              </a:rPr>
              <a:t>ff</a:t>
            </a:r>
            <a:r>
              <a:rPr lang="en-US" sz="1600" b="1">
                <a:latin typeface="Times New Roman" pitchFamily="18" charset="0"/>
              </a:rPr>
              <a:t> = </a:t>
            </a:r>
            <a:r>
              <a:rPr lang="en-US" sz="1600" b="1" i="1">
                <a:latin typeface="Times New Roman" pitchFamily="18" charset="0"/>
              </a:rPr>
              <a:t>i</a:t>
            </a:r>
            <a:r>
              <a:rPr lang="en-US" sz="1600" b="1" i="1" baseline="-25000">
                <a:latin typeface="Times New Roman" pitchFamily="18" charset="0"/>
              </a:rPr>
              <a:t>d</a:t>
            </a:r>
            <a:r>
              <a:rPr lang="en-US" sz="1600" b="1">
                <a:latin typeface="Times New Roman" pitchFamily="18" charset="0"/>
              </a:rPr>
              <a:t> and discount lending rises from zero to </a:t>
            </a:r>
            <a:r>
              <a:rPr lang="en-US" sz="1600" b="1" i="1">
                <a:latin typeface="Times New Roman" pitchFamily="18" charset="0"/>
              </a:rPr>
              <a:t>DL</a:t>
            </a:r>
            <a:r>
              <a:rPr lang="en-US" sz="1600" b="1" baseline="-25000">
                <a:latin typeface="Times New Roman" pitchFamily="18" charset="0"/>
              </a:rPr>
              <a:t>2</a:t>
            </a:r>
            <a:endParaRPr lang="en-US" sz="1600" b="1">
              <a:latin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17f06"/>
          <p:cNvPicPr preferRelativeResize="0">
            <a:picLocks noChangeAspect="1" noChangeArrowheads="1"/>
          </p:cNvPicPr>
          <p:nvPr/>
        </p:nvPicPr>
        <p:blipFill>
          <a:blip r:embed="rId3" cstate="print"/>
          <a:srcRect/>
          <a:stretch>
            <a:fillRect/>
          </a:stretch>
        </p:blipFill>
        <p:spPr bwMode="auto">
          <a:xfrm>
            <a:off x="2057400" y="1600200"/>
            <a:ext cx="6538913" cy="4762500"/>
          </a:xfrm>
          <a:prstGeom prst="rect">
            <a:avLst/>
          </a:prstGeom>
          <a:noFill/>
          <a:ln w="19050">
            <a:solidFill>
              <a:schemeClr val="tx1"/>
            </a:solidFill>
            <a:miter lim="800000"/>
            <a:headEnd/>
            <a:tailEnd/>
          </a:ln>
          <a:effectLst/>
        </p:spPr>
      </p:pic>
      <p:sp>
        <p:nvSpPr>
          <p:cNvPr id="136195" name="Rectangle 3"/>
          <p:cNvSpPr>
            <a:spLocks noGrp="1" noChangeArrowheads="1"/>
          </p:cNvSpPr>
          <p:nvPr>
            <p:ph type="title"/>
          </p:nvPr>
        </p:nvSpPr>
        <p:spPr/>
        <p:txBody>
          <a:bodyPr/>
          <a:lstStyle/>
          <a:p>
            <a:r>
              <a:rPr lang="en-US" sz="2800"/>
              <a:t>Channel/Corridor System for Setting Interest Rates in Other Countries</a:t>
            </a:r>
          </a:p>
        </p:txBody>
      </p:sp>
      <p:sp>
        <p:nvSpPr>
          <p:cNvPr id="136196" name="Text Box 4"/>
          <p:cNvSpPr txBox="1">
            <a:spLocks noChangeArrowheads="1"/>
          </p:cNvSpPr>
          <p:nvPr/>
        </p:nvSpPr>
        <p:spPr bwMode="auto">
          <a:xfrm>
            <a:off x="457200" y="3733800"/>
            <a:ext cx="2682875" cy="1816100"/>
          </a:xfrm>
          <a:prstGeom prst="rect">
            <a:avLst/>
          </a:prstGeom>
          <a:solidFill>
            <a:schemeClr val="accent1"/>
          </a:solidFill>
          <a:ln w="12700">
            <a:solidFill>
              <a:schemeClr val="tx1"/>
            </a:solidFill>
            <a:miter lim="800000"/>
            <a:headEnd/>
            <a:tailEnd/>
          </a:ln>
          <a:effectLst/>
        </p:spPr>
        <p:txBody>
          <a:bodyPr>
            <a:spAutoFit/>
          </a:bodyPr>
          <a:lstStyle/>
          <a:p>
            <a:r>
              <a:rPr lang="en-US" sz="1600">
                <a:latin typeface="Times New Roman" pitchFamily="18" charset="0"/>
              </a:rPr>
              <a:t>In the channel/corridor system standing facilities result in a step function supply curve, </a:t>
            </a:r>
            <a:r>
              <a:rPr lang="en-US" sz="1600" i="1">
                <a:latin typeface="Times New Roman" pitchFamily="18" charset="0"/>
              </a:rPr>
              <a:t>R</a:t>
            </a:r>
            <a:r>
              <a:rPr lang="en-US" sz="1600" i="1" baseline="30000">
                <a:latin typeface="Times New Roman" pitchFamily="18" charset="0"/>
              </a:rPr>
              <a:t>s</a:t>
            </a:r>
            <a:r>
              <a:rPr lang="en-US" sz="1600">
                <a:latin typeface="Times New Roman" pitchFamily="18" charset="0"/>
              </a:rPr>
              <a:t>. If demand curve shifts between </a:t>
            </a:r>
            <a:r>
              <a:rPr lang="en-US" sz="1600" i="1">
                <a:latin typeface="Times New Roman" pitchFamily="18" charset="0"/>
              </a:rPr>
              <a:t>R</a:t>
            </a:r>
            <a:r>
              <a:rPr lang="en-US" sz="1600" i="1" baseline="30000">
                <a:latin typeface="Times New Roman" pitchFamily="18" charset="0"/>
              </a:rPr>
              <a:t>d</a:t>
            </a:r>
            <a:r>
              <a:rPr lang="en-US" sz="1600" baseline="-25000">
                <a:latin typeface="Times New Roman" pitchFamily="18" charset="0"/>
              </a:rPr>
              <a:t>1</a:t>
            </a:r>
            <a:r>
              <a:rPr lang="en-US" sz="1600">
                <a:latin typeface="Times New Roman" pitchFamily="18" charset="0"/>
              </a:rPr>
              <a:t> and </a:t>
            </a:r>
            <a:r>
              <a:rPr lang="en-US" sz="1600" i="1">
                <a:latin typeface="Times New Roman" pitchFamily="18" charset="0"/>
              </a:rPr>
              <a:t>R</a:t>
            </a:r>
            <a:r>
              <a:rPr lang="en-US" sz="1600" i="1" baseline="30000">
                <a:latin typeface="Times New Roman" pitchFamily="18" charset="0"/>
              </a:rPr>
              <a:t>d</a:t>
            </a:r>
            <a:r>
              <a:rPr lang="en-US" sz="1600" baseline="-25000">
                <a:latin typeface="Times New Roman" pitchFamily="18" charset="0"/>
              </a:rPr>
              <a:t>2</a:t>
            </a:r>
            <a:r>
              <a:rPr lang="en-US" sz="1600">
                <a:latin typeface="Times New Roman" pitchFamily="18" charset="0"/>
              </a:rPr>
              <a:t>, </a:t>
            </a:r>
            <a:r>
              <a:rPr lang="en-US" sz="1600" i="1">
                <a:latin typeface="Times New Roman" pitchFamily="18" charset="0"/>
              </a:rPr>
              <a:t>i</a:t>
            </a:r>
            <a:r>
              <a:rPr lang="en-US" sz="1600" i="1" baseline="-25000">
                <a:latin typeface="Times New Roman" pitchFamily="18" charset="0"/>
              </a:rPr>
              <a:t>ff</a:t>
            </a:r>
            <a:r>
              <a:rPr lang="en-US" sz="1600">
                <a:latin typeface="Times New Roman" pitchFamily="18" charset="0"/>
              </a:rPr>
              <a:t> always remains between </a:t>
            </a:r>
            <a:r>
              <a:rPr lang="en-US" sz="1600" i="1">
                <a:latin typeface="Times New Roman" pitchFamily="18" charset="0"/>
              </a:rPr>
              <a:t>i</a:t>
            </a:r>
            <a:r>
              <a:rPr lang="en-US" sz="1600" i="1" baseline="30000">
                <a:latin typeface="Times New Roman" pitchFamily="18" charset="0"/>
              </a:rPr>
              <a:t>r</a:t>
            </a:r>
            <a:r>
              <a:rPr lang="en-US" sz="1600">
                <a:latin typeface="Times New Roman" pitchFamily="18" charset="0"/>
              </a:rPr>
              <a:t> and </a:t>
            </a:r>
            <a:r>
              <a:rPr lang="en-US" sz="1600" i="1">
                <a:latin typeface="Times New Roman" pitchFamily="18" charset="0"/>
              </a:rPr>
              <a:t>i</a:t>
            </a:r>
            <a:r>
              <a:rPr lang="en-US" sz="1600" i="1" baseline="30000">
                <a:latin typeface="Times New Roman" pitchFamily="18" charset="0"/>
              </a:rPr>
              <a:t>l</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4191000"/>
            <a:ext cx="7772400" cy="17526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latin typeface="Arial" charset="0"/>
            </a:endParaRPr>
          </a:p>
        </p:txBody>
      </p:sp>
      <p:sp>
        <p:nvSpPr>
          <p:cNvPr id="138243" name="Rectangle 3"/>
          <p:cNvSpPr>
            <a:spLocks noGrp="1" noChangeArrowheads="1"/>
          </p:cNvSpPr>
          <p:nvPr>
            <p:ph type="ctrTitle"/>
          </p:nvPr>
        </p:nvSpPr>
        <p:spPr/>
        <p:txBody>
          <a:bodyPr/>
          <a:lstStyle/>
          <a:p>
            <a:r>
              <a:rPr lang="en-US"/>
              <a:t>Conduct of Monetary Policy: Goals and Targets</a:t>
            </a:r>
          </a:p>
        </p:txBody>
      </p:sp>
      <p:sp>
        <p:nvSpPr>
          <p:cNvPr id="138244" name="Rectangle 4"/>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p:cNvSpPr>
            <a:spLocks noGrp="1" noChangeArrowheads="1"/>
          </p:cNvSpPr>
          <p:nvPr>
            <p:ph type="title"/>
          </p:nvPr>
        </p:nvSpPr>
        <p:spPr/>
        <p:txBody>
          <a:bodyPr>
            <a:normAutofit fontScale="90000"/>
          </a:bodyPr>
          <a:lstStyle/>
          <a:p>
            <a:r>
              <a:rPr lang="en-US"/>
              <a:t>Rate of Return</a:t>
            </a:r>
            <a:br>
              <a:rPr lang="en-US"/>
            </a:br>
            <a:r>
              <a:rPr lang="en-US"/>
              <a:t>and Interest Rates (cont’d)</a:t>
            </a:r>
          </a:p>
        </p:txBody>
      </p:sp>
      <p:sp>
        <p:nvSpPr>
          <p:cNvPr id="126979" name="Rectangle 3"/>
          <p:cNvSpPr>
            <a:spLocks noGrp="1" noChangeArrowheads="1"/>
          </p:cNvSpPr>
          <p:nvPr>
            <p:ph type="body" idx="1"/>
          </p:nvPr>
        </p:nvSpPr>
        <p:spPr/>
        <p:txBody>
          <a:bodyPr/>
          <a:lstStyle/>
          <a:p>
            <a:pPr>
              <a:spcBef>
                <a:spcPct val="40000"/>
              </a:spcBef>
            </a:pPr>
            <a:r>
              <a:rPr lang="en-US" sz="2400"/>
              <a:t>The more distant a bond’s maturity, the lower the rate of return the occurs as a result of an increase in the interest rate</a:t>
            </a:r>
          </a:p>
          <a:p>
            <a:pPr>
              <a:spcBef>
                <a:spcPct val="40000"/>
              </a:spcBef>
            </a:pPr>
            <a:r>
              <a:rPr lang="en-US" sz="2400"/>
              <a:t>Even if a bond has a substantial initial </a:t>
            </a:r>
            <a:br>
              <a:rPr lang="en-US" sz="2400"/>
            </a:br>
            <a:r>
              <a:rPr lang="en-US" sz="2400"/>
              <a:t>interest rate, its return can be negative if interest rates rise </a:t>
            </a:r>
          </a:p>
        </p:txBody>
      </p:sp>
    </p:spTree>
  </p:cSld>
  <p:clrMapOvr>
    <a:masterClrMapping/>
  </p:clrMapOvr>
  <p:transition spd="med"/>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Goals of Monetary Policy</a:t>
            </a:r>
          </a:p>
        </p:txBody>
      </p:sp>
      <p:sp>
        <p:nvSpPr>
          <p:cNvPr id="140291" name="Rectangle 3"/>
          <p:cNvSpPr>
            <a:spLocks noGrp="1" noChangeArrowheads="1"/>
          </p:cNvSpPr>
          <p:nvPr>
            <p:ph type="body" idx="1"/>
          </p:nvPr>
        </p:nvSpPr>
        <p:spPr>
          <a:noFill/>
          <a:ln/>
        </p:spPr>
        <p:txBody>
          <a:bodyPr>
            <a:normAutofit lnSpcReduction="10000"/>
          </a:bodyPr>
          <a:lstStyle/>
          <a:p>
            <a:pPr>
              <a:spcBef>
                <a:spcPct val="50000"/>
              </a:spcBef>
              <a:buFont typeface="Wingdings" pitchFamily="2" charset="2"/>
              <a:buNone/>
            </a:pPr>
            <a:r>
              <a:rPr lang="en-US" sz="2700" b="1">
                <a:solidFill>
                  <a:schemeClr val="tx2"/>
                </a:solidFill>
              </a:rPr>
              <a:t>Goals:</a:t>
            </a:r>
          </a:p>
          <a:p>
            <a:pPr>
              <a:buFont typeface="Wingdings" pitchFamily="2" charset="2"/>
              <a:buNone/>
            </a:pPr>
            <a:r>
              <a:rPr lang="en-US"/>
              <a:t>1.	High Employment</a:t>
            </a:r>
          </a:p>
          <a:p>
            <a:pPr>
              <a:buFont typeface="Wingdings" pitchFamily="2" charset="2"/>
              <a:buNone/>
            </a:pPr>
            <a:r>
              <a:rPr lang="en-US"/>
              <a:t>2.	Economic Growth</a:t>
            </a:r>
          </a:p>
          <a:p>
            <a:pPr>
              <a:buFont typeface="Wingdings" pitchFamily="2" charset="2"/>
              <a:buNone/>
            </a:pPr>
            <a:r>
              <a:rPr lang="en-US"/>
              <a:t>3.	Price Stability</a:t>
            </a:r>
          </a:p>
          <a:p>
            <a:pPr>
              <a:buFont typeface="Wingdings" pitchFamily="2" charset="2"/>
              <a:buNone/>
            </a:pPr>
            <a:r>
              <a:rPr lang="en-US"/>
              <a:t>4.	Interest Rate Stability</a:t>
            </a:r>
          </a:p>
          <a:p>
            <a:pPr>
              <a:buFont typeface="Wingdings" pitchFamily="2" charset="2"/>
              <a:buNone/>
            </a:pPr>
            <a:r>
              <a:rPr lang="en-US"/>
              <a:t>5.	Financial Market Stability</a:t>
            </a:r>
          </a:p>
          <a:p>
            <a:pPr>
              <a:buFont typeface="Wingdings" pitchFamily="2" charset="2"/>
              <a:buNone/>
            </a:pPr>
            <a:r>
              <a:rPr lang="en-US"/>
              <a:t>6.	Foreign Exchange Market Stability</a:t>
            </a:r>
          </a:p>
          <a:p>
            <a:pPr>
              <a:buFont typeface="Wingdings" pitchFamily="2" charset="2"/>
              <a:buNone/>
            </a:pPr>
            <a:r>
              <a:rPr lang="en-US" b="1" i="1"/>
              <a:t>Goals often in conflict</a:t>
            </a:r>
            <a:endParaRPr lang="en-US" i="1"/>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noFill/>
          <a:ln/>
        </p:spPr>
        <p:txBody>
          <a:bodyPr lIns="90488" tIns="44450" rIns="90488" bIns="44450" anchor="ctr"/>
          <a:lstStyle/>
          <a:p>
            <a:r>
              <a:rPr lang="en-US"/>
              <a:t>Central Bank Strategy</a:t>
            </a:r>
          </a:p>
        </p:txBody>
      </p:sp>
      <p:pic>
        <p:nvPicPr>
          <p:cNvPr id="142339" name="Picture 3" descr="c18f01"/>
          <p:cNvPicPr preferRelativeResize="0">
            <a:picLocks noChangeAspect="1" noChangeArrowheads="1"/>
          </p:cNvPicPr>
          <p:nvPr/>
        </p:nvPicPr>
        <p:blipFill>
          <a:blip r:embed="rId3" cstate="print"/>
          <a:srcRect/>
          <a:stretch>
            <a:fillRect/>
          </a:stretch>
        </p:blipFill>
        <p:spPr bwMode="auto">
          <a:xfrm>
            <a:off x="914400" y="2333625"/>
            <a:ext cx="8001000" cy="3268663"/>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18f02"/>
          <p:cNvPicPr preferRelativeResize="0">
            <a:picLocks noChangeAspect="1" noChangeArrowheads="1"/>
          </p:cNvPicPr>
          <p:nvPr/>
        </p:nvPicPr>
        <p:blipFill>
          <a:blip r:embed="rId3" cstate="print"/>
          <a:srcRect/>
          <a:stretch>
            <a:fillRect/>
          </a:stretch>
        </p:blipFill>
        <p:spPr bwMode="auto">
          <a:xfrm>
            <a:off x="2667000" y="1063625"/>
            <a:ext cx="5778500" cy="5337175"/>
          </a:xfrm>
          <a:prstGeom prst="rect">
            <a:avLst/>
          </a:prstGeom>
          <a:noFill/>
          <a:ln w="19050">
            <a:solidFill>
              <a:schemeClr val="tx1"/>
            </a:solidFill>
            <a:miter lim="800000"/>
            <a:headEnd/>
            <a:tailEnd/>
          </a:ln>
          <a:effectLst/>
        </p:spPr>
      </p:pic>
      <p:sp>
        <p:nvSpPr>
          <p:cNvPr id="144387" name="Rectangle 3"/>
          <p:cNvSpPr>
            <a:spLocks noGrp="1" noChangeArrowheads="1"/>
          </p:cNvSpPr>
          <p:nvPr>
            <p:ph type="title"/>
          </p:nvPr>
        </p:nvSpPr>
        <p:spPr>
          <a:xfrm>
            <a:off x="685800" y="0"/>
            <a:ext cx="7772400" cy="1143000"/>
          </a:xfrm>
          <a:noFill/>
          <a:ln/>
        </p:spPr>
        <p:txBody>
          <a:bodyPr lIns="90488" tIns="44450" rIns="90488" bIns="44450" anchor="ctr"/>
          <a:lstStyle/>
          <a:p>
            <a:r>
              <a:rPr lang="en-US"/>
              <a:t>Money Supply Target</a:t>
            </a:r>
          </a:p>
        </p:txBody>
      </p:sp>
      <p:sp>
        <p:nvSpPr>
          <p:cNvPr id="144388" name="Rectangle 4"/>
          <p:cNvSpPr>
            <a:spLocks noGrp="1" noChangeArrowheads="1"/>
          </p:cNvSpPr>
          <p:nvPr>
            <p:ph type="body" idx="4294967295"/>
          </p:nvPr>
        </p:nvSpPr>
        <p:spPr>
          <a:xfrm>
            <a:off x="304800" y="4457700"/>
            <a:ext cx="2809875" cy="1652588"/>
          </a:xfrm>
          <a:solidFill>
            <a:schemeClr val="accent1"/>
          </a:solidFill>
          <a:ln w="12700">
            <a:solidFill>
              <a:schemeClr val="tx1"/>
            </a:solidFill>
          </a:ln>
        </p:spPr>
        <p:txBody>
          <a:bodyPr lIns="90488" tIns="44450" rIns="90488" bIns="44450" anchor="ctr"/>
          <a:lstStyle/>
          <a:p>
            <a:pPr>
              <a:spcBef>
                <a:spcPct val="0"/>
              </a:spcBef>
              <a:buFont typeface="Wingdings" pitchFamily="2" charset="2"/>
              <a:buNone/>
            </a:pPr>
            <a:r>
              <a:rPr lang="en-US" sz="1700" b="1"/>
              <a:t>1.</a:t>
            </a:r>
            <a:r>
              <a:rPr lang="en-US" sz="1700" b="1" i="1"/>
              <a:t> 	M</a:t>
            </a:r>
            <a:r>
              <a:rPr lang="en-US" sz="1700" b="1" i="1" baseline="30000"/>
              <a:t> d</a:t>
            </a:r>
            <a:r>
              <a:rPr lang="en-US" sz="1700" b="1"/>
              <a:t> fluctuates between </a:t>
            </a:r>
            <a:r>
              <a:rPr lang="en-US" sz="1700" b="1" i="1"/>
              <a:t>M</a:t>
            </a:r>
            <a:r>
              <a:rPr lang="en-US" sz="1700" b="1" i="1" baseline="30000"/>
              <a:t> d'</a:t>
            </a:r>
            <a:r>
              <a:rPr lang="en-US" sz="1700" b="1"/>
              <a:t> and </a:t>
            </a:r>
            <a:r>
              <a:rPr lang="en-US" sz="1700" b="1" i="1"/>
              <a:t>M</a:t>
            </a:r>
            <a:r>
              <a:rPr lang="en-US" sz="1700" b="1" i="1" baseline="30000"/>
              <a:t> d''</a:t>
            </a:r>
            <a:endParaRPr lang="en-US" sz="1700" b="1"/>
          </a:p>
          <a:p>
            <a:pPr>
              <a:spcBef>
                <a:spcPct val="0"/>
              </a:spcBef>
              <a:buFont typeface="Wingdings" pitchFamily="2" charset="2"/>
              <a:buNone/>
            </a:pPr>
            <a:r>
              <a:rPr lang="en-US" sz="1700" b="1"/>
              <a:t>2. 	With </a:t>
            </a:r>
            <a:r>
              <a:rPr lang="en-US" sz="1700" b="1" i="1"/>
              <a:t>M</a:t>
            </a:r>
            <a:r>
              <a:rPr lang="en-US" sz="1700" b="1"/>
              <a:t>-target at </a:t>
            </a:r>
            <a:r>
              <a:rPr lang="en-US" sz="1700" b="1" i="1"/>
              <a:t>M</a:t>
            </a:r>
            <a:r>
              <a:rPr lang="en-US" sz="1700" b="1"/>
              <a:t>*, </a:t>
            </a:r>
            <a:r>
              <a:rPr lang="en-US" sz="1700" b="1" i="1"/>
              <a:t>i</a:t>
            </a:r>
            <a:r>
              <a:rPr lang="en-US" sz="1700" b="1"/>
              <a:t> fluctuates between </a:t>
            </a:r>
            <a:r>
              <a:rPr lang="en-US" sz="1700" b="1" i="1"/>
              <a:t>i'</a:t>
            </a:r>
            <a:r>
              <a:rPr lang="en-US" sz="1700" b="1"/>
              <a:t> and </a:t>
            </a:r>
            <a:r>
              <a:rPr lang="en-US" sz="1700" b="1" i="1"/>
              <a:t>i''</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18f03"/>
          <p:cNvPicPr preferRelativeResize="0">
            <a:picLocks noChangeAspect="1" noChangeArrowheads="1"/>
          </p:cNvPicPr>
          <p:nvPr/>
        </p:nvPicPr>
        <p:blipFill>
          <a:blip r:embed="rId3" cstate="print"/>
          <a:srcRect/>
          <a:stretch>
            <a:fillRect/>
          </a:stretch>
        </p:blipFill>
        <p:spPr bwMode="auto">
          <a:xfrm>
            <a:off x="2286000" y="1676400"/>
            <a:ext cx="6126163" cy="4724400"/>
          </a:xfrm>
          <a:prstGeom prst="rect">
            <a:avLst/>
          </a:prstGeom>
          <a:noFill/>
          <a:ln w="19050">
            <a:solidFill>
              <a:schemeClr val="tx1"/>
            </a:solidFill>
            <a:miter lim="800000"/>
            <a:headEnd/>
            <a:tailEnd/>
          </a:ln>
          <a:effectLst/>
        </p:spPr>
      </p:pic>
      <p:sp>
        <p:nvSpPr>
          <p:cNvPr id="146435" name="Rectangle 3"/>
          <p:cNvSpPr>
            <a:spLocks noGrp="1" noChangeArrowheads="1"/>
          </p:cNvSpPr>
          <p:nvPr>
            <p:ph type="title"/>
          </p:nvPr>
        </p:nvSpPr>
        <p:spPr/>
        <p:txBody>
          <a:bodyPr/>
          <a:lstStyle/>
          <a:p>
            <a:r>
              <a:rPr lang="en-US"/>
              <a:t>Interest Rate Target</a:t>
            </a:r>
          </a:p>
        </p:txBody>
      </p:sp>
      <p:sp>
        <p:nvSpPr>
          <p:cNvPr id="146436" name="Rectangle 4"/>
          <p:cNvSpPr>
            <a:spLocks noGrp="1" noChangeArrowheads="1"/>
          </p:cNvSpPr>
          <p:nvPr>
            <p:ph type="body" idx="4294967295"/>
          </p:nvPr>
        </p:nvSpPr>
        <p:spPr>
          <a:xfrm>
            <a:off x="334963" y="4113213"/>
            <a:ext cx="2636837" cy="2097087"/>
          </a:xfrm>
          <a:solidFill>
            <a:schemeClr val="accent1"/>
          </a:solidFill>
          <a:ln w="12700">
            <a:solidFill>
              <a:schemeClr val="tx1"/>
            </a:solidFill>
          </a:ln>
        </p:spPr>
        <p:txBody>
          <a:bodyPr lIns="90488" tIns="44450" rIns="90488" bIns="44450" anchor="ctr"/>
          <a:lstStyle/>
          <a:p>
            <a:pPr>
              <a:spcBef>
                <a:spcPct val="0"/>
              </a:spcBef>
              <a:buFont typeface="Wingdings" pitchFamily="2" charset="2"/>
              <a:buNone/>
            </a:pPr>
            <a:r>
              <a:rPr lang="en-US" sz="1700" b="1"/>
              <a:t>1.	</a:t>
            </a:r>
            <a:r>
              <a:rPr lang="en-US" sz="1700" b="1" i="1"/>
              <a:t>M</a:t>
            </a:r>
            <a:r>
              <a:rPr lang="en-US" sz="1700" b="1" i="1" baseline="30000"/>
              <a:t> d</a:t>
            </a:r>
            <a:r>
              <a:rPr lang="en-US" sz="1700" b="1" i="1"/>
              <a:t> </a:t>
            </a:r>
            <a:r>
              <a:rPr lang="en-US" sz="1700" b="1"/>
              <a:t>fluctuates between </a:t>
            </a:r>
            <a:r>
              <a:rPr lang="en-US" sz="1700" b="1" i="1"/>
              <a:t>M</a:t>
            </a:r>
            <a:r>
              <a:rPr lang="en-US" sz="1700" b="1" i="1" baseline="30000"/>
              <a:t> d</a:t>
            </a:r>
            <a:r>
              <a:rPr lang="en-US" sz="1700" b="1" baseline="30000"/>
              <a:t>'</a:t>
            </a:r>
            <a:r>
              <a:rPr lang="en-US" sz="1700" b="1"/>
              <a:t> and </a:t>
            </a:r>
            <a:br>
              <a:rPr lang="en-US" sz="1700" b="1"/>
            </a:br>
            <a:r>
              <a:rPr lang="en-US" sz="1700" b="1" i="1"/>
              <a:t>M</a:t>
            </a:r>
            <a:r>
              <a:rPr lang="en-US" sz="1700" b="1" i="1" baseline="30000"/>
              <a:t> d</a:t>
            </a:r>
            <a:r>
              <a:rPr lang="en-US" sz="1700" b="1" baseline="30000"/>
              <a:t>''</a:t>
            </a:r>
            <a:endParaRPr lang="en-US" sz="1700" b="1"/>
          </a:p>
          <a:p>
            <a:pPr>
              <a:spcBef>
                <a:spcPct val="0"/>
              </a:spcBef>
              <a:buFont typeface="Wingdings" pitchFamily="2" charset="2"/>
              <a:buNone/>
            </a:pPr>
            <a:r>
              <a:rPr lang="en-US" sz="1700" b="1"/>
              <a:t>2.	To set </a:t>
            </a:r>
            <a:r>
              <a:rPr lang="en-US" sz="1700" b="1" i="1"/>
              <a:t>i</a:t>
            </a:r>
            <a:r>
              <a:rPr lang="en-US" sz="1700" b="1"/>
              <a:t>-target at </a:t>
            </a:r>
            <a:r>
              <a:rPr lang="en-US" sz="1700" b="1" i="1"/>
              <a:t>i</a:t>
            </a:r>
            <a:r>
              <a:rPr lang="en-US" sz="1700" b="1"/>
              <a:t>* </a:t>
            </a:r>
            <a:r>
              <a:rPr lang="en-US" sz="1700" b="1" i="1"/>
              <a:t>M</a:t>
            </a:r>
            <a:r>
              <a:rPr lang="en-US" sz="1700" b="1" i="1" baseline="30000"/>
              <a:t>s</a:t>
            </a:r>
            <a:r>
              <a:rPr lang="en-US" sz="1700" b="1"/>
              <a:t> fluctuates between </a:t>
            </a:r>
            <a:r>
              <a:rPr lang="en-US" sz="1700" b="1" i="1"/>
              <a:t>M' </a:t>
            </a:r>
            <a:r>
              <a:rPr lang="en-US" sz="1700" b="1"/>
              <a:t>and </a:t>
            </a:r>
            <a:r>
              <a:rPr lang="en-US" sz="1700" b="1" i="1"/>
              <a:t>M''</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295400" y="304800"/>
            <a:ext cx="7313613" cy="1143000"/>
          </a:xfrm>
        </p:spPr>
        <p:txBody>
          <a:bodyPr/>
          <a:lstStyle/>
          <a:p>
            <a:r>
              <a:rPr lang="en-US"/>
              <a:t>Criteria for Choosing Targets</a:t>
            </a:r>
          </a:p>
        </p:txBody>
      </p:sp>
      <p:sp>
        <p:nvSpPr>
          <p:cNvPr id="148483" name="Rectangle 3"/>
          <p:cNvSpPr>
            <a:spLocks noGrp="1" noChangeArrowheads="1"/>
          </p:cNvSpPr>
          <p:nvPr>
            <p:ph type="body" idx="1"/>
          </p:nvPr>
        </p:nvSpPr>
        <p:spPr>
          <a:xfrm>
            <a:off x="1219200" y="1981200"/>
            <a:ext cx="7772400" cy="4038600"/>
          </a:xfrm>
          <a:noFill/>
          <a:ln/>
        </p:spPr>
        <p:txBody>
          <a:bodyPr/>
          <a:lstStyle/>
          <a:p>
            <a:pPr marL="0" indent="3175">
              <a:spcBef>
                <a:spcPct val="50000"/>
              </a:spcBef>
              <a:buFont typeface="Wingdings" pitchFamily="2" charset="2"/>
              <a:buNone/>
              <a:tabLst>
                <a:tab pos="457200" algn="l"/>
              </a:tabLst>
            </a:pPr>
            <a:r>
              <a:rPr lang="en-US" sz="2100" b="1">
                <a:solidFill>
                  <a:schemeClr val="tx2"/>
                </a:solidFill>
              </a:rPr>
              <a:t>Criteria for Intermediate Targets</a:t>
            </a:r>
            <a:endParaRPr lang="en-US" sz="2100">
              <a:solidFill>
                <a:schemeClr val="tx2"/>
              </a:solidFill>
            </a:endParaRPr>
          </a:p>
          <a:p>
            <a:pPr marL="0" indent="3175">
              <a:buFont typeface="Wingdings" pitchFamily="2" charset="2"/>
              <a:buNone/>
              <a:tabLst>
                <a:tab pos="457200" algn="l"/>
              </a:tabLst>
            </a:pPr>
            <a:r>
              <a:rPr lang="en-US" sz="2100"/>
              <a:t>1.	Measurability</a:t>
            </a:r>
          </a:p>
          <a:p>
            <a:pPr marL="0" indent="3175">
              <a:buFont typeface="Wingdings" pitchFamily="2" charset="2"/>
              <a:buNone/>
              <a:tabLst>
                <a:tab pos="457200" algn="l"/>
              </a:tabLst>
            </a:pPr>
            <a:r>
              <a:rPr lang="en-US" sz="2100"/>
              <a:t>2.	Controllability</a:t>
            </a:r>
          </a:p>
          <a:p>
            <a:pPr marL="0" indent="3175">
              <a:buFont typeface="Wingdings" pitchFamily="2" charset="2"/>
              <a:buNone/>
              <a:tabLst>
                <a:tab pos="457200" algn="l"/>
              </a:tabLst>
            </a:pPr>
            <a:r>
              <a:rPr lang="en-US" sz="2100"/>
              <a:t>3.	Ability to predictably affect goals</a:t>
            </a:r>
          </a:p>
          <a:p>
            <a:pPr marL="0" indent="3175">
              <a:buFont typeface="Wingdings" pitchFamily="2" charset="2"/>
              <a:buNone/>
              <a:tabLst>
                <a:tab pos="457200" algn="l"/>
              </a:tabLst>
            </a:pPr>
            <a:r>
              <a:rPr lang="en-US" sz="2100"/>
              <a:t>Interest rates aren’t clearly better than </a:t>
            </a:r>
            <a:r>
              <a:rPr lang="en-US" sz="2100" i="1"/>
              <a:t>M</a:t>
            </a:r>
            <a:r>
              <a:rPr lang="en-US" sz="2100" i="1" baseline="50000"/>
              <a:t>s</a:t>
            </a:r>
            <a:r>
              <a:rPr lang="en-US" sz="2100"/>
              <a:t> on criteria 1 and 2 because hard to measure and control </a:t>
            </a:r>
            <a:r>
              <a:rPr lang="en-US" sz="2100" u="sng"/>
              <a:t>real</a:t>
            </a:r>
            <a:r>
              <a:rPr lang="en-US" sz="2100"/>
              <a:t> interest rates</a:t>
            </a:r>
          </a:p>
          <a:p>
            <a:pPr marL="0" indent="3175">
              <a:spcBef>
                <a:spcPct val="50000"/>
              </a:spcBef>
              <a:buFont typeface="Wingdings" pitchFamily="2" charset="2"/>
              <a:buNone/>
              <a:tabLst>
                <a:tab pos="457200" algn="l"/>
              </a:tabLst>
            </a:pPr>
            <a:r>
              <a:rPr lang="en-US" sz="2100" b="1">
                <a:solidFill>
                  <a:schemeClr val="tx2"/>
                </a:solidFill>
              </a:rPr>
              <a:t>Criteria for Operating Targets</a:t>
            </a:r>
          </a:p>
          <a:p>
            <a:pPr marL="0" indent="3175">
              <a:buFont typeface="Wingdings" pitchFamily="2" charset="2"/>
              <a:buNone/>
              <a:tabLst>
                <a:tab pos="457200" algn="l"/>
              </a:tabLst>
            </a:pPr>
            <a:r>
              <a:rPr lang="en-US" sz="2100"/>
              <a:t>Same criteria as above</a:t>
            </a:r>
          </a:p>
          <a:p>
            <a:pPr marL="0" indent="3175">
              <a:buFont typeface="Wingdings" pitchFamily="2" charset="2"/>
              <a:buNone/>
              <a:tabLst>
                <a:tab pos="457200" algn="l"/>
              </a:tabLst>
            </a:pPr>
            <a:r>
              <a:rPr lang="en-US" sz="2100"/>
              <a:t>Reserve aggregates and interest rates about equal on criteria 1 and 2. For 3, if intermediate target is </a:t>
            </a:r>
            <a:r>
              <a:rPr lang="en-US" sz="2100" i="1"/>
              <a:t>M</a:t>
            </a:r>
            <a:r>
              <a:rPr lang="en-US" sz="2100" i="1" baseline="50000"/>
              <a:t>s</a:t>
            </a:r>
            <a:r>
              <a:rPr lang="en-US" sz="2100"/>
              <a:t>, then reserve aggregate is better</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noFill/>
          <a:ln/>
        </p:spPr>
        <p:txBody>
          <a:bodyPr lIns="90488" tIns="44450" rIns="90488" bIns="44450" anchor="ctr"/>
          <a:lstStyle/>
          <a:p>
            <a:r>
              <a:rPr lang="en-US"/>
              <a:t>History of Fed Policy Procedures</a:t>
            </a:r>
          </a:p>
        </p:txBody>
      </p:sp>
      <p:sp>
        <p:nvSpPr>
          <p:cNvPr id="150531" name="Rectangle 3"/>
          <p:cNvSpPr>
            <a:spLocks noGrp="1" noChangeArrowheads="1"/>
          </p:cNvSpPr>
          <p:nvPr>
            <p:ph type="body" idx="1"/>
          </p:nvPr>
        </p:nvSpPr>
        <p:spPr>
          <a:xfrm>
            <a:off x="1143000" y="1905000"/>
            <a:ext cx="8610600" cy="5486400"/>
          </a:xfrm>
          <a:noFill/>
          <a:ln/>
        </p:spPr>
        <p:txBody>
          <a:bodyPr lIns="90488" tIns="44450" rIns="90488" bIns="44450"/>
          <a:lstStyle/>
          <a:p>
            <a:pPr>
              <a:spcBef>
                <a:spcPct val="50000"/>
              </a:spcBef>
              <a:buFont typeface="Wingdings" pitchFamily="2" charset="2"/>
              <a:buNone/>
            </a:pPr>
            <a:r>
              <a:rPr lang="en-US" sz="1900" b="1">
                <a:solidFill>
                  <a:schemeClr val="tx2"/>
                </a:solidFill>
              </a:rPr>
              <a:t>Early Years: Discounting as Primary Tool</a:t>
            </a:r>
          </a:p>
          <a:p>
            <a:pPr>
              <a:buFont typeface="Wingdings" pitchFamily="2" charset="2"/>
              <a:buNone/>
            </a:pPr>
            <a:r>
              <a:rPr lang="en-US" sz="1900"/>
              <a:t>1.	Real bills doctrine</a:t>
            </a:r>
          </a:p>
          <a:p>
            <a:pPr>
              <a:buFont typeface="Wingdings" pitchFamily="2" charset="2"/>
              <a:buNone/>
            </a:pPr>
            <a:r>
              <a:rPr lang="en-US" sz="1900"/>
              <a:t>2.	Rise in discount rates in 1920: recession 1920–21</a:t>
            </a:r>
          </a:p>
          <a:p>
            <a:pPr>
              <a:spcBef>
                <a:spcPct val="50000"/>
              </a:spcBef>
              <a:buFont typeface="Wingdings" pitchFamily="2" charset="2"/>
              <a:buNone/>
            </a:pPr>
            <a:r>
              <a:rPr lang="en-US" sz="1900" b="1">
                <a:solidFill>
                  <a:schemeClr val="tx2"/>
                </a:solidFill>
              </a:rPr>
              <a:t>Discovery of Open Market Operations</a:t>
            </a:r>
          </a:p>
          <a:p>
            <a:pPr>
              <a:buFont typeface="Wingdings" pitchFamily="2" charset="2"/>
              <a:buNone/>
            </a:pPr>
            <a:r>
              <a:rPr lang="en-US" sz="1900"/>
              <a:t>1.	Made discovery when purchased bonds to get income in 1920s</a:t>
            </a:r>
          </a:p>
          <a:p>
            <a:pPr>
              <a:spcBef>
                <a:spcPct val="50000"/>
              </a:spcBef>
              <a:buFont typeface="Wingdings" pitchFamily="2" charset="2"/>
              <a:buNone/>
            </a:pPr>
            <a:r>
              <a:rPr lang="en-US" sz="1900" b="1">
                <a:solidFill>
                  <a:schemeClr val="tx2"/>
                </a:solidFill>
              </a:rPr>
              <a:t>Great Depression</a:t>
            </a:r>
          </a:p>
          <a:p>
            <a:pPr>
              <a:buFont typeface="Wingdings" pitchFamily="2" charset="2"/>
              <a:buNone/>
            </a:pPr>
            <a:r>
              <a:rPr lang="en-US" sz="1900"/>
              <a:t>1.	Failure to prevent bank failures</a:t>
            </a:r>
          </a:p>
          <a:p>
            <a:pPr>
              <a:buFont typeface="Wingdings" pitchFamily="2" charset="2"/>
              <a:buNone/>
            </a:pPr>
            <a:r>
              <a:rPr lang="en-US" sz="1900"/>
              <a:t>2.	Result: sharp drop in </a:t>
            </a:r>
            <a:r>
              <a:rPr lang="en-US" sz="1900" i="1"/>
              <a:t>M</a:t>
            </a:r>
            <a:r>
              <a:rPr lang="en-US" sz="1900" i="1" baseline="50000"/>
              <a:t>s</a:t>
            </a:r>
            <a:endParaRPr lang="en-US" sz="1900"/>
          </a:p>
          <a:p>
            <a:pPr>
              <a:spcBef>
                <a:spcPct val="50000"/>
              </a:spcBef>
              <a:buFont typeface="Wingdings" pitchFamily="2" charset="2"/>
              <a:buNone/>
            </a:pPr>
            <a:r>
              <a:rPr lang="en-US" sz="1900" b="1">
                <a:solidFill>
                  <a:schemeClr val="tx2"/>
                </a:solidFill>
              </a:rPr>
              <a:t>Reserve Requirements as Tool</a:t>
            </a:r>
            <a:endParaRPr lang="en-US" sz="1900">
              <a:solidFill>
                <a:schemeClr val="tx2"/>
              </a:solidFill>
            </a:endParaRPr>
          </a:p>
          <a:p>
            <a:pPr>
              <a:buFont typeface="Wingdings" pitchFamily="2" charset="2"/>
              <a:buNone/>
            </a:pPr>
            <a:r>
              <a:rPr lang="en-US" sz="1900"/>
              <a:t>1.	Banking Act of 1935</a:t>
            </a:r>
          </a:p>
          <a:p>
            <a:pPr>
              <a:buFont typeface="Wingdings" pitchFamily="2" charset="2"/>
              <a:buNone/>
            </a:pPr>
            <a:r>
              <a:rPr lang="en-US" sz="1900"/>
              <a:t>2.</a:t>
            </a:r>
            <a:r>
              <a:rPr lang="en-US" sz="1900" i="1"/>
              <a:t>	</a:t>
            </a:r>
            <a:r>
              <a:rPr lang="en-US" sz="1900"/>
              <a:t>Required reserves </a:t>
            </a:r>
            <a:r>
              <a:rPr lang="en-US" sz="1900">
                <a:latin typeface="Symbol" pitchFamily="18" charset="2"/>
              </a:rPr>
              <a:t></a:t>
            </a:r>
            <a:r>
              <a:rPr lang="en-US" sz="1900"/>
              <a:t> in 1936, 1937 to reduce “idle” reserves:</a:t>
            </a:r>
          </a:p>
          <a:p>
            <a:pPr>
              <a:buFont typeface="Wingdings" pitchFamily="2" charset="2"/>
              <a:buNone/>
            </a:pPr>
            <a:r>
              <a:rPr lang="en-US" sz="1900" b="1" i="1"/>
              <a:t>Result:</a:t>
            </a:r>
            <a:r>
              <a:rPr lang="en-US" sz="1900"/>
              <a:t> </a:t>
            </a:r>
            <a:r>
              <a:rPr lang="en-US" sz="1900" i="1"/>
              <a:t>M</a:t>
            </a:r>
            <a:r>
              <a:rPr lang="en-US" sz="1900" i="1" baseline="50000"/>
              <a:t>s</a:t>
            </a:r>
            <a:r>
              <a:rPr lang="en-US" sz="1900"/>
              <a:t> </a:t>
            </a:r>
            <a:r>
              <a:rPr lang="en-US" sz="1900">
                <a:latin typeface="Symbol" pitchFamily="18" charset="2"/>
              </a:rPr>
              <a:t></a:t>
            </a:r>
            <a:r>
              <a:rPr lang="en-US" sz="1900"/>
              <a:t> and severe recession in 1937–38</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1143000" y="1524000"/>
            <a:ext cx="7620000" cy="5557838"/>
          </a:xfrm>
          <a:noFill/>
          <a:ln/>
        </p:spPr>
        <p:txBody>
          <a:bodyPr lIns="90488" tIns="44450" rIns="90488" bIns="44450"/>
          <a:lstStyle/>
          <a:p>
            <a:pPr>
              <a:spcBef>
                <a:spcPct val="50000"/>
              </a:spcBef>
              <a:buFont typeface="Wingdings" pitchFamily="2" charset="2"/>
              <a:buNone/>
              <a:tabLst>
                <a:tab pos="690563" algn="l"/>
              </a:tabLst>
            </a:pPr>
            <a:r>
              <a:rPr lang="en-US" sz="2100" b="1">
                <a:solidFill>
                  <a:schemeClr val="tx2"/>
                </a:solidFill>
              </a:rPr>
              <a:t>Pegging of Interest Rates: 1942-51</a:t>
            </a:r>
            <a:endParaRPr lang="en-US" sz="2100">
              <a:solidFill>
                <a:schemeClr val="tx2"/>
              </a:solidFill>
            </a:endParaRPr>
          </a:p>
          <a:p>
            <a:pPr>
              <a:buFont typeface="Wingdings" pitchFamily="2" charset="2"/>
              <a:buNone/>
              <a:tabLst>
                <a:tab pos="690563" algn="l"/>
              </a:tabLst>
            </a:pPr>
            <a:r>
              <a:rPr lang="en-US" sz="2100"/>
              <a:t>1.	To help finance war, T-bill at 3/8%, T-bond at 2 1/2%</a:t>
            </a:r>
          </a:p>
          <a:p>
            <a:pPr>
              <a:buFont typeface="Wingdings" pitchFamily="2" charset="2"/>
              <a:buNone/>
              <a:tabLst>
                <a:tab pos="690563" algn="l"/>
              </a:tabLst>
            </a:pPr>
            <a:r>
              <a:rPr lang="en-US" sz="2100"/>
              <a:t>2.	Fed-Treasury Accord in March 1951</a:t>
            </a:r>
          </a:p>
          <a:p>
            <a:pPr>
              <a:spcBef>
                <a:spcPct val="50000"/>
              </a:spcBef>
              <a:buFont typeface="Wingdings" pitchFamily="2" charset="2"/>
              <a:buNone/>
              <a:tabLst>
                <a:tab pos="690563" algn="l"/>
              </a:tabLst>
            </a:pPr>
            <a:r>
              <a:rPr lang="en-US" sz="2100" b="1">
                <a:solidFill>
                  <a:schemeClr val="tx2"/>
                </a:solidFill>
              </a:rPr>
              <a:t>Money Market Conditions: 1950s and 60s</a:t>
            </a:r>
          </a:p>
          <a:p>
            <a:pPr>
              <a:buFont typeface="Wingdings" pitchFamily="2" charset="2"/>
              <a:buNone/>
              <a:tabLst>
                <a:tab pos="690563" algn="l"/>
              </a:tabLst>
            </a:pPr>
            <a:r>
              <a:rPr lang="en-US" sz="2100"/>
              <a:t>1.	Interest Rates</a:t>
            </a:r>
          </a:p>
          <a:p>
            <a:pPr>
              <a:buFont typeface="Wingdings" pitchFamily="2" charset="2"/>
              <a:buNone/>
              <a:tabLst>
                <a:tab pos="690563" algn="l"/>
              </a:tabLst>
            </a:pPr>
            <a:r>
              <a:rPr lang="en-US" sz="2100"/>
              <a:t>	A.	Procyclical </a:t>
            </a:r>
            <a:r>
              <a:rPr lang="en-US" sz="2100" i="1"/>
              <a:t>M</a:t>
            </a:r>
            <a:endParaRPr lang="en-US" sz="2100"/>
          </a:p>
          <a:p>
            <a:pPr>
              <a:buFont typeface="Wingdings" pitchFamily="2" charset="2"/>
              <a:buNone/>
              <a:tabLst>
                <a:tab pos="690563" algn="l"/>
              </a:tabLst>
            </a:pPr>
            <a:r>
              <a:rPr lang="en-US" sz="2100" i="1"/>
              <a:t>		Y </a:t>
            </a:r>
            <a:r>
              <a:rPr lang="en-US" sz="2100">
                <a:latin typeface="Symbol" pitchFamily="18" charset="2"/>
              </a:rPr>
              <a:t></a:t>
            </a:r>
            <a:r>
              <a:rPr lang="en-US" sz="2100"/>
              <a:t> </a:t>
            </a:r>
            <a:r>
              <a:rPr lang="en-US" sz="2100">
                <a:latin typeface="Symbol" pitchFamily="18" charset="2"/>
              </a:rPr>
              <a:t></a:t>
            </a:r>
            <a:r>
              <a:rPr lang="en-US" sz="2100"/>
              <a:t> </a:t>
            </a:r>
            <a:r>
              <a:rPr lang="en-US" sz="2100" i="1"/>
              <a:t>i</a:t>
            </a:r>
            <a:r>
              <a:rPr lang="en-US" sz="2100"/>
              <a:t> </a:t>
            </a:r>
            <a:r>
              <a:rPr lang="en-US" sz="2100">
                <a:latin typeface="Symbol" pitchFamily="18" charset="2"/>
              </a:rPr>
              <a:t></a:t>
            </a:r>
            <a:r>
              <a:rPr lang="en-US" sz="2100"/>
              <a:t> </a:t>
            </a:r>
            <a:r>
              <a:rPr lang="en-US" sz="2100">
                <a:latin typeface="Symbol" pitchFamily="18" charset="2"/>
              </a:rPr>
              <a:t></a:t>
            </a:r>
            <a:r>
              <a:rPr lang="en-US" sz="2100"/>
              <a:t> </a:t>
            </a:r>
            <a:r>
              <a:rPr lang="en-US" sz="2100" i="1"/>
              <a:t>MB</a:t>
            </a:r>
            <a:r>
              <a:rPr lang="en-US" sz="2100"/>
              <a:t> </a:t>
            </a:r>
            <a:r>
              <a:rPr lang="en-US" sz="2100">
                <a:latin typeface="Symbol" pitchFamily="18" charset="2"/>
              </a:rPr>
              <a:t></a:t>
            </a:r>
            <a:r>
              <a:rPr lang="en-US" sz="2100"/>
              <a:t> </a:t>
            </a:r>
            <a:r>
              <a:rPr lang="en-US" sz="2100">
                <a:latin typeface="Symbol" pitchFamily="18" charset="2"/>
              </a:rPr>
              <a:t></a:t>
            </a:r>
            <a:r>
              <a:rPr lang="en-US" sz="2100"/>
              <a:t> </a:t>
            </a:r>
            <a:r>
              <a:rPr lang="en-US" sz="2100" i="1"/>
              <a:t>M</a:t>
            </a:r>
            <a:r>
              <a:rPr lang="en-US" sz="2100"/>
              <a:t> </a:t>
            </a:r>
            <a:r>
              <a:rPr lang="en-US" sz="2100">
                <a:latin typeface="Symbol" pitchFamily="18" charset="2"/>
              </a:rPr>
              <a:t></a:t>
            </a:r>
          </a:p>
          <a:p>
            <a:pPr>
              <a:buFont typeface="Wingdings" pitchFamily="2" charset="2"/>
              <a:buNone/>
              <a:tabLst>
                <a:tab pos="690563" algn="l"/>
              </a:tabLst>
            </a:pPr>
            <a:r>
              <a:rPr lang="en-US" sz="2100">
                <a:latin typeface="Symbol" pitchFamily="18" charset="2"/>
              </a:rPr>
              <a:t>		</a:t>
            </a:r>
            <a:r>
              <a:rPr lang="en-US" sz="2100">
                <a:sym typeface="Symbol" pitchFamily="18" charset="2"/>
              </a:rPr>
              <a:t></a:t>
            </a:r>
            <a:r>
              <a:rPr lang="en-US" sz="2100" i="1"/>
              <a:t> </a:t>
            </a:r>
            <a:r>
              <a:rPr lang="en-US" sz="2100">
                <a:latin typeface="Symbol" pitchFamily="18" charset="2"/>
              </a:rPr>
              <a:t></a:t>
            </a:r>
            <a:r>
              <a:rPr lang="en-US" sz="2100"/>
              <a:t> </a:t>
            </a:r>
            <a:r>
              <a:rPr lang="en-US" sz="2100">
                <a:latin typeface="Symbol" pitchFamily="18" charset="2"/>
              </a:rPr>
              <a:t></a:t>
            </a:r>
            <a:r>
              <a:rPr lang="en-US" sz="2100"/>
              <a:t> </a:t>
            </a:r>
            <a:r>
              <a:rPr lang="en-US" sz="2100">
                <a:sym typeface="Symbol" pitchFamily="18" charset="2"/>
              </a:rPr>
              <a:t></a:t>
            </a:r>
            <a:r>
              <a:rPr lang="en-US" sz="2100" i="1" baseline="30000"/>
              <a:t>e</a:t>
            </a:r>
            <a:r>
              <a:rPr lang="en-US" sz="2100"/>
              <a:t> </a:t>
            </a:r>
            <a:r>
              <a:rPr lang="en-US" sz="2100">
                <a:latin typeface="Symbol" pitchFamily="18" charset="2"/>
              </a:rPr>
              <a:t> </a:t>
            </a:r>
            <a:r>
              <a:rPr lang="en-US" sz="2100"/>
              <a:t> </a:t>
            </a:r>
            <a:r>
              <a:rPr lang="en-US" sz="2100" i="1"/>
              <a:t>i</a:t>
            </a:r>
            <a:r>
              <a:rPr lang="en-US" sz="2100"/>
              <a:t> </a:t>
            </a:r>
            <a:r>
              <a:rPr lang="en-US" sz="2100">
                <a:latin typeface="Symbol" pitchFamily="18" charset="2"/>
              </a:rPr>
              <a:t></a:t>
            </a:r>
            <a:r>
              <a:rPr lang="en-US" sz="2100"/>
              <a:t> </a:t>
            </a:r>
            <a:r>
              <a:rPr lang="en-US" sz="2100">
                <a:latin typeface="Symbol" pitchFamily="18" charset="2"/>
              </a:rPr>
              <a:t></a:t>
            </a:r>
            <a:r>
              <a:rPr lang="en-US" sz="2100"/>
              <a:t> </a:t>
            </a:r>
            <a:r>
              <a:rPr lang="en-US" sz="2100" i="1"/>
              <a:t>MB</a:t>
            </a:r>
            <a:r>
              <a:rPr lang="en-US" sz="2100"/>
              <a:t> </a:t>
            </a:r>
            <a:r>
              <a:rPr lang="en-US" sz="2100">
                <a:latin typeface="Symbol" pitchFamily="18" charset="2"/>
              </a:rPr>
              <a:t></a:t>
            </a:r>
            <a:r>
              <a:rPr lang="en-US" sz="2100"/>
              <a:t> </a:t>
            </a:r>
            <a:r>
              <a:rPr lang="en-US" sz="2100">
                <a:latin typeface="Symbol" pitchFamily="18" charset="2"/>
              </a:rPr>
              <a:t></a:t>
            </a:r>
            <a:r>
              <a:rPr lang="en-US" sz="2100"/>
              <a:t> </a:t>
            </a:r>
            <a:r>
              <a:rPr lang="en-US" sz="2100" i="1"/>
              <a:t>M</a:t>
            </a:r>
            <a:r>
              <a:rPr lang="en-US" sz="2100"/>
              <a:t> </a:t>
            </a:r>
            <a:r>
              <a:rPr lang="en-US" sz="2100">
                <a:latin typeface="Symbol" pitchFamily="18" charset="2"/>
              </a:rPr>
              <a:t></a:t>
            </a:r>
            <a:endParaRPr lang="en-US" sz="2100"/>
          </a:p>
          <a:p>
            <a:pPr>
              <a:buFont typeface="Wingdings" pitchFamily="2" charset="2"/>
              <a:buNone/>
              <a:tabLst>
                <a:tab pos="690563" algn="l"/>
              </a:tabLst>
            </a:pPr>
            <a:r>
              <a:rPr lang="en-US" sz="2100" b="1"/>
              <a:t>Targeting Monetary Aggregates: 1970s</a:t>
            </a:r>
          </a:p>
          <a:p>
            <a:pPr>
              <a:buFont typeface="Wingdings" pitchFamily="2" charset="2"/>
              <a:buNone/>
              <a:tabLst>
                <a:tab pos="690563" algn="l"/>
              </a:tabLst>
            </a:pPr>
            <a:r>
              <a:rPr lang="en-US" sz="2100"/>
              <a:t>1.	Fed funds rate as operating target with narrow band</a:t>
            </a:r>
          </a:p>
          <a:p>
            <a:pPr>
              <a:buFont typeface="Wingdings" pitchFamily="2" charset="2"/>
              <a:buNone/>
              <a:tabLst>
                <a:tab pos="690563" algn="l"/>
              </a:tabLst>
            </a:pPr>
            <a:r>
              <a:rPr lang="en-US" sz="2100"/>
              <a:t>2.	Procyclical </a:t>
            </a:r>
            <a:r>
              <a:rPr lang="en-US" sz="2100" i="1"/>
              <a:t>M</a:t>
            </a:r>
            <a:r>
              <a:rPr lang="en-US" sz="2100" i="1" baseline="50000"/>
              <a:t> </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990600" y="1828800"/>
            <a:ext cx="8153400" cy="5588000"/>
          </a:xfrm>
          <a:noFill/>
          <a:ln/>
        </p:spPr>
        <p:txBody>
          <a:bodyPr lIns="90488" tIns="44450" rIns="90488" bIns="44450"/>
          <a:lstStyle/>
          <a:p>
            <a:pPr>
              <a:lnSpc>
                <a:spcPct val="90000"/>
              </a:lnSpc>
              <a:spcBef>
                <a:spcPct val="50000"/>
              </a:spcBef>
              <a:buFont typeface="Wingdings" pitchFamily="2" charset="2"/>
              <a:buNone/>
            </a:pPr>
            <a:r>
              <a:rPr lang="en-US" sz="1900" b="1">
                <a:solidFill>
                  <a:schemeClr val="tx2"/>
                </a:solidFill>
              </a:rPr>
              <a:t>New Operating Procedures: 1979–82</a:t>
            </a:r>
          </a:p>
          <a:p>
            <a:pPr>
              <a:lnSpc>
                <a:spcPct val="90000"/>
              </a:lnSpc>
              <a:spcBef>
                <a:spcPct val="15000"/>
              </a:spcBef>
              <a:buFont typeface="Wingdings" pitchFamily="2" charset="2"/>
              <a:buNone/>
            </a:pPr>
            <a:r>
              <a:rPr lang="en-US" sz="1900"/>
              <a:t>1.	Deemphasis on fed funds rate</a:t>
            </a:r>
          </a:p>
          <a:p>
            <a:pPr>
              <a:lnSpc>
                <a:spcPct val="90000"/>
              </a:lnSpc>
              <a:buFont typeface="Wingdings" pitchFamily="2" charset="2"/>
              <a:buNone/>
            </a:pPr>
            <a:r>
              <a:rPr lang="en-US" sz="1900"/>
              <a:t>2.	Nonborrowed reserves operating target</a:t>
            </a:r>
          </a:p>
          <a:p>
            <a:pPr>
              <a:lnSpc>
                <a:spcPct val="90000"/>
              </a:lnSpc>
              <a:buFont typeface="Wingdings" pitchFamily="2" charset="2"/>
              <a:buNone/>
            </a:pPr>
            <a:r>
              <a:rPr lang="en-US" sz="1900"/>
              <a:t>3.	Fed still using interest rates to affect economy and inflation</a:t>
            </a:r>
          </a:p>
          <a:p>
            <a:pPr>
              <a:lnSpc>
                <a:spcPct val="90000"/>
              </a:lnSpc>
              <a:spcBef>
                <a:spcPct val="50000"/>
              </a:spcBef>
              <a:buFont typeface="Wingdings" pitchFamily="2" charset="2"/>
              <a:buNone/>
            </a:pPr>
            <a:r>
              <a:rPr lang="en-US" sz="1900" b="1">
                <a:solidFill>
                  <a:schemeClr val="tx2"/>
                </a:solidFill>
              </a:rPr>
              <a:t>Deemphasis of Monetary Aggregates: 1982–Early 1990s</a:t>
            </a:r>
          </a:p>
          <a:p>
            <a:pPr>
              <a:lnSpc>
                <a:spcPct val="90000"/>
              </a:lnSpc>
              <a:spcBef>
                <a:spcPct val="15000"/>
              </a:spcBef>
              <a:buFont typeface="Wingdings" pitchFamily="2" charset="2"/>
              <a:buNone/>
            </a:pPr>
            <a:r>
              <a:rPr lang="en-US" sz="1900"/>
              <a:t>1.	Borrowed reserves (</a:t>
            </a:r>
            <a:r>
              <a:rPr lang="en-US" sz="1900" i="1"/>
              <a:t>DL</a:t>
            </a:r>
            <a:r>
              <a:rPr lang="en-US" sz="1900"/>
              <a:t>) operating target</a:t>
            </a:r>
          </a:p>
          <a:p>
            <a:pPr>
              <a:lnSpc>
                <a:spcPct val="90000"/>
              </a:lnSpc>
              <a:buFont typeface="Wingdings" pitchFamily="2" charset="2"/>
              <a:buNone/>
            </a:pPr>
            <a:r>
              <a:rPr lang="en-US" sz="1900"/>
              <a:t>	A.	Procyclical </a:t>
            </a:r>
            <a:r>
              <a:rPr lang="en-US" sz="1900" i="1"/>
              <a:t>M</a:t>
            </a:r>
            <a:endParaRPr lang="en-US" sz="1900"/>
          </a:p>
          <a:p>
            <a:pPr>
              <a:lnSpc>
                <a:spcPct val="90000"/>
              </a:lnSpc>
              <a:buFont typeface="Wingdings" pitchFamily="2" charset="2"/>
              <a:buNone/>
            </a:pPr>
            <a:r>
              <a:rPr lang="en-US" sz="1900" i="1"/>
              <a:t>		Y</a:t>
            </a:r>
            <a:r>
              <a:rPr lang="en-US" sz="1900"/>
              <a:t> </a:t>
            </a:r>
            <a:r>
              <a:rPr lang="en-US" sz="1900">
                <a:latin typeface="Symbol" pitchFamily="18" charset="2"/>
              </a:rPr>
              <a:t></a:t>
            </a:r>
            <a:r>
              <a:rPr lang="en-US" sz="1900"/>
              <a:t> </a:t>
            </a:r>
            <a:r>
              <a:rPr lang="en-US" sz="1900">
                <a:latin typeface="Symbol" pitchFamily="18" charset="2"/>
              </a:rPr>
              <a:t></a:t>
            </a:r>
            <a:r>
              <a:rPr lang="en-US" sz="1900"/>
              <a:t> </a:t>
            </a:r>
            <a:r>
              <a:rPr lang="en-US" sz="1900" i="1"/>
              <a:t>i</a:t>
            </a:r>
            <a:r>
              <a:rPr lang="en-US" sz="1900"/>
              <a:t> </a:t>
            </a:r>
            <a:r>
              <a:rPr lang="en-US" sz="1900">
                <a:latin typeface="Symbol" pitchFamily="18" charset="2"/>
              </a:rPr>
              <a:t></a:t>
            </a:r>
            <a:r>
              <a:rPr lang="en-US" sz="1900"/>
              <a:t> </a:t>
            </a:r>
            <a:r>
              <a:rPr lang="en-US" sz="1900">
                <a:latin typeface="Symbol" pitchFamily="18" charset="2"/>
              </a:rPr>
              <a:t></a:t>
            </a:r>
            <a:r>
              <a:rPr lang="en-US" sz="1900"/>
              <a:t> </a:t>
            </a:r>
            <a:r>
              <a:rPr lang="en-US" sz="1900" i="1"/>
              <a:t>DL</a:t>
            </a:r>
            <a:r>
              <a:rPr lang="en-US" sz="1900"/>
              <a:t> </a:t>
            </a:r>
            <a:r>
              <a:rPr lang="en-US" sz="1900">
                <a:latin typeface="Symbol" pitchFamily="18" charset="2"/>
              </a:rPr>
              <a:t></a:t>
            </a:r>
            <a:r>
              <a:rPr lang="en-US" sz="1900"/>
              <a:t> </a:t>
            </a:r>
            <a:r>
              <a:rPr lang="en-US" sz="1900">
                <a:latin typeface="Symbol" pitchFamily="18" charset="2"/>
              </a:rPr>
              <a:t></a:t>
            </a:r>
            <a:r>
              <a:rPr lang="en-US" sz="1900"/>
              <a:t> </a:t>
            </a:r>
            <a:r>
              <a:rPr lang="en-US" sz="1900" i="1"/>
              <a:t>MB</a:t>
            </a:r>
            <a:r>
              <a:rPr lang="en-US" sz="1900"/>
              <a:t> </a:t>
            </a:r>
            <a:r>
              <a:rPr lang="en-US" sz="1900">
                <a:latin typeface="Symbol" pitchFamily="18" charset="2"/>
              </a:rPr>
              <a:t></a:t>
            </a:r>
            <a:r>
              <a:rPr lang="en-US" sz="1900"/>
              <a:t> </a:t>
            </a:r>
            <a:r>
              <a:rPr lang="en-US" sz="1900">
                <a:latin typeface="Symbol" pitchFamily="18" charset="2"/>
              </a:rPr>
              <a:t></a:t>
            </a:r>
            <a:r>
              <a:rPr lang="en-US" sz="1900"/>
              <a:t> </a:t>
            </a:r>
            <a:r>
              <a:rPr lang="en-US" sz="1900" i="1"/>
              <a:t>M </a:t>
            </a:r>
            <a:r>
              <a:rPr lang="en-US" sz="1900">
                <a:latin typeface="Symbol" pitchFamily="18" charset="2"/>
              </a:rPr>
              <a:t></a:t>
            </a:r>
            <a:endParaRPr lang="en-US" sz="1900"/>
          </a:p>
          <a:p>
            <a:pPr>
              <a:lnSpc>
                <a:spcPct val="90000"/>
              </a:lnSpc>
              <a:spcBef>
                <a:spcPct val="50000"/>
              </a:spcBef>
              <a:buFont typeface="Wingdings" pitchFamily="2" charset="2"/>
              <a:buNone/>
            </a:pPr>
            <a:r>
              <a:rPr lang="en-US" sz="1900" b="1">
                <a:solidFill>
                  <a:schemeClr val="tx2"/>
                </a:solidFill>
              </a:rPr>
              <a:t>Fed Funds Targeting Again: Early 1990s to the present</a:t>
            </a:r>
          </a:p>
          <a:p>
            <a:pPr>
              <a:lnSpc>
                <a:spcPct val="90000"/>
              </a:lnSpc>
              <a:spcBef>
                <a:spcPct val="15000"/>
              </a:spcBef>
              <a:buFont typeface="Wingdings" pitchFamily="2" charset="2"/>
              <a:buNone/>
            </a:pPr>
            <a:r>
              <a:rPr lang="en-US" sz="1900"/>
              <a:t>1.	Fed funds target now announced</a:t>
            </a:r>
          </a:p>
          <a:p>
            <a:pPr>
              <a:lnSpc>
                <a:spcPct val="90000"/>
              </a:lnSpc>
              <a:spcBef>
                <a:spcPct val="50000"/>
              </a:spcBef>
              <a:buFont typeface="Wingdings" pitchFamily="2" charset="2"/>
              <a:buNone/>
            </a:pPr>
            <a:r>
              <a:rPr lang="en-US" sz="1900" b="1">
                <a:solidFill>
                  <a:schemeClr val="tx2"/>
                </a:solidFill>
              </a:rPr>
              <a:t>International Considerations</a:t>
            </a:r>
          </a:p>
          <a:p>
            <a:pPr>
              <a:lnSpc>
                <a:spcPct val="90000"/>
              </a:lnSpc>
              <a:spcBef>
                <a:spcPct val="15000"/>
              </a:spcBef>
              <a:buFont typeface="Wingdings" pitchFamily="2" charset="2"/>
              <a:buNone/>
            </a:pPr>
            <a:r>
              <a:rPr lang="en-US" sz="1900"/>
              <a:t>1.</a:t>
            </a:r>
            <a:r>
              <a:rPr lang="en-US" sz="1900" i="1"/>
              <a:t>	M</a:t>
            </a:r>
            <a:r>
              <a:rPr lang="en-US" sz="1900"/>
              <a:t> </a:t>
            </a:r>
            <a:r>
              <a:rPr lang="en-US" sz="1900">
                <a:latin typeface="Symbol" pitchFamily="18" charset="2"/>
              </a:rPr>
              <a:t></a:t>
            </a:r>
            <a:r>
              <a:rPr lang="en-US" sz="1900"/>
              <a:t> in 1985 to lower exchange rate, </a:t>
            </a:r>
            <a:r>
              <a:rPr lang="en-US" sz="1900" i="1"/>
              <a:t>M</a:t>
            </a:r>
            <a:r>
              <a:rPr lang="en-US" sz="1900"/>
              <a:t> </a:t>
            </a:r>
            <a:r>
              <a:rPr lang="en-US" sz="1900">
                <a:latin typeface="Symbol" pitchFamily="18" charset="2"/>
              </a:rPr>
              <a:t></a:t>
            </a:r>
            <a:r>
              <a:rPr lang="en-US" sz="1900"/>
              <a:t> in 1987 to raise it</a:t>
            </a:r>
          </a:p>
          <a:p>
            <a:pPr>
              <a:lnSpc>
                <a:spcPct val="90000"/>
              </a:lnSpc>
              <a:buFont typeface="Wingdings" pitchFamily="2" charset="2"/>
              <a:buNone/>
            </a:pPr>
            <a:r>
              <a:rPr lang="en-US" sz="1900"/>
              <a:t>2.	International policy coordination</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09600" y="1371600"/>
            <a:ext cx="2286000" cy="5257800"/>
          </a:xfrm>
          <a:noFill/>
          <a:ln/>
        </p:spPr>
        <p:txBody>
          <a:bodyPr lIns="90488" tIns="44450" rIns="90488" bIns="44450" anchor="ctr"/>
          <a:lstStyle/>
          <a:p>
            <a:r>
              <a:rPr lang="en-US" altLang="en-US" sz="3200"/>
              <a:t>Federal Funds Rate and Money</a:t>
            </a:r>
            <a:br>
              <a:rPr lang="en-US" altLang="en-US" sz="3200"/>
            </a:br>
            <a:r>
              <a:rPr lang="en-US" altLang="en-US" sz="3200"/>
              <a:t>Growth Before and After October 1979</a:t>
            </a:r>
          </a:p>
        </p:txBody>
      </p:sp>
      <p:pic>
        <p:nvPicPr>
          <p:cNvPr id="156675" name="Picture 3"/>
          <p:cNvPicPr>
            <a:picLocks noChangeArrowheads="1"/>
          </p:cNvPicPr>
          <p:nvPr/>
        </p:nvPicPr>
        <p:blipFill>
          <a:blip r:embed="rId3" cstate="print"/>
          <a:srcRect/>
          <a:stretch>
            <a:fillRect/>
          </a:stretch>
        </p:blipFill>
        <p:spPr bwMode="auto">
          <a:xfrm>
            <a:off x="2782888" y="304800"/>
            <a:ext cx="6310312" cy="60960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447800" y="0"/>
            <a:ext cx="8153400" cy="1143000"/>
          </a:xfrm>
        </p:spPr>
        <p:txBody>
          <a:bodyPr/>
          <a:lstStyle/>
          <a:p>
            <a:r>
              <a:rPr lang="en-US" sz="2800"/>
              <a:t>Taylor Rule, NAIRU and the Phillips Curve</a:t>
            </a:r>
          </a:p>
        </p:txBody>
      </p:sp>
      <p:sp>
        <p:nvSpPr>
          <p:cNvPr id="158723" name="Rectangle 3"/>
          <p:cNvSpPr>
            <a:spLocks noGrp="1" noChangeArrowheads="1"/>
          </p:cNvSpPr>
          <p:nvPr>
            <p:ph type="body" idx="1"/>
          </p:nvPr>
        </p:nvSpPr>
        <p:spPr>
          <a:noFill/>
          <a:ln/>
        </p:spPr>
        <p:txBody>
          <a:bodyPr/>
          <a:lstStyle/>
          <a:p>
            <a:pPr>
              <a:lnSpc>
                <a:spcPct val="90000"/>
              </a:lnSpc>
              <a:buFont typeface="Wingdings" pitchFamily="2" charset="2"/>
              <a:buNone/>
              <a:tabLst>
                <a:tab pos="2522538" algn="l"/>
              </a:tabLst>
            </a:pPr>
            <a:r>
              <a:rPr lang="en-US" sz="2500" b="1"/>
              <a:t>Taylor Rule</a:t>
            </a:r>
            <a:endParaRPr lang="en-US" sz="2500"/>
          </a:p>
          <a:p>
            <a:pPr marL="457200" lvl="1" indent="0">
              <a:lnSpc>
                <a:spcPct val="90000"/>
              </a:lnSpc>
              <a:buFont typeface="Wingdings" pitchFamily="2" charset="2"/>
              <a:buNone/>
              <a:tabLst>
                <a:tab pos="2522538" algn="l"/>
              </a:tabLst>
            </a:pPr>
            <a:r>
              <a:rPr lang="en-US" sz="2100"/>
              <a:t>Fed funds rate target = inflation rate +</a:t>
            </a:r>
          </a:p>
          <a:p>
            <a:pPr marL="457200" lvl="1" indent="0">
              <a:lnSpc>
                <a:spcPct val="90000"/>
              </a:lnSpc>
              <a:buFont typeface="Wingdings" pitchFamily="2" charset="2"/>
              <a:buNone/>
              <a:tabLst>
                <a:tab pos="2522538" algn="l"/>
              </a:tabLst>
            </a:pPr>
            <a:r>
              <a:rPr lang="en-US" sz="2100"/>
              <a:t>	equilibrium real fed funds rate +</a:t>
            </a:r>
          </a:p>
          <a:p>
            <a:pPr marL="457200" lvl="1" indent="0">
              <a:lnSpc>
                <a:spcPct val="90000"/>
              </a:lnSpc>
              <a:buFont typeface="Wingdings" pitchFamily="2" charset="2"/>
              <a:buNone/>
              <a:tabLst>
                <a:tab pos="2522538" algn="l"/>
              </a:tabLst>
            </a:pPr>
            <a:r>
              <a:rPr lang="en-US" sz="2100"/>
              <a:t>	1/2 (inflation gap) +</a:t>
            </a:r>
          </a:p>
          <a:p>
            <a:pPr marL="457200" lvl="1" indent="0">
              <a:lnSpc>
                <a:spcPct val="90000"/>
              </a:lnSpc>
              <a:buFont typeface="Wingdings" pitchFamily="2" charset="2"/>
              <a:buNone/>
              <a:tabLst>
                <a:tab pos="2522538" algn="l"/>
              </a:tabLst>
            </a:pPr>
            <a:r>
              <a:rPr lang="en-US" sz="2100"/>
              <a:t>	1/2 (output gap)</a:t>
            </a:r>
          </a:p>
          <a:p>
            <a:pPr>
              <a:lnSpc>
                <a:spcPct val="90000"/>
              </a:lnSpc>
              <a:buFont typeface="Wingdings" pitchFamily="2" charset="2"/>
              <a:buNone/>
              <a:tabLst>
                <a:tab pos="2522538" algn="l"/>
              </a:tabLst>
            </a:pPr>
            <a:r>
              <a:rPr lang="en-US" sz="2500" b="1"/>
              <a:t>Phillips Curve Theory</a:t>
            </a:r>
            <a:endParaRPr lang="en-US" sz="2500"/>
          </a:p>
          <a:p>
            <a:pPr marL="457200" lvl="1" indent="0">
              <a:lnSpc>
                <a:spcPct val="90000"/>
              </a:lnSpc>
              <a:buFont typeface="Wingdings" pitchFamily="2" charset="2"/>
              <a:buNone/>
              <a:tabLst>
                <a:tab pos="2522538" algn="l"/>
              </a:tabLst>
            </a:pPr>
            <a:r>
              <a:rPr lang="en-US" sz="2100"/>
              <a:t>Change in inflation influenced by output relative to potential, and other factors</a:t>
            </a:r>
          </a:p>
          <a:p>
            <a:pPr marL="457200" lvl="1" indent="0">
              <a:lnSpc>
                <a:spcPct val="90000"/>
              </a:lnSpc>
              <a:spcBef>
                <a:spcPct val="30000"/>
              </a:spcBef>
              <a:buFont typeface="Wingdings" pitchFamily="2" charset="2"/>
              <a:buNone/>
              <a:tabLst>
                <a:tab pos="2522538" algn="l"/>
              </a:tabLst>
            </a:pPr>
            <a:r>
              <a:rPr lang="en-US" sz="2100"/>
              <a:t>When unemployment rate &lt; NAIRU, inflation rises</a:t>
            </a:r>
          </a:p>
          <a:p>
            <a:pPr marL="457200" lvl="1" indent="0">
              <a:lnSpc>
                <a:spcPct val="90000"/>
              </a:lnSpc>
              <a:spcBef>
                <a:spcPct val="30000"/>
              </a:spcBef>
              <a:buFont typeface="Wingdings" pitchFamily="2" charset="2"/>
              <a:buNone/>
              <a:tabLst>
                <a:tab pos="2522538" algn="l"/>
              </a:tabLst>
            </a:pPr>
            <a:r>
              <a:rPr lang="en-US" sz="2100"/>
              <a:t>NAIRU thought to be 6%, but inflation falls with unemployment rate below 5%</a:t>
            </a:r>
          </a:p>
          <a:p>
            <a:pPr marL="457200" lvl="1" indent="0">
              <a:lnSpc>
                <a:spcPct val="90000"/>
              </a:lnSpc>
              <a:spcBef>
                <a:spcPct val="30000"/>
              </a:spcBef>
              <a:buFont typeface="Wingdings" pitchFamily="2" charset="2"/>
              <a:buNone/>
              <a:tabLst>
                <a:tab pos="2522538" algn="l"/>
              </a:tabLst>
            </a:pPr>
            <a:r>
              <a:rPr lang="en-US" sz="2100"/>
              <a:t>Phillips curve theory highly controversial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Mishkin_c04t02"/>
          <p:cNvPicPr preferRelativeResize="0">
            <a:picLocks noChangeAspect="1" noChangeArrowheads="1"/>
          </p:cNvPicPr>
          <p:nvPr>
            <p:custDataLst>
              <p:tags r:id="rId1"/>
            </p:custDataLst>
          </p:nvPr>
        </p:nvPicPr>
        <p:blipFill>
          <a:blip r:embed="rId4" cstate="print"/>
          <a:srcRect/>
          <a:stretch>
            <a:fillRect/>
          </a:stretch>
        </p:blipFill>
        <p:spPr bwMode="auto">
          <a:xfrm>
            <a:off x="914400" y="2438400"/>
            <a:ext cx="7620000" cy="3663950"/>
          </a:xfrm>
          <a:prstGeom prst="rect">
            <a:avLst/>
          </a:prstGeom>
          <a:noFill/>
          <a:ln w="9525">
            <a:noFill/>
            <a:miter lim="800000"/>
            <a:headEnd/>
            <a:tailEnd/>
          </a:ln>
          <a:effectLst/>
        </p:spPr>
      </p:pic>
      <p:sp>
        <p:nvSpPr>
          <p:cNvPr id="129028" name="AutoShape 4"/>
          <p:cNvSpPr>
            <a:spLocks noGrp="1" noChangeArrowheads="1"/>
          </p:cNvSpPr>
          <p:nvPr>
            <p:ph type="title"/>
          </p:nvPr>
        </p:nvSpPr>
        <p:spPr/>
        <p:txBody>
          <a:bodyPr/>
          <a:lstStyle/>
          <a:p>
            <a:r>
              <a:rPr lang="en-US"/>
              <a:t>Rate of Return and Interest Rates</a:t>
            </a:r>
          </a:p>
        </p:txBody>
      </p:sp>
    </p:spTree>
  </p:cSld>
  <p:clrMapOvr>
    <a:masterClrMapping/>
  </p:clrMapOvr>
  <p:transition spd="med"/>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Taylor Rule and Fed Funds Rate</a:t>
            </a:r>
          </a:p>
        </p:txBody>
      </p:sp>
      <p:pic>
        <p:nvPicPr>
          <p:cNvPr id="160771" name="Picture 3" descr="c18f04"/>
          <p:cNvPicPr preferRelativeResize="0">
            <a:picLocks noChangeAspect="1" noChangeArrowheads="1"/>
          </p:cNvPicPr>
          <p:nvPr/>
        </p:nvPicPr>
        <p:blipFill>
          <a:blip r:embed="rId3" cstate="print"/>
          <a:srcRect/>
          <a:stretch>
            <a:fillRect/>
          </a:stretch>
        </p:blipFill>
        <p:spPr bwMode="auto">
          <a:xfrm>
            <a:off x="1066800" y="1997075"/>
            <a:ext cx="7391400" cy="325120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Taylor’s Rule</a:t>
            </a:r>
          </a:p>
        </p:txBody>
      </p:sp>
      <p:pic>
        <p:nvPicPr>
          <p:cNvPr id="162819" name="Picture 3"/>
          <p:cNvPicPr>
            <a:picLocks noGrp="1" noChangeAspect="1" noChangeArrowheads="1"/>
          </p:cNvPicPr>
          <p:nvPr>
            <p:ph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Taylor’s Rule in Early 2000’s</a:t>
            </a:r>
          </a:p>
        </p:txBody>
      </p:sp>
      <p:sp>
        <p:nvSpPr>
          <p:cNvPr id="164867" name="Rectangle 3"/>
          <p:cNvSpPr>
            <a:spLocks noGrp="1" noChangeArrowheads="1"/>
          </p:cNvSpPr>
          <p:nvPr>
            <p:ph type="body" idx="1"/>
          </p:nvPr>
        </p:nvSpPr>
        <p:spPr/>
        <p:txBody>
          <a:bodyPr/>
          <a:lstStyle/>
          <a:p>
            <a:r>
              <a:rPr lang="en-US" sz="1700">
                <a:hlinkClick r:id="rId3"/>
              </a:rPr>
              <a:t>http://research.stlouisfed.org/publications/mt/page10.pdf</a:t>
            </a:r>
            <a:endParaRPr lang="en-US" sz="1700"/>
          </a:p>
          <a:p>
            <a:endParaRPr lang="en-US" sz="170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McCallum’s Monetary Base Rule</a:t>
            </a:r>
          </a:p>
        </p:txBody>
      </p:sp>
      <p:sp>
        <p:nvSpPr>
          <p:cNvPr id="166915" name="Rectangle 3"/>
          <p:cNvSpPr>
            <a:spLocks noGrp="1" noChangeArrowheads="1"/>
          </p:cNvSpPr>
          <p:nvPr>
            <p:ph type="body" idx="1"/>
          </p:nvPr>
        </p:nvSpPr>
        <p:spPr/>
        <p:txBody>
          <a:bodyPr/>
          <a:lstStyle/>
          <a:p>
            <a:pPr>
              <a:buFont typeface="Wingdings" pitchFamily="2" charset="2"/>
              <a:buNone/>
            </a:pPr>
            <a:r>
              <a:rPr lang="el-GR" sz="2500"/>
              <a:t>Δ</a:t>
            </a:r>
            <a:r>
              <a:rPr lang="en-US" sz="2500"/>
              <a:t>MB*= ∏*+(10yr MA growth of Real GDP) - (4yr MA of Base velocity growth)</a:t>
            </a:r>
          </a:p>
          <a:p>
            <a:pPr>
              <a:buFont typeface="Wingdings" pitchFamily="2" charset="2"/>
              <a:buNone/>
            </a:pPr>
            <a:endParaRPr lang="en-US" sz="2500"/>
          </a:p>
          <a:p>
            <a:pPr>
              <a:buFont typeface="Wingdings" pitchFamily="2" charset="2"/>
              <a:buNone/>
            </a:pPr>
            <a:r>
              <a:rPr lang="en-US" sz="2500"/>
              <a:t>Where ∏*=0,1,2,3,4 percent</a:t>
            </a:r>
            <a:r>
              <a:rPr lang="en-US"/>
              <a:t>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McCallum’s Rule</a:t>
            </a:r>
          </a:p>
        </p:txBody>
      </p:sp>
      <p:pic>
        <p:nvPicPr>
          <p:cNvPr id="168963" name="Picture 3"/>
          <p:cNvPicPr>
            <a:picLocks noGrp="1" noChangeAspect="1" noChangeArrowheads="1"/>
          </p:cNvPicPr>
          <p:nvPr>
            <p:ph idx="1"/>
          </p:nvPr>
        </p:nvPicPr>
        <p:blipFill>
          <a:blip r:embed="rId3" cstate="print"/>
          <a:srcRect/>
          <a:stretch>
            <a:fillRect/>
          </a:stretch>
        </p:blipFill>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Appendix</a:t>
            </a:r>
          </a:p>
        </p:txBody>
      </p:sp>
      <p:sp>
        <p:nvSpPr>
          <p:cNvPr id="71683" name="Rectangle 3"/>
          <p:cNvSpPr>
            <a:spLocks noGrp="1" noChangeArrowheads="1"/>
          </p:cNvSpPr>
          <p:nvPr>
            <p:ph type="body" idx="1"/>
          </p:nvPr>
        </p:nvSpPr>
        <p:spPr/>
        <p:txBody>
          <a:bodyPr/>
          <a:lstStyle/>
          <a:p>
            <a:r>
              <a:rPr lang="en-US" sz="2500"/>
              <a:t>Slides after this point will most likely not be covered in class. However they may contain useful definitions, or further elaborate on important concepts, particularly materials covered in the text book.</a:t>
            </a:r>
          </a:p>
          <a:p>
            <a:endParaRPr lang="en-US" sz="2500"/>
          </a:p>
          <a:p>
            <a:r>
              <a:rPr lang="en-US" sz="2500"/>
              <a:t>They may contain examples I’ve used in the past, or slides I just don’t want to delete as I may use them in the future.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762000"/>
            <a:ext cx="7772400" cy="584200"/>
          </a:xfrm>
          <a:noFill/>
          <a:ln/>
        </p:spPr>
        <p:txBody>
          <a:bodyPr lIns="90488" tIns="44450" rIns="90488" bIns="44450" anchor="t">
            <a:normAutofit fontScale="90000"/>
          </a:bodyPr>
          <a:lstStyle/>
          <a:p>
            <a:r>
              <a:rPr lang="en-US" altLang="en-US"/>
              <a:t>E- Money</a:t>
            </a:r>
          </a:p>
        </p:txBody>
      </p:sp>
      <p:sp>
        <p:nvSpPr>
          <p:cNvPr id="14339" name="Rectangle 3"/>
          <p:cNvSpPr>
            <a:spLocks noGrp="1" noChangeArrowheads="1"/>
          </p:cNvSpPr>
          <p:nvPr>
            <p:ph type="body" idx="1"/>
          </p:nvPr>
        </p:nvSpPr>
        <p:spPr>
          <a:xfrm>
            <a:off x="1066800" y="1676400"/>
            <a:ext cx="7924800" cy="4572000"/>
          </a:xfrm>
          <a:noFill/>
          <a:ln/>
        </p:spPr>
        <p:txBody>
          <a:bodyPr lIns="90488" tIns="44450" rIns="90488" bIns="44450"/>
          <a:lstStyle/>
          <a:p>
            <a:pPr marL="533400" indent="-533400">
              <a:spcBef>
                <a:spcPct val="50000"/>
              </a:spcBef>
              <a:buFontTx/>
              <a:buAutoNum type="arabicPeriod"/>
            </a:pPr>
            <a:r>
              <a:rPr lang="en-US" altLang="en-US" sz="2100"/>
              <a:t>Closed stored value system</a:t>
            </a:r>
          </a:p>
          <a:p>
            <a:pPr marL="533400" indent="-533400">
              <a:spcBef>
                <a:spcPct val="50000"/>
              </a:spcBef>
              <a:buFontTx/>
              <a:buAutoNum type="arabicPeriod"/>
            </a:pPr>
            <a:r>
              <a:rPr lang="en-US" altLang="en-US" sz="2100"/>
              <a:t>Open stored value system</a:t>
            </a:r>
          </a:p>
          <a:p>
            <a:pPr marL="533400" indent="-533400">
              <a:spcBef>
                <a:spcPct val="50000"/>
              </a:spcBef>
              <a:buFontTx/>
              <a:buAutoNum type="arabicPeriod"/>
            </a:pPr>
            <a:r>
              <a:rPr lang="en-US" altLang="en-US" sz="2100"/>
              <a:t>Debit card system</a:t>
            </a:r>
          </a:p>
          <a:p>
            <a:pPr marL="533400" indent="-533400">
              <a:spcBef>
                <a:spcPct val="50000"/>
              </a:spcBef>
              <a:buFontTx/>
              <a:buAutoNum type="arabicPeriod"/>
            </a:pPr>
            <a:r>
              <a:rPr lang="en-US" altLang="en-US" sz="2100"/>
              <a:t>Online vs. offline</a:t>
            </a:r>
          </a:p>
          <a:p>
            <a:pPr marL="533400" indent="-533400">
              <a:spcBef>
                <a:spcPct val="50000"/>
              </a:spcBef>
              <a:buFontTx/>
              <a:buAutoNum type="arabicPeriod"/>
            </a:pPr>
            <a:r>
              <a:rPr lang="en-US" altLang="en-US" sz="2100"/>
              <a:t>Identified e-money vs anonymous e-money</a:t>
            </a:r>
          </a:p>
          <a:p>
            <a:pPr marL="533400" indent="-533400"/>
            <a:endParaRPr lang="en-US" sz="25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p:txBody>
          <a:bodyPr/>
          <a:lstStyle/>
          <a:p>
            <a:r>
              <a:rPr lang="en-US" sz="4000"/>
              <a:t>Interest-Rate Risk</a:t>
            </a:r>
          </a:p>
        </p:txBody>
      </p:sp>
      <p:sp>
        <p:nvSpPr>
          <p:cNvPr id="131075" name="Rectangle 3"/>
          <p:cNvSpPr>
            <a:spLocks noGrp="1" noChangeArrowheads="1"/>
          </p:cNvSpPr>
          <p:nvPr>
            <p:ph type="body" idx="1"/>
          </p:nvPr>
        </p:nvSpPr>
        <p:spPr/>
        <p:txBody>
          <a:bodyPr/>
          <a:lstStyle/>
          <a:p>
            <a:pPr>
              <a:spcBef>
                <a:spcPct val="50000"/>
              </a:spcBef>
            </a:pPr>
            <a:r>
              <a:rPr lang="en-US"/>
              <a:t>Prices and returns for long-term </a:t>
            </a:r>
            <a:br>
              <a:rPr lang="en-US"/>
            </a:br>
            <a:r>
              <a:rPr lang="en-US"/>
              <a:t>bonds are more volatile than those for </a:t>
            </a:r>
            <a:br>
              <a:rPr lang="en-US"/>
            </a:br>
            <a:r>
              <a:rPr lang="en-US"/>
              <a:t>shorter-term bonds</a:t>
            </a:r>
          </a:p>
          <a:p>
            <a:pPr>
              <a:spcBef>
                <a:spcPct val="50000"/>
              </a:spcBef>
            </a:pPr>
            <a:r>
              <a:rPr lang="en-US"/>
              <a:t>There is no interest-rate risk for any bond whose time to maturity matches the holding period</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n-US"/>
              <a:t>Lottery Options</a:t>
            </a:r>
          </a:p>
        </p:txBody>
      </p:sp>
      <p:sp>
        <p:nvSpPr>
          <p:cNvPr id="33795" name="Rectangle 3"/>
          <p:cNvSpPr>
            <a:spLocks noGrp="1" noChangeArrowheads="1"/>
          </p:cNvSpPr>
          <p:nvPr>
            <p:ph type="body" idx="1"/>
          </p:nvPr>
        </p:nvSpPr>
        <p:spPr>
          <a:xfrm>
            <a:off x="762000" y="2438400"/>
            <a:ext cx="7693025" cy="3724275"/>
          </a:xfrm>
        </p:spPr>
        <p:txBody>
          <a:bodyPr/>
          <a:lstStyle/>
          <a:p>
            <a:pPr>
              <a:lnSpc>
                <a:spcPct val="80000"/>
              </a:lnSpc>
            </a:pPr>
            <a:r>
              <a:rPr lang="en-US" sz="2400"/>
              <a:t>Option 1: you get a check today for $10,000 and one a year from now for $10,000.  </a:t>
            </a:r>
          </a:p>
          <a:p>
            <a:pPr>
              <a:lnSpc>
                <a:spcPct val="80000"/>
              </a:lnSpc>
            </a:pPr>
            <a:endParaRPr lang="en-US" sz="2400"/>
          </a:p>
          <a:p>
            <a:pPr>
              <a:lnSpc>
                <a:spcPct val="80000"/>
              </a:lnSpc>
            </a:pPr>
            <a:r>
              <a:rPr lang="en-US" sz="2400"/>
              <a:t>Option 2: pays you $2,000 today and each of the next 29 years.</a:t>
            </a:r>
            <a:r>
              <a:rPr lang="en-US"/>
              <a:t>  </a:t>
            </a:r>
          </a:p>
          <a:p>
            <a:pPr>
              <a:lnSpc>
                <a:spcPct val="80000"/>
              </a:lnSpc>
            </a:pP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p:txBody>
          <a:bodyPr/>
          <a:lstStyle/>
          <a:p>
            <a:r>
              <a:rPr lang="en-US"/>
              <a:t>Real and Nominal Interest Rates</a:t>
            </a:r>
          </a:p>
        </p:txBody>
      </p:sp>
      <p:sp>
        <p:nvSpPr>
          <p:cNvPr id="133123" name="Rectangle 3"/>
          <p:cNvSpPr>
            <a:spLocks noGrp="1" noChangeArrowheads="1"/>
          </p:cNvSpPr>
          <p:nvPr>
            <p:ph type="body" idx="1"/>
          </p:nvPr>
        </p:nvSpPr>
        <p:spPr/>
        <p:txBody>
          <a:bodyPr/>
          <a:lstStyle/>
          <a:p>
            <a:pPr>
              <a:lnSpc>
                <a:spcPct val="90000"/>
              </a:lnSpc>
              <a:spcBef>
                <a:spcPct val="40000"/>
              </a:spcBef>
            </a:pPr>
            <a:r>
              <a:rPr lang="en-US" sz="2400"/>
              <a:t>Nominal interest rate makes no allowance </a:t>
            </a:r>
            <a:br>
              <a:rPr lang="en-US" sz="2400"/>
            </a:br>
            <a:r>
              <a:rPr lang="en-US" sz="2400"/>
              <a:t>for inflation</a:t>
            </a:r>
          </a:p>
          <a:p>
            <a:pPr>
              <a:lnSpc>
                <a:spcPct val="90000"/>
              </a:lnSpc>
              <a:spcBef>
                <a:spcPct val="40000"/>
              </a:spcBef>
            </a:pPr>
            <a:r>
              <a:rPr lang="en-US" sz="2400"/>
              <a:t>Real interest rate is adjusted for changes in price level so it more accurately reflects the cost of borrowing</a:t>
            </a:r>
          </a:p>
          <a:p>
            <a:pPr>
              <a:lnSpc>
                <a:spcPct val="90000"/>
              </a:lnSpc>
              <a:spcBef>
                <a:spcPct val="40000"/>
              </a:spcBef>
            </a:pPr>
            <a:r>
              <a:rPr lang="en-US" sz="2400"/>
              <a:t>Ex ante real interest rate is adjusted for expected changes in the price level</a:t>
            </a:r>
          </a:p>
          <a:p>
            <a:pPr>
              <a:lnSpc>
                <a:spcPct val="90000"/>
              </a:lnSpc>
              <a:spcBef>
                <a:spcPct val="40000"/>
              </a:spcBef>
            </a:pPr>
            <a:r>
              <a:rPr lang="en-US" sz="2400"/>
              <a:t>Ex post real interest rate is adjusted for actual changes in the price level</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Grp="1" noChangeArrowheads="1"/>
          </p:cNvSpPr>
          <p:nvPr>
            <p:ph type="title"/>
          </p:nvPr>
        </p:nvSpPr>
        <p:spPr/>
        <p:txBody>
          <a:bodyPr/>
          <a:lstStyle/>
          <a:p>
            <a:r>
              <a:rPr lang="en-US" sz="4000"/>
              <a:t>Fisher Equation</a:t>
            </a:r>
          </a:p>
        </p:txBody>
      </p:sp>
      <p:graphicFrame>
        <p:nvGraphicFramePr>
          <p:cNvPr id="135171" name="Object 3"/>
          <p:cNvGraphicFramePr>
            <a:graphicFrameLocks noChangeAspect="1"/>
          </p:cNvGraphicFramePr>
          <p:nvPr>
            <p:ph idx="1"/>
          </p:nvPr>
        </p:nvGraphicFramePr>
        <p:xfrm>
          <a:off x="990600" y="2667000"/>
          <a:ext cx="7461250" cy="3459163"/>
        </p:xfrm>
        <a:graphic>
          <a:graphicData uri="http://schemas.openxmlformats.org/presentationml/2006/ole">
            <p:oleObj spid="_x0000_s9218" name="Equation" r:id="rId4" imgW="4089240" imgH="1828800" progId="">
              <p:embed/>
            </p:oleObj>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Mishkin_c04F01"/>
          <p:cNvPicPr preferRelativeResize="0">
            <a:picLocks noChangeAspect="1" noChangeArrowheads="1"/>
          </p:cNvPicPr>
          <p:nvPr>
            <p:custDataLst>
              <p:tags r:id="rId1"/>
            </p:custDataLst>
          </p:nvPr>
        </p:nvPicPr>
        <p:blipFill>
          <a:blip r:embed="rId4" cstate="print"/>
          <a:srcRect/>
          <a:stretch>
            <a:fillRect/>
          </a:stretch>
        </p:blipFill>
        <p:spPr bwMode="auto">
          <a:xfrm>
            <a:off x="990600" y="2363788"/>
            <a:ext cx="6781800" cy="4494212"/>
          </a:xfrm>
          <a:prstGeom prst="rect">
            <a:avLst/>
          </a:prstGeom>
          <a:noFill/>
          <a:ln w="9525">
            <a:noFill/>
            <a:miter lim="800000"/>
            <a:headEnd/>
            <a:tailEnd/>
          </a:ln>
          <a:effectLst/>
        </p:spPr>
      </p:pic>
      <p:sp>
        <p:nvSpPr>
          <p:cNvPr id="137219" name="AutoShape 3"/>
          <p:cNvSpPr>
            <a:spLocks noGrp="1" noChangeArrowheads="1"/>
          </p:cNvSpPr>
          <p:nvPr>
            <p:ph type="title"/>
          </p:nvPr>
        </p:nvSpPr>
        <p:spPr/>
        <p:txBody>
          <a:bodyPr/>
          <a:lstStyle/>
          <a:p>
            <a:r>
              <a:rPr lang="en-US"/>
              <a:t>Real and Nominal Interest Rates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Grp="1" noChangeArrowheads="1"/>
          </p:cNvSpPr>
          <p:nvPr>
            <p:ph type="title"/>
          </p:nvPr>
        </p:nvSpPr>
        <p:spPr/>
        <p:txBody>
          <a:bodyPr/>
          <a:lstStyle/>
          <a:p>
            <a:r>
              <a:rPr lang="en-US"/>
              <a:t>Appendix</a:t>
            </a:r>
          </a:p>
        </p:txBody>
      </p:sp>
      <p:sp>
        <p:nvSpPr>
          <p:cNvPr id="147459" name="Rectangle 3"/>
          <p:cNvSpPr>
            <a:spLocks noGrp="1" noChangeArrowheads="1"/>
          </p:cNvSpPr>
          <p:nvPr>
            <p:ph type="body" idx="1"/>
          </p:nvPr>
        </p:nvSpPr>
        <p:spPr/>
        <p:txBody>
          <a:bodyPr/>
          <a:lstStyle/>
          <a:p>
            <a:r>
              <a:rPr lang="en-US" sz="2400"/>
              <a:t>Slides after this point will most likely not be covered in class. However they may contain useful definitions, or further elaborate on important concepts, particularly materials covered in the text book.</a:t>
            </a:r>
          </a:p>
          <a:p>
            <a:endParaRPr lang="en-US" sz="2400"/>
          </a:p>
          <a:p>
            <a:r>
              <a:rPr lang="en-US" sz="2400"/>
              <a:t>They may contain examples I’ve used in the past, or slides I just don’t want to delete as I may use them in the future.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a:t>Consol or Perpetuity</a:t>
            </a:r>
          </a:p>
        </p:txBody>
      </p:sp>
      <p:sp>
        <p:nvSpPr>
          <p:cNvPr id="75779" name="Rectangle 3"/>
          <p:cNvSpPr>
            <a:spLocks noGrp="1" noChangeArrowheads="1"/>
          </p:cNvSpPr>
          <p:nvPr>
            <p:ph type="body" idx="1"/>
          </p:nvPr>
        </p:nvSpPr>
        <p:spPr>
          <a:xfrm>
            <a:off x="838200" y="2362200"/>
            <a:ext cx="7693025" cy="784225"/>
          </a:xfrm>
        </p:spPr>
        <p:txBody>
          <a:bodyPr/>
          <a:lstStyle/>
          <a:p>
            <a:r>
              <a:rPr lang="en-US" sz="2000"/>
              <a:t>A bond with no maturity date that does not repay principal but pays fixed coupon payments forever</a:t>
            </a:r>
          </a:p>
        </p:txBody>
      </p:sp>
      <p:graphicFrame>
        <p:nvGraphicFramePr>
          <p:cNvPr id="75780" name="Object 4"/>
          <p:cNvGraphicFramePr>
            <a:graphicFrameLocks noChangeAspect="1"/>
          </p:cNvGraphicFramePr>
          <p:nvPr/>
        </p:nvGraphicFramePr>
        <p:xfrm>
          <a:off x="1371600" y="2667000"/>
          <a:ext cx="6821488" cy="3519488"/>
        </p:xfrm>
        <a:graphic>
          <a:graphicData uri="http://schemas.openxmlformats.org/presentationml/2006/ole">
            <p:oleObj spid="_x0000_s10242" name="Equation" r:id="rId4" imgW="3594100" imgH="1854200" progId="">
              <p:embed/>
            </p:oleObj>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r>
              <a:rPr lang="en-US" sz="3200"/>
              <a:t>Following the Financial News: </a:t>
            </a:r>
            <a:br>
              <a:rPr lang="en-US" sz="3200"/>
            </a:br>
            <a:r>
              <a:rPr lang="en-US" sz="3200"/>
              <a:t>Bond Prices and Interest Rates</a:t>
            </a:r>
          </a:p>
        </p:txBody>
      </p:sp>
      <p:pic>
        <p:nvPicPr>
          <p:cNvPr id="81923" name="Picture 3" descr="Mishkin_c25F06_2of2"/>
          <p:cNvPicPr>
            <a:picLocks noChangeAspect="1" noChangeArrowheads="1"/>
          </p:cNvPicPr>
          <p:nvPr/>
        </p:nvPicPr>
        <p:blipFill>
          <a:blip r:embed="rId3" cstate="print"/>
          <a:srcRect/>
          <a:stretch>
            <a:fillRect/>
          </a:stretch>
        </p:blipFill>
        <p:spPr bwMode="auto">
          <a:xfrm>
            <a:off x="2057400" y="1447800"/>
            <a:ext cx="5716588" cy="5191125"/>
          </a:xfrm>
          <a:prstGeom prst="rect">
            <a:avLst/>
          </a:prstGeom>
          <a:noFill/>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4648200"/>
            <a:ext cx="7772400" cy="10668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p>
        </p:txBody>
      </p:sp>
      <p:sp>
        <p:nvSpPr>
          <p:cNvPr id="35843" name="AutoShape 3"/>
          <p:cNvSpPr>
            <a:spLocks noGrp="1" noChangeArrowheads="1"/>
          </p:cNvSpPr>
          <p:nvPr>
            <p:ph type="ctrTitle"/>
          </p:nvPr>
        </p:nvSpPr>
        <p:spPr/>
        <p:txBody>
          <a:bodyPr/>
          <a:lstStyle/>
          <a:p>
            <a:r>
              <a:rPr lang="en-US"/>
              <a:t>The Behavior of Interest Rates</a:t>
            </a:r>
          </a:p>
        </p:txBody>
      </p:sp>
      <p:sp>
        <p:nvSpPr>
          <p:cNvPr id="35844" name="Rectangle 4"/>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normAutofit fontScale="90000"/>
          </a:bodyPr>
          <a:lstStyle/>
          <a:p>
            <a:r>
              <a:rPr lang="en-US"/>
              <a:t>Determining the </a:t>
            </a:r>
            <a:br>
              <a:rPr lang="en-US"/>
            </a:br>
            <a:r>
              <a:rPr lang="en-US"/>
              <a:t>Quantity Demanded of an Asset</a:t>
            </a:r>
          </a:p>
        </p:txBody>
      </p:sp>
      <p:sp>
        <p:nvSpPr>
          <p:cNvPr id="95235" name="Rectangle 3"/>
          <p:cNvSpPr>
            <a:spLocks noGrp="1" noChangeArrowheads="1"/>
          </p:cNvSpPr>
          <p:nvPr>
            <p:ph type="body" idx="1"/>
          </p:nvPr>
        </p:nvSpPr>
        <p:spPr/>
        <p:txBody>
          <a:bodyPr/>
          <a:lstStyle/>
          <a:p>
            <a:pPr>
              <a:spcBef>
                <a:spcPct val="50000"/>
              </a:spcBef>
            </a:pPr>
            <a:r>
              <a:rPr lang="en-US" sz="2000"/>
              <a:t>Wealth—the total resources owned by the individual, including all assets</a:t>
            </a:r>
          </a:p>
          <a:p>
            <a:pPr>
              <a:spcBef>
                <a:spcPct val="50000"/>
              </a:spcBef>
            </a:pPr>
            <a:r>
              <a:rPr lang="en-US" sz="2000"/>
              <a:t>Expected Return—the return expected over the next period on one asset relative to alternative assets</a:t>
            </a:r>
          </a:p>
          <a:p>
            <a:pPr>
              <a:spcBef>
                <a:spcPct val="50000"/>
              </a:spcBef>
            </a:pPr>
            <a:r>
              <a:rPr lang="en-US" sz="2000"/>
              <a:t>Risk—the degree of uncertainty associated with the return on one asset relative to alternative assets</a:t>
            </a:r>
          </a:p>
          <a:p>
            <a:pPr>
              <a:spcBef>
                <a:spcPct val="50000"/>
              </a:spcBef>
            </a:pPr>
            <a:r>
              <a:rPr lang="en-US" sz="2000"/>
              <a:t>Liquidity—the ease and speed with which an asset can be turned into cash relative to alternative assets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p:txBody>
          <a:bodyPr/>
          <a:lstStyle/>
          <a:p>
            <a:r>
              <a:rPr lang="en-US"/>
              <a:t>Theory of Asset Demand</a:t>
            </a:r>
          </a:p>
        </p:txBody>
      </p:sp>
      <p:sp>
        <p:nvSpPr>
          <p:cNvPr id="97283" name="Rectangle 3"/>
          <p:cNvSpPr>
            <a:spLocks noGrp="1" noChangeArrowheads="1"/>
          </p:cNvSpPr>
          <p:nvPr>
            <p:ph type="body" idx="1"/>
          </p:nvPr>
        </p:nvSpPr>
        <p:spPr>
          <a:xfrm>
            <a:off x="838200" y="2514600"/>
            <a:ext cx="7912100" cy="4495800"/>
          </a:xfrm>
        </p:spPr>
        <p:txBody>
          <a:bodyPr/>
          <a:lstStyle/>
          <a:p>
            <a:pPr marL="533400" indent="-533400">
              <a:lnSpc>
                <a:spcPct val="90000"/>
              </a:lnSpc>
              <a:spcBef>
                <a:spcPct val="40000"/>
              </a:spcBef>
              <a:buFont typeface="Wingdings" pitchFamily="2" charset="2"/>
              <a:buNone/>
            </a:pPr>
            <a:r>
              <a:rPr lang="en-US" sz="2400"/>
              <a:t>Holding all other factors constant:</a:t>
            </a:r>
          </a:p>
          <a:p>
            <a:pPr marL="914400" lvl="1" indent="-457200">
              <a:lnSpc>
                <a:spcPct val="90000"/>
              </a:lnSpc>
              <a:spcBef>
                <a:spcPct val="40000"/>
              </a:spcBef>
              <a:buFont typeface="Arial" charset="0"/>
              <a:buAutoNum type="arabicPeriod"/>
            </a:pPr>
            <a:r>
              <a:rPr lang="en-US" sz="2000"/>
              <a:t>The quantity demanded of an asset is positively related to wealth</a:t>
            </a:r>
          </a:p>
          <a:p>
            <a:pPr marL="914400" lvl="1" indent="-457200">
              <a:lnSpc>
                <a:spcPct val="90000"/>
              </a:lnSpc>
              <a:spcBef>
                <a:spcPct val="40000"/>
              </a:spcBef>
              <a:buFont typeface="Arial" charset="0"/>
              <a:buAutoNum type="arabicPeriod"/>
            </a:pPr>
            <a:r>
              <a:rPr lang="en-US" sz="2000"/>
              <a:t>The quantity demanded of an asset is positively related to its expected return relative to </a:t>
            </a:r>
            <a:br>
              <a:rPr lang="en-US" sz="2000"/>
            </a:br>
            <a:r>
              <a:rPr lang="en-US" sz="2000"/>
              <a:t>alternative assets</a:t>
            </a:r>
          </a:p>
          <a:p>
            <a:pPr marL="914400" lvl="1" indent="-457200">
              <a:lnSpc>
                <a:spcPct val="90000"/>
              </a:lnSpc>
              <a:spcBef>
                <a:spcPct val="40000"/>
              </a:spcBef>
              <a:buFont typeface="Arial" charset="0"/>
              <a:buAutoNum type="arabicPeriod"/>
            </a:pPr>
            <a:r>
              <a:rPr lang="en-US" sz="2000"/>
              <a:t>The quantity demanded of an asset is negatively related to the risk of its returns relative to alternative assets</a:t>
            </a:r>
          </a:p>
          <a:p>
            <a:pPr marL="914400" lvl="1" indent="-457200">
              <a:lnSpc>
                <a:spcPct val="90000"/>
              </a:lnSpc>
              <a:spcBef>
                <a:spcPct val="40000"/>
              </a:spcBef>
              <a:buFont typeface="Arial" charset="0"/>
              <a:buAutoNum type="arabicPeriod"/>
            </a:pPr>
            <a:r>
              <a:rPr lang="en-US" sz="2000"/>
              <a:t>The quantity demanded of an asset is positively related to its liquidity relative to alternative assets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Mishkin_c05t01"/>
          <p:cNvPicPr preferRelativeResize="0">
            <a:picLocks noChangeAspect="1" noChangeArrowheads="1"/>
          </p:cNvPicPr>
          <p:nvPr>
            <p:custDataLst>
              <p:tags r:id="rId1"/>
            </p:custDataLst>
          </p:nvPr>
        </p:nvPicPr>
        <p:blipFill>
          <a:blip r:embed="rId4" cstate="print"/>
          <a:srcRect/>
          <a:stretch>
            <a:fillRect/>
          </a:stretch>
        </p:blipFill>
        <p:spPr bwMode="auto">
          <a:xfrm>
            <a:off x="990600" y="2667000"/>
            <a:ext cx="7764463" cy="25908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en-US"/>
              <a:t>Lottery Options (cont)</a:t>
            </a:r>
          </a:p>
        </p:txBody>
      </p:sp>
      <p:sp>
        <p:nvSpPr>
          <p:cNvPr id="100355" name="Rectangle 3"/>
          <p:cNvSpPr>
            <a:spLocks noGrp="1" noChangeArrowheads="1"/>
          </p:cNvSpPr>
          <p:nvPr>
            <p:ph type="body" idx="1"/>
          </p:nvPr>
        </p:nvSpPr>
        <p:spPr/>
        <p:txBody>
          <a:bodyPr/>
          <a:lstStyle/>
          <a:p>
            <a:pPr>
              <a:lnSpc>
                <a:spcPct val="80000"/>
              </a:lnSpc>
            </a:pPr>
            <a:r>
              <a:rPr lang="en-US" sz="2400"/>
              <a:t>What are the present values of these two options, assuming a 12% interest rate.  Which option do you prefer? Why?</a:t>
            </a:r>
          </a:p>
          <a:p>
            <a:pPr>
              <a:lnSpc>
                <a:spcPct val="80000"/>
              </a:lnSpc>
            </a:pPr>
            <a:endParaRPr lang="en-US" sz="2400"/>
          </a:p>
          <a:p>
            <a:pPr>
              <a:lnSpc>
                <a:spcPct val="80000"/>
              </a:lnSpc>
            </a:pPr>
            <a:r>
              <a:rPr lang="en-US" sz="2400"/>
              <a:t>What if the interest rate was 10%?</a:t>
            </a:r>
          </a:p>
          <a:p>
            <a:pPr>
              <a:lnSpc>
                <a:spcPct val="80000"/>
              </a:lnSpc>
            </a:pPr>
            <a:endParaRPr lang="en-US" sz="2400"/>
          </a:p>
          <a:p>
            <a:pPr>
              <a:lnSpc>
                <a:spcPct val="80000"/>
              </a:lnSpc>
            </a:pPr>
            <a:r>
              <a:rPr lang="en-US" sz="2400"/>
              <a:t>What if you thought you might die, what does that mean for the interest rate you’d use?</a:t>
            </a:r>
          </a:p>
          <a:p>
            <a:pPr>
              <a:lnSpc>
                <a:spcPct val="80000"/>
              </a:lnSpc>
            </a:pPr>
            <a:endParaRPr lang="en-US" sz="2400"/>
          </a:p>
          <a:p>
            <a:pPr>
              <a:lnSpc>
                <a:spcPct val="80000"/>
              </a:lnSpc>
            </a:pPr>
            <a:r>
              <a:rPr lang="en-US" sz="2400"/>
              <a:t>Other considerations?</a:t>
            </a:r>
          </a:p>
          <a:p>
            <a:pPr>
              <a:lnSpc>
                <a:spcPct val="80000"/>
              </a:lnSpc>
            </a:pPr>
            <a:endParaRPr lang="en-US" sz="1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p:txBody>
          <a:bodyPr/>
          <a:lstStyle/>
          <a:p>
            <a:r>
              <a:rPr lang="en-US" sz="4000"/>
              <a:t>Supply and Demand for Bonds</a:t>
            </a:r>
          </a:p>
        </p:txBody>
      </p:sp>
      <p:sp>
        <p:nvSpPr>
          <p:cNvPr id="101379" name="Rectangle 3"/>
          <p:cNvSpPr>
            <a:spLocks noGrp="1" noChangeArrowheads="1"/>
          </p:cNvSpPr>
          <p:nvPr>
            <p:ph type="body" idx="1"/>
          </p:nvPr>
        </p:nvSpPr>
        <p:spPr/>
        <p:txBody>
          <a:bodyPr/>
          <a:lstStyle/>
          <a:p>
            <a:pPr>
              <a:spcBef>
                <a:spcPct val="50000"/>
              </a:spcBef>
            </a:pPr>
            <a:r>
              <a:rPr lang="en-US"/>
              <a:t>At lower prices (higher interest rates), ceteris paribus, the quantity demanded of bonds is higher—an inverse relationship</a:t>
            </a:r>
          </a:p>
          <a:p>
            <a:pPr>
              <a:spcBef>
                <a:spcPct val="50000"/>
              </a:spcBef>
            </a:pPr>
            <a:r>
              <a:rPr lang="en-US"/>
              <a:t>At lower prices (higher interest rates), ceteris paribus, the quantity supplied of bonds is lower—a positive relationship</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Mishkin_c05F01"/>
          <p:cNvPicPr preferRelativeResize="0">
            <a:picLocks noChangeAspect="1" noChangeArrowheads="1"/>
          </p:cNvPicPr>
          <p:nvPr>
            <p:custDataLst>
              <p:tags r:id="rId1"/>
            </p:custDataLst>
          </p:nvPr>
        </p:nvPicPr>
        <p:blipFill>
          <a:blip r:embed="rId4" cstate="print"/>
          <a:srcRect/>
          <a:stretch>
            <a:fillRect/>
          </a:stretch>
        </p:blipFill>
        <p:spPr bwMode="auto">
          <a:xfrm>
            <a:off x="1066800" y="990600"/>
            <a:ext cx="6413500" cy="5735638"/>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sz="4000"/>
              <a:t>Market Equilibrium</a:t>
            </a:r>
          </a:p>
        </p:txBody>
      </p:sp>
      <p:sp>
        <p:nvSpPr>
          <p:cNvPr id="105475" name="Rectangle 3"/>
          <p:cNvSpPr>
            <a:spLocks noGrp="1" noChangeArrowheads="1"/>
          </p:cNvSpPr>
          <p:nvPr>
            <p:ph type="body" idx="1"/>
          </p:nvPr>
        </p:nvSpPr>
        <p:spPr>
          <a:xfrm>
            <a:off x="838200" y="2362200"/>
            <a:ext cx="7912100" cy="4495800"/>
          </a:xfrm>
        </p:spPr>
        <p:txBody>
          <a:bodyPr/>
          <a:lstStyle/>
          <a:p>
            <a:pPr>
              <a:lnSpc>
                <a:spcPct val="90000"/>
              </a:lnSpc>
              <a:spcBef>
                <a:spcPct val="40000"/>
              </a:spcBef>
            </a:pPr>
            <a:r>
              <a:rPr lang="en-US" sz="2400"/>
              <a:t>Occurs when the amount that people are willing to buy (demand) equals the amount </a:t>
            </a:r>
            <a:br>
              <a:rPr lang="en-US" sz="2400"/>
            </a:br>
            <a:r>
              <a:rPr lang="en-US" sz="2400"/>
              <a:t>that people are willing to sell (supply) at a given price</a:t>
            </a:r>
          </a:p>
          <a:p>
            <a:pPr>
              <a:lnSpc>
                <a:spcPct val="90000"/>
              </a:lnSpc>
              <a:spcBef>
                <a:spcPct val="40000"/>
              </a:spcBef>
            </a:pPr>
            <a:r>
              <a:rPr lang="en-US" sz="2400"/>
              <a:t>When B</a:t>
            </a:r>
            <a:r>
              <a:rPr lang="en-US" sz="2400" baseline="30000"/>
              <a:t>d</a:t>
            </a:r>
            <a:r>
              <a:rPr lang="en-US" sz="2400"/>
              <a:t> = B</a:t>
            </a:r>
            <a:r>
              <a:rPr lang="en-US" sz="2400" baseline="30000"/>
              <a:t>s </a:t>
            </a:r>
            <a:r>
              <a:rPr lang="en-US" sz="2400">
                <a:sym typeface="MT Symbol" pitchFamily="82" charset="2"/>
              </a:rPr>
              <a:t></a:t>
            </a:r>
            <a:r>
              <a:rPr lang="en-US" sz="2400"/>
              <a:t> the equilibrium (or market clearing) price and interest rate</a:t>
            </a:r>
          </a:p>
          <a:p>
            <a:pPr>
              <a:lnSpc>
                <a:spcPct val="90000"/>
              </a:lnSpc>
              <a:spcBef>
                <a:spcPct val="40000"/>
              </a:spcBef>
            </a:pPr>
            <a:r>
              <a:rPr lang="en-US" sz="2400"/>
              <a:t>When B</a:t>
            </a:r>
            <a:r>
              <a:rPr lang="en-US" sz="2400" baseline="30000"/>
              <a:t>d</a:t>
            </a:r>
            <a:r>
              <a:rPr lang="en-US" sz="2400"/>
              <a:t> &gt; B</a:t>
            </a:r>
            <a:r>
              <a:rPr lang="en-US" sz="2400" baseline="30000"/>
              <a:t>s </a:t>
            </a:r>
            <a:r>
              <a:rPr lang="en-US" sz="2400">
                <a:sym typeface="MT Symbol" pitchFamily="82" charset="2"/>
              </a:rPr>
              <a:t></a:t>
            </a:r>
            <a:r>
              <a:rPr lang="en-US" sz="2400"/>
              <a:t> excess demand </a:t>
            </a:r>
            <a:r>
              <a:rPr lang="en-US" sz="2400">
                <a:sym typeface="MT Symbol" pitchFamily="82" charset="2"/>
              </a:rPr>
              <a:t> price will rise and interest rate will fall</a:t>
            </a:r>
            <a:endParaRPr lang="en-US" sz="2400"/>
          </a:p>
          <a:p>
            <a:pPr>
              <a:lnSpc>
                <a:spcPct val="90000"/>
              </a:lnSpc>
              <a:spcBef>
                <a:spcPct val="40000"/>
              </a:spcBef>
            </a:pPr>
            <a:r>
              <a:rPr lang="en-US" sz="2400"/>
              <a:t>When B</a:t>
            </a:r>
            <a:r>
              <a:rPr lang="en-US" sz="2400" baseline="30000"/>
              <a:t>d</a:t>
            </a:r>
            <a:r>
              <a:rPr lang="en-US" sz="2400"/>
              <a:t> &lt; B</a:t>
            </a:r>
            <a:r>
              <a:rPr lang="en-US" sz="2400" baseline="30000"/>
              <a:t>s </a:t>
            </a:r>
            <a:r>
              <a:rPr lang="en-US" sz="2400">
                <a:sym typeface="MT Symbol" pitchFamily="82" charset="2"/>
              </a:rPr>
              <a:t></a:t>
            </a:r>
            <a:r>
              <a:rPr lang="en-US" sz="2400"/>
              <a:t> excess supply </a:t>
            </a:r>
            <a:r>
              <a:rPr lang="en-US" sz="2400">
                <a:sym typeface="MT Symbol" pitchFamily="82" charset="2"/>
              </a:rPr>
              <a:t> price will </a:t>
            </a:r>
            <a:br>
              <a:rPr lang="en-US" sz="2400">
                <a:sym typeface="MT Symbol" pitchFamily="82" charset="2"/>
              </a:rPr>
            </a:br>
            <a:r>
              <a:rPr lang="en-US" sz="2400">
                <a:sym typeface="MT Symbol" pitchFamily="82" charset="2"/>
              </a:rPr>
              <a:t>fall and interest rate will rise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r>
              <a:rPr lang="en-US"/>
              <a:t>Shifts in the Demand for Bonds</a:t>
            </a:r>
          </a:p>
        </p:txBody>
      </p:sp>
      <p:sp>
        <p:nvSpPr>
          <p:cNvPr id="107523" name="Rectangle 3"/>
          <p:cNvSpPr>
            <a:spLocks noGrp="1" noChangeArrowheads="1"/>
          </p:cNvSpPr>
          <p:nvPr>
            <p:ph type="body" idx="1"/>
          </p:nvPr>
        </p:nvSpPr>
        <p:spPr>
          <a:xfrm>
            <a:off x="914400" y="2362200"/>
            <a:ext cx="7912100" cy="4800600"/>
          </a:xfrm>
        </p:spPr>
        <p:txBody>
          <a:bodyPr/>
          <a:lstStyle/>
          <a:p>
            <a:pPr>
              <a:lnSpc>
                <a:spcPct val="90000"/>
              </a:lnSpc>
              <a:spcBef>
                <a:spcPct val="40000"/>
              </a:spcBef>
            </a:pPr>
            <a:r>
              <a:rPr lang="en-US" sz="2000"/>
              <a:t>Wealth—in an expansion with growing wealth, the demand curve for bonds shifts to the right  </a:t>
            </a:r>
          </a:p>
          <a:p>
            <a:pPr>
              <a:lnSpc>
                <a:spcPct val="90000"/>
              </a:lnSpc>
              <a:spcBef>
                <a:spcPct val="40000"/>
              </a:spcBef>
            </a:pPr>
            <a:r>
              <a:rPr lang="en-US" sz="2000"/>
              <a:t>Expected Returns—higher expected interest rates in the future lower the expected return for long-term bonds, shifting the demand curve to the left</a:t>
            </a:r>
          </a:p>
          <a:p>
            <a:pPr>
              <a:lnSpc>
                <a:spcPct val="90000"/>
              </a:lnSpc>
              <a:spcBef>
                <a:spcPct val="40000"/>
              </a:spcBef>
            </a:pPr>
            <a:r>
              <a:rPr lang="en-US" sz="2000"/>
              <a:t>Expected Inflation—an increase in the expected rate of inflations lowers the expected return for bonds, causing the demand curve to shift to the left</a:t>
            </a:r>
          </a:p>
          <a:p>
            <a:pPr>
              <a:lnSpc>
                <a:spcPct val="90000"/>
              </a:lnSpc>
              <a:spcBef>
                <a:spcPct val="40000"/>
              </a:spcBef>
            </a:pPr>
            <a:r>
              <a:rPr lang="en-US" sz="2000"/>
              <a:t>Risk—an increase in the riskiness of bonds causes the demand curve to shift to the left</a:t>
            </a:r>
          </a:p>
          <a:p>
            <a:pPr>
              <a:lnSpc>
                <a:spcPct val="90000"/>
              </a:lnSpc>
              <a:spcBef>
                <a:spcPct val="40000"/>
              </a:spcBef>
            </a:pPr>
            <a:r>
              <a:rPr lang="en-US" sz="2000"/>
              <a:t>Liquidity—increased liquidity of bonds results in the demand curve shifting right</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Mishkin_c05t02_1of2"/>
          <p:cNvPicPr preferRelativeResize="0">
            <a:picLocks noChangeAspect="1" noChangeArrowheads="1"/>
          </p:cNvPicPr>
          <p:nvPr>
            <p:custDataLst>
              <p:tags r:id="rId1"/>
            </p:custDataLst>
          </p:nvPr>
        </p:nvPicPr>
        <p:blipFill>
          <a:blip r:embed="rId4" cstate="print"/>
          <a:srcRect/>
          <a:stretch>
            <a:fillRect/>
          </a:stretch>
        </p:blipFill>
        <p:spPr bwMode="auto">
          <a:xfrm>
            <a:off x="1143000" y="990600"/>
            <a:ext cx="6750050" cy="569277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Mishkin_c05t02_2of2"/>
          <p:cNvPicPr preferRelativeResize="0">
            <a:picLocks noChangeAspect="1" noChangeArrowheads="1"/>
          </p:cNvPicPr>
          <p:nvPr>
            <p:custDataLst>
              <p:tags r:id="rId1"/>
            </p:custDataLst>
          </p:nvPr>
        </p:nvPicPr>
        <p:blipFill>
          <a:blip r:embed="rId4" cstate="print"/>
          <a:srcRect/>
          <a:stretch>
            <a:fillRect/>
          </a:stretch>
        </p:blipFill>
        <p:spPr bwMode="auto">
          <a:xfrm>
            <a:off x="1138238" y="939800"/>
            <a:ext cx="7612062" cy="49784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Mishkin_c05t02_whole"/>
          <p:cNvPicPr preferRelativeResize="0">
            <a:picLocks noChangeAspect="1" noChangeArrowheads="1"/>
          </p:cNvPicPr>
          <p:nvPr>
            <p:custDataLst>
              <p:tags r:id="rId1"/>
            </p:custDataLst>
          </p:nvPr>
        </p:nvPicPr>
        <p:blipFill>
          <a:blip r:embed="rId4" cstate="print"/>
          <a:srcRect/>
          <a:stretch>
            <a:fillRect/>
          </a:stretch>
        </p:blipFill>
        <p:spPr bwMode="auto">
          <a:xfrm>
            <a:off x="1447800" y="914400"/>
            <a:ext cx="4667250" cy="57912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Mishkin_c05F02"/>
          <p:cNvPicPr preferRelativeResize="0">
            <a:picLocks noChangeAspect="1" noChangeArrowheads="1"/>
          </p:cNvPicPr>
          <p:nvPr>
            <p:custDataLst>
              <p:tags r:id="rId1"/>
            </p:custDataLst>
          </p:nvPr>
        </p:nvPicPr>
        <p:blipFill>
          <a:blip r:embed="rId4" cstate="print"/>
          <a:srcRect/>
          <a:stretch>
            <a:fillRect/>
          </a:stretch>
        </p:blipFill>
        <p:spPr bwMode="auto">
          <a:xfrm>
            <a:off x="838200" y="2438400"/>
            <a:ext cx="7459663" cy="4227513"/>
          </a:xfrm>
          <a:prstGeom prst="rect">
            <a:avLst/>
          </a:prstGeom>
          <a:noFill/>
          <a:ln w="9525">
            <a:noFill/>
            <a:miter lim="800000"/>
            <a:headEnd/>
            <a:tailEnd/>
          </a:ln>
          <a:effectLst/>
        </p:spPr>
      </p:pic>
      <p:sp>
        <p:nvSpPr>
          <p:cNvPr id="115715" name="AutoShape 3"/>
          <p:cNvSpPr>
            <a:spLocks noGrp="1" noChangeArrowheads="1"/>
          </p:cNvSpPr>
          <p:nvPr>
            <p:ph type="title"/>
          </p:nvPr>
        </p:nvSpPr>
        <p:spPr/>
        <p:txBody>
          <a:bodyPr/>
          <a:lstStyle/>
          <a:p>
            <a:r>
              <a:rPr lang="en-US"/>
              <a:t>Shift in Demand</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Grp="1" noChangeArrowheads="1"/>
          </p:cNvSpPr>
          <p:nvPr>
            <p:ph type="title"/>
          </p:nvPr>
        </p:nvSpPr>
        <p:spPr>
          <a:xfrm>
            <a:off x="685800" y="914400"/>
            <a:ext cx="8001000" cy="1143000"/>
          </a:xfrm>
        </p:spPr>
        <p:txBody>
          <a:bodyPr/>
          <a:lstStyle/>
          <a:p>
            <a:r>
              <a:rPr lang="en-US" sz="3200"/>
              <a:t>Factors that Shift the Bond Demand Curve</a:t>
            </a:r>
          </a:p>
        </p:txBody>
      </p:sp>
      <p:sp>
        <p:nvSpPr>
          <p:cNvPr id="186371" name="Rectangle 3"/>
          <p:cNvSpPr>
            <a:spLocks noGrp="1" noChangeArrowheads="1"/>
          </p:cNvSpPr>
          <p:nvPr>
            <p:ph type="body" idx="1"/>
          </p:nvPr>
        </p:nvSpPr>
        <p:spPr>
          <a:xfrm>
            <a:off x="838200" y="2590800"/>
            <a:ext cx="7772400" cy="4038600"/>
          </a:xfrm>
          <a:noFill/>
          <a:ln/>
        </p:spPr>
        <p:txBody>
          <a:bodyPr/>
          <a:lstStyle/>
          <a:p>
            <a:pPr>
              <a:lnSpc>
                <a:spcPct val="80000"/>
              </a:lnSpc>
              <a:spcBef>
                <a:spcPct val="50000"/>
              </a:spcBef>
              <a:buFont typeface="Wingdings" pitchFamily="2" charset="2"/>
              <a:buNone/>
            </a:pPr>
            <a:r>
              <a:rPr lang="en-US" sz="1800" b="1">
                <a:solidFill>
                  <a:schemeClr val="tx2"/>
                </a:solidFill>
              </a:rPr>
              <a:t>1. Wealth</a:t>
            </a:r>
            <a:endParaRPr lang="en-US" sz="1800">
              <a:solidFill>
                <a:schemeClr val="tx2"/>
              </a:solidFill>
            </a:endParaRPr>
          </a:p>
          <a:p>
            <a:pPr marL="915988" lvl="1" indent="-458788">
              <a:lnSpc>
                <a:spcPct val="80000"/>
              </a:lnSpc>
              <a:buFontTx/>
              <a:buNone/>
            </a:pPr>
            <a:r>
              <a:rPr lang="en-US" sz="1600"/>
              <a:t>A.	Economy grows, wealth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a:p>
            <a:pPr>
              <a:lnSpc>
                <a:spcPct val="80000"/>
              </a:lnSpc>
              <a:spcBef>
                <a:spcPct val="50000"/>
              </a:spcBef>
              <a:buFont typeface="Wingdings" pitchFamily="2" charset="2"/>
              <a:buNone/>
            </a:pPr>
            <a:r>
              <a:rPr lang="en-US" sz="1800" b="1">
                <a:solidFill>
                  <a:schemeClr val="tx2"/>
                </a:solidFill>
              </a:rPr>
              <a:t>2. Expected Return</a:t>
            </a:r>
            <a:endParaRPr lang="en-US" sz="1800">
              <a:solidFill>
                <a:schemeClr val="tx2"/>
              </a:solidFill>
            </a:endParaRPr>
          </a:p>
          <a:p>
            <a:pPr marL="915988" lvl="1" indent="-458788">
              <a:lnSpc>
                <a:spcPct val="80000"/>
              </a:lnSpc>
              <a:buFontTx/>
              <a:buNone/>
            </a:pPr>
            <a:r>
              <a:rPr lang="en-US" sz="1600"/>
              <a:t>A.</a:t>
            </a:r>
            <a:r>
              <a:rPr lang="en-US" sz="1600" i="1"/>
              <a:t>	i</a:t>
            </a:r>
            <a:r>
              <a:rPr lang="en-US" sz="1600"/>
              <a:t> </a:t>
            </a:r>
            <a:r>
              <a:rPr lang="en-US" sz="1600">
                <a:latin typeface="Symbol" pitchFamily="18" charset="2"/>
              </a:rPr>
              <a:t></a:t>
            </a:r>
            <a:r>
              <a:rPr lang="en-US" sz="1600"/>
              <a:t> in future, </a:t>
            </a:r>
            <a:r>
              <a:rPr lang="en-US" sz="1600" i="1"/>
              <a:t>R</a:t>
            </a:r>
            <a:r>
              <a:rPr lang="en-US" sz="1600" i="1" baseline="30000"/>
              <a:t>e</a:t>
            </a:r>
            <a:r>
              <a:rPr lang="en-US" sz="1600"/>
              <a:t> for long-term bonds </a:t>
            </a:r>
            <a:r>
              <a:rPr lang="en-US" sz="1600">
                <a:latin typeface="Symbol" pitchFamily="18" charset="2"/>
              </a:rPr>
              <a:t></a:t>
            </a:r>
            <a:r>
              <a:rPr lang="en-US" sz="1600"/>
              <a:t>, </a:t>
            </a:r>
            <a:r>
              <a:rPr lang="en-US" sz="1600" i="1"/>
              <a:t>B</a:t>
            </a:r>
            <a:r>
              <a:rPr lang="en-US" sz="1600" i="1" baseline="30000"/>
              <a:t>d</a:t>
            </a:r>
            <a:r>
              <a:rPr lang="en-US" sz="1600"/>
              <a:t> shifts out to right</a:t>
            </a:r>
          </a:p>
          <a:p>
            <a:pPr marL="915988" lvl="1" indent="-458788">
              <a:lnSpc>
                <a:spcPct val="80000"/>
              </a:lnSpc>
              <a:buFontTx/>
              <a:buNone/>
            </a:pPr>
            <a:r>
              <a:rPr lang="en-US" sz="1600"/>
              <a:t>B.</a:t>
            </a:r>
            <a:r>
              <a:rPr lang="en-US" sz="1600" i="1"/>
              <a:t>	</a:t>
            </a:r>
            <a:r>
              <a:rPr lang="en-US" sz="1600">
                <a:latin typeface="Symbol" pitchFamily="18" charset="2"/>
              </a:rPr>
              <a:t></a:t>
            </a:r>
            <a:r>
              <a:rPr lang="en-US" sz="1600" i="1" baseline="30000"/>
              <a:t>e</a:t>
            </a:r>
            <a:r>
              <a:rPr lang="en-US" sz="1600"/>
              <a:t> </a:t>
            </a:r>
            <a:r>
              <a:rPr lang="en-US" sz="1600">
                <a:latin typeface="Symbol" pitchFamily="18" charset="2"/>
              </a:rPr>
              <a:t></a:t>
            </a:r>
            <a:r>
              <a:rPr lang="en-US" sz="1600"/>
              <a:t>, Relative </a:t>
            </a:r>
            <a:r>
              <a:rPr lang="en-US" sz="1600" i="1"/>
              <a:t>R</a:t>
            </a:r>
            <a:r>
              <a:rPr lang="en-US" sz="1600" i="1" baseline="30000"/>
              <a:t>e</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a:p>
            <a:pPr marL="915988" lvl="1" indent="-458788">
              <a:lnSpc>
                <a:spcPct val="80000"/>
              </a:lnSpc>
              <a:buFontTx/>
              <a:buNone/>
            </a:pPr>
            <a:r>
              <a:rPr lang="en-US" sz="1600"/>
              <a:t>C.	Expected return of other assets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baseline="30000"/>
              <a:t> </a:t>
            </a:r>
            <a:r>
              <a:rPr lang="en-US" sz="1600"/>
              <a:t>shifts out to right</a:t>
            </a:r>
          </a:p>
          <a:p>
            <a:pPr>
              <a:lnSpc>
                <a:spcPct val="80000"/>
              </a:lnSpc>
              <a:buFont typeface="Wingdings" pitchFamily="2" charset="2"/>
              <a:buNone/>
            </a:pPr>
            <a:r>
              <a:rPr lang="en-US" sz="1800" b="1">
                <a:solidFill>
                  <a:schemeClr val="tx2"/>
                </a:solidFill>
              </a:rPr>
              <a:t>3. Risk</a:t>
            </a:r>
            <a:endParaRPr lang="en-US" sz="1800">
              <a:solidFill>
                <a:schemeClr val="tx2"/>
              </a:solidFill>
            </a:endParaRPr>
          </a:p>
          <a:p>
            <a:pPr marL="915988" lvl="1" indent="-458788">
              <a:lnSpc>
                <a:spcPct val="80000"/>
              </a:lnSpc>
              <a:buFontTx/>
              <a:buNone/>
            </a:pPr>
            <a:r>
              <a:rPr lang="en-US" sz="1600"/>
              <a:t>A.	Risk of bonds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a:p>
            <a:pPr marL="915988" lvl="1" indent="-458788">
              <a:lnSpc>
                <a:spcPct val="80000"/>
              </a:lnSpc>
              <a:buFontTx/>
              <a:buNone/>
            </a:pPr>
            <a:r>
              <a:rPr lang="en-US" sz="1600"/>
              <a:t>B.	Risk of other assets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a:p>
            <a:pPr>
              <a:lnSpc>
                <a:spcPct val="80000"/>
              </a:lnSpc>
              <a:spcBef>
                <a:spcPct val="50000"/>
              </a:spcBef>
              <a:buFont typeface="Wingdings" pitchFamily="2" charset="2"/>
              <a:buNone/>
            </a:pPr>
            <a:r>
              <a:rPr lang="en-US" sz="1800" b="1">
                <a:solidFill>
                  <a:schemeClr val="tx2"/>
                </a:solidFill>
              </a:rPr>
              <a:t>4. Liquidity</a:t>
            </a:r>
            <a:endParaRPr lang="en-US" sz="1800">
              <a:solidFill>
                <a:schemeClr val="tx2"/>
              </a:solidFill>
            </a:endParaRPr>
          </a:p>
          <a:p>
            <a:pPr marL="915988" lvl="1" indent="-458788">
              <a:lnSpc>
                <a:spcPct val="80000"/>
              </a:lnSpc>
              <a:buFontTx/>
              <a:buNone/>
            </a:pPr>
            <a:r>
              <a:rPr lang="en-US" sz="1600"/>
              <a:t>A.	Liquidity of Bonds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a:p>
            <a:pPr marL="915988" lvl="1" indent="-458788">
              <a:lnSpc>
                <a:spcPct val="80000"/>
              </a:lnSpc>
              <a:buFontTx/>
              <a:buNone/>
            </a:pPr>
            <a:r>
              <a:rPr lang="en-US" sz="1600"/>
              <a:t>B.	Liquidity of other assets </a:t>
            </a:r>
            <a:r>
              <a:rPr lang="en-US" sz="1600">
                <a:latin typeface="Symbol" pitchFamily="18" charset="2"/>
              </a:rPr>
              <a:t></a:t>
            </a:r>
            <a:r>
              <a:rPr lang="en-US" sz="1600"/>
              <a:t>, </a:t>
            </a:r>
            <a:r>
              <a:rPr lang="en-US" sz="1600" i="1"/>
              <a:t>B</a:t>
            </a:r>
            <a:r>
              <a:rPr lang="en-US" sz="1600" i="1" baseline="30000"/>
              <a:t>d</a:t>
            </a:r>
            <a:r>
              <a:rPr lang="en-US" sz="1600"/>
              <a:t> </a:t>
            </a:r>
            <a:r>
              <a:rPr lang="en-US" sz="1600">
                <a:latin typeface="Symbol" pitchFamily="18" charset="2"/>
              </a:rPr>
              <a:t></a:t>
            </a:r>
            <a:r>
              <a:rPr lang="en-US" sz="1600"/>
              <a:t>, </a:t>
            </a:r>
            <a:r>
              <a:rPr lang="en-US" sz="1600" i="1"/>
              <a:t>B</a:t>
            </a:r>
            <a:r>
              <a:rPr lang="en-US" sz="1600" i="1" baseline="30000"/>
              <a:t>d</a:t>
            </a:r>
            <a:r>
              <a:rPr lang="en-US" sz="1600"/>
              <a:t> shifts out to right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r>
              <a:rPr lang="en-US" sz="4000"/>
              <a:t>Shifts in the Supply of Bonds</a:t>
            </a:r>
          </a:p>
        </p:txBody>
      </p:sp>
      <p:sp>
        <p:nvSpPr>
          <p:cNvPr id="117763" name="Rectangle 3"/>
          <p:cNvSpPr>
            <a:spLocks noGrp="1" noChangeArrowheads="1"/>
          </p:cNvSpPr>
          <p:nvPr>
            <p:ph type="body" idx="1"/>
          </p:nvPr>
        </p:nvSpPr>
        <p:spPr/>
        <p:txBody>
          <a:bodyPr/>
          <a:lstStyle/>
          <a:p>
            <a:pPr>
              <a:lnSpc>
                <a:spcPct val="90000"/>
              </a:lnSpc>
              <a:spcBef>
                <a:spcPct val="50000"/>
              </a:spcBef>
            </a:pPr>
            <a:r>
              <a:rPr lang="en-US"/>
              <a:t>Expected profitability of investment opportunities—in an expansion, the supply curve shifts to the right</a:t>
            </a:r>
          </a:p>
          <a:p>
            <a:pPr>
              <a:lnSpc>
                <a:spcPct val="90000"/>
              </a:lnSpc>
              <a:spcBef>
                <a:spcPct val="50000"/>
              </a:spcBef>
            </a:pPr>
            <a:r>
              <a:rPr lang="en-US"/>
              <a:t>Expected inflation—an increase in expected inflation shifts the supply curve for bonds to the right</a:t>
            </a:r>
          </a:p>
          <a:p>
            <a:pPr>
              <a:lnSpc>
                <a:spcPct val="90000"/>
              </a:lnSpc>
              <a:spcBef>
                <a:spcPct val="50000"/>
              </a:spcBef>
            </a:pPr>
            <a:r>
              <a:rPr lang="en-US"/>
              <a:t>Government budget—increased budget deficits shift the supply curve to the right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r>
              <a:rPr lang="en-US" sz="4000"/>
              <a:t>Present Value</a:t>
            </a:r>
          </a:p>
        </p:txBody>
      </p:sp>
      <p:sp>
        <p:nvSpPr>
          <p:cNvPr id="102403" name="Rectangle 3"/>
          <p:cNvSpPr>
            <a:spLocks noGrp="1" noChangeArrowheads="1"/>
          </p:cNvSpPr>
          <p:nvPr>
            <p:ph type="body" idx="1"/>
          </p:nvPr>
        </p:nvSpPr>
        <p:spPr/>
        <p:txBody>
          <a:bodyPr/>
          <a:lstStyle/>
          <a:p>
            <a:r>
              <a:rPr lang="en-US"/>
              <a:t>A dollar paid to you one year from now </a:t>
            </a:r>
            <a:br>
              <a:rPr lang="en-US"/>
            </a:br>
            <a:r>
              <a:rPr lang="en-US"/>
              <a:t>is less valuable than a dollar paid to </a:t>
            </a:r>
            <a:br>
              <a:rPr lang="en-US"/>
            </a:br>
            <a:r>
              <a:rPr lang="en-US"/>
              <a:t>you today</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ishkin_c05t03"/>
          <p:cNvPicPr preferRelativeResize="0">
            <a:picLocks noChangeAspect="1" noChangeArrowheads="1"/>
          </p:cNvPicPr>
          <p:nvPr>
            <p:custDataLst>
              <p:tags r:id="rId1"/>
            </p:custDataLst>
          </p:nvPr>
        </p:nvPicPr>
        <p:blipFill>
          <a:blip r:embed="rId4" cstate="print"/>
          <a:srcRect/>
          <a:stretch>
            <a:fillRect/>
          </a:stretch>
        </p:blipFill>
        <p:spPr bwMode="auto">
          <a:xfrm>
            <a:off x="1219200" y="762000"/>
            <a:ext cx="6604000" cy="569595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Mishkin_c05F03"/>
          <p:cNvPicPr preferRelativeResize="0">
            <a:picLocks noChangeAspect="1" noChangeArrowheads="1"/>
          </p:cNvPicPr>
          <p:nvPr>
            <p:custDataLst>
              <p:tags r:id="rId1"/>
            </p:custDataLst>
          </p:nvPr>
        </p:nvPicPr>
        <p:blipFill>
          <a:blip r:embed="rId4" cstate="print"/>
          <a:srcRect/>
          <a:stretch>
            <a:fillRect/>
          </a:stretch>
        </p:blipFill>
        <p:spPr bwMode="auto">
          <a:xfrm>
            <a:off x="838200" y="2362200"/>
            <a:ext cx="7459663" cy="4343400"/>
          </a:xfrm>
          <a:prstGeom prst="rect">
            <a:avLst/>
          </a:prstGeom>
          <a:noFill/>
          <a:ln w="9525">
            <a:noFill/>
            <a:miter lim="800000"/>
            <a:headEnd/>
            <a:tailEnd/>
          </a:ln>
          <a:effectLst/>
        </p:spPr>
      </p:pic>
      <p:sp>
        <p:nvSpPr>
          <p:cNvPr id="121859" name="AutoShape 3"/>
          <p:cNvSpPr>
            <a:spLocks noGrp="1" noChangeArrowheads="1"/>
          </p:cNvSpPr>
          <p:nvPr>
            <p:ph type="title"/>
          </p:nvPr>
        </p:nvSpPr>
        <p:spPr/>
        <p:txBody>
          <a:bodyPr/>
          <a:lstStyle/>
          <a:p>
            <a:r>
              <a:rPr lang="en-US"/>
              <a:t>Shift in Supply</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2"/>
          <p:cNvSpPr>
            <a:spLocks noGrp="1" noChangeArrowheads="1"/>
          </p:cNvSpPr>
          <p:nvPr>
            <p:ph type="title"/>
          </p:nvPr>
        </p:nvSpPr>
        <p:spPr/>
        <p:txBody>
          <a:bodyPr/>
          <a:lstStyle/>
          <a:p>
            <a:r>
              <a:rPr lang="en-US"/>
              <a:t>Loanable Funds Terminology</a:t>
            </a:r>
          </a:p>
        </p:txBody>
      </p:sp>
      <p:pic>
        <p:nvPicPr>
          <p:cNvPr id="198659" name="Picture 3" descr="c05f02"/>
          <p:cNvPicPr preferRelativeResize="0">
            <a:picLocks noChangeAspect="1" noChangeArrowheads="1"/>
          </p:cNvPicPr>
          <p:nvPr/>
        </p:nvPicPr>
        <p:blipFill>
          <a:blip r:embed="rId3" cstate="print"/>
          <a:srcRect/>
          <a:stretch>
            <a:fillRect/>
          </a:stretch>
        </p:blipFill>
        <p:spPr bwMode="auto">
          <a:xfrm>
            <a:off x="838200" y="2286000"/>
            <a:ext cx="6629400" cy="4419600"/>
          </a:xfrm>
          <a:prstGeom prst="rect">
            <a:avLst/>
          </a:prstGeom>
          <a:noFill/>
          <a:ln w="19050">
            <a:solidFill>
              <a:schemeClr val="tx1"/>
            </a:solidFill>
            <a:miter lim="800000"/>
            <a:headEnd/>
            <a:tailEnd/>
          </a:ln>
          <a:effectLst/>
        </p:spPr>
      </p:pic>
      <p:sp>
        <p:nvSpPr>
          <p:cNvPr id="198660" name="Rectangle 4"/>
          <p:cNvSpPr>
            <a:spLocks noGrp="1" noChangeArrowheads="1"/>
          </p:cNvSpPr>
          <p:nvPr>
            <p:ph type="body" idx="4294967295"/>
          </p:nvPr>
        </p:nvSpPr>
        <p:spPr>
          <a:xfrm>
            <a:off x="7543800" y="2438400"/>
            <a:ext cx="1600200" cy="2743200"/>
          </a:xfrm>
          <a:solidFill>
            <a:schemeClr val="accent1"/>
          </a:solidFill>
          <a:ln w="12700">
            <a:solidFill>
              <a:schemeClr val="tx1"/>
            </a:solidFill>
          </a:ln>
        </p:spPr>
        <p:txBody>
          <a:bodyPr lIns="90488" tIns="44450" rIns="90488" bIns="44450"/>
          <a:lstStyle/>
          <a:p>
            <a:pPr>
              <a:buFont typeface="Wingdings" pitchFamily="2" charset="2"/>
              <a:buNone/>
            </a:pPr>
            <a:r>
              <a:rPr lang="en-US" sz="1600"/>
              <a:t>1.	Demand for bonds = supply of loanable funds</a:t>
            </a:r>
          </a:p>
          <a:p>
            <a:pPr>
              <a:buFont typeface="Wingdings" pitchFamily="2" charset="2"/>
              <a:buNone/>
            </a:pPr>
            <a:r>
              <a:rPr lang="en-US" sz="1600"/>
              <a:t>2.	Supply of bonds = demand for loanable funds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Mishkin_c05F04_e"/>
          <p:cNvPicPr preferRelativeResize="0">
            <a:picLocks noChangeAspect="1" noChangeArrowheads="1"/>
          </p:cNvPicPr>
          <p:nvPr>
            <p:custDataLst>
              <p:tags r:id="rId1"/>
            </p:custDataLst>
          </p:nvPr>
        </p:nvPicPr>
        <p:blipFill>
          <a:blip r:embed="rId4" cstate="print"/>
          <a:srcRect/>
          <a:stretch>
            <a:fillRect/>
          </a:stretch>
        </p:blipFill>
        <p:spPr bwMode="auto">
          <a:xfrm>
            <a:off x="990600" y="2743200"/>
            <a:ext cx="7612063" cy="3070225"/>
          </a:xfrm>
          <a:prstGeom prst="rect">
            <a:avLst/>
          </a:prstGeom>
          <a:noFill/>
          <a:ln w="9525">
            <a:noFill/>
            <a:miter lim="800000"/>
            <a:headEnd/>
            <a:tailEnd/>
          </a:ln>
          <a:effectLst/>
        </p:spPr>
      </p:pic>
      <p:sp>
        <p:nvSpPr>
          <p:cNvPr id="123907" name="AutoShape 3"/>
          <p:cNvSpPr>
            <a:spLocks noGrp="1" noChangeArrowheads="1"/>
          </p:cNvSpPr>
          <p:nvPr>
            <p:ph type="title"/>
          </p:nvPr>
        </p:nvSpPr>
        <p:spPr/>
        <p:txBody>
          <a:bodyPr/>
          <a:lstStyle/>
          <a:p>
            <a:r>
              <a:rPr lang="en-US"/>
              <a:t>Fisher Effect</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Mishkin_c05F05"/>
          <p:cNvPicPr preferRelativeResize="0">
            <a:picLocks noChangeAspect="1" noChangeArrowheads="1"/>
          </p:cNvPicPr>
          <p:nvPr>
            <p:custDataLst>
              <p:tags r:id="rId1"/>
            </p:custDataLst>
          </p:nvPr>
        </p:nvPicPr>
        <p:blipFill>
          <a:blip r:embed="rId4" cstate="print"/>
          <a:srcRect/>
          <a:stretch>
            <a:fillRect/>
          </a:stretch>
        </p:blipFill>
        <p:spPr bwMode="auto">
          <a:xfrm>
            <a:off x="914400" y="2362200"/>
            <a:ext cx="7612063" cy="3940175"/>
          </a:xfrm>
          <a:prstGeom prst="rect">
            <a:avLst/>
          </a:prstGeom>
          <a:noFill/>
          <a:ln w="9525">
            <a:noFill/>
            <a:miter lim="800000"/>
            <a:headEnd/>
            <a:tailEnd/>
          </a:ln>
          <a:effectLst/>
        </p:spPr>
      </p:pic>
      <p:sp>
        <p:nvSpPr>
          <p:cNvPr id="125955" name="AutoShape 3"/>
          <p:cNvSpPr>
            <a:spLocks noGrp="1" noChangeArrowheads="1"/>
          </p:cNvSpPr>
          <p:nvPr>
            <p:ph type="title"/>
          </p:nvPr>
        </p:nvSpPr>
        <p:spPr/>
        <p:txBody>
          <a:bodyPr/>
          <a:lstStyle/>
          <a:p>
            <a:r>
              <a:rPr lang="en-US"/>
              <a:t>Fisher Effect</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Mishkin_c05F06_e"/>
          <p:cNvPicPr preferRelativeResize="0">
            <a:picLocks noChangeAspect="1" noChangeArrowheads="1"/>
          </p:cNvPicPr>
          <p:nvPr>
            <p:custDataLst>
              <p:tags r:id="rId1"/>
            </p:custDataLst>
          </p:nvPr>
        </p:nvPicPr>
        <p:blipFill>
          <a:blip r:embed="rId4" cstate="print"/>
          <a:srcRect/>
          <a:stretch>
            <a:fillRect/>
          </a:stretch>
        </p:blipFill>
        <p:spPr bwMode="auto">
          <a:xfrm>
            <a:off x="914400" y="2438400"/>
            <a:ext cx="7721600" cy="4014788"/>
          </a:xfrm>
          <a:prstGeom prst="rect">
            <a:avLst/>
          </a:prstGeom>
          <a:noFill/>
          <a:ln w="9525">
            <a:noFill/>
            <a:miter lim="800000"/>
            <a:headEnd/>
            <a:tailEnd/>
          </a:ln>
          <a:effectLst/>
        </p:spPr>
      </p:pic>
      <p:sp>
        <p:nvSpPr>
          <p:cNvPr id="128003" name="AutoShape 3"/>
          <p:cNvSpPr>
            <a:spLocks noGrp="1" noChangeArrowheads="1"/>
          </p:cNvSpPr>
          <p:nvPr>
            <p:ph type="title"/>
          </p:nvPr>
        </p:nvSpPr>
        <p:spPr/>
        <p:txBody>
          <a:bodyPr/>
          <a:lstStyle/>
          <a:p>
            <a:r>
              <a:rPr lang="en-US"/>
              <a:t>Business Cycle and Interest Rates</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Mishkin_c05F07"/>
          <p:cNvPicPr preferRelativeResize="0">
            <a:picLocks noChangeAspect="1" noChangeArrowheads="1"/>
          </p:cNvPicPr>
          <p:nvPr>
            <p:custDataLst>
              <p:tags r:id="rId1"/>
            </p:custDataLst>
          </p:nvPr>
        </p:nvPicPr>
        <p:blipFill>
          <a:blip r:embed="rId4" cstate="print"/>
          <a:srcRect/>
          <a:stretch>
            <a:fillRect/>
          </a:stretch>
        </p:blipFill>
        <p:spPr bwMode="auto">
          <a:xfrm>
            <a:off x="838200" y="2362200"/>
            <a:ext cx="7535863" cy="4306888"/>
          </a:xfrm>
          <a:prstGeom prst="rect">
            <a:avLst/>
          </a:prstGeom>
          <a:noFill/>
          <a:ln w="9525">
            <a:noFill/>
            <a:miter lim="800000"/>
            <a:headEnd/>
            <a:tailEnd/>
          </a:ln>
          <a:effectLst/>
        </p:spPr>
      </p:pic>
      <p:sp>
        <p:nvSpPr>
          <p:cNvPr id="130051" name="AutoShape 3"/>
          <p:cNvSpPr>
            <a:spLocks noGrp="1" noChangeArrowheads="1"/>
          </p:cNvSpPr>
          <p:nvPr>
            <p:ph type="title"/>
          </p:nvPr>
        </p:nvSpPr>
        <p:spPr/>
        <p:txBody>
          <a:bodyPr/>
          <a:lstStyle/>
          <a:p>
            <a:r>
              <a:rPr lang="en-US"/>
              <a:t>Business Cycle and Interest Rates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Grp="1" noChangeArrowheads="1"/>
          </p:cNvSpPr>
          <p:nvPr>
            <p:ph type="title"/>
          </p:nvPr>
        </p:nvSpPr>
        <p:spPr/>
        <p:txBody>
          <a:bodyPr/>
          <a:lstStyle/>
          <a:p>
            <a:r>
              <a:rPr lang="en-US"/>
              <a:t>Practice Problems	</a:t>
            </a:r>
          </a:p>
        </p:txBody>
      </p:sp>
      <p:sp>
        <p:nvSpPr>
          <p:cNvPr id="167939" name="Rectangle 3"/>
          <p:cNvSpPr>
            <a:spLocks noGrp="1" noChangeArrowheads="1"/>
          </p:cNvSpPr>
          <p:nvPr>
            <p:ph type="body" idx="1"/>
          </p:nvPr>
        </p:nvSpPr>
        <p:spPr/>
        <p:txBody>
          <a:bodyPr/>
          <a:lstStyle/>
          <a:p>
            <a:r>
              <a:rPr lang="en-US"/>
              <a:t>What happens to the equilibrium bond price, and interest rate in the following scenarios (ceteris paribus)?</a:t>
            </a:r>
          </a:p>
          <a:p>
            <a:pPr lvl="1"/>
            <a:r>
              <a:rPr lang="en-US"/>
              <a:t>Gold prices start to rise dramatically.</a:t>
            </a:r>
          </a:p>
          <a:p>
            <a:pPr lvl="1"/>
            <a:r>
              <a:rPr lang="en-US"/>
              <a:t>The stock market becomes relatively more liquid.</a:t>
            </a:r>
          </a:p>
          <a:p>
            <a:pPr lvl="1"/>
            <a:r>
              <a:rPr lang="en-US"/>
              <a:t>The stock market begins to fluctuate wildly.</a:t>
            </a:r>
          </a:p>
          <a:p>
            <a:pPr lvl="1"/>
            <a:r>
              <a:rPr lang="en-US"/>
              <a:t>Real Estate prices fall sharply.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r>
              <a:rPr lang="en-US"/>
              <a:t>Interest Rate Ceilings	</a:t>
            </a:r>
          </a:p>
        </p:txBody>
      </p:sp>
      <p:sp>
        <p:nvSpPr>
          <p:cNvPr id="169987" name="Rectangle 3"/>
          <p:cNvSpPr>
            <a:spLocks noGrp="1" noChangeArrowheads="1"/>
          </p:cNvSpPr>
          <p:nvPr>
            <p:ph type="body" idx="1"/>
          </p:nvPr>
        </p:nvSpPr>
        <p:spPr/>
        <p:txBody>
          <a:bodyPr/>
          <a:lstStyle/>
          <a:p>
            <a:r>
              <a:rPr lang="en-US"/>
              <a:t>Regulation Q (max interest rate paid on deposits)</a:t>
            </a:r>
          </a:p>
          <a:p>
            <a:endParaRPr lang="en-US" i="1"/>
          </a:p>
          <a:p>
            <a:r>
              <a:rPr lang="en-US" i="1"/>
              <a:t>Merchant of Venice (Shakespeare)</a:t>
            </a:r>
          </a:p>
          <a:p>
            <a:pPr lvl="1"/>
            <a:r>
              <a:rPr lang="en-US" i="1"/>
              <a:t>Bassanio, Antonio, Shylock, Portia</a:t>
            </a:r>
          </a:p>
          <a:p>
            <a:endParaRPr lang="en-US" i="1"/>
          </a:p>
          <a:p>
            <a:r>
              <a:rPr lang="en-US" i="1"/>
              <a:t>Deuteronomy 23:19</a:t>
            </a:r>
          </a:p>
          <a:p>
            <a:pPr lvl="1"/>
            <a:r>
              <a:rPr lang="en-US" sz="1800" i="1"/>
              <a:t>Thou shalt not lend upon interest to thy brother; interest of money, interest of victuals, interest of any thing that is lent upon interest…</a:t>
            </a:r>
            <a:r>
              <a:rPr lang="en-US" sz="1800"/>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p:txBody>
          <a:bodyPr>
            <a:normAutofit fontScale="90000"/>
          </a:bodyPr>
          <a:lstStyle/>
          <a:p>
            <a:r>
              <a:rPr lang="en-US"/>
              <a:t>The Liquidity Preference Framework</a:t>
            </a:r>
          </a:p>
        </p:txBody>
      </p:sp>
      <p:graphicFrame>
        <p:nvGraphicFramePr>
          <p:cNvPr id="132099" name="Object 3"/>
          <p:cNvGraphicFramePr>
            <a:graphicFrameLocks noChangeAspect="1"/>
          </p:cNvGraphicFramePr>
          <p:nvPr>
            <p:ph idx="4294967295"/>
          </p:nvPr>
        </p:nvGraphicFramePr>
        <p:xfrm>
          <a:off x="904875" y="2370138"/>
          <a:ext cx="7556500" cy="3194050"/>
        </p:xfrm>
        <a:graphic>
          <a:graphicData uri="http://schemas.openxmlformats.org/presentationml/2006/ole">
            <p:oleObj spid="_x0000_s11266" name="Equation" r:id="rId4" imgW="3873240" imgH="1879560" progId="">
              <p:embed/>
            </p:oleObj>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Grp="1" noChangeArrowheads="1"/>
          </p:cNvSpPr>
          <p:nvPr>
            <p:ph type="title"/>
          </p:nvPr>
        </p:nvSpPr>
        <p:spPr/>
        <p:txBody>
          <a:bodyPr/>
          <a:lstStyle/>
          <a:p>
            <a:r>
              <a:rPr lang="en-US" sz="4000"/>
              <a:t>Discounting the Future</a:t>
            </a:r>
          </a:p>
        </p:txBody>
      </p:sp>
      <p:graphicFrame>
        <p:nvGraphicFramePr>
          <p:cNvPr id="104451" name="Object 3"/>
          <p:cNvGraphicFramePr>
            <a:graphicFrameLocks noChangeAspect="1"/>
          </p:cNvGraphicFramePr>
          <p:nvPr>
            <p:ph idx="1"/>
          </p:nvPr>
        </p:nvGraphicFramePr>
        <p:xfrm>
          <a:off x="1676400" y="2667000"/>
          <a:ext cx="5494338" cy="3724275"/>
        </p:xfrm>
        <a:graphic>
          <a:graphicData uri="http://schemas.openxmlformats.org/presentationml/2006/ole">
            <p:oleObj spid="_x0000_s1026" name="Equation" r:id="rId4" imgW="2501640" imgH="1854000" progId="">
              <p:embed/>
            </p:oleObj>
          </a:graphicData>
        </a:graphic>
      </p:graphicFrame>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AutoShape 2"/>
          <p:cNvSpPr>
            <a:spLocks noGrp="1" noChangeArrowheads="1"/>
          </p:cNvSpPr>
          <p:nvPr>
            <p:ph type="title"/>
          </p:nvPr>
        </p:nvSpPr>
        <p:spPr/>
        <p:txBody>
          <a:bodyPr/>
          <a:lstStyle/>
          <a:p>
            <a:r>
              <a:rPr lang="en-US"/>
              <a:t>Liquidity Preference Analysis</a:t>
            </a:r>
          </a:p>
        </p:txBody>
      </p:sp>
      <p:sp>
        <p:nvSpPr>
          <p:cNvPr id="196611" name="Rectangle 3"/>
          <p:cNvSpPr>
            <a:spLocks noGrp="1" noChangeArrowheads="1"/>
          </p:cNvSpPr>
          <p:nvPr>
            <p:ph type="body" idx="1"/>
          </p:nvPr>
        </p:nvSpPr>
        <p:spPr>
          <a:xfrm>
            <a:off x="914400" y="2438400"/>
            <a:ext cx="7391400" cy="3581400"/>
          </a:xfrm>
          <a:noFill/>
          <a:ln/>
        </p:spPr>
        <p:txBody>
          <a:bodyPr>
            <a:normAutofit lnSpcReduction="10000"/>
          </a:bodyPr>
          <a:lstStyle/>
          <a:p>
            <a:pPr>
              <a:lnSpc>
                <a:spcPct val="90000"/>
              </a:lnSpc>
              <a:spcBef>
                <a:spcPct val="70000"/>
              </a:spcBef>
              <a:buFont typeface="Wingdings" pitchFamily="2" charset="2"/>
              <a:buNone/>
            </a:pPr>
            <a:r>
              <a:rPr lang="en-US" sz="1800" b="1">
                <a:solidFill>
                  <a:schemeClr val="tx2"/>
                </a:solidFill>
              </a:rPr>
              <a:t>Derivation of Demand Curve</a:t>
            </a:r>
            <a:endParaRPr lang="en-US" sz="1800">
              <a:solidFill>
                <a:schemeClr val="tx2"/>
              </a:solidFill>
            </a:endParaRPr>
          </a:p>
          <a:p>
            <a:pPr>
              <a:lnSpc>
                <a:spcPct val="90000"/>
              </a:lnSpc>
              <a:spcBef>
                <a:spcPct val="10000"/>
              </a:spcBef>
              <a:buFont typeface="Wingdings" pitchFamily="2" charset="2"/>
              <a:buNone/>
            </a:pPr>
            <a:r>
              <a:rPr lang="en-US" sz="1800"/>
              <a:t>1.	Keynes assumed money has </a:t>
            </a:r>
            <a:r>
              <a:rPr lang="en-US" sz="1800" i="1"/>
              <a:t>i</a:t>
            </a:r>
            <a:r>
              <a:rPr lang="en-US" sz="1800"/>
              <a:t> = 0</a:t>
            </a:r>
          </a:p>
          <a:p>
            <a:pPr>
              <a:lnSpc>
                <a:spcPct val="90000"/>
              </a:lnSpc>
              <a:spcBef>
                <a:spcPct val="10000"/>
              </a:spcBef>
              <a:buFont typeface="Wingdings" pitchFamily="2" charset="2"/>
              <a:buNone/>
            </a:pPr>
            <a:r>
              <a:rPr lang="en-US" sz="1800"/>
              <a:t>2.	As </a:t>
            </a:r>
            <a:r>
              <a:rPr lang="en-US" sz="1800" i="1"/>
              <a:t>i</a:t>
            </a:r>
            <a:r>
              <a:rPr lang="en-US" sz="1800"/>
              <a:t> </a:t>
            </a:r>
            <a:r>
              <a:rPr lang="en-US" sz="1800">
                <a:latin typeface="Symbol" pitchFamily="18" charset="2"/>
              </a:rPr>
              <a:t></a:t>
            </a:r>
            <a:r>
              <a:rPr lang="en-US" sz="1800"/>
              <a:t>, relative </a:t>
            </a:r>
            <a:r>
              <a:rPr lang="en-US" sz="1800" i="1"/>
              <a:t>RET</a:t>
            </a:r>
            <a:r>
              <a:rPr lang="en-US" sz="1800" i="1" baseline="30000"/>
              <a:t>e</a:t>
            </a:r>
            <a:r>
              <a:rPr lang="en-US" sz="1800"/>
              <a:t> on money </a:t>
            </a:r>
            <a:r>
              <a:rPr lang="en-US" sz="1800">
                <a:latin typeface="Symbol" pitchFamily="18" charset="2"/>
              </a:rPr>
              <a:t></a:t>
            </a:r>
            <a:r>
              <a:rPr lang="en-US" sz="1800"/>
              <a:t> (equivalently, opportunity cost of money </a:t>
            </a:r>
            <a:r>
              <a:rPr lang="en-US" sz="1800">
                <a:latin typeface="Symbol" pitchFamily="18" charset="2"/>
              </a:rPr>
              <a:t></a:t>
            </a:r>
            <a:r>
              <a:rPr lang="en-US" sz="1800"/>
              <a:t>) </a:t>
            </a:r>
            <a:r>
              <a:rPr lang="en-US" sz="1800">
                <a:latin typeface="Symbol" pitchFamily="18" charset="2"/>
              </a:rPr>
              <a:t></a:t>
            </a:r>
            <a:r>
              <a:rPr lang="en-US" sz="1800"/>
              <a:t> </a:t>
            </a:r>
            <a:r>
              <a:rPr lang="en-US" sz="1800" i="1"/>
              <a:t>M</a:t>
            </a:r>
            <a:r>
              <a:rPr lang="en-US" sz="1800" i="1" baseline="30000"/>
              <a:t>d</a:t>
            </a:r>
            <a:r>
              <a:rPr lang="en-US" sz="1800"/>
              <a:t> </a:t>
            </a:r>
            <a:r>
              <a:rPr lang="en-US" sz="1800">
                <a:latin typeface="Symbol" pitchFamily="18" charset="2"/>
              </a:rPr>
              <a:t></a:t>
            </a:r>
            <a:endParaRPr lang="en-US" sz="1800"/>
          </a:p>
          <a:p>
            <a:pPr>
              <a:lnSpc>
                <a:spcPct val="90000"/>
              </a:lnSpc>
              <a:spcBef>
                <a:spcPct val="10000"/>
              </a:spcBef>
              <a:buFont typeface="Wingdings" pitchFamily="2" charset="2"/>
              <a:buNone/>
            </a:pPr>
            <a:r>
              <a:rPr lang="en-US" sz="1800"/>
              <a:t>3.	Demand curve for money has usual downward slope</a:t>
            </a:r>
          </a:p>
          <a:p>
            <a:pPr>
              <a:lnSpc>
                <a:spcPct val="90000"/>
              </a:lnSpc>
              <a:spcBef>
                <a:spcPct val="70000"/>
              </a:spcBef>
              <a:buFont typeface="Wingdings" pitchFamily="2" charset="2"/>
              <a:buNone/>
            </a:pPr>
            <a:r>
              <a:rPr lang="en-US" sz="1800" b="1">
                <a:solidFill>
                  <a:schemeClr val="tx2"/>
                </a:solidFill>
              </a:rPr>
              <a:t>Derivation of Supply curve</a:t>
            </a:r>
            <a:endParaRPr lang="en-US" sz="1800">
              <a:solidFill>
                <a:schemeClr val="tx2"/>
              </a:solidFill>
            </a:endParaRPr>
          </a:p>
          <a:p>
            <a:pPr>
              <a:lnSpc>
                <a:spcPct val="90000"/>
              </a:lnSpc>
              <a:spcBef>
                <a:spcPct val="10000"/>
              </a:spcBef>
              <a:buFont typeface="Wingdings" pitchFamily="2" charset="2"/>
              <a:buNone/>
            </a:pPr>
            <a:r>
              <a:rPr lang="en-US" sz="1800"/>
              <a:t>1.	Assume that central bank controls </a:t>
            </a:r>
            <a:r>
              <a:rPr lang="en-US" sz="1800" i="1"/>
              <a:t>M</a:t>
            </a:r>
            <a:r>
              <a:rPr lang="en-US" sz="1800" i="1" baseline="30000"/>
              <a:t>s</a:t>
            </a:r>
            <a:r>
              <a:rPr lang="en-US" sz="1800"/>
              <a:t> and it is a fixed amount</a:t>
            </a:r>
          </a:p>
          <a:p>
            <a:pPr>
              <a:lnSpc>
                <a:spcPct val="90000"/>
              </a:lnSpc>
              <a:spcBef>
                <a:spcPct val="10000"/>
              </a:spcBef>
              <a:buFont typeface="Wingdings" pitchFamily="2" charset="2"/>
              <a:buNone/>
            </a:pPr>
            <a:r>
              <a:rPr lang="en-US" sz="1800"/>
              <a:t>2.	</a:t>
            </a:r>
            <a:r>
              <a:rPr lang="en-US" sz="1800" i="1"/>
              <a:t>M</a:t>
            </a:r>
            <a:r>
              <a:rPr lang="en-US" sz="1800" i="1" baseline="30000"/>
              <a:t>s</a:t>
            </a:r>
            <a:r>
              <a:rPr lang="en-US" sz="1800"/>
              <a:t> curve is vertical line</a:t>
            </a:r>
          </a:p>
          <a:p>
            <a:pPr>
              <a:lnSpc>
                <a:spcPct val="90000"/>
              </a:lnSpc>
              <a:spcBef>
                <a:spcPct val="70000"/>
              </a:spcBef>
              <a:buFont typeface="Wingdings" pitchFamily="2" charset="2"/>
              <a:buNone/>
            </a:pPr>
            <a:r>
              <a:rPr lang="en-US" sz="1800" b="1">
                <a:solidFill>
                  <a:schemeClr val="tx2"/>
                </a:solidFill>
              </a:rPr>
              <a:t>Market Equilibrium</a:t>
            </a:r>
            <a:endParaRPr lang="en-US" sz="1800">
              <a:solidFill>
                <a:schemeClr val="tx2"/>
              </a:solidFill>
            </a:endParaRPr>
          </a:p>
          <a:p>
            <a:pPr>
              <a:lnSpc>
                <a:spcPct val="90000"/>
              </a:lnSpc>
              <a:spcBef>
                <a:spcPct val="10000"/>
              </a:spcBef>
              <a:buFont typeface="Wingdings" pitchFamily="2" charset="2"/>
              <a:buNone/>
            </a:pPr>
            <a:r>
              <a:rPr lang="en-US" sz="1800"/>
              <a:t>1.	Occurs when </a:t>
            </a:r>
            <a:r>
              <a:rPr lang="en-US" sz="1800" i="1"/>
              <a:t>M</a:t>
            </a:r>
            <a:r>
              <a:rPr lang="en-US" sz="1800" i="1" baseline="30000"/>
              <a:t>d</a:t>
            </a:r>
            <a:r>
              <a:rPr lang="en-US" sz="1800"/>
              <a:t> = </a:t>
            </a:r>
            <a:r>
              <a:rPr lang="en-US" sz="1800" i="1"/>
              <a:t>M</a:t>
            </a:r>
            <a:r>
              <a:rPr lang="en-US" sz="1800" i="1" baseline="30000"/>
              <a:t>s</a:t>
            </a:r>
            <a:r>
              <a:rPr lang="en-US" sz="1800"/>
              <a:t>, at </a:t>
            </a:r>
            <a:r>
              <a:rPr lang="en-US" sz="1800" i="1"/>
              <a:t>i</a:t>
            </a:r>
            <a:r>
              <a:rPr lang="en-US" sz="1800"/>
              <a:t>* = 15%</a:t>
            </a:r>
          </a:p>
          <a:p>
            <a:pPr>
              <a:lnSpc>
                <a:spcPct val="90000"/>
              </a:lnSpc>
              <a:spcBef>
                <a:spcPct val="10000"/>
              </a:spcBef>
              <a:buFont typeface="Wingdings" pitchFamily="2" charset="2"/>
              <a:buNone/>
            </a:pPr>
            <a:r>
              <a:rPr lang="en-US" sz="1800"/>
              <a:t>2.	If i = 25%, </a:t>
            </a:r>
            <a:r>
              <a:rPr lang="en-US" sz="1800" i="1"/>
              <a:t>M</a:t>
            </a:r>
            <a:r>
              <a:rPr lang="en-US" sz="1800" i="1" baseline="30000"/>
              <a:t>s</a:t>
            </a:r>
            <a:r>
              <a:rPr lang="en-US" sz="1800"/>
              <a:t> &gt; </a:t>
            </a:r>
            <a:r>
              <a:rPr lang="en-US" sz="1800" i="1"/>
              <a:t>M</a:t>
            </a:r>
            <a:r>
              <a:rPr lang="en-US" sz="1800" i="1" baseline="30000"/>
              <a:t>d</a:t>
            </a:r>
            <a:r>
              <a:rPr lang="en-US" sz="1800"/>
              <a:t> (excess supply): Price of bonds </a:t>
            </a:r>
            <a:r>
              <a:rPr lang="en-US" sz="1800">
                <a:latin typeface="Symbol" pitchFamily="18" charset="2"/>
              </a:rPr>
              <a:t></a:t>
            </a:r>
            <a:r>
              <a:rPr lang="en-US" sz="1800"/>
              <a:t>, </a:t>
            </a:r>
            <a:r>
              <a:rPr lang="en-US" sz="1800" i="1"/>
              <a:t>i</a:t>
            </a:r>
            <a:r>
              <a:rPr lang="en-US" sz="1800"/>
              <a:t> </a:t>
            </a:r>
            <a:r>
              <a:rPr lang="en-US" sz="1800">
                <a:latin typeface="Symbol" pitchFamily="18" charset="2"/>
              </a:rPr>
              <a:t></a:t>
            </a:r>
            <a:r>
              <a:rPr lang="en-US" sz="1800"/>
              <a:t> to </a:t>
            </a:r>
            <a:r>
              <a:rPr lang="en-US" sz="1800" i="1"/>
              <a:t>i</a:t>
            </a:r>
            <a:r>
              <a:rPr lang="en-US" sz="1800"/>
              <a:t>* = 15%</a:t>
            </a:r>
          </a:p>
          <a:p>
            <a:pPr>
              <a:lnSpc>
                <a:spcPct val="90000"/>
              </a:lnSpc>
              <a:spcBef>
                <a:spcPct val="10000"/>
              </a:spcBef>
              <a:buFont typeface="Wingdings" pitchFamily="2" charset="2"/>
              <a:buNone/>
            </a:pPr>
            <a:r>
              <a:rPr lang="en-US" sz="1800"/>
              <a:t>3.	If </a:t>
            </a:r>
            <a:r>
              <a:rPr lang="en-US" sz="1800" i="1"/>
              <a:t>i</a:t>
            </a:r>
            <a:r>
              <a:rPr lang="en-US" sz="1800"/>
              <a:t> =5%, </a:t>
            </a:r>
            <a:r>
              <a:rPr lang="en-US" sz="1800" i="1"/>
              <a:t>M</a:t>
            </a:r>
            <a:r>
              <a:rPr lang="en-US" sz="1800" i="1" baseline="30000"/>
              <a:t>d</a:t>
            </a:r>
            <a:r>
              <a:rPr lang="en-US" sz="1800"/>
              <a:t> &gt; </a:t>
            </a:r>
            <a:r>
              <a:rPr lang="en-US" sz="1800" i="1"/>
              <a:t>M</a:t>
            </a:r>
            <a:r>
              <a:rPr lang="en-US" sz="1800" i="1" baseline="30000"/>
              <a:t>s</a:t>
            </a:r>
            <a:r>
              <a:rPr lang="en-US" sz="1800"/>
              <a:t> (excess demand): Price of bonds </a:t>
            </a:r>
            <a:r>
              <a:rPr lang="en-US" sz="1800">
                <a:latin typeface="Symbol" pitchFamily="18" charset="2"/>
              </a:rPr>
              <a:t></a:t>
            </a:r>
            <a:r>
              <a:rPr lang="en-US" sz="1800"/>
              <a:t>, </a:t>
            </a:r>
            <a:r>
              <a:rPr lang="en-US" sz="1800" i="1"/>
              <a:t>i</a:t>
            </a:r>
            <a:r>
              <a:rPr lang="en-US" sz="1800"/>
              <a:t> </a:t>
            </a:r>
            <a:r>
              <a:rPr lang="en-US" sz="1800">
                <a:latin typeface="Symbol" pitchFamily="18" charset="2"/>
              </a:rPr>
              <a:t></a:t>
            </a:r>
            <a:r>
              <a:rPr lang="en-US" sz="1800"/>
              <a:t>to </a:t>
            </a:r>
            <a:br>
              <a:rPr lang="en-US" sz="1800"/>
            </a:br>
            <a:r>
              <a:rPr lang="en-US" sz="1800" i="1"/>
              <a:t>i</a:t>
            </a:r>
            <a:r>
              <a:rPr lang="en-US" sz="1800"/>
              <a:t>* = 15%</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Mishkin_c05F08"/>
          <p:cNvPicPr preferRelativeResize="0">
            <a:picLocks noChangeAspect="1" noChangeArrowheads="1"/>
          </p:cNvPicPr>
          <p:nvPr>
            <p:custDataLst>
              <p:tags r:id="rId1"/>
            </p:custDataLst>
          </p:nvPr>
        </p:nvPicPr>
        <p:blipFill>
          <a:blip r:embed="rId4" cstate="print"/>
          <a:srcRect/>
          <a:stretch>
            <a:fillRect/>
          </a:stretch>
        </p:blipFill>
        <p:spPr bwMode="auto">
          <a:xfrm>
            <a:off x="914400" y="914400"/>
            <a:ext cx="7048500" cy="56896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2"/>
          <p:cNvSpPr>
            <a:spLocks noGrp="1" noChangeArrowheads="1"/>
          </p:cNvSpPr>
          <p:nvPr>
            <p:ph type="title"/>
          </p:nvPr>
        </p:nvSpPr>
        <p:spPr/>
        <p:txBody>
          <a:bodyPr/>
          <a:lstStyle/>
          <a:p>
            <a:r>
              <a:rPr lang="en-US" sz="4000"/>
              <a:t>Shifts in the Demand for Money</a:t>
            </a:r>
          </a:p>
        </p:txBody>
      </p:sp>
      <p:sp>
        <p:nvSpPr>
          <p:cNvPr id="136195" name="Rectangle 3"/>
          <p:cNvSpPr>
            <a:spLocks noGrp="1" noChangeArrowheads="1"/>
          </p:cNvSpPr>
          <p:nvPr>
            <p:ph type="body" idx="1"/>
          </p:nvPr>
        </p:nvSpPr>
        <p:spPr/>
        <p:txBody>
          <a:bodyPr/>
          <a:lstStyle/>
          <a:p>
            <a:pPr>
              <a:spcBef>
                <a:spcPct val="50000"/>
              </a:spcBef>
            </a:pPr>
            <a:r>
              <a:rPr lang="en-US"/>
              <a:t>Income Effect—a higher level of income causes the demand for money at each interest rate to increase and the demand curve to shift to the right</a:t>
            </a:r>
          </a:p>
          <a:p>
            <a:pPr>
              <a:spcBef>
                <a:spcPct val="50000"/>
              </a:spcBef>
            </a:pPr>
            <a:r>
              <a:rPr lang="en-US"/>
              <a:t>Price-Level Effect—a rise in the price level causes the demand for money at each interest rate to increase and the demand curve to shift to the right</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Grp="1" noChangeArrowheads="1"/>
          </p:cNvSpPr>
          <p:nvPr>
            <p:ph type="title"/>
          </p:nvPr>
        </p:nvSpPr>
        <p:spPr/>
        <p:txBody>
          <a:bodyPr/>
          <a:lstStyle/>
          <a:p>
            <a:r>
              <a:rPr lang="en-US" sz="4000"/>
              <a:t>Shifts in the Supply of Money</a:t>
            </a:r>
          </a:p>
        </p:txBody>
      </p:sp>
      <p:sp>
        <p:nvSpPr>
          <p:cNvPr id="138243" name="Rectangle 3"/>
          <p:cNvSpPr>
            <a:spLocks noGrp="1" noChangeArrowheads="1"/>
          </p:cNvSpPr>
          <p:nvPr>
            <p:ph type="body" idx="1"/>
          </p:nvPr>
        </p:nvSpPr>
        <p:spPr/>
        <p:txBody>
          <a:bodyPr/>
          <a:lstStyle/>
          <a:p>
            <a:pPr>
              <a:spcBef>
                <a:spcPct val="50000"/>
              </a:spcBef>
            </a:pPr>
            <a:r>
              <a:rPr lang="en-US"/>
              <a:t>Assume that the supply of money is controlled by the central bank</a:t>
            </a:r>
          </a:p>
          <a:p>
            <a:pPr>
              <a:spcBef>
                <a:spcPct val="50000"/>
              </a:spcBef>
            </a:pPr>
            <a:r>
              <a:rPr lang="en-US"/>
              <a:t>An increase in the money supply engineered by the Federal Reserve </a:t>
            </a:r>
            <a:br>
              <a:rPr lang="en-US"/>
            </a:br>
            <a:r>
              <a:rPr lang="en-US"/>
              <a:t>will shift the supply curve for money to the right</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Mishkin_c05F09"/>
          <p:cNvPicPr preferRelativeResize="0">
            <a:picLocks noChangeAspect="1" noChangeArrowheads="1"/>
          </p:cNvPicPr>
          <p:nvPr>
            <p:custDataLst>
              <p:tags r:id="rId1"/>
            </p:custDataLst>
          </p:nvPr>
        </p:nvPicPr>
        <p:blipFill>
          <a:blip r:embed="rId4" cstate="print"/>
          <a:srcRect/>
          <a:stretch>
            <a:fillRect/>
          </a:stretch>
        </p:blipFill>
        <p:spPr bwMode="auto">
          <a:xfrm>
            <a:off x="1066800" y="1295400"/>
            <a:ext cx="7535863" cy="5259388"/>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Mishkin_c05F10"/>
          <p:cNvPicPr preferRelativeResize="0">
            <a:picLocks noChangeAspect="1" noChangeArrowheads="1"/>
          </p:cNvPicPr>
          <p:nvPr>
            <p:custDataLst>
              <p:tags r:id="rId1"/>
            </p:custDataLst>
          </p:nvPr>
        </p:nvPicPr>
        <p:blipFill>
          <a:blip r:embed="rId4" cstate="print"/>
          <a:srcRect/>
          <a:stretch>
            <a:fillRect/>
          </a:stretch>
        </p:blipFill>
        <p:spPr bwMode="auto">
          <a:xfrm>
            <a:off x="914400" y="1219200"/>
            <a:ext cx="7645400" cy="51816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Mishkin_c05t04"/>
          <p:cNvPicPr preferRelativeResize="0">
            <a:picLocks noChangeAspect="1" noChangeArrowheads="1"/>
          </p:cNvPicPr>
          <p:nvPr>
            <p:custDataLst>
              <p:tags r:id="rId1"/>
            </p:custDataLst>
          </p:nvPr>
        </p:nvPicPr>
        <p:blipFill>
          <a:blip r:embed="rId4" cstate="print"/>
          <a:srcRect/>
          <a:stretch>
            <a:fillRect/>
          </a:stretch>
        </p:blipFill>
        <p:spPr bwMode="auto">
          <a:xfrm>
            <a:off x="1219200" y="990600"/>
            <a:ext cx="6337300" cy="5678488"/>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Grp="1" noChangeArrowheads="1"/>
          </p:cNvSpPr>
          <p:nvPr>
            <p:ph type="title"/>
          </p:nvPr>
        </p:nvSpPr>
        <p:spPr/>
        <p:txBody>
          <a:bodyPr/>
          <a:lstStyle/>
          <a:p>
            <a:r>
              <a:rPr lang="en-US"/>
              <a:t>Everything Else Remaining Equal?</a:t>
            </a:r>
          </a:p>
        </p:txBody>
      </p:sp>
      <p:sp>
        <p:nvSpPr>
          <p:cNvPr id="146435" name="Rectangle 3"/>
          <p:cNvSpPr>
            <a:spLocks noGrp="1" noChangeArrowheads="1"/>
          </p:cNvSpPr>
          <p:nvPr>
            <p:ph type="body" idx="1"/>
          </p:nvPr>
        </p:nvSpPr>
        <p:spPr>
          <a:xfrm>
            <a:off x="914400" y="2438400"/>
            <a:ext cx="7912100" cy="4648200"/>
          </a:xfrm>
        </p:spPr>
        <p:txBody>
          <a:bodyPr/>
          <a:lstStyle/>
          <a:p>
            <a:pPr>
              <a:lnSpc>
                <a:spcPct val="90000"/>
              </a:lnSpc>
              <a:spcBef>
                <a:spcPct val="40000"/>
              </a:spcBef>
            </a:pPr>
            <a:r>
              <a:rPr lang="en-US" sz="2000"/>
              <a:t>Liquidity preference framework leads to the conclusion that an increase in the money supply will lower interest rates—the liquidity effect.</a:t>
            </a:r>
          </a:p>
          <a:p>
            <a:pPr>
              <a:lnSpc>
                <a:spcPct val="90000"/>
              </a:lnSpc>
              <a:spcBef>
                <a:spcPct val="40000"/>
              </a:spcBef>
            </a:pPr>
            <a:r>
              <a:rPr lang="en-US" sz="2000"/>
              <a:t>Income effect finds interest rates rising because increasing the money supply is an expansionary influence on the economy.</a:t>
            </a:r>
          </a:p>
          <a:p>
            <a:pPr>
              <a:lnSpc>
                <a:spcPct val="90000"/>
              </a:lnSpc>
              <a:spcBef>
                <a:spcPct val="40000"/>
              </a:spcBef>
            </a:pPr>
            <a:r>
              <a:rPr lang="en-US" sz="2000"/>
              <a:t>Price-Level effect predicts an increase in the money supply leads to a rise in interest rates in response to the rise in the price level.</a:t>
            </a:r>
          </a:p>
          <a:p>
            <a:pPr>
              <a:lnSpc>
                <a:spcPct val="90000"/>
              </a:lnSpc>
              <a:spcBef>
                <a:spcPct val="40000"/>
              </a:spcBef>
            </a:pPr>
            <a:r>
              <a:rPr lang="en-US" sz="2000"/>
              <a:t>Expected-Inflation effect shows an increase in interest rates because an increase in the money supply may lead people to expect a higher price level in the future.</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Grp="1" noChangeArrowheads="1"/>
          </p:cNvSpPr>
          <p:nvPr>
            <p:ph type="title"/>
          </p:nvPr>
        </p:nvSpPr>
        <p:spPr/>
        <p:txBody>
          <a:bodyPr/>
          <a:lstStyle/>
          <a:p>
            <a:r>
              <a:rPr lang="en-US"/>
              <a:t>Money and Interest Rates</a:t>
            </a:r>
          </a:p>
        </p:txBody>
      </p:sp>
      <p:sp>
        <p:nvSpPr>
          <p:cNvPr id="184323" name="Rectangle 3"/>
          <p:cNvSpPr>
            <a:spLocks noGrp="1" noChangeArrowheads="1"/>
          </p:cNvSpPr>
          <p:nvPr>
            <p:ph type="body" idx="1"/>
          </p:nvPr>
        </p:nvSpPr>
        <p:spPr>
          <a:noFill/>
          <a:ln/>
        </p:spPr>
        <p:txBody>
          <a:bodyPr/>
          <a:lstStyle/>
          <a:p>
            <a:pPr marL="0" indent="3175">
              <a:lnSpc>
                <a:spcPct val="90000"/>
              </a:lnSpc>
              <a:spcBef>
                <a:spcPct val="26000"/>
              </a:spcBef>
              <a:buFont typeface="Wingdings" pitchFamily="2" charset="2"/>
              <a:buNone/>
              <a:tabLst>
                <a:tab pos="346075" algn="l"/>
              </a:tabLst>
            </a:pPr>
            <a:r>
              <a:rPr lang="en-US" sz="2000" b="1">
                <a:solidFill>
                  <a:schemeClr val="tx2"/>
                </a:solidFill>
              </a:rPr>
              <a:t>Effects of money on interest rates</a:t>
            </a:r>
            <a:endParaRPr lang="en-US" sz="2000">
              <a:solidFill>
                <a:schemeClr val="tx2"/>
              </a:solidFill>
            </a:endParaRPr>
          </a:p>
          <a:p>
            <a:pPr marL="0" indent="3175">
              <a:lnSpc>
                <a:spcPct val="90000"/>
              </a:lnSpc>
              <a:spcBef>
                <a:spcPct val="26000"/>
              </a:spcBef>
              <a:buFont typeface="Wingdings" pitchFamily="2" charset="2"/>
              <a:buNone/>
              <a:tabLst>
                <a:tab pos="346075" algn="l"/>
              </a:tabLst>
            </a:pPr>
            <a:r>
              <a:rPr lang="en-US" sz="2000"/>
              <a:t>1. Liquidity Effect</a:t>
            </a:r>
          </a:p>
          <a:p>
            <a:pPr marL="0" indent="3175">
              <a:lnSpc>
                <a:spcPct val="90000"/>
              </a:lnSpc>
              <a:spcBef>
                <a:spcPct val="26000"/>
              </a:spcBef>
              <a:buFont typeface="Wingdings" pitchFamily="2" charset="2"/>
              <a:buNone/>
              <a:tabLst>
                <a:tab pos="346075" algn="l"/>
              </a:tabLst>
            </a:pPr>
            <a:r>
              <a:rPr lang="en-US" sz="2000"/>
              <a:t>	</a:t>
            </a:r>
            <a:r>
              <a:rPr lang="en-US" sz="2000" i="1"/>
              <a:t>M</a:t>
            </a:r>
            <a:r>
              <a:rPr lang="en-US" sz="2000" i="1" baseline="30000"/>
              <a:t>s</a:t>
            </a:r>
            <a:r>
              <a:rPr lang="en-US" sz="2000"/>
              <a:t> </a:t>
            </a:r>
            <a:r>
              <a:rPr lang="en-US" sz="2000">
                <a:latin typeface="Symbol" pitchFamily="18" charset="2"/>
              </a:rPr>
              <a:t></a:t>
            </a:r>
            <a:r>
              <a:rPr lang="en-US" sz="2000"/>
              <a:t>, </a:t>
            </a:r>
            <a:r>
              <a:rPr lang="en-US" sz="2000" i="1"/>
              <a:t>M</a:t>
            </a:r>
            <a:r>
              <a:rPr lang="en-US" sz="2000" i="1" baseline="30000"/>
              <a:t>s</a:t>
            </a:r>
            <a:r>
              <a:rPr lang="en-US" sz="2000"/>
              <a:t> shifts right, </a:t>
            </a:r>
            <a:r>
              <a:rPr lang="en-US" sz="2000" i="1"/>
              <a:t>i</a:t>
            </a:r>
            <a:r>
              <a:rPr lang="en-US" sz="2000"/>
              <a:t> </a:t>
            </a:r>
            <a:r>
              <a:rPr lang="en-US" sz="2000">
                <a:latin typeface="Symbol" pitchFamily="18" charset="2"/>
              </a:rPr>
              <a:t></a:t>
            </a:r>
            <a:endParaRPr lang="en-US" sz="2000"/>
          </a:p>
          <a:p>
            <a:pPr marL="0" indent="3175">
              <a:lnSpc>
                <a:spcPct val="90000"/>
              </a:lnSpc>
              <a:spcBef>
                <a:spcPct val="26000"/>
              </a:spcBef>
              <a:buFont typeface="Wingdings" pitchFamily="2" charset="2"/>
              <a:buNone/>
              <a:tabLst>
                <a:tab pos="346075" algn="l"/>
              </a:tabLst>
            </a:pPr>
            <a:r>
              <a:rPr lang="en-US" sz="2000"/>
              <a:t>2. Income Effect</a:t>
            </a:r>
          </a:p>
          <a:p>
            <a:pPr marL="0" indent="3175">
              <a:lnSpc>
                <a:spcPct val="90000"/>
              </a:lnSpc>
              <a:spcBef>
                <a:spcPct val="26000"/>
              </a:spcBef>
              <a:buFont typeface="Wingdings" pitchFamily="2" charset="2"/>
              <a:buNone/>
              <a:tabLst>
                <a:tab pos="346075" algn="l"/>
              </a:tabLst>
            </a:pPr>
            <a:r>
              <a:rPr lang="en-US" sz="2000"/>
              <a:t>	</a:t>
            </a:r>
            <a:r>
              <a:rPr lang="en-US" sz="2000" i="1"/>
              <a:t>M</a:t>
            </a:r>
            <a:r>
              <a:rPr lang="en-US" sz="2000" i="1" baseline="30000"/>
              <a:t>s</a:t>
            </a:r>
            <a:r>
              <a:rPr lang="en-US" sz="2000"/>
              <a:t> </a:t>
            </a:r>
            <a:r>
              <a:rPr lang="en-US" sz="2000">
                <a:latin typeface="Symbol" pitchFamily="18" charset="2"/>
              </a:rPr>
              <a:t></a:t>
            </a:r>
            <a:r>
              <a:rPr lang="en-US" sz="2000"/>
              <a:t>, Income </a:t>
            </a:r>
            <a:r>
              <a:rPr lang="en-US" sz="2000">
                <a:latin typeface="Symbol" pitchFamily="18" charset="2"/>
              </a:rPr>
              <a:t></a:t>
            </a:r>
            <a:r>
              <a:rPr lang="en-US" sz="2000"/>
              <a:t>, </a:t>
            </a:r>
            <a:r>
              <a:rPr lang="en-US" sz="2000" i="1"/>
              <a:t>M</a:t>
            </a:r>
            <a:r>
              <a:rPr lang="en-US" sz="2000" i="1" baseline="30000"/>
              <a:t>d</a:t>
            </a:r>
            <a:r>
              <a:rPr lang="en-US" sz="2000"/>
              <a:t> </a:t>
            </a:r>
            <a:r>
              <a:rPr lang="en-US" sz="2000">
                <a:latin typeface="Symbol" pitchFamily="18" charset="2"/>
              </a:rPr>
              <a:t></a:t>
            </a:r>
            <a:r>
              <a:rPr lang="en-US" sz="2000"/>
              <a:t>, </a:t>
            </a:r>
            <a:r>
              <a:rPr lang="en-US" sz="2000" i="1"/>
              <a:t>M</a:t>
            </a:r>
            <a:r>
              <a:rPr lang="en-US" sz="2000" i="1" baseline="30000"/>
              <a:t>d</a:t>
            </a:r>
            <a:r>
              <a:rPr lang="en-US" sz="2000"/>
              <a:t> shifts right, </a:t>
            </a:r>
            <a:r>
              <a:rPr lang="en-US" sz="2000" i="1"/>
              <a:t>i</a:t>
            </a:r>
            <a:r>
              <a:rPr lang="en-US" sz="2000"/>
              <a:t> </a:t>
            </a:r>
            <a:r>
              <a:rPr lang="en-US" sz="2000">
                <a:latin typeface="Symbol" pitchFamily="18" charset="2"/>
              </a:rPr>
              <a:t></a:t>
            </a:r>
            <a:endParaRPr lang="en-US" sz="2000"/>
          </a:p>
          <a:p>
            <a:pPr marL="0" indent="3175">
              <a:lnSpc>
                <a:spcPct val="90000"/>
              </a:lnSpc>
              <a:spcBef>
                <a:spcPct val="26000"/>
              </a:spcBef>
              <a:buFont typeface="Wingdings" pitchFamily="2" charset="2"/>
              <a:buNone/>
              <a:tabLst>
                <a:tab pos="346075" algn="l"/>
              </a:tabLst>
            </a:pPr>
            <a:r>
              <a:rPr lang="en-US" sz="2000"/>
              <a:t>3. Price Level Effect</a:t>
            </a:r>
          </a:p>
          <a:p>
            <a:pPr marL="0" indent="3175">
              <a:lnSpc>
                <a:spcPct val="90000"/>
              </a:lnSpc>
              <a:spcBef>
                <a:spcPct val="26000"/>
              </a:spcBef>
              <a:buFont typeface="Wingdings" pitchFamily="2" charset="2"/>
              <a:buNone/>
              <a:tabLst>
                <a:tab pos="346075" algn="l"/>
              </a:tabLst>
            </a:pPr>
            <a:r>
              <a:rPr lang="en-US" sz="2000"/>
              <a:t>	</a:t>
            </a:r>
            <a:r>
              <a:rPr lang="en-US" sz="2000" i="1"/>
              <a:t>M</a:t>
            </a:r>
            <a:r>
              <a:rPr lang="en-US" sz="2000" i="1" baseline="30000"/>
              <a:t>s</a:t>
            </a:r>
            <a:r>
              <a:rPr lang="en-US" sz="2000"/>
              <a:t> </a:t>
            </a:r>
            <a:r>
              <a:rPr lang="en-US" sz="2000">
                <a:latin typeface="Symbol" pitchFamily="18" charset="2"/>
              </a:rPr>
              <a:t></a:t>
            </a:r>
            <a:r>
              <a:rPr lang="en-US" sz="2000"/>
              <a:t>, Price level </a:t>
            </a:r>
            <a:r>
              <a:rPr lang="en-US" sz="2000">
                <a:latin typeface="Symbol" pitchFamily="18" charset="2"/>
              </a:rPr>
              <a:t></a:t>
            </a:r>
            <a:r>
              <a:rPr lang="en-US" sz="2000"/>
              <a:t>, </a:t>
            </a:r>
            <a:r>
              <a:rPr lang="en-US" sz="2000" i="1"/>
              <a:t>M</a:t>
            </a:r>
            <a:r>
              <a:rPr lang="en-US" sz="2000" i="1" baseline="30000"/>
              <a:t>d</a:t>
            </a:r>
            <a:r>
              <a:rPr lang="en-US" sz="2000"/>
              <a:t> </a:t>
            </a:r>
            <a:r>
              <a:rPr lang="en-US" sz="2000">
                <a:latin typeface="Symbol" pitchFamily="18" charset="2"/>
              </a:rPr>
              <a:t></a:t>
            </a:r>
            <a:r>
              <a:rPr lang="en-US" sz="2000"/>
              <a:t>, </a:t>
            </a:r>
            <a:r>
              <a:rPr lang="en-US" sz="2000" i="1"/>
              <a:t>M</a:t>
            </a:r>
            <a:r>
              <a:rPr lang="en-US" sz="2000" i="1" baseline="30000"/>
              <a:t>d</a:t>
            </a:r>
            <a:r>
              <a:rPr lang="en-US" sz="2000"/>
              <a:t> shifts right, </a:t>
            </a:r>
            <a:r>
              <a:rPr lang="en-US" sz="2000" i="1"/>
              <a:t>i</a:t>
            </a:r>
            <a:r>
              <a:rPr lang="en-US" sz="2000"/>
              <a:t> </a:t>
            </a:r>
            <a:r>
              <a:rPr lang="en-US" sz="2000">
                <a:latin typeface="Symbol" pitchFamily="18" charset="2"/>
              </a:rPr>
              <a:t></a:t>
            </a:r>
            <a:endParaRPr lang="en-US" sz="2000"/>
          </a:p>
          <a:p>
            <a:pPr marL="0" indent="3175">
              <a:lnSpc>
                <a:spcPct val="90000"/>
              </a:lnSpc>
              <a:spcBef>
                <a:spcPct val="26000"/>
              </a:spcBef>
              <a:buFont typeface="Wingdings" pitchFamily="2" charset="2"/>
              <a:buNone/>
              <a:tabLst>
                <a:tab pos="346075" algn="l"/>
              </a:tabLst>
            </a:pPr>
            <a:r>
              <a:rPr lang="en-US" sz="2000"/>
              <a:t>4. Expected Inflation Effect</a:t>
            </a:r>
          </a:p>
          <a:p>
            <a:pPr marL="0" indent="3175">
              <a:lnSpc>
                <a:spcPct val="90000"/>
              </a:lnSpc>
              <a:spcBef>
                <a:spcPct val="26000"/>
              </a:spcBef>
              <a:buFont typeface="Wingdings" pitchFamily="2" charset="2"/>
              <a:buNone/>
              <a:tabLst>
                <a:tab pos="346075" algn="l"/>
              </a:tabLst>
            </a:pPr>
            <a:r>
              <a:rPr lang="en-US" sz="2000"/>
              <a:t>	</a:t>
            </a:r>
            <a:r>
              <a:rPr lang="en-US" sz="2000" i="1"/>
              <a:t>M</a:t>
            </a:r>
            <a:r>
              <a:rPr lang="en-US" sz="2000" i="1" baseline="30000"/>
              <a:t>s</a:t>
            </a:r>
            <a:r>
              <a:rPr lang="en-US" sz="2000"/>
              <a:t> </a:t>
            </a:r>
            <a:r>
              <a:rPr lang="en-US" sz="2000">
                <a:latin typeface="Symbol" pitchFamily="18" charset="2"/>
              </a:rPr>
              <a:t></a:t>
            </a:r>
            <a:r>
              <a:rPr lang="en-US" sz="2000"/>
              <a:t>, </a:t>
            </a:r>
            <a:r>
              <a:rPr lang="en-US" sz="2000">
                <a:latin typeface="Symbol" pitchFamily="18" charset="2"/>
              </a:rPr>
              <a:t></a:t>
            </a:r>
            <a:r>
              <a:rPr lang="en-US" sz="2000" i="1" baseline="30000"/>
              <a:t>e</a:t>
            </a:r>
            <a:r>
              <a:rPr lang="en-US" sz="2000"/>
              <a:t> </a:t>
            </a:r>
            <a:r>
              <a:rPr lang="en-US" sz="2000">
                <a:latin typeface="Symbol" pitchFamily="18" charset="2"/>
              </a:rPr>
              <a:t></a:t>
            </a:r>
            <a:r>
              <a:rPr lang="en-US" sz="2000"/>
              <a:t>, </a:t>
            </a:r>
            <a:r>
              <a:rPr lang="en-US" sz="2000" i="1"/>
              <a:t>B</a:t>
            </a:r>
            <a:r>
              <a:rPr lang="en-US" sz="2000" i="1" baseline="30000"/>
              <a:t>d</a:t>
            </a:r>
            <a:r>
              <a:rPr lang="en-US" sz="2000"/>
              <a:t> </a:t>
            </a:r>
            <a:r>
              <a:rPr lang="en-US" sz="2000">
                <a:latin typeface="Symbol" pitchFamily="18" charset="2"/>
              </a:rPr>
              <a:t></a:t>
            </a:r>
            <a:r>
              <a:rPr lang="en-US" sz="2000"/>
              <a:t>, </a:t>
            </a:r>
            <a:r>
              <a:rPr lang="en-US" sz="2000" i="1"/>
              <a:t>B</a:t>
            </a:r>
            <a:r>
              <a:rPr lang="en-US" sz="2000" i="1" baseline="30000"/>
              <a:t>s</a:t>
            </a:r>
            <a:r>
              <a:rPr lang="en-US" sz="2000"/>
              <a:t> </a:t>
            </a:r>
            <a:r>
              <a:rPr lang="en-US" sz="2000">
                <a:latin typeface="Symbol" pitchFamily="18" charset="2"/>
              </a:rPr>
              <a:t></a:t>
            </a:r>
            <a:r>
              <a:rPr lang="en-US" sz="2000"/>
              <a:t>, Fisher effect, </a:t>
            </a:r>
            <a:r>
              <a:rPr lang="en-US" sz="2000" i="1"/>
              <a:t>i</a:t>
            </a:r>
            <a:r>
              <a:rPr lang="en-US" sz="2000"/>
              <a:t> </a:t>
            </a:r>
            <a:r>
              <a:rPr lang="en-US" sz="2000">
                <a:latin typeface="Symbol" pitchFamily="18" charset="2"/>
              </a:rPr>
              <a:t></a:t>
            </a:r>
            <a:endParaRPr lang="en-US" sz="2000"/>
          </a:p>
          <a:p>
            <a:pPr marL="0" indent="3175">
              <a:lnSpc>
                <a:spcPct val="90000"/>
              </a:lnSpc>
              <a:spcBef>
                <a:spcPct val="26000"/>
              </a:spcBef>
              <a:buFont typeface="Wingdings" pitchFamily="2" charset="2"/>
              <a:buNone/>
              <a:tabLst>
                <a:tab pos="346075" algn="l"/>
              </a:tabLst>
            </a:pPr>
            <a:r>
              <a:rPr lang="en-US" sz="2000" b="1">
                <a:solidFill>
                  <a:schemeClr val="tx2"/>
                </a:solidFill>
              </a:rPr>
              <a:t>Effect of higher rate of money growth on interest rates is ambiguous</a:t>
            </a:r>
          </a:p>
          <a:p>
            <a:pPr marL="0" indent="3175">
              <a:lnSpc>
                <a:spcPct val="90000"/>
              </a:lnSpc>
              <a:spcBef>
                <a:spcPct val="26000"/>
              </a:spcBef>
              <a:buFont typeface="Wingdings" pitchFamily="2" charset="2"/>
              <a:buNone/>
              <a:tabLst>
                <a:tab pos="346075" algn="l"/>
              </a:tabLst>
            </a:pPr>
            <a:r>
              <a:rPr lang="en-US" sz="2000"/>
              <a:t>1.	Because income, price level and expected inflation effects work in opposite direction of liquidity effect</a:t>
            </a:r>
            <a:endParaRPr lang="en-US" sz="2000" b="1"/>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p:cNvSpPr>
            <a:spLocks noGrp="1" noChangeArrowheads="1"/>
          </p:cNvSpPr>
          <p:nvPr>
            <p:ph type="title"/>
          </p:nvPr>
        </p:nvSpPr>
        <p:spPr/>
        <p:txBody>
          <a:bodyPr>
            <a:normAutofit fontScale="90000"/>
          </a:bodyPr>
          <a:lstStyle/>
          <a:p>
            <a:r>
              <a:rPr lang="en-US"/>
              <a:t>Price-Level Effect </a:t>
            </a:r>
            <a:br>
              <a:rPr lang="en-US"/>
            </a:br>
            <a:r>
              <a:rPr lang="en-US"/>
              <a:t>and Expected-Inflation Effect</a:t>
            </a:r>
          </a:p>
        </p:txBody>
      </p:sp>
      <p:sp>
        <p:nvSpPr>
          <p:cNvPr id="148483" name="Rectangle 3"/>
          <p:cNvSpPr>
            <a:spLocks noGrp="1" noChangeArrowheads="1"/>
          </p:cNvSpPr>
          <p:nvPr>
            <p:ph type="body" idx="1"/>
          </p:nvPr>
        </p:nvSpPr>
        <p:spPr>
          <a:xfrm>
            <a:off x="762000" y="2286000"/>
            <a:ext cx="7912100" cy="4572000"/>
          </a:xfrm>
        </p:spPr>
        <p:txBody>
          <a:bodyPr/>
          <a:lstStyle/>
          <a:p>
            <a:pPr>
              <a:lnSpc>
                <a:spcPct val="90000"/>
              </a:lnSpc>
              <a:spcBef>
                <a:spcPct val="50000"/>
              </a:spcBef>
            </a:pPr>
            <a:r>
              <a:rPr lang="en-US" sz="2000"/>
              <a:t>A one time increase in the money supply will cause prices to rise to a permanently higher level by the </a:t>
            </a:r>
            <a:br>
              <a:rPr lang="en-US" sz="2000"/>
            </a:br>
            <a:r>
              <a:rPr lang="en-US" sz="2000"/>
              <a:t>end of the year. The interest rate will rise via the increased prices.</a:t>
            </a:r>
          </a:p>
          <a:p>
            <a:pPr>
              <a:lnSpc>
                <a:spcPct val="90000"/>
              </a:lnSpc>
              <a:spcBef>
                <a:spcPct val="50000"/>
              </a:spcBef>
            </a:pPr>
            <a:r>
              <a:rPr lang="en-US" sz="2000"/>
              <a:t>Price-level effect remains even after prices have stopped rising. </a:t>
            </a:r>
          </a:p>
          <a:p>
            <a:pPr>
              <a:lnSpc>
                <a:spcPct val="90000"/>
              </a:lnSpc>
              <a:spcBef>
                <a:spcPct val="50000"/>
              </a:spcBef>
            </a:pPr>
            <a:r>
              <a:rPr lang="en-US" sz="2000"/>
              <a:t>A rising price level will raise interest rates because people will expect inflation to be higher over the course of the year. When the price level stops rising, expectations of inflation will return to zero.</a:t>
            </a:r>
          </a:p>
          <a:p>
            <a:pPr>
              <a:lnSpc>
                <a:spcPct val="90000"/>
              </a:lnSpc>
              <a:spcBef>
                <a:spcPct val="50000"/>
              </a:spcBef>
            </a:pPr>
            <a:r>
              <a:rPr lang="en-US" sz="2000"/>
              <a:t>Expected-inflation effect persists only as long as the price level continues to rise.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r>
              <a:rPr lang="en-US" sz="4000"/>
              <a:t>Simple Present Value</a:t>
            </a:r>
          </a:p>
        </p:txBody>
      </p:sp>
      <p:graphicFrame>
        <p:nvGraphicFramePr>
          <p:cNvPr id="106499" name="Object 3"/>
          <p:cNvGraphicFramePr>
            <a:graphicFrameLocks noChangeAspect="1"/>
          </p:cNvGraphicFramePr>
          <p:nvPr>
            <p:ph idx="1"/>
          </p:nvPr>
        </p:nvGraphicFramePr>
        <p:xfrm>
          <a:off x="1143000" y="2590800"/>
          <a:ext cx="7135813" cy="3698875"/>
        </p:xfrm>
        <a:graphic>
          <a:graphicData uri="http://schemas.openxmlformats.org/presentationml/2006/ole">
            <p:oleObj spid="_x0000_s2050" name="Equation" r:id="rId4" imgW="2031840" imgH="1091880" progId="">
              <p:embed/>
            </p:oleObj>
          </a:graphicData>
        </a:graphic>
      </p:graphicFrame>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Mishkin_c05F11"/>
          <p:cNvPicPr preferRelativeResize="0">
            <a:picLocks noChangeAspect="1" noChangeArrowheads="1"/>
          </p:cNvPicPr>
          <p:nvPr>
            <p:custDataLst>
              <p:tags r:id="rId1"/>
            </p:custDataLst>
          </p:nvPr>
        </p:nvPicPr>
        <p:blipFill>
          <a:blip r:embed="rId4" cstate="print"/>
          <a:srcRect/>
          <a:stretch>
            <a:fillRect/>
          </a:stretch>
        </p:blipFill>
        <p:spPr bwMode="auto">
          <a:xfrm>
            <a:off x="1752600" y="838200"/>
            <a:ext cx="4900613" cy="60198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Mishkin_c05F12"/>
          <p:cNvPicPr preferRelativeResize="0">
            <a:picLocks noChangeAspect="1" noChangeArrowheads="1"/>
          </p:cNvPicPr>
          <p:nvPr>
            <p:custDataLst>
              <p:tags r:id="rId1"/>
            </p:custDataLst>
          </p:nvPr>
        </p:nvPicPr>
        <p:blipFill>
          <a:blip r:embed="rId4" cstate="print"/>
          <a:srcRect/>
          <a:stretch>
            <a:fillRect/>
          </a:stretch>
        </p:blipFill>
        <p:spPr bwMode="auto">
          <a:xfrm>
            <a:off x="990600" y="990600"/>
            <a:ext cx="7650163" cy="5303838"/>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AutoShape 2"/>
          <p:cNvSpPr>
            <a:spLocks noGrp="1" noChangeArrowheads="1"/>
          </p:cNvSpPr>
          <p:nvPr>
            <p:ph type="title"/>
          </p:nvPr>
        </p:nvSpPr>
        <p:spPr/>
        <p:txBody>
          <a:bodyPr/>
          <a:lstStyle/>
          <a:p>
            <a:r>
              <a:rPr lang="en-US" sz="3200"/>
              <a:t>Relation of Liquidity Preference</a:t>
            </a:r>
            <a:br>
              <a:rPr lang="en-US" sz="3200"/>
            </a:br>
            <a:r>
              <a:rPr lang="en-US" sz="3200"/>
              <a:t>Framework to Loanable Funds</a:t>
            </a:r>
          </a:p>
        </p:txBody>
      </p:sp>
      <p:sp>
        <p:nvSpPr>
          <p:cNvPr id="190467" name="Rectangle 3"/>
          <p:cNvSpPr>
            <a:spLocks noGrp="1" noChangeArrowheads="1"/>
          </p:cNvSpPr>
          <p:nvPr>
            <p:ph type="body" idx="1"/>
          </p:nvPr>
        </p:nvSpPr>
        <p:spPr>
          <a:noFill/>
          <a:ln/>
        </p:spPr>
        <p:txBody>
          <a:bodyPr/>
          <a:lstStyle/>
          <a:p>
            <a:pPr>
              <a:spcBef>
                <a:spcPct val="28000"/>
              </a:spcBef>
              <a:buFont typeface="Wingdings" pitchFamily="2" charset="2"/>
              <a:buNone/>
              <a:tabLst>
                <a:tab pos="3140075" algn="l"/>
              </a:tabLst>
            </a:pPr>
            <a:r>
              <a:rPr lang="en-US" sz="1800" b="1">
                <a:solidFill>
                  <a:schemeClr val="tx2"/>
                </a:solidFill>
              </a:rPr>
              <a:t>Keynes’s Major Assumption</a:t>
            </a:r>
          </a:p>
          <a:p>
            <a:pPr>
              <a:spcBef>
                <a:spcPct val="28000"/>
              </a:spcBef>
              <a:buFont typeface="Wingdings" pitchFamily="2" charset="2"/>
              <a:buNone/>
              <a:tabLst>
                <a:tab pos="3140075" algn="l"/>
              </a:tabLst>
            </a:pPr>
            <a:r>
              <a:rPr lang="en-US" sz="1800" b="1"/>
              <a:t>Two Categories of Assets in Wealth</a:t>
            </a:r>
            <a:endParaRPr lang="en-US" sz="1800"/>
          </a:p>
          <a:p>
            <a:pPr>
              <a:spcBef>
                <a:spcPct val="28000"/>
              </a:spcBef>
              <a:buFont typeface="Wingdings" pitchFamily="2" charset="2"/>
              <a:buNone/>
              <a:tabLst>
                <a:tab pos="3140075" algn="l"/>
              </a:tabLst>
            </a:pPr>
            <a:r>
              <a:rPr lang="en-US" sz="1800"/>
              <a:t>	Money</a:t>
            </a:r>
          </a:p>
          <a:p>
            <a:pPr>
              <a:spcBef>
                <a:spcPct val="28000"/>
              </a:spcBef>
              <a:buFont typeface="Wingdings" pitchFamily="2" charset="2"/>
              <a:buNone/>
              <a:tabLst>
                <a:tab pos="3140075" algn="l"/>
              </a:tabLst>
            </a:pPr>
            <a:r>
              <a:rPr lang="en-US" sz="1800"/>
              <a:t>	Bonds</a:t>
            </a:r>
          </a:p>
          <a:p>
            <a:pPr>
              <a:spcBef>
                <a:spcPct val="28000"/>
              </a:spcBef>
              <a:buFont typeface="Wingdings" pitchFamily="2" charset="2"/>
              <a:buNone/>
              <a:tabLst>
                <a:tab pos="3140075" algn="l"/>
              </a:tabLst>
            </a:pPr>
            <a:r>
              <a:rPr lang="en-US" sz="1800"/>
              <a:t>1.	Thus:	</a:t>
            </a:r>
            <a:r>
              <a:rPr lang="en-US" sz="1800" i="1"/>
              <a:t>M</a:t>
            </a:r>
            <a:r>
              <a:rPr lang="en-US" sz="1800" i="1" baseline="30000"/>
              <a:t>s</a:t>
            </a:r>
            <a:r>
              <a:rPr lang="en-US" sz="1800"/>
              <a:t> + </a:t>
            </a:r>
            <a:r>
              <a:rPr lang="en-US" sz="1800" i="1"/>
              <a:t>B</a:t>
            </a:r>
            <a:r>
              <a:rPr lang="en-US" sz="1800" i="1" baseline="30000"/>
              <a:t>s</a:t>
            </a:r>
            <a:r>
              <a:rPr lang="en-US" sz="1800"/>
              <a:t> = Wealth	</a:t>
            </a:r>
          </a:p>
          <a:p>
            <a:pPr>
              <a:spcBef>
                <a:spcPct val="28000"/>
              </a:spcBef>
              <a:buFont typeface="Wingdings" pitchFamily="2" charset="2"/>
              <a:buNone/>
              <a:tabLst>
                <a:tab pos="3140075" algn="l"/>
              </a:tabLst>
            </a:pPr>
            <a:r>
              <a:rPr lang="en-US" sz="1800"/>
              <a:t>2.	Budget Constraint:	</a:t>
            </a:r>
            <a:r>
              <a:rPr lang="en-US" sz="1800" i="1"/>
              <a:t>B</a:t>
            </a:r>
            <a:r>
              <a:rPr lang="en-US" sz="1800" i="1" baseline="30000"/>
              <a:t>d</a:t>
            </a:r>
            <a:r>
              <a:rPr lang="en-US" sz="1800"/>
              <a:t> + </a:t>
            </a:r>
            <a:r>
              <a:rPr lang="en-US" sz="1800" i="1"/>
              <a:t>M</a:t>
            </a:r>
            <a:r>
              <a:rPr lang="en-US" sz="1800" i="1" baseline="30000"/>
              <a:t>d</a:t>
            </a:r>
            <a:r>
              <a:rPr lang="en-US" sz="1800"/>
              <a:t> = Wealth	</a:t>
            </a:r>
          </a:p>
          <a:p>
            <a:pPr>
              <a:spcBef>
                <a:spcPct val="28000"/>
              </a:spcBef>
              <a:buFont typeface="Wingdings" pitchFamily="2" charset="2"/>
              <a:buNone/>
              <a:tabLst>
                <a:tab pos="3140075" algn="l"/>
              </a:tabLst>
            </a:pPr>
            <a:r>
              <a:rPr lang="en-US" sz="1800"/>
              <a:t>3.	Therefore:	</a:t>
            </a:r>
            <a:r>
              <a:rPr lang="en-US" sz="1800" i="1"/>
              <a:t>M</a:t>
            </a:r>
            <a:r>
              <a:rPr lang="en-US" sz="1800" i="1" baseline="30000"/>
              <a:t>s</a:t>
            </a:r>
            <a:r>
              <a:rPr lang="en-US" sz="1800"/>
              <a:t> + </a:t>
            </a:r>
            <a:r>
              <a:rPr lang="en-US" sz="1800" i="1"/>
              <a:t>B</a:t>
            </a:r>
            <a:r>
              <a:rPr lang="en-US" sz="1800" i="1" baseline="30000"/>
              <a:t>s</a:t>
            </a:r>
            <a:r>
              <a:rPr lang="en-US" sz="1800"/>
              <a:t> = </a:t>
            </a:r>
            <a:r>
              <a:rPr lang="en-US" sz="1800" i="1"/>
              <a:t>B</a:t>
            </a:r>
            <a:r>
              <a:rPr lang="en-US" sz="1800" i="1" baseline="30000"/>
              <a:t>d</a:t>
            </a:r>
            <a:r>
              <a:rPr lang="en-US" sz="1800"/>
              <a:t> + </a:t>
            </a:r>
            <a:r>
              <a:rPr lang="en-US" sz="1800" i="1"/>
              <a:t>M</a:t>
            </a:r>
            <a:r>
              <a:rPr lang="en-US" sz="1800" i="1" baseline="30000"/>
              <a:t>d</a:t>
            </a:r>
            <a:endParaRPr lang="en-US" sz="1800"/>
          </a:p>
          <a:p>
            <a:pPr>
              <a:spcBef>
                <a:spcPct val="28000"/>
              </a:spcBef>
              <a:buFont typeface="Wingdings" pitchFamily="2" charset="2"/>
              <a:buNone/>
              <a:tabLst>
                <a:tab pos="3140075" algn="l"/>
              </a:tabLst>
            </a:pPr>
            <a:r>
              <a:rPr lang="en-US" sz="1800"/>
              <a:t>4.	Subtracting </a:t>
            </a:r>
            <a:r>
              <a:rPr lang="en-US" sz="1800" i="1"/>
              <a:t>M</a:t>
            </a:r>
            <a:r>
              <a:rPr lang="en-US" sz="1800" i="1" baseline="30000"/>
              <a:t>d</a:t>
            </a:r>
            <a:r>
              <a:rPr lang="en-US" sz="1800"/>
              <a:t> and </a:t>
            </a:r>
            <a:r>
              <a:rPr lang="en-US" sz="1800" i="1"/>
              <a:t>B</a:t>
            </a:r>
            <a:r>
              <a:rPr lang="en-US" sz="1800" i="1" baseline="30000"/>
              <a:t>s</a:t>
            </a:r>
            <a:r>
              <a:rPr lang="en-US" sz="1800"/>
              <a:t> from both sides:</a:t>
            </a:r>
          </a:p>
          <a:p>
            <a:pPr>
              <a:spcBef>
                <a:spcPct val="28000"/>
              </a:spcBef>
              <a:buFont typeface="Wingdings" pitchFamily="2" charset="2"/>
              <a:buNone/>
              <a:tabLst>
                <a:tab pos="3140075" algn="l"/>
              </a:tabLst>
            </a:pPr>
            <a:r>
              <a:rPr lang="en-US" sz="1800"/>
              <a:t>		</a:t>
            </a:r>
            <a:r>
              <a:rPr lang="en-US" sz="1800" i="1"/>
              <a:t>M</a:t>
            </a:r>
            <a:r>
              <a:rPr lang="en-US" sz="1800" i="1" baseline="30000"/>
              <a:t>s</a:t>
            </a:r>
            <a:r>
              <a:rPr lang="en-US" sz="1800"/>
              <a:t> – </a:t>
            </a:r>
            <a:r>
              <a:rPr lang="en-US" sz="1800" i="1"/>
              <a:t>M</a:t>
            </a:r>
            <a:r>
              <a:rPr lang="en-US" sz="1800" i="1" baseline="30000"/>
              <a:t>d</a:t>
            </a:r>
            <a:r>
              <a:rPr lang="en-US" sz="1800"/>
              <a:t> = </a:t>
            </a:r>
            <a:r>
              <a:rPr lang="en-US" sz="1800" i="1"/>
              <a:t>B</a:t>
            </a:r>
            <a:r>
              <a:rPr lang="en-US" sz="1800" i="1" baseline="30000"/>
              <a:t>d</a:t>
            </a:r>
            <a:r>
              <a:rPr lang="en-US" sz="1800"/>
              <a:t> – </a:t>
            </a:r>
            <a:r>
              <a:rPr lang="en-US" sz="1800" i="1"/>
              <a:t>B</a:t>
            </a:r>
            <a:r>
              <a:rPr lang="en-US" sz="1800" i="1" baseline="30000"/>
              <a:t>s</a:t>
            </a:r>
            <a:endParaRPr lang="en-US" sz="1800"/>
          </a:p>
          <a:p>
            <a:pPr>
              <a:spcBef>
                <a:spcPct val="28000"/>
              </a:spcBef>
              <a:buFont typeface="Wingdings" pitchFamily="2" charset="2"/>
              <a:buNone/>
              <a:tabLst>
                <a:tab pos="3140075" algn="l"/>
              </a:tabLst>
            </a:pPr>
            <a:r>
              <a:rPr lang="en-US" sz="1800" b="1"/>
              <a:t>Money Market Equilibrium</a:t>
            </a:r>
            <a:endParaRPr lang="en-US" sz="1800"/>
          </a:p>
          <a:p>
            <a:pPr>
              <a:spcBef>
                <a:spcPct val="28000"/>
              </a:spcBef>
              <a:buFont typeface="Wingdings" pitchFamily="2" charset="2"/>
              <a:buNone/>
              <a:tabLst>
                <a:tab pos="3140075" algn="l"/>
              </a:tabLst>
            </a:pPr>
            <a:r>
              <a:rPr lang="en-US" sz="1800"/>
              <a:t>5.	Occurs when </a:t>
            </a:r>
            <a:r>
              <a:rPr lang="en-US" sz="1800" i="1"/>
              <a:t>M</a:t>
            </a:r>
            <a:r>
              <a:rPr lang="en-US" sz="1800" i="1" baseline="30000"/>
              <a:t>d</a:t>
            </a:r>
            <a:r>
              <a:rPr lang="en-US" sz="1800"/>
              <a:t> = </a:t>
            </a:r>
            <a:r>
              <a:rPr lang="en-US" sz="1800" i="1"/>
              <a:t>M</a:t>
            </a:r>
            <a:r>
              <a:rPr lang="en-US" sz="1800" i="1" baseline="30000"/>
              <a:t>s</a:t>
            </a:r>
            <a:endParaRPr lang="en-US" sz="1800"/>
          </a:p>
          <a:p>
            <a:pPr>
              <a:spcBef>
                <a:spcPct val="28000"/>
              </a:spcBef>
              <a:buFont typeface="Wingdings" pitchFamily="2" charset="2"/>
              <a:buNone/>
              <a:tabLst>
                <a:tab pos="3140075" algn="l"/>
              </a:tabLst>
            </a:pPr>
            <a:r>
              <a:rPr lang="en-US" sz="1800"/>
              <a:t>6.	Then </a:t>
            </a:r>
            <a:r>
              <a:rPr lang="en-US" sz="1800" i="1"/>
              <a:t>M</a:t>
            </a:r>
            <a:r>
              <a:rPr lang="en-US" sz="1800" i="1" baseline="30000"/>
              <a:t>d</a:t>
            </a:r>
            <a:r>
              <a:rPr lang="en-US" sz="1800"/>
              <a:t> – </a:t>
            </a:r>
            <a:r>
              <a:rPr lang="en-US" sz="1800" i="1"/>
              <a:t>M</a:t>
            </a:r>
            <a:r>
              <a:rPr lang="en-US" sz="1800" i="1" baseline="30000"/>
              <a:t>s</a:t>
            </a:r>
            <a:r>
              <a:rPr lang="en-US" sz="1800"/>
              <a:t> = 0 which implies that </a:t>
            </a:r>
            <a:r>
              <a:rPr lang="en-US" sz="1800" i="1"/>
              <a:t>B</a:t>
            </a:r>
            <a:r>
              <a:rPr lang="en-US" sz="1800" i="1" baseline="30000"/>
              <a:t>d</a:t>
            </a:r>
            <a:r>
              <a:rPr lang="en-US" sz="1800"/>
              <a:t> – </a:t>
            </a:r>
            <a:r>
              <a:rPr lang="en-US" sz="1800" i="1"/>
              <a:t>B</a:t>
            </a:r>
            <a:r>
              <a:rPr lang="en-US" sz="1800" i="1" baseline="30000"/>
              <a:t>s</a:t>
            </a:r>
            <a:r>
              <a:rPr lang="en-US" sz="1800"/>
              <a:t> = 0, so that </a:t>
            </a:r>
            <a:r>
              <a:rPr lang="en-US" sz="1800" i="1"/>
              <a:t>B</a:t>
            </a:r>
            <a:r>
              <a:rPr lang="en-US" sz="1800" i="1" baseline="30000"/>
              <a:t>d</a:t>
            </a:r>
            <a:r>
              <a:rPr lang="en-US" sz="1800"/>
              <a:t> = </a:t>
            </a:r>
            <a:r>
              <a:rPr lang="en-US" sz="1800" i="1"/>
              <a:t>B</a:t>
            </a:r>
            <a:r>
              <a:rPr lang="en-US" sz="1800" i="1" baseline="30000"/>
              <a:t>s</a:t>
            </a:r>
            <a:r>
              <a:rPr lang="en-US" sz="1800"/>
              <a:t> and bond market is also in equilibrium</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762000" y="2514600"/>
            <a:ext cx="7772400" cy="4495800"/>
          </a:xfrm>
          <a:noFill/>
          <a:ln/>
        </p:spPr>
        <p:txBody>
          <a:bodyPr lIns="90488" tIns="44450" rIns="90488" bIns="44450"/>
          <a:lstStyle/>
          <a:p>
            <a:pPr marL="461963" indent="-461963">
              <a:lnSpc>
                <a:spcPct val="90000"/>
              </a:lnSpc>
              <a:buFont typeface="Wingdings" pitchFamily="2" charset="2"/>
              <a:buNone/>
              <a:tabLst>
                <a:tab pos="461963" algn="l"/>
              </a:tabLst>
            </a:pPr>
            <a:r>
              <a:rPr lang="en-US" sz="2400"/>
              <a:t>1.	Equating supply and demand for bonds as in loanable funds framework is equivalent to equating supply and demand for money as in liquidity preference framework</a:t>
            </a:r>
          </a:p>
          <a:p>
            <a:pPr marL="461963" indent="-461963">
              <a:lnSpc>
                <a:spcPct val="90000"/>
              </a:lnSpc>
              <a:spcBef>
                <a:spcPct val="50000"/>
              </a:spcBef>
              <a:buFont typeface="Wingdings" pitchFamily="2" charset="2"/>
              <a:buNone/>
              <a:tabLst>
                <a:tab pos="461963" algn="l"/>
              </a:tabLst>
            </a:pPr>
            <a:r>
              <a:rPr lang="en-US" sz="2400"/>
              <a:t>2.	Two frameworks are closely linked, but differ in practice because liquidity preference assumes only two assets, money and bonds, and ignores effects on interest rates from changes in expected returns on real assets</a:t>
            </a:r>
          </a:p>
        </p:txBody>
      </p:sp>
      <p:sp>
        <p:nvSpPr>
          <p:cNvPr id="192515" name="Rectangle 3"/>
          <p:cNvSpPr>
            <a:spLocks noGrp="1" noChangeArrowheads="1"/>
          </p:cNvSpPr>
          <p:nvPr>
            <p:ph type="title"/>
          </p:nvPr>
        </p:nvSpPr>
        <p:spPr>
          <a:prstGeom prst="rect">
            <a:avLst/>
          </a:prstGeom>
          <a:noFill/>
          <a:ln/>
        </p:spPr>
        <p:txBody>
          <a:bodyPr>
            <a:normAutofit fontScale="90000"/>
          </a:bodyPr>
          <a:lstStyle/>
          <a:p>
            <a:r>
              <a:rPr lang="en-US"/>
              <a:t>Relation of Liquidity Preference</a:t>
            </a:r>
            <a:br>
              <a:rPr lang="en-US"/>
            </a:br>
            <a:r>
              <a:rPr lang="en-US"/>
              <a:t>Framework to Loanable Funds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4267200"/>
            <a:ext cx="7772400" cy="1447800"/>
          </a:xfrm>
          <a:prstGeom prst="rect">
            <a:avLst/>
          </a:prstGeom>
          <a:noFill/>
          <a:ln w="12700">
            <a:noFill/>
            <a:miter lim="800000"/>
            <a:headEnd/>
            <a:tailEnd/>
          </a:ln>
          <a:effectLst/>
        </p:spPr>
        <p:txBody>
          <a:bodyPr lIns="90488" tIns="44450" rIns="90488" bIns="44450"/>
          <a:lstStyle/>
          <a:p>
            <a:pPr marL="342900" indent="-342900" algn="ctr">
              <a:spcBef>
                <a:spcPct val="500000"/>
              </a:spcBef>
            </a:pPr>
            <a:endParaRPr lang="en-US" sz="3600" b="1">
              <a:latin typeface="Arial" charset="0"/>
            </a:endParaRPr>
          </a:p>
        </p:txBody>
      </p:sp>
      <p:sp>
        <p:nvSpPr>
          <p:cNvPr id="35843" name="AutoShape 3"/>
          <p:cNvSpPr>
            <a:spLocks noGrp="1" noChangeArrowheads="1"/>
          </p:cNvSpPr>
          <p:nvPr>
            <p:ph type="ctrTitle"/>
          </p:nvPr>
        </p:nvSpPr>
        <p:spPr/>
        <p:txBody>
          <a:bodyPr/>
          <a:lstStyle/>
          <a:p>
            <a:r>
              <a:rPr lang="en-US"/>
              <a:t>The Risk and Term Structure of Interest Rates</a:t>
            </a:r>
          </a:p>
        </p:txBody>
      </p:sp>
      <p:sp>
        <p:nvSpPr>
          <p:cNvPr id="35844" name="Rectangle 4"/>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noFill/>
          <a:ln/>
        </p:spPr>
        <p:txBody>
          <a:bodyPr lIns="90488" tIns="44450" rIns="90488" bIns="44450" anchor="t">
            <a:normAutofit fontScale="90000"/>
          </a:bodyPr>
          <a:lstStyle/>
          <a:p>
            <a:r>
              <a:rPr lang="en-US"/>
              <a:t>Risk Structure of Long-Term Bonds in the United States</a:t>
            </a:r>
          </a:p>
        </p:txBody>
      </p:sp>
      <p:pic>
        <p:nvPicPr>
          <p:cNvPr id="36868" name="Picture 4" descr="Mishkin_c06F01"/>
          <p:cNvPicPr preferRelativeResize="0">
            <a:picLocks noChangeAspect="1" noChangeArrowheads="1"/>
          </p:cNvPicPr>
          <p:nvPr>
            <p:custDataLst>
              <p:tags r:id="rId1"/>
            </p:custDataLst>
          </p:nvPr>
        </p:nvPicPr>
        <p:blipFill>
          <a:blip r:embed="rId4" cstate="print"/>
          <a:srcRect/>
          <a:stretch>
            <a:fillRect/>
          </a:stretch>
        </p:blipFill>
        <p:spPr bwMode="auto">
          <a:xfrm>
            <a:off x="838200" y="2514600"/>
            <a:ext cx="7772400" cy="38528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a:lstStyle/>
          <a:p>
            <a:r>
              <a:rPr lang="en-US" sz="4000"/>
              <a:t>Risk Structure of Interest Rates</a:t>
            </a:r>
          </a:p>
        </p:txBody>
      </p:sp>
      <p:sp>
        <p:nvSpPr>
          <p:cNvPr id="149507" name="Rectangle 3"/>
          <p:cNvSpPr>
            <a:spLocks noGrp="1" noChangeArrowheads="1"/>
          </p:cNvSpPr>
          <p:nvPr>
            <p:ph type="body" idx="1"/>
          </p:nvPr>
        </p:nvSpPr>
        <p:spPr/>
        <p:txBody>
          <a:bodyPr/>
          <a:lstStyle/>
          <a:p>
            <a:pPr>
              <a:lnSpc>
                <a:spcPct val="90000"/>
              </a:lnSpc>
              <a:spcBef>
                <a:spcPct val="40000"/>
              </a:spcBef>
            </a:pPr>
            <a:r>
              <a:rPr lang="en-US" sz="2400"/>
              <a:t>Default risk—occurs when the issuer of the bond is unable or unwilling to make interest payments or pay off the face value</a:t>
            </a:r>
          </a:p>
          <a:p>
            <a:pPr lvl="1">
              <a:lnSpc>
                <a:spcPct val="90000"/>
              </a:lnSpc>
              <a:spcBef>
                <a:spcPct val="40000"/>
              </a:spcBef>
            </a:pPr>
            <a:r>
              <a:rPr lang="en-US" sz="2000"/>
              <a:t>U.S. T-bonds are considered default free</a:t>
            </a:r>
          </a:p>
          <a:p>
            <a:pPr lvl="1">
              <a:lnSpc>
                <a:spcPct val="90000"/>
              </a:lnSpc>
              <a:spcBef>
                <a:spcPct val="40000"/>
              </a:spcBef>
            </a:pPr>
            <a:r>
              <a:rPr lang="en-US" sz="2000"/>
              <a:t>Risk premium—the spread between the interest rates on bonds with default risk and the interest rates on T-bonds </a:t>
            </a:r>
          </a:p>
          <a:p>
            <a:pPr>
              <a:lnSpc>
                <a:spcPct val="90000"/>
              </a:lnSpc>
              <a:spcBef>
                <a:spcPct val="40000"/>
              </a:spcBef>
            </a:pPr>
            <a:r>
              <a:rPr lang="en-US" sz="2400"/>
              <a:t>Liquidity—the ease with which an asset can be converted into cash</a:t>
            </a:r>
          </a:p>
          <a:p>
            <a:pPr>
              <a:lnSpc>
                <a:spcPct val="90000"/>
              </a:lnSpc>
              <a:spcBef>
                <a:spcPct val="40000"/>
              </a:spcBef>
            </a:pPr>
            <a:r>
              <a:rPr lang="en-US" sz="2400"/>
              <a:t>Income tax considerations</a:t>
            </a: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noFill/>
          <a:ln/>
        </p:spPr>
        <p:txBody>
          <a:bodyPr lIns="90488" tIns="44450" rIns="90488" bIns="44450" anchor="t">
            <a:normAutofit fontScale="90000"/>
          </a:bodyPr>
          <a:lstStyle/>
          <a:p>
            <a:r>
              <a:rPr lang="en-US"/>
              <a:t>Increase in Default Risk on Corporate Bonds</a:t>
            </a:r>
          </a:p>
        </p:txBody>
      </p:sp>
      <p:pic>
        <p:nvPicPr>
          <p:cNvPr id="37891" name="Picture 3" descr="c06f02"/>
          <p:cNvPicPr preferRelativeResize="0">
            <a:picLocks noChangeAspect="1" noChangeArrowheads="1"/>
          </p:cNvPicPr>
          <p:nvPr/>
        </p:nvPicPr>
        <p:blipFill>
          <a:blip r:embed="rId3" cstate="print"/>
          <a:srcRect/>
          <a:stretch>
            <a:fillRect/>
          </a:stretch>
        </p:blipFill>
        <p:spPr bwMode="auto">
          <a:xfrm>
            <a:off x="914400" y="2362200"/>
            <a:ext cx="7772400" cy="4191000"/>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normAutofit fontScale="90000"/>
          </a:bodyPr>
          <a:lstStyle/>
          <a:p>
            <a:r>
              <a:rPr lang="en-US"/>
              <a:t>Analysis of Figure 2: Increase in</a:t>
            </a:r>
            <a:br>
              <a:rPr lang="en-US"/>
            </a:br>
            <a:r>
              <a:rPr lang="en-US"/>
              <a:t>Default Risk on Corporate Bonds</a:t>
            </a:r>
          </a:p>
        </p:txBody>
      </p:sp>
      <p:sp>
        <p:nvSpPr>
          <p:cNvPr id="38915" name="Rectangle 3"/>
          <p:cNvSpPr>
            <a:spLocks noGrp="1" noChangeArrowheads="1"/>
          </p:cNvSpPr>
          <p:nvPr>
            <p:ph type="body" idx="1"/>
          </p:nvPr>
        </p:nvSpPr>
        <p:spPr>
          <a:noFill/>
          <a:ln/>
        </p:spPr>
        <p:txBody>
          <a:bodyPr/>
          <a:lstStyle/>
          <a:p>
            <a:pPr>
              <a:lnSpc>
                <a:spcPct val="80000"/>
              </a:lnSpc>
              <a:spcBef>
                <a:spcPct val="50000"/>
              </a:spcBef>
              <a:buFont typeface="Wingdings" pitchFamily="2" charset="2"/>
              <a:buNone/>
            </a:pPr>
            <a:r>
              <a:rPr lang="en-US" sz="2000" b="1">
                <a:solidFill>
                  <a:schemeClr val="tx2"/>
                </a:solidFill>
              </a:rPr>
              <a:t>Corporate Bond Market</a:t>
            </a:r>
          </a:p>
          <a:p>
            <a:pPr>
              <a:lnSpc>
                <a:spcPct val="80000"/>
              </a:lnSpc>
              <a:buFont typeface="Wingdings" pitchFamily="2" charset="2"/>
              <a:buNone/>
            </a:pPr>
            <a:r>
              <a:rPr lang="en-US" sz="2000"/>
              <a:t>1.	</a:t>
            </a:r>
            <a:r>
              <a:rPr lang="en-US" sz="2000" i="1"/>
              <a:t>R</a:t>
            </a:r>
            <a:r>
              <a:rPr lang="en-US" sz="2000" i="1" baseline="25000"/>
              <a:t>e</a:t>
            </a:r>
            <a:r>
              <a:rPr lang="en-US" sz="2000"/>
              <a:t> on corporate bonds </a:t>
            </a:r>
            <a:r>
              <a:rPr lang="en-US" sz="2000">
                <a:latin typeface="Symbol" pitchFamily="18" charset="2"/>
              </a:rPr>
              <a:t></a:t>
            </a:r>
            <a:r>
              <a:rPr lang="en-US" sz="2000"/>
              <a:t>, </a:t>
            </a:r>
            <a:r>
              <a:rPr lang="en-US" sz="2000" i="1"/>
              <a:t>D</a:t>
            </a:r>
            <a:r>
              <a:rPr lang="en-US" sz="2000" i="1" baseline="25000"/>
              <a:t>c</a:t>
            </a:r>
            <a:r>
              <a:rPr lang="en-US" sz="2000"/>
              <a:t> </a:t>
            </a:r>
            <a:r>
              <a:rPr lang="en-US" sz="2000">
                <a:latin typeface="Symbol" pitchFamily="18" charset="2"/>
              </a:rPr>
              <a:t></a:t>
            </a:r>
            <a:r>
              <a:rPr lang="en-US" sz="2000"/>
              <a:t>, </a:t>
            </a:r>
            <a:r>
              <a:rPr lang="en-US" sz="2000" i="1"/>
              <a:t>D</a:t>
            </a:r>
            <a:r>
              <a:rPr lang="en-US" sz="2000" i="1" baseline="25000"/>
              <a:t>c</a:t>
            </a:r>
            <a:r>
              <a:rPr lang="en-US" sz="2000"/>
              <a:t> shifts left</a:t>
            </a:r>
          </a:p>
          <a:p>
            <a:pPr>
              <a:lnSpc>
                <a:spcPct val="80000"/>
              </a:lnSpc>
              <a:buFont typeface="Wingdings" pitchFamily="2" charset="2"/>
              <a:buNone/>
            </a:pPr>
            <a:r>
              <a:rPr lang="en-US" sz="2000"/>
              <a:t>2.	Risk of corporate bonds </a:t>
            </a:r>
            <a:r>
              <a:rPr lang="en-US" sz="2000">
                <a:latin typeface="Symbol" pitchFamily="18" charset="2"/>
              </a:rPr>
              <a:t></a:t>
            </a:r>
            <a:r>
              <a:rPr lang="en-US" sz="2000"/>
              <a:t>, </a:t>
            </a:r>
            <a:r>
              <a:rPr lang="en-US" sz="2000" i="1"/>
              <a:t>D</a:t>
            </a:r>
            <a:r>
              <a:rPr lang="en-US" sz="2000" i="1" baseline="25000"/>
              <a:t>c</a:t>
            </a:r>
            <a:r>
              <a:rPr lang="en-US" sz="2000"/>
              <a:t> </a:t>
            </a:r>
            <a:r>
              <a:rPr lang="en-US" sz="2000">
                <a:latin typeface="Symbol" pitchFamily="18" charset="2"/>
              </a:rPr>
              <a:t></a:t>
            </a:r>
            <a:r>
              <a:rPr lang="en-US" sz="2000"/>
              <a:t>, </a:t>
            </a:r>
            <a:r>
              <a:rPr lang="en-US" sz="2000" i="1"/>
              <a:t>D</a:t>
            </a:r>
            <a:r>
              <a:rPr lang="en-US" sz="2000" i="1" baseline="25000"/>
              <a:t>c</a:t>
            </a:r>
            <a:r>
              <a:rPr lang="en-US" sz="2000"/>
              <a:t> shifts left</a:t>
            </a:r>
          </a:p>
          <a:p>
            <a:pPr>
              <a:lnSpc>
                <a:spcPct val="80000"/>
              </a:lnSpc>
              <a:buFont typeface="Wingdings" pitchFamily="2" charset="2"/>
              <a:buNone/>
            </a:pPr>
            <a:r>
              <a:rPr lang="en-US" sz="2000"/>
              <a:t>3.	</a:t>
            </a:r>
            <a:r>
              <a:rPr lang="en-US" sz="2000" i="1"/>
              <a:t>P</a:t>
            </a:r>
            <a:r>
              <a:rPr lang="en-US" sz="2000" i="1" baseline="25000"/>
              <a:t>c</a:t>
            </a:r>
            <a:r>
              <a:rPr lang="en-US" sz="2000"/>
              <a:t> </a:t>
            </a:r>
            <a:r>
              <a:rPr lang="en-US" sz="2000">
                <a:latin typeface="Symbol" pitchFamily="18" charset="2"/>
              </a:rPr>
              <a:t></a:t>
            </a:r>
            <a:r>
              <a:rPr lang="en-US" sz="2000"/>
              <a:t>, </a:t>
            </a:r>
            <a:r>
              <a:rPr lang="en-US" sz="2000" i="1"/>
              <a:t>i</a:t>
            </a:r>
            <a:r>
              <a:rPr lang="en-US" sz="2000" i="1" baseline="25000"/>
              <a:t>c</a:t>
            </a:r>
            <a:r>
              <a:rPr lang="en-US" sz="2000"/>
              <a:t> </a:t>
            </a:r>
            <a:r>
              <a:rPr lang="en-US" sz="2000">
                <a:latin typeface="Symbol" pitchFamily="18" charset="2"/>
              </a:rPr>
              <a:t></a:t>
            </a:r>
            <a:endParaRPr lang="en-US" sz="2000"/>
          </a:p>
          <a:p>
            <a:pPr>
              <a:lnSpc>
                <a:spcPct val="80000"/>
              </a:lnSpc>
              <a:spcBef>
                <a:spcPct val="50000"/>
              </a:spcBef>
              <a:buFont typeface="Wingdings" pitchFamily="2" charset="2"/>
              <a:buNone/>
            </a:pPr>
            <a:r>
              <a:rPr lang="en-US" sz="2000" b="1">
                <a:solidFill>
                  <a:schemeClr val="tx2"/>
                </a:solidFill>
              </a:rPr>
              <a:t>Treasury Bond Market</a:t>
            </a:r>
          </a:p>
          <a:p>
            <a:pPr>
              <a:lnSpc>
                <a:spcPct val="80000"/>
              </a:lnSpc>
              <a:buFont typeface="Wingdings" pitchFamily="2" charset="2"/>
              <a:buNone/>
            </a:pPr>
            <a:r>
              <a:rPr lang="en-US" sz="2000"/>
              <a:t>4.	Relative </a:t>
            </a:r>
            <a:r>
              <a:rPr lang="en-US" sz="2000" i="1"/>
              <a:t>R</a:t>
            </a:r>
            <a:r>
              <a:rPr lang="en-US" sz="2000" i="1" baseline="25000"/>
              <a:t>e</a:t>
            </a:r>
            <a:r>
              <a:rPr lang="en-US" sz="2000"/>
              <a:t> on Treasury bonds </a:t>
            </a:r>
            <a:r>
              <a:rPr lang="en-US" sz="2000">
                <a:latin typeface="Symbol" pitchFamily="18" charset="2"/>
              </a:rPr>
              <a:t></a:t>
            </a:r>
            <a:r>
              <a:rPr lang="en-US" sz="2000"/>
              <a:t>, </a:t>
            </a:r>
            <a:r>
              <a:rPr lang="en-US" sz="2000" i="1"/>
              <a:t>D</a:t>
            </a:r>
            <a:r>
              <a:rPr lang="en-US" sz="2000" i="1" baseline="25000"/>
              <a:t>T </a:t>
            </a:r>
            <a:r>
              <a:rPr lang="en-US" sz="2000">
                <a:latin typeface="Symbol" pitchFamily="18" charset="2"/>
              </a:rPr>
              <a:t></a:t>
            </a:r>
            <a:r>
              <a:rPr lang="en-US" sz="2000"/>
              <a:t>, </a:t>
            </a:r>
            <a:r>
              <a:rPr lang="en-US" sz="2000" i="1"/>
              <a:t>D</a:t>
            </a:r>
            <a:r>
              <a:rPr lang="en-US" sz="2000" i="1" baseline="25000"/>
              <a:t>T</a:t>
            </a:r>
            <a:r>
              <a:rPr lang="en-US" sz="2000"/>
              <a:t> shifts right</a:t>
            </a:r>
          </a:p>
          <a:p>
            <a:pPr>
              <a:lnSpc>
                <a:spcPct val="80000"/>
              </a:lnSpc>
              <a:buFont typeface="Wingdings" pitchFamily="2" charset="2"/>
              <a:buNone/>
            </a:pPr>
            <a:r>
              <a:rPr lang="en-US" sz="2000"/>
              <a:t>5.	Relative risk of Treasury bonds </a:t>
            </a:r>
            <a:r>
              <a:rPr lang="en-US" sz="2000">
                <a:latin typeface="Symbol" pitchFamily="18" charset="2"/>
              </a:rPr>
              <a:t></a:t>
            </a:r>
            <a:r>
              <a:rPr lang="en-US" sz="2000"/>
              <a:t>, </a:t>
            </a:r>
            <a:r>
              <a:rPr lang="en-US" sz="2000" i="1"/>
              <a:t>D</a:t>
            </a:r>
            <a:r>
              <a:rPr lang="en-US" sz="2000" i="1" baseline="25000"/>
              <a:t>T</a:t>
            </a:r>
            <a:r>
              <a:rPr lang="en-US" sz="2000"/>
              <a:t> </a:t>
            </a:r>
            <a:r>
              <a:rPr lang="en-US" sz="2000">
                <a:latin typeface="Symbol" pitchFamily="18" charset="2"/>
              </a:rPr>
              <a:t></a:t>
            </a:r>
            <a:r>
              <a:rPr lang="en-US" sz="2000"/>
              <a:t>, </a:t>
            </a:r>
            <a:r>
              <a:rPr lang="en-US" sz="2000" i="1"/>
              <a:t>D</a:t>
            </a:r>
            <a:r>
              <a:rPr lang="en-US" sz="2000" i="1" baseline="25000"/>
              <a:t>T</a:t>
            </a:r>
            <a:r>
              <a:rPr lang="en-US" sz="2000"/>
              <a:t> shifts right</a:t>
            </a:r>
          </a:p>
          <a:p>
            <a:pPr>
              <a:lnSpc>
                <a:spcPct val="80000"/>
              </a:lnSpc>
              <a:buFont typeface="Wingdings" pitchFamily="2" charset="2"/>
              <a:buNone/>
            </a:pPr>
            <a:r>
              <a:rPr lang="en-US" sz="2000"/>
              <a:t>6.	</a:t>
            </a:r>
            <a:r>
              <a:rPr lang="en-US" sz="2000" i="1"/>
              <a:t>P</a:t>
            </a:r>
            <a:r>
              <a:rPr lang="en-US" sz="2000" i="1" baseline="25000"/>
              <a:t>T</a:t>
            </a:r>
            <a:r>
              <a:rPr lang="en-US" sz="2000"/>
              <a:t> </a:t>
            </a:r>
            <a:r>
              <a:rPr lang="en-US" sz="2000">
                <a:latin typeface="Symbol" pitchFamily="18" charset="2"/>
              </a:rPr>
              <a:t></a:t>
            </a:r>
            <a:r>
              <a:rPr lang="en-US" sz="2000"/>
              <a:t>, </a:t>
            </a:r>
            <a:r>
              <a:rPr lang="en-US" sz="2000" i="1"/>
              <a:t>i</a:t>
            </a:r>
            <a:r>
              <a:rPr lang="en-US" sz="2000" i="1" baseline="25000"/>
              <a:t>T</a:t>
            </a:r>
            <a:r>
              <a:rPr lang="en-US" sz="2000"/>
              <a:t> </a:t>
            </a:r>
            <a:r>
              <a:rPr lang="en-US" sz="2000">
                <a:latin typeface="Symbol" pitchFamily="18" charset="2"/>
              </a:rPr>
              <a:t></a:t>
            </a:r>
            <a:endParaRPr lang="en-US" sz="2000"/>
          </a:p>
          <a:p>
            <a:pPr>
              <a:lnSpc>
                <a:spcPct val="80000"/>
              </a:lnSpc>
              <a:buFont typeface="Wingdings" pitchFamily="2" charset="2"/>
              <a:buNone/>
            </a:pPr>
            <a:r>
              <a:rPr lang="en-US" sz="2000" b="1"/>
              <a:t>Outcome:</a:t>
            </a:r>
          </a:p>
          <a:p>
            <a:pPr>
              <a:lnSpc>
                <a:spcPct val="80000"/>
              </a:lnSpc>
              <a:buFont typeface="Wingdings" pitchFamily="2" charset="2"/>
              <a:buNone/>
            </a:pPr>
            <a:r>
              <a:rPr lang="en-US" sz="2000"/>
              <a:t>Risk premium, </a:t>
            </a:r>
            <a:r>
              <a:rPr lang="en-US" sz="2000" i="1"/>
              <a:t>i</a:t>
            </a:r>
            <a:r>
              <a:rPr lang="en-US" sz="2000" i="1" baseline="25000"/>
              <a:t>c</a:t>
            </a:r>
            <a:r>
              <a:rPr lang="en-US" sz="2000" i="1"/>
              <a:t> – i</a:t>
            </a:r>
            <a:r>
              <a:rPr lang="en-US" sz="2000" i="1" baseline="25000"/>
              <a:t>T</a:t>
            </a:r>
            <a:r>
              <a:rPr lang="en-US" sz="2000"/>
              <a:t>, rises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r>
              <a:rPr lang="en-US"/>
              <a:t>Bond Ratings	</a:t>
            </a:r>
          </a:p>
        </p:txBody>
      </p:sp>
      <p:pic>
        <p:nvPicPr>
          <p:cNvPr id="39940" name="Picture 4" descr="Mishkin_c06t01"/>
          <p:cNvPicPr preferRelativeResize="0">
            <a:picLocks noChangeAspect="1" noChangeArrowheads="1"/>
          </p:cNvPicPr>
          <p:nvPr>
            <p:custDataLst>
              <p:tags r:id="rId1"/>
            </p:custDataLst>
          </p:nvPr>
        </p:nvPicPr>
        <p:blipFill>
          <a:blip r:embed="rId4" cstate="print"/>
          <a:srcRect/>
          <a:stretch>
            <a:fillRect/>
          </a:stretch>
        </p:blipFill>
        <p:spPr bwMode="auto">
          <a:xfrm>
            <a:off x="838200" y="2362200"/>
            <a:ext cx="7772400" cy="43259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p:txBody>
          <a:bodyPr>
            <a:normAutofit fontScale="90000"/>
          </a:bodyPr>
          <a:lstStyle/>
          <a:p>
            <a:r>
              <a:rPr lang="en-US"/>
              <a:t>Four Types of </a:t>
            </a:r>
            <a:br>
              <a:rPr lang="en-US"/>
            </a:br>
            <a:r>
              <a:rPr lang="en-US"/>
              <a:t>Credit Market Instruments</a:t>
            </a:r>
          </a:p>
        </p:txBody>
      </p:sp>
      <p:sp>
        <p:nvSpPr>
          <p:cNvPr id="108547" name="Rectangle 3"/>
          <p:cNvSpPr>
            <a:spLocks noGrp="1" noChangeArrowheads="1"/>
          </p:cNvSpPr>
          <p:nvPr>
            <p:ph type="body" idx="1"/>
          </p:nvPr>
        </p:nvSpPr>
        <p:spPr/>
        <p:txBody>
          <a:bodyPr/>
          <a:lstStyle/>
          <a:p>
            <a:r>
              <a:rPr lang="en-US"/>
              <a:t>Simple Loan</a:t>
            </a:r>
          </a:p>
          <a:p>
            <a:r>
              <a:rPr lang="en-US"/>
              <a:t>Fixed Payment Loan</a:t>
            </a:r>
          </a:p>
          <a:p>
            <a:r>
              <a:rPr lang="en-US"/>
              <a:t>Coupon Bond</a:t>
            </a:r>
          </a:p>
          <a:p>
            <a:r>
              <a:rPr lang="en-US"/>
              <a:t>Discount Bond</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en-US" sz="3200"/>
              <a:t>Corporate Bonds Become Less Liquid</a:t>
            </a:r>
          </a:p>
        </p:txBody>
      </p:sp>
      <p:sp>
        <p:nvSpPr>
          <p:cNvPr id="40963" name="Rectangle 3"/>
          <p:cNvSpPr>
            <a:spLocks noGrp="1" noChangeArrowheads="1"/>
          </p:cNvSpPr>
          <p:nvPr>
            <p:ph type="body" idx="1"/>
          </p:nvPr>
        </p:nvSpPr>
        <p:spPr>
          <a:noFill/>
          <a:ln/>
        </p:spPr>
        <p:txBody>
          <a:bodyPr/>
          <a:lstStyle/>
          <a:p>
            <a:pPr marL="0" indent="3175">
              <a:lnSpc>
                <a:spcPct val="90000"/>
              </a:lnSpc>
              <a:spcBef>
                <a:spcPct val="50000"/>
              </a:spcBef>
              <a:buFont typeface="Wingdings" pitchFamily="2" charset="2"/>
              <a:buNone/>
              <a:tabLst>
                <a:tab pos="342900" algn="l"/>
              </a:tabLst>
            </a:pPr>
            <a:r>
              <a:rPr lang="en-US" sz="2000" b="1">
                <a:solidFill>
                  <a:schemeClr val="tx2"/>
                </a:solidFill>
              </a:rPr>
              <a:t>Corporate Bond Market</a:t>
            </a:r>
          </a:p>
          <a:p>
            <a:pPr marL="0" indent="3175">
              <a:lnSpc>
                <a:spcPct val="90000"/>
              </a:lnSpc>
              <a:buFont typeface="Wingdings" pitchFamily="2" charset="2"/>
              <a:buNone/>
              <a:tabLst>
                <a:tab pos="342900" algn="l"/>
              </a:tabLst>
            </a:pPr>
            <a:r>
              <a:rPr lang="en-US" sz="2000"/>
              <a:t>1.	Less liquid corporate bonds </a:t>
            </a:r>
            <a:r>
              <a:rPr lang="en-US" sz="2000" i="1"/>
              <a:t>D</a:t>
            </a:r>
            <a:r>
              <a:rPr lang="en-US" sz="2000" i="1" baseline="25000"/>
              <a:t>c</a:t>
            </a:r>
            <a:r>
              <a:rPr lang="en-US" sz="2000"/>
              <a:t> </a:t>
            </a:r>
            <a:r>
              <a:rPr lang="en-US" sz="2000">
                <a:latin typeface="Symbol" pitchFamily="18" charset="2"/>
              </a:rPr>
              <a:t></a:t>
            </a:r>
            <a:r>
              <a:rPr lang="en-US" sz="2000"/>
              <a:t>, </a:t>
            </a:r>
            <a:r>
              <a:rPr lang="en-US" sz="2000" i="1"/>
              <a:t>D</a:t>
            </a:r>
            <a:r>
              <a:rPr lang="en-US" sz="2000" i="1" baseline="25000"/>
              <a:t>c</a:t>
            </a:r>
            <a:r>
              <a:rPr lang="en-US" sz="2000"/>
              <a:t> shifts left</a:t>
            </a:r>
          </a:p>
          <a:p>
            <a:pPr marL="0" indent="3175">
              <a:lnSpc>
                <a:spcPct val="90000"/>
              </a:lnSpc>
              <a:buFont typeface="Wingdings" pitchFamily="2" charset="2"/>
              <a:buNone/>
              <a:tabLst>
                <a:tab pos="342900" algn="l"/>
              </a:tabLst>
            </a:pPr>
            <a:r>
              <a:rPr lang="en-US" sz="2000"/>
              <a:t>2.	</a:t>
            </a:r>
            <a:r>
              <a:rPr lang="en-US" sz="2000" i="1"/>
              <a:t>P</a:t>
            </a:r>
            <a:r>
              <a:rPr lang="en-US" sz="2000" i="1" baseline="25000"/>
              <a:t>c</a:t>
            </a:r>
            <a:r>
              <a:rPr lang="en-US" sz="2000"/>
              <a:t> </a:t>
            </a:r>
            <a:r>
              <a:rPr lang="en-US" sz="2000">
                <a:latin typeface="Symbol" pitchFamily="18" charset="2"/>
              </a:rPr>
              <a:t></a:t>
            </a:r>
            <a:r>
              <a:rPr lang="en-US" sz="2000"/>
              <a:t>, </a:t>
            </a:r>
            <a:r>
              <a:rPr lang="en-US" sz="2000" i="1"/>
              <a:t>i</a:t>
            </a:r>
            <a:r>
              <a:rPr lang="en-US" sz="2000" i="1" baseline="25000"/>
              <a:t>c</a:t>
            </a:r>
            <a:r>
              <a:rPr lang="en-US" sz="2000"/>
              <a:t> </a:t>
            </a:r>
            <a:r>
              <a:rPr lang="en-US" sz="2000">
                <a:latin typeface="Symbol" pitchFamily="18" charset="2"/>
              </a:rPr>
              <a:t></a:t>
            </a:r>
            <a:endParaRPr lang="en-US" sz="2000"/>
          </a:p>
          <a:p>
            <a:pPr marL="0" indent="3175">
              <a:lnSpc>
                <a:spcPct val="90000"/>
              </a:lnSpc>
              <a:spcBef>
                <a:spcPct val="50000"/>
              </a:spcBef>
              <a:buFont typeface="Wingdings" pitchFamily="2" charset="2"/>
              <a:buNone/>
              <a:tabLst>
                <a:tab pos="342900" algn="l"/>
              </a:tabLst>
            </a:pPr>
            <a:r>
              <a:rPr lang="en-US" sz="2000" b="1">
                <a:solidFill>
                  <a:schemeClr val="tx2"/>
                </a:solidFill>
              </a:rPr>
              <a:t>Treasury Bond Market</a:t>
            </a:r>
          </a:p>
          <a:p>
            <a:pPr marL="0" indent="3175">
              <a:lnSpc>
                <a:spcPct val="90000"/>
              </a:lnSpc>
              <a:spcBef>
                <a:spcPct val="10000"/>
              </a:spcBef>
              <a:buFont typeface="Wingdings" pitchFamily="2" charset="2"/>
              <a:buNone/>
              <a:tabLst>
                <a:tab pos="342900" algn="l"/>
              </a:tabLst>
            </a:pPr>
            <a:r>
              <a:rPr lang="en-US" sz="2000"/>
              <a:t>1.	Relatively more liquid Treasury bonds, </a:t>
            </a:r>
            <a:r>
              <a:rPr lang="en-US" sz="2000" i="1"/>
              <a:t>D</a:t>
            </a:r>
            <a:r>
              <a:rPr lang="en-US" sz="2000" i="1" baseline="25000"/>
              <a:t>T</a:t>
            </a:r>
            <a:r>
              <a:rPr lang="en-US" sz="2000"/>
              <a:t> </a:t>
            </a:r>
            <a:r>
              <a:rPr lang="en-US" sz="2000">
                <a:latin typeface="Symbol" pitchFamily="18" charset="2"/>
              </a:rPr>
              <a:t></a:t>
            </a:r>
            <a:r>
              <a:rPr lang="en-US" sz="2000"/>
              <a:t>, </a:t>
            </a:r>
            <a:r>
              <a:rPr lang="en-US" sz="2000" i="1"/>
              <a:t>D</a:t>
            </a:r>
            <a:r>
              <a:rPr lang="en-US" sz="2000" i="1" baseline="25000"/>
              <a:t>T</a:t>
            </a:r>
            <a:r>
              <a:rPr lang="en-US" sz="2000"/>
              <a:t> shifts</a:t>
            </a:r>
          </a:p>
          <a:p>
            <a:pPr marL="0" indent="3175">
              <a:lnSpc>
                <a:spcPct val="90000"/>
              </a:lnSpc>
              <a:spcBef>
                <a:spcPct val="10000"/>
              </a:spcBef>
              <a:buFont typeface="Wingdings" pitchFamily="2" charset="2"/>
              <a:buNone/>
              <a:tabLst>
                <a:tab pos="342900" algn="l"/>
              </a:tabLst>
            </a:pPr>
            <a:r>
              <a:rPr lang="en-US" sz="2000"/>
              <a:t>	right</a:t>
            </a:r>
          </a:p>
          <a:p>
            <a:pPr marL="0" indent="3175">
              <a:lnSpc>
                <a:spcPct val="90000"/>
              </a:lnSpc>
              <a:buFont typeface="Wingdings" pitchFamily="2" charset="2"/>
              <a:buNone/>
              <a:tabLst>
                <a:tab pos="342900" algn="l"/>
              </a:tabLst>
            </a:pPr>
            <a:r>
              <a:rPr lang="en-US" sz="2000"/>
              <a:t>2.	</a:t>
            </a:r>
            <a:r>
              <a:rPr lang="en-US" sz="2000" i="1"/>
              <a:t>P</a:t>
            </a:r>
            <a:r>
              <a:rPr lang="en-US" sz="2000" i="1" baseline="25000"/>
              <a:t>T</a:t>
            </a:r>
            <a:r>
              <a:rPr lang="en-US" sz="2000"/>
              <a:t> </a:t>
            </a:r>
            <a:r>
              <a:rPr lang="en-US" sz="2000">
                <a:latin typeface="Symbol" pitchFamily="18" charset="2"/>
              </a:rPr>
              <a:t></a:t>
            </a:r>
            <a:r>
              <a:rPr lang="en-US" sz="2000"/>
              <a:t>, </a:t>
            </a:r>
            <a:r>
              <a:rPr lang="en-US" sz="2000" i="1"/>
              <a:t>i</a:t>
            </a:r>
            <a:r>
              <a:rPr lang="en-US" sz="2000" i="1" baseline="25000"/>
              <a:t>T</a:t>
            </a:r>
            <a:r>
              <a:rPr lang="en-US" sz="2000"/>
              <a:t> </a:t>
            </a:r>
            <a:r>
              <a:rPr lang="en-US" sz="2000">
                <a:latin typeface="Symbol" pitchFamily="18" charset="2"/>
              </a:rPr>
              <a:t></a:t>
            </a:r>
            <a:endParaRPr lang="en-US" sz="2000"/>
          </a:p>
          <a:p>
            <a:pPr marL="0" indent="3175">
              <a:lnSpc>
                <a:spcPct val="90000"/>
              </a:lnSpc>
              <a:buFont typeface="Wingdings" pitchFamily="2" charset="2"/>
              <a:buNone/>
              <a:tabLst>
                <a:tab pos="342900" algn="l"/>
              </a:tabLst>
            </a:pPr>
            <a:r>
              <a:rPr lang="en-US" sz="2000" b="1"/>
              <a:t>Outcome:</a:t>
            </a:r>
          </a:p>
          <a:p>
            <a:pPr marL="0" indent="3175">
              <a:lnSpc>
                <a:spcPct val="90000"/>
              </a:lnSpc>
              <a:buFont typeface="Wingdings" pitchFamily="2" charset="2"/>
              <a:buNone/>
              <a:tabLst>
                <a:tab pos="342900" algn="l"/>
              </a:tabLst>
            </a:pPr>
            <a:r>
              <a:rPr lang="en-US" sz="2000"/>
              <a:t>Risk premium, </a:t>
            </a:r>
            <a:r>
              <a:rPr lang="en-US" sz="2000" i="1"/>
              <a:t>i</a:t>
            </a:r>
            <a:r>
              <a:rPr lang="en-US" sz="2000" i="1" baseline="25000"/>
              <a:t>c</a:t>
            </a:r>
            <a:r>
              <a:rPr lang="en-US" sz="2000" i="1"/>
              <a:t> – i</a:t>
            </a:r>
            <a:r>
              <a:rPr lang="en-US" sz="2000" i="1" baseline="25000"/>
              <a:t>T</a:t>
            </a:r>
            <a:r>
              <a:rPr lang="en-US" sz="2000"/>
              <a:t>, rises</a:t>
            </a:r>
          </a:p>
          <a:p>
            <a:pPr marL="0" indent="3175">
              <a:lnSpc>
                <a:spcPct val="90000"/>
              </a:lnSpc>
              <a:buFont typeface="Wingdings" pitchFamily="2" charset="2"/>
              <a:buNone/>
              <a:tabLst>
                <a:tab pos="342900" algn="l"/>
              </a:tabLst>
            </a:pPr>
            <a:r>
              <a:rPr lang="en-US" sz="2000"/>
              <a:t>Risk premium reflects not only corporate bonds’ default risk, but also lower liquidity</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r>
              <a:rPr lang="en-US"/>
              <a:t>Tax Advantages of Municipal Bonds</a:t>
            </a:r>
          </a:p>
        </p:txBody>
      </p:sp>
      <p:pic>
        <p:nvPicPr>
          <p:cNvPr id="41987" name="Picture 3" descr="c06f03"/>
          <p:cNvPicPr preferRelativeResize="0">
            <a:picLocks noChangeAspect="1" noChangeArrowheads="1"/>
          </p:cNvPicPr>
          <p:nvPr/>
        </p:nvPicPr>
        <p:blipFill>
          <a:blip r:embed="rId3" cstate="print"/>
          <a:srcRect/>
          <a:stretch>
            <a:fillRect/>
          </a:stretch>
        </p:blipFill>
        <p:spPr bwMode="auto">
          <a:xfrm>
            <a:off x="914400" y="2438400"/>
            <a:ext cx="7239000" cy="3997325"/>
          </a:xfrm>
          <a:prstGeom prst="rect">
            <a:avLst/>
          </a:prstGeom>
          <a:noFill/>
          <a:ln w="190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r>
              <a:rPr lang="en-US" sz="3200"/>
              <a:t>Analysis of Figure 3: </a:t>
            </a:r>
            <a:br>
              <a:rPr lang="en-US" sz="3200"/>
            </a:br>
            <a:r>
              <a:rPr lang="en-US" sz="3200"/>
              <a:t>Tax Advantages of Municipal Bonds</a:t>
            </a:r>
          </a:p>
        </p:txBody>
      </p:sp>
      <p:sp>
        <p:nvSpPr>
          <p:cNvPr id="43011" name="Rectangle 3"/>
          <p:cNvSpPr>
            <a:spLocks noGrp="1" noChangeArrowheads="1"/>
          </p:cNvSpPr>
          <p:nvPr>
            <p:ph type="body" idx="1"/>
          </p:nvPr>
        </p:nvSpPr>
        <p:spPr>
          <a:noFill/>
          <a:ln/>
        </p:spPr>
        <p:txBody>
          <a:bodyPr/>
          <a:lstStyle/>
          <a:p>
            <a:pPr>
              <a:spcBef>
                <a:spcPct val="50000"/>
              </a:spcBef>
              <a:buFont typeface="Wingdings" pitchFamily="2" charset="2"/>
              <a:buNone/>
            </a:pPr>
            <a:r>
              <a:rPr lang="en-US" sz="2400" b="1">
                <a:solidFill>
                  <a:schemeClr val="tx2"/>
                </a:solidFill>
              </a:rPr>
              <a:t>Municipal Bond Market</a:t>
            </a:r>
          </a:p>
          <a:p>
            <a:pPr>
              <a:buFont typeface="Wingdings" pitchFamily="2" charset="2"/>
              <a:buNone/>
            </a:pPr>
            <a:r>
              <a:rPr lang="en-US" sz="2400"/>
              <a:t>1.	Tax exemption raises relative </a:t>
            </a:r>
            <a:r>
              <a:rPr lang="en-US" sz="2400" i="1"/>
              <a:t>RET</a:t>
            </a:r>
            <a:r>
              <a:rPr lang="en-US" sz="2400" i="1" baseline="30000"/>
              <a:t>e</a:t>
            </a:r>
            <a:r>
              <a:rPr lang="en-US" sz="2400"/>
              <a:t> on municipal bonds, </a:t>
            </a:r>
            <a:r>
              <a:rPr lang="en-US" sz="2400" i="1"/>
              <a:t>D</a:t>
            </a:r>
            <a:r>
              <a:rPr lang="en-US" sz="2400" i="1" baseline="30000"/>
              <a:t>m</a:t>
            </a:r>
            <a:r>
              <a:rPr lang="en-US" sz="2400"/>
              <a:t> </a:t>
            </a:r>
            <a:r>
              <a:rPr lang="en-US" sz="2400">
                <a:latin typeface="Symbol" pitchFamily="18" charset="2"/>
              </a:rPr>
              <a:t></a:t>
            </a:r>
            <a:r>
              <a:rPr lang="en-US" sz="2400"/>
              <a:t>, </a:t>
            </a:r>
            <a:r>
              <a:rPr lang="en-US" sz="2400" i="1"/>
              <a:t>D</a:t>
            </a:r>
            <a:r>
              <a:rPr lang="en-US" sz="2400" i="1" baseline="30000"/>
              <a:t>m</a:t>
            </a:r>
            <a:r>
              <a:rPr lang="en-US" sz="2400"/>
              <a:t> shifts right</a:t>
            </a:r>
          </a:p>
          <a:p>
            <a:pPr>
              <a:buFont typeface="Wingdings" pitchFamily="2" charset="2"/>
              <a:buNone/>
            </a:pPr>
            <a:r>
              <a:rPr lang="en-US" sz="2400"/>
              <a:t>2.	</a:t>
            </a:r>
            <a:r>
              <a:rPr lang="en-US" sz="2400" i="1"/>
              <a:t>P</a:t>
            </a:r>
            <a:r>
              <a:rPr lang="en-US" sz="2400" i="1" baseline="30000"/>
              <a:t>m</a:t>
            </a:r>
            <a:r>
              <a:rPr lang="en-US" sz="2400"/>
              <a:t> </a:t>
            </a:r>
            <a:r>
              <a:rPr lang="en-US" sz="2400">
                <a:latin typeface="Symbol" pitchFamily="18" charset="2"/>
              </a:rPr>
              <a:t></a:t>
            </a:r>
            <a:r>
              <a:rPr lang="en-US" sz="2400"/>
              <a:t>, </a:t>
            </a:r>
            <a:r>
              <a:rPr lang="en-US" sz="2400" i="1"/>
              <a:t>i</a:t>
            </a:r>
            <a:r>
              <a:rPr lang="en-US" sz="2400" i="1" baseline="30000"/>
              <a:t>m</a:t>
            </a:r>
            <a:r>
              <a:rPr lang="en-US" sz="2400"/>
              <a:t> </a:t>
            </a:r>
            <a:r>
              <a:rPr lang="en-US" sz="2400">
                <a:latin typeface="Symbol" pitchFamily="18" charset="2"/>
              </a:rPr>
              <a:t></a:t>
            </a:r>
            <a:endParaRPr lang="en-US" sz="2400"/>
          </a:p>
          <a:p>
            <a:pPr>
              <a:spcBef>
                <a:spcPct val="50000"/>
              </a:spcBef>
              <a:buFont typeface="Wingdings" pitchFamily="2" charset="2"/>
              <a:buNone/>
            </a:pPr>
            <a:r>
              <a:rPr lang="en-US" sz="2400" b="1">
                <a:solidFill>
                  <a:schemeClr val="tx2"/>
                </a:solidFill>
              </a:rPr>
              <a:t>Treasury Bond Market</a:t>
            </a:r>
            <a:endParaRPr lang="en-US" sz="2400">
              <a:solidFill>
                <a:schemeClr val="tx2"/>
              </a:solidFill>
            </a:endParaRPr>
          </a:p>
          <a:p>
            <a:pPr>
              <a:buFont typeface="Wingdings" pitchFamily="2" charset="2"/>
              <a:buNone/>
            </a:pPr>
            <a:r>
              <a:rPr lang="en-US" sz="2400"/>
              <a:t>1.	Relative </a:t>
            </a:r>
            <a:r>
              <a:rPr lang="en-US" sz="2400" i="1"/>
              <a:t>RET</a:t>
            </a:r>
            <a:r>
              <a:rPr lang="en-US" sz="2400" i="1" baseline="30000"/>
              <a:t>e</a:t>
            </a:r>
            <a:r>
              <a:rPr lang="en-US" sz="2400"/>
              <a:t> on Treasury bonds </a:t>
            </a:r>
            <a:r>
              <a:rPr lang="en-US" sz="2400">
                <a:latin typeface="Symbol" pitchFamily="18" charset="2"/>
              </a:rPr>
              <a:t></a:t>
            </a:r>
            <a:r>
              <a:rPr lang="en-US" sz="2400"/>
              <a:t>, </a:t>
            </a:r>
            <a:r>
              <a:rPr lang="en-US" sz="2400" i="1"/>
              <a:t>D</a:t>
            </a:r>
            <a:r>
              <a:rPr lang="en-US" sz="2400" i="1" baseline="30000"/>
              <a:t>T</a:t>
            </a:r>
            <a:r>
              <a:rPr lang="en-US" sz="2400"/>
              <a:t> </a:t>
            </a:r>
            <a:r>
              <a:rPr lang="en-US" sz="2400">
                <a:latin typeface="Symbol" pitchFamily="18" charset="2"/>
              </a:rPr>
              <a:t></a:t>
            </a:r>
            <a:r>
              <a:rPr lang="en-US" sz="2400"/>
              <a:t>, </a:t>
            </a:r>
            <a:r>
              <a:rPr lang="en-US" sz="2400" i="1"/>
              <a:t>D</a:t>
            </a:r>
            <a:r>
              <a:rPr lang="en-US" sz="2400" i="1" baseline="30000"/>
              <a:t>T</a:t>
            </a:r>
            <a:r>
              <a:rPr lang="en-US" sz="2400"/>
              <a:t> shifts left</a:t>
            </a:r>
          </a:p>
          <a:p>
            <a:pPr>
              <a:buFont typeface="Wingdings" pitchFamily="2" charset="2"/>
              <a:buNone/>
            </a:pPr>
            <a:r>
              <a:rPr lang="en-US" sz="2400"/>
              <a:t>2.	</a:t>
            </a:r>
            <a:r>
              <a:rPr lang="en-US" sz="2400" i="1"/>
              <a:t>P</a:t>
            </a:r>
            <a:r>
              <a:rPr lang="en-US" sz="2400" i="1" baseline="30000"/>
              <a:t>T</a:t>
            </a:r>
            <a:r>
              <a:rPr lang="en-US" sz="2400"/>
              <a:t> </a:t>
            </a:r>
            <a:r>
              <a:rPr lang="en-US" sz="2400">
                <a:latin typeface="Symbol" pitchFamily="18" charset="2"/>
              </a:rPr>
              <a:t></a:t>
            </a:r>
            <a:r>
              <a:rPr lang="en-US" sz="2400"/>
              <a:t>, </a:t>
            </a:r>
            <a:r>
              <a:rPr lang="en-US" sz="2400" i="1"/>
              <a:t>i</a:t>
            </a:r>
            <a:r>
              <a:rPr lang="en-US" sz="2400" i="1" baseline="30000"/>
              <a:t>T</a:t>
            </a:r>
            <a:r>
              <a:rPr lang="en-US" sz="2400"/>
              <a:t> </a:t>
            </a:r>
            <a:r>
              <a:rPr lang="en-US" sz="2400">
                <a:latin typeface="Symbol" pitchFamily="18" charset="2"/>
              </a:rPr>
              <a:t></a:t>
            </a:r>
            <a:endParaRPr lang="en-US" sz="2400"/>
          </a:p>
          <a:p>
            <a:pPr>
              <a:buFont typeface="Wingdings" pitchFamily="2" charset="2"/>
              <a:buNone/>
            </a:pPr>
            <a:r>
              <a:rPr lang="en-US" sz="2400" b="1"/>
              <a:t>Outcome:</a:t>
            </a:r>
          </a:p>
          <a:p>
            <a:pPr>
              <a:buFont typeface="Wingdings" pitchFamily="2" charset="2"/>
              <a:buNone/>
            </a:pPr>
            <a:r>
              <a:rPr lang="en-US" sz="2400" i="1"/>
              <a:t>i</a:t>
            </a:r>
            <a:r>
              <a:rPr lang="en-US" sz="2400" i="1" baseline="30000"/>
              <a:t>m</a:t>
            </a:r>
            <a:r>
              <a:rPr lang="en-US" sz="2400"/>
              <a:t> &lt; </a:t>
            </a:r>
            <a:r>
              <a:rPr lang="en-US" sz="2400" i="1"/>
              <a:t>i</a:t>
            </a:r>
            <a:r>
              <a:rPr lang="en-US" sz="2400" i="1" baseline="30000"/>
              <a:t>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3C9892-E1F9-4707-AC43-6E27A59C69B1}" type="slidenum">
              <a:rPr lang="en-US"/>
              <a:pPr/>
              <a:t>73</a:t>
            </a:fld>
            <a:endParaRPr lang="en-US"/>
          </a:p>
        </p:txBody>
      </p:sp>
      <p:sp>
        <p:nvSpPr>
          <p:cNvPr id="44034" name="AutoShape 2"/>
          <p:cNvSpPr>
            <a:spLocks noGrp="1" noChangeArrowheads="1"/>
          </p:cNvSpPr>
          <p:nvPr>
            <p:ph type="title"/>
          </p:nvPr>
        </p:nvSpPr>
        <p:spPr/>
        <p:txBody>
          <a:bodyPr>
            <a:normAutofit fontScale="90000"/>
          </a:bodyPr>
          <a:lstStyle/>
          <a:p>
            <a:r>
              <a:rPr lang="en-US"/>
              <a:t>Term Structure Facts to be Explained</a:t>
            </a:r>
          </a:p>
        </p:txBody>
      </p:sp>
      <p:sp>
        <p:nvSpPr>
          <p:cNvPr id="44035" name="Rectangle 3"/>
          <p:cNvSpPr>
            <a:spLocks noGrp="1" noChangeArrowheads="1"/>
          </p:cNvSpPr>
          <p:nvPr>
            <p:ph type="body" idx="1"/>
          </p:nvPr>
        </p:nvSpPr>
        <p:spPr>
          <a:xfrm>
            <a:off x="762000" y="2514600"/>
            <a:ext cx="7772400" cy="4038600"/>
          </a:xfrm>
        </p:spPr>
        <p:txBody>
          <a:bodyPr>
            <a:normAutofit lnSpcReduction="10000"/>
          </a:bodyPr>
          <a:lstStyle/>
          <a:p>
            <a:pPr>
              <a:lnSpc>
                <a:spcPct val="90000"/>
              </a:lnSpc>
              <a:buFont typeface="Wingdings" pitchFamily="2" charset="2"/>
              <a:buNone/>
            </a:pPr>
            <a:r>
              <a:rPr lang="en-US" sz="2000"/>
              <a:t>1.	Interest rates for different maturities move together over time</a:t>
            </a:r>
          </a:p>
          <a:p>
            <a:pPr>
              <a:lnSpc>
                <a:spcPct val="90000"/>
              </a:lnSpc>
              <a:buFont typeface="Wingdings" pitchFamily="2" charset="2"/>
              <a:buNone/>
            </a:pPr>
            <a:r>
              <a:rPr lang="en-US" sz="2000"/>
              <a:t>2.	Yield curves tend to have steep upward slope when short rates are low and downward slope when short rates are high</a:t>
            </a:r>
          </a:p>
          <a:p>
            <a:pPr>
              <a:lnSpc>
                <a:spcPct val="90000"/>
              </a:lnSpc>
              <a:buFont typeface="Wingdings" pitchFamily="2" charset="2"/>
              <a:buNone/>
            </a:pPr>
            <a:r>
              <a:rPr lang="en-US" sz="2000"/>
              <a:t>3.	Yield curve is typically upward sloping</a:t>
            </a:r>
          </a:p>
          <a:p>
            <a:pPr>
              <a:lnSpc>
                <a:spcPct val="90000"/>
              </a:lnSpc>
              <a:buFont typeface="Wingdings" pitchFamily="2" charset="2"/>
              <a:buNone/>
            </a:pPr>
            <a:r>
              <a:rPr lang="en-US" sz="2000" b="1"/>
              <a:t>Three Theories of Term Structure</a:t>
            </a:r>
            <a:endParaRPr lang="en-US" sz="2000"/>
          </a:p>
          <a:p>
            <a:pPr>
              <a:lnSpc>
                <a:spcPct val="90000"/>
              </a:lnSpc>
              <a:buFont typeface="Wingdings" pitchFamily="2" charset="2"/>
              <a:buNone/>
            </a:pPr>
            <a:r>
              <a:rPr lang="en-US" sz="2000"/>
              <a:t>1.	Expectations Theory</a:t>
            </a:r>
          </a:p>
          <a:p>
            <a:pPr>
              <a:lnSpc>
                <a:spcPct val="90000"/>
              </a:lnSpc>
              <a:buFont typeface="Wingdings" pitchFamily="2" charset="2"/>
              <a:buNone/>
            </a:pPr>
            <a:r>
              <a:rPr lang="en-US" sz="2000"/>
              <a:t>2.	Segmented Markets Theory</a:t>
            </a:r>
          </a:p>
          <a:p>
            <a:pPr>
              <a:lnSpc>
                <a:spcPct val="90000"/>
              </a:lnSpc>
              <a:buFont typeface="Wingdings" pitchFamily="2" charset="2"/>
              <a:buNone/>
            </a:pPr>
            <a:r>
              <a:rPr lang="en-US" sz="2000"/>
              <a:t>3.	Liquidity Premium (Preferred Habitat) Theory</a:t>
            </a:r>
          </a:p>
          <a:p>
            <a:pPr lvl="1">
              <a:lnSpc>
                <a:spcPct val="90000"/>
              </a:lnSpc>
              <a:buFontTx/>
              <a:buNone/>
            </a:pPr>
            <a:r>
              <a:rPr lang="en-US" sz="1800"/>
              <a:t>A.	Expectations Theory explains 1 and 2, but not 3</a:t>
            </a:r>
          </a:p>
          <a:p>
            <a:pPr lvl="1">
              <a:lnSpc>
                <a:spcPct val="90000"/>
              </a:lnSpc>
              <a:buFontTx/>
              <a:buNone/>
            </a:pPr>
            <a:r>
              <a:rPr lang="en-US" sz="1800"/>
              <a:t>B.	Segmented Markets explains 3, but not 1 and 2</a:t>
            </a:r>
          </a:p>
          <a:p>
            <a:pPr lvl="1">
              <a:lnSpc>
                <a:spcPct val="90000"/>
              </a:lnSpc>
              <a:buFontTx/>
              <a:buNone/>
            </a:pPr>
            <a:r>
              <a:rPr lang="en-US" sz="1800"/>
              <a:t>C.	Solution: Combine features of both Expectations Theory and Segmented Markets Theory to get Liquidity Premium </a:t>
            </a:r>
            <a:br>
              <a:rPr lang="en-US" sz="1800"/>
            </a:br>
            <a:r>
              <a:rPr lang="en-US" sz="1800"/>
              <a:t>(Preferred Habitat) Theory and explain all facts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noFill/>
          <a:ln/>
        </p:spPr>
        <p:txBody>
          <a:bodyPr lIns="0" tIns="0" rIns="0" bIns="0" anchor="t">
            <a:normAutofit fontScale="90000"/>
          </a:bodyPr>
          <a:lstStyle/>
          <a:p>
            <a:r>
              <a:rPr lang="en-US"/>
              <a:t>Interest Rates on Different Maturity Bonds Move Together</a:t>
            </a:r>
          </a:p>
        </p:txBody>
      </p:sp>
      <p:pic>
        <p:nvPicPr>
          <p:cNvPr id="45060" name="Picture 4" descr="Mishkin_c06F04"/>
          <p:cNvPicPr preferRelativeResize="0">
            <a:picLocks noChangeAspect="1" noChangeArrowheads="1"/>
          </p:cNvPicPr>
          <p:nvPr>
            <p:custDataLst>
              <p:tags r:id="rId1"/>
            </p:custDataLst>
          </p:nvPr>
        </p:nvPicPr>
        <p:blipFill>
          <a:blip r:embed="rId4" cstate="print"/>
          <a:srcRect/>
          <a:stretch>
            <a:fillRect/>
          </a:stretch>
        </p:blipFill>
        <p:spPr bwMode="auto">
          <a:xfrm>
            <a:off x="838200" y="2438400"/>
            <a:ext cx="7734300" cy="4419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t>Yield Curves</a:t>
            </a:r>
          </a:p>
        </p:txBody>
      </p:sp>
      <p:pic>
        <p:nvPicPr>
          <p:cNvPr id="46083" name="Picture 3" descr="c06p128"/>
          <p:cNvPicPr>
            <a:picLocks noChangeAspect="1" noChangeArrowheads="1"/>
          </p:cNvPicPr>
          <p:nvPr/>
        </p:nvPicPr>
        <p:blipFill>
          <a:blip r:embed="rId3" cstate="print"/>
          <a:srcRect/>
          <a:stretch>
            <a:fillRect/>
          </a:stretch>
        </p:blipFill>
        <p:spPr bwMode="auto">
          <a:xfrm>
            <a:off x="914400" y="2438400"/>
            <a:ext cx="7431088" cy="4010025"/>
          </a:xfrm>
          <a:prstGeom prst="rect">
            <a:avLst/>
          </a:prstGeom>
          <a:noFill/>
          <a:ln w="19050">
            <a:solidFill>
              <a:srgbClr val="000000"/>
            </a:solid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lstStyle/>
          <a:p>
            <a:r>
              <a:rPr lang="en-US" sz="4000"/>
              <a:t>Term Structure of Interest Rates</a:t>
            </a:r>
          </a:p>
        </p:txBody>
      </p:sp>
      <p:sp>
        <p:nvSpPr>
          <p:cNvPr id="174083" name="Rectangle 3"/>
          <p:cNvSpPr>
            <a:spLocks noGrp="1" noChangeArrowheads="1"/>
          </p:cNvSpPr>
          <p:nvPr>
            <p:ph type="body" idx="1"/>
          </p:nvPr>
        </p:nvSpPr>
        <p:spPr/>
        <p:txBody>
          <a:bodyPr/>
          <a:lstStyle/>
          <a:p>
            <a:pPr>
              <a:spcBef>
                <a:spcPct val="50000"/>
              </a:spcBef>
            </a:pPr>
            <a:r>
              <a:rPr lang="en-US" sz="2000"/>
              <a:t>Bonds with identical risk, liquidity, and tax characteristics may have different interest rates because the time remaining to maturity is different</a:t>
            </a:r>
          </a:p>
          <a:p>
            <a:pPr>
              <a:spcBef>
                <a:spcPct val="50000"/>
              </a:spcBef>
            </a:pPr>
            <a:r>
              <a:rPr lang="en-US" sz="2000"/>
              <a:t>Yield curve—a plot of the yield on bonds with differing terms to maturity but the same risk, liquidity and tax considerations</a:t>
            </a:r>
          </a:p>
          <a:p>
            <a:pPr lvl="1">
              <a:spcBef>
                <a:spcPct val="40000"/>
              </a:spcBef>
            </a:pPr>
            <a:r>
              <a:rPr lang="en-US" sz="1800"/>
              <a:t>Upward-sloping  </a:t>
            </a:r>
            <a:r>
              <a:rPr lang="en-US" sz="1800">
                <a:sym typeface="MT Symbol" pitchFamily="82" charset="2"/>
              </a:rPr>
              <a:t> long-term rates are above </a:t>
            </a:r>
            <a:br>
              <a:rPr lang="en-US" sz="1800">
                <a:sym typeface="MT Symbol" pitchFamily="82" charset="2"/>
              </a:rPr>
            </a:br>
            <a:r>
              <a:rPr lang="en-US" sz="1800">
                <a:sym typeface="MT Symbol" pitchFamily="82" charset="2"/>
              </a:rPr>
              <a:t>short-term rates</a:t>
            </a:r>
          </a:p>
          <a:p>
            <a:pPr lvl="1">
              <a:spcBef>
                <a:spcPct val="40000"/>
              </a:spcBef>
            </a:pPr>
            <a:r>
              <a:rPr lang="en-US" sz="1800"/>
              <a:t>Flat </a:t>
            </a:r>
            <a:r>
              <a:rPr lang="en-US" sz="1800">
                <a:sym typeface="MT Symbol" pitchFamily="82" charset="2"/>
              </a:rPr>
              <a:t> short- and long-term rates are the same</a:t>
            </a:r>
          </a:p>
          <a:p>
            <a:pPr lvl="1">
              <a:spcBef>
                <a:spcPct val="40000"/>
              </a:spcBef>
            </a:pPr>
            <a:r>
              <a:rPr lang="en-US" sz="1800"/>
              <a:t>Inverted </a:t>
            </a:r>
            <a:r>
              <a:rPr lang="en-US" sz="1800">
                <a:sym typeface="MT Symbol" pitchFamily="82" charset="2"/>
              </a:rPr>
              <a:t> long-term rates are below short-term rates</a:t>
            </a:r>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rrowheads="1"/>
          </p:cNvSpPr>
          <p:nvPr>
            <p:ph type="title"/>
          </p:nvPr>
        </p:nvSpPr>
        <p:spPr/>
        <p:txBody>
          <a:bodyPr/>
          <a:lstStyle/>
          <a:p>
            <a:r>
              <a:rPr lang="en-US" sz="3200"/>
              <a:t>Facts Theory of the Term Structure of Interest Rates Must Explain</a:t>
            </a:r>
          </a:p>
        </p:txBody>
      </p:sp>
      <p:sp>
        <p:nvSpPr>
          <p:cNvPr id="176131" name="Rectangle 3"/>
          <p:cNvSpPr>
            <a:spLocks noGrp="1" noChangeArrowheads="1"/>
          </p:cNvSpPr>
          <p:nvPr>
            <p:ph type="body" idx="1"/>
          </p:nvPr>
        </p:nvSpPr>
        <p:spPr>
          <a:xfrm>
            <a:off x="762000" y="2362200"/>
            <a:ext cx="7912100" cy="4495800"/>
          </a:xfrm>
        </p:spPr>
        <p:txBody>
          <a:bodyPr/>
          <a:lstStyle/>
          <a:p>
            <a:pPr marL="609600" indent="-609600">
              <a:lnSpc>
                <a:spcPct val="90000"/>
              </a:lnSpc>
              <a:spcBef>
                <a:spcPct val="40000"/>
              </a:spcBef>
              <a:buFontTx/>
              <a:buAutoNum type="arabicPeriod"/>
            </a:pPr>
            <a:r>
              <a:rPr lang="en-US"/>
              <a:t>Interest rates on bonds of different maturities move together over time</a:t>
            </a:r>
          </a:p>
          <a:p>
            <a:pPr marL="609600" indent="-609600">
              <a:lnSpc>
                <a:spcPct val="90000"/>
              </a:lnSpc>
              <a:spcBef>
                <a:spcPct val="40000"/>
              </a:spcBef>
              <a:buFontTx/>
              <a:buAutoNum type="arabicPeriod"/>
            </a:pPr>
            <a:r>
              <a:rPr lang="en-US"/>
              <a:t>When short-term interest rates are low, yield curves are more likely to have an upward slope; when short-term rates are high, yield curves are more likely to slope downward and be inverted</a:t>
            </a:r>
          </a:p>
          <a:p>
            <a:pPr marL="609600" indent="-609600">
              <a:lnSpc>
                <a:spcPct val="90000"/>
              </a:lnSpc>
              <a:spcBef>
                <a:spcPct val="40000"/>
              </a:spcBef>
              <a:buFontTx/>
              <a:buAutoNum type="arabicPeriod"/>
            </a:pPr>
            <a:r>
              <a:rPr lang="en-US"/>
              <a:t>Yield curves almost always </a:t>
            </a:r>
            <a:br>
              <a:rPr lang="en-US"/>
            </a:br>
            <a:r>
              <a:rPr lang="en-US"/>
              <a:t>slope upward</a:t>
            </a: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Grp="1" noChangeArrowheads="1"/>
          </p:cNvSpPr>
          <p:nvPr>
            <p:ph type="title"/>
          </p:nvPr>
        </p:nvSpPr>
        <p:spPr/>
        <p:txBody>
          <a:bodyPr>
            <a:normAutofit fontScale="90000"/>
          </a:bodyPr>
          <a:lstStyle/>
          <a:p>
            <a:r>
              <a:rPr lang="en-US"/>
              <a:t>Three Theories </a:t>
            </a:r>
            <a:br>
              <a:rPr lang="en-US"/>
            </a:br>
            <a:r>
              <a:rPr lang="en-US"/>
              <a:t>to Explain the Three Facts</a:t>
            </a:r>
          </a:p>
        </p:txBody>
      </p:sp>
      <p:sp>
        <p:nvSpPr>
          <p:cNvPr id="178179" name="Rectangle 3"/>
          <p:cNvSpPr>
            <a:spLocks noGrp="1" noChangeArrowheads="1"/>
          </p:cNvSpPr>
          <p:nvPr>
            <p:ph type="body" idx="1"/>
          </p:nvPr>
        </p:nvSpPr>
        <p:spPr/>
        <p:txBody>
          <a:bodyPr/>
          <a:lstStyle/>
          <a:p>
            <a:pPr marL="609600" indent="-609600">
              <a:spcBef>
                <a:spcPct val="50000"/>
              </a:spcBef>
              <a:buFontTx/>
              <a:buAutoNum type="arabicPeriod"/>
            </a:pPr>
            <a:r>
              <a:rPr lang="en-US"/>
              <a:t>Expectations theory explains the first two facts but not the third</a:t>
            </a:r>
          </a:p>
          <a:p>
            <a:pPr marL="609600" indent="-609600">
              <a:spcBef>
                <a:spcPct val="50000"/>
              </a:spcBef>
              <a:buFontTx/>
              <a:buAutoNum type="arabicPeriod"/>
            </a:pPr>
            <a:r>
              <a:rPr lang="en-US"/>
              <a:t>Segmented markets theory explains fact three but not the first two</a:t>
            </a:r>
          </a:p>
          <a:p>
            <a:pPr marL="609600" indent="-609600">
              <a:spcBef>
                <a:spcPct val="50000"/>
              </a:spcBef>
              <a:buFontTx/>
              <a:buAutoNum type="arabicPeriod"/>
            </a:pPr>
            <a:r>
              <a:rPr lang="en-US"/>
              <a:t>Liquidity premium theory combines the two theories to explain all three facts</a:t>
            </a: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p:cNvSpPr>
            <a:spLocks noGrp="1" noChangeArrowheads="1"/>
          </p:cNvSpPr>
          <p:nvPr>
            <p:ph type="title"/>
          </p:nvPr>
        </p:nvSpPr>
        <p:spPr/>
        <p:txBody>
          <a:bodyPr/>
          <a:lstStyle/>
          <a:p>
            <a:r>
              <a:rPr lang="en-US" sz="4000"/>
              <a:t>Expectations Theory</a:t>
            </a:r>
          </a:p>
        </p:txBody>
      </p:sp>
      <p:sp>
        <p:nvSpPr>
          <p:cNvPr id="180227" name="Rectangle 3"/>
          <p:cNvSpPr>
            <a:spLocks noGrp="1" noChangeArrowheads="1"/>
          </p:cNvSpPr>
          <p:nvPr>
            <p:ph type="body" idx="1"/>
          </p:nvPr>
        </p:nvSpPr>
        <p:spPr>
          <a:xfrm>
            <a:off x="838200" y="2362200"/>
            <a:ext cx="7912100" cy="4495800"/>
          </a:xfrm>
        </p:spPr>
        <p:txBody>
          <a:bodyPr/>
          <a:lstStyle/>
          <a:p>
            <a:pPr>
              <a:lnSpc>
                <a:spcPct val="90000"/>
              </a:lnSpc>
            </a:pPr>
            <a:r>
              <a:rPr lang="en-US" sz="2400"/>
              <a:t>The interest rate on a long-term bond will equal an average of the short-term interest rates that people expect to occur over the life of the long-term bond</a:t>
            </a:r>
          </a:p>
          <a:p>
            <a:pPr>
              <a:lnSpc>
                <a:spcPct val="90000"/>
              </a:lnSpc>
            </a:pPr>
            <a:r>
              <a:rPr lang="en-US" sz="2400"/>
              <a:t>Buyers of bonds do not prefer bonds of one maturity over another; they will not hold </a:t>
            </a:r>
            <a:br>
              <a:rPr lang="en-US" sz="2400"/>
            </a:br>
            <a:r>
              <a:rPr lang="en-US" sz="2400"/>
              <a:t>any quantity of a bond if its expected return </a:t>
            </a:r>
            <a:br>
              <a:rPr lang="en-US" sz="2400"/>
            </a:br>
            <a:r>
              <a:rPr lang="en-US" sz="2400"/>
              <a:t>is less than that of another bond with a different maturity</a:t>
            </a:r>
          </a:p>
          <a:p>
            <a:pPr>
              <a:lnSpc>
                <a:spcPct val="90000"/>
              </a:lnSpc>
            </a:pPr>
            <a:r>
              <a:rPr lang="en-US" sz="2400"/>
              <a:t>Bonds like these are said to be perfect substitutes</a:t>
            </a:r>
            <a:endParaRPr lang="en-US" sz="2400" b="1"/>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p:txBody>
          <a:bodyPr/>
          <a:lstStyle/>
          <a:p>
            <a:r>
              <a:rPr lang="en-US" sz="4000"/>
              <a:t>Yield to Maturity</a:t>
            </a:r>
          </a:p>
        </p:txBody>
      </p:sp>
      <p:sp>
        <p:nvSpPr>
          <p:cNvPr id="110595" name="Rectangle 3"/>
          <p:cNvSpPr>
            <a:spLocks noGrp="1" noChangeArrowheads="1"/>
          </p:cNvSpPr>
          <p:nvPr>
            <p:ph type="body" idx="1"/>
          </p:nvPr>
        </p:nvSpPr>
        <p:spPr>
          <a:xfrm>
            <a:off x="838200" y="2514600"/>
            <a:ext cx="7693025" cy="3724275"/>
          </a:xfrm>
        </p:spPr>
        <p:txBody>
          <a:bodyPr lIns="0" anchorCtr="1"/>
          <a:lstStyle/>
          <a:p>
            <a:r>
              <a:rPr lang="en-US"/>
              <a:t>The interest rate that equates the present value of cash flow payments received from a debt instrument with its value today.</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p:cNvSpPr>
            <a:spLocks noGrp="1" noChangeArrowheads="1"/>
          </p:cNvSpPr>
          <p:nvPr>
            <p:ph type="title"/>
          </p:nvPr>
        </p:nvSpPr>
        <p:spPr/>
        <p:txBody>
          <a:bodyPr/>
          <a:lstStyle/>
          <a:p>
            <a:r>
              <a:rPr lang="en-US" sz="4000"/>
              <a:t>Expectations Theory—Example</a:t>
            </a:r>
          </a:p>
        </p:txBody>
      </p:sp>
      <p:sp>
        <p:nvSpPr>
          <p:cNvPr id="182275" name="Rectangle 3"/>
          <p:cNvSpPr>
            <a:spLocks noGrp="1" noChangeArrowheads="1"/>
          </p:cNvSpPr>
          <p:nvPr>
            <p:ph type="body" idx="1"/>
          </p:nvPr>
        </p:nvSpPr>
        <p:spPr/>
        <p:txBody>
          <a:bodyPr/>
          <a:lstStyle/>
          <a:p>
            <a:pPr>
              <a:spcBef>
                <a:spcPct val="50000"/>
              </a:spcBef>
            </a:pPr>
            <a:r>
              <a:rPr lang="en-US" sz="2400"/>
              <a:t>Let the current rate on one-year bond be 6%.</a:t>
            </a:r>
          </a:p>
          <a:p>
            <a:pPr>
              <a:spcBef>
                <a:spcPct val="50000"/>
              </a:spcBef>
            </a:pPr>
            <a:r>
              <a:rPr lang="en-US" sz="2400"/>
              <a:t>You expect the interest rate on a one-year bond to be 8% next year.</a:t>
            </a:r>
          </a:p>
          <a:p>
            <a:pPr>
              <a:spcBef>
                <a:spcPct val="50000"/>
              </a:spcBef>
            </a:pPr>
            <a:r>
              <a:rPr lang="en-US" sz="2400"/>
              <a:t>Then the expected return for buying two one-year bonds averages (6% + 8%)/2 = 7%.</a:t>
            </a:r>
          </a:p>
          <a:p>
            <a:pPr>
              <a:spcBef>
                <a:spcPct val="50000"/>
              </a:spcBef>
            </a:pPr>
            <a:r>
              <a:rPr lang="en-US" sz="2400"/>
              <a:t>The interest rate on a two-year bond must be 7% for you to be willing to purchase it.</a:t>
            </a: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Grp="1" noChangeArrowheads="1"/>
          </p:cNvSpPr>
          <p:nvPr>
            <p:ph type="title"/>
          </p:nvPr>
        </p:nvSpPr>
        <p:spPr/>
        <p:txBody>
          <a:bodyPr/>
          <a:lstStyle/>
          <a:p>
            <a:r>
              <a:rPr lang="en-US" sz="4000"/>
              <a:t>Expectations Theory—In General</a:t>
            </a:r>
          </a:p>
        </p:txBody>
      </p:sp>
      <p:graphicFrame>
        <p:nvGraphicFramePr>
          <p:cNvPr id="184323" name="Object 3"/>
          <p:cNvGraphicFramePr>
            <a:graphicFrameLocks noChangeAspect="1"/>
          </p:cNvGraphicFramePr>
          <p:nvPr>
            <p:ph idx="4294967295"/>
          </p:nvPr>
        </p:nvGraphicFramePr>
        <p:xfrm>
          <a:off x="877888" y="2687638"/>
          <a:ext cx="7624762" cy="1681162"/>
        </p:xfrm>
        <a:graphic>
          <a:graphicData uri="http://schemas.openxmlformats.org/presentationml/2006/ole">
            <p:oleObj spid="_x0000_s115714" name="Equation" r:id="rId4" imgW="3898800" imgH="93960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Grp="1" noChangeArrowheads="1"/>
          </p:cNvSpPr>
          <p:nvPr>
            <p:ph type="title"/>
          </p:nvPr>
        </p:nvSpPr>
        <p:spPr/>
        <p:txBody>
          <a:bodyPr>
            <a:normAutofit fontScale="90000"/>
          </a:bodyPr>
          <a:lstStyle/>
          <a:p>
            <a:r>
              <a:rPr lang="en-US"/>
              <a:t>Expectations Theory—In General (cont’d)</a:t>
            </a:r>
          </a:p>
        </p:txBody>
      </p:sp>
      <p:graphicFrame>
        <p:nvGraphicFramePr>
          <p:cNvPr id="186371" name="Object 3"/>
          <p:cNvGraphicFramePr>
            <a:graphicFrameLocks noChangeAspect="1"/>
          </p:cNvGraphicFramePr>
          <p:nvPr>
            <p:ph idx="1"/>
          </p:nvPr>
        </p:nvGraphicFramePr>
        <p:xfrm>
          <a:off x="1066800" y="2492375"/>
          <a:ext cx="7248525" cy="3098800"/>
        </p:xfrm>
        <a:graphic>
          <a:graphicData uri="http://schemas.openxmlformats.org/presentationml/2006/ole">
            <p:oleObj spid="_x0000_s116738" name="Equation" r:id="rId4" imgW="4305240" imgH="190476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p:cNvSpPr>
            <a:spLocks noGrp="1" noChangeArrowheads="1"/>
          </p:cNvSpPr>
          <p:nvPr>
            <p:ph type="title"/>
          </p:nvPr>
        </p:nvSpPr>
        <p:spPr/>
        <p:txBody>
          <a:bodyPr>
            <a:normAutofit fontScale="90000"/>
          </a:bodyPr>
          <a:lstStyle/>
          <a:p>
            <a:r>
              <a:rPr lang="en-US"/>
              <a:t>Expectations Theory—In General (cont’d)</a:t>
            </a:r>
          </a:p>
        </p:txBody>
      </p:sp>
      <p:graphicFrame>
        <p:nvGraphicFramePr>
          <p:cNvPr id="188419" name="Object 3"/>
          <p:cNvGraphicFramePr>
            <a:graphicFrameLocks noChangeAspect="1"/>
          </p:cNvGraphicFramePr>
          <p:nvPr>
            <p:ph idx="1"/>
          </p:nvPr>
        </p:nvGraphicFramePr>
        <p:xfrm>
          <a:off x="838200" y="2570163"/>
          <a:ext cx="7693025" cy="3308350"/>
        </p:xfrm>
        <a:graphic>
          <a:graphicData uri="http://schemas.openxmlformats.org/presentationml/2006/ole">
            <p:oleObj spid="_x0000_s117762" name="Equation" r:id="rId4" imgW="3619440" imgH="170172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prstGeom prst="rect">
            <a:avLst/>
          </a:prstGeom>
        </p:spPr>
        <p:txBody>
          <a:bodyPr>
            <a:normAutofit fontScale="90000"/>
          </a:bodyPr>
          <a:lstStyle/>
          <a:p>
            <a:r>
              <a:rPr lang="en-US"/>
              <a:t>Expectations Theory—In General (cont’d)</a:t>
            </a:r>
          </a:p>
        </p:txBody>
      </p:sp>
      <p:graphicFrame>
        <p:nvGraphicFramePr>
          <p:cNvPr id="190467" name="Object 3"/>
          <p:cNvGraphicFramePr>
            <a:graphicFrameLocks noChangeAspect="1"/>
          </p:cNvGraphicFramePr>
          <p:nvPr>
            <p:ph idx="4294967295"/>
          </p:nvPr>
        </p:nvGraphicFramePr>
        <p:xfrm>
          <a:off x="762000" y="2438400"/>
          <a:ext cx="7912100" cy="4259263"/>
        </p:xfrm>
        <a:graphic>
          <a:graphicData uri="http://schemas.openxmlformats.org/presentationml/2006/ole">
            <p:oleObj spid="_x0000_s118786" name="Equation" r:id="rId4" imgW="4356000" imgH="226044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p:cNvSpPr>
            <a:spLocks noGrp="1" noChangeArrowheads="1"/>
          </p:cNvSpPr>
          <p:nvPr>
            <p:ph type="title"/>
          </p:nvPr>
        </p:nvSpPr>
        <p:spPr/>
        <p:txBody>
          <a:bodyPr/>
          <a:lstStyle/>
          <a:p>
            <a:r>
              <a:rPr lang="en-US"/>
              <a:t>More Examples…</a:t>
            </a:r>
          </a:p>
        </p:txBody>
      </p:sp>
      <p:sp>
        <p:nvSpPr>
          <p:cNvPr id="206851" name="Rectangle 3"/>
          <p:cNvSpPr>
            <a:spLocks noGrp="1" noChangeArrowheads="1"/>
          </p:cNvSpPr>
          <p:nvPr>
            <p:ph type="body" idx="1"/>
          </p:nvPr>
        </p:nvSpPr>
        <p:spPr/>
        <p:txBody>
          <a:bodyPr/>
          <a:lstStyle/>
          <a:p>
            <a:r>
              <a:rPr lang="en-US"/>
              <a:t>Here are the following 1 year expected interest rates for the next 5 years.</a:t>
            </a:r>
          </a:p>
          <a:p>
            <a:endParaRPr lang="en-US"/>
          </a:p>
          <a:p>
            <a:r>
              <a:rPr lang="en-US"/>
              <a:t>3%, 5%, 8%, 5%, 3%</a:t>
            </a:r>
          </a:p>
          <a:p>
            <a:endParaRPr lang="en-US"/>
          </a:p>
          <a:p>
            <a:r>
              <a:rPr lang="en-US"/>
              <a:t>What would you expect for the 1,2,3,4 and 5 year interest rates?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p:cNvSpPr>
            <a:spLocks noGrp="1" noChangeArrowheads="1"/>
          </p:cNvSpPr>
          <p:nvPr>
            <p:ph type="title"/>
          </p:nvPr>
        </p:nvSpPr>
        <p:spPr/>
        <p:txBody>
          <a:bodyPr/>
          <a:lstStyle/>
          <a:p>
            <a:r>
              <a:rPr lang="en-US" sz="4000"/>
              <a:t>Expectations Theory</a:t>
            </a:r>
          </a:p>
        </p:txBody>
      </p:sp>
      <p:sp>
        <p:nvSpPr>
          <p:cNvPr id="192515" name="Rectangle 3"/>
          <p:cNvSpPr>
            <a:spLocks noGrp="1" noChangeArrowheads="1"/>
          </p:cNvSpPr>
          <p:nvPr>
            <p:ph type="body" idx="1"/>
          </p:nvPr>
        </p:nvSpPr>
        <p:spPr>
          <a:xfrm>
            <a:off x="838200" y="2362200"/>
            <a:ext cx="7912100" cy="4495800"/>
          </a:xfrm>
        </p:spPr>
        <p:txBody>
          <a:bodyPr/>
          <a:lstStyle/>
          <a:p>
            <a:pPr>
              <a:lnSpc>
                <a:spcPct val="90000"/>
              </a:lnSpc>
              <a:spcBef>
                <a:spcPct val="40000"/>
              </a:spcBef>
            </a:pPr>
            <a:r>
              <a:rPr lang="en-US" sz="2400"/>
              <a:t>Explains why the term structure of interest rates changes at different times</a:t>
            </a:r>
          </a:p>
          <a:p>
            <a:pPr>
              <a:lnSpc>
                <a:spcPct val="90000"/>
              </a:lnSpc>
              <a:spcBef>
                <a:spcPct val="40000"/>
              </a:spcBef>
            </a:pPr>
            <a:r>
              <a:rPr lang="en-US" sz="2400"/>
              <a:t>Explains why interest rates on bonds with different maturities move together over time (fact 1)</a:t>
            </a:r>
          </a:p>
          <a:p>
            <a:pPr>
              <a:lnSpc>
                <a:spcPct val="90000"/>
              </a:lnSpc>
              <a:spcBef>
                <a:spcPct val="40000"/>
              </a:spcBef>
            </a:pPr>
            <a:r>
              <a:rPr lang="en-US" sz="2400"/>
              <a:t>Explains why yield curves tend to slope up when short-term rates are low and slope down when short-term rates are high (fact 2)</a:t>
            </a:r>
          </a:p>
          <a:p>
            <a:pPr>
              <a:lnSpc>
                <a:spcPct val="90000"/>
              </a:lnSpc>
              <a:spcBef>
                <a:spcPct val="40000"/>
              </a:spcBef>
            </a:pPr>
            <a:r>
              <a:rPr lang="en-US" sz="2400"/>
              <a:t>Cannot explain why yield curves usually slope upward (fact 3)</a:t>
            </a: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AutoShape 2"/>
          <p:cNvSpPr>
            <a:spLocks noGrp="1" noChangeArrowheads="1"/>
          </p:cNvSpPr>
          <p:nvPr>
            <p:ph type="title"/>
          </p:nvPr>
        </p:nvSpPr>
        <p:spPr/>
        <p:txBody>
          <a:bodyPr/>
          <a:lstStyle/>
          <a:p>
            <a:r>
              <a:rPr lang="en-US" sz="4000"/>
              <a:t>Segmented Markets Theory</a:t>
            </a:r>
          </a:p>
        </p:txBody>
      </p:sp>
      <p:sp>
        <p:nvSpPr>
          <p:cNvPr id="194563" name="Rectangle 3"/>
          <p:cNvSpPr>
            <a:spLocks noGrp="1" noChangeArrowheads="1"/>
          </p:cNvSpPr>
          <p:nvPr>
            <p:ph type="body" idx="1"/>
          </p:nvPr>
        </p:nvSpPr>
        <p:spPr/>
        <p:txBody>
          <a:bodyPr/>
          <a:lstStyle/>
          <a:p>
            <a:pPr>
              <a:spcBef>
                <a:spcPct val="50000"/>
              </a:spcBef>
            </a:pPr>
            <a:r>
              <a:rPr lang="en-US" sz="2000"/>
              <a:t>Bonds of different maturities are not substitutes at all</a:t>
            </a:r>
          </a:p>
          <a:p>
            <a:pPr>
              <a:spcBef>
                <a:spcPct val="50000"/>
              </a:spcBef>
            </a:pPr>
            <a:r>
              <a:rPr lang="en-US" sz="2000"/>
              <a:t>The interest rate for each bond with a different maturity is determined by the demand for and supply of that bond</a:t>
            </a:r>
          </a:p>
          <a:p>
            <a:pPr>
              <a:spcBef>
                <a:spcPct val="50000"/>
              </a:spcBef>
            </a:pPr>
            <a:r>
              <a:rPr lang="en-US" sz="2000"/>
              <a:t>Investors have preferences for bonds of one maturity over another</a:t>
            </a:r>
          </a:p>
          <a:p>
            <a:pPr>
              <a:spcBef>
                <a:spcPct val="50000"/>
              </a:spcBef>
            </a:pPr>
            <a:r>
              <a:rPr lang="en-US" sz="2000"/>
              <a:t>If investors have short desired holding periods and generally prefer bonds with shorter maturities that have less interest-rate risk, then this explains why yield curves usually slope upward (fact 3)</a:t>
            </a: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AutoShape 2"/>
          <p:cNvSpPr>
            <a:spLocks noGrp="1" noChangeArrowheads="1"/>
          </p:cNvSpPr>
          <p:nvPr>
            <p:ph type="title"/>
          </p:nvPr>
        </p:nvSpPr>
        <p:spPr/>
        <p:txBody>
          <a:bodyPr>
            <a:normAutofit fontScale="90000"/>
          </a:bodyPr>
          <a:lstStyle/>
          <a:p>
            <a:r>
              <a:rPr lang="en-US"/>
              <a:t>Liquidity Premium &amp; </a:t>
            </a:r>
            <a:br>
              <a:rPr lang="en-US"/>
            </a:br>
            <a:r>
              <a:rPr lang="en-US"/>
              <a:t>Preferred Habitat Theories</a:t>
            </a:r>
          </a:p>
        </p:txBody>
      </p:sp>
      <p:sp>
        <p:nvSpPr>
          <p:cNvPr id="196611" name="Rectangle 3"/>
          <p:cNvSpPr>
            <a:spLocks noGrp="1" noChangeArrowheads="1"/>
          </p:cNvSpPr>
          <p:nvPr>
            <p:ph type="body" idx="1"/>
          </p:nvPr>
        </p:nvSpPr>
        <p:spPr/>
        <p:txBody>
          <a:bodyPr/>
          <a:lstStyle/>
          <a:p>
            <a:pPr>
              <a:spcBef>
                <a:spcPct val="50000"/>
              </a:spcBef>
            </a:pPr>
            <a:r>
              <a:rPr lang="en-US"/>
              <a:t>The interest rate on a long-term bond will equal an average of short-term interest rates expected to occur over the life of the long-term bond plus a liquidity premium that responds to supply and demand conditions for that bond</a:t>
            </a:r>
          </a:p>
          <a:p>
            <a:pPr>
              <a:spcBef>
                <a:spcPct val="50000"/>
              </a:spcBef>
            </a:pPr>
            <a:r>
              <a:rPr lang="en-US"/>
              <a:t>Bonds of different maturities are substitutes but not perfect substitutes</a:t>
            </a:r>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2"/>
          <p:cNvSpPr>
            <a:spLocks noGrp="1" noChangeArrowheads="1"/>
          </p:cNvSpPr>
          <p:nvPr>
            <p:ph type="title"/>
          </p:nvPr>
        </p:nvSpPr>
        <p:spPr/>
        <p:txBody>
          <a:bodyPr/>
          <a:lstStyle/>
          <a:p>
            <a:r>
              <a:rPr lang="en-US" sz="4000"/>
              <a:t>Liquidity Premium Theory</a:t>
            </a:r>
          </a:p>
        </p:txBody>
      </p:sp>
      <p:graphicFrame>
        <p:nvGraphicFramePr>
          <p:cNvPr id="198659" name="Object 3"/>
          <p:cNvGraphicFramePr>
            <a:graphicFrameLocks noChangeAspect="1"/>
          </p:cNvGraphicFramePr>
          <p:nvPr>
            <p:ph idx="1"/>
          </p:nvPr>
        </p:nvGraphicFramePr>
        <p:xfrm>
          <a:off x="1023938" y="2624138"/>
          <a:ext cx="7334250" cy="1941512"/>
        </p:xfrm>
        <a:graphic>
          <a:graphicData uri="http://schemas.openxmlformats.org/presentationml/2006/ole">
            <p:oleObj spid="_x0000_s119810" name="Equation" r:id="rId4" imgW="3937000" imgH="118110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a:xfrm>
            <a:off x="762000" y="762000"/>
            <a:ext cx="7924800" cy="990600"/>
          </a:xfrm>
        </p:spPr>
        <p:txBody>
          <a:bodyPr/>
          <a:lstStyle/>
          <a:p>
            <a:r>
              <a:rPr lang="en-US" sz="4000"/>
              <a:t>Simple Loan—Yield to Maturity</a:t>
            </a:r>
          </a:p>
        </p:txBody>
      </p:sp>
      <p:graphicFrame>
        <p:nvGraphicFramePr>
          <p:cNvPr id="112643" name="Object 3"/>
          <p:cNvGraphicFramePr>
            <a:graphicFrameLocks noChangeAspect="1"/>
          </p:cNvGraphicFramePr>
          <p:nvPr>
            <p:ph idx="1"/>
          </p:nvPr>
        </p:nvGraphicFramePr>
        <p:xfrm>
          <a:off x="1295400" y="2438400"/>
          <a:ext cx="5867400" cy="4221163"/>
        </p:xfrm>
        <a:graphic>
          <a:graphicData uri="http://schemas.openxmlformats.org/presentationml/2006/ole">
            <p:oleObj spid="_x0000_s3074" name="Equation" r:id="rId4" imgW="3162240" imgH="2438280" progId="">
              <p:embed/>
            </p:oleObj>
          </a:graphicData>
        </a:graphic>
      </p:graphicFrame>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p:cNvSpPr>
            <a:spLocks noGrp="1" noChangeArrowheads="1"/>
          </p:cNvSpPr>
          <p:nvPr>
            <p:ph type="title"/>
          </p:nvPr>
        </p:nvSpPr>
        <p:spPr/>
        <p:txBody>
          <a:bodyPr/>
          <a:lstStyle/>
          <a:p>
            <a:r>
              <a:rPr lang="en-US"/>
              <a:t>Numerical Example</a:t>
            </a:r>
          </a:p>
        </p:txBody>
      </p:sp>
      <p:sp>
        <p:nvSpPr>
          <p:cNvPr id="208899" name="Rectangle 3"/>
          <p:cNvSpPr>
            <a:spLocks noGrp="1" noChangeArrowheads="1"/>
          </p:cNvSpPr>
          <p:nvPr>
            <p:ph type="body" idx="1"/>
          </p:nvPr>
        </p:nvSpPr>
        <p:spPr>
          <a:xfrm>
            <a:off x="914400" y="2362200"/>
            <a:ext cx="7772400" cy="4953000"/>
          </a:xfrm>
          <a:noFill/>
          <a:ln/>
        </p:spPr>
        <p:txBody>
          <a:bodyPr/>
          <a:lstStyle/>
          <a:p>
            <a:pPr marL="0" indent="0">
              <a:lnSpc>
                <a:spcPct val="90000"/>
              </a:lnSpc>
              <a:spcBef>
                <a:spcPct val="33000"/>
              </a:spcBef>
              <a:buFont typeface="Wingdings" pitchFamily="2" charset="2"/>
              <a:buNone/>
              <a:tabLst>
                <a:tab pos="344488" algn="l"/>
              </a:tabLst>
            </a:pPr>
            <a:r>
              <a:rPr lang="en-US" sz="1800"/>
              <a:t>1.	One-year interest rate over the next five years:</a:t>
            </a:r>
            <a:br>
              <a:rPr lang="en-US" sz="1800"/>
            </a:br>
            <a:r>
              <a:rPr lang="en-US" sz="1800"/>
              <a:t>	5%, 6%, 7%, 8% and 9%</a:t>
            </a:r>
          </a:p>
          <a:p>
            <a:pPr marL="0" indent="0">
              <a:lnSpc>
                <a:spcPct val="90000"/>
              </a:lnSpc>
              <a:spcBef>
                <a:spcPct val="33000"/>
              </a:spcBef>
              <a:buFont typeface="Wingdings" pitchFamily="2" charset="2"/>
              <a:buNone/>
              <a:tabLst>
                <a:tab pos="344488" algn="l"/>
              </a:tabLst>
            </a:pPr>
            <a:r>
              <a:rPr lang="en-US" sz="1800"/>
              <a:t>2.	Investors’ preferences for holding short-term bonds, liquidity 		premiums for one to five-year bonds:</a:t>
            </a:r>
          </a:p>
          <a:p>
            <a:pPr marL="0" indent="0">
              <a:lnSpc>
                <a:spcPct val="90000"/>
              </a:lnSpc>
              <a:spcBef>
                <a:spcPct val="33000"/>
              </a:spcBef>
              <a:buFont typeface="Wingdings" pitchFamily="2" charset="2"/>
              <a:buNone/>
              <a:tabLst>
                <a:tab pos="344488" algn="l"/>
              </a:tabLst>
            </a:pPr>
            <a:r>
              <a:rPr lang="en-US" sz="1800"/>
              <a:t>	0%, 0.25%, 0.5%, 0.75% and 1.0%.</a:t>
            </a:r>
          </a:p>
          <a:p>
            <a:pPr marL="0" indent="0">
              <a:lnSpc>
                <a:spcPct val="90000"/>
              </a:lnSpc>
              <a:spcBef>
                <a:spcPct val="33000"/>
              </a:spcBef>
              <a:buFont typeface="Wingdings" pitchFamily="2" charset="2"/>
              <a:buNone/>
              <a:tabLst>
                <a:tab pos="344488" algn="l"/>
              </a:tabLst>
            </a:pPr>
            <a:r>
              <a:rPr lang="en-US" sz="1800"/>
              <a:t>	Interest rate on the two-year bond:</a:t>
            </a:r>
          </a:p>
          <a:p>
            <a:pPr marL="0" indent="0">
              <a:lnSpc>
                <a:spcPct val="90000"/>
              </a:lnSpc>
              <a:spcBef>
                <a:spcPct val="33000"/>
              </a:spcBef>
              <a:buFont typeface="Wingdings" pitchFamily="2" charset="2"/>
              <a:buNone/>
              <a:tabLst>
                <a:tab pos="344488" algn="l"/>
              </a:tabLst>
            </a:pPr>
            <a:r>
              <a:rPr lang="en-US" sz="1800"/>
              <a:t>	 (5% + 6%)/2 + 0.25% = 5.75%</a:t>
            </a:r>
          </a:p>
          <a:p>
            <a:pPr marL="0" indent="0">
              <a:lnSpc>
                <a:spcPct val="90000"/>
              </a:lnSpc>
              <a:spcBef>
                <a:spcPct val="33000"/>
              </a:spcBef>
              <a:buFont typeface="Wingdings" pitchFamily="2" charset="2"/>
              <a:buNone/>
              <a:tabLst>
                <a:tab pos="344488" algn="l"/>
              </a:tabLst>
            </a:pPr>
            <a:r>
              <a:rPr lang="en-US" sz="1800"/>
              <a:t>	</a:t>
            </a:r>
            <a:r>
              <a:rPr lang="en-US" sz="1800" b="1"/>
              <a:t>Interest rate on the five-year bond:</a:t>
            </a:r>
          </a:p>
          <a:p>
            <a:pPr marL="0" indent="0">
              <a:lnSpc>
                <a:spcPct val="90000"/>
              </a:lnSpc>
              <a:spcBef>
                <a:spcPct val="33000"/>
              </a:spcBef>
              <a:buFont typeface="Wingdings" pitchFamily="2" charset="2"/>
              <a:buNone/>
              <a:tabLst>
                <a:tab pos="344488" algn="l"/>
              </a:tabLst>
            </a:pPr>
            <a:r>
              <a:rPr lang="en-US" sz="1800" b="1"/>
              <a:t>	Interest rates on one to five-year bonds:</a:t>
            </a:r>
          </a:p>
          <a:p>
            <a:pPr marL="0" indent="0">
              <a:lnSpc>
                <a:spcPct val="90000"/>
              </a:lnSpc>
              <a:spcBef>
                <a:spcPct val="33000"/>
              </a:spcBef>
              <a:buFont typeface="Wingdings" pitchFamily="2" charset="2"/>
              <a:buNone/>
              <a:tabLst>
                <a:tab pos="344488" algn="l"/>
              </a:tabLst>
            </a:pPr>
            <a:r>
              <a:rPr lang="en-US" sz="1800"/>
              <a:t>	</a:t>
            </a:r>
          </a:p>
          <a:p>
            <a:pPr marL="0" indent="0">
              <a:lnSpc>
                <a:spcPct val="90000"/>
              </a:lnSpc>
              <a:spcBef>
                <a:spcPct val="33000"/>
              </a:spcBef>
              <a:buFont typeface="Wingdings" pitchFamily="2" charset="2"/>
              <a:buNone/>
              <a:tabLst>
                <a:tab pos="344488" algn="l"/>
              </a:tabLst>
            </a:pPr>
            <a:r>
              <a:rPr lang="en-US" sz="1800"/>
              <a:t>Comparing with those for the expectations theory, liquidity premium (preferred habitat) theories produce yield curves more steeply upward sloped</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AutoShape 2"/>
          <p:cNvSpPr>
            <a:spLocks noGrp="1" noChangeArrowheads="1"/>
          </p:cNvSpPr>
          <p:nvPr>
            <p:ph type="title"/>
          </p:nvPr>
        </p:nvSpPr>
        <p:spPr/>
        <p:txBody>
          <a:bodyPr/>
          <a:lstStyle/>
          <a:p>
            <a:r>
              <a:rPr lang="en-US" sz="4000"/>
              <a:t>Preferred Habitat Theory</a:t>
            </a:r>
          </a:p>
        </p:txBody>
      </p:sp>
      <p:sp>
        <p:nvSpPr>
          <p:cNvPr id="200707" name="Rectangle 3"/>
          <p:cNvSpPr>
            <a:spLocks noGrp="1" noChangeArrowheads="1"/>
          </p:cNvSpPr>
          <p:nvPr>
            <p:ph type="body" idx="1"/>
          </p:nvPr>
        </p:nvSpPr>
        <p:spPr/>
        <p:txBody>
          <a:bodyPr/>
          <a:lstStyle/>
          <a:p>
            <a:pPr>
              <a:spcBef>
                <a:spcPct val="50000"/>
              </a:spcBef>
            </a:pPr>
            <a:r>
              <a:rPr lang="en-US"/>
              <a:t>Investors have a preference for bonds of one maturity over another</a:t>
            </a:r>
          </a:p>
          <a:p>
            <a:pPr>
              <a:spcBef>
                <a:spcPct val="50000"/>
              </a:spcBef>
            </a:pPr>
            <a:r>
              <a:rPr lang="en-US"/>
              <a:t>They will be willing to buy bonds of different maturities only if they earn a somewhat higher expected return</a:t>
            </a:r>
          </a:p>
          <a:p>
            <a:pPr>
              <a:spcBef>
                <a:spcPct val="50000"/>
              </a:spcBef>
            </a:pPr>
            <a:r>
              <a:rPr lang="en-US"/>
              <a:t>Investors are likely to prefer short-term bonds over longer-term bonds</a:t>
            </a: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Mishkin_c06F05"/>
          <p:cNvPicPr preferRelativeResize="0">
            <a:picLocks noChangeAspect="1" noChangeArrowheads="1"/>
          </p:cNvPicPr>
          <p:nvPr>
            <p:custDataLst>
              <p:tags r:id="rId1"/>
            </p:custDataLst>
          </p:nvPr>
        </p:nvPicPr>
        <p:blipFill>
          <a:blip r:embed="rId4" cstate="print"/>
          <a:srcRect/>
          <a:stretch>
            <a:fillRect/>
          </a:stretch>
        </p:blipFill>
        <p:spPr bwMode="auto">
          <a:xfrm>
            <a:off x="914400" y="1066800"/>
            <a:ext cx="7620000" cy="556577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p:cNvSpPr>
            <a:spLocks noGrp="1" noChangeArrowheads="1"/>
          </p:cNvSpPr>
          <p:nvPr>
            <p:ph type="title"/>
          </p:nvPr>
        </p:nvSpPr>
        <p:spPr>
          <a:xfrm>
            <a:off x="762000" y="838200"/>
            <a:ext cx="7912100" cy="1143000"/>
          </a:xfrm>
        </p:spPr>
        <p:txBody>
          <a:bodyPr/>
          <a:lstStyle/>
          <a:p>
            <a:r>
              <a:rPr lang="en-US" sz="2800"/>
              <a:t>Liquidity Premium and Preferred Habitat Theories, Explanation of the Facts</a:t>
            </a:r>
          </a:p>
        </p:txBody>
      </p:sp>
      <p:sp>
        <p:nvSpPr>
          <p:cNvPr id="204803" name="Rectangle 3"/>
          <p:cNvSpPr>
            <a:spLocks noGrp="1" noChangeArrowheads="1"/>
          </p:cNvSpPr>
          <p:nvPr>
            <p:ph type="body" idx="1"/>
          </p:nvPr>
        </p:nvSpPr>
        <p:spPr>
          <a:xfrm>
            <a:off x="838200" y="2362200"/>
            <a:ext cx="7912100" cy="4495800"/>
          </a:xfrm>
        </p:spPr>
        <p:txBody>
          <a:bodyPr/>
          <a:lstStyle/>
          <a:p>
            <a:pPr>
              <a:spcBef>
                <a:spcPct val="50000"/>
              </a:spcBef>
            </a:pPr>
            <a:r>
              <a:rPr lang="en-US" sz="2000"/>
              <a:t>Interest rates on different maturity bonds move together over time; explained by the first term in </a:t>
            </a:r>
            <a:br>
              <a:rPr lang="en-US" sz="2000"/>
            </a:br>
            <a:r>
              <a:rPr lang="en-US" sz="2000"/>
              <a:t>the equation</a:t>
            </a:r>
          </a:p>
          <a:p>
            <a:pPr>
              <a:spcBef>
                <a:spcPct val="50000"/>
              </a:spcBef>
            </a:pPr>
            <a:r>
              <a:rPr lang="en-US" sz="2000"/>
              <a:t>Yield curves tend to slope upward when short-term rates are low and to be inverted when short-term rates are high; explained by the liquidity premium term in the first case and by a low expected average in the second case</a:t>
            </a:r>
          </a:p>
          <a:p>
            <a:pPr>
              <a:spcBef>
                <a:spcPct val="50000"/>
              </a:spcBef>
            </a:pPr>
            <a:r>
              <a:rPr lang="en-US" sz="2000"/>
              <a:t>Yield curves typically slope upward; explained </a:t>
            </a:r>
            <a:br>
              <a:rPr lang="en-US" sz="2000"/>
            </a:br>
            <a:r>
              <a:rPr lang="en-US" sz="2000"/>
              <a:t>by a larger liquidity premium as the term to </a:t>
            </a:r>
            <a:br>
              <a:rPr lang="en-US" sz="2000"/>
            </a:br>
            <a:r>
              <a:rPr lang="en-US" sz="2000"/>
              <a:t>maturity lengthens</a:t>
            </a:r>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609600" y="609600"/>
            <a:ext cx="7315200" cy="1143000"/>
          </a:xfrm>
        </p:spPr>
        <p:txBody>
          <a:bodyPr/>
          <a:lstStyle/>
          <a:p>
            <a:r>
              <a:rPr lang="en-US" sz="2800"/>
              <a:t>Market Predictions of Future Short Rates</a:t>
            </a:r>
          </a:p>
        </p:txBody>
      </p:sp>
      <p:pic>
        <p:nvPicPr>
          <p:cNvPr id="57348" name="Picture 4" descr="Mishkin_c06F06"/>
          <p:cNvPicPr preferRelativeResize="0">
            <a:picLocks noChangeAspect="1" noChangeArrowheads="1"/>
          </p:cNvPicPr>
          <p:nvPr>
            <p:custDataLst>
              <p:tags r:id="rId1"/>
            </p:custDataLst>
          </p:nvPr>
        </p:nvPicPr>
        <p:blipFill>
          <a:blip r:embed="rId4" cstate="print"/>
          <a:srcRect/>
          <a:stretch>
            <a:fillRect/>
          </a:stretch>
        </p:blipFill>
        <p:spPr bwMode="auto">
          <a:xfrm>
            <a:off x="838200" y="2362200"/>
            <a:ext cx="6872288" cy="4495800"/>
          </a:xfrm>
          <a:prstGeom prst="rect">
            <a:avLst/>
          </a:prstGeom>
          <a:noFill/>
          <a:ln w="9525">
            <a:noFill/>
            <a:miter lim="800000"/>
            <a:headEnd/>
            <a:tailEnd/>
          </a:ln>
          <a:effec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AutoShape 4"/>
          <p:cNvSpPr>
            <a:spLocks noGrp="1" noChangeArrowheads="1"/>
          </p:cNvSpPr>
          <p:nvPr>
            <p:ph type="title"/>
          </p:nvPr>
        </p:nvSpPr>
        <p:spPr/>
        <p:txBody>
          <a:bodyPr/>
          <a:lstStyle/>
          <a:p>
            <a:r>
              <a:rPr lang="en-US"/>
              <a:t>Spring 2001</a:t>
            </a:r>
          </a:p>
        </p:txBody>
      </p:sp>
      <p:pic>
        <p:nvPicPr>
          <p:cNvPr id="65542" name="Picture 6" descr="yield_graph_big-01"/>
          <p:cNvPicPr>
            <a:picLocks noGrp="1" noChangeAspect="1" noChangeArrowheads="1"/>
          </p:cNvPicPr>
          <p:nvPr>
            <p:ph idx="1"/>
          </p:nvPr>
        </p:nvPicPr>
        <p:blipFill>
          <a:blip r:embed="rId3" cstate="print"/>
          <a:srcRect/>
          <a:stretch>
            <a:fillRect/>
          </a:stretch>
        </p:blipFill>
        <p:spPr>
          <a:xfrm>
            <a:off x="1400175" y="2432050"/>
            <a:ext cx="6492875" cy="3529013"/>
          </a:xfrm>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AutoShape 4"/>
          <p:cNvSpPr>
            <a:spLocks noGrp="1" noChangeArrowheads="1"/>
          </p:cNvSpPr>
          <p:nvPr>
            <p:ph type="title"/>
          </p:nvPr>
        </p:nvSpPr>
        <p:spPr/>
        <p:txBody>
          <a:bodyPr/>
          <a:lstStyle/>
          <a:p>
            <a:r>
              <a:rPr lang="en-US"/>
              <a:t>Spring 2005</a:t>
            </a:r>
          </a:p>
        </p:txBody>
      </p:sp>
      <p:sp>
        <p:nvSpPr>
          <p:cNvPr id="89093" name="Rectangle 5"/>
          <p:cNvSpPr>
            <a:spLocks noGrp="1" noChangeArrowheads="1"/>
          </p:cNvSpPr>
          <p:nvPr>
            <p:ph idx="1"/>
          </p:nvPr>
        </p:nvSpPr>
        <p:spPr/>
        <p:txBody>
          <a:bodyPr/>
          <a:lstStyle/>
          <a:p>
            <a:endParaRPr lang="en-US"/>
          </a:p>
        </p:txBody>
      </p:sp>
      <p:pic>
        <p:nvPicPr>
          <p:cNvPr id="89095" name="Picture 7" descr="chart?type=c13&amp;cfg=YieldCurveUS"/>
          <p:cNvPicPr>
            <a:picLocks noChangeAspect="1" noChangeArrowheads="1"/>
          </p:cNvPicPr>
          <p:nvPr/>
        </p:nvPicPr>
        <p:blipFill>
          <a:blip r:embed="rId3" cstate="print"/>
          <a:srcRect/>
          <a:stretch>
            <a:fillRect/>
          </a:stretch>
        </p:blipFill>
        <p:spPr bwMode="auto">
          <a:xfrm>
            <a:off x="1219200" y="1828800"/>
            <a:ext cx="7620000" cy="3887788"/>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762000" y="990600"/>
            <a:ext cx="7313613" cy="841375"/>
          </a:xfrm>
          <a:noFill/>
          <a:ln/>
        </p:spPr>
        <p:txBody>
          <a:bodyPr lIns="90488" tIns="44450" rIns="90488" bIns="44450" anchor="t"/>
          <a:lstStyle/>
          <a:p>
            <a:r>
              <a:rPr lang="en-US" sz="3200"/>
              <a:t>Interpreting Yield Curves 1980–2006</a:t>
            </a:r>
          </a:p>
        </p:txBody>
      </p:sp>
      <p:pic>
        <p:nvPicPr>
          <p:cNvPr id="58372" name="Picture 4" descr="Mishkin_c06F07"/>
          <p:cNvPicPr preferRelativeResize="0">
            <a:picLocks noChangeAspect="1" noChangeArrowheads="1"/>
          </p:cNvPicPr>
          <p:nvPr>
            <p:custDataLst>
              <p:tags r:id="rId1"/>
            </p:custDataLst>
          </p:nvPr>
        </p:nvPicPr>
        <p:blipFill>
          <a:blip r:embed="rId4" cstate="print"/>
          <a:srcRect/>
          <a:stretch>
            <a:fillRect/>
          </a:stretch>
        </p:blipFill>
        <p:spPr bwMode="auto">
          <a:xfrm>
            <a:off x="914400" y="2362200"/>
            <a:ext cx="7696200" cy="4495800"/>
          </a:xfrm>
          <a:prstGeom prst="rect">
            <a:avLst/>
          </a:prstGeom>
          <a:noFill/>
          <a:ln w="9525">
            <a:noFill/>
            <a:miter lim="800000"/>
            <a:headEnd/>
            <a:tailEnd/>
          </a:ln>
          <a:effectLst/>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a:t>Dynamic Yield Curve</a:t>
            </a:r>
          </a:p>
        </p:txBody>
      </p:sp>
      <p:sp>
        <p:nvSpPr>
          <p:cNvPr id="29699" name="Rectangle 3"/>
          <p:cNvSpPr>
            <a:spLocks noGrp="1" noChangeArrowheads="1"/>
          </p:cNvSpPr>
          <p:nvPr>
            <p:ph type="body" idx="1"/>
          </p:nvPr>
        </p:nvSpPr>
        <p:spPr/>
        <p:txBody>
          <a:bodyPr/>
          <a:lstStyle/>
          <a:p>
            <a:r>
              <a:rPr lang="en-US" sz="2000"/>
              <a:t>Yield curve changes plotted against DJIA </a:t>
            </a:r>
          </a:p>
          <a:p>
            <a:r>
              <a:rPr lang="en-US" sz="2000">
                <a:hlinkClick r:id="rId3"/>
              </a:rPr>
              <a:t>http://stockcharts.com/charts/YieldCurve.html</a:t>
            </a:r>
            <a:endParaRPr lang="en-US" sz="2000"/>
          </a:p>
          <a:p>
            <a:endParaRPr lang="en-US" sz="2000"/>
          </a:p>
          <a:p>
            <a:r>
              <a:rPr lang="en-US" sz="2000"/>
              <a:t>Yield curves since the late 70’s</a:t>
            </a:r>
          </a:p>
          <a:p>
            <a:r>
              <a:rPr lang="en-US" sz="2000">
                <a:hlinkClick r:id="rId4"/>
              </a:rPr>
              <a:t>http://fixedincome.fidelity.com/fi/FIHistoricalYield</a:t>
            </a:r>
            <a:endParaRPr lang="en-US" sz="2000"/>
          </a:p>
          <a:p>
            <a:endParaRPr lang="en-US" sz="1600"/>
          </a:p>
          <a:p>
            <a:endParaRPr lang="en-US" sz="16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r>
              <a:rPr lang="en-US"/>
              <a:t>Appendix</a:t>
            </a:r>
          </a:p>
        </p:txBody>
      </p:sp>
      <p:sp>
        <p:nvSpPr>
          <p:cNvPr id="91139" name="Rectangle 3"/>
          <p:cNvSpPr>
            <a:spLocks noGrp="1" noChangeArrowheads="1"/>
          </p:cNvSpPr>
          <p:nvPr>
            <p:ph type="body" idx="1"/>
          </p:nvPr>
        </p:nvSpPr>
        <p:spPr/>
        <p:txBody>
          <a:bodyPr/>
          <a:lstStyle/>
          <a:p>
            <a:r>
              <a:rPr lang="en-US" sz="2400"/>
              <a:t>Slides after this point will most likely not be covered in class. However they may contain useful definitions, or further elaborate on important concepts, particularly materials covered in the text book.</a:t>
            </a:r>
          </a:p>
          <a:p>
            <a:endParaRPr lang="en-US" sz="2400"/>
          </a:p>
          <a:p>
            <a:r>
              <a:rPr lang="en-US" sz="2400"/>
              <a:t>They may contain examples I’ve used in the past, or slides I just don’t want to delete as I may use them in the future.</a:t>
            </a:r>
          </a:p>
          <a:p>
            <a:endParaRPr lang="en-US" sz="24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5514</Words>
  <Application>Microsoft Office PowerPoint</Application>
  <PresentationFormat>On-screen Show (4:3)</PresentationFormat>
  <Paragraphs>1087</Paragraphs>
  <Slides>186</Slides>
  <Notes>186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186</vt:i4>
      </vt:variant>
    </vt:vector>
  </HeadingPairs>
  <TitlesOfParts>
    <vt:vector size="188" baseType="lpstr">
      <vt:lpstr>Office Theme</vt:lpstr>
      <vt:lpstr>Equation</vt:lpstr>
      <vt:lpstr>Understanding Interest Rates</vt:lpstr>
      <vt:lpstr>Lottery Options</vt:lpstr>
      <vt:lpstr>Lottery Options (cont)</vt:lpstr>
      <vt:lpstr>Present Value</vt:lpstr>
      <vt:lpstr>Discounting the Future</vt:lpstr>
      <vt:lpstr>Simple Present Value</vt:lpstr>
      <vt:lpstr>Four Types of  Credit Market Instruments</vt:lpstr>
      <vt:lpstr>Yield to Maturity</vt:lpstr>
      <vt:lpstr>Simple Loan—Yield to Maturity</vt:lpstr>
      <vt:lpstr>Fixed Payment Loan— Yield to Maturity</vt:lpstr>
      <vt:lpstr>Coupon Bond—Yield to Maturity</vt:lpstr>
      <vt:lpstr>Slide 12</vt:lpstr>
      <vt:lpstr>Discount Bond—Yield to Maturity</vt:lpstr>
      <vt:lpstr>Yield on a Discount Basis</vt:lpstr>
      <vt:lpstr>Distinction Between: Interest Rates and Returns</vt:lpstr>
      <vt:lpstr>Rate of Return and Interest Rates</vt:lpstr>
      <vt:lpstr>Rate of Return and Interest Rates (cont’d)</vt:lpstr>
      <vt:lpstr>Rate of Return and Interest Rates</vt:lpstr>
      <vt:lpstr>Interest-Rate Risk</vt:lpstr>
      <vt:lpstr>Real and Nominal Interest Rates</vt:lpstr>
      <vt:lpstr>Fisher Equation</vt:lpstr>
      <vt:lpstr>Real and Nominal Interest Rates</vt:lpstr>
      <vt:lpstr>Appendix</vt:lpstr>
      <vt:lpstr>Consol or Perpetuity</vt:lpstr>
      <vt:lpstr>Following the Financial News:  Bond Prices and Interest Rates</vt:lpstr>
      <vt:lpstr>The Behavior of Interest Rates</vt:lpstr>
      <vt:lpstr>Determining the  Quantity Demanded of an Asset</vt:lpstr>
      <vt:lpstr>Theory of Asset Demand</vt:lpstr>
      <vt:lpstr>Slide 29</vt:lpstr>
      <vt:lpstr>Supply and Demand for Bonds</vt:lpstr>
      <vt:lpstr>Slide 31</vt:lpstr>
      <vt:lpstr>Market Equilibrium</vt:lpstr>
      <vt:lpstr>Shifts in the Demand for Bonds</vt:lpstr>
      <vt:lpstr>Slide 34</vt:lpstr>
      <vt:lpstr>Slide 35</vt:lpstr>
      <vt:lpstr>Slide 36</vt:lpstr>
      <vt:lpstr>Shift in Demand</vt:lpstr>
      <vt:lpstr>Factors that Shift the Bond Demand Curve</vt:lpstr>
      <vt:lpstr>Shifts in the Supply of Bonds</vt:lpstr>
      <vt:lpstr>Slide 40</vt:lpstr>
      <vt:lpstr>Shift in Supply</vt:lpstr>
      <vt:lpstr>Loanable Funds Terminology</vt:lpstr>
      <vt:lpstr>Fisher Effect</vt:lpstr>
      <vt:lpstr>Fisher Effect</vt:lpstr>
      <vt:lpstr>Business Cycle and Interest Rates</vt:lpstr>
      <vt:lpstr>Business Cycle and Interest Rates</vt:lpstr>
      <vt:lpstr>Practice Problems </vt:lpstr>
      <vt:lpstr>Interest Rate Ceilings </vt:lpstr>
      <vt:lpstr>The Liquidity Preference Framework</vt:lpstr>
      <vt:lpstr>Liquidity Preference Analysis</vt:lpstr>
      <vt:lpstr>Slide 51</vt:lpstr>
      <vt:lpstr>Shifts in the Demand for Money</vt:lpstr>
      <vt:lpstr>Shifts in the Supply of Money</vt:lpstr>
      <vt:lpstr>Slide 54</vt:lpstr>
      <vt:lpstr>Slide 55</vt:lpstr>
      <vt:lpstr>Slide 56</vt:lpstr>
      <vt:lpstr>Everything Else Remaining Equal?</vt:lpstr>
      <vt:lpstr>Money and Interest Rates</vt:lpstr>
      <vt:lpstr>Price-Level Effect  and Expected-Inflation Effect</vt:lpstr>
      <vt:lpstr>Slide 60</vt:lpstr>
      <vt:lpstr>Slide 61</vt:lpstr>
      <vt:lpstr>Relation of Liquidity Preference Framework to Loanable Funds</vt:lpstr>
      <vt:lpstr>Relation of Liquidity Preference Framework to Loanable Funds</vt:lpstr>
      <vt:lpstr>The Risk and Term Structure of Interest Rates</vt:lpstr>
      <vt:lpstr>Risk Structure of Long-Term Bonds in the United States</vt:lpstr>
      <vt:lpstr>Risk Structure of Interest Rates</vt:lpstr>
      <vt:lpstr>Increase in Default Risk on Corporate Bonds</vt:lpstr>
      <vt:lpstr>Analysis of Figure 2: Increase in Default Risk on Corporate Bonds</vt:lpstr>
      <vt:lpstr>Bond Ratings </vt:lpstr>
      <vt:lpstr>Corporate Bonds Become Less Liquid</vt:lpstr>
      <vt:lpstr>Tax Advantages of Municipal Bonds</vt:lpstr>
      <vt:lpstr>Analysis of Figure 3:  Tax Advantages of Municipal Bonds</vt:lpstr>
      <vt:lpstr>Term Structure Facts to be Explained</vt:lpstr>
      <vt:lpstr>Interest Rates on Different Maturity Bonds Move Together</vt:lpstr>
      <vt:lpstr>Yield Curves</vt:lpstr>
      <vt:lpstr>Term Structure of Interest Rates</vt:lpstr>
      <vt:lpstr>Facts Theory of the Term Structure of Interest Rates Must Explain</vt:lpstr>
      <vt:lpstr>Three Theories  to Explain the Three Facts</vt:lpstr>
      <vt:lpstr>Expectations Theory</vt:lpstr>
      <vt:lpstr>Expectations Theory—Example</vt:lpstr>
      <vt:lpstr>Expectations Theory—In General</vt:lpstr>
      <vt:lpstr>Expectations Theory—In General (cont’d)</vt:lpstr>
      <vt:lpstr>Expectations Theory—In General (cont’d)</vt:lpstr>
      <vt:lpstr>Expectations Theory—In General (cont’d)</vt:lpstr>
      <vt:lpstr>More Examples…</vt:lpstr>
      <vt:lpstr>Expectations Theory</vt:lpstr>
      <vt:lpstr>Segmented Markets Theory</vt:lpstr>
      <vt:lpstr>Liquidity Premium &amp;  Preferred Habitat Theories</vt:lpstr>
      <vt:lpstr>Liquidity Premium Theory</vt:lpstr>
      <vt:lpstr>Numerical Example</vt:lpstr>
      <vt:lpstr>Preferred Habitat Theory</vt:lpstr>
      <vt:lpstr>Slide 92</vt:lpstr>
      <vt:lpstr>Liquidity Premium and Preferred Habitat Theories, Explanation of the Facts</vt:lpstr>
      <vt:lpstr>Market Predictions of Future Short Rates</vt:lpstr>
      <vt:lpstr>Spring 2001</vt:lpstr>
      <vt:lpstr>Spring 2005</vt:lpstr>
      <vt:lpstr>Interpreting Yield Curves 1980–2006</vt:lpstr>
      <vt:lpstr>Dynamic Yield Curve</vt:lpstr>
      <vt:lpstr>Appendix</vt:lpstr>
      <vt:lpstr>Expectations Hypothesis</vt:lpstr>
      <vt:lpstr>Expected Return from Strategy 1</vt:lpstr>
      <vt:lpstr>Expected Return from Strategy 1</vt:lpstr>
      <vt:lpstr>Expectations Hypothesis  and Term Structure Facts</vt:lpstr>
      <vt:lpstr>Slide 104</vt:lpstr>
      <vt:lpstr>Segmented Markets Theory</vt:lpstr>
      <vt:lpstr>Liquidity Premium (Preferred Habitat) Theories</vt:lpstr>
      <vt:lpstr>Relationship Between the Liquidity Premium (Preferred Habitat) and Expectations Theories</vt:lpstr>
      <vt:lpstr>Liquidity Premium (Preferred Habitat) Theories: Term Structure Facts</vt:lpstr>
      <vt:lpstr>Trading Experiment</vt:lpstr>
      <vt:lpstr>Trading Experiment</vt:lpstr>
      <vt:lpstr>Trading Experiment</vt:lpstr>
      <vt:lpstr>Trading Experiment</vt:lpstr>
      <vt:lpstr>So What Is Money?</vt:lpstr>
      <vt:lpstr>Meaning and Function of Money</vt:lpstr>
      <vt:lpstr>Evolution of Money</vt:lpstr>
      <vt:lpstr>The First Money</vt:lpstr>
      <vt:lpstr>The First Money</vt:lpstr>
      <vt:lpstr>The First Money</vt:lpstr>
      <vt:lpstr>Commodity Money</vt:lpstr>
      <vt:lpstr>Commodity Standard</vt:lpstr>
      <vt:lpstr>History of Paper Currency</vt:lpstr>
      <vt:lpstr>Fun Facts about the Dollar</vt:lpstr>
      <vt:lpstr>History of Money in US</vt:lpstr>
      <vt:lpstr>Federal Reserve’s Monetary Aggregates</vt:lpstr>
      <vt:lpstr>How Reliable are the M2 Money Data: Data Revisions</vt:lpstr>
      <vt:lpstr>Growth Rates of Fed’s  Monetary Aggregates</vt:lpstr>
      <vt:lpstr>The Economic Organization of a POW Camp R.A. Radford Economica, 1945, 189-201</vt:lpstr>
      <vt:lpstr>The Economic Organization of a POW Camp R.A. Radford Economica, 1945, 189-201</vt:lpstr>
      <vt:lpstr>The Money Quote</vt:lpstr>
      <vt:lpstr>More Money Quotes</vt:lpstr>
      <vt:lpstr>Multiple Deposit Creation and the Money Supply Process</vt:lpstr>
      <vt:lpstr>Four Players  in the Money Supply Process</vt:lpstr>
      <vt:lpstr>The Fed’s Balance Sheet</vt:lpstr>
      <vt:lpstr>Control of the Monetary Base</vt:lpstr>
      <vt:lpstr>If Person Cashes Check</vt:lpstr>
      <vt:lpstr>Discount Loans</vt:lpstr>
      <vt:lpstr>Deposit Creation: Single Bank</vt:lpstr>
      <vt:lpstr>Deposit Creation: Banking System</vt:lpstr>
      <vt:lpstr>Deposit Creation</vt:lpstr>
      <vt:lpstr>Deposit Creation</vt:lpstr>
      <vt:lpstr>Deposit Multiplier</vt:lpstr>
      <vt:lpstr>Deposit Creation: Banking System as a Whole</vt:lpstr>
      <vt:lpstr>The Monetary Base</vt:lpstr>
      <vt:lpstr>Summary: Factors that Affect the Monetary Base</vt:lpstr>
      <vt:lpstr>Wizard of OZ</vt:lpstr>
      <vt:lpstr>William Jennings Bryan</vt:lpstr>
      <vt:lpstr>Structure of Central Banks and the Federal Reserve System</vt:lpstr>
      <vt:lpstr>First Bank of United States 1791-1811</vt:lpstr>
      <vt:lpstr>Second Bank of United States 1816-1836</vt:lpstr>
      <vt:lpstr>Formal Structure of the Fed</vt:lpstr>
      <vt:lpstr>Federal Reserve Districts</vt:lpstr>
      <vt:lpstr>Informal Structure of the Fed</vt:lpstr>
      <vt:lpstr>Central Bank Independence</vt:lpstr>
      <vt:lpstr>Explaining Central Bank Behavior</vt:lpstr>
      <vt:lpstr>Central Bank Independence and Macro Performance in 17 Countries</vt:lpstr>
      <vt:lpstr>Tools of Monetary Policy</vt:lpstr>
      <vt:lpstr>The Market for Reserves  and the Fed Funds Rate</vt:lpstr>
      <vt:lpstr>Supply and Demand for Reserves</vt:lpstr>
      <vt:lpstr>Response to Open Market Operations</vt:lpstr>
      <vt:lpstr>Open Market Operations</vt:lpstr>
      <vt:lpstr>Response to Change in Required Reserves</vt:lpstr>
      <vt:lpstr>Reserve Requirements</vt:lpstr>
      <vt:lpstr>Response to a Change in the Discount Rate</vt:lpstr>
      <vt:lpstr>Discount Loans</vt:lpstr>
      <vt:lpstr>Discount Policy</vt:lpstr>
      <vt:lpstr>Market Interest Rates and the Discount Rate</vt:lpstr>
      <vt:lpstr>How Primary Credit Facility Puts Ceiling on iff</vt:lpstr>
      <vt:lpstr>Channel/Corridor System for Setting Interest Rates in Other Countries</vt:lpstr>
      <vt:lpstr>Conduct of Monetary Policy: Goals and Targets</vt:lpstr>
      <vt:lpstr>Goals of Monetary Policy</vt:lpstr>
      <vt:lpstr>Central Bank Strategy</vt:lpstr>
      <vt:lpstr>Money Supply Target</vt:lpstr>
      <vt:lpstr>Interest Rate Target</vt:lpstr>
      <vt:lpstr>Criteria for Choosing Targets</vt:lpstr>
      <vt:lpstr>History of Fed Policy Procedures</vt:lpstr>
      <vt:lpstr>Slide 176</vt:lpstr>
      <vt:lpstr>Slide 177</vt:lpstr>
      <vt:lpstr>Federal Funds Rate and Money Growth Before and After October 1979</vt:lpstr>
      <vt:lpstr>Taylor Rule, NAIRU and the Phillips Curve</vt:lpstr>
      <vt:lpstr>Taylor Rule and Fed Funds Rate</vt:lpstr>
      <vt:lpstr>Taylor’s Rule</vt:lpstr>
      <vt:lpstr>Taylor’s Rule in Early 2000’s</vt:lpstr>
      <vt:lpstr>McCallum’s Monetary Base Rule</vt:lpstr>
      <vt:lpstr>McCallum’s Rule</vt:lpstr>
      <vt:lpstr>Appendix</vt:lpstr>
      <vt:lpstr>E- Money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brooks.tagg</dc:creator>
  <cp:lastModifiedBy>brooks.tagg</cp:lastModifiedBy>
  <cp:revision>6</cp:revision>
  <dcterms:created xsi:type="dcterms:W3CDTF">2009-09-23T20:04:01Z</dcterms:created>
  <dcterms:modified xsi:type="dcterms:W3CDTF">2009-09-30T19:23:00Z</dcterms:modified>
</cp:coreProperties>
</file>