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1"/>
  </p:notesMasterIdLst>
  <p:sldIdLst>
    <p:sldId id="337" r:id="rId2"/>
    <p:sldId id="262" r:id="rId3"/>
    <p:sldId id="307" r:id="rId4"/>
    <p:sldId id="264" r:id="rId5"/>
    <p:sldId id="265" r:id="rId6"/>
    <p:sldId id="266" r:id="rId7"/>
    <p:sldId id="303" r:id="rId8"/>
    <p:sldId id="267" r:id="rId9"/>
    <p:sldId id="340" r:id="rId10"/>
    <p:sldId id="306" r:id="rId11"/>
    <p:sldId id="268" r:id="rId12"/>
    <p:sldId id="269" r:id="rId13"/>
    <p:sldId id="270" r:id="rId14"/>
    <p:sldId id="271" r:id="rId15"/>
    <p:sldId id="273" r:id="rId16"/>
    <p:sldId id="274" r:id="rId17"/>
    <p:sldId id="275" r:id="rId18"/>
    <p:sldId id="320" r:id="rId19"/>
    <p:sldId id="304" r:id="rId20"/>
    <p:sldId id="276" r:id="rId21"/>
    <p:sldId id="277" r:id="rId22"/>
    <p:sldId id="278" r:id="rId23"/>
    <p:sldId id="279" r:id="rId24"/>
    <p:sldId id="280" r:id="rId25"/>
    <p:sldId id="281" r:id="rId26"/>
    <p:sldId id="282" r:id="rId27"/>
    <p:sldId id="308" r:id="rId28"/>
    <p:sldId id="325" r:id="rId29"/>
    <p:sldId id="309" r:id="rId30"/>
    <p:sldId id="310" r:id="rId31"/>
    <p:sldId id="312" r:id="rId32"/>
    <p:sldId id="311" r:id="rId33"/>
    <p:sldId id="283" r:id="rId34"/>
    <p:sldId id="313" r:id="rId35"/>
    <p:sldId id="284" r:id="rId36"/>
    <p:sldId id="314" r:id="rId37"/>
    <p:sldId id="315" r:id="rId38"/>
    <p:sldId id="285" r:id="rId39"/>
    <p:sldId id="305" r:id="rId40"/>
    <p:sldId id="287" r:id="rId41"/>
    <p:sldId id="319" r:id="rId42"/>
    <p:sldId id="318" r:id="rId43"/>
    <p:sldId id="338" r:id="rId44"/>
    <p:sldId id="293" r:id="rId45"/>
    <p:sldId id="294" r:id="rId46"/>
    <p:sldId id="295" r:id="rId47"/>
    <p:sldId id="299" r:id="rId48"/>
    <p:sldId id="321" r:id="rId49"/>
    <p:sldId id="322" r:id="rId50"/>
    <p:sldId id="339" r:id="rId51"/>
    <p:sldId id="323" r:id="rId52"/>
    <p:sldId id="326" r:id="rId53"/>
    <p:sldId id="327" r:id="rId54"/>
    <p:sldId id="328" r:id="rId55"/>
    <p:sldId id="329" r:id="rId56"/>
    <p:sldId id="341" r:id="rId57"/>
    <p:sldId id="324" r:id="rId58"/>
    <p:sldId id="336" r:id="rId59"/>
    <p:sldId id="335" r:id="rId60"/>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872">
          <p15:clr>
            <a:srgbClr val="A4A3A4"/>
          </p15:clr>
        </p15:guide>
        <p15:guide id="2" pos="2592">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7EBE"/>
    <a:srgbClr val="7F0B13"/>
    <a:srgbClr val="40060A"/>
    <a:srgbClr val="239939"/>
    <a:srgbClr val="1A701C"/>
    <a:srgbClr val="608834"/>
    <a:srgbClr val="00CC99"/>
    <a:srgbClr val="124A74"/>
    <a:srgbClr val="1A69A4"/>
    <a:srgbClr val="073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9" autoAdjust="0"/>
    <p:restoredTop sz="94609" autoAdjust="0"/>
  </p:normalViewPr>
  <p:slideViewPr>
    <p:cSldViewPr snapToGrid="0">
      <p:cViewPr>
        <p:scale>
          <a:sx n="83" d="100"/>
          <a:sy n="83" d="100"/>
        </p:scale>
        <p:origin x="-1286" y="-365"/>
      </p:cViewPr>
      <p:guideLst>
        <p:guide orient="horz" pos="1872"/>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672"/>
    </p:cViewPr>
  </p:sorterViewPr>
  <p:notesViewPr>
    <p:cSldViewPr snapToGrid="0">
      <p:cViewPr varScale="1">
        <p:scale>
          <a:sx n="100" d="100"/>
          <a:sy n="100" d="100"/>
        </p:scale>
        <p:origin x="3552" y="48"/>
      </p:cViewPr>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4276"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205A42E-C8FA-43FA-86A8-27B6844F88DC}" type="slidenum">
              <a:rPr lang="en-US"/>
              <a:pPr>
                <a:defRPr/>
              </a:pPr>
              <a:t>‹#›</a:t>
            </a:fld>
            <a:endParaRPr lang="en-US"/>
          </a:p>
        </p:txBody>
      </p:sp>
    </p:spTree>
    <p:extLst>
      <p:ext uri="{BB962C8B-B14F-4D97-AF65-F5344CB8AC3E}">
        <p14:creationId xmlns:p14="http://schemas.microsoft.com/office/powerpoint/2010/main" val="2657371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uwi-primoalma-prod.hosted.exlibrisgroup.com/primo-explore/search?query=sub,exact,%20United%20States%20--%20History,AND&amp;sortby=rank&amp;vid=LAX&amp;mfacet=rtype,include,media,1&amp;lang=en_US&amp;mode=advanced" TargetMode="External"/><Relationship Id="rId3" Type="http://schemas.openxmlformats.org/officeDocument/2006/relationships/hyperlink" Target="https://uwi-primoalma-prod.hosted.exlibrisgroup.com/primo-explore/search?query=sub,exact,Taylor,%20Frederick%20Winslow,%201856-1915,AND&amp;sortby=rank&amp;vid=LAX&amp;mfacet=rtype,include,media,1&amp;lang=en_US&amp;mode=advanced" TargetMode="External"/><Relationship Id="rId7" Type="http://schemas.openxmlformats.org/officeDocument/2006/relationships/hyperlink" Target="https://uwi-primoalma-prod.hosted.exlibrisgroup.com/primo-explore/search?query=sub,exact,%20Production%20management,AND&amp;sortby=rank&amp;vid=LAX&amp;mfacet=rtype,include,media,1&amp;lang=en_US&amp;mode=advanced"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uwi-primoalma-prod.hosted.exlibrisgroup.com/primo-explore/search?query=sub,exact,%20Operations%20research,AND&amp;sortby=rank&amp;vid=LAX&amp;mfacet=rtype,include,media,1&amp;lang=en_US&amp;mode=advanced" TargetMode="External"/><Relationship Id="rId5" Type="http://schemas.openxmlformats.org/officeDocument/2006/relationships/hyperlink" Target="https://uwi-primoalma-prod.hosted.exlibrisgroup.com/primo-explore/search?query=sub,exact,%20Industrial%20management,AND&amp;sortby=rank&amp;vid=LAX&amp;mfacet=rtype,include,media,1&amp;lang=en_US&amp;mode=advanced" TargetMode="External"/><Relationship Id="rId10" Type="http://schemas.openxmlformats.org/officeDocument/2006/relationships/hyperlink" Target="https://uwi-primoalma-prod.hosted.exlibrisgroup.com/primo-explore/search?query=lsr38,exact,%20Internet%20videos,AND&amp;sortby=rank&amp;vid=LAX&amp;mfacet=rtype,include,media,1&amp;lang=en_US&amp;mode=advanced" TargetMode="External"/><Relationship Id="rId4" Type="http://schemas.openxmlformats.org/officeDocument/2006/relationships/hyperlink" Target="https://uwi-primoalma-prod.hosted.exlibrisgroup.com/primo-explore/search?query=sub,exact,%20Depressions%20--%201929,AND&amp;sortby=rank&amp;vid=LAX&amp;mfacet=rtype,include,media,1&amp;lang=en_US&amp;mode=advanced" TargetMode="External"/><Relationship Id="rId9" Type="http://schemas.openxmlformats.org/officeDocument/2006/relationships/hyperlink" Target="https://uwi-primoalma-prod.hosted.exlibrisgroup.com/primo-explore/search?query=lsr38,exact,Educational%20films,AND&amp;sortby=rank&amp;vid=LAX&amp;mfacet=rtype,include,media,1&amp;lang=en_US&amp;mode=advance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1</a:t>
            </a:fld>
            <a:endParaRPr lang="en-US"/>
          </a:p>
        </p:txBody>
      </p:sp>
    </p:spTree>
    <p:extLst>
      <p:ext uri="{BB962C8B-B14F-4D97-AF65-F5344CB8AC3E}">
        <p14:creationId xmlns:p14="http://schemas.microsoft.com/office/powerpoint/2010/main" val="271428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10</a:t>
            </a:fld>
            <a:endParaRPr lang="en-US"/>
          </a:p>
        </p:txBody>
      </p:sp>
    </p:spTree>
    <p:extLst>
      <p:ext uri="{BB962C8B-B14F-4D97-AF65-F5344CB8AC3E}">
        <p14:creationId xmlns:p14="http://schemas.microsoft.com/office/powerpoint/2010/main" val="1735896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237E8D2-41CF-4D7C-80EC-8B4AD34287BC}" type="slidenum">
              <a:rPr lang="en-US" sz="1200" smtClean="0"/>
              <a:pPr eaLnBrk="1" hangingPunct="1"/>
              <a:t>11</a:t>
            </a:fld>
            <a:endParaRPr lang="en-US" sz="1200" smtClean="0"/>
          </a:p>
        </p:txBody>
      </p:sp>
      <p:sp>
        <p:nvSpPr>
          <p:cNvPr id="6041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CC773CFF-865A-4E02-86AE-584156C01B92}" type="slidenum">
              <a:rPr lang="en-US" sz="1200" smtClean="0"/>
              <a:pPr eaLnBrk="1" hangingPunct="1"/>
              <a:t>12</a:t>
            </a:fld>
            <a:endParaRPr lang="en-US" sz="1200" smtClean="0"/>
          </a:p>
        </p:txBody>
      </p:sp>
      <p:sp>
        <p:nvSpPr>
          <p:cNvPr id="6144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13</a:t>
            </a:fld>
            <a:endParaRPr lang="en-US"/>
          </a:p>
        </p:txBody>
      </p:sp>
    </p:spTree>
    <p:extLst>
      <p:ext uri="{BB962C8B-B14F-4D97-AF65-F5344CB8AC3E}">
        <p14:creationId xmlns:p14="http://schemas.microsoft.com/office/powerpoint/2010/main" val="2491154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35801B5-1426-4D29-B2A9-FA44D67B1EB8}" type="slidenum">
              <a:rPr lang="en-US" sz="1200" smtClean="0"/>
              <a:pPr eaLnBrk="1" hangingPunct="1"/>
              <a:t>14</a:t>
            </a:fld>
            <a:endParaRPr lang="en-US" sz="1200" smtClean="0"/>
          </a:p>
        </p:txBody>
      </p:sp>
      <p:sp>
        <p:nvSpPr>
          <p:cNvPr id="6246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15</a:t>
            </a:fld>
            <a:endParaRPr lang="en-US"/>
          </a:p>
        </p:txBody>
      </p:sp>
    </p:spTree>
    <p:extLst>
      <p:ext uri="{BB962C8B-B14F-4D97-AF65-F5344CB8AC3E}">
        <p14:creationId xmlns:p14="http://schemas.microsoft.com/office/powerpoint/2010/main" val="3713655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7A0121CE-0BE8-4245-B669-EA15DDCFD51E}" type="slidenum">
              <a:rPr lang="en-US" sz="1200" smtClean="0"/>
              <a:pPr eaLnBrk="1" hangingPunct="1"/>
              <a:t>16</a:t>
            </a:fld>
            <a:endParaRPr lang="en-US" sz="1200" smtClean="0"/>
          </a:p>
        </p:txBody>
      </p:sp>
      <p:sp>
        <p:nvSpPr>
          <p:cNvPr id="63491"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F001568-4424-45AB-8B2F-531F093E709E}" type="slidenum">
              <a:rPr lang="en-US" sz="1200" smtClean="0"/>
              <a:pPr eaLnBrk="1" hangingPunct="1"/>
              <a:t>17</a:t>
            </a:fld>
            <a:endParaRPr lang="en-US" sz="1200" smtClean="0"/>
          </a:p>
        </p:txBody>
      </p:sp>
      <p:sp>
        <p:nvSpPr>
          <p:cNvPr id="6451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18</a:t>
            </a:fld>
            <a:endParaRPr lang="en-US"/>
          </a:p>
        </p:txBody>
      </p:sp>
    </p:spTree>
    <p:extLst>
      <p:ext uri="{BB962C8B-B14F-4D97-AF65-F5344CB8AC3E}">
        <p14:creationId xmlns:p14="http://schemas.microsoft.com/office/powerpoint/2010/main" val="563091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02E7145-EA38-4E30-8AD9-7FCBA1C4D4F6}" type="slidenum">
              <a:rPr lang="en-US" sz="1200" smtClean="0"/>
              <a:pPr eaLnBrk="1" hangingPunct="1"/>
              <a:t>19</a:t>
            </a:fld>
            <a:endParaRPr lang="en-US" sz="1200" smtClean="0"/>
          </a:p>
        </p:txBody>
      </p:sp>
      <p:sp>
        <p:nvSpPr>
          <p:cNvPr id="6553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2</a:t>
            </a:fld>
            <a:endParaRPr lang="en-US"/>
          </a:p>
        </p:txBody>
      </p:sp>
    </p:spTree>
    <p:extLst>
      <p:ext uri="{BB962C8B-B14F-4D97-AF65-F5344CB8AC3E}">
        <p14:creationId xmlns:p14="http://schemas.microsoft.com/office/powerpoint/2010/main" val="39042819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20</a:t>
            </a:fld>
            <a:endParaRPr lang="en-US"/>
          </a:p>
        </p:txBody>
      </p:sp>
    </p:spTree>
    <p:extLst>
      <p:ext uri="{BB962C8B-B14F-4D97-AF65-F5344CB8AC3E}">
        <p14:creationId xmlns:p14="http://schemas.microsoft.com/office/powerpoint/2010/main" val="20718322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A9891BB-8F6B-4705-A7D6-56BEFFD268D0}" type="slidenum">
              <a:rPr lang="en-US" sz="1200" smtClean="0"/>
              <a:pPr eaLnBrk="1" hangingPunct="1"/>
              <a:t>21</a:t>
            </a:fld>
            <a:endParaRPr lang="en-US" sz="1200" smtClean="0"/>
          </a:p>
        </p:txBody>
      </p:sp>
      <p:sp>
        <p:nvSpPr>
          <p:cNvPr id="6656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BC1DB70-F120-443D-AF0B-31CA2A848A47}" type="slidenum">
              <a:rPr lang="en-US" sz="1200" smtClean="0"/>
              <a:pPr eaLnBrk="1" hangingPunct="1"/>
              <a:t>22</a:t>
            </a:fld>
            <a:endParaRPr lang="en-US" sz="1200" smtClean="0"/>
          </a:p>
        </p:txBody>
      </p:sp>
      <p:sp>
        <p:nvSpPr>
          <p:cNvPr id="6758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DF91B08-83D9-4E7C-8B8F-5A76A7375F00}" type="slidenum">
              <a:rPr lang="en-US" sz="1200" smtClean="0"/>
              <a:pPr eaLnBrk="1" hangingPunct="1"/>
              <a:t>23</a:t>
            </a:fld>
            <a:endParaRPr lang="en-US" sz="1200" smtClean="0"/>
          </a:p>
        </p:txBody>
      </p:sp>
      <p:sp>
        <p:nvSpPr>
          <p:cNvPr id="68611"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2977A93E-BF30-4209-A7D9-98889C9D32D6}" type="slidenum">
              <a:rPr lang="en-US" sz="1200" smtClean="0"/>
              <a:pPr eaLnBrk="1" hangingPunct="1"/>
              <a:t>24</a:t>
            </a:fld>
            <a:endParaRPr lang="en-US" sz="1200" smtClean="0"/>
          </a:p>
        </p:txBody>
      </p:sp>
      <p:sp>
        <p:nvSpPr>
          <p:cNvPr id="6963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5161D79-BBF5-4ED3-A8E8-DE7303FADA30}" type="slidenum">
              <a:rPr lang="en-US" sz="1200" smtClean="0"/>
              <a:pPr eaLnBrk="1" hangingPunct="1"/>
              <a:t>25</a:t>
            </a:fld>
            <a:endParaRPr lang="en-US" sz="1200" smtClean="0"/>
          </a:p>
        </p:txBody>
      </p:sp>
      <p:sp>
        <p:nvSpPr>
          <p:cNvPr id="7065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26</a:t>
            </a:fld>
            <a:endParaRPr lang="en-US"/>
          </a:p>
        </p:txBody>
      </p:sp>
    </p:spTree>
    <p:extLst>
      <p:ext uri="{BB962C8B-B14F-4D97-AF65-F5344CB8AC3E}">
        <p14:creationId xmlns:p14="http://schemas.microsoft.com/office/powerpoint/2010/main" val="22667195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27</a:t>
            </a:fld>
            <a:endParaRPr lang="en-US"/>
          </a:p>
        </p:txBody>
      </p:sp>
    </p:spTree>
    <p:extLst>
      <p:ext uri="{BB962C8B-B14F-4D97-AF65-F5344CB8AC3E}">
        <p14:creationId xmlns:p14="http://schemas.microsoft.com/office/powerpoint/2010/main" val="14244847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28</a:t>
            </a:fld>
            <a:endParaRPr lang="en-US"/>
          </a:p>
        </p:txBody>
      </p:sp>
    </p:spTree>
    <p:extLst>
      <p:ext uri="{BB962C8B-B14F-4D97-AF65-F5344CB8AC3E}">
        <p14:creationId xmlns:p14="http://schemas.microsoft.com/office/powerpoint/2010/main" val="2726587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29</a:t>
            </a:fld>
            <a:endParaRPr lang="en-US"/>
          </a:p>
        </p:txBody>
      </p:sp>
    </p:spTree>
    <p:extLst>
      <p:ext uri="{BB962C8B-B14F-4D97-AF65-F5344CB8AC3E}">
        <p14:creationId xmlns:p14="http://schemas.microsoft.com/office/powerpoint/2010/main" val="282806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3</a:t>
            </a:fld>
            <a:endParaRPr lang="en-US"/>
          </a:p>
        </p:txBody>
      </p:sp>
    </p:spTree>
    <p:extLst>
      <p:ext uri="{BB962C8B-B14F-4D97-AF65-F5344CB8AC3E}">
        <p14:creationId xmlns:p14="http://schemas.microsoft.com/office/powerpoint/2010/main" val="25354330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30</a:t>
            </a:fld>
            <a:endParaRPr lang="en-US"/>
          </a:p>
        </p:txBody>
      </p:sp>
    </p:spTree>
    <p:extLst>
      <p:ext uri="{BB962C8B-B14F-4D97-AF65-F5344CB8AC3E}">
        <p14:creationId xmlns:p14="http://schemas.microsoft.com/office/powerpoint/2010/main" val="220985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31</a:t>
            </a:fld>
            <a:endParaRPr lang="en-US"/>
          </a:p>
        </p:txBody>
      </p:sp>
    </p:spTree>
    <p:extLst>
      <p:ext uri="{BB962C8B-B14F-4D97-AF65-F5344CB8AC3E}">
        <p14:creationId xmlns:p14="http://schemas.microsoft.com/office/powerpoint/2010/main" val="7956963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32</a:t>
            </a:fld>
            <a:endParaRPr lang="en-US"/>
          </a:p>
        </p:txBody>
      </p:sp>
    </p:spTree>
    <p:extLst>
      <p:ext uri="{BB962C8B-B14F-4D97-AF65-F5344CB8AC3E}">
        <p14:creationId xmlns:p14="http://schemas.microsoft.com/office/powerpoint/2010/main" val="2415245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0927B09-84F3-4AD8-BFFE-586013B11D06}" type="slidenum">
              <a:rPr lang="en-US" sz="1200" smtClean="0"/>
              <a:pPr eaLnBrk="1" hangingPunct="1"/>
              <a:t>33</a:t>
            </a:fld>
            <a:endParaRPr lang="en-US" sz="1200" smtClean="0"/>
          </a:p>
        </p:txBody>
      </p:sp>
      <p:sp>
        <p:nvSpPr>
          <p:cNvPr id="7168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34</a:t>
            </a:fld>
            <a:endParaRPr lang="en-US"/>
          </a:p>
        </p:txBody>
      </p:sp>
    </p:spTree>
    <p:extLst>
      <p:ext uri="{BB962C8B-B14F-4D97-AF65-F5344CB8AC3E}">
        <p14:creationId xmlns:p14="http://schemas.microsoft.com/office/powerpoint/2010/main" val="40867220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795ECB4-756B-4EBB-A71D-08A7A8C15EED}" type="slidenum">
              <a:rPr lang="en-US" sz="1200" smtClean="0"/>
              <a:pPr eaLnBrk="1" hangingPunct="1"/>
              <a:t>35</a:t>
            </a:fld>
            <a:endParaRPr lang="en-US" sz="1200" smtClean="0"/>
          </a:p>
        </p:txBody>
      </p:sp>
      <p:sp>
        <p:nvSpPr>
          <p:cNvPr id="7270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36</a:t>
            </a:fld>
            <a:endParaRPr lang="en-US"/>
          </a:p>
        </p:txBody>
      </p:sp>
    </p:spTree>
    <p:extLst>
      <p:ext uri="{BB962C8B-B14F-4D97-AF65-F5344CB8AC3E}">
        <p14:creationId xmlns:p14="http://schemas.microsoft.com/office/powerpoint/2010/main" val="33440062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37</a:t>
            </a:fld>
            <a:endParaRPr lang="en-US"/>
          </a:p>
        </p:txBody>
      </p:sp>
    </p:spTree>
    <p:extLst>
      <p:ext uri="{BB962C8B-B14F-4D97-AF65-F5344CB8AC3E}">
        <p14:creationId xmlns:p14="http://schemas.microsoft.com/office/powerpoint/2010/main" val="14631014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2D308301-E08B-4B28-BDBC-4D63DC1AEADA}" type="slidenum">
              <a:rPr lang="en-US" sz="1200" smtClean="0"/>
              <a:pPr eaLnBrk="1" hangingPunct="1"/>
              <a:t>38</a:t>
            </a:fld>
            <a:endParaRPr lang="en-US" sz="1200" smtClean="0"/>
          </a:p>
        </p:txBody>
      </p:sp>
      <p:sp>
        <p:nvSpPr>
          <p:cNvPr id="73731"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EC23995-4893-4853-B211-E38C59891CF4}" type="slidenum">
              <a:rPr lang="en-US" sz="1200" smtClean="0"/>
              <a:pPr eaLnBrk="1" hangingPunct="1"/>
              <a:t>39</a:t>
            </a:fld>
            <a:endParaRPr lang="en-US" sz="1200" smtClean="0"/>
          </a:p>
        </p:txBody>
      </p:sp>
      <p:sp>
        <p:nvSpPr>
          <p:cNvPr id="7475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784512B-26F2-4B0C-9696-47F4BE561884}" type="slidenum">
              <a:rPr lang="en-US" sz="1200" smtClean="0"/>
              <a:pPr eaLnBrk="1" hangingPunct="1"/>
              <a:t>4</a:t>
            </a:fld>
            <a:endParaRPr lang="en-US" sz="1200" smtClean="0"/>
          </a:p>
        </p:txBody>
      </p:sp>
      <p:sp>
        <p:nvSpPr>
          <p:cNvPr id="5529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F83BF49-EA76-4837-836C-3EFFE3A9ACD2}" type="slidenum">
              <a:rPr lang="en-US" sz="1200" smtClean="0"/>
              <a:pPr eaLnBrk="1" hangingPunct="1"/>
              <a:t>40</a:t>
            </a:fld>
            <a:endParaRPr lang="en-US" sz="1200" smtClean="0"/>
          </a:p>
        </p:txBody>
      </p:sp>
      <p:sp>
        <p:nvSpPr>
          <p:cNvPr id="7680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41</a:t>
            </a:fld>
            <a:endParaRPr lang="en-US"/>
          </a:p>
        </p:txBody>
      </p:sp>
    </p:spTree>
    <p:extLst>
      <p:ext uri="{BB962C8B-B14F-4D97-AF65-F5344CB8AC3E}">
        <p14:creationId xmlns:p14="http://schemas.microsoft.com/office/powerpoint/2010/main" val="27584591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42</a:t>
            </a:fld>
            <a:endParaRPr lang="en-US"/>
          </a:p>
        </p:txBody>
      </p:sp>
    </p:spTree>
    <p:extLst>
      <p:ext uri="{BB962C8B-B14F-4D97-AF65-F5344CB8AC3E}">
        <p14:creationId xmlns:p14="http://schemas.microsoft.com/office/powerpoint/2010/main" val="32927641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44</a:t>
            </a:fld>
            <a:endParaRPr lang="en-US"/>
          </a:p>
        </p:txBody>
      </p:sp>
    </p:spTree>
    <p:extLst>
      <p:ext uri="{BB962C8B-B14F-4D97-AF65-F5344CB8AC3E}">
        <p14:creationId xmlns:p14="http://schemas.microsoft.com/office/powerpoint/2010/main" val="40881288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45</a:t>
            </a:fld>
            <a:endParaRPr lang="en-US"/>
          </a:p>
        </p:txBody>
      </p:sp>
    </p:spTree>
    <p:extLst>
      <p:ext uri="{BB962C8B-B14F-4D97-AF65-F5344CB8AC3E}">
        <p14:creationId xmlns:p14="http://schemas.microsoft.com/office/powerpoint/2010/main" val="26165449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46</a:t>
            </a:fld>
            <a:endParaRPr lang="en-US"/>
          </a:p>
        </p:txBody>
      </p:sp>
    </p:spTree>
    <p:extLst>
      <p:ext uri="{BB962C8B-B14F-4D97-AF65-F5344CB8AC3E}">
        <p14:creationId xmlns:p14="http://schemas.microsoft.com/office/powerpoint/2010/main" val="35973922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47</a:t>
            </a:fld>
            <a:endParaRPr lang="en-US"/>
          </a:p>
        </p:txBody>
      </p:sp>
    </p:spTree>
    <p:extLst>
      <p:ext uri="{BB962C8B-B14F-4D97-AF65-F5344CB8AC3E}">
        <p14:creationId xmlns:p14="http://schemas.microsoft.com/office/powerpoint/2010/main" val="25237351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48</a:t>
            </a:fld>
            <a:endParaRPr lang="en-US"/>
          </a:p>
        </p:txBody>
      </p:sp>
    </p:spTree>
    <p:extLst>
      <p:ext uri="{BB962C8B-B14F-4D97-AF65-F5344CB8AC3E}">
        <p14:creationId xmlns:p14="http://schemas.microsoft.com/office/powerpoint/2010/main" val="5666907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49</a:t>
            </a:fld>
            <a:endParaRPr lang="en-US"/>
          </a:p>
        </p:txBody>
      </p:sp>
    </p:spTree>
    <p:extLst>
      <p:ext uri="{BB962C8B-B14F-4D97-AF65-F5344CB8AC3E}">
        <p14:creationId xmlns:p14="http://schemas.microsoft.com/office/powerpoint/2010/main" val="6263825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51</a:t>
            </a:fld>
            <a:endParaRPr lang="en-US"/>
          </a:p>
        </p:txBody>
      </p:sp>
    </p:spTree>
    <p:extLst>
      <p:ext uri="{BB962C8B-B14F-4D97-AF65-F5344CB8AC3E}">
        <p14:creationId xmlns:p14="http://schemas.microsoft.com/office/powerpoint/2010/main" val="2765872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100DF7E-8EC8-4BB2-8BC5-C4BE0113D078}" type="slidenum">
              <a:rPr lang="en-US" sz="1200" smtClean="0"/>
              <a:pPr eaLnBrk="1" hangingPunct="1"/>
              <a:t>5</a:t>
            </a:fld>
            <a:endParaRPr lang="en-US" sz="1200" smtClean="0"/>
          </a:p>
        </p:txBody>
      </p:sp>
      <p:sp>
        <p:nvSpPr>
          <p:cNvPr id="5632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52</a:t>
            </a:fld>
            <a:endParaRPr lang="en-US"/>
          </a:p>
        </p:txBody>
      </p:sp>
    </p:spTree>
    <p:extLst>
      <p:ext uri="{BB962C8B-B14F-4D97-AF65-F5344CB8AC3E}">
        <p14:creationId xmlns:p14="http://schemas.microsoft.com/office/powerpoint/2010/main" val="13951384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384943-C41F-4DB6-B814-AC29667D39F1}" type="slidenum">
              <a:rPr lang="en-US"/>
              <a:pPr/>
              <a:t>53</a:t>
            </a:fld>
            <a:endParaRPr lang="en-US"/>
          </a:p>
        </p:txBody>
      </p:sp>
      <p:sp>
        <p:nvSpPr>
          <p:cNvPr id="46082" name="Rectangle 2"/>
          <p:cNvSpPr>
            <a:spLocks noGrp="1" noRot="1" noChangeAspect="1" noChangeArrowheads="1" noTextEdit="1"/>
          </p:cNvSpPr>
          <p:nvPr>
            <p:ph type="sldImg"/>
          </p:nvPr>
        </p:nvSpPr>
        <p:spPr>
          <a:xfrm>
            <a:off x="1065213" y="692150"/>
            <a:ext cx="4727575" cy="3416300"/>
          </a:xfrm>
          <a:ln w="12700" cap="flat">
            <a:solidFill>
              <a:schemeClr val="tx1"/>
            </a:solidFill>
          </a:ln>
          <a:extLst>
            <a:ext uri="{909E8E84-426E-40DD-AFC4-6F175D3DCCD1}">
              <a14:hiddenFill xmlns:a14="http://schemas.microsoft.com/office/drawing/2010/main">
                <a:noFill/>
              </a14:hiddenFill>
            </a:ext>
          </a:extLst>
        </p:spPr>
      </p:sp>
      <p:sp>
        <p:nvSpPr>
          <p:cNvPr id="46083" name="Rectangle 3"/>
          <p:cNvSpPr>
            <a:spLocks noGrp="1" noChangeArrowheads="1"/>
          </p:cNvSpPr>
          <p:nvPr>
            <p:ph type="body" idx="1"/>
          </p:nvPr>
        </p:nvSpPr>
        <p:spPr>
          <a:xfrm>
            <a:off x="914400" y="4343400"/>
            <a:ext cx="5029200"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6A70E-5050-45AD-898E-7DEF7C14CF48}" type="slidenum">
              <a:rPr lang="en-US"/>
              <a:pPr/>
              <a:t>54</a:t>
            </a:fld>
            <a:endParaRPr lang="en-US"/>
          </a:p>
        </p:txBody>
      </p:sp>
      <p:sp>
        <p:nvSpPr>
          <p:cNvPr id="48130" name="Rectangle 2"/>
          <p:cNvSpPr>
            <a:spLocks noGrp="1" noRot="1" noChangeAspect="1" noChangeArrowheads="1" noTextEdit="1"/>
          </p:cNvSpPr>
          <p:nvPr>
            <p:ph type="sldImg"/>
          </p:nvPr>
        </p:nvSpPr>
        <p:spPr>
          <a:xfrm>
            <a:off x="1065213" y="692150"/>
            <a:ext cx="4727575" cy="3416300"/>
          </a:xfrm>
          <a:ln w="12700" cap="flat">
            <a:solidFill>
              <a:schemeClr val="tx1"/>
            </a:solidFill>
          </a:ln>
          <a:extLst>
            <a:ext uri="{909E8E84-426E-40DD-AFC4-6F175D3DCCD1}">
              <a14:hiddenFill xmlns:a14="http://schemas.microsoft.com/office/drawing/2010/main">
                <a:noFill/>
              </a14:hiddenFill>
            </a:ext>
          </a:extLst>
        </p:spPr>
      </p:sp>
      <p:sp>
        <p:nvSpPr>
          <p:cNvPr id="48131" name="Rectangle 3"/>
          <p:cNvSpPr>
            <a:spLocks noGrp="1" noChangeArrowheads="1"/>
          </p:cNvSpPr>
          <p:nvPr>
            <p:ph type="body" idx="1"/>
          </p:nvPr>
        </p:nvSpPr>
        <p:spPr>
          <a:xfrm>
            <a:off x="914400" y="4343400"/>
            <a:ext cx="5029200"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6E55AE-59BA-4FE5-BB98-CC710BBEC90A}" type="slidenum">
              <a:rPr lang="en-US"/>
              <a:pPr/>
              <a:t>55</a:t>
            </a:fld>
            <a:endParaRPr lang="en-US"/>
          </a:p>
        </p:txBody>
      </p:sp>
      <p:sp>
        <p:nvSpPr>
          <p:cNvPr id="50178" name="Rectangle 2"/>
          <p:cNvSpPr>
            <a:spLocks noGrp="1" noRot="1" noChangeAspect="1" noChangeArrowheads="1" noTextEdit="1"/>
          </p:cNvSpPr>
          <p:nvPr>
            <p:ph type="sldImg"/>
          </p:nvPr>
        </p:nvSpPr>
        <p:spPr>
          <a:xfrm>
            <a:off x="1065213" y="692150"/>
            <a:ext cx="4727575" cy="3416300"/>
          </a:xfrm>
          <a:ln w="12700" cap="flat">
            <a:solidFill>
              <a:schemeClr val="tx1"/>
            </a:solidFill>
          </a:ln>
          <a:extLst>
            <a:ext uri="{909E8E84-426E-40DD-AFC4-6F175D3DCCD1}">
              <a14:hiddenFill xmlns:a14="http://schemas.microsoft.com/office/drawing/2010/main">
                <a:noFill/>
              </a14:hiddenFill>
            </a:ext>
          </a:extLst>
        </p:spPr>
      </p:sp>
      <p:sp>
        <p:nvSpPr>
          <p:cNvPr id="50179" name="Rectangle 3"/>
          <p:cNvSpPr>
            <a:spLocks noGrp="1" noChangeArrowheads="1"/>
          </p:cNvSpPr>
          <p:nvPr>
            <p:ph type="body" idx="1"/>
          </p:nvPr>
        </p:nvSpPr>
        <p:spPr>
          <a:xfrm>
            <a:off x="914400" y="4343400"/>
            <a:ext cx="5029200"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57</a:t>
            </a:fld>
            <a:endParaRPr lang="en-US"/>
          </a:p>
        </p:txBody>
      </p:sp>
    </p:spTree>
    <p:extLst>
      <p:ext uri="{BB962C8B-B14F-4D97-AF65-F5344CB8AC3E}">
        <p14:creationId xmlns:p14="http://schemas.microsoft.com/office/powerpoint/2010/main" val="28972260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look at managerial activity brings forth the importance of people skills in effective management.  The field of organizational behavior is the study of “people skills” in that it looks at the impact that individuals, groups, and structures have on behavior within organizations.  </a:t>
            </a:r>
          </a:p>
        </p:txBody>
      </p:sp>
      <p:sp>
        <p:nvSpPr>
          <p:cNvPr id="491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t>(c) 2008 Prentice-Hall, All rights reserved.</a:t>
            </a:r>
          </a:p>
        </p:txBody>
      </p:sp>
      <p:sp>
        <p:nvSpPr>
          <p:cNvPr id="491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54EE5FC1-D1C3-4126-8D4B-2741ADAFA837}" type="slidenum">
              <a:rPr lang="en-US" sz="1200" b="0" smtClean="0"/>
              <a:pPr eaLnBrk="1" hangingPunct="1"/>
              <a:t>58</a:t>
            </a:fld>
            <a:endParaRPr lang="en-US" sz="1200" b="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5A42E-C8FA-43FA-86A8-27B6844F88DC}" type="slidenum">
              <a:rPr lang="en-US" smtClean="0"/>
              <a:pPr>
                <a:defRPr/>
              </a:pPr>
              <a:t>59</a:t>
            </a:fld>
            <a:endParaRPr lang="en-US"/>
          </a:p>
        </p:txBody>
      </p:sp>
    </p:spTree>
    <p:extLst>
      <p:ext uri="{BB962C8B-B14F-4D97-AF65-F5344CB8AC3E}">
        <p14:creationId xmlns:p14="http://schemas.microsoft.com/office/powerpoint/2010/main" val="148674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4D6E272-8D9B-4BA3-820B-DD6C19A97125}" type="slidenum">
              <a:rPr lang="en-US" sz="1200" smtClean="0"/>
              <a:pPr eaLnBrk="1" hangingPunct="1"/>
              <a:t>6</a:t>
            </a:fld>
            <a:endParaRPr lang="en-US" sz="1200" smtClean="0"/>
          </a:p>
        </p:txBody>
      </p:sp>
      <p:sp>
        <p:nvSpPr>
          <p:cNvPr id="5734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9B7329F-B2F2-4403-AE4B-C6584E38523E}" type="slidenum">
              <a:rPr lang="en-US" sz="1200" smtClean="0"/>
              <a:pPr eaLnBrk="1" hangingPunct="1"/>
              <a:t>7</a:t>
            </a:fld>
            <a:endParaRPr lang="en-US" sz="1200" smtClean="0"/>
          </a:p>
        </p:txBody>
      </p:sp>
      <p:sp>
        <p:nvSpPr>
          <p:cNvPr id="58371"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82DBEBC-84F4-4C86-9C84-5C837BD1E346}" type="slidenum">
              <a:rPr lang="en-US" sz="1200" smtClean="0"/>
              <a:pPr eaLnBrk="1" hangingPunct="1"/>
              <a:t>8</a:t>
            </a:fld>
            <a:endParaRPr lang="en-US" sz="1200" smtClean="0"/>
          </a:p>
        </p:txBody>
      </p:sp>
      <p:sp>
        <p:nvSpPr>
          <p:cNvPr id="5939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82DBEBC-84F4-4C86-9C84-5C837BD1E346}" type="slidenum">
              <a:rPr lang="en-US" sz="1200" smtClean="0"/>
              <a:pPr eaLnBrk="1" hangingPunct="1"/>
              <a:t>9</a:t>
            </a:fld>
            <a:endParaRPr lang="en-US" sz="1200" smtClean="0"/>
          </a:p>
        </p:txBody>
      </p:sp>
      <p:sp>
        <p:nvSpPr>
          <p:cNvPr id="5939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r>
              <a:rPr lang="en-US" dirty="0" smtClean="0"/>
              <a:t>Details about the video accessible via Murphy Library:</a:t>
            </a:r>
          </a:p>
          <a:p>
            <a:pPr eaLnBrk="1" hangingPunct="1"/>
            <a:endParaRPr lang="en-US" dirty="0"/>
          </a:p>
          <a:p>
            <a:r>
              <a:rPr lang="en-US" sz="1000" b="1" dirty="0"/>
              <a:t>Title</a:t>
            </a:r>
            <a:endParaRPr lang="en-US" sz="1000" dirty="0"/>
          </a:p>
          <a:p>
            <a:r>
              <a:rPr lang="en-US" sz="1000" dirty="0"/>
              <a:t>Clockwork / California Newsreel (Firm).</a:t>
            </a:r>
          </a:p>
          <a:p>
            <a:r>
              <a:rPr lang="en-US" sz="1000" b="1" dirty="0"/>
              <a:t>Subjects</a:t>
            </a:r>
            <a:endParaRPr lang="en-US" sz="1000" dirty="0"/>
          </a:p>
          <a:p>
            <a:r>
              <a:rPr lang="en-US" sz="1000" dirty="0">
                <a:hlinkClick r:id="rId3"/>
              </a:rPr>
              <a:t>Taylor, Frederick Winslow, 1856-1915</a:t>
            </a:r>
            <a:endParaRPr lang="en-US" sz="1000" dirty="0"/>
          </a:p>
          <a:p>
            <a:r>
              <a:rPr lang="en-US" sz="1000" dirty="0">
                <a:hlinkClick r:id="rId4"/>
              </a:rPr>
              <a:t>Depressions -- 1929</a:t>
            </a:r>
            <a:endParaRPr lang="en-US" sz="1000" dirty="0"/>
          </a:p>
          <a:p>
            <a:r>
              <a:rPr lang="en-US" sz="1000" dirty="0">
                <a:hlinkClick r:id="rId5"/>
              </a:rPr>
              <a:t>Industrial management</a:t>
            </a:r>
            <a:endParaRPr lang="en-US" sz="1000" dirty="0"/>
          </a:p>
          <a:p>
            <a:r>
              <a:rPr lang="en-US" sz="1000" dirty="0">
                <a:hlinkClick r:id="rId6"/>
              </a:rPr>
              <a:t>Operations research</a:t>
            </a:r>
            <a:endParaRPr lang="en-US" sz="1000" dirty="0"/>
          </a:p>
          <a:p>
            <a:r>
              <a:rPr lang="en-US" sz="1000" dirty="0">
                <a:hlinkClick r:id="rId7"/>
              </a:rPr>
              <a:t>Production management</a:t>
            </a:r>
            <a:endParaRPr lang="en-US" sz="1000" dirty="0"/>
          </a:p>
          <a:p>
            <a:r>
              <a:rPr lang="en-US" sz="1000" dirty="0">
                <a:hlinkClick r:id="rId8"/>
              </a:rPr>
              <a:t>United States -- History</a:t>
            </a:r>
            <a:endParaRPr lang="en-US" sz="1000" dirty="0"/>
          </a:p>
          <a:p>
            <a:r>
              <a:rPr lang="en-US" sz="1000" b="1" dirty="0"/>
              <a:t>Form/Genre</a:t>
            </a:r>
            <a:endParaRPr lang="en-US" sz="1000" dirty="0"/>
          </a:p>
          <a:p>
            <a:r>
              <a:rPr lang="en-US" sz="1000" dirty="0">
                <a:hlinkClick r:id="rId9"/>
              </a:rPr>
              <a:t>Educational films</a:t>
            </a:r>
            <a:endParaRPr lang="en-US" sz="1000" dirty="0"/>
          </a:p>
          <a:p>
            <a:r>
              <a:rPr lang="en-US" sz="1000" dirty="0">
                <a:hlinkClick r:id="rId10"/>
              </a:rPr>
              <a:t>Internet videos</a:t>
            </a:r>
            <a:endParaRPr lang="en-US" sz="1000" dirty="0"/>
          </a:p>
          <a:p>
            <a:r>
              <a:rPr lang="en-US" sz="1000" b="1" dirty="0"/>
              <a:t>Publication Information</a:t>
            </a:r>
            <a:endParaRPr lang="en-US" sz="1000" dirty="0"/>
          </a:p>
          <a:p>
            <a:r>
              <a:rPr lang="en-US" sz="1000" dirty="0"/>
              <a:t>New York, N.Y. : Films Media Group</a:t>
            </a:r>
          </a:p>
          <a:p>
            <a:r>
              <a:rPr lang="en-US" sz="1000" b="1" dirty="0"/>
              <a:t>Creation Date</a:t>
            </a:r>
            <a:endParaRPr lang="en-US" sz="1000" dirty="0"/>
          </a:p>
          <a:p>
            <a:r>
              <a:rPr lang="en-US" sz="1000" dirty="0"/>
              <a:t>2012, c1982</a:t>
            </a:r>
          </a:p>
          <a:p>
            <a:r>
              <a:rPr lang="en-US" sz="1000" b="1" dirty="0"/>
              <a:t>Format</a:t>
            </a:r>
            <a:endParaRPr lang="en-US" sz="1000" dirty="0"/>
          </a:p>
          <a:p>
            <a:r>
              <a:rPr lang="en-US" sz="1000" dirty="0"/>
              <a:t>1 streaming video file (25 min.) : sd., col.</a:t>
            </a:r>
          </a:p>
          <a:p>
            <a:pPr eaLnBrk="1" hangingPunct="1"/>
            <a:endParaRPr lang="en-US" dirty="0" smtClean="0"/>
          </a:p>
        </p:txBody>
      </p:sp>
    </p:spTree>
    <p:extLst>
      <p:ext uri="{BB962C8B-B14F-4D97-AF65-F5344CB8AC3E}">
        <p14:creationId xmlns:p14="http://schemas.microsoft.com/office/powerpoint/2010/main" val="4079476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7"/>
          <p:cNvGrpSpPr>
            <a:grpSpLocks/>
          </p:cNvGrpSpPr>
          <p:nvPr/>
        </p:nvGrpSpPr>
        <p:grpSpPr bwMode="auto">
          <a:xfrm>
            <a:off x="0" y="0"/>
            <a:ext cx="376238" cy="5943600"/>
            <a:chOff x="0" y="0"/>
            <a:chExt cx="237" cy="3744"/>
          </a:xfrm>
        </p:grpSpPr>
        <p:sp>
          <p:nvSpPr>
            <p:cNvPr id="10"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 name="Rectangle 13"/>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4"/>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5"/>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18"/>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19"/>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1</a:t>
            </a:r>
          </a:p>
        </p:txBody>
      </p:sp>
      <p:sp>
        <p:nvSpPr>
          <p:cNvPr id="20" name="Rectangle 20"/>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22"/>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Oval 24"/>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5"/>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26"/>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27"/>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28"/>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29"/>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30"/>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 name="Group 32"/>
          <p:cNvGrpSpPr>
            <a:grpSpLocks/>
          </p:cNvGrpSpPr>
          <p:nvPr userDrawn="1"/>
        </p:nvGrpSpPr>
        <p:grpSpPr bwMode="auto">
          <a:xfrm>
            <a:off x="0" y="0"/>
            <a:ext cx="376238" cy="5943600"/>
            <a:chOff x="0" y="0"/>
            <a:chExt cx="237" cy="3744"/>
          </a:xfrm>
        </p:grpSpPr>
        <p:sp>
          <p:nvSpPr>
            <p:cNvPr id="33" name="Rectangle 33"/>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4"/>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35"/>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36"/>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37"/>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 name="Rectangle 38"/>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39"/>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40"/>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41"/>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42"/>
          <p:cNvSpPr txBox="1">
            <a:spLocks noChangeArrowheads="1"/>
          </p:cNvSpPr>
          <p:nvPr userDrawn="1"/>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2</a:t>
            </a:r>
          </a:p>
        </p:txBody>
      </p:sp>
      <p:sp>
        <p:nvSpPr>
          <p:cNvPr id="43" name="Rectangle 43"/>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4"/>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45"/>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6"/>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Oval 47"/>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Oval 48"/>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Oval 49"/>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6"/>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7"/>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348097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A33FFD30-4377-4C86-96EF-EC10DC975F17}" type="slidenum">
              <a:rPr lang="en-US"/>
              <a:pPr>
                <a:defRPr/>
              </a:pPr>
              <a:t>‹#›</a:t>
            </a:fld>
            <a:endParaRPr lang="en-US"/>
          </a:p>
        </p:txBody>
      </p:sp>
    </p:spTree>
    <p:extLst>
      <p:ext uri="{BB962C8B-B14F-4D97-AF65-F5344CB8AC3E}">
        <p14:creationId xmlns:p14="http://schemas.microsoft.com/office/powerpoint/2010/main" val="418897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49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49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43CC7A88-FFC5-4E31-AE9B-9547D5643566}" type="slidenum">
              <a:rPr lang="en-US"/>
              <a:pPr>
                <a:defRPr/>
              </a:pPr>
              <a:t>‹#›</a:t>
            </a:fld>
            <a:endParaRPr lang="en-US"/>
          </a:p>
        </p:txBody>
      </p:sp>
    </p:spTree>
    <p:extLst>
      <p:ext uri="{BB962C8B-B14F-4D97-AF65-F5344CB8AC3E}">
        <p14:creationId xmlns:p14="http://schemas.microsoft.com/office/powerpoint/2010/main" val="1363993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6500"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4025" y="1387475"/>
            <a:ext cx="3748088"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1E3B981B-F2F4-4CDD-B88F-034CE25A86A0}" type="slidenum">
              <a:rPr lang="en-US"/>
              <a:pPr>
                <a:defRPr/>
              </a:pPr>
              <a:t>‹#›</a:t>
            </a:fld>
            <a:endParaRPr lang="en-US"/>
          </a:p>
        </p:txBody>
      </p:sp>
    </p:spTree>
    <p:extLst>
      <p:ext uri="{BB962C8B-B14F-4D97-AF65-F5344CB8AC3E}">
        <p14:creationId xmlns:p14="http://schemas.microsoft.com/office/powerpoint/2010/main" val="58173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6500"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264025" y="1387475"/>
            <a:ext cx="3748088" cy="192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264025" y="3463925"/>
            <a:ext cx="3748088" cy="192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7"/>
          <p:cNvSpPr>
            <a:spLocks noGrp="1" noChangeArrowheads="1"/>
          </p:cNvSpPr>
          <p:nvPr>
            <p:ph type="sldNum" sz="quarter" idx="10"/>
          </p:nvPr>
        </p:nvSpPr>
        <p:spPr>
          <a:ln/>
        </p:spPr>
        <p:txBody>
          <a:bodyPr/>
          <a:lstStyle>
            <a:lvl1pPr>
              <a:defRPr/>
            </a:lvl1pPr>
          </a:lstStyle>
          <a:p>
            <a:pPr>
              <a:defRPr/>
            </a:pPr>
            <a:r>
              <a:rPr lang="en-US"/>
              <a:t>2-</a:t>
            </a:r>
            <a:fld id="{2609CEF8-5393-4A8A-9864-1C2818EDB0E6}" type="slidenum">
              <a:rPr lang="en-US"/>
              <a:pPr>
                <a:defRPr/>
              </a:pPr>
              <a:t>‹#›</a:t>
            </a:fld>
            <a:endParaRPr lang="en-US"/>
          </a:p>
        </p:txBody>
      </p:sp>
    </p:spTree>
    <p:extLst>
      <p:ext uri="{BB962C8B-B14F-4D97-AF65-F5344CB8AC3E}">
        <p14:creationId xmlns:p14="http://schemas.microsoft.com/office/powerpoint/2010/main" val="366951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3C28215B-42F4-4F4C-9367-9564D091669E}" type="slidenum">
              <a:rPr lang="en-US"/>
              <a:pPr>
                <a:defRPr/>
              </a:pPr>
              <a:t>‹#›</a:t>
            </a:fld>
            <a:endParaRPr lang="en-US"/>
          </a:p>
        </p:txBody>
      </p:sp>
    </p:spTree>
    <p:extLst>
      <p:ext uri="{BB962C8B-B14F-4D97-AF65-F5344CB8AC3E}">
        <p14:creationId xmlns:p14="http://schemas.microsoft.com/office/powerpoint/2010/main" val="412649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6208F45F-3C72-49F3-A02F-8DC1E542BCF6}" type="slidenum">
              <a:rPr lang="en-US"/>
              <a:pPr>
                <a:defRPr/>
              </a:pPr>
              <a:t>‹#›</a:t>
            </a:fld>
            <a:endParaRPr lang="en-US"/>
          </a:p>
        </p:txBody>
      </p:sp>
    </p:spTree>
    <p:extLst>
      <p:ext uri="{BB962C8B-B14F-4D97-AF65-F5344CB8AC3E}">
        <p14:creationId xmlns:p14="http://schemas.microsoft.com/office/powerpoint/2010/main" val="47928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6500" cy="4000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4025" y="1387475"/>
            <a:ext cx="3748088" cy="4000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499194B1-2A46-44F1-AF5A-29DEB7CA2BB8}" type="slidenum">
              <a:rPr lang="en-US"/>
              <a:pPr>
                <a:defRPr/>
              </a:pPr>
              <a:t>‹#›</a:t>
            </a:fld>
            <a:endParaRPr lang="en-US"/>
          </a:p>
        </p:txBody>
      </p:sp>
    </p:spTree>
    <p:extLst>
      <p:ext uri="{BB962C8B-B14F-4D97-AF65-F5344CB8AC3E}">
        <p14:creationId xmlns:p14="http://schemas.microsoft.com/office/powerpoint/2010/main" val="318205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sldNum" sz="quarter" idx="10"/>
          </p:nvPr>
        </p:nvSpPr>
        <p:spPr>
          <a:ln/>
        </p:spPr>
        <p:txBody>
          <a:bodyPr/>
          <a:lstStyle>
            <a:lvl1pPr>
              <a:defRPr/>
            </a:lvl1pPr>
          </a:lstStyle>
          <a:p>
            <a:pPr>
              <a:defRPr/>
            </a:pPr>
            <a:r>
              <a:rPr lang="en-US"/>
              <a:t>2-</a:t>
            </a:r>
            <a:fld id="{29E68083-1128-4091-BB90-AB026FE1148B}" type="slidenum">
              <a:rPr lang="en-US"/>
              <a:pPr>
                <a:defRPr/>
              </a:pPr>
              <a:t>‹#›</a:t>
            </a:fld>
            <a:endParaRPr lang="en-US"/>
          </a:p>
        </p:txBody>
      </p:sp>
    </p:spTree>
    <p:extLst>
      <p:ext uri="{BB962C8B-B14F-4D97-AF65-F5344CB8AC3E}">
        <p14:creationId xmlns:p14="http://schemas.microsoft.com/office/powerpoint/2010/main" val="4185196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sldNum" sz="quarter" idx="10"/>
          </p:nvPr>
        </p:nvSpPr>
        <p:spPr>
          <a:ln/>
        </p:spPr>
        <p:txBody>
          <a:bodyPr/>
          <a:lstStyle>
            <a:lvl1pPr>
              <a:defRPr/>
            </a:lvl1pPr>
          </a:lstStyle>
          <a:p>
            <a:pPr>
              <a:defRPr/>
            </a:pPr>
            <a:r>
              <a:rPr lang="en-US"/>
              <a:t>2-</a:t>
            </a:r>
            <a:fld id="{E9229A56-2F1D-4A85-92D9-ADBC9614AD7D}" type="slidenum">
              <a:rPr lang="en-US"/>
              <a:pPr>
                <a:defRPr/>
              </a:pPr>
              <a:t>‹#›</a:t>
            </a:fld>
            <a:endParaRPr lang="en-US"/>
          </a:p>
        </p:txBody>
      </p:sp>
    </p:spTree>
    <p:extLst>
      <p:ext uri="{BB962C8B-B14F-4D97-AF65-F5344CB8AC3E}">
        <p14:creationId xmlns:p14="http://schemas.microsoft.com/office/powerpoint/2010/main" val="428488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sldNum" sz="quarter" idx="10"/>
          </p:nvPr>
        </p:nvSpPr>
        <p:spPr>
          <a:ln/>
        </p:spPr>
        <p:txBody>
          <a:bodyPr/>
          <a:lstStyle>
            <a:lvl1pPr>
              <a:defRPr/>
            </a:lvl1pPr>
          </a:lstStyle>
          <a:p>
            <a:pPr>
              <a:defRPr/>
            </a:pPr>
            <a:r>
              <a:rPr lang="en-US"/>
              <a:t>2-</a:t>
            </a:r>
            <a:fld id="{86EA8317-57B5-48AE-A3FE-39AF8FDDD593}" type="slidenum">
              <a:rPr lang="en-US"/>
              <a:pPr>
                <a:defRPr/>
              </a:pPr>
              <a:t>‹#›</a:t>
            </a:fld>
            <a:endParaRPr lang="en-US"/>
          </a:p>
        </p:txBody>
      </p:sp>
    </p:spTree>
    <p:extLst>
      <p:ext uri="{BB962C8B-B14F-4D97-AF65-F5344CB8AC3E}">
        <p14:creationId xmlns:p14="http://schemas.microsoft.com/office/powerpoint/2010/main" val="52724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3F216E77-F9E2-4720-A905-BA70C55492A4}" type="slidenum">
              <a:rPr lang="en-US"/>
              <a:pPr>
                <a:defRPr/>
              </a:pPr>
              <a:t>‹#›</a:t>
            </a:fld>
            <a:endParaRPr lang="en-US"/>
          </a:p>
        </p:txBody>
      </p:sp>
    </p:spTree>
    <p:extLst>
      <p:ext uri="{BB962C8B-B14F-4D97-AF65-F5344CB8AC3E}">
        <p14:creationId xmlns:p14="http://schemas.microsoft.com/office/powerpoint/2010/main" val="360707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80EB4461-A199-46BC-83C4-2CB30A56714D}" type="slidenum">
              <a:rPr lang="en-US"/>
              <a:pPr>
                <a:defRPr/>
              </a:pPr>
              <a:t>‹#›</a:t>
            </a:fld>
            <a:endParaRPr lang="en-US"/>
          </a:p>
        </p:txBody>
      </p:sp>
    </p:spTree>
    <p:extLst>
      <p:ext uri="{BB962C8B-B14F-4D97-AF65-F5344CB8AC3E}">
        <p14:creationId xmlns:p14="http://schemas.microsoft.com/office/powerpoint/2010/main" val="156522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 name="Group 7"/>
          <p:cNvGrpSpPr>
            <a:grpSpLocks/>
          </p:cNvGrpSpPr>
          <p:nvPr/>
        </p:nvGrpSpPr>
        <p:grpSpPr bwMode="auto">
          <a:xfrm>
            <a:off x="0" y="0"/>
            <a:ext cx="376238" cy="5943600"/>
            <a:chOff x="0" y="0"/>
            <a:chExt cx="237" cy="3744"/>
          </a:xfrm>
        </p:grpSpPr>
        <p:sp>
          <p:nvSpPr>
            <p:cNvPr id="1047"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65125" y="1387475"/>
            <a:ext cx="7646988"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20"/>
          <p:cNvGrpSpPr>
            <a:grpSpLocks/>
          </p:cNvGrpSpPr>
          <p:nvPr userDrawn="1"/>
        </p:nvGrpSpPr>
        <p:grpSpPr bwMode="auto">
          <a:xfrm>
            <a:off x="0" y="0"/>
            <a:ext cx="376238" cy="5943600"/>
            <a:chOff x="0" y="0"/>
            <a:chExt cx="237" cy="3744"/>
          </a:xfrm>
        </p:grpSpPr>
        <p:sp>
          <p:nvSpPr>
            <p:cNvPr id="1042"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3" name="Rectangle 27"/>
          <p:cNvSpPr>
            <a:spLocks noGrp="1" noChangeArrowheads="1"/>
          </p:cNvSpPr>
          <p:nvPr>
            <p:ph type="sldNum" sz="quarter" idx="4"/>
          </p:nvPr>
        </p:nvSpPr>
        <p:spPr bwMode="auto">
          <a:xfrm>
            <a:off x="6135688" y="5411788"/>
            <a:ext cx="19208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8B2AF1F-527E-4E19-9886-1687073A10F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hf hdr="0" ftr="0" dt="0"/>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5pPr>
      <a:lvl6pPr marL="20621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6pPr>
      <a:lvl7pPr marL="25193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7pPr>
      <a:lvl8pPr marL="29765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8pPr>
      <a:lvl9pPr marL="34337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EobeHwOw3S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Scientific_manage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accountlearning.com/advantages-and-disadvantages-of-scientific-management/" TargetMode="External"/><Relationship Id="rId4" Type="http://schemas.openxmlformats.org/officeDocument/2006/relationships/hyperlink" Target="http://www.yourarticlelibrary.com/scientific-management/criticism-of-scientific-management-by-workers-employers-and-psychologists/2583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d1jOwD-CTLI"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ZU2I2nOym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youtube.com/watch?v=_C10USLzSUc" TargetMode="External"/><Relationship Id="rId5" Type="http://schemas.openxmlformats.org/officeDocument/2006/relationships/hyperlink" Target="https://www.youtube.com/watch?v=XisMRpcKpEw" TargetMode="External"/><Relationship Id="rId4" Type="http://schemas.openxmlformats.org/officeDocument/2006/relationships/hyperlink" Target="https://www.youtube.com/watch?v=UPy_lK9HRys"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oer2go.org/mods/en-oya/business-101/webpages/Chapter2/11-chester-barnard-informal-organizations-and-acceptance-theory.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ourses.lumenlearning.com/introbusinesswmopen/chapter/video-hawthorne-studies-at-att/" TargetMode="External"/><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www.lifeisanecho.com/the-daily-echo-why-the-hawthorne-effect-worked-january-7-2016/"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managementstudyguide.com/theory-x-y-motivation.htm"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en.wikipedia.org/wiki/Theory_X_and_Theory_Y"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youtube.com/watch?v=1L1c-EKOY-w"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skymark.com/resources/leaders/deming.asp" TargetMode="External"/><Relationship Id="rId2" Type="http://schemas.openxmlformats.org/officeDocument/2006/relationships/hyperlink" Target="http://en.wikipedia.org/wiki/W._Edwards_Demin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od-infobase-com.libweb.uwlax.edu/p_ViewVideo.aspx?xtid=4975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7578" y="1425575"/>
            <a:ext cx="7315709" cy="2470150"/>
          </a:xfrm>
        </p:spPr>
        <p:txBody>
          <a:bodyPr/>
          <a:lstStyle/>
          <a:p>
            <a:pPr eaLnBrk="1" hangingPunct="1"/>
            <a:r>
              <a:rPr lang="en-US" dirty="0" smtClean="0"/>
              <a:t>Organizational Behavior</a:t>
            </a:r>
            <a:br>
              <a:rPr lang="en-US" dirty="0" smtClean="0"/>
            </a:br>
            <a:r>
              <a:rPr lang="en-US" dirty="0" smtClean="0"/>
              <a:t>in Context:</a:t>
            </a:r>
            <a:br>
              <a:rPr lang="en-US" dirty="0" smtClean="0"/>
            </a:br>
            <a:r>
              <a:rPr lang="en-US" dirty="0" smtClean="0"/>
              <a:t>  </a:t>
            </a:r>
            <a:r>
              <a:rPr lang="en-US" sz="3600" dirty="0" smtClean="0"/>
              <a:t>History </a:t>
            </a:r>
            <a:r>
              <a:rPr lang="en-US" sz="3600" dirty="0"/>
              <a:t>of Management Thought</a:t>
            </a:r>
            <a:r>
              <a:rPr lang="en-US" dirty="0"/>
              <a:t/>
            </a:r>
            <a:br>
              <a:rPr lang="en-US" dirty="0"/>
            </a:br>
            <a:endParaRPr lang="en-US" dirty="0" smtClean="0"/>
          </a:p>
        </p:txBody>
      </p:sp>
      <p:sp>
        <p:nvSpPr>
          <p:cNvPr id="3075" name="Rectangle 3"/>
          <p:cNvSpPr>
            <a:spLocks noGrp="1" noChangeArrowheads="1"/>
          </p:cNvSpPr>
          <p:nvPr>
            <p:ph type="subTitle" idx="1"/>
          </p:nvPr>
        </p:nvSpPr>
        <p:spPr>
          <a:xfrm>
            <a:off x="1235075" y="3895725"/>
            <a:ext cx="5759450" cy="1519238"/>
          </a:xfrm>
        </p:spPr>
        <p:txBody>
          <a:bodyPr/>
          <a:lstStyle/>
          <a:p>
            <a:pPr defTabSz="914400" eaLnBrk="1" hangingPunct="1">
              <a:lnSpc>
                <a:spcPct val="90000"/>
              </a:lnSpc>
            </a:pPr>
            <a:endParaRPr lang="en-US" smtClean="0"/>
          </a:p>
          <a:p>
            <a:pPr defTabSz="914400" eaLnBrk="1" hangingPunct="1">
              <a:lnSpc>
                <a:spcPct val="90000"/>
              </a:lnSpc>
            </a:pPr>
            <a:endParaRPr lang="en-US" smtClean="0"/>
          </a:p>
        </p:txBody>
      </p:sp>
      <p:sp>
        <p:nvSpPr>
          <p:cNvPr id="3076" name="Text Box 6"/>
          <p:cNvSpPr txBox="1">
            <a:spLocks noChangeArrowheads="1"/>
          </p:cNvSpPr>
          <p:nvPr/>
        </p:nvSpPr>
        <p:spPr bwMode="auto">
          <a:xfrm>
            <a:off x="217578" y="3378200"/>
            <a:ext cx="8012022"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defTabSz="809625" eaLnBrk="0" hangingPunct="0">
              <a:defRPr sz="1600">
                <a:solidFill>
                  <a:schemeClr val="tx1"/>
                </a:solidFill>
                <a:latin typeface="Arial" charset="0"/>
              </a:defRPr>
            </a:lvl1pPr>
            <a:lvl2pPr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lvl="1" eaLnBrk="1" hangingPunct="1"/>
            <a:endParaRPr lang="en-US" dirty="0" smtClean="0"/>
          </a:p>
          <a:p>
            <a:pPr lvl="1" eaLnBrk="1" hangingPunct="1"/>
            <a:r>
              <a:rPr lang="en-US" dirty="0" smtClean="0"/>
              <a:t>Resource</a:t>
            </a:r>
            <a:r>
              <a:rPr lang="en-US" dirty="0"/>
              <a:t>:  </a:t>
            </a:r>
            <a:r>
              <a:rPr lang="en-US" dirty="0">
                <a:hlinkClick r:id="rId3"/>
              </a:rPr>
              <a:t>https://</a:t>
            </a:r>
            <a:r>
              <a:rPr lang="en-US" dirty="0" smtClean="0">
                <a:hlinkClick r:id="rId3"/>
              </a:rPr>
              <a:t>www.youtube.com/watch?v=EobeHwOw3S4</a:t>
            </a:r>
            <a:r>
              <a:rPr lang="en-US" dirty="0" smtClean="0"/>
              <a:t> (11 minutes)</a:t>
            </a:r>
          </a:p>
          <a:p>
            <a:pPr lvl="1" eaLnBrk="1" hangingPunct="1"/>
            <a:r>
              <a:rPr lang="en-US" dirty="0" smtClean="0"/>
              <a:t>This video (from a different textbook) divides the “eras” of Management </a:t>
            </a:r>
            <a:r>
              <a:rPr lang="en-US" smtClean="0"/>
              <a:t>History  </a:t>
            </a:r>
            <a:r>
              <a:rPr lang="en-US" dirty="0" smtClean="0"/>
              <a:t>differently from this PowerPoint file.  However, much of the information is similar.  </a:t>
            </a:r>
            <a:endParaRPr lang="en-US" sz="600" dirty="0" smtClean="0"/>
          </a:p>
          <a:p>
            <a:pPr lvl="1" eaLnBrk="1" hangingPunct="1"/>
            <a:endParaRPr lang="en-US" dirty="0" smtClean="0"/>
          </a:p>
          <a:p>
            <a:pPr lvl="1" eaLnBrk="1" hangingPunct="1"/>
            <a:r>
              <a:rPr lang="en-US" i="1" dirty="0" smtClean="0"/>
              <a:t>General Disclaimer</a:t>
            </a:r>
            <a:r>
              <a:rPr lang="en-US" dirty="0" smtClean="0"/>
              <a:t>: Not responsible for broken, redirected, or hijacked video hyperlinks.  Not responsible for offensive video content. Use at your own risk.</a:t>
            </a:r>
          </a:p>
          <a:p>
            <a:pPr lvl="1" eaLnBrk="1" hangingPunct="1"/>
            <a:endParaRPr lang="en-US" sz="2600" dirty="0"/>
          </a:p>
        </p:txBody>
      </p:sp>
      <p:sp>
        <p:nvSpPr>
          <p:cNvPr id="2" name="Oval 1"/>
          <p:cNvSpPr/>
          <p:nvPr/>
        </p:nvSpPr>
        <p:spPr bwMode="auto">
          <a:xfrm>
            <a:off x="6610350" y="304801"/>
            <a:ext cx="1276350" cy="1304924"/>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3" name="TextBox 2"/>
          <p:cNvSpPr txBox="1"/>
          <p:nvPr/>
        </p:nvSpPr>
        <p:spPr>
          <a:xfrm>
            <a:off x="6838950" y="403265"/>
            <a:ext cx="819150" cy="1107996"/>
          </a:xfrm>
          <a:prstGeom prst="rect">
            <a:avLst/>
          </a:prstGeom>
          <a:noFill/>
        </p:spPr>
        <p:txBody>
          <a:bodyPr wrap="square" rtlCol="0">
            <a:spAutoFit/>
          </a:bodyPr>
          <a:lstStyle/>
          <a:p>
            <a:pPr algn="ctr"/>
            <a:r>
              <a:rPr lang="en-US" sz="6600" dirty="0">
                <a:solidFill>
                  <a:srgbClr val="0070C0"/>
                </a:solidFill>
                <a:effectLst>
                  <a:outerShdw blurRad="38100" dist="38100" dir="2700000" algn="tl">
                    <a:srgbClr val="000000">
                      <a:alpha val="43137"/>
                    </a:srgbClr>
                  </a:outerShdw>
                </a:effectLst>
              </a:rPr>
              <a:t>1</a:t>
            </a:r>
          </a:p>
        </p:txBody>
      </p:sp>
    </p:spTree>
    <p:extLst>
      <p:ext uri="{BB962C8B-B14F-4D97-AF65-F5344CB8AC3E}">
        <p14:creationId xmlns:p14="http://schemas.microsoft.com/office/powerpoint/2010/main" val="3675612907"/>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06611239-0ECE-4312-B82F-D3970E5D223B}" type="slidenum">
              <a:rPr lang="en-US" sz="1400" smtClean="0"/>
              <a:pPr eaLnBrk="1" hangingPunct="1"/>
              <a:t>10</a:t>
            </a:fld>
            <a:endParaRPr lang="en-US" sz="1400" dirty="0" smtClean="0"/>
          </a:p>
        </p:txBody>
      </p:sp>
      <p:sp>
        <p:nvSpPr>
          <p:cNvPr id="11267" name="Rectangle 2"/>
          <p:cNvSpPr>
            <a:spLocks noGrp="1" noChangeArrowheads="1"/>
          </p:cNvSpPr>
          <p:nvPr>
            <p:ph type="title"/>
          </p:nvPr>
        </p:nvSpPr>
        <p:spPr/>
        <p:txBody>
          <a:bodyPr/>
          <a:lstStyle/>
          <a:p>
            <a:pPr eaLnBrk="1" hangingPunct="1"/>
            <a:r>
              <a:rPr lang="en-US" smtClean="0"/>
              <a:t>Contributions of Taylor:</a:t>
            </a:r>
          </a:p>
        </p:txBody>
      </p:sp>
      <p:sp>
        <p:nvSpPr>
          <p:cNvPr id="11268" name="Rectangle 3"/>
          <p:cNvSpPr>
            <a:spLocks noGrp="1" noChangeArrowheads="1"/>
          </p:cNvSpPr>
          <p:nvPr>
            <p:ph type="body" idx="1"/>
          </p:nvPr>
        </p:nvSpPr>
        <p:spPr>
          <a:xfrm>
            <a:off x="365125" y="1378849"/>
            <a:ext cx="7646988" cy="4000500"/>
          </a:xfrm>
        </p:spPr>
        <p:txBody>
          <a:bodyPr/>
          <a:lstStyle/>
          <a:p>
            <a:pPr eaLnBrk="1" hangingPunct="1">
              <a:lnSpc>
                <a:spcPct val="90000"/>
              </a:lnSpc>
            </a:pPr>
            <a:r>
              <a:rPr lang="en-US" smtClean="0"/>
              <a:t>Scientific approach to studying work </a:t>
            </a:r>
            <a:r>
              <a:rPr lang="en-US" sz="2400" smtClean="0"/>
              <a:t>(time &amp; motion studies replaced tradition, hearsay, or rules-of-thumb).</a:t>
            </a:r>
            <a:endParaRPr lang="en-US" smtClean="0"/>
          </a:p>
          <a:p>
            <a:pPr eaLnBrk="1" hangingPunct="1">
              <a:lnSpc>
                <a:spcPct val="90000"/>
              </a:lnSpc>
            </a:pPr>
            <a:r>
              <a:rPr lang="en-US" smtClean="0"/>
              <a:t>Stressed common goals of labor &amp; mgt.</a:t>
            </a:r>
          </a:p>
          <a:p>
            <a:pPr eaLnBrk="1" hangingPunct="1">
              <a:lnSpc>
                <a:spcPct val="90000"/>
              </a:lnSpc>
            </a:pPr>
            <a:r>
              <a:rPr lang="en-US" smtClean="0"/>
              <a:t>Standardization of tools &amp; methods</a:t>
            </a:r>
          </a:p>
          <a:p>
            <a:pPr eaLnBrk="1" hangingPunct="1">
              <a:lnSpc>
                <a:spcPct val="90000"/>
              </a:lnSpc>
            </a:pPr>
            <a:r>
              <a:rPr lang="en-US" smtClean="0"/>
              <a:t>Production bonuses</a:t>
            </a:r>
          </a:p>
          <a:p>
            <a:pPr eaLnBrk="1" hangingPunct="1">
              <a:lnSpc>
                <a:spcPct val="90000"/>
              </a:lnSpc>
            </a:pPr>
            <a:r>
              <a:rPr lang="en-US" smtClean="0"/>
              <a:t>Mgt. needs to select &amp; train workers</a:t>
            </a:r>
          </a:p>
          <a:p>
            <a:pPr eaLnBrk="1" hangingPunct="1">
              <a:lnSpc>
                <a:spcPct val="90000"/>
              </a:lnSpc>
            </a:pPr>
            <a:r>
              <a:rPr lang="en-US" smtClean="0"/>
              <a:t>Rest breaks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B90AABBB-5648-4AB3-8414-3ED7C8426590}" type="slidenum">
              <a:rPr lang="en-US" sz="1400" smtClean="0"/>
              <a:pPr eaLnBrk="1" hangingPunct="1"/>
              <a:t>11</a:t>
            </a:fld>
            <a:endParaRPr lang="en-US" sz="1400" dirty="0" smtClean="0"/>
          </a:p>
        </p:txBody>
      </p:sp>
      <p:sp>
        <p:nvSpPr>
          <p:cNvPr id="12291" name="Rectangle 2"/>
          <p:cNvSpPr>
            <a:spLocks noGrp="1" noChangeArrowheads="1"/>
          </p:cNvSpPr>
          <p:nvPr>
            <p:ph type="title"/>
          </p:nvPr>
        </p:nvSpPr>
        <p:spPr/>
        <p:txBody>
          <a:bodyPr/>
          <a:lstStyle/>
          <a:p>
            <a:pPr eaLnBrk="1" hangingPunct="1"/>
            <a:r>
              <a:rPr lang="en-US" smtClean="0"/>
              <a:t>Problems with Scientific Management</a:t>
            </a:r>
          </a:p>
        </p:txBody>
      </p:sp>
      <p:sp>
        <p:nvSpPr>
          <p:cNvPr id="12292" name="Rectangle 3"/>
          <p:cNvSpPr>
            <a:spLocks noGrp="1" noChangeArrowheads="1"/>
          </p:cNvSpPr>
          <p:nvPr>
            <p:ph type="body" idx="1"/>
          </p:nvPr>
        </p:nvSpPr>
        <p:spPr/>
        <p:txBody>
          <a:bodyPr/>
          <a:lstStyle/>
          <a:p>
            <a:pPr eaLnBrk="1" hangingPunct="1"/>
            <a:r>
              <a:rPr lang="en-US" sz="2000" dirty="0" smtClean="0"/>
              <a:t>Managers frequently implemented only the increased output side of Taylor’s </a:t>
            </a:r>
            <a:r>
              <a:rPr lang="en-US" sz="2000" dirty="0" smtClean="0"/>
              <a:t>plan, so workers </a:t>
            </a:r>
            <a:r>
              <a:rPr lang="en-US" sz="2000" dirty="0" smtClean="0"/>
              <a:t>did not share in the increased revenue</a:t>
            </a:r>
            <a:r>
              <a:rPr lang="en-US" sz="2000" dirty="0" smtClean="0"/>
              <a:t>.</a:t>
            </a:r>
          </a:p>
          <a:p>
            <a:pPr eaLnBrk="1" hangingPunct="1"/>
            <a:r>
              <a:rPr lang="en-US" sz="2000" dirty="0" smtClean="0"/>
              <a:t>Despite time &amp; motion studies, “Soldiering” continued among workers. (What is “Soldiering?”  See</a:t>
            </a:r>
            <a:r>
              <a:rPr lang="en-US" sz="2000" dirty="0"/>
              <a:t>: </a:t>
            </a:r>
            <a:r>
              <a:rPr lang="en-US" sz="2000" dirty="0">
                <a:hlinkClick r:id="rId3"/>
              </a:rPr>
              <a:t>https://</a:t>
            </a:r>
            <a:r>
              <a:rPr lang="en-US" sz="2000" dirty="0" smtClean="0">
                <a:hlinkClick r:id="rId3"/>
              </a:rPr>
              <a:t>en.wikipedia.org/wiki/Scientific_management</a:t>
            </a:r>
            <a:r>
              <a:rPr lang="en-US" sz="2000" dirty="0" smtClean="0"/>
              <a:t> )</a:t>
            </a:r>
          </a:p>
          <a:p>
            <a:pPr eaLnBrk="1" hangingPunct="1"/>
            <a:r>
              <a:rPr lang="en-US" sz="2000" dirty="0" smtClean="0"/>
              <a:t>What are other criticisms of this approach?  In class, we will cover </a:t>
            </a:r>
            <a:r>
              <a:rPr lang="en-US" sz="2000" i="1" dirty="0" smtClean="0"/>
              <a:t>some</a:t>
            </a:r>
            <a:r>
              <a:rPr lang="en-US" sz="2000" dirty="0" smtClean="0"/>
              <a:t> of the criticisms listed on the following websites  (</a:t>
            </a:r>
            <a:r>
              <a:rPr lang="en-US" sz="1200" dirty="0" smtClean="0"/>
              <a:t>many are similar; not responsible for ads or </a:t>
            </a:r>
            <a:r>
              <a:rPr lang="en-US" sz="1200" dirty="0" smtClean="0"/>
              <a:t>redirected/hijacked </a:t>
            </a:r>
            <a:r>
              <a:rPr lang="en-US" sz="1200" dirty="0" smtClean="0"/>
              <a:t>content</a:t>
            </a:r>
            <a:r>
              <a:rPr lang="en-US" sz="2000" dirty="0" smtClean="0"/>
              <a:t>): </a:t>
            </a:r>
          </a:p>
          <a:p>
            <a:pPr lvl="1" eaLnBrk="1" hangingPunct="1"/>
            <a:r>
              <a:rPr lang="en-US" sz="1600" dirty="0">
                <a:hlinkClick r:id="rId4"/>
              </a:rPr>
              <a:t>http://</a:t>
            </a:r>
            <a:r>
              <a:rPr lang="en-US" sz="1600" dirty="0" smtClean="0">
                <a:hlinkClick r:id="rId4"/>
              </a:rPr>
              <a:t>www.yourarticlelibrary.com/scientific-management/criticism-of-scientific-management-by-workers-employers-and-psychologists/25833</a:t>
            </a:r>
            <a:r>
              <a:rPr lang="en-US" sz="1600" dirty="0" smtClean="0"/>
              <a:t> </a:t>
            </a:r>
          </a:p>
          <a:p>
            <a:pPr lvl="1" eaLnBrk="1" hangingPunct="1"/>
            <a:r>
              <a:rPr lang="en-US" sz="1600" dirty="0">
                <a:hlinkClick r:id="rId5"/>
              </a:rPr>
              <a:t>https://accountlearning.com/advantages-and-disadvantages-of-scientific-management</a:t>
            </a:r>
            <a:r>
              <a:rPr lang="en-US" sz="1600" dirty="0" smtClean="0">
                <a:hlinkClick r:id="rId5"/>
              </a:rPr>
              <a:t>/</a:t>
            </a:r>
            <a:r>
              <a:rPr lang="en-US" sz="1600" dirty="0" smtClean="0"/>
              <a:t> </a:t>
            </a:r>
            <a:endParaRPr lang="en-US" sz="1600" dirty="0" smtClean="0"/>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B3AE6CA9-3703-41F6-BA00-C4C15ACD4E2A}" type="slidenum">
              <a:rPr lang="en-US" sz="1400" smtClean="0"/>
              <a:pPr eaLnBrk="1" hangingPunct="1"/>
              <a:t>12</a:t>
            </a:fld>
            <a:endParaRPr lang="en-US" sz="1400" dirty="0" smtClean="0"/>
          </a:p>
        </p:txBody>
      </p:sp>
      <p:sp>
        <p:nvSpPr>
          <p:cNvPr id="13315" name="Rectangle 2"/>
          <p:cNvSpPr>
            <a:spLocks noGrp="1" noChangeArrowheads="1"/>
          </p:cNvSpPr>
          <p:nvPr>
            <p:ph type="title"/>
          </p:nvPr>
        </p:nvSpPr>
        <p:spPr/>
        <p:txBody>
          <a:bodyPr/>
          <a:lstStyle/>
          <a:p>
            <a:pPr eaLnBrk="1" hangingPunct="1"/>
            <a:r>
              <a:rPr lang="en-US" smtClean="0"/>
              <a:t>Frank and Lillian Gilbreth</a:t>
            </a:r>
          </a:p>
        </p:txBody>
      </p:sp>
      <p:sp>
        <p:nvSpPr>
          <p:cNvPr id="13316" name="Rectangle 3"/>
          <p:cNvSpPr>
            <a:spLocks noGrp="1" noChangeArrowheads="1"/>
          </p:cNvSpPr>
          <p:nvPr>
            <p:ph type="body" idx="1"/>
          </p:nvPr>
        </p:nvSpPr>
        <p:spPr>
          <a:xfrm>
            <a:off x="365125" y="1387474"/>
            <a:ext cx="7646988" cy="4206875"/>
          </a:xfrm>
        </p:spPr>
        <p:txBody>
          <a:bodyPr/>
          <a:lstStyle/>
          <a:p>
            <a:pPr eaLnBrk="1" hangingPunct="1"/>
            <a:r>
              <a:rPr lang="en-US" sz="2800" dirty="0" smtClean="0"/>
              <a:t>Studied fatigue.</a:t>
            </a:r>
          </a:p>
          <a:p>
            <a:pPr eaLnBrk="1" hangingPunct="1"/>
            <a:r>
              <a:rPr lang="en-US" sz="2800" dirty="0" smtClean="0"/>
              <a:t>Time and motion studies:</a:t>
            </a:r>
          </a:p>
          <a:p>
            <a:pPr lvl="2" eaLnBrk="1" hangingPunct="1"/>
            <a:r>
              <a:rPr lang="en-US" dirty="0" smtClean="0"/>
              <a:t>Breaking up each job action into its components (“T___________”).</a:t>
            </a:r>
          </a:p>
          <a:p>
            <a:pPr lvl="2" eaLnBrk="1" hangingPunct="1"/>
            <a:r>
              <a:rPr lang="en-US" dirty="0" smtClean="0"/>
              <a:t>Finding better ways to perform the action.</a:t>
            </a:r>
          </a:p>
          <a:p>
            <a:pPr lvl="2" eaLnBrk="1" hangingPunct="1"/>
            <a:r>
              <a:rPr lang="en-US" dirty="0" smtClean="0"/>
              <a:t>Reorganizing each job action to be more efficient.</a:t>
            </a:r>
            <a:endParaRPr lang="en-US" dirty="0"/>
          </a:p>
          <a:p>
            <a:pPr marL="682625" lvl="2" indent="0" eaLnBrk="1" hangingPunct="1">
              <a:buNone/>
            </a:pPr>
            <a:r>
              <a:rPr lang="en-US" sz="1400" dirty="0" smtClean="0"/>
              <a:t>To learn more about the Gilbreths, you might enjoy the 1950 motion picture, “Cheaper by the Dozen</a:t>
            </a:r>
            <a:r>
              <a:rPr lang="en-US" sz="1400" dirty="0"/>
              <a:t>” Available </a:t>
            </a:r>
            <a:r>
              <a:rPr lang="en-US" sz="1400" dirty="0" smtClean="0"/>
              <a:t>on DVD at</a:t>
            </a:r>
            <a:r>
              <a:rPr lang="en-US" sz="1400" dirty="0"/>
              <a:t>:  UW La Crosse Murphy Library   Multimedia Collection (1st floor, West)   PN1997 .C442 2003</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BF8F641B-5BB4-4EDF-876A-E508CB47AB19}" type="slidenum">
              <a:rPr lang="en-US" sz="1400" smtClean="0"/>
              <a:pPr eaLnBrk="1" hangingPunct="1"/>
              <a:t>13</a:t>
            </a:fld>
            <a:endParaRPr lang="en-US" sz="1400" dirty="0" smtClean="0"/>
          </a:p>
        </p:txBody>
      </p:sp>
      <p:sp>
        <p:nvSpPr>
          <p:cNvPr id="14339" name="Rectangle 2"/>
          <p:cNvSpPr>
            <a:spLocks noGrp="1" noChangeArrowheads="1"/>
          </p:cNvSpPr>
          <p:nvPr>
            <p:ph type="title"/>
          </p:nvPr>
        </p:nvSpPr>
        <p:spPr>
          <a:xfrm>
            <a:off x="0" y="360363"/>
            <a:ext cx="8229600" cy="711200"/>
          </a:xfrm>
          <a:noFill/>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80145" tIns="39369" rIns="80145" bIns="39369"/>
          <a:lstStyle/>
          <a:p>
            <a:pPr eaLnBrk="1" hangingPunct="1"/>
            <a:r>
              <a:rPr lang="en-US" dirty="0" smtClean="0"/>
              <a:t>Examples of “</a:t>
            </a:r>
            <a:r>
              <a:rPr lang="en-US" dirty="0" err="1" smtClean="0"/>
              <a:t>Therbligs</a:t>
            </a:r>
            <a:r>
              <a:rPr lang="en-US" dirty="0" smtClean="0"/>
              <a:t>”</a:t>
            </a:r>
          </a:p>
        </p:txBody>
      </p:sp>
      <p:sp>
        <p:nvSpPr>
          <p:cNvPr id="14340" name="Rectangle 3"/>
          <p:cNvSpPr>
            <a:spLocks noGrp="1" noChangeArrowheads="1"/>
          </p:cNvSpPr>
          <p:nvPr>
            <p:ph type="body" idx="1"/>
          </p:nvPr>
        </p:nvSpPr>
        <p:spPr>
          <a:xfrm>
            <a:off x="473075" y="1387475"/>
            <a:ext cx="7473950" cy="4375150"/>
          </a:xfrm>
          <a:noFill/>
          <a:extLst>
            <a:ext uri="{91240B29-F687-4F45-9708-019B960494DF}">
              <a14:hiddenLine xmlns:a14="http://schemas.microsoft.com/office/drawing/2010/main" w="12700">
                <a:solidFill>
                  <a:schemeClr val="tx1"/>
                </a:solidFill>
                <a:miter lim="800000"/>
                <a:headEnd/>
                <a:tailEnd/>
              </a14:hiddenLine>
            </a:ext>
          </a:extLst>
        </p:spPr>
        <p:txBody>
          <a:bodyPr lIns="80145" tIns="39369" rIns="80145" bIns="39369"/>
          <a:lstStyle/>
          <a:p>
            <a:pPr marL="342900" indent="-342900" defTabSz="914400" eaLnBrk="1" hangingPunct="1">
              <a:buFont typeface="Wingdings" pitchFamily="2" charset="2"/>
              <a:buNone/>
            </a:pPr>
            <a:r>
              <a:rPr lang="en-US" sz="2800" smtClean="0"/>
              <a:t>1. </a:t>
            </a:r>
            <a:r>
              <a:rPr lang="en-US" sz="2400" smtClean="0"/>
              <a:t>Search (S) - locating an object</a:t>
            </a:r>
          </a:p>
          <a:p>
            <a:pPr marL="342900" indent="-342900" defTabSz="914400" eaLnBrk="1" hangingPunct="1">
              <a:buFont typeface="Wingdings" pitchFamily="2" charset="2"/>
              <a:buNone/>
            </a:pPr>
            <a:r>
              <a:rPr lang="en-US" sz="2400" smtClean="0"/>
              <a:t>2. Select (SE) - choosing one part over another</a:t>
            </a:r>
          </a:p>
          <a:p>
            <a:pPr marL="342900" indent="-342900" defTabSz="914400" eaLnBrk="1" hangingPunct="1">
              <a:buFont typeface="Wingdings" pitchFamily="2" charset="2"/>
              <a:buNone/>
            </a:pPr>
            <a:r>
              <a:rPr lang="en-US" sz="2400" smtClean="0"/>
              <a:t>3. Reach (RE) - motion of an empty hand toward or away from an object</a:t>
            </a:r>
          </a:p>
          <a:p>
            <a:pPr marL="342900" indent="-342900" defTabSz="914400" eaLnBrk="1" hangingPunct="1">
              <a:buFont typeface="Wingdings" pitchFamily="2" charset="2"/>
              <a:buNone/>
            </a:pPr>
            <a:r>
              <a:rPr lang="en-US" sz="2400" smtClean="0"/>
              <a:t>4. Grasp (G) - closing fingers around part</a:t>
            </a:r>
          </a:p>
          <a:p>
            <a:pPr marL="342900" indent="-342900" defTabSz="914400" eaLnBrk="1" hangingPunct="1">
              <a:buFont typeface="Wingdings" pitchFamily="2" charset="2"/>
              <a:buNone/>
            </a:pPr>
            <a:r>
              <a:rPr lang="en-US" sz="2400" smtClean="0"/>
              <a:t>5. Move (M) - hand movement with a load</a:t>
            </a:r>
          </a:p>
          <a:p>
            <a:pPr marL="342900" indent="-342900" defTabSz="914400" eaLnBrk="1" hangingPunct="1">
              <a:buFont typeface="Wingdings" pitchFamily="2" charset="2"/>
              <a:buNone/>
            </a:pPr>
            <a:r>
              <a:rPr lang="en-US" sz="2400" smtClean="0"/>
              <a:t>6. Pre-position (PP) - positioning a part for convenient movement</a:t>
            </a:r>
          </a:p>
          <a:p>
            <a:pPr marL="342900" indent="-342900" defTabSz="914400" eaLnBrk="1" hangingPunct="1">
              <a:buFont typeface="Wingdings" pitchFamily="2" charset="2"/>
              <a:buNone/>
            </a:pPr>
            <a:r>
              <a:rPr lang="en-US" sz="2400" smtClean="0"/>
              <a:t>7. Position (P) - orienting a part</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smtClean="0"/>
              <a:t>1-</a:t>
            </a:r>
            <a:fld id="{AC33B055-73E8-4C62-9BF1-7D64E932091D}" type="slidenum">
              <a:rPr lang="en-US" sz="1400" smtClean="0"/>
              <a:pPr eaLnBrk="1" hangingPunct="1"/>
              <a:t>14</a:t>
            </a:fld>
            <a:endParaRPr lang="en-US" sz="1400" dirty="0" smtClean="0"/>
          </a:p>
        </p:txBody>
      </p:sp>
      <p:sp>
        <p:nvSpPr>
          <p:cNvPr id="15363" name="Rectangle 2"/>
          <p:cNvSpPr>
            <a:spLocks noGrp="1" noChangeArrowheads="1"/>
          </p:cNvSpPr>
          <p:nvPr>
            <p:ph type="title"/>
          </p:nvPr>
        </p:nvSpPr>
        <p:spPr/>
        <p:txBody>
          <a:bodyPr/>
          <a:lstStyle/>
          <a:p>
            <a:pPr eaLnBrk="1" hangingPunct="1"/>
            <a:r>
              <a:rPr lang="en-US" smtClean="0"/>
              <a:t>Administrative Management Theory</a:t>
            </a:r>
          </a:p>
        </p:txBody>
      </p:sp>
      <p:sp>
        <p:nvSpPr>
          <p:cNvPr id="15364" name="Rectangle 3"/>
          <p:cNvSpPr>
            <a:spLocks noGrp="1" noChangeArrowheads="1"/>
          </p:cNvSpPr>
          <p:nvPr>
            <p:ph type="body" idx="1"/>
          </p:nvPr>
        </p:nvSpPr>
        <p:spPr>
          <a:xfrm>
            <a:off x="355600" y="1508125"/>
            <a:ext cx="7646988" cy="3232150"/>
          </a:xfrm>
        </p:spPr>
        <p:txBody>
          <a:bodyPr/>
          <a:lstStyle/>
          <a:p>
            <a:pPr marL="222250" indent="-222250" defTabSz="914400" eaLnBrk="1" hangingPunct="1">
              <a:buFont typeface="Wingdings" pitchFamily="2" charset="2"/>
              <a:buNone/>
              <a:tabLst>
                <a:tab pos="4292600" algn="l"/>
              </a:tabLst>
            </a:pPr>
            <a:r>
              <a:rPr lang="en-US" dirty="0" smtClean="0"/>
              <a:t>Administrative Management</a:t>
            </a:r>
          </a:p>
          <a:p>
            <a:pPr lvl="1" indent="-231775" defTabSz="914400" eaLnBrk="1" hangingPunct="1">
              <a:tabLst>
                <a:tab pos="4292600" algn="l"/>
              </a:tabLst>
            </a:pPr>
            <a:r>
              <a:rPr lang="en-US" dirty="0" smtClean="0"/>
              <a:t>The study of how to create an organizational structure that leads </a:t>
            </a:r>
            <a:br>
              <a:rPr lang="en-US" dirty="0" smtClean="0"/>
            </a:br>
            <a:r>
              <a:rPr lang="en-US" dirty="0" smtClean="0"/>
              <a:t>to high efficiency </a:t>
            </a:r>
            <a:br>
              <a:rPr lang="en-US" dirty="0" smtClean="0"/>
            </a:br>
            <a:r>
              <a:rPr lang="en-US" dirty="0" smtClean="0"/>
              <a:t>and effectiveness.</a:t>
            </a:r>
          </a:p>
          <a:p>
            <a:pPr marL="222250" indent="-222250" defTabSz="914400" eaLnBrk="1" hangingPunct="1">
              <a:tabLst>
                <a:tab pos="4292600" algn="l"/>
              </a:tabLst>
            </a:pPr>
            <a:endParaRPr lang="en-US" dirty="0" smtClean="0"/>
          </a:p>
        </p:txBody>
      </p:sp>
      <p:sp>
        <p:nvSpPr>
          <p:cNvPr id="15366" name="Text Box 5"/>
          <p:cNvSpPr txBox="1">
            <a:spLocks noChangeArrowheads="1"/>
          </p:cNvSpPr>
          <p:nvPr/>
        </p:nvSpPr>
        <p:spPr bwMode="auto">
          <a:xfrm>
            <a:off x="4137152" y="3171825"/>
            <a:ext cx="3581400" cy="2123658"/>
          </a:xfrm>
          <a:prstGeom prst="rect">
            <a:avLst/>
          </a:prstGeom>
          <a:solidFill>
            <a:schemeClr val="hlink">
              <a:alpha val="74901"/>
            </a:schemeClr>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2400" u="sng" dirty="0" smtClean="0"/>
              <a:t>Proponents:</a:t>
            </a:r>
            <a:endParaRPr lang="en-US" sz="2400" u="sng" dirty="0" smtClean="0"/>
          </a:p>
          <a:p>
            <a:pPr eaLnBrk="1" hangingPunct="1">
              <a:spcBef>
                <a:spcPct val="50000"/>
              </a:spcBef>
            </a:pPr>
            <a:r>
              <a:rPr lang="en-US" sz="2400" dirty="0" smtClean="0"/>
              <a:t>*</a:t>
            </a:r>
            <a:r>
              <a:rPr lang="en-US" sz="2400" dirty="0"/>
              <a:t>Max Weber</a:t>
            </a:r>
          </a:p>
          <a:p>
            <a:pPr eaLnBrk="1" hangingPunct="1">
              <a:spcBef>
                <a:spcPct val="50000"/>
              </a:spcBef>
            </a:pPr>
            <a:r>
              <a:rPr lang="en-US" sz="2400" dirty="0"/>
              <a:t>*Henry </a:t>
            </a:r>
            <a:r>
              <a:rPr lang="en-US" sz="2400" dirty="0" err="1"/>
              <a:t>Fayol</a:t>
            </a:r>
            <a:endParaRPr lang="en-US" sz="2400" dirty="0"/>
          </a:p>
          <a:p>
            <a:pPr eaLnBrk="1" hangingPunct="1">
              <a:spcBef>
                <a:spcPct val="50000"/>
              </a:spcBef>
            </a:pPr>
            <a:r>
              <a:rPr lang="en-US" sz="2400" dirty="0" smtClean="0"/>
              <a:t>*James D. Mooney</a:t>
            </a:r>
            <a:endParaRPr lang="en-US" sz="2400" dirty="0"/>
          </a:p>
        </p:txBody>
      </p:sp>
      <p:sp>
        <p:nvSpPr>
          <p:cNvPr id="7" name="TextBox 6"/>
          <p:cNvSpPr txBox="1"/>
          <p:nvPr/>
        </p:nvSpPr>
        <p:spPr>
          <a:xfrm>
            <a:off x="406400" y="5667555"/>
            <a:ext cx="7778750"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smtClean="0"/>
              <a:t>2-</a:t>
            </a:r>
            <a:fld id="{A0E8F0B6-E733-4B12-94CD-4C1BC3B28F6B}" type="slidenum">
              <a:rPr lang="en-US" sz="1400" smtClean="0"/>
              <a:pPr eaLnBrk="1" hangingPunct="1"/>
              <a:t>15</a:t>
            </a:fld>
            <a:endParaRPr lang="en-US" sz="1400" smtClean="0"/>
          </a:p>
        </p:txBody>
      </p:sp>
      <p:sp>
        <p:nvSpPr>
          <p:cNvPr id="7" name="TextBox 6"/>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51317015"/>
              </p:ext>
            </p:extLst>
          </p:nvPr>
        </p:nvGraphicFramePr>
        <p:xfrm>
          <a:off x="1186477" y="1728026"/>
          <a:ext cx="5486400" cy="3479800"/>
        </p:xfrm>
        <a:graphic>
          <a:graphicData uri="http://schemas.openxmlformats.org/drawingml/2006/table">
            <a:tbl>
              <a:tblPr firstRow="1" bandRow="1">
                <a:effectLst>
                  <a:innerShdw blurRad="63500" dist="50800" dir="2700000">
                    <a:prstClr val="black">
                      <a:alpha val="50000"/>
                    </a:prstClr>
                  </a:innerShdw>
                </a:effectLst>
                <a:tableStyleId>{5C22544A-7EE6-4342-B048-85BDC9FD1C3A}</a:tableStyleId>
              </a:tblPr>
              <a:tblGrid>
                <a:gridCol w="5486400"/>
              </a:tblGrid>
              <a:tr h="370840">
                <a:tc>
                  <a:txBody>
                    <a:bodyPr/>
                    <a:lstStyle/>
                    <a:p>
                      <a:r>
                        <a:rPr lang="en-US" dirty="0" smtClean="0"/>
                        <a:t>Max Weber’s Principles of Bureaucracy:</a:t>
                      </a:r>
                    </a:p>
                    <a:p>
                      <a:endParaRPr lang="en-US" dirty="0"/>
                    </a:p>
                  </a:txBody>
                  <a:tcPr/>
                </a:tc>
              </a:tr>
              <a:tr h="370840">
                <a:tc>
                  <a:txBody>
                    <a:bodyPr/>
                    <a:lstStyle/>
                    <a:p>
                      <a:r>
                        <a:rPr lang="en-US" dirty="0" smtClean="0"/>
                        <a:t>Organization has a system of written rules and Standard</a:t>
                      </a:r>
                      <a:r>
                        <a:rPr lang="en-US" baseline="0" dirty="0" smtClean="0"/>
                        <a:t> Operating Procedures (SOPs) that specify how workers should behave in most situations.</a:t>
                      </a:r>
                      <a:endParaRPr lang="en-US" dirty="0"/>
                    </a:p>
                  </a:txBody>
                  <a:tcPr/>
                </a:tc>
              </a:tr>
              <a:tr h="370840">
                <a:tc>
                  <a:txBody>
                    <a:bodyPr/>
                    <a:lstStyle/>
                    <a:p>
                      <a:r>
                        <a:rPr lang="en-US" dirty="0" smtClean="0"/>
                        <a:t>Clear hierarchy of authority within the organization.</a:t>
                      </a:r>
                      <a:endParaRPr lang="en-US" dirty="0"/>
                    </a:p>
                  </a:txBody>
                  <a:tcPr/>
                </a:tc>
              </a:tr>
              <a:tr h="370840">
                <a:tc>
                  <a:txBody>
                    <a:bodyPr/>
                    <a:lstStyle/>
                    <a:p>
                      <a:r>
                        <a:rPr lang="en-US" dirty="0" smtClean="0"/>
                        <a:t>Personnel systems (e.g., hiring, performance appraisal, reward systems) are fair and equitable.</a:t>
                      </a:r>
                      <a:endParaRPr lang="en-US" dirty="0"/>
                    </a:p>
                  </a:txBody>
                  <a:tcPr/>
                </a:tc>
              </a:tr>
              <a:tr h="370840">
                <a:tc>
                  <a:txBody>
                    <a:bodyPr/>
                    <a:lstStyle/>
                    <a:p>
                      <a:r>
                        <a:rPr lang="en-US" dirty="0" smtClean="0"/>
                        <a:t>Clear system of task and role relationships</a:t>
                      </a:r>
                      <a:r>
                        <a:rPr lang="en-US" baseline="0" dirty="0" smtClean="0"/>
                        <a:t> between jobs.  Workers understand how their job relates to other jobs in the organization.</a:t>
                      </a:r>
                      <a:endParaRPr lang="en-US" dirty="0"/>
                    </a:p>
                  </a:txBody>
                  <a:tcPr/>
                </a:tc>
              </a:tr>
            </a:tbl>
          </a:graphicData>
        </a:graphic>
      </p:graphicFrame>
      <p:sp>
        <p:nvSpPr>
          <p:cNvPr id="16388" name="Rectangle 3"/>
          <p:cNvSpPr>
            <a:spLocks noGrp="1" noChangeArrowheads="1"/>
          </p:cNvSpPr>
          <p:nvPr>
            <p:ph type="title"/>
          </p:nvPr>
        </p:nvSpPr>
        <p:spPr bwMode="blackWhite">
          <a:xfrm>
            <a:off x="1133856" y="1362456"/>
            <a:ext cx="5431535" cy="872744"/>
          </a:xfrm>
          <a:solidFill>
            <a:srgbClr val="333399"/>
          </a:solidFill>
          <a:ln w="15875">
            <a:solidFill>
              <a:schemeClr val="tx1"/>
            </a:solidFill>
            <a:miter lim="800000"/>
            <a:headEnd/>
            <a:tailEnd/>
          </a:ln>
          <a:effectLst>
            <a:outerShdw dist="107763" dir="2700000" algn="ctr" rotWithShape="0">
              <a:schemeClr val="bg2">
                <a:alpha val="50000"/>
              </a:schemeClr>
            </a:outerShdw>
          </a:effectLst>
        </p:spPr>
        <p:txBody>
          <a:bodyPr tIns="80988" bIns="80988"/>
          <a:lstStyle/>
          <a:p>
            <a:pPr eaLnBrk="1" hangingPunct="1"/>
            <a:r>
              <a:rPr lang="en-US" sz="2400" dirty="0" smtClean="0"/>
              <a:t>Max Weber’s Principles of Bureaucracy</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4625435E-16A1-478A-A9DF-8EB42CAA411E}" type="slidenum">
              <a:rPr lang="en-US" sz="1400" smtClean="0"/>
              <a:pPr eaLnBrk="1" hangingPunct="1"/>
              <a:t>16</a:t>
            </a:fld>
            <a:endParaRPr lang="en-US" sz="1400" dirty="0" smtClean="0"/>
          </a:p>
        </p:txBody>
      </p:sp>
      <p:sp>
        <p:nvSpPr>
          <p:cNvPr id="17411" name="Rectangle 2"/>
          <p:cNvSpPr>
            <a:spLocks noGrp="1" noChangeArrowheads="1"/>
          </p:cNvSpPr>
          <p:nvPr>
            <p:ph type="title"/>
          </p:nvPr>
        </p:nvSpPr>
        <p:spPr/>
        <p:txBody>
          <a:bodyPr/>
          <a:lstStyle/>
          <a:p>
            <a:pPr eaLnBrk="1" hangingPunct="1"/>
            <a:r>
              <a:rPr lang="en-US" smtClean="0"/>
              <a:t>Weber’s Principles of Bureaucracy</a:t>
            </a:r>
          </a:p>
        </p:txBody>
      </p:sp>
      <p:sp>
        <p:nvSpPr>
          <p:cNvPr id="37891" name="Rectangle 3"/>
          <p:cNvSpPr>
            <a:spLocks noGrp="1" noChangeArrowheads="1"/>
          </p:cNvSpPr>
          <p:nvPr>
            <p:ph type="body" idx="1"/>
          </p:nvPr>
        </p:nvSpPr>
        <p:spPr>
          <a:xfrm>
            <a:off x="365125" y="1444625"/>
            <a:ext cx="7646988" cy="3943350"/>
          </a:xfrm>
        </p:spPr>
        <p:txBody>
          <a:bodyPr/>
          <a:lstStyle/>
          <a:p>
            <a:pPr marL="685800" indent="-685800" defTabSz="914400" eaLnBrk="1" hangingPunct="1">
              <a:lnSpc>
                <a:spcPct val="80000"/>
              </a:lnSpc>
              <a:buClr>
                <a:srgbClr val="000066"/>
              </a:buClr>
              <a:buFont typeface="+mj-lt"/>
              <a:buAutoNum type="arabicParenR"/>
              <a:defRPr/>
            </a:pPr>
            <a:r>
              <a:rPr lang="en-US" dirty="0" smtClean="0"/>
              <a:t>A manager’s formal </a:t>
            </a:r>
            <a:r>
              <a:rPr lang="en-US" b="1" i="1" dirty="0" smtClean="0">
                <a:effectLst>
                  <a:outerShdw blurRad="38100" dist="38100" dir="2700000" algn="tl">
                    <a:srgbClr val="C0C0C0"/>
                  </a:outerShdw>
                </a:effectLst>
              </a:rPr>
              <a:t>authority derives from the position</a:t>
            </a:r>
            <a:r>
              <a:rPr lang="en-US" dirty="0" smtClean="0"/>
              <a:t> he holds in the firm. Positions should be arranged in a hierarchy and authority should be centralized.</a:t>
            </a:r>
          </a:p>
          <a:p>
            <a:pPr marL="685800" indent="-685800" defTabSz="914400" eaLnBrk="1" hangingPunct="1">
              <a:lnSpc>
                <a:spcPct val="80000"/>
              </a:lnSpc>
              <a:buClr>
                <a:srgbClr val="000066"/>
              </a:buClr>
              <a:buFont typeface="+mj-lt"/>
              <a:buAutoNum type="arabicParenR"/>
              <a:defRPr/>
            </a:pPr>
            <a:r>
              <a:rPr lang="en-US" b="1" i="1" dirty="0" smtClean="0">
                <a:effectLst>
                  <a:outerShdw blurRad="38100" dist="38100" dir="2700000" algn="tl">
                    <a:srgbClr val="C0C0C0"/>
                  </a:outerShdw>
                </a:effectLst>
              </a:rPr>
              <a:t>Personnel rules should be rational</a:t>
            </a:r>
            <a:r>
              <a:rPr lang="en-US" b="1" dirty="0" smtClean="0"/>
              <a:t>:</a:t>
            </a:r>
            <a:r>
              <a:rPr lang="en-US" dirty="0" smtClean="0"/>
              <a:t>  People should be hired based on qualifications</a:t>
            </a:r>
            <a:r>
              <a:rPr lang="en-US" sz="2800" dirty="0" smtClean="0"/>
              <a:t>. </a:t>
            </a:r>
            <a:r>
              <a:rPr lang="en-US" dirty="0" smtClean="0"/>
              <a:t>Written records should be kept.</a:t>
            </a:r>
          </a:p>
          <a:p>
            <a:pPr marL="685800" indent="-685800" defTabSz="914400" eaLnBrk="1" hangingPunct="1">
              <a:lnSpc>
                <a:spcPct val="80000"/>
              </a:lnSpc>
              <a:buClr>
                <a:srgbClr val="000066"/>
              </a:buClr>
              <a:buFontTx/>
              <a:buAutoNum type="arabicParenR"/>
              <a:defRPr/>
            </a:pPr>
            <a:endParaRPr lang="en-US" dirty="0" smtClean="0"/>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0" end="0"/>
                                            </p:txEl>
                                          </p:spTgt>
                                        </p:tgtEl>
                                        <p:attrNameLst>
                                          <p:attrName>ppt_c</p:attrName>
                                        </p:attrNameLst>
                                      </p:cBhvr>
                                      <p:to>
                                        <a:srgbClr val="1A69A4"/>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7891">
                                            <p:txEl>
                                              <p:pRg st="1" end="1"/>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smtClean="0"/>
              <a:t>1-</a:t>
            </a:r>
            <a:fld id="{3BEA2536-26AB-4AB8-8BD5-0736D282ABFD}" type="slidenum">
              <a:rPr lang="en-US" sz="1400" smtClean="0"/>
              <a:pPr eaLnBrk="1" hangingPunct="1"/>
              <a:t>17</a:t>
            </a:fld>
            <a:endParaRPr lang="en-US" sz="1400" dirty="0" smtClean="0"/>
          </a:p>
        </p:txBody>
      </p:sp>
      <p:sp>
        <p:nvSpPr>
          <p:cNvPr id="18435" name="Rectangle 2"/>
          <p:cNvSpPr>
            <a:spLocks noGrp="1" noChangeArrowheads="1"/>
          </p:cNvSpPr>
          <p:nvPr>
            <p:ph type="title"/>
          </p:nvPr>
        </p:nvSpPr>
        <p:spPr/>
        <p:txBody>
          <a:bodyPr/>
          <a:lstStyle/>
          <a:p>
            <a:pPr eaLnBrk="1" hangingPunct="1"/>
            <a:r>
              <a:rPr lang="en-US" smtClean="0"/>
              <a:t>Weber’s Principles of Bureaucracy</a:t>
            </a:r>
          </a:p>
        </p:txBody>
      </p:sp>
      <p:sp>
        <p:nvSpPr>
          <p:cNvPr id="39939" name="Rectangle 3"/>
          <p:cNvSpPr>
            <a:spLocks noGrp="1" noChangeArrowheads="1"/>
          </p:cNvSpPr>
          <p:nvPr>
            <p:ph type="body" idx="1"/>
          </p:nvPr>
        </p:nvSpPr>
        <p:spPr>
          <a:xfrm>
            <a:off x="383096" y="1637611"/>
            <a:ext cx="4395937" cy="3736645"/>
          </a:xfrm>
        </p:spPr>
        <p:txBody>
          <a:bodyPr/>
          <a:lstStyle/>
          <a:p>
            <a:pPr marL="685800" indent="-685800" defTabSz="914400" eaLnBrk="1" hangingPunct="1">
              <a:lnSpc>
                <a:spcPct val="80000"/>
              </a:lnSpc>
              <a:buClr>
                <a:srgbClr val="000066"/>
              </a:buClr>
              <a:buFontTx/>
              <a:buAutoNum type="arabicParenR" startAt="3"/>
              <a:defRPr/>
            </a:pPr>
            <a:r>
              <a:rPr lang="en-US" b="1" i="1" dirty="0" smtClean="0">
                <a:effectLst>
                  <a:outerShdw blurRad="38100" dist="38100" dir="2700000" algn="tl">
                    <a:srgbClr val="C0C0C0"/>
                  </a:outerShdw>
                </a:effectLst>
              </a:rPr>
              <a:t>Division of Labor:</a:t>
            </a:r>
            <a:r>
              <a:rPr lang="en-US" dirty="0" smtClean="0"/>
              <a:t> The extent of each position’s formal duties and each position’s relationship to other positions should be clearly specified.</a:t>
            </a:r>
          </a:p>
          <a:p>
            <a:pPr marL="685800" indent="-685800" defTabSz="914400" eaLnBrk="1" hangingPunct="1">
              <a:lnSpc>
                <a:spcPct val="80000"/>
              </a:lnSpc>
              <a:buClr>
                <a:srgbClr val="000066"/>
              </a:buClr>
              <a:buFontTx/>
              <a:buAutoNum type="arabicParenR" startAt="3"/>
              <a:defRPr/>
            </a:pPr>
            <a:endParaRPr lang="en-US" dirty="0" smtClean="0"/>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Weber’s Principles of Bureaucracy</a:t>
            </a:r>
          </a:p>
        </p:txBody>
      </p:sp>
      <p:sp>
        <p:nvSpPr>
          <p:cNvPr id="3" name="Content Placeholder 2"/>
          <p:cNvSpPr>
            <a:spLocks noGrp="1"/>
          </p:cNvSpPr>
          <p:nvPr>
            <p:ph idx="1"/>
          </p:nvPr>
        </p:nvSpPr>
        <p:spPr>
          <a:xfrm>
            <a:off x="400049" y="1387475"/>
            <a:ext cx="7639769" cy="4000500"/>
          </a:xfrm>
        </p:spPr>
        <p:txBody>
          <a:bodyPr/>
          <a:lstStyle/>
          <a:p>
            <a:pPr marL="514350" indent="-514350" eaLnBrk="1" hangingPunct="1">
              <a:buFont typeface="Wingdings" pitchFamily="2" charset="2"/>
              <a:buAutoNum type="arabicParenR" startAt="4"/>
              <a:defRPr/>
            </a:pPr>
            <a:r>
              <a:rPr lang="en-US" b="1" i="1" dirty="0" smtClean="0">
                <a:effectLst>
                  <a:outerShdw blurRad="38100" dist="38100" dir="2700000" algn="tl">
                    <a:srgbClr val="C0C0C0"/>
                  </a:outerShdw>
                </a:effectLst>
              </a:rPr>
              <a:t>“Partial Inclusion:”</a:t>
            </a:r>
            <a:r>
              <a:rPr lang="en-US" i="1" dirty="0" smtClean="0">
                <a:effectLst>
                  <a:outerShdw blurRad="38100" dist="38100" dir="2700000" algn="tl">
                    <a:srgbClr val="C0C0C0"/>
                  </a:outerShdw>
                </a:effectLst>
              </a:rPr>
              <a:t> </a:t>
            </a:r>
          </a:p>
          <a:p>
            <a:pPr marL="0" indent="0" eaLnBrk="1" hangingPunct="1">
              <a:buFont typeface="Wingdings" pitchFamily="2" charset="2"/>
              <a:buNone/>
              <a:defRPr/>
            </a:pPr>
            <a:r>
              <a:rPr lang="en-US" dirty="0" smtClean="0"/>
              <a:t>A worker’s personal life must be kept distinct from their work life.</a:t>
            </a:r>
          </a:p>
          <a:p>
            <a:pPr marL="0" indent="0" eaLnBrk="1" hangingPunct="1">
              <a:buFont typeface="Wingdings" pitchFamily="2" charset="2"/>
              <a:buNone/>
              <a:defRPr/>
            </a:pPr>
            <a:endParaRPr lang="en-US" dirty="0"/>
          </a:p>
          <a:p>
            <a:pPr marL="0" indent="0" eaLnBrk="1" hangingPunct="1">
              <a:buFont typeface="Wingdings" pitchFamily="2" charset="2"/>
              <a:buNone/>
              <a:defRPr/>
            </a:pPr>
            <a:r>
              <a:rPr lang="en-US" i="1" dirty="0" smtClean="0">
                <a:solidFill>
                  <a:srgbClr val="124A74"/>
                </a:solidFill>
                <a:effectLst>
                  <a:outerShdw blurRad="38100" dist="38100" dir="2700000" algn="tl">
                    <a:srgbClr val="000000">
                      <a:alpha val="43137"/>
                    </a:srgbClr>
                  </a:outerShdw>
                </a:effectLst>
              </a:rPr>
              <a:t>What are the implications of this concept for how one manages a company?</a:t>
            </a:r>
            <a:r>
              <a:rPr lang="en-US" dirty="0" smtClean="0">
                <a:solidFill>
                  <a:srgbClr val="124A74"/>
                </a:solidFill>
                <a:effectLst>
                  <a:outerShdw blurRad="38100" dist="38100" dir="2700000" algn="tl">
                    <a:srgbClr val="000000">
                      <a:alpha val="43137"/>
                    </a:srgbClr>
                  </a:outerShdw>
                </a:effectLst>
              </a:rPr>
              <a:t> </a:t>
            </a:r>
            <a:endParaRPr lang="en-US" i="1" dirty="0" smtClean="0">
              <a:solidFill>
                <a:srgbClr val="124A74"/>
              </a:solidFill>
              <a:effectLst>
                <a:outerShdw blurRad="38100" dist="38100" dir="2700000" algn="tl">
                  <a:srgbClr val="000000">
                    <a:alpha val="43137"/>
                  </a:srgbClr>
                </a:outerShdw>
              </a:effectLst>
            </a:endParaRPr>
          </a:p>
          <a:p>
            <a:pPr marL="0" indent="0" eaLnBrk="1" hangingPunct="1">
              <a:buFont typeface="Wingdings" pitchFamily="2" charset="2"/>
              <a:buNone/>
              <a:defRPr/>
            </a:pPr>
            <a:endParaRPr lang="en-US" dirty="0" smtClean="0"/>
          </a:p>
        </p:txBody>
      </p:sp>
      <p:sp>
        <p:nvSpPr>
          <p:cNvPr id="19460"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FBD645B9-36B6-4B92-899E-442858A653E6}" type="slidenum">
              <a:rPr lang="en-US" sz="1400" smtClean="0"/>
              <a:pPr eaLnBrk="1" hangingPunct="1"/>
              <a:t>18</a:t>
            </a:fld>
            <a:endParaRPr lang="en-US" sz="1400" dirty="0" smtClean="0"/>
          </a:p>
        </p:txBody>
      </p:sp>
      <p:sp>
        <p:nvSpPr>
          <p:cNvPr id="7" name="TextBox 6"/>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7EE54777-3C81-49B2-99CB-B49FB06F0D41}" type="slidenum">
              <a:rPr lang="en-US" sz="1400" smtClean="0"/>
              <a:pPr eaLnBrk="1" hangingPunct="1"/>
              <a:t>19</a:t>
            </a:fld>
            <a:endParaRPr lang="en-US" sz="1400" dirty="0" smtClean="0"/>
          </a:p>
        </p:txBody>
      </p:sp>
      <p:sp>
        <p:nvSpPr>
          <p:cNvPr id="20483" name="Rectangle 2"/>
          <p:cNvSpPr>
            <a:spLocks noGrp="1" noChangeArrowheads="1"/>
          </p:cNvSpPr>
          <p:nvPr>
            <p:ph type="title"/>
          </p:nvPr>
        </p:nvSpPr>
        <p:spPr/>
        <p:txBody>
          <a:bodyPr/>
          <a:lstStyle/>
          <a:p>
            <a:pPr eaLnBrk="1" hangingPunct="1"/>
            <a:r>
              <a:rPr lang="en-US" smtClean="0"/>
              <a:t>Weber’s Principles of Bureaucracy</a:t>
            </a:r>
          </a:p>
        </p:txBody>
      </p:sp>
      <p:sp>
        <p:nvSpPr>
          <p:cNvPr id="87043" name="Rectangle 3"/>
          <p:cNvSpPr>
            <a:spLocks noGrp="1" noChangeArrowheads="1"/>
          </p:cNvSpPr>
          <p:nvPr>
            <p:ph type="body" idx="1"/>
          </p:nvPr>
        </p:nvSpPr>
        <p:spPr>
          <a:xfrm>
            <a:off x="479425" y="1485900"/>
            <a:ext cx="7419975" cy="1773238"/>
          </a:xfrm>
        </p:spPr>
        <p:txBody>
          <a:bodyPr/>
          <a:lstStyle/>
          <a:p>
            <a:pPr marL="685800" indent="-685800" defTabSz="914400" eaLnBrk="1" hangingPunct="1">
              <a:lnSpc>
                <a:spcPct val="80000"/>
              </a:lnSpc>
              <a:buClr>
                <a:srgbClr val="000066"/>
              </a:buClr>
              <a:buFontTx/>
              <a:buAutoNum type="arabicParenR" startAt="5"/>
              <a:defRPr/>
            </a:pPr>
            <a:r>
              <a:rPr lang="en-US" smtClean="0"/>
              <a:t>Managers must create a well-defined system of </a:t>
            </a:r>
            <a:r>
              <a:rPr lang="en-US" b="1" i="1" smtClean="0">
                <a:effectLst>
                  <a:outerShdw blurRad="38100" dist="38100" dir="2700000" algn="tl">
                    <a:srgbClr val="C0C0C0"/>
                  </a:outerShdw>
                </a:effectLst>
              </a:rPr>
              <a:t>rules</a:t>
            </a:r>
            <a:r>
              <a:rPr lang="en-US" smtClean="0"/>
              <a:t>, operating procedures, and norms so they can effectively control behavior.</a:t>
            </a:r>
          </a:p>
        </p:txBody>
      </p:sp>
      <p:sp>
        <p:nvSpPr>
          <p:cNvPr id="20486" name="Text Box 5"/>
          <p:cNvSpPr txBox="1">
            <a:spLocks noChangeArrowheads="1"/>
          </p:cNvSpPr>
          <p:nvPr/>
        </p:nvSpPr>
        <p:spPr bwMode="auto">
          <a:xfrm>
            <a:off x="736600" y="3467100"/>
            <a:ext cx="3543300" cy="1571625"/>
          </a:xfrm>
          <a:prstGeom prst="rect">
            <a:avLst/>
          </a:prstGeom>
          <a:solidFill>
            <a:schemeClr val="accent1"/>
          </a:solidFill>
          <a:ln w="1905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2400">
                <a:solidFill>
                  <a:schemeClr val="bg1"/>
                </a:solidFill>
              </a:rPr>
              <a:t>These rules should be applied without any favoritism, in an “Impersonal” manner.</a:t>
            </a:r>
          </a:p>
        </p:txBody>
      </p:sp>
      <p:sp>
        <p:nvSpPr>
          <p:cNvPr id="7" name="TextBox 6"/>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B2B19BE6-BB32-4F33-B076-E8A8D6000646}" type="slidenum">
              <a:rPr lang="en-US" sz="1400" smtClean="0"/>
              <a:pPr eaLnBrk="1" hangingPunct="1"/>
              <a:t>2</a:t>
            </a:fld>
            <a:endParaRPr lang="en-US" sz="1400" dirty="0" smtClean="0"/>
          </a:p>
        </p:txBody>
      </p:sp>
      <p:sp>
        <p:nvSpPr>
          <p:cNvPr id="4099" name="Rectangle 2"/>
          <p:cNvSpPr>
            <a:spLocks noGrp="1" noChangeArrowheads="1"/>
          </p:cNvSpPr>
          <p:nvPr>
            <p:ph type="title"/>
          </p:nvPr>
        </p:nvSpPr>
        <p:spPr/>
        <p:txBody>
          <a:bodyPr/>
          <a:lstStyle/>
          <a:p>
            <a:pPr eaLnBrk="1" hangingPunct="1"/>
            <a:r>
              <a:rPr lang="en-US" sz="3400" dirty="0" smtClean="0"/>
              <a:t>The History of Management Theory</a:t>
            </a:r>
          </a:p>
        </p:txBody>
      </p:sp>
      <p:sp>
        <p:nvSpPr>
          <p:cNvPr id="3" name="TextBox 2"/>
          <p:cNvSpPr txBox="1"/>
          <p:nvPr/>
        </p:nvSpPr>
        <p:spPr>
          <a:xfrm>
            <a:off x="930108" y="5686425"/>
            <a:ext cx="4248150" cy="276999"/>
          </a:xfrm>
          <a:prstGeom prst="rect">
            <a:avLst/>
          </a:prstGeom>
          <a:solidFill>
            <a:schemeClr val="bg1"/>
          </a:solidFill>
        </p:spPr>
        <p:txBody>
          <a:bodyPr wrap="square" rtlCol="0">
            <a:spAutoFit/>
          </a:bodyPr>
          <a:lstStyle/>
          <a:p>
            <a:r>
              <a:rPr lang="en-US" sz="1200" i="1" dirty="0" smtClean="0">
                <a:latin typeface="Times New Roman" pitchFamily="18" charset="0"/>
                <a:cs typeface="Times New Roman" pitchFamily="18" charset="0"/>
              </a:rPr>
              <a:t>2011</a:t>
            </a:r>
            <a:endParaRPr lang="en-US" sz="1200" i="1" dirty="0">
              <a:latin typeface="Times New Roman" pitchFamily="18" charset="0"/>
              <a:cs typeface="Times New Roman" pitchFamily="18" charset="0"/>
            </a:endParaRPr>
          </a:p>
        </p:txBody>
      </p:sp>
      <p:sp>
        <p:nvSpPr>
          <p:cNvPr id="4" name="TextBox 3"/>
          <p:cNvSpPr txBox="1"/>
          <p:nvPr/>
        </p:nvSpPr>
        <p:spPr>
          <a:xfrm>
            <a:off x="446335" y="4306625"/>
            <a:ext cx="7623175" cy="1015663"/>
          </a:xfrm>
          <a:prstGeom prst="rect">
            <a:avLst/>
          </a:prstGeom>
          <a:noFill/>
        </p:spPr>
        <p:txBody>
          <a:bodyPr wrap="square" rtlCol="0">
            <a:spAutoFit/>
          </a:bodyPr>
          <a:lstStyle/>
          <a:p>
            <a:r>
              <a:rPr lang="en-US" sz="1200" dirty="0" smtClean="0"/>
              <a:t>  </a:t>
            </a:r>
          </a:p>
          <a:p>
            <a:endParaRPr lang="en-US" sz="1200" dirty="0"/>
          </a:p>
          <a:p>
            <a:endParaRPr lang="en-US" sz="1200" dirty="0" smtClean="0"/>
          </a:p>
          <a:p>
            <a:r>
              <a:rPr lang="en-US" sz="1200" dirty="0" smtClean="0"/>
              <a:t>    |              |              |              |              |              |              |             |              |              |              |              |</a:t>
            </a:r>
          </a:p>
          <a:p>
            <a:r>
              <a:rPr lang="en-US" sz="1200" dirty="0" smtClean="0"/>
              <a:t>1890       1900       1910       1920       1930       1940       1950       1960       1970       1980       1990       2000</a:t>
            </a:r>
            <a:endParaRPr lang="en-US" sz="1400" dirty="0"/>
          </a:p>
        </p:txBody>
      </p:sp>
      <p:cxnSp>
        <p:nvCxnSpPr>
          <p:cNvPr id="6" name="Straight Connector 5"/>
          <p:cNvCxnSpPr/>
          <p:nvPr/>
        </p:nvCxnSpPr>
        <p:spPr bwMode="auto">
          <a:xfrm>
            <a:off x="701908" y="4929808"/>
            <a:ext cx="7043196"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ight Arrow 6"/>
          <p:cNvSpPr/>
          <p:nvPr/>
        </p:nvSpPr>
        <p:spPr bwMode="auto">
          <a:xfrm>
            <a:off x="701908" y="4212864"/>
            <a:ext cx="5009322" cy="64703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9" name="Right Arrow 8"/>
          <p:cNvSpPr/>
          <p:nvPr/>
        </p:nvSpPr>
        <p:spPr bwMode="auto">
          <a:xfrm>
            <a:off x="1084997" y="3452884"/>
            <a:ext cx="5233916" cy="759980"/>
          </a:xfrm>
          <a:prstGeom prst="rightArrow">
            <a:avLst/>
          </a:prstGeom>
          <a:solidFill>
            <a:srgbClr val="60883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0" name="Right Arrow 9"/>
          <p:cNvSpPr/>
          <p:nvPr/>
        </p:nvSpPr>
        <p:spPr bwMode="auto">
          <a:xfrm>
            <a:off x="2475781" y="2695433"/>
            <a:ext cx="5281683" cy="757451"/>
          </a:xfrm>
          <a:prstGeom prst="rightArrow">
            <a:avLst/>
          </a:prstGeom>
          <a:solidFill>
            <a:srgbClr val="1A69A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1" name="Right Arrow 10"/>
          <p:cNvSpPr/>
          <p:nvPr/>
        </p:nvSpPr>
        <p:spPr bwMode="auto">
          <a:xfrm>
            <a:off x="4121624" y="1978925"/>
            <a:ext cx="3623480" cy="675565"/>
          </a:xfrm>
          <a:prstGeom prst="rightArrow">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2" name="Right Arrow 11"/>
          <p:cNvSpPr/>
          <p:nvPr/>
        </p:nvSpPr>
        <p:spPr bwMode="auto">
          <a:xfrm>
            <a:off x="5104262" y="1262418"/>
            <a:ext cx="2640842" cy="716507"/>
          </a:xfrm>
          <a:prstGeom prst="rightArrow">
            <a:avLst/>
          </a:prstGeom>
          <a:solidFill>
            <a:srgbClr val="0B3F4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880281" y="4387755"/>
            <a:ext cx="4428698" cy="338554"/>
          </a:xfrm>
          <a:prstGeom prst="rect">
            <a:avLst/>
          </a:prstGeom>
          <a:noFill/>
        </p:spPr>
        <p:txBody>
          <a:bodyPr wrap="square" rtlCol="0">
            <a:spAutoFit/>
          </a:bodyPr>
          <a:lstStyle/>
          <a:p>
            <a:r>
              <a:rPr lang="en-US" dirty="0" smtClean="0">
                <a:solidFill>
                  <a:schemeClr val="bg1"/>
                </a:solidFill>
              </a:rPr>
              <a:t>Scientific Management Theory </a:t>
            </a:r>
            <a:endParaRPr lang="en-US" dirty="0">
              <a:solidFill>
                <a:schemeClr val="bg1"/>
              </a:solidFill>
            </a:endParaRPr>
          </a:p>
        </p:txBody>
      </p:sp>
      <p:sp>
        <p:nvSpPr>
          <p:cNvPr id="14" name="TextBox 13"/>
          <p:cNvSpPr txBox="1"/>
          <p:nvPr/>
        </p:nvSpPr>
        <p:spPr>
          <a:xfrm>
            <a:off x="1084997" y="3678072"/>
            <a:ext cx="4865427" cy="338554"/>
          </a:xfrm>
          <a:prstGeom prst="rect">
            <a:avLst/>
          </a:prstGeom>
          <a:noFill/>
        </p:spPr>
        <p:txBody>
          <a:bodyPr wrap="square" rtlCol="0">
            <a:spAutoFit/>
          </a:bodyPr>
          <a:lstStyle/>
          <a:p>
            <a:r>
              <a:rPr lang="en-US" dirty="0" smtClean="0">
                <a:solidFill>
                  <a:schemeClr val="bg1"/>
                </a:solidFill>
              </a:rPr>
              <a:t>Administrative Management Theory (Bureaucracy)</a:t>
            </a:r>
            <a:endParaRPr lang="en-US" dirty="0">
              <a:solidFill>
                <a:schemeClr val="bg1"/>
              </a:solidFill>
            </a:endParaRPr>
          </a:p>
        </p:txBody>
      </p:sp>
      <p:sp>
        <p:nvSpPr>
          <p:cNvPr id="15" name="TextBox 14"/>
          <p:cNvSpPr txBox="1"/>
          <p:nvPr/>
        </p:nvSpPr>
        <p:spPr>
          <a:xfrm>
            <a:off x="2770496" y="2904881"/>
            <a:ext cx="4483289" cy="338554"/>
          </a:xfrm>
          <a:prstGeom prst="rect">
            <a:avLst/>
          </a:prstGeom>
          <a:noFill/>
        </p:spPr>
        <p:txBody>
          <a:bodyPr wrap="square" rtlCol="0">
            <a:spAutoFit/>
          </a:bodyPr>
          <a:lstStyle/>
          <a:p>
            <a:r>
              <a:rPr lang="en-US" dirty="0" smtClean="0">
                <a:solidFill>
                  <a:schemeClr val="bg1"/>
                </a:solidFill>
              </a:rPr>
              <a:t>Human Relations / Organizational Behavior</a:t>
            </a:r>
            <a:endParaRPr lang="en-US" dirty="0">
              <a:solidFill>
                <a:schemeClr val="bg1"/>
              </a:solidFill>
            </a:endParaRPr>
          </a:p>
        </p:txBody>
      </p:sp>
      <p:sp>
        <p:nvSpPr>
          <p:cNvPr id="16" name="TextBox 15"/>
          <p:cNvSpPr txBox="1"/>
          <p:nvPr/>
        </p:nvSpPr>
        <p:spPr>
          <a:xfrm>
            <a:off x="4121624" y="2147430"/>
            <a:ext cx="3439236" cy="338554"/>
          </a:xfrm>
          <a:prstGeom prst="rect">
            <a:avLst/>
          </a:prstGeom>
          <a:noFill/>
        </p:spPr>
        <p:txBody>
          <a:bodyPr wrap="square" rtlCol="0">
            <a:spAutoFit/>
          </a:bodyPr>
          <a:lstStyle/>
          <a:p>
            <a:r>
              <a:rPr lang="en-US" dirty="0" smtClean="0">
                <a:solidFill>
                  <a:schemeClr val="bg1"/>
                </a:solidFill>
              </a:rPr>
              <a:t>Organizational Environment Theory</a:t>
            </a:r>
            <a:endParaRPr lang="en-US" dirty="0">
              <a:solidFill>
                <a:schemeClr val="bg1"/>
              </a:solidFill>
            </a:endParaRPr>
          </a:p>
        </p:txBody>
      </p:sp>
      <p:sp>
        <p:nvSpPr>
          <p:cNvPr id="17" name="TextBox 16"/>
          <p:cNvSpPr txBox="1"/>
          <p:nvPr/>
        </p:nvSpPr>
        <p:spPr>
          <a:xfrm>
            <a:off x="5104262" y="1451394"/>
            <a:ext cx="2456597" cy="338554"/>
          </a:xfrm>
          <a:prstGeom prst="rect">
            <a:avLst/>
          </a:prstGeom>
          <a:noFill/>
        </p:spPr>
        <p:txBody>
          <a:bodyPr wrap="square" rtlCol="0">
            <a:spAutoFit/>
          </a:bodyPr>
          <a:lstStyle/>
          <a:p>
            <a:r>
              <a:rPr lang="en-US" dirty="0" smtClean="0">
                <a:solidFill>
                  <a:schemeClr val="bg1"/>
                </a:solidFill>
              </a:rPr>
              <a:t>Decision Making Theory</a:t>
            </a:r>
            <a:endParaRPr lang="en-US" dirty="0">
              <a:solidFill>
                <a:schemeClr val="bg1"/>
              </a:solidFill>
            </a:endParaRP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629B65B5-D729-4FF2-A51D-E9DCA185A228}" type="slidenum">
              <a:rPr lang="en-US" sz="1400" smtClean="0"/>
              <a:pPr eaLnBrk="1" hangingPunct="1"/>
              <a:t>20</a:t>
            </a:fld>
            <a:endParaRPr lang="en-US" sz="1400" dirty="0" smtClean="0"/>
          </a:p>
        </p:txBody>
      </p:sp>
      <p:sp>
        <p:nvSpPr>
          <p:cNvPr id="21507" name="Rectangle 3"/>
          <p:cNvSpPr>
            <a:spLocks noGrp="1" noChangeArrowheads="1"/>
          </p:cNvSpPr>
          <p:nvPr>
            <p:ph type="title"/>
          </p:nvPr>
        </p:nvSpPr>
        <p:spPr/>
        <p:txBody>
          <a:bodyPr/>
          <a:lstStyle/>
          <a:p>
            <a:pPr eaLnBrk="1" hangingPunct="1"/>
            <a:r>
              <a:rPr lang="en-US" smtClean="0"/>
              <a:t>Rules, SOPs and Norms</a:t>
            </a:r>
          </a:p>
        </p:txBody>
      </p:sp>
      <p:sp>
        <p:nvSpPr>
          <p:cNvPr id="21508" name="Rectangle 2"/>
          <p:cNvSpPr>
            <a:spLocks noGrp="1" noChangeArrowheads="1"/>
          </p:cNvSpPr>
          <p:nvPr>
            <p:ph type="body" idx="4294967295"/>
          </p:nvPr>
        </p:nvSpPr>
        <p:spPr>
          <a:xfrm>
            <a:off x="582613" y="1387475"/>
            <a:ext cx="7646987" cy="4000500"/>
          </a:xfrm>
        </p:spPr>
        <p:txBody>
          <a:bodyPr/>
          <a:lstStyle/>
          <a:p>
            <a:pPr marL="342900" indent="-342900" defTabSz="914400" eaLnBrk="1" hangingPunct="1">
              <a:lnSpc>
                <a:spcPct val="90000"/>
              </a:lnSpc>
            </a:pPr>
            <a:r>
              <a:rPr lang="en-US" sz="2800" b="1" smtClean="0"/>
              <a:t>Rules</a:t>
            </a:r>
            <a:r>
              <a:rPr lang="en-US" sz="2800" smtClean="0"/>
              <a:t> – formal written instructions that specify actions to be taken under different circumstances</a:t>
            </a:r>
          </a:p>
          <a:p>
            <a:pPr marL="342900" indent="-342900" defTabSz="914400" eaLnBrk="1" hangingPunct="1">
              <a:lnSpc>
                <a:spcPct val="90000"/>
              </a:lnSpc>
            </a:pPr>
            <a:r>
              <a:rPr lang="en-US" sz="2800" b="1" smtClean="0"/>
              <a:t>Standard Operating Procedures (SOPs)</a:t>
            </a:r>
            <a:r>
              <a:rPr lang="en-US" sz="2800" smtClean="0"/>
              <a:t> – specific sets of written instructions about how to perform a certain aspect of a task</a:t>
            </a:r>
          </a:p>
          <a:p>
            <a:pPr marL="342900" indent="-342900" defTabSz="914400" eaLnBrk="1" hangingPunct="1">
              <a:lnSpc>
                <a:spcPct val="90000"/>
              </a:lnSpc>
            </a:pPr>
            <a:r>
              <a:rPr lang="en-US" sz="2800" b="1" smtClean="0"/>
              <a:t>Norms</a:t>
            </a:r>
            <a:r>
              <a:rPr lang="en-US" sz="2800" smtClean="0"/>
              <a:t> – unwritten, informal codes of conduct that prescribe how people should act in particular situations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smtClean="0"/>
              <a:t>1-</a:t>
            </a:r>
            <a:fld id="{BF3B4941-7DDC-49B3-8639-5AE46DCD0090}" type="slidenum">
              <a:rPr lang="en-US" sz="1400" smtClean="0"/>
              <a:pPr eaLnBrk="1" hangingPunct="1"/>
              <a:t>21</a:t>
            </a:fld>
            <a:endParaRPr lang="en-US" sz="1400" dirty="0" smtClean="0"/>
          </a:p>
        </p:txBody>
      </p:sp>
      <p:sp>
        <p:nvSpPr>
          <p:cNvPr id="22531" name="Rectangle 2"/>
          <p:cNvSpPr>
            <a:spLocks noGrp="1" noChangeArrowheads="1"/>
          </p:cNvSpPr>
          <p:nvPr>
            <p:ph type="title"/>
          </p:nvPr>
        </p:nvSpPr>
        <p:spPr/>
        <p:txBody>
          <a:bodyPr/>
          <a:lstStyle/>
          <a:p>
            <a:pPr algn="l" eaLnBrk="1" hangingPunct="1"/>
            <a:r>
              <a:rPr lang="en-US" sz="3600" smtClean="0"/>
              <a:t>    Fayol’s 14 Principles </a:t>
            </a:r>
            <a:br>
              <a:rPr lang="en-US" sz="3600" smtClean="0"/>
            </a:br>
            <a:r>
              <a:rPr lang="en-US" sz="3600" smtClean="0"/>
              <a:t>    of Management</a:t>
            </a:r>
          </a:p>
        </p:txBody>
      </p:sp>
      <p:sp>
        <p:nvSpPr>
          <p:cNvPr id="22532" name="Rectangle 3"/>
          <p:cNvSpPr>
            <a:spLocks noGrp="1" noChangeArrowheads="1"/>
          </p:cNvSpPr>
          <p:nvPr>
            <p:ph type="body" idx="1"/>
          </p:nvPr>
        </p:nvSpPr>
        <p:spPr/>
        <p:txBody>
          <a:bodyPr/>
          <a:lstStyle/>
          <a:p>
            <a:pPr marL="342900" indent="-342900" defTabSz="914400" eaLnBrk="1" hangingPunct="1"/>
            <a:r>
              <a:rPr lang="en-US" sz="2400" b="1" smtClean="0"/>
              <a:t>Division of Labor</a:t>
            </a:r>
            <a:r>
              <a:rPr lang="en-US" sz="2400" smtClean="0"/>
              <a:t>: allows for job specialization. </a:t>
            </a:r>
          </a:p>
          <a:p>
            <a:pPr marL="742950" lvl="1" indent="-285750" defTabSz="914400" eaLnBrk="1" hangingPunct="1"/>
            <a:r>
              <a:rPr lang="en-US" sz="2400" smtClean="0"/>
              <a:t> jobs can have too much specialization leading to poor quality and worker dissatisfaction.</a:t>
            </a:r>
          </a:p>
          <a:p>
            <a:pPr marL="342900" indent="-342900" defTabSz="914400" eaLnBrk="1" hangingPunct="1"/>
            <a:r>
              <a:rPr lang="en-US" sz="2400" b="1" smtClean="0"/>
              <a:t>Authority and Responsibility</a:t>
            </a:r>
          </a:p>
          <a:p>
            <a:pPr marL="742950" lvl="1" indent="-285750" defTabSz="914400" eaLnBrk="1" hangingPunct="1"/>
            <a:r>
              <a:rPr lang="en-US" sz="2400" smtClean="0"/>
              <a:t>both formal and informal authority resulting from special expertise.</a:t>
            </a:r>
          </a:p>
          <a:p>
            <a:pPr marL="342900" indent="-342900" defTabSz="914400" eaLnBrk="1" hangingPunct="1"/>
            <a:r>
              <a:rPr lang="en-US" sz="2400" b="1" smtClean="0"/>
              <a:t>Unity of Command</a:t>
            </a:r>
          </a:p>
          <a:p>
            <a:pPr marL="742950" lvl="1" indent="-285750" defTabSz="914400" eaLnBrk="1" hangingPunct="1"/>
            <a:r>
              <a:rPr lang="en-US" sz="2400" smtClean="0"/>
              <a:t>Employees should have only one boss.</a:t>
            </a:r>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7D742AB5-475F-4891-A1E7-6259B074B04E}" type="slidenum">
              <a:rPr lang="en-US" sz="1400" smtClean="0"/>
              <a:pPr eaLnBrk="1" hangingPunct="1"/>
              <a:t>22</a:t>
            </a:fld>
            <a:endParaRPr lang="en-US" sz="1400" dirty="0" smtClean="0"/>
          </a:p>
        </p:txBody>
      </p:sp>
      <p:sp>
        <p:nvSpPr>
          <p:cNvPr id="23555" name="Rectangle 2"/>
          <p:cNvSpPr>
            <a:spLocks noGrp="1" noChangeArrowheads="1"/>
          </p:cNvSpPr>
          <p:nvPr>
            <p:ph type="title"/>
          </p:nvPr>
        </p:nvSpPr>
        <p:spPr>
          <a:xfrm>
            <a:off x="465138" y="423863"/>
            <a:ext cx="7405687" cy="595312"/>
          </a:xfrm>
        </p:spPr>
        <p:txBody>
          <a:bodyPr/>
          <a:lstStyle/>
          <a:p>
            <a:pPr eaLnBrk="1" hangingPunct="1"/>
            <a:r>
              <a:rPr lang="en-US" smtClean="0"/>
              <a:t>Fayol’s Principles of Management</a:t>
            </a:r>
          </a:p>
        </p:txBody>
      </p:sp>
      <p:sp>
        <p:nvSpPr>
          <p:cNvPr id="23556" name="Rectangle 3"/>
          <p:cNvSpPr>
            <a:spLocks noGrp="1" noChangeArrowheads="1"/>
          </p:cNvSpPr>
          <p:nvPr>
            <p:ph type="body" idx="1"/>
          </p:nvPr>
        </p:nvSpPr>
        <p:spPr/>
        <p:txBody>
          <a:bodyPr/>
          <a:lstStyle/>
          <a:p>
            <a:pPr eaLnBrk="1" hangingPunct="1">
              <a:lnSpc>
                <a:spcPct val="90000"/>
              </a:lnSpc>
            </a:pPr>
            <a:r>
              <a:rPr lang="en-US" sz="2800" b="1" dirty="0" smtClean="0"/>
              <a:t>Line of Authority</a:t>
            </a:r>
          </a:p>
          <a:p>
            <a:pPr lvl="1" eaLnBrk="1" hangingPunct="1">
              <a:lnSpc>
                <a:spcPct val="90000"/>
              </a:lnSpc>
            </a:pPr>
            <a:r>
              <a:rPr lang="en-US" dirty="0" smtClean="0"/>
              <a:t>A clear line of authority &amp; responsibility extends from top to bottom of the firm.</a:t>
            </a:r>
          </a:p>
          <a:p>
            <a:pPr eaLnBrk="1" hangingPunct="1">
              <a:lnSpc>
                <a:spcPct val="90000"/>
              </a:lnSpc>
            </a:pPr>
            <a:r>
              <a:rPr lang="en-US" sz="2800" b="1" dirty="0" smtClean="0"/>
              <a:t>Centralization</a:t>
            </a:r>
          </a:p>
          <a:p>
            <a:pPr lvl="1" eaLnBrk="1" hangingPunct="1">
              <a:lnSpc>
                <a:spcPct val="90000"/>
              </a:lnSpc>
            </a:pPr>
            <a:r>
              <a:rPr lang="en-US" dirty="0" smtClean="0"/>
              <a:t>The degree to which authority rests at the top of the organization.</a:t>
            </a:r>
          </a:p>
          <a:p>
            <a:pPr eaLnBrk="1" hangingPunct="1">
              <a:lnSpc>
                <a:spcPct val="90000"/>
              </a:lnSpc>
            </a:pPr>
            <a:r>
              <a:rPr lang="en-US" sz="2800" b="1" dirty="0" smtClean="0"/>
              <a:t>Unity of Direction</a:t>
            </a:r>
          </a:p>
          <a:p>
            <a:pPr lvl="1" eaLnBrk="1" hangingPunct="1">
              <a:lnSpc>
                <a:spcPct val="90000"/>
              </a:lnSpc>
            </a:pPr>
            <a:r>
              <a:rPr lang="en-US" dirty="0" smtClean="0"/>
              <a:t>A single plan of action to guide the organization.</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58F9F298-8496-4A24-B342-677EBA6C22FC}" type="slidenum">
              <a:rPr lang="en-US" sz="1400" smtClean="0"/>
              <a:pPr eaLnBrk="1" hangingPunct="1"/>
              <a:t>23</a:t>
            </a:fld>
            <a:endParaRPr lang="en-US" sz="1400" dirty="0" smtClean="0"/>
          </a:p>
        </p:txBody>
      </p:sp>
      <p:sp>
        <p:nvSpPr>
          <p:cNvPr id="24579" name="Rectangle 2"/>
          <p:cNvSpPr>
            <a:spLocks noGrp="1" noChangeArrowheads="1"/>
          </p:cNvSpPr>
          <p:nvPr>
            <p:ph type="title"/>
          </p:nvPr>
        </p:nvSpPr>
        <p:spPr>
          <a:xfrm>
            <a:off x="517525" y="465138"/>
            <a:ext cx="7407275" cy="593725"/>
          </a:xfrm>
        </p:spPr>
        <p:txBody>
          <a:bodyPr/>
          <a:lstStyle/>
          <a:p>
            <a:pPr eaLnBrk="1" hangingPunct="1"/>
            <a:r>
              <a:rPr lang="en-US" smtClean="0"/>
              <a:t>Fayol’s Principles of Management</a:t>
            </a:r>
          </a:p>
        </p:txBody>
      </p:sp>
      <p:sp>
        <p:nvSpPr>
          <p:cNvPr id="24580" name="Rectangle 3"/>
          <p:cNvSpPr>
            <a:spLocks noGrp="1" noChangeArrowheads="1"/>
          </p:cNvSpPr>
          <p:nvPr>
            <p:ph type="body" idx="1"/>
          </p:nvPr>
        </p:nvSpPr>
        <p:spPr/>
        <p:txBody>
          <a:bodyPr/>
          <a:lstStyle/>
          <a:p>
            <a:pPr eaLnBrk="1" hangingPunct="1">
              <a:lnSpc>
                <a:spcPct val="90000"/>
              </a:lnSpc>
            </a:pPr>
            <a:r>
              <a:rPr lang="en-US" sz="2800" b="1" smtClean="0"/>
              <a:t>Equity</a:t>
            </a:r>
            <a:r>
              <a:rPr lang="en-US" sz="2800" smtClean="0"/>
              <a:t> - The provision of justice and the fair and impartial treatment of all employees.</a:t>
            </a:r>
          </a:p>
          <a:p>
            <a:pPr eaLnBrk="1" hangingPunct="1">
              <a:lnSpc>
                <a:spcPct val="90000"/>
              </a:lnSpc>
            </a:pPr>
            <a:r>
              <a:rPr lang="en-US" sz="2800" b="1" smtClean="0"/>
              <a:t>Order</a:t>
            </a:r>
            <a:r>
              <a:rPr lang="en-US" sz="2800" smtClean="0"/>
              <a:t> - The arrangement of employees where they will be of the most value to the organization and to provide career opportunities.</a:t>
            </a:r>
          </a:p>
          <a:p>
            <a:pPr eaLnBrk="1" hangingPunct="1">
              <a:lnSpc>
                <a:spcPct val="90000"/>
              </a:lnSpc>
            </a:pPr>
            <a:r>
              <a:rPr lang="en-US" sz="2800" b="1" smtClean="0"/>
              <a:t>Initiative</a:t>
            </a:r>
            <a:r>
              <a:rPr lang="en-US" sz="2800" smtClean="0"/>
              <a:t> - The fostering of creativity and innovation by encouraging employees to act on their own.</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77FC0E4D-9446-45F4-9100-C768EAB8EC7B}" type="slidenum">
              <a:rPr lang="en-US" sz="1400" smtClean="0"/>
              <a:pPr eaLnBrk="1" hangingPunct="1"/>
              <a:t>24</a:t>
            </a:fld>
            <a:endParaRPr lang="en-US" sz="1400" dirty="0" smtClean="0"/>
          </a:p>
        </p:txBody>
      </p:sp>
      <p:sp>
        <p:nvSpPr>
          <p:cNvPr id="25603" name="Rectangle 2"/>
          <p:cNvSpPr>
            <a:spLocks noGrp="1" noChangeArrowheads="1"/>
          </p:cNvSpPr>
          <p:nvPr>
            <p:ph type="title"/>
          </p:nvPr>
        </p:nvSpPr>
        <p:spPr>
          <a:xfrm>
            <a:off x="487363" y="398463"/>
            <a:ext cx="7543800" cy="595312"/>
          </a:xfrm>
        </p:spPr>
        <p:txBody>
          <a:bodyPr/>
          <a:lstStyle/>
          <a:p>
            <a:pPr eaLnBrk="1" hangingPunct="1"/>
            <a:r>
              <a:rPr lang="en-US" smtClean="0"/>
              <a:t>Fayol’s Principles of Management</a:t>
            </a:r>
          </a:p>
        </p:txBody>
      </p:sp>
      <p:sp>
        <p:nvSpPr>
          <p:cNvPr id="25604" name="Rectangle 3"/>
          <p:cNvSpPr>
            <a:spLocks noGrp="1" noChangeArrowheads="1"/>
          </p:cNvSpPr>
          <p:nvPr>
            <p:ph type="body" idx="1"/>
          </p:nvPr>
        </p:nvSpPr>
        <p:spPr>
          <a:xfrm>
            <a:off x="423863" y="1420813"/>
            <a:ext cx="7419975" cy="3900487"/>
          </a:xfrm>
        </p:spPr>
        <p:txBody>
          <a:bodyPr/>
          <a:lstStyle/>
          <a:p>
            <a:pPr eaLnBrk="1" hangingPunct="1"/>
            <a:r>
              <a:rPr lang="en-US" sz="2800" b="1" smtClean="0"/>
              <a:t>Discipline</a:t>
            </a:r>
          </a:p>
          <a:p>
            <a:pPr lvl="1" eaLnBrk="1" hangingPunct="1"/>
            <a:r>
              <a:rPr lang="en-US" smtClean="0"/>
              <a:t>Obedient, applied, respectful employees are necessary for the organization to function.</a:t>
            </a:r>
          </a:p>
          <a:p>
            <a:pPr eaLnBrk="1" hangingPunct="1"/>
            <a:r>
              <a:rPr lang="en-US" sz="2800" b="1" smtClean="0"/>
              <a:t>Remuneration of Personnel</a:t>
            </a:r>
          </a:p>
          <a:p>
            <a:pPr lvl="1" eaLnBrk="1" hangingPunct="1"/>
            <a:r>
              <a:rPr lang="en-US" smtClean="0"/>
              <a:t>An equitable uniform payment system that motivates contributes to organizational success.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05212E9B-6492-4E12-9787-BCEA5FC94F56}" type="slidenum">
              <a:rPr lang="en-US" sz="1400" smtClean="0"/>
              <a:pPr eaLnBrk="1" hangingPunct="1"/>
              <a:t>25</a:t>
            </a:fld>
            <a:endParaRPr lang="en-US" sz="1400" dirty="0" smtClean="0"/>
          </a:p>
        </p:txBody>
      </p:sp>
      <p:sp>
        <p:nvSpPr>
          <p:cNvPr id="26627" name="Rectangle 2"/>
          <p:cNvSpPr>
            <a:spLocks noGrp="1" noChangeArrowheads="1"/>
          </p:cNvSpPr>
          <p:nvPr>
            <p:ph type="title"/>
          </p:nvPr>
        </p:nvSpPr>
        <p:spPr>
          <a:xfrm>
            <a:off x="403225" y="411163"/>
            <a:ext cx="7543800" cy="595312"/>
          </a:xfrm>
        </p:spPr>
        <p:txBody>
          <a:bodyPr/>
          <a:lstStyle/>
          <a:p>
            <a:pPr eaLnBrk="1" hangingPunct="1"/>
            <a:r>
              <a:rPr lang="en-US" smtClean="0"/>
              <a:t>Fayol’s Principles of Management</a:t>
            </a:r>
          </a:p>
        </p:txBody>
      </p:sp>
      <p:sp>
        <p:nvSpPr>
          <p:cNvPr id="26628" name="Rectangle 3"/>
          <p:cNvSpPr>
            <a:spLocks noGrp="1" noChangeArrowheads="1"/>
          </p:cNvSpPr>
          <p:nvPr>
            <p:ph type="body" idx="1"/>
          </p:nvPr>
        </p:nvSpPr>
        <p:spPr>
          <a:xfrm>
            <a:off x="322263" y="1376363"/>
            <a:ext cx="7681912" cy="4186237"/>
          </a:xfrm>
        </p:spPr>
        <p:txBody>
          <a:bodyPr/>
          <a:lstStyle/>
          <a:p>
            <a:pPr eaLnBrk="1" hangingPunct="1"/>
            <a:r>
              <a:rPr lang="en-US" sz="2800" b="1" dirty="0" smtClean="0"/>
              <a:t>Stability of Tenure of Personnel</a:t>
            </a:r>
          </a:p>
          <a:p>
            <a:pPr lvl="1" eaLnBrk="1" hangingPunct="1"/>
            <a:r>
              <a:rPr lang="en-US" dirty="0" smtClean="0"/>
              <a:t>Long-term employment is important for the development of skills that improve the organization’s performance.</a:t>
            </a:r>
          </a:p>
          <a:p>
            <a:pPr eaLnBrk="1" hangingPunct="1"/>
            <a:r>
              <a:rPr lang="en-US" sz="2800" b="1" dirty="0" smtClean="0"/>
              <a:t>Subordination of Individual Interest to the Common Interest</a:t>
            </a:r>
          </a:p>
          <a:p>
            <a:pPr lvl="1" eaLnBrk="1" hangingPunct="1"/>
            <a:r>
              <a:rPr lang="en-US" dirty="0" smtClean="0"/>
              <a:t>The interest of the organization takes precedence over that of the individual employee.</a:t>
            </a:r>
          </a:p>
          <a:p>
            <a:pPr eaLnBrk="1" hangingPunct="1"/>
            <a:endParaRPr lang="en-US" sz="2800" dirty="0" smtClean="0"/>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EC315A79-C475-471B-B688-D3C1E996C8BA}" type="slidenum">
              <a:rPr lang="en-US" sz="1400" smtClean="0"/>
              <a:pPr eaLnBrk="1" hangingPunct="1"/>
              <a:t>26</a:t>
            </a:fld>
            <a:endParaRPr lang="en-US" sz="1400" dirty="0" smtClean="0"/>
          </a:p>
        </p:txBody>
      </p:sp>
      <p:sp>
        <p:nvSpPr>
          <p:cNvPr id="27651" name="Rectangle 2"/>
          <p:cNvSpPr>
            <a:spLocks noGrp="1" noChangeArrowheads="1"/>
          </p:cNvSpPr>
          <p:nvPr>
            <p:ph type="title"/>
          </p:nvPr>
        </p:nvSpPr>
        <p:spPr/>
        <p:txBody>
          <a:bodyPr/>
          <a:lstStyle/>
          <a:p>
            <a:pPr eaLnBrk="1" hangingPunct="1"/>
            <a:r>
              <a:rPr lang="en-US" smtClean="0"/>
              <a:t>Fayol’s Principles of Management</a:t>
            </a:r>
          </a:p>
        </p:txBody>
      </p:sp>
      <p:sp>
        <p:nvSpPr>
          <p:cNvPr id="27652" name="Rectangle 3"/>
          <p:cNvSpPr>
            <a:spLocks noGrp="1" noChangeArrowheads="1"/>
          </p:cNvSpPr>
          <p:nvPr>
            <p:ph type="body" sz="half" idx="1"/>
          </p:nvPr>
        </p:nvSpPr>
        <p:spPr>
          <a:xfrm>
            <a:off x="492125" y="1330325"/>
            <a:ext cx="3910013" cy="4054475"/>
          </a:xfrm>
        </p:spPr>
        <p:txBody>
          <a:bodyPr/>
          <a:lstStyle/>
          <a:p>
            <a:pPr eaLnBrk="1" hangingPunct="1">
              <a:buFont typeface="Wingdings" pitchFamily="2" charset="2"/>
              <a:buNone/>
            </a:pPr>
            <a:r>
              <a:rPr lang="en-US" sz="2900" b="1" smtClean="0"/>
              <a:t>Esprit de corps</a:t>
            </a:r>
          </a:p>
          <a:p>
            <a:pPr lvl="1" eaLnBrk="1" hangingPunct="1"/>
            <a:r>
              <a:rPr lang="en-US" sz="2900" smtClean="0"/>
              <a:t>Comradeship, shared enthusiasm foster devotion to the common cause (organization).</a:t>
            </a:r>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0"/>
          </p:nvPr>
        </p:nvSpPr>
        <p:spPr>
          <a:xfrm>
            <a:off x="6153150" y="5530850"/>
            <a:ext cx="1920875" cy="412750"/>
          </a:xfr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423E7320-7D2B-44ED-844C-C51415D35ED3}" type="slidenum">
              <a:rPr lang="en-US" sz="1400" smtClean="0"/>
              <a:pPr eaLnBrk="1" hangingPunct="1"/>
              <a:t>27</a:t>
            </a:fld>
            <a:endParaRPr lang="en-US" sz="1400" dirty="0" smtClean="0"/>
          </a:p>
        </p:txBody>
      </p:sp>
      <p:sp>
        <p:nvSpPr>
          <p:cNvPr id="28675" name="Rectangle 2"/>
          <p:cNvSpPr>
            <a:spLocks noGrp="1" noChangeArrowheads="1"/>
          </p:cNvSpPr>
          <p:nvPr>
            <p:ph type="title"/>
          </p:nvPr>
        </p:nvSpPr>
        <p:spPr/>
        <p:txBody>
          <a:bodyPr/>
          <a:lstStyle/>
          <a:p>
            <a:pPr eaLnBrk="1" hangingPunct="1"/>
            <a:r>
              <a:rPr lang="en-US" smtClean="0"/>
              <a:t>Fayol’s Functions of Management</a:t>
            </a:r>
          </a:p>
        </p:txBody>
      </p:sp>
      <p:sp>
        <p:nvSpPr>
          <p:cNvPr id="28676" name="Rectangle 3"/>
          <p:cNvSpPr>
            <a:spLocks noGrp="1" noChangeArrowheads="1"/>
          </p:cNvSpPr>
          <p:nvPr>
            <p:ph type="body" sz="half" idx="1"/>
          </p:nvPr>
        </p:nvSpPr>
        <p:spPr>
          <a:xfrm>
            <a:off x="644525" y="1387475"/>
            <a:ext cx="3467100" cy="4000500"/>
          </a:xfrm>
        </p:spPr>
        <p:txBody>
          <a:bodyPr/>
          <a:lstStyle/>
          <a:p>
            <a:pPr eaLnBrk="1" hangingPunct="1"/>
            <a:r>
              <a:rPr lang="en-US" sz="2900" smtClean="0"/>
              <a:t>Planning</a:t>
            </a:r>
          </a:p>
          <a:p>
            <a:pPr eaLnBrk="1" hangingPunct="1"/>
            <a:r>
              <a:rPr lang="en-US" sz="2900" smtClean="0"/>
              <a:t>Organizing</a:t>
            </a:r>
          </a:p>
          <a:p>
            <a:pPr eaLnBrk="1" hangingPunct="1"/>
            <a:r>
              <a:rPr lang="en-US" sz="2900" smtClean="0"/>
              <a:t>Leading </a:t>
            </a:r>
            <a:r>
              <a:rPr lang="en-US" sz="2400" smtClean="0"/>
              <a:t>(“Commanding &amp; Coordinating”)</a:t>
            </a:r>
          </a:p>
          <a:p>
            <a:pPr eaLnBrk="1" hangingPunct="1"/>
            <a:r>
              <a:rPr lang="en-US" sz="2900" smtClean="0"/>
              <a:t>Controlling</a:t>
            </a:r>
          </a:p>
        </p:txBody>
      </p:sp>
      <p:sp>
        <p:nvSpPr>
          <p:cNvPr id="28679" name="Rectangle 6"/>
          <p:cNvSpPr>
            <a:spLocks noChangeArrowheads="1"/>
          </p:cNvSpPr>
          <p:nvPr/>
        </p:nvSpPr>
        <p:spPr bwMode="auto">
          <a:xfrm>
            <a:off x="4241800" y="1397000"/>
            <a:ext cx="3771900" cy="4030663"/>
          </a:xfrm>
          <a:prstGeom prst="rect">
            <a:avLst/>
          </a:prstGeom>
          <a:noFill/>
          <a:ln w="38100">
            <a:solidFill>
              <a:srgbClr val="1A69A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Box 7"/>
          <p:cNvSpPr txBox="1"/>
          <p:nvPr/>
        </p:nvSpPr>
        <p:spPr>
          <a:xfrm>
            <a:off x="923025" y="5667555"/>
            <a:ext cx="6581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Content Placeholder 1"/>
          <p:cNvSpPr>
            <a:spLocks noGrp="1"/>
          </p:cNvSpPr>
          <p:nvPr>
            <p:ph sz="half" idx="2"/>
          </p:nvPr>
        </p:nvSpPr>
        <p:spPr>
          <a:xfrm>
            <a:off x="4477109" y="1387475"/>
            <a:ext cx="3535004" cy="4000500"/>
          </a:xfrm>
        </p:spPr>
        <p:txBody>
          <a:bodyPr/>
          <a:lstStyle/>
          <a:p>
            <a:pPr marL="0" indent="0">
              <a:buNone/>
            </a:pPr>
            <a:r>
              <a:rPr lang="en-US" sz="1800" dirty="0" smtClean="0"/>
              <a:t>For a video about Weber, Taylor, &amp; </a:t>
            </a:r>
            <a:r>
              <a:rPr lang="en-US" sz="1800" dirty="0" err="1" smtClean="0"/>
              <a:t>Fayol</a:t>
            </a:r>
            <a:r>
              <a:rPr lang="en-US" sz="1800" dirty="0" smtClean="0"/>
              <a:t>, see: </a:t>
            </a:r>
          </a:p>
          <a:p>
            <a:pPr marL="0" indent="0">
              <a:buNone/>
            </a:pPr>
            <a:r>
              <a:rPr lang="en-US" sz="1800" dirty="0">
                <a:hlinkClick r:id="rId3"/>
              </a:rPr>
              <a:t>https://</a:t>
            </a:r>
            <a:r>
              <a:rPr lang="en-US" sz="1800" dirty="0" smtClean="0">
                <a:hlinkClick r:id="rId3"/>
              </a:rPr>
              <a:t>www.youtube.com/watch?v=d1jOwD-CTLI</a:t>
            </a:r>
            <a:r>
              <a:rPr lang="en-US" sz="1800" dirty="0" smtClean="0"/>
              <a:t>  (11 minutes)</a:t>
            </a:r>
          </a:p>
          <a:p>
            <a:pPr marL="0" indent="0">
              <a:buNone/>
            </a:pPr>
            <a:endParaRPr lang="en-US"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Fayol’s Functions of Management</a:t>
            </a:r>
            <a:endParaRPr lang="en-US" dirty="0"/>
          </a:p>
        </p:txBody>
      </p:sp>
      <p:sp>
        <p:nvSpPr>
          <p:cNvPr id="5" name="Slide Number Placeholder 4"/>
          <p:cNvSpPr>
            <a:spLocks noGrp="1"/>
          </p:cNvSpPr>
          <p:nvPr>
            <p:ph type="sldNum" sz="quarter" idx="10"/>
          </p:nvPr>
        </p:nvSpPr>
        <p:spPr/>
        <p:txBody>
          <a:bodyPr/>
          <a:lstStyle/>
          <a:p>
            <a:pPr>
              <a:defRPr/>
            </a:pPr>
            <a:r>
              <a:rPr lang="en-US" dirty="0"/>
              <a:t>1</a:t>
            </a:r>
            <a:r>
              <a:rPr lang="en-US" dirty="0" smtClean="0"/>
              <a:t>-</a:t>
            </a:r>
            <a:fld id="{1E3B981B-F2F4-4CDD-B88F-034CE25A86A0}" type="slidenum">
              <a:rPr lang="en-US" smtClean="0"/>
              <a:pPr>
                <a:defRPr/>
              </a:pPr>
              <a:t>28</a:t>
            </a:fld>
            <a:endParaRPr lang="en-US" dirty="0"/>
          </a:p>
        </p:txBody>
      </p:sp>
      <p:sp>
        <p:nvSpPr>
          <p:cNvPr id="7" name="TextBox 6"/>
          <p:cNvSpPr txBox="1"/>
          <p:nvPr/>
        </p:nvSpPr>
        <p:spPr>
          <a:xfrm>
            <a:off x="923026" y="5667555"/>
            <a:ext cx="6547449"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9" name="TextBox 8"/>
          <p:cNvSpPr txBox="1"/>
          <p:nvPr/>
        </p:nvSpPr>
        <p:spPr>
          <a:xfrm>
            <a:off x="502920" y="1399032"/>
            <a:ext cx="2450592" cy="1323439"/>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p:spPr>
        <p:txBody>
          <a:bodyPr wrap="square" rtlCol="0">
            <a:spAutoFit/>
          </a:bodyPr>
          <a:lstStyle/>
          <a:p>
            <a:r>
              <a:rPr lang="en-US" dirty="0" smtClean="0"/>
              <a:t>PLANNING:  Select </a:t>
            </a:r>
          </a:p>
          <a:p>
            <a:pPr marL="342900" indent="-342900">
              <a:buAutoNum type="arabicParenBoth"/>
            </a:pPr>
            <a:r>
              <a:rPr lang="en-US" dirty="0" smtClean="0"/>
              <a:t>appropriate company goals and</a:t>
            </a:r>
          </a:p>
          <a:p>
            <a:pPr marL="342900" indent="-342900">
              <a:buAutoNum type="arabicParenBoth"/>
            </a:pPr>
            <a:r>
              <a:rPr lang="en-US" dirty="0" smtClean="0"/>
              <a:t>Courses of action to reach the goals</a:t>
            </a:r>
            <a:endParaRPr lang="en-US" dirty="0"/>
          </a:p>
        </p:txBody>
      </p:sp>
      <p:sp>
        <p:nvSpPr>
          <p:cNvPr id="10" name="TextBox 9"/>
          <p:cNvSpPr txBox="1"/>
          <p:nvPr/>
        </p:nvSpPr>
        <p:spPr>
          <a:xfrm>
            <a:off x="4736592" y="1399032"/>
            <a:ext cx="2990088" cy="1323439"/>
          </a:xfrm>
          <a:prstGeom prst="rect">
            <a:avLst/>
          </a:prstGeom>
          <a:solidFill>
            <a:srgbClr val="0070C0"/>
          </a:solidFill>
        </p:spPr>
        <p:txBody>
          <a:bodyPr wrap="square" rtlCol="0">
            <a:spAutoFit/>
          </a:bodyPr>
          <a:lstStyle/>
          <a:p>
            <a:r>
              <a:rPr lang="en-US" dirty="0" smtClean="0">
                <a:solidFill>
                  <a:srgbClr val="FFFF00"/>
                </a:solidFill>
              </a:rPr>
              <a:t>ORGANIZING: Create authority and task relationships so that employees can work together to achieve company goals effectively &amp; efficiently</a:t>
            </a:r>
            <a:r>
              <a:rPr lang="en-US" dirty="0" smtClean="0"/>
              <a:t>.</a:t>
            </a:r>
            <a:endParaRPr lang="en-US" dirty="0"/>
          </a:p>
        </p:txBody>
      </p:sp>
      <p:sp>
        <p:nvSpPr>
          <p:cNvPr id="11" name="TextBox 10"/>
          <p:cNvSpPr txBox="1"/>
          <p:nvPr/>
        </p:nvSpPr>
        <p:spPr>
          <a:xfrm>
            <a:off x="4809744" y="3191255"/>
            <a:ext cx="2916936" cy="1323439"/>
          </a:xfrm>
          <a:prstGeom prst="rect">
            <a:avLst/>
          </a:prstGeom>
          <a:solidFill>
            <a:srgbClr val="00CC99">
              <a:alpha val="67843"/>
            </a:srgbClr>
          </a:solidFill>
        </p:spPr>
        <p:txBody>
          <a:bodyPr wrap="square" rtlCol="0">
            <a:spAutoFit/>
          </a:bodyPr>
          <a:lstStyle/>
          <a:p>
            <a:r>
              <a:rPr lang="en-US" dirty="0" smtClean="0"/>
              <a:t>LEADING:  Energize and coordinate the work of subordinates and peers (both individually and in groups) to achieve company goals.</a:t>
            </a:r>
            <a:endParaRPr lang="en-US" dirty="0"/>
          </a:p>
        </p:txBody>
      </p:sp>
      <p:sp>
        <p:nvSpPr>
          <p:cNvPr id="12" name="TextBox 11"/>
          <p:cNvSpPr txBox="1"/>
          <p:nvPr/>
        </p:nvSpPr>
        <p:spPr>
          <a:xfrm>
            <a:off x="502920" y="3191255"/>
            <a:ext cx="3758184" cy="2308324"/>
          </a:xfrm>
          <a:prstGeom prst="rect">
            <a:avLst/>
          </a:prstGeom>
          <a:solidFill>
            <a:srgbClr val="AF7EBE"/>
          </a:solidFill>
        </p:spPr>
        <p:txBody>
          <a:bodyPr wrap="square" rtlCol="0">
            <a:spAutoFit/>
          </a:bodyPr>
          <a:lstStyle/>
          <a:p>
            <a:r>
              <a:rPr lang="en-US" dirty="0" smtClean="0"/>
              <a:t>CONTROLLING:  Create measurement systems and financial procedures to determine how well the organization has achieved its goals.</a:t>
            </a:r>
          </a:p>
          <a:p>
            <a:r>
              <a:rPr lang="en-US" dirty="0" smtClean="0"/>
              <a:t>If it has achieved them, then new goals are needed.  </a:t>
            </a:r>
          </a:p>
          <a:p>
            <a:r>
              <a:rPr lang="en-US" dirty="0" smtClean="0"/>
              <a:t>If it has not achieved them, then new plans are needed or goals should be reconsidered.</a:t>
            </a:r>
            <a:endParaRPr lang="en-US" dirty="0"/>
          </a:p>
        </p:txBody>
      </p:sp>
      <p:cxnSp>
        <p:nvCxnSpPr>
          <p:cNvPr id="14" name="Straight Arrow Connector 13"/>
          <p:cNvCxnSpPr>
            <a:stCxn id="9" idx="3"/>
            <a:endCxn id="10" idx="1"/>
          </p:cNvCxnSpPr>
          <p:nvPr/>
        </p:nvCxnSpPr>
        <p:spPr bwMode="auto">
          <a:xfrm>
            <a:off x="2953512" y="2060752"/>
            <a:ext cx="1783080" cy="0"/>
          </a:xfrm>
          <a:prstGeom prst="straightConnector1">
            <a:avLst/>
          </a:prstGeom>
          <a:solidFill>
            <a:schemeClr val="accent1"/>
          </a:solidFill>
          <a:ln w="88900" cap="flat" cmpd="sng" algn="ctr">
            <a:solidFill>
              <a:srgbClr val="00206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flipH="1">
            <a:off x="4196750" y="4078527"/>
            <a:ext cx="686146" cy="0"/>
          </a:xfrm>
          <a:prstGeom prst="straightConnector1">
            <a:avLst/>
          </a:prstGeom>
          <a:solidFill>
            <a:schemeClr val="accent1"/>
          </a:solidFill>
          <a:ln w="88900" cap="flat" cmpd="sng" algn="ctr">
            <a:solidFill>
              <a:srgbClr val="00206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a:off x="6231636" y="2722471"/>
            <a:ext cx="0" cy="503526"/>
          </a:xfrm>
          <a:prstGeom prst="straightConnector1">
            <a:avLst/>
          </a:prstGeom>
          <a:solidFill>
            <a:schemeClr val="accent1"/>
          </a:solidFill>
          <a:ln w="88900" cap="flat" cmpd="sng" algn="ctr">
            <a:solidFill>
              <a:srgbClr val="00206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V="1">
            <a:off x="1699260" y="2681935"/>
            <a:ext cx="0" cy="544062"/>
          </a:xfrm>
          <a:prstGeom prst="straightConnector1">
            <a:avLst/>
          </a:prstGeom>
          <a:solidFill>
            <a:schemeClr val="accent1"/>
          </a:solidFill>
          <a:ln w="88900" cap="flat" cmpd="sng" algn="ctr">
            <a:solidFill>
              <a:srgbClr val="00206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2612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EF0F656C-85B9-4DFE-B1A6-39E4385911DE}" type="slidenum">
              <a:rPr lang="en-US" sz="1400" smtClean="0"/>
              <a:pPr eaLnBrk="1" hangingPunct="1"/>
              <a:t>29</a:t>
            </a:fld>
            <a:endParaRPr lang="en-US" sz="1400" dirty="0" smtClean="0"/>
          </a:p>
        </p:txBody>
      </p:sp>
      <p:sp>
        <p:nvSpPr>
          <p:cNvPr id="29699" name="Rectangle 2"/>
          <p:cNvSpPr>
            <a:spLocks noGrp="1" noChangeArrowheads="1"/>
          </p:cNvSpPr>
          <p:nvPr>
            <p:ph type="title"/>
          </p:nvPr>
        </p:nvSpPr>
        <p:spPr/>
        <p:txBody>
          <a:bodyPr/>
          <a:lstStyle/>
          <a:p>
            <a:pPr eaLnBrk="1" hangingPunct="1"/>
            <a:r>
              <a:rPr lang="en-US" sz="2000" dirty="0" smtClean="0"/>
              <a:t>Bonus Information (</a:t>
            </a:r>
            <a:r>
              <a:rPr lang="en-US" sz="2000" i="1" dirty="0" smtClean="0"/>
              <a:t>NOT covered in class; MAY be on test</a:t>
            </a:r>
            <a:r>
              <a:rPr lang="en-US" sz="2000" dirty="0" smtClean="0"/>
              <a:t>):</a:t>
            </a:r>
            <a:br>
              <a:rPr lang="en-US" sz="2000" dirty="0" smtClean="0"/>
            </a:br>
            <a:r>
              <a:rPr lang="en-US" dirty="0" smtClean="0"/>
              <a:t>Mooney’s Principles of Organization</a:t>
            </a:r>
          </a:p>
        </p:txBody>
      </p:sp>
      <p:sp>
        <p:nvSpPr>
          <p:cNvPr id="29700" name="Rectangle 3"/>
          <p:cNvSpPr>
            <a:spLocks noGrp="1" noChangeArrowheads="1"/>
          </p:cNvSpPr>
          <p:nvPr>
            <p:ph type="body" idx="1"/>
          </p:nvPr>
        </p:nvSpPr>
        <p:spPr>
          <a:xfrm>
            <a:off x="187325" y="1411288"/>
            <a:ext cx="7646988" cy="4000500"/>
          </a:xfrm>
        </p:spPr>
        <p:txBody>
          <a:bodyPr/>
          <a:lstStyle/>
          <a:p>
            <a:pPr eaLnBrk="1" hangingPunct="1">
              <a:lnSpc>
                <a:spcPct val="80000"/>
              </a:lnSpc>
              <a:buFont typeface="Wingdings" pitchFamily="2" charset="2"/>
              <a:buNone/>
            </a:pPr>
            <a:r>
              <a:rPr lang="en-US" sz="2400" dirty="0" smtClean="0"/>
              <a:t>	James D. Mooney, executive at General Motors,  focused on organizational processes and identified a few common management principles:</a:t>
            </a:r>
          </a:p>
          <a:p>
            <a:pPr eaLnBrk="1" hangingPunct="1">
              <a:lnSpc>
                <a:spcPct val="80000"/>
              </a:lnSpc>
              <a:buFont typeface="Wingdings" pitchFamily="2" charset="2"/>
              <a:buNone/>
            </a:pPr>
            <a:endParaRPr lang="en-US" sz="1000" dirty="0" smtClean="0"/>
          </a:p>
          <a:p>
            <a:pPr lvl="1" eaLnBrk="1" hangingPunct="1">
              <a:lnSpc>
                <a:spcPct val="80000"/>
              </a:lnSpc>
            </a:pPr>
            <a:r>
              <a:rPr lang="en-US" sz="2000" b="1" dirty="0" smtClean="0"/>
              <a:t>Specialization</a:t>
            </a:r>
            <a:r>
              <a:rPr lang="en-US" sz="2000" dirty="0" smtClean="0"/>
              <a:t> of tasks</a:t>
            </a:r>
          </a:p>
          <a:p>
            <a:pPr lvl="1" eaLnBrk="1" hangingPunct="1">
              <a:lnSpc>
                <a:spcPct val="80000"/>
              </a:lnSpc>
            </a:pPr>
            <a:r>
              <a:rPr lang="en-US" sz="2000" b="1" dirty="0" smtClean="0"/>
              <a:t>Coordination</a:t>
            </a:r>
            <a:r>
              <a:rPr lang="en-US" sz="2000" dirty="0" smtClean="0"/>
              <a:t> of work</a:t>
            </a:r>
          </a:p>
          <a:p>
            <a:pPr lvl="1" eaLnBrk="1" hangingPunct="1">
              <a:lnSpc>
                <a:spcPct val="80000"/>
              </a:lnSpc>
            </a:pPr>
            <a:r>
              <a:rPr lang="en-US" sz="2000" dirty="0" smtClean="0"/>
              <a:t>Clear </a:t>
            </a:r>
            <a:r>
              <a:rPr lang="en-US" sz="2000" b="1" dirty="0" smtClean="0"/>
              <a:t>lines of authority</a:t>
            </a:r>
            <a:r>
              <a:rPr lang="en-US" sz="2000" dirty="0" smtClean="0"/>
              <a:t>: </a:t>
            </a:r>
          </a:p>
          <a:p>
            <a:pPr lvl="2" eaLnBrk="1" hangingPunct="1">
              <a:lnSpc>
                <a:spcPct val="80000"/>
              </a:lnSpc>
              <a:buFont typeface="Wingdings" pitchFamily="2" charset="2"/>
              <a:buChar char="Ø"/>
            </a:pPr>
            <a:r>
              <a:rPr lang="en-US" sz="1600" dirty="0" smtClean="0"/>
              <a:t>Mooney was the first to use the term “Chain of command”</a:t>
            </a:r>
          </a:p>
          <a:p>
            <a:pPr lvl="1" eaLnBrk="1" hangingPunct="1">
              <a:lnSpc>
                <a:spcPct val="80000"/>
              </a:lnSpc>
            </a:pPr>
            <a:r>
              <a:rPr lang="en-US" sz="2000" b="1" dirty="0" smtClean="0"/>
              <a:t>Leadership</a:t>
            </a:r>
            <a:r>
              <a:rPr lang="en-US" sz="2000" dirty="0" smtClean="0"/>
              <a:t>: </a:t>
            </a:r>
          </a:p>
          <a:p>
            <a:pPr lvl="2" eaLnBrk="1" hangingPunct="1">
              <a:lnSpc>
                <a:spcPct val="80000"/>
              </a:lnSpc>
              <a:buFont typeface="Wingdings" pitchFamily="2" charset="2"/>
              <a:buChar char="Ø"/>
            </a:pPr>
            <a:r>
              <a:rPr lang="en-US" sz="2400" dirty="0" smtClean="0"/>
              <a:t>“</a:t>
            </a:r>
            <a:r>
              <a:rPr lang="en-US" sz="1600" i="1" dirty="0" smtClean="0">
                <a:effectLst>
                  <a:outerShdw blurRad="38100" dist="38100" dir="2700000" algn="tl">
                    <a:srgbClr val="000000">
                      <a:alpha val="43137"/>
                    </a:srgbClr>
                  </a:outerShdw>
                </a:effectLst>
              </a:rPr>
              <a:t>The personification of authority</a:t>
            </a:r>
            <a:r>
              <a:rPr lang="en-US" sz="1600" dirty="0" smtClean="0"/>
              <a:t>” – workers think management </a:t>
            </a:r>
          </a:p>
          <a:p>
            <a:pPr marL="0" indent="0" eaLnBrk="1" hangingPunct="1">
              <a:lnSpc>
                <a:spcPct val="80000"/>
              </a:lnSpc>
              <a:buNone/>
            </a:pPr>
            <a:r>
              <a:rPr lang="en-US" sz="2000" dirty="0"/>
              <a:t>	</a:t>
            </a:r>
            <a:r>
              <a:rPr lang="en-US" sz="2000" dirty="0" smtClean="0"/>
              <a:t>     </a:t>
            </a:r>
            <a:r>
              <a:rPr lang="en-US" sz="1600" dirty="0" smtClean="0"/>
              <a:t>behavior and statements = official company policy.</a:t>
            </a:r>
            <a:endParaRPr lang="en-US" sz="1600" dirty="0"/>
          </a:p>
          <a:p>
            <a:pPr lvl="2" eaLnBrk="1" hangingPunct="1">
              <a:lnSpc>
                <a:spcPct val="80000"/>
              </a:lnSpc>
              <a:buFont typeface="Wingdings" pitchFamily="2" charset="2"/>
              <a:buChar char="Ø"/>
            </a:pPr>
            <a:r>
              <a:rPr lang="en-US" sz="1600" dirty="0" smtClean="0"/>
              <a:t>Setting a good example helps leaders lead; workers are more </a:t>
            </a:r>
          </a:p>
          <a:p>
            <a:pPr eaLnBrk="1" hangingPunct="1">
              <a:lnSpc>
                <a:spcPct val="80000"/>
              </a:lnSpc>
              <a:buFont typeface="Wingdings" pitchFamily="2" charset="2"/>
              <a:buNone/>
            </a:pPr>
            <a:r>
              <a:rPr lang="en-US" sz="2000" dirty="0"/>
              <a:t>	 </a:t>
            </a:r>
            <a:r>
              <a:rPr lang="en-US" sz="2000" dirty="0" smtClean="0"/>
              <a:t>            </a:t>
            </a:r>
            <a:r>
              <a:rPr lang="en-US" sz="1600" dirty="0" smtClean="0"/>
              <a:t>willing to accept delegated tasks if they see leader working hard. </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US" dirty="0" smtClean="0"/>
              <a:t>Classical Management Theory</a:t>
            </a:r>
          </a:p>
        </p:txBody>
      </p:sp>
      <p:sp>
        <p:nvSpPr>
          <p:cNvPr id="5123" name="Rectangle 5"/>
          <p:cNvSpPr>
            <a:spLocks noGrp="1" noChangeArrowheads="1"/>
          </p:cNvSpPr>
          <p:nvPr>
            <p:ph type="subTitle" idx="1"/>
          </p:nvPr>
        </p:nvSpPr>
        <p:spPr/>
        <p:txBody>
          <a:bodyPr/>
          <a:lstStyle/>
          <a:p>
            <a:pPr eaLnBrk="1" hangingPunct="1"/>
            <a:r>
              <a:rPr lang="en-US" smtClean="0"/>
              <a:t>Scientific Management</a:t>
            </a:r>
          </a:p>
          <a:p>
            <a:pPr eaLnBrk="1" hangingPunct="1"/>
            <a:r>
              <a:rPr lang="en-US" smtClean="0"/>
              <a:t>Administrative Management</a:t>
            </a:r>
          </a:p>
          <a:p>
            <a:pPr eaLnBrk="1" hangingPunct="1"/>
            <a:r>
              <a:rPr lang="en-US" smtClean="0"/>
              <a:t>Urwick’s Synthesis of the Two</a:t>
            </a:r>
          </a:p>
        </p:txBody>
      </p:sp>
      <p:sp>
        <p:nvSpPr>
          <p:cNvPr id="2" name="Oval 1"/>
          <p:cNvSpPr/>
          <p:nvPr/>
        </p:nvSpPr>
        <p:spPr bwMode="auto">
          <a:xfrm>
            <a:off x="6625087" y="345057"/>
            <a:ext cx="1233577" cy="1181818"/>
          </a:xfrm>
          <a:prstGeom prst="ellipse">
            <a:avLst/>
          </a:prstGeom>
          <a:solidFill>
            <a:srgbClr val="124A7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3" name="TextBox 2"/>
          <p:cNvSpPr txBox="1"/>
          <p:nvPr/>
        </p:nvSpPr>
        <p:spPr>
          <a:xfrm>
            <a:off x="6780362" y="428134"/>
            <a:ext cx="802256" cy="1015663"/>
          </a:xfrm>
          <a:prstGeom prst="rect">
            <a:avLst/>
          </a:prstGeom>
          <a:noFill/>
        </p:spPr>
        <p:txBody>
          <a:bodyPr wrap="square" rtlCol="0">
            <a:spAutoFit/>
          </a:bodyPr>
          <a:lstStyle/>
          <a:p>
            <a:pPr algn="ctr"/>
            <a:r>
              <a:rPr lang="en-US" sz="6000" dirty="0" smtClean="0">
                <a:solidFill>
                  <a:schemeClr val="tx2"/>
                </a:solidFill>
                <a:effectLst>
                  <a:outerShdw blurRad="38100" dist="38100" dir="2700000" algn="tl">
                    <a:srgbClr val="000000">
                      <a:alpha val="43137"/>
                    </a:srgbClr>
                  </a:outerShdw>
                </a:effectLst>
              </a:rPr>
              <a:t>1</a:t>
            </a:r>
            <a:endParaRPr lang="en-US" sz="6000" dirty="0">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8E641FA2-9898-4D73-8324-B7C575E77F50}" type="slidenum">
              <a:rPr lang="en-US" sz="1400" smtClean="0"/>
              <a:pPr eaLnBrk="1" hangingPunct="1"/>
              <a:t>30</a:t>
            </a:fld>
            <a:endParaRPr lang="en-US" sz="1400" dirty="0" smtClean="0"/>
          </a:p>
        </p:txBody>
      </p:sp>
      <p:sp>
        <p:nvSpPr>
          <p:cNvPr id="30723" name="Rectangle 2"/>
          <p:cNvSpPr>
            <a:spLocks noGrp="1" noChangeArrowheads="1"/>
          </p:cNvSpPr>
          <p:nvPr>
            <p:ph type="title"/>
          </p:nvPr>
        </p:nvSpPr>
        <p:spPr/>
        <p:txBody>
          <a:bodyPr/>
          <a:lstStyle/>
          <a:p>
            <a:pPr eaLnBrk="1" hangingPunct="1"/>
            <a:r>
              <a:rPr lang="en-US" sz="2000" dirty="0"/>
              <a:t>Bonus Information (</a:t>
            </a:r>
            <a:r>
              <a:rPr lang="en-US" sz="2000" i="1" dirty="0"/>
              <a:t>NOT covered in class; MAY be on test</a:t>
            </a:r>
            <a:r>
              <a:rPr lang="en-US" sz="2000" dirty="0"/>
              <a:t>):</a:t>
            </a:r>
            <a:br>
              <a:rPr lang="en-US" sz="2000" dirty="0"/>
            </a:br>
            <a:r>
              <a:rPr lang="en-US" dirty="0" err="1" smtClean="0"/>
              <a:t>Urwick’s</a:t>
            </a:r>
            <a:r>
              <a:rPr lang="en-US" dirty="0" smtClean="0"/>
              <a:t> Synthesis.</a:t>
            </a:r>
          </a:p>
        </p:txBody>
      </p:sp>
      <p:sp>
        <p:nvSpPr>
          <p:cNvPr id="30724" name="Rectangle 3"/>
          <p:cNvSpPr>
            <a:spLocks noGrp="1" noChangeArrowheads="1"/>
          </p:cNvSpPr>
          <p:nvPr>
            <p:ph type="body" idx="1"/>
          </p:nvPr>
        </p:nvSpPr>
        <p:spPr/>
        <p:txBody>
          <a:bodyPr/>
          <a:lstStyle/>
          <a:p>
            <a:pPr eaLnBrk="1" hangingPunct="1">
              <a:lnSpc>
                <a:spcPct val="90000"/>
              </a:lnSpc>
            </a:pPr>
            <a:r>
              <a:rPr lang="en-US" sz="2800" dirty="0" err="1" smtClean="0"/>
              <a:t>Lyndall</a:t>
            </a:r>
            <a:r>
              <a:rPr lang="en-US" sz="2800" dirty="0" smtClean="0"/>
              <a:t> </a:t>
            </a:r>
            <a:r>
              <a:rPr lang="en-US" sz="2800" dirty="0" err="1" smtClean="0"/>
              <a:t>Urwick</a:t>
            </a:r>
            <a:r>
              <a:rPr lang="en-US" sz="2800" dirty="0" smtClean="0"/>
              <a:t> noted the same principles of “specialization &amp; coordination to promote efficiency” apply to both: </a:t>
            </a:r>
          </a:p>
          <a:p>
            <a:pPr lvl="1" eaLnBrk="1" hangingPunct="1">
              <a:lnSpc>
                <a:spcPct val="90000"/>
              </a:lnSpc>
            </a:pPr>
            <a:r>
              <a:rPr lang="en-US" sz="2400" dirty="0" smtClean="0">
                <a:solidFill>
                  <a:srgbClr val="00B0F0"/>
                </a:solidFill>
                <a:effectLst>
                  <a:outerShdw blurRad="38100" dist="38100" dir="2700000" algn="tl">
                    <a:srgbClr val="000000">
                      <a:alpha val="43137"/>
                    </a:srgbClr>
                  </a:outerShdw>
                </a:effectLst>
              </a:rPr>
              <a:t>job tasks (the theory of Scientific Mgt.)</a:t>
            </a:r>
            <a:r>
              <a:rPr lang="en-US" sz="2400" dirty="0" smtClean="0"/>
              <a:t> and to </a:t>
            </a:r>
          </a:p>
          <a:p>
            <a:pPr lvl="1" eaLnBrk="1" hangingPunct="1">
              <a:lnSpc>
                <a:spcPct val="90000"/>
              </a:lnSpc>
            </a:pPr>
            <a:r>
              <a:rPr lang="en-US" sz="2400" dirty="0" smtClean="0">
                <a:solidFill>
                  <a:srgbClr val="FF0000"/>
                </a:solidFill>
                <a:effectLst>
                  <a:outerShdw blurRad="38100" dist="38100" dir="2700000" algn="tl">
                    <a:srgbClr val="000000">
                      <a:alpha val="43137"/>
                    </a:srgbClr>
                  </a:outerShdw>
                </a:effectLst>
              </a:rPr>
              <a:t>organizational structures (Administrative </a:t>
            </a:r>
            <a:r>
              <a:rPr lang="en-US" sz="2400" dirty="0">
                <a:solidFill>
                  <a:srgbClr val="FF0000"/>
                </a:solidFill>
                <a:effectLst>
                  <a:outerShdw blurRad="38100" dist="38100" dir="2700000" algn="tl">
                    <a:srgbClr val="000000">
                      <a:alpha val="43137"/>
                    </a:srgbClr>
                  </a:outerShdw>
                </a:effectLst>
              </a:rPr>
              <a:t>M</a:t>
            </a:r>
            <a:r>
              <a:rPr lang="en-US" sz="2400" dirty="0" smtClean="0">
                <a:solidFill>
                  <a:srgbClr val="FF0000"/>
                </a:solidFill>
                <a:effectLst>
                  <a:outerShdw blurRad="38100" dist="38100" dir="2700000" algn="tl">
                    <a:srgbClr val="000000">
                      <a:alpha val="43137"/>
                    </a:srgbClr>
                  </a:outerShdw>
                </a:effectLst>
              </a:rPr>
              <a:t>anagement theories)</a:t>
            </a:r>
            <a:r>
              <a:rPr lang="en-US" sz="2400" dirty="0" smtClean="0"/>
              <a:t>. </a:t>
            </a:r>
          </a:p>
          <a:p>
            <a:pPr eaLnBrk="1" hangingPunct="1">
              <a:lnSpc>
                <a:spcPct val="90000"/>
              </a:lnSpc>
            </a:pPr>
            <a:r>
              <a:rPr lang="en-US" sz="2800" dirty="0" smtClean="0"/>
              <a:t>Both types of theories encourage objective, scientific methods.</a:t>
            </a:r>
          </a:p>
          <a:p>
            <a:pPr eaLnBrk="1" hangingPunct="1">
              <a:lnSpc>
                <a:spcPct val="90000"/>
              </a:lnSpc>
            </a:pPr>
            <a:r>
              <a:rPr lang="en-US" sz="2800" dirty="0" err="1" smtClean="0"/>
              <a:t>Urwick</a:t>
            </a:r>
            <a:r>
              <a:rPr lang="en-US" sz="2800" dirty="0" smtClean="0"/>
              <a:t> provides a framework for theories that were developed independently</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6FEDDCD6-A62B-41CA-A7BC-C6E9BC62D913}" type="slidenum">
              <a:rPr lang="en-US" sz="1400" smtClean="0"/>
              <a:pPr eaLnBrk="1" hangingPunct="1"/>
              <a:t>31</a:t>
            </a:fld>
            <a:endParaRPr lang="en-US" sz="1400" dirty="0" smtClean="0"/>
          </a:p>
        </p:txBody>
      </p:sp>
      <p:sp>
        <p:nvSpPr>
          <p:cNvPr id="31747" name="Rectangle 2"/>
          <p:cNvSpPr>
            <a:spLocks noGrp="1" noChangeArrowheads="1"/>
          </p:cNvSpPr>
          <p:nvPr>
            <p:ph type="title"/>
          </p:nvPr>
        </p:nvSpPr>
        <p:spPr/>
        <p:txBody>
          <a:bodyPr/>
          <a:lstStyle/>
          <a:p>
            <a:pPr eaLnBrk="1" hangingPunct="1"/>
            <a:r>
              <a:rPr lang="en-US" sz="3400" dirty="0" smtClean="0"/>
              <a:t>A Further Evaluation of the </a:t>
            </a:r>
            <a:br>
              <a:rPr lang="en-US" sz="3400" dirty="0" smtClean="0"/>
            </a:br>
            <a:r>
              <a:rPr lang="en-US" sz="3400" dirty="0" smtClean="0"/>
              <a:t>Classical Approach.</a:t>
            </a:r>
          </a:p>
        </p:txBody>
      </p:sp>
      <p:sp>
        <p:nvSpPr>
          <p:cNvPr id="31748" name="Rectangle 3"/>
          <p:cNvSpPr>
            <a:spLocks noGrp="1" noChangeArrowheads="1"/>
          </p:cNvSpPr>
          <p:nvPr>
            <p:ph type="body" idx="1"/>
          </p:nvPr>
        </p:nvSpPr>
        <p:spPr/>
        <p:txBody>
          <a:bodyPr/>
          <a:lstStyle/>
          <a:p>
            <a:pPr eaLnBrk="1" hangingPunct="1"/>
            <a:r>
              <a:rPr lang="en-US" dirty="0" smtClean="0"/>
              <a:t>Theories derived from small samples in mfg. firms in stable environments.</a:t>
            </a:r>
          </a:p>
          <a:p>
            <a:pPr marL="0" indent="0" eaLnBrk="1" hangingPunct="1">
              <a:buNone/>
            </a:pPr>
            <a:r>
              <a:rPr lang="en-US" dirty="0" smtClean="0"/>
              <a:t> </a:t>
            </a:r>
          </a:p>
          <a:p>
            <a:pPr marL="0" indent="0" eaLnBrk="1" hangingPunct="1">
              <a:buNone/>
            </a:pPr>
            <a:r>
              <a:rPr lang="en-US" dirty="0"/>
              <a:t> </a:t>
            </a:r>
            <a:endParaRPr lang="en-US" dirty="0" smtClean="0"/>
          </a:p>
          <a:p>
            <a:pPr eaLnBrk="1" hangingPunct="1"/>
            <a:r>
              <a:rPr lang="en-US" dirty="0" smtClean="0"/>
              <a:t>Many unintended consequences to classical mgt. recommendations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ctrTitle"/>
          </p:nvPr>
        </p:nvSpPr>
        <p:spPr/>
        <p:txBody>
          <a:bodyPr/>
          <a:lstStyle/>
          <a:p>
            <a:pPr eaLnBrk="1" hangingPunct="1"/>
            <a:r>
              <a:rPr lang="en-US" dirty="0" smtClean="0"/>
              <a:t>The Behavioral Approach</a:t>
            </a:r>
          </a:p>
        </p:txBody>
      </p:sp>
      <p:sp>
        <p:nvSpPr>
          <p:cNvPr id="32771" name="Rectangle 5"/>
          <p:cNvSpPr>
            <a:spLocks noGrp="1" noChangeArrowheads="1"/>
          </p:cNvSpPr>
          <p:nvPr>
            <p:ph type="subTitle" idx="1"/>
          </p:nvPr>
        </p:nvSpPr>
        <p:spPr/>
        <p:txBody>
          <a:bodyPr/>
          <a:lstStyle/>
          <a:p>
            <a:pPr eaLnBrk="1" hangingPunct="1"/>
            <a:r>
              <a:rPr lang="en-US" smtClean="0"/>
              <a:t>Early Approaches</a:t>
            </a:r>
          </a:p>
          <a:p>
            <a:pPr eaLnBrk="1" hangingPunct="1"/>
            <a:r>
              <a:rPr lang="en-US" smtClean="0"/>
              <a:t>Hawthorne Studies</a:t>
            </a:r>
          </a:p>
          <a:p>
            <a:pPr eaLnBrk="1" hangingPunct="1"/>
            <a:r>
              <a:rPr lang="en-US" smtClean="0"/>
              <a:t>Humanistic Theorists</a:t>
            </a:r>
          </a:p>
        </p:txBody>
      </p:sp>
      <p:sp>
        <p:nvSpPr>
          <p:cNvPr id="4" name="Oval 3"/>
          <p:cNvSpPr/>
          <p:nvPr/>
        </p:nvSpPr>
        <p:spPr bwMode="auto">
          <a:xfrm>
            <a:off x="6610350" y="304801"/>
            <a:ext cx="1276350" cy="1304924"/>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lgn="ctr"/>
            <a:r>
              <a:rPr lang="en-US" sz="6600" dirty="0">
                <a:solidFill>
                  <a:srgbClr val="0070C0"/>
                </a:solidFill>
                <a:effectLst>
                  <a:outerShdw blurRad="38100" dist="38100" dir="2700000" algn="tl">
                    <a:srgbClr val="000000">
                      <a:alpha val="43137"/>
                    </a:srgbClr>
                  </a:outerShdw>
                </a:effectLst>
              </a:rPr>
              <a:t>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smtClean="0"/>
              <a:t>1-</a:t>
            </a:r>
            <a:fld id="{43E9BFF9-8A42-4C65-9078-A55D352D43E6}" type="slidenum">
              <a:rPr lang="en-US" sz="1400" smtClean="0"/>
              <a:pPr eaLnBrk="1" hangingPunct="1"/>
              <a:t>33</a:t>
            </a:fld>
            <a:endParaRPr lang="en-US" sz="1400" dirty="0" smtClean="0"/>
          </a:p>
        </p:txBody>
      </p:sp>
      <p:sp>
        <p:nvSpPr>
          <p:cNvPr id="33795" name="Rectangle 2"/>
          <p:cNvSpPr>
            <a:spLocks noGrp="1" noChangeArrowheads="1"/>
          </p:cNvSpPr>
          <p:nvPr>
            <p:ph type="title"/>
          </p:nvPr>
        </p:nvSpPr>
        <p:spPr/>
        <p:txBody>
          <a:bodyPr/>
          <a:lstStyle/>
          <a:p>
            <a:pPr eaLnBrk="1" hangingPunct="1"/>
            <a:r>
              <a:rPr lang="en-US" smtClean="0"/>
              <a:t>Behavioral Management Theory</a:t>
            </a:r>
          </a:p>
        </p:txBody>
      </p:sp>
      <p:sp>
        <p:nvSpPr>
          <p:cNvPr id="33796" name="Rectangle 3"/>
          <p:cNvSpPr>
            <a:spLocks noGrp="1" noChangeArrowheads="1"/>
          </p:cNvSpPr>
          <p:nvPr>
            <p:ph type="body" idx="1"/>
          </p:nvPr>
        </p:nvSpPr>
        <p:spPr>
          <a:xfrm>
            <a:off x="365124" y="1387475"/>
            <a:ext cx="7352412" cy="4000500"/>
          </a:xfrm>
        </p:spPr>
        <p:txBody>
          <a:bodyPr/>
          <a:lstStyle/>
          <a:p>
            <a:pPr eaLnBrk="1" hangingPunct="1">
              <a:buFont typeface="Wingdings" pitchFamily="2" charset="2"/>
              <a:buNone/>
            </a:pPr>
            <a:r>
              <a:rPr lang="en-US" dirty="0" smtClean="0"/>
              <a:t>  Behavioral Management</a:t>
            </a:r>
          </a:p>
          <a:p>
            <a:pPr lvl="1" eaLnBrk="1" hangingPunct="1"/>
            <a:r>
              <a:rPr lang="en-US" dirty="0" smtClean="0"/>
              <a:t>Focuses on the way a manager personally manages to motivate employees to achieve corporate goals.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6D5868B7-D38D-493D-9582-D519CD5101C9}" type="slidenum">
              <a:rPr lang="en-US" sz="1400" smtClean="0"/>
              <a:pPr eaLnBrk="1" hangingPunct="1"/>
              <a:t>34</a:t>
            </a:fld>
            <a:endParaRPr lang="en-US" sz="1400" dirty="0" smtClean="0"/>
          </a:p>
        </p:txBody>
      </p:sp>
      <p:sp>
        <p:nvSpPr>
          <p:cNvPr id="34819" name="Rectangle 2"/>
          <p:cNvSpPr>
            <a:spLocks noGrp="1" noChangeArrowheads="1"/>
          </p:cNvSpPr>
          <p:nvPr>
            <p:ph type="title"/>
          </p:nvPr>
        </p:nvSpPr>
        <p:spPr/>
        <p:txBody>
          <a:bodyPr/>
          <a:lstStyle/>
          <a:p>
            <a:pPr eaLnBrk="1" hangingPunct="1"/>
            <a:r>
              <a:rPr lang="en-US" sz="3400" dirty="0" smtClean="0"/>
              <a:t>                  Behavioral Management:  </a:t>
            </a:r>
            <a:br>
              <a:rPr lang="en-US" sz="3400" dirty="0" smtClean="0"/>
            </a:br>
            <a:r>
              <a:rPr lang="en-US" sz="3400" dirty="0" smtClean="0"/>
              <a:t>                            Early Approaches.</a:t>
            </a:r>
          </a:p>
        </p:txBody>
      </p:sp>
      <p:sp>
        <p:nvSpPr>
          <p:cNvPr id="34820" name="Rectangle 3"/>
          <p:cNvSpPr>
            <a:spLocks noGrp="1" noChangeArrowheads="1"/>
          </p:cNvSpPr>
          <p:nvPr>
            <p:ph type="body" idx="1"/>
          </p:nvPr>
        </p:nvSpPr>
        <p:spPr>
          <a:xfrm>
            <a:off x="158750" y="1387475"/>
            <a:ext cx="8070850" cy="4280080"/>
          </a:xfrm>
        </p:spPr>
        <p:txBody>
          <a:bodyPr/>
          <a:lstStyle/>
          <a:p>
            <a:pPr eaLnBrk="1" hangingPunct="1">
              <a:buFont typeface="Wingdings" pitchFamily="2" charset="2"/>
              <a:buNone/>
            </a:pPr>
            <a:r>
              <a:rPr lang="en-US" dirty="0" smtClean="0"/>
              <a:t>   Robert Owen (early 1800s):</a:t>
            </a:r>
          </a:p>
          <a:p>
            <a:pPr marL="347662" lvl="1" indent="0" eaLnBrk="1" hangingPunct="1">
              <a:buNone/>
            </a:pPr>
            <a:endParaRPr lang="en-US" sz="1400" dirty="0"/>
          </a:p>
          <a:p>
            <a:pPr lvl="1" eaLnBrk="1" hangingPunct="1"/>
            <a:r>
              <a:rPr lang="en-US" sz="1800" dirty="0" smtClean="0"/>
              <a:t>Use rewards and not punishments</a:t>
            </a:r>
          </a:p>
          <a:p>
            <a:pPr lvl="1" eaLnBrk="1" hangingPunct="1"/>
            <a:r>
              <a:rPr lang="en-US" sz="1800" dirty="0" smtClean="0"/>
              <a:t>No children under age 10 hired</a:t>
            </a:r>
          </a:p>
          <a:p>
            <a:pPr lvl="1" eaLnBrk="1" hangingPunct="1"/>
            <a:r>
              <a:rPr lang="en-US" sz="1800" dirty="0" smtClean="0"/>
              <a:t>Workday shortened to 10</a:t>
            </a:r>
            <a:r>
              <a:rPr lang="en-US" sz="1800" dirty="0" smtClean="0">
                <a:cs typeface="Arial" charset="0"/>
              </a:rPr>
              <a:t>½</a:t>
            </a:r>
            <a:r>
              <a:rPr lang="en-US" sz="1800" dirty="0" smtClean="0"/>
              <a:t> hours.</a:t>
            </a:r>
          </a:p>
          <a:p>
            <a:pPr lvl="1" eaLnBrk="1" hangingPunct="1"/>
            <a:r>
              <a:rPr lang="en-US" sz="1800" dirty="0" smtClean="0"/>
              <a:t>No night shift work for older children.</a:t>
            </a:r>
          </a:p>
          <a:p>
            <a:pPr marL="347662" lvl="1" indent="0" eaLnBrk="1" hangingPunct="1">
              <a:buNone/>
            </a:pPr>
            <a:endParaRPr lang="en-US" sz="1200" dirty="0" smtClean="0"/>
          </a:p>
          <a:p>
            <a:pPr marL="347662" lvl="1" indent="0" eaLnBrk="1" hangingPunct="1">
              <a:buNone/>
            </a:pPr>
            <a:r>
              <a:rPr lang="en-US" sz="1200" dirty="0" smtClean="0"/>
              <a:t>Here </a:t>
            </a:r>
            <a:r>
              <a:rPr lang="en-US" sz="1200" dirty="0" smtClean="0"/>
              <a:t>are optional </a:t>
            </a:r>
            <a:r>
              <a:rPr lang="en-US" sz="1200" dirty="0" smtClean="0"/>
              <a:t>videos about Robert Owen’s factory in New Lanark, Scotland:  </a:t>
            </a:r>
          </a:p>
          <a:p>
            <a:pPr marL="347662" lvl="1" indent="0" eaLnBrk="1" hangingPunct="1">
              <a:buNone/>
            </a:pPr>
            <a:r>
              <a:rPr lang="en-US" sz="1200" dirty="0" smtClean="0"/>
              <a:t>*People's </a:t>
            </a:r>
            <a:r>
              <a:rPr lang="en-US" sz="1200" dirty="0"/>
              <a:t>Historian: Robert Owen and New </a:t>
            </a:r>
            <a:r>
              <a:rPr lang="en-US" sz="1200" dirty="0" smtClean="0"/>
              <a:t>Lanark </a:t>
            </a:r>
            <a:r>
              <a:rPr lang="en-US" sz="1000" dirty="0" smtClean="0">
                <a:hlinkClick r:id="rId3"/>
              </a:rPr>
              <a:t>https</a:t>
            </a:r>
            <a:r>
              <a:rPr lang="en-US" sz="1000" dirty="0">
                <a:hlinkClick r:id="rId3"/>
              </a:rPr>
              <a:t>://www.youtube.com/watch?v=-</a:t>
            </a:r>
            <a:r>
              <a:rPr lang="en-US" sz="1000" dirty="0" smtClean="0">
                <a:hlinkClick r:id="rId3"/>
              </a:rPr>
              <a:t>ZU2I2nOymg</a:t>
            </a:r>
            <a:r>
              <a:rPr lang="en-US" sz="1000" dirty="0" smtClean="0"/>
              <a:t> </a:t>
            </a:r>
            <a:r>
              <a:rPr lang="en-US" sz="1200" dirty="0" smtClean="0"/>
              <a:t>(5 min)</a:t>
            </a:r>
          </a:p>
          <a:p>
            <a:pPr marL="347662" lvl="1" indent="0" eaLnBrk="1" hangingPunct="1">
              <a:buNone/>
            </a:pPr>
            <a:r>
              <a:rPr lang="en-US" sz="1200" dirty="0" smtClean="0"/>
              <a:t>*The </a:t>
            </a:r>
            <a:r>
              <a:rPr lang="en-US" sz="1200" dirty="0"/>
              <a:t>Story of Robert Owen  </a:t>
            </a:r>
            <a:r>
              <a:rPr lang="en-US" sz="1000" dirty="0">
                <a:hlinkClick r:id="rId4"/>
              </a:rPr>
              <a:t>https://www.youtube.com/watch?v=UPy_lK9HRys</a:t>
            </a:r>
            <a:r>
              <a:rPr lang="en-US" sz="1000" dirty="0"/>
              <a:t>  </a:t>
            </a:r>
            <a:r>
              <a:rPr lang="en-US" sz="1200" dirty="0"/>
              <a:t>(8 min)</a:t>
            </a:r>
            <a:r>
              <a:rPr lang="en-US" sz="1200" dirty="0" smtClean="0"/>
              <a:t> </a:t>
            </a:r>
          </a:p>
          <a:p>
            <a:pPr marL="347662" lvl="1" indent="0" eaLnBrk="1" hangingPunct="1">
              <a:buNone/>
            </a:pPr>
            <a:r>
              <a:rPr lang="en-US" sz="1200" dirty="0" smtClean="0"/>
              <a:t>*New </a:t>
            </a:r>
            <a:r>
              <a:rPr lang="en-US" sz="1200" dirty="0"/>
              <a:t>Lanark UNESCO World Heritage </a:t>
            </a:r>
            <a:r>
              <a:rPr lang="en-US" sz="1200" dirty="0" smtClean="0"/>
              <a:t>Site </a:t>
            </a:r>
            <a:r>
              <a:rPr lang="en-US" sz="800" dirty="0" smtClean="0">
                <a:hlinkClick r:id="rId5"/>
              </a:rPr>
              <a:t> </a:t>
            </a:r>
            <a:r>
              <a:rPr lang="en-US" sz="1000" dirty="0" smtClean="0">
                <a:hlinkClick r:id="rId5"/>
              </a:rPr>
              <a:t>https</a:t>
            </a:r>
            <a:r>
              <a:rPr lang="en-US" sz="1000" dirty="0">
                <a:hlinkClick r:id="rId5"/>
              </a:rPr>
              <a:t>://</a:t>
            </a:r>
            <a:r>
              <a:rPr lang="en-US" sz="1000" dirty="0" smtClean="0">
                <a:hlinkClick r:id="rId5"/>
              </a:rPr>
              <a:t>www.youtube.com/watch?v=XisMRpcKpEw</a:t>
            </a:r>
            <a:r>
              <a:rPr lang="en-US" sz="1000" dirty="0" smtClean="0"/>
              <a:t> </a:t>
            </a:r>
            <a:r>
              <a:rPr lang="en-US" sz="1200" dirty="0" smtClean="0"/>
              <a:t>(9 min)</a:t>
            </a:r>
          </a:p>
          <a:p>
            <a:pPr marL="347662" lvl="1" indent="0" eaLnBrk="1" hangingPunct="1">
              <a:buNone/>
            </a:pPr>
            <a:r>
              <a:rPr lang="en-US" sz="1200" dirty="0"/>
              <a:t>*Will Durant---Robert </a:t>
            </a:r>
            <a:r>
              <a:rPr lang="en-US" sz="1200" dirty="0" smtClean="0"/>
              <a:t>Owen </a:t>
            </a:r>
            <a:r>
              <a:rPr lang="en-US" sz="1000" dirty="0" smtClean="0">
                <a:hlinkClick r:id="rId6"/>
              </a:rPr>
              <a:t>https</a:t>
            </a:r>
            <a:r>
              <a:rPr lang="en-US" sz="1000" dirty="0">
                <a:hlinkClick r:id="rId6"/>
              </a:rPr>
              <a:t>://www.youtube.com/watch?v=_</a:t>
            </a:r>
            <a:r>
              <a:rPr lang="en-US" sz="1000" dirty="0" smtClean="0">
                <a:hlinkClick r:id="rId6"/>
              </a:rPr>
              <a:t>C10USLzSUc</a:t>
            </a:r>
            <a:r>
              <a:rPr lang="en-US" sz="1000" dirty="0" smtClean="0"/>
              <a:t>  </a:t>
            </a:r>
            <a:r>
              <a:rPr lang="en-US" sz="1200" dirty="0" smtClean="0"/>
              <a:t>(17 min audio lecture w. a picture).  </a:t>
            </a:r>
          </a:p>
          <a:p>
            <a:pPr marL="347662" lvl="1" indent="0" eaLnBrk="1" hangingPunct="1">
              <a:buNone/>
            </a:pPr>
            <a:r>
              <a:rPr lang="en-US" sz="1200" dirty="0" smtClean="0"/>
              <a:t>Most of the video makers are obviously charmed by Owen’s school and his company-owned ‘utopia</a:t>
            </a:r>
            <a:r>
              <a:rPr lang="en-US" sz="1200" dirty="0" smtClean="0"/>
              <a:t>.’</a:t>
            </a:r>
          </a:p>
          <a:p>
            <a:pPr marL="347662" lvl="1" indent="0" eaLnBrk="1" hangingPunct="1">
              <a:buNone/>
            </a:pPr>
            <a:r>
              <a:rPr lang="en-US" sz="1200" dirty="0" smtClean="0"/>
              <a:t>  </a:t>
            </a:r>
            <a:endParaRPr lang="en-US" sz="1200" dirty="0" smtClean="0"/>
          </a:p>
          <a:p>
            <a:pPr marL="347662" lvl="1" indent="0" eaLnBrk="1" hangingPunct="1">
              <a:buNone/>
            </a:pPr>
            <a:r>
              <a:rPr lang="en-US" sz="1200" i="1" dirty="0" smtClean="0"/>
              <a:t>Think critically</a:t>
            </a:r>
            <a:r>
              <a:rPr lang="en-US" sz="1200" dirty="0" smtClean="0"/>
              <a:t>:  How is the social/business context relevant to Owen’s approach?  Was it successful?          What were his assumptions? What criticisms can be made about Owen’s approach to management?</a:t>
            </a:r>
          </a:p>
        </p:txBody>
      </p:sp>
      <p:sp>
        <p:nvSpPr>
          <p:cNvPr id="6" name="TextBox 5"/>
          <p:cNvSpPr txBox="1"/>
          <p:nvPr/>
        </p:nvSpPr>
        <p:spPr>
          <a:xfrm>
            <a:off x="389731" y="5712005"/>
            <a:ext cx="780732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E141E169-F326-4821-88ED-9C5F2B9F4624}" type="slidenum">
              <a:rPr lang="en-US" sz="1400" smtClean="0"/>
              <a:pPr eaLnBrk="1" hangingPunct="1"/>
              <a:t>35</a:t>
            </a:fld>
            <a:endParaRPr lang="en-US" sz="1400" dirty="0" smtClean="0"/>
          </a:p>
        </p:txBody>
      </p:sp>
      <p:sp>
        <p:nvSpPr>
          <p:cNvPr id="35843" name="Rectangle 2"/>
          <p:cNvSpPr>
            <a:spLocks noGrp="1" noChangeArrowheads="1"/>
          </p:cNvSpPr>
          <p:nvPr>
            <p:ph type="title"/>
          </p:nvPr>
        </p:nvSpPr>
        <p:spPr/>
        <p:txBody>
          <a:bodyPr/>
          <a:lstStyle/>
          <a:p>
            <a:pPr algn="l" eaLnBrk="1" hangingPunct="1"/>
            <a:r>
              <a:rPr lang="en-US" sz="3400" smtClean="0"/>
              <a:t>     Behavioral Management:  </a:t>
            </a:r>
            <a:br>
              <a:rPr lang="en-US" sz="3400" smtClean="0"/>
            </a:br>
            <a:r>
              <a:rPr lang="en-US" sz="3400" smtClean="0"/>
              <a:t>     Early Approaches</a:t>
            </a:r>
          </a:p>
        </p:txBody>
      </p:sp>
      <p:sp>
        <p:nvSpPr>
          <p:cNvPr id="35844"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t>Mary Parker Follett (1920s)</a:t>
            </a:r>
          </a:p>
          <a:p>
            <a:pPr lvl="1" eaLnBrk="1" hangingPunct="1">
              <a:lnSpc>
                <a:spcPct val="90000"/>
              </a:lnSpc>
            </a:pPr>
            <a:r>
              <a:rPr lang="en-US" sz="3200" dirty="0" smtClean="0"/>
              <a:t>Concerned that Taylor ignored the human side of the organization</a:t>
            </a:r>
          </a:p>
          <a:p>
            <a:pPr lvl="2" eaLnBrk="1" hangingPunct="1">
              <a:lnSpc>
                <a:spcPct val="90000"/>
              </a:lnSpc>
            </a:pPr>
            <a:r>
              <a:rPr lang="en-US" dirty="0" smtClean="0"/>
              <a:t>Suggested workers help in analyzing their jobs</a:t>
            </a:r>
          </a:p>
          <a:p>
            <a:pPr lvl="2" eaLnBrk="1" hangingPunct="1">
              <a:lnSpc>
                <a:spcPct val="90000"/>
              </a:lnSpc>
            </a:pPr>
            <a:r>
              <a:rPr lang="en-US" dirty="0" smtClean="0"/>
              <a:t>If workers have relevant knowledge of the task, then they should control the task</a:t>
            </a:r>
          </a:p>
          <a:p>
            <a:pPr marL="682625" lvl="2" indent="0" eaLnBrk="1" hangingPunct="1">
              <a:lnSpc>
                <a:spcPct val="90000"/>
              </a:lnSpc>
              <a:buNone/>
            </a:pPr>
            <a:r>
              <a:rPr lang="en-US" sz="2400" i="1" dirty="0" smtClean="0">
                <a:solidFill>
                  <a:srgbClr val="124A74"/>
                </a:solidFill>
              </a:rPr>
              <a:t>What are the implications of these ideas 		(in contrast to Taylor’s ideas) for managing?</a:t>
            </a:r>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smtClean="0"/>
              <a:t>1-</a:t>
            </a:r>
            <a:fld id="{3A7B1898-2600-409A-9DA6-C2BB4C989BD7}" type="slidenum">
              <a:rPr lang="en-US" sz="1400" smtClean="0"/>
              <a:pPr eaLnBrk="1" hangingPunct="1"/>
              <a:t>36</a:t>
            </a:fld>
            <a:endParaRPr lang="en-US" sz="1400" dirty="0" smtClean="0"/>
          </a:p>
        </p:txBody>
      </p:sp>
      <p:sp>
        <p:nvSpPr>
          <p:cNvPr id="36867" name="Rectangle 2"/>
          <p:cNvSpPr>
            <a:spLocks noGrp="1" noChangeArrowheads="1"/>
          </p:cNvSpPr>
          <p:nvPr>
            <p:ph type="title"/>
          </p:nvPr>
        </p:nvSpPr>
        <p:spPr/>
        <p:txBody>
          <a:bodyPr/>
          <a:lstStyle/>
          <a:p>
            <a:pPr eaLnBrk="1" hangingPunct="1"/>
            <a:r>
              <a:rPr lang="en-US" sz="3400" dirty="0" smtClean="0"/>
              <a:t>            Behavioral Management:  </a:t>
            </a:r>
            <a:br>
              <a:rPr lang="en-US" sz="3400" dirty="0" smtClean="0"/>
            </a:br>
            <a:r>
              <a:rPr lang="en-US" sz="3400" dirty="0" smtClean="0"/>
              <a:t>                       Early Approaches.</a:t>
            </a:r>
          </a:p>
        </p:txBody>
      </p:sp>
      <p:sp>
        <p:nvSpPr>
          <p:cNvPr id="104451" name="Rectangle 3"/>
          <p:cNvSpPr>
            <a:spLocks noGrp="1" noChangeArrowheads="1"/>
          </p:cNvSpPr>
          <p:nvPr>
            <p:ph type="body" idx="1"/>
          </p:nvPr>
        </p:nvSpPr>
        <p:spPr/>
        <p:txBody>
          <a:bodyPr/>
          <a:lstStyle/>
          <a:p>
            <a:pPr eaLnBrk="1" hangingPunct="1">
              <a:buFont typeface="Wingdings" pitchFamily="2" charset="2"/>
              <a:buNone/>
              <a:defRPr/>
            </a:pPr>
            <a:r>
              <a:rPr lang="en-US" dirty="0" smtClean="0"/>
              <a:t>Chester Barnard </a:t>
            </a:r>
            <a:r>
              <a:rPr lang="en-US" sz="2400" i="1" dirty="0" smtClean="0"/>
              <a:t>(Functions of the Executive): </a:t>
            </a:r>
          </a:p>
          <a:p>
            <a:pPr lvl="1" eaLnBrk="1" hangingPunct="1">
              <a:defRPr/>
            </a:pPr>
            <a:r>
              <a:rPr lang="en-US" b="1" i="1" dirty="0" smtClean="0">
                <a:effectLst>
                  <a:outerShdw blurRad="38100" dist="38100" dir="2700000" algn="tl">
                    <a:srgbClr val="C0C0C0"/>
                  </a:outerShdw>
                </a:effectLst>
              </a:rPr>
              <a:t>Acceptance Theory:</a:t>
            </a:r>
            <a:r>
              <a:rPr lang="en-US" i="1" dirty="0" smtClean="0"/>
              <a:t>  </a:t>
            </a:r>
            <a:r>
              <a:rPr lang="en-US" dirty="0" smtClean="0"/>
              <a:t>Managers only exercised authority to the extent that subordinates accepted it.</a:t>
            </a:r>
          </a:p>
          <a:p>
            <a:pPr marL="347662" lvl="1" indent="0" eaLnBrk="1" hangingPunct="1">
              <a:buNone/>
              <a:defRPr/>
            </a:pPr>
            <a:r>
              <a:rPr lang="en-US" sz="2600" i="1" dirty="0" smtClean="0">
                <a:effectLst>
                  <a:outerShdw blurRad="38100" dist="38100" dir="2700000" algn="tl">
                    <a:srgbClr val="000000">
                      <a:alpha val="43137"/>
                    </a:srgbClr>
                  </a:outerShdw>
                </a:effectLst>
              </a:rPr>
              <a:t>If true, then what are a manager’s key jobs?</a:t>
            </a:r>
          </a:p>
          <a:p>
            <a:pPr marL="347662" lvl="1" indent="0" eaLnBrk="1" hangingPunct="1">
              <a:buNone/>
              <a:defRPr/>
            </a:pPr>
            <a:endParaRPr lang="en-US" sz="1200" i="1" dirty="0">
              <a:effectLst>
                <a:outerShdw blurRad="38100" dist="38100" dir="2700000" algn="tl">
                  <a:srgbClr val="000000">
                    <a:alpha val="43137"/>
                  </a:srgbClr>
                </a:outerShdw>
              </a:effectLst>
            </a:endParaRPr>
          </a:p>
          <a:p>
            <a:pPr marL="347662" lvl="1" indent="0" eaLnBrk="1" hangingPunct="1">
              <a:buNone/>
              <a:defRPr/>
            </a:pPr>
            <a:endParaRPr lang="en-US" sz="1200" dirty="0" smtClean="0"/>
          </a:p>
          <a:p>
            <a:pPr marL="347662" lvl="1" indent="0" eaLnBrk="1" hangingPunct="1">
              <a:buNone/>
              <a:defRPr/>
            </a:pPr>
            <a:endParaRPr lang="en-US" sz="1200" dirty="0"/>
          </a:p>
          <a:p>
            <a:pPr marL="347662" lvl="1" indent="0" eaLnBrk="1" hangingPunct="1">
              <a:buNone/>
              <a:defRPr/>
            </a:pPr>
            <a:r>
              <a:rPr lang="en-US" sz="1200" dirty="0" smtClean="0"/>
              <a:t>For a video (and optional accompanying reading) about Chester Barnard’s theory, try this link:</a:t>
            </a:r>
          </a:p>
          <a:p>
            <a:pPr marL="347662" lvl="1" indent="0" eaLnBrk="1" hangingPunct="1">
              <a:buNone/>
              <a:defRPr/>
            </a:pPr>
            <a:r>
              <a:rPr lang="en-US" sz="1200" dirty="0">
                <a:hlinkClick r:id="rId3"/>
              </a:rPr>
              <a:t>http://</a:t>
            </a:r>
            <a:r>
              <a:rPr lang="en-US" sz="1200" dirty="0" smtClean="0">
                <a:hlinkClick r:id="rId3"/>
              </a:rPr>
              <a:t>oer2go.org/mods/en-oya/business-101/webpages/Chapter2/11-chester-barnard-informal-organizations-and-acceptance-theory.html</a:t>
            </a:r>
            <a:r>
              <a:rPr lang="en-US" sz="1200" dirty="0" smtClean="0"/>
              <a:t>   (9 minutes).</a:t>
            </a:r>
          </a:p>
          <a:p>
            <a:pPr lvl="1" eaLnBrk="1" hangingPunct="1">
              <a:defRPr/>
            </a:pPr>
            <a:endParaRPr lang="en-US" dirty="0" smtClean="0"/>
          </a:p>
        </p:txBody>
      </p:sp>
      <p:sp>
        <p:nvSpPr>
          <p:cNvPr id="6" name="TextBox 5"/>
          <p:cNvSpPr txBox="1"/>
          <p:nvPr/>
        </p:nvSpPr>
        <p:spPr>
          <a:xfrm>
            <a:off x="433388" y="5667555"/>
            <a:ext cx="7796212"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B6672F23-D732-4525-91F1-5D765E12E498}" type="slidenum">
              <a:rPr lang="en-US" sz="1400" smtClean="0"/>
              <a:pPr eaLnBrk="1" hangingPunct="1"/>
              <a:t>37</a:t>
            </a:fld>
            <a:endParaRPr lang="en-US" sz="1400" dirty="0" smtClean="0"/>
          </a:p>
        </p:txBody>
      </p:sp>
      <p:sp>
        <p:nvSpPr>
          <p:cNvPr id="37891" name="Rectangle 2"/>
          <p:cNvSpPr>
            <a:spLocks noGrp="1" noChangeArrowheads="1"/>
          </p:cNvSpPr>
          <p:nvPr>
            <p:ph type="title"/>
          </p:nvPr>
        </p:nvSpPr>
        <p:spPr/>
        <p:txBody>
          <a:bodyPr/>
          <a:lstStyle/>
          <a:p>
            <a:pPr algn="l" eaLnBrk="1" hangingPunct="1"/>
            <a:r>
              <a:rPr lang="en-US" sz="3400" smtClean="0"/>
              <a:t>   Behavioral Management:  </a:t>
            </a:r>
            <a:br>
              <a:rPr lang="en-US" sz="3400" smtClean="0"/>
            </a:br>
            <a:r>
              <a:rPr lang="en-US" sz="3400" smtClean="0"/>
              <a:t>   Early Approaches</a:t>
            </a:r>
          </a:p>
        </p:txBody>
      </p:sp>
      <p:sp>
        <p:nvSpPr>
          <p:cNvPr id="37892" name="Rectangle 3"/>
          <p:cNvSpPr>
            <a:spLocks noGrp="1" noChangeArrowheads="1"/>
          </p:cNvSpPr>
          <p:nvPr>
            <p:ph type="body" idx="1"/>
          </p:nvPr>
        </p:nvSpPr>
        <p:spPr/>
        <p:txBody>
          <a:bodyPr/>
          <a:lstStyle/>
          <a:p>
            <a:pPr eaLnBrk="1" hangingPunct="1">
              <a:buFont typeface="Wingdings" pitchFamily="2" charset="2"/>
              <a:buNone/>
            </a:pPr>
            <a:r>
              <a:rPr lang="en-US" smtClean="0"/>
              <a:t>“Behaviorism” School of Psychology:</a:t>
            </a:r>
          </a:p>
          <a:p>
            <a:pPr eaLnBrk="1" hangingPunct="1"/>
            <a:r>
              <a:rPr lang="en-US" sz="2400" smtClean="0"/>
              <a:t>Watson &amp; Skinner argued that psychologists should only study behavior.</a:t>
            </a:r>
          </a:p>
          <a:p>
            <a:pPr eaLnBrk="1" hangingPunct="1"/>
            <a:r>
              <a:rPr lang="en-US" sz="2400" smtClean="0"/>
              <a:t>Most behavior is learned, based on rewards and punishments.  Conditions may be structured to facilitate learning.  </a:t>
            </a:r>
          </a:p>
          <a:p>
            <a:pPr eaLnBrk="1" hangingPunct="1"/>
            <a:r>
              <a:rPr lang="en-US" sz="2400" smtClean="0"/>
              <a:t>Rewards are more effective than punishments.</a:t>
            </a:r>
          </a:p>
          <a:p>
            <a:pPr eaLnBrk="1" hangingPunct="1"/>
            <a:r>
              <a:rPr lang="en-US" sz="2400" smtClean="0"/>
              <a:t>Managers should use rewards to motivate workers. </a:t>
            </a:r>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6C4C8017-615E-4062-ACCE-011459500D34}" type="slidenum">
              <a:rPr lang="en-US" sz="1400" smtClean="0"/>
              <a:pPr eaLnBrk="1" hangingPunct="1"/>
              <a:t>38</a:t>
            </a:fld>
            <a:endParaRPr lang="en-US" sz="1400" dirty="0" smtClean="0"/>
          </a:p>
        </p:txBody>
      </p:sp>
      <p:sp>
        <p:nvSpPr>
          <p:cNvPr id="38915" name="Rectangle 2"/>
          <p:cNvSpPr>
            <a:spLocks noGrp="1" noChangeArrowheads="1"/>
          </p:cNvSpPr>
          <p:nvPr>
            <p:ph type="title"/>
          </p:nvPr>
        </p:nvSpPr>
        <p:spPr/>
        <p:txBody>
          <a:bodyPr/>
          <a:lstStyle/>
          <a:p>
            <a:pPr eaLnBrk="1" hangingPunct="1"/>
            <a:r>
              <a:rPr lang="en-US" smtClean="0"/>
              <a:t>The Hawthorne Studies</a:t>
            </a:r>
          </a:p>
        </p:txBody>
      </p:sp>
      <p:sp>
        <p:nvSpPr>
          <p:cNvPr id="38916" name="Rectangle 3"/>
          <p:cNvSpPr>
            <a:spLocks noGrp="1" noChangeArrowheads="1"/>
          </p:cNvSpPr>
          <p:nvPr>
            <p:ph type="body" sz="half" idx="1"/>
          </p:nvPr>
        </p:nvSpPr>
        <p:spPr>
          <a:xfrm>
            <a:off x="365124" y="1387475"/>
            <a:ext cx="5679059" cy="4280080"/>
          </a:xfrm>
        </p:spPr>
        <p:txBody>
          <a:bodyPr/>
          <a:lstStyle/>
          <a:p>
            <a:pPr marL="342900" indent="-342900" defTabSz="914400" eaLnBrk="1" hangingPunct="1">
              <a:buFont typeface="Wingdings" pitchFamily="2" charset="2"/>
              <a:buNone/>
            </a:pPr>
            <a:r>
              <a:rPr lang="en-US" sz="2500" dirty="0" smtClean="0"/>
              <a:t>	</a:t>
            </a:r>
            <a:r>
              <a:rPr lang="en-US" sz="2400" dirty="0" smtClean="0"/>
              <a:t>Studies of how characteristics of the work setting affected worker fatigue and performance at the Hawthorne Works of the Western Electric Company from 1924-1932</a:t>
            </a:r>
            <a:r>
              <a:rPr lang="en-US" sz="2400" dirty="0" smtClean="0"/>
              <a:t>.</a:t>
            </a:r>
          </a:p>
          <a:p>
            <a:pPr marL="342900" indent="-342900" defTabSz="914400" eaLnBrk="1" hangingPunct="1">
              <a:buFont typeface="Wingdings" pitchFamily="2" charset="2"/>
              <a:buNone/>
            </a:pPr>
            <a:endParaRPr lang="en-US" sz="2400" dirty="0" smtClean="0"/>
          </a:p>
          <a:p>
            <a:pPr marL="342900" indent="-342900" defTabSz="914400" eaLnBrk="1" hangingPunct="1">
              <a:buFont typeface="Wingdings" pitchFamily="2" charset="2"/>
              <a:buNone/>
            </a:pPr>
            <a:r>
              <a:rPr lang="en-US" sz="1200" dirty="0" smtClean="0"/>
              <a:t>If you like history, you might enjoy </a:t>
            </a:r>
            <a:r>
              <a:rPr lang="en-US" sz="1200" dirty="0" smtClean="0"/>
              <a:t>this optional </a:t>
            </a:r>
            <a:r>
              <a:rPr lang="en-US" sz="1200" dirty="0" smtClean="0"/>
              <a:t>1974 AT&amp;T video (and accompanying reading) about the Hawthorne Experiments:</a:t>
            </a:r>
            <a:endParaRPr lang="en-US" sz="1200" dirty="0" smtClean="0">
              <a:hlinkClick r:id="rId3"/>
            </a:endParaRPr>
          </a:p>
          <a:p>
            <a:pPr marL="342900" indent="-342900" defTabSz="914400" eaLnBrk="1" hangingPunct="1">
              <a:buNone/>
            </a:pPr>
            <a:r>
              <a:rPr lang="en-US" sz="1200" dirty="0" smtClean="0">
                <a:hlinkClick r:id="rId3"/>
              </a:rPr>
              <a:t>https</a:t>
            </a:r>
            <a:r>
              <a:rPr lang="en-US" sz="1200" dirty="0">
                <a:hlinkClick r:id="rId3"/>
              </a:rPr>
              <a:t>://courses.lumenlearning.com/introbusinesswmopen/chapter/video-hawthorne-studies-at-att</a:t>
            </a:r>
            <a:r>
              <a:rPr lang="en-US" sz="1200" dirty="0" smtClean="0">
                <a:hlinkClick r:id="rId3"/>
              </a:rPr>
              <a:t>/</a:t>
            </a:r>
            <a:r>
              <a:rPr lang="en-US" sz="1200" dirty="0" smtClean="0"/>
              <a:t> </a:t>
            </a:r>
          </a:p>
          <a:p>
            <a:pPr marL="742950" lvl="1" indent="-285750" defTabSz="914400" eaLnBrk="1" hangingPunct="1">
              <a:buFontTx/>
              <a:buNone/>
            </a:pPr>
            <a:endParaRPr lang="en-US" sz="2500" dirty="0" smtClean="0"/>
          </a:p>
        </p:txBody>
      </p:sp>
      <p:sp>
        <p:nvSpPr>
          <p:cNvPr id="2" name="Content Placeholder 1"/>
          <p:cNvSpPr>
            <a:spLocks noGrp="1"/>
          </p:cNvSpPr>
          <p:nvPr>
            <p:ph sz="half" idx="2"/>
          </p:nvPr>
        </p:nvSpPr>
        <p:spPr>
          <a:xfrm>
            <a:off x="6501383" y="1387475"/>
            <a:ext cx="1510729" cy="4000500"/>
          </a:xfrm>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3DB6ACED-0080-4453-A892-05DEC54D60EF}" type="slidenum">
              <a:rPr lang="en-US" sz="1400" smtClean="0"/>
              <a:pPr eaLnBrk="1" hangingPunct="1"/>
              <a:t>39</a:t>
            </a:fld>
            <a:endParaRPr lang="en-US" sz="1400" dirty="0" smtClean="0"/>
          </a:p>
        </p:txBody>
      </p:sp>
      <p:sp>
        <p:nvSpPr>
          <p:cNvPr id="39939" name="Rectangle 1026"/>
          <p:cNvSpPr>
            <a:spLocks noGrp="1" noChangeArrowheads="1"/>
          </p:cNvSpPr>
          <p:nvPr>
            <p:ph type="title"/>
          </p:nvPr>
        </p:nvSpPr>
        <p:spPr/>
        <p:txBody>
          <a:bodyPr/>
          <a:lstStyle/>
          <a:p>
            <a:pPr eaLnBrk="1" hangingPunct="1"/>
            <a:r>
              <a:rPr lang="en-US" smtClean="0"/>
              <a:t>The Hawthorne Studies</a:t>
            </a:r>
          </a:p>
        </p:txBody>
      </p:sp>
      <p:sp>
        <p:nvSpPr>
          <p:cNvPr id="39940" name="Rectangle 1027"/>
          <p:cNvSpPr>
            <a:spLocks noGrp="1" noChangeArrowheads="1"/>
          </p:cNvSpPr>
          <p:nvPr>
            <p:ph type="body" sz="half" idx="1"/>
          </p:nvPr>
        </p:nvSpPr>
        <p:spPr>
          <a:xfrm>
            <a:off x="287486" y="1361596"/>
            <a:ext cx="6018423" cy="4000500"/>
          </a:xfrm>
        </p:spPr>
        <p:txBody>
          <a:bodyPr/>
          <a:lstStyle/>
          <a:p>
            <a:pPr marL="914400" lvl="1" indent="-457200" defTabSz="914400" eaLnBrk="1" hangingPunct="1"/>
            <a:r>
              <a:rPr lang="en-US" sz="2900" dirty="0"/>
              <a:t>Elton Mayo’s illumination study;  unexpected findings.</a:t>
            </a:r>
          </a:p>
          <a:p>
            <a:pPr marL="914400" lvl="1" indent="-457200" defTabSz="914400" eaLnBrk="1" hangingPunct="1"/>
            <a:r>
              <a:rPr lang="en-US" sz="2900" i="1" dirty="0" smtClean="0"/>
              <a:t>What are Hawthorne Effects? </a:t>
            </a:r>
            <a:endParaRPr lang="en-US" sz="2900" dirty="0"/>
          </a:p>
          <a:p>
            <a:pPr marL="914400" lvl="1" indent="-457200" defTabSz="914400" eaLnBrk="1" hangingPunct="1"/>
            <a:r>
              <a:rPr lang="en-US" sz="2900" dirty="0" smtClean="0"/>
              <a:t>Consequences of the Hawthorne studies?</a:t>
            </a:r>
          </a:p>
          <a:p>
            <a:pPr marL="457200" lvl="1" indent="0" defTabSz="914400" eaLnBrk="1" hangingPunct="1">
              <a:buNone/>
            </a:pPr>
            <a:endParaRPr lang="en-US" sz="1200" dirty="0" smtClean="0"/>
          </a:p>
          <a:p>
            <a:pPr marL="457200" lvl="1" indent="0" defTabSz="914400" eaLnBrk="1" hangingPunct="1">
              <a:buNone/>
            </a:pPr>
            <a:r>
              <a:rPr lang="en-US" sz="1200" dirty="0" smtClean="0"/>
              <a:t>Here’s a video-type explanation of the </a:t>
            </a:r>
            <a:r>
              <a:rPr lang="en-US" sz="1200" dirty="0" smtClean="0"/>
              <a:t>“Hawthorne </a:t>
            </a:r>
            <a:r>
              <a:rPr lang="en-US" sz="1200" dirty="0" smtClean="0"/>
              <a:t>Effects</a:t>
            </a:r>
            <a:r>
              <a:rPr lang="en-US" sz="1200" dirty="0" smtClean="0"/>
              <a:t>:”</a:t>
            </a:r>
            <a:endParaRPr lang="en-US" sz="1200" dirty="0" smtClean="0"/>
          </a:p>
          <a:p>
            <a:pPr marL="457200" lvl="1" indent="0" defTabSz="914400" eaLnBrk="1" hangingPunct="1">
              <a:buNone/>
            </a:pPr>
            <a:r>
              <a:rPr lang="en-US" sz="1200" dirty="0" smtClean="0">
                <a:hlinkClick r:id="rId3"/>
              </a:rPr>
              <a:t>http</a:t>
            </a:r>
            <a:r>
              <a:rPr lang="en-US" sz="1200" dirty="0">
                <a:hlinkClick r:id="rId3"/>
              </a:rPr>
              <a:t>://www.lifeisanecho.com/the-daily-echo-why-the-hawthorne-effect-worked-january-7-2016</a:t>
            </a:r>
            <a:r>
              <a:rPr lang="en-US" sz="1200" dirty="0" smtClean="0">
                <a:hlinkClick r:id="rId3"/>
              </a:rPr>
              <a:t>/</a:t>
            </a:r>
            <a:r>
              <a:rPr lang="en-US" sz="1200" dirty="0" smtClean="0"/>
              <a:t>   (4 minutes)</a:t>
            </a:r>
            <a:endParaRPr lang="en-US" sz="1200" dirty="0"/>
          </a:p>
          <a:p>
            <a:pPr marL="742950" lvl="1" indent="-285750" defTabSz="914400" eaLnBrk="1" hangingPunct="1"/>
            <a:endParaRPr lang="en-US" sz="2900" dirty="0" smtClean="0"/>
          </a:p>
        </p:txBody>
      </p:sp>
      <p:sp>
        <p:nvSpPr>
          <p:cNvPr id="7" name="TextBox 6"/>
          <p:cNvSpPr txBox="1"/>
          <p:nvPr/>
        </p:nvSpPr>
        <p:spPr>
          <a:xfrm>
            <a:off x="357188" y="5667555"/>
            <a:ext cx="7808912"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Content Placeholder 1"/>
          <p:cNvSpPr>
            <a:spLocks noGrp="1"/>
          </p:cNvSpPr>
          <p:nvPr>
            <p:ph sz="quarter" idx="2"/>
          </p:nvPr>
        </p:nvSpPr>
        <p:spPr>
          <a:xfrm>
            <a:off x="6199631" y="1387475"/>
            <a:ext cx="1812481" cy="1924050"/>
          </a:xfrm>
        </p:spPr>
        <p:txBody>
          <a:bodyPr/>
          <a:lstStyle/>
          <a:p>
            <a:endParaRPr lang="en-US"/>
          </a:p>
        </p:txBody>
      </p:sp>
      <p:sp>
        <p:nvSpPr>
          <p:cNvPr id="3" name="Content Placeholder 2"/>
          <p:cNvSpPr>
            <a:spLocks noGrp="1"/>
          </p:cNvSpPr>
          <p:nvPr>
            <p:ph sz="quarter" idx="3"/>
          </p:nvPr>
        </p:nvSpPr>
        <p:spPr>
          <a:xfrm>
            <a:off x="6574535" y="3463925"/>
            <a:ext cx="1437577" cy="1924050"/>
          </a:xfrm>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19C85D8F-9E32-49A7-8101-27509F676031}" type="slidenum">
              <a:rPr lang="en-US" sz="1400" smtClean="0"/>
              <a:pPr eaLnBrk="1" hangingPunct="1"/>
              <a:t>4</a:t>
            </a:fld>
            <a:endParaRPr lang="en-US" sz="1400" dirty="0" smtClean="0"/>
          </a:p>
        </p:txBody>
      </p:sp>
      <p:sp>
        <p:nvSpPr>
          <p:cNvPr id="6147" name="Rectangle 2"/>
          <p:cNvSpPr>
            <a:spLocks noGrp="1" noChangeArrowheads="1"/>
          </p:cNvSpPr>
          <p:nvPr>
            <p:ph type="title"/>
          </p:nvPr>
        </p:nvSpPr>
        <p:spPr>
          <a:xfrm>
            <a:off x="479425" y="292100"/>
            <a:ext cx="7270750" cy="923925"/>
          </a:xfrm>
        </p:spPr>
        <p:txBody>
          <a:bodyPr/>
          <a:lstStyle/>
          <a:p>
            <a:pPr eaLnBrk="1" hangingPunct="1"/>
            <a:r>
              <a:rPr lang="en-US" sz="3600" smtClean="0"/>
              <a:t>Job Specialization and </a:t>
            </a:r>
            <a:br>
              <a:rPr lang="en-US" sz="3600" smtClean="0"/>
            </a:br>
            <a:r>
              <a:rPr lang="en-US" sz="3600" smtClean="0"/>
              <a:t>the Division of Labor</a:t>
            </a:r>
          </a:p>
        </p:txBody>
      </p:sp>
      <p:sp>
        <p:nvSpPr>
          <p:cNvPr id="6148" name="Rectangle 3"/>
          <p:cNvSpPr>
            <a:spLocks noGrp="1" noChangeArrowheads="1"/>
          </p:cNvSpPr>
          <p:nvPr>
            <p:ph type="body" idx="1"/>
          </p:nvPr>
        </p:nvSpPr>
        <p:spPr>
          <a:xfrm>
            <a:off x="381000" y="1443038"/>
            <a:ext cx="7404100" cy="3551237"/>
          </a:xfrm>
        </p:spPr>
        <p:txBody>
          <a:bodyPr/>
          <a:lstStyle/>
          <a:p>
            <a:pPr marL="342900" indent="-342900" defTabSz="914400" eaLnBrk="1" hangingPunct="1">
              <a:buFont typeface="Wingdings" pitchFamily="2" charset="2"/>
              <a:buNone/>
            </a:pPr>
            <a:r>
              <a:rPr lang="en-US" sz="2800" dirty="0" smtClean="0"/>
              <a:t>Adam Smith (18th century economist)</a:t>
            </a:r>
          </a:p>
          <a:p>
            <a:pPr marL="742950" lvl="1" indent="-285750" defTabSz="914400" eaLnBrk="1" hangingPunct="1"/>
            <a:r>
              <a:rPr lang="en-US" sz="2600" dirty="0" smtClean="0"/>
              <a:t>Realized that job specialization resulted in much higher efficiency and productivity than if worker did all steps.</a:t>
            </a:r>
          </a:p>
          <a:p>
            <a:pPr marL="742950" lvl="1" indent="-285750" defTabSz="914400" eaLnBrk="1" hangingPunct="1"/>
            <a:r>
              <a:rPr lang="en-US" sz="2600" dirty="0" smtClean="0"/>
              <a:t>Promoted </a:t>
            </a:r>
            <a:r>
              <a:rPr lang="en-US" sz="2600" b="1" dirty="0" smtClean="0"/>
              <a:t>Division of Labor</a:t>
            </a:r>
            <a:endParaRPr lang="en-US" sz="2600" dirty="0" smtClean="0"/>
          </a:p>
        </p:txBody>
      </p:sp>
      <p:sp>
        <p:nvSpPr>
          <p:cNvPr id="2" name="TextBox 1"/>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85D0A189-7A11-4998-B169-4BF1D4A202CB}" type="slidenum">
              <a:rPr lang="en-US" sz="1400" smtClean="0"/>
              <a:pPr eaLnBrk="1" hangingPunct="1"/>
              <a:t>40</a:t>
            </a:fld>
            <a:endParaRPr lang="en-US" sz="1400" dirty="0" smtClean="0"/>
          </a:p>
        </p:txBody>
      </p:sp>
      <p:sp>
        <p:nvSpPr>
          <p:cNvPr id="41987" name="Rectangle 2"/>
          <p:cNvSpPr>
            <a:spLocks noGrp="1" noChangeArrowheads="1"/>
          </p:cNvSpPr>
          <p:nvPr>
            <p:ph type="title"/>
          </p:nvPr>
        </p:nvSpPr>
        <p:spPr/>
        <p:txBody>
          <a:bodyPr/>
          <a:lstStyle/>
          <a:p>
            <a:pPr eaLnBrk="1" hangingPunct="1"/>
            <a:r>
              <a:rPr lang="en-US" sz="3400" smtClean="0"/>
              <a:t>Humanistic Theories: </a:t>
            </a:r>
            <a:br>
              <a:rPr lang="en-US" sz="3400" smtClean="0"/>
            </a:br>
            <a:r>
              <a:rPr lang="en-US" sz="3400" smtClean="0"/>
              <a:t>McGregor’s “Theory X” and “Theory Y”</a:t>
            </a:r>
          </a:p>
        </p:txBody>
      </p:sp>
      <p:sp>
        <p:nvSpPr>
          <p:cNvPr id="62467" name="Rectangle 3"/>
          <p:cNvSpPr>
            <a:spLocks noGrp="1" noChangeArrowheads="1"/>
          </p:cNvSpPr>
          <p:nvPr>
            <p:ph type="body" idx="1"/>
          </p:nvPr>
        </p:nvSpPr>
        <p:spPr>
          <a:xfrm>
            <a:off x="365125" y="1387475"/>
            <a:ext cx="7760958" cy="4038540"/>
          </a:xfrm>
        </p:spPr>
        <p:txBody>
          <a:bodyPr/>
          <a:lstStyle/>
          <a:p>
            <a:pPr marL="881063" lvl="1" indent="-533400" eaLnBrk="1" hangingPunct="1">
              <a:lnSpc>
                <a:spcPct val="80000"/>
              </a:lnSpc>
              <a:buFontTx/>
              <a:buNone/>
              <a:defRPr/>
            </a:pPr>
            <a:endParaRPr lang="en-US" sz="2400" dirty="0" smtClean="0"/>
          </a:p>
          <a:p>
            <a:pPr marL="881063" lvl="1" indent="-533400" eaLnBrk="1" hangingPunct="1">
              <a:lnSpc>
                <a:spcPct val="80000"/>
              </a:lnSpc>
              <a:buFontTx/>
              <a:buNone/>
              <a:defRPr/>
            </a:pPr>
            <a:r>
              <a:rPr lang="en-US" sz="2400" dirty="0" smtClean="0"/>
              <a:t>You can read about these two theories (in a Chapter on Motivation) in your textbook.</a:t>
            </a:r>
          </a:p>
          <a:p>
            <a:pPr marL="881063" lvl="1" indent="-533400" eaLnBrk="1" hangingPunct="1">
              <a:lnSpc>
                <a:spcPct val="80000"/>
              </a:lnSpc>
              <a:buFontTx/>
              <a:buNone/>
              <a:defRPr/>
            </a:pPr>
            <a:r>
              <a:rPr lang="en-US" sz="2400" dirty="0" smtClean="0"/>
              <a:t>You can also find summaries of these theories online at websites such as </a:t>
            </a:r>
            <a:r>
              <a:rPr lang="en-US" sz="1400" i="1" dirty="0" smtClean="0"/>
              <a:t>(Note: Not responsible for viruses or missing or redirected links):</a:t>
            </a:r>
          </a:p>
          <a:p>
            <a:pPr marL="881063" lvl="1" indent="-533400" eaLnBrk="1" hangingPunct="1">
              <a:lnSpc>
                <a:spcPct val="80000"/>
              </a:lnSpc>
              <a:buFontTx/>
              <a:buNone/>
              <a:defRPr/>
            </a:pPr>
            <a:r>
              <a:rPr lang="en-US" sz="1800" dirty="0" smtClean="0"/>
              <a:t>(1) </a:t>
            </a:r>
            <a:r>
              <a:rPr lang="en-US" sz="1800" dirty="0" smtClean="0">
                <a:hlinkClick r:id="rId3"/>
              </a:rPr>
              <a:t>http</a:t>
            </a:r>
            <a:r>
              <a:rPr lang="en-US" sz="1800" dirty="0">
                <a:hlinkClick r:id="rId3"/>
              </a:rPr>
              <a:t>://</a:t>
            </a:r>
            <a:r>
              <a:rPr lang="en-US" sz="1800" dirty="0" smtClean="0">
                <a:hlinkClick r:id="rId3"/>
              </a:rPr>
              <a:t>www.managementstudyguide.com/theory-x-y-motivation.htm</a:t>
            </a:r>
            <a:endParaRPr lang="en-US" sz="1800" dirty="0" smtClean="0"/>
          </a:p>
          <a:p>
            <a:pPr marL="881063" lvl="1" indent="-533400" eaLnBrk="1" hangingPunct="1">
              <a:lnSpc>
                <a:spcPct val="80000"/>
              </a:lnSpc>
              <a:buFontTx/>
              <a:buNone/>
              <a:defRPr/>
            </a:pPr>
            <a:r>
              <a:rPr lang="en-US" sz="1800" dirty="0" smtClean="0"/>
              <a:t>(2) </a:t>
            </a:r>
            <a:r>
              <a:rPr lang="en-US" sz="1800" dirty="0" smtClean="0">
                <a:hlinkClick r:id="rId4"/>
              </a:rPr>
              <a:t>http</a:t>
            </a:r>
            <a:r>
              <a:rPr lang="en-US" sz="1800" dirty="0">
                <a:hlinkClick r:id="rId4"/>
              </a:rPr>
              <a:t>://</a:t>
            </a:r>
            <a:r>
              <a:rPr lang="en-US" sz="1800" dirty="0" smtClean="0">
                <a:hlinkClick r:id="rId4"/>
              </a:rPr>
              <a:t>en.wikipedia.org/wiki/Theory_X_and_Theory_Y</a:t>
            </a:r>
            <a:r>
              <a:rPr lang="en-US" sz="1800" dirty="0" smtClean="0"/>
              <a:t>  </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C305925A-DE26-42B1-9052-B22A94B2428C}" type="slidenum">
              <a:rPr lang="en-US" sz="1400" smtClean="0"/>
              <a:pPr eaLnBrk="1" hangingPunct="1"/>
              <a:t>41</a:t>
            </a:fld>
            <a:endParaRPr lang="en-US" sz="1400" dirty="0" smtClean="0"/>
          </a:p>
        </p:txBody>
      </p:sp>
      <p:sp>
        <p:nvSpPr>
          <p:cNvPr id="43011" name="Rectangle 2"/>
          <p:cNvSpPr>
            <a:spLocks noGrp="1" noChangeArrowheads="1"/>
          </p:cNvSpPr>
          <p:nvPr>
            <p:ph type="title"/>
          </p:nvPr>
        </p:nvSpPr>
        <p:spPr/>
        <p:txBody>
          <a:bodyPr/>
          <a:lstStyle/>
          <a:p>
            <a:pPr eaLnBrk="1" hangingPunct="1"/>
            <a:r>
              <a:rPr lang="en-US" sz="3400" smtClean="0"/>
              <a:t>          Humanistic Theories: </a:t>
            </a:r>
            <a:br>
              <a:rPr lang="en-US" sz="3400" smtClean="0"/>
            </a:br>
            <a:r>
              <a:rPr lang="en-US" sz="3400" smtClean="0"/>
              <a:t>          Chris Argyris</a:t>
            </a:r>
          </a:p>
        </p:txBody>
      </p:sp>
      <p:sp>
        <p:nvSpPr>
          <p:cNvPr id="43012" name="Rectangle 3"/>
          <p:cNvSpPr>
            <a:spLocks noGrp="1" noChangeArrowheads="1"/>
          </p:cNvSpPr>
          <p:nvPr>
            <p:ph type="body" idx="1"/>
          </p:nvPr>
        </p:nvSpPr>
        <p:spPr/>
        <p:txBody>
          <a:bodyPr/>
          <a:lstStyle/>
          <a:p>
            <a:pPr eaLnBrk="1" hangingPunct="1"/>
            <a:r>
              <a:rPr lang="en-US" sz="2800" i="1" dirty="0" smtClean="0">
                <a:effectLst>
                  <a:outerShdw blurRad="38100" dist="38100" dir="2700000" algn="tl">
                    <a:srgbClr val="000000">
                      <a:alpha val="43137"/>
                    </a:srgbClr>
                  </a:outerShdw>
                </a:effectLst>
              </a:rPr>
              <a:t>How does too much bureaucratic control affect workers?</a:t>
            </a:r>
          </a:p>
          <a:p>
            <a:pPr eaLnBrk="1" hangingPunct="1"/>
            <a:endParaRPr lang="en-US" sz="2800" i="1" dirty="0" smtClean="0">
              <a:effectLst>
                <a:outerShdw blurRad="38100" dist="38100" dir="2700000" algn="tl">
                  <a:srgbClr val="000000">
                    <a:alpha val="43137"/>
                  </a:srgbClr>
                </a:outerShdw>
              </a:effectLst>
            </a:endParaRPr>
          </a:p>
          <a:p>
            <a:pPr eaLnBrk="1" hangingPunct="1"/>
            <a:r>
              <a:rPr lang="en-US" sz="2800" dirty="0" smtClean="0"/>
              <a:t>Giving workers autonomy &amp; freedom to select work methods encourages them to “mature &amp; grow”; they accept responsibility and control for their own work.</a:t>
            </a:r>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ctrTitle"/>
          </p:nvPr>
        </p:nvSpPr>
        <p:spPr/>
        <p:txBody>
          <a:bodyPr/>
          <a:lstStyle/>
          <a:p>
            <a:pPr eaLnBrk="1" hangingPunct="1"/>
            <a:r>
              <a:rPr lang="en-US" smtClean="0"/>
              <a:t>Organizational Environment</a:t>
            </a:r>
          </a:p>
        </p:txBody>
      </p:sp>
      <p:sp>
        <p:nvSpPr>
          <p:cNvPr id="49155" name="Rectangle 5"/>
          <p:cNvSpPr>
            <a:spLocks noGrp="1" noChangeArrowheads="1"/>
          </p:cNvSpPr>
          <p:nvPr>
            <p:ph type="subTitle" idx="1"/>
          </p:nvPr>
        </p:nvSpPr>
        <p:spPr/>
        <p:txBody>
          <a:bodyPr/>
          <a:lstStyle/>
          <a:p>
            <a:pPr eaLnBrk="1" hangingPunct="1"/>
            <a:r>
              <a:rPr lang="en-US" smtClean="0"/>
              <a:t>Systems Theory</a:t>
            </a:r>
          </a:p>
          <a:p>
            <a:pPr eaLnBrk="1" hangingPunct="1"/>
            <a:r>
              <a:rPr lang="en-US" smtClean="0"/>
              <a:t>Contingency Theory</a:t>
            </a:r>
          </a:p>
        </p:txBody>
      </p:sp>
      <p:sp>
        <p:nvSpPr>
          <p:cNvPr id="4" name="Oval 3"/>
          <p:cNvSpPr/>
          <p:nvPr/>
        </p:nvSpPr>
        <p:spPr bwMode="auto">
          <a:xfrm>
            <a:off x="6625087" y="345057"/>
            <a:ext cx="1233577" cy="1181818"/>
          </a:xfrm>
          <a:prstGeom prst="ellipse">
            <a:avLst/>
          </a:prstGeom>
          <a:solidFill>
            <a:srgbClr val="124A7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5" name="TextBox 4"/>
          <p:cNvSpPr txBox="1"/>
          <p:nvPr/>
        </p:nvSpPr>
        <p:spPr>
          <a:xfrm>
            <a:off x="6780362" y="428134"/>
            <a:ext cx="802256" cy="1015663"/>
          </a:xfrm>
          <a:prstGeom prst="rect">
            <a:avLst/>
          </a:prstGeom>
          <a:noFill/>
        </p:spPr>
        <p:txBody>
          <a:bodyPr wrap="square" rtlCol="0">
            <a:spAutoFit/>
          </a:bodyPr>
          <a:lstStyle/>
          <a:p>
            <a:pPr algn="ctr"/>
            <a:r>
              <a:rPr lang="en-US" sz="6000" dirty="0" smtClean="0">
                <a:solidFill>
                  <a:schemeClr val="tx2"/>
                </a:solidFill>
                <a:effectLst>
                  <a:outerShdw blurRad="38100" dist="38100" dir="2700000" algn="tl">
                    <a:srgbClr val="000000">
                      <a:alpha val="43137"/>
                    </a:srgbClr>
                  </a:outerShdw>
                </a:effectLst>
              </a:rPr>
              <a:t>1</a:t>
            </a:r>
            <a:endParaRPr lang="en-US" sz="6000" dirty="0">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B2B19BE6-BB32-4F33-B076-E8A8D6000646}" type="slidenum">
              <a:rPr lang="en-US" sz="1400" smtClean="0"/>
              <a:pPr eaLnBrk="1" hangingPunct="1"/>
              <a:t>43</a:t>
            </a:fld>
            <a:endParaRPr lang="en-US" sz="1400" dirty="0" smtClean="0"/>
          </a:p>
        </p:txBody>
      </p:sp>
      <p:sp>
        <p:nvSpPr>
          <p:cNvPr id="4099" name="Rectangle 2"/>
          <p:cNvSpPr>
            <a:spLocks noGrp="1" noChangeArrowheads="1"/>
          </p:cNvSpPr>
          <p:nvPr>
            <p:ph type="title"/>
          </p:nvPr>
        </p:nvSpPr>
        <p:spPr/>
        <p:txBody>
          <a:bodyPr/>
          <a:lstStyle/>
          <a:p>
            <a:pPr eaLnBrk="1" hangingPunct="1"/>
            <a:r>
              <a:rPr lang="en-US" sz="3400" dirty="0" smtClean="0"/>
              <a:t>The History of Management Theory</a:t>
            </a:r>
          </a:p>
        </p:txBody>
      </p:sp>
      <p:sp>
        <p:nvSpPr>
          <p:cNvPr id="3" name="TextBox 2"/>
          <p:cNvSpPr txBox="1"/>
          <p:nvPr/>
        </p:nvSpPr>
        <p:spPr>
          <a:xfrm>
            <a:off x="930108" y="5686425"/>
            <a:ext cx="4248150" cy="276999"/>
          </a:xfrm>
          <a:prstGeom prst="rect">
            <a:avLst/>
          </a:prstGeom>
          <a:solidFill>
            <a:schemeClr val="bg1"/>
          </a:solidFill>
        </p:spPr>
        <p:txBody>
          <a:bodyPr wrap="square" rtlCol="0">
            <a:spAutoFit/>
          </a:bodyPr>
          <a:lstStyle/>
          <a:p>
            <a:r>
              <a:rPr lang="en-US" sz="1200" i="1" dirty="0" smtClean="0">
                <a:latin typeface="Times New Roman" pitchFamily="18" charset="0"/>
                <a:cs typeface="Times New Roman" pitchFamily="18" charset="0"/>
              </a:rPr>
              <a:t>2011</a:t>
            </a:r>
            <a:endParaRPr lang="en-US" sz="1200" i="1" dirty="0">
              <a:latin typeface="Times New Roman" pitchFamily="18" charset="0"/>
              <a:cs typeface="Times New Roman" pitchFamily="18" charset="0"/>
            </a:endParaRPr>
          </a:p>
        </p:txBody>
      </p:sp>
      <p:sp>
        <p:nvSpPr>
          <p:cNvPr id="4" name="TextBox 3"/>
          <p:cNvSpPr txBox="1"/>
          <p:nvPr/>
        </p:nvSpPr>
        <p:spPr>
          <a:xfrm>
            <a:off x="446335" y="4306625"/>
            <a:ext cx="7623175" cy="1015663"/>
          </a:xfrm>
          <a:prstGeom prst="rect">
            <a:avLst/>
          </a:prstGeom>
          <a:noFill/>
        </p:spPr>
        <p:txBody>
          <a:bodyPr wrap="square" rtlCol="0">
            <a:spAutoFit/>
          </a:bodyPr>
          <a:lstStyle/>
          <a:p>
            <a:r>
              <a:rPr lang="en-US" sz="1200" dirty="0" smtClean="0"/>
              <a:t>  </a:t>
            </a:r>
          </a:p>
          <a:p>
            <a:endParaRPr lang="en-US" sz="1200" dirty="0"/>
          </a:p>
          <a:p>
            <a:endParaRPr lang="en-US" sz="1200" dirty="0" smtClean="0"/>
          </a:p>
          <a:p>
            <a:r>
              <a:rPr lang="en-US" sz="1200" dirty="0" smtClean="0"/>
              <a:t>    |              |              |              |              |              |              |             |              |              |              |              |</a:t>
            </a:r>
          </a:p>
          <a:p>
            <a:r>
              <a:rPr lang="en-US" sz="1200" dirty="0" smtClean="0"/>
              <a:t>1890       1900       1910       1920       1930       1940       1950       1960       1970       1980       1990       2000</a:t>
            </a:r>
            <a:endParaRPr lang="en-US" sz="1400" dirty="0"/>
          </a:p>
        </p:txBody>
      </p:sp>
      <p:cxnSp>
        <p:nvCxnSpPr>
          <p:cNvPr id="6" name="Straight Connector 5"/>
          <p:cNvCxnSpPr/>
          <p:nvPr/>
        </p:nvCxnSpPr>
        <p:spPr bwMode="auto">
          <a:xfrm>
            <a:off x="701908" y="4929808"/>
            <a:ext cx="7043196" cy="0"/>
          </a:xfrm>
          <a:prstGeom prst="line">
            <a:avLst/>
          </a:prstGeom>
          <a:solidFill>
            <a:schemeClr val="accent1"/>
          </a:solidFill>
          <a:ln w="317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ight Arrow 6"/>
          <p:cNvSpPr/>
          <p:nvPr/>
        </p:nvSpPr>
        <p:spPr bwMode="auto">
          <a:xfrm>
            <a:off x="701908" y="4212864"/>
            <a:ext cx="5009322" cy="64703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9" name="Right Arrow 8"/>
          <p:cNvSpPr/>
          <p:nvPr/>
        </p:nvSpPr>
        <p:spPr bwMode="auto">
          <a:xfrm>
            <a:off x="1084997" y="3452884"/>
            <a:ext cx="5233916" cy="759980"/>
          </a:xfrm>
          <a:prstGeom prst="rightArrow">
            <a:avLst/>
          </a:prstGeom>
          <a:solidFill>
            <a:srgbClr val="60883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0" name="Right Arrow 9"/>
          <p:cNvSpPr/>
          <p:nvPr/>
        </p:nvSpPr>
        <p:spPr bwMode="auto">
          <a:xfrm>
            <a:off x="2475781" y="2695433"/>
            <a:ext cx="5281683" cy="757451"/>
          </a:xfrm>
          <a:prstGeom prst="rightArrow">
            <a:avLst/>
          </a:prstGeom>
          <a:solidFill>
            <a:srgbClr val="1A69A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1" name="Right Arrow 10"/>
          <p:cNvSpPr/>
          <p:nvPr/>
        </p:nvSpPr>
        <p:spPr bwMode="auto">
          <a:xfrm>
            <a:off x="4121624" y="1978925"/>
            <a:ext cx="3623480" cy="675565"/>
          </a:xfrm>
          <a:prstGeom prst="rightArrow">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2" name="Right Arrow 11"/>
          <p:cNvSpPr/>
          <p:nvPr/>
        </p:nvSpPr>
        <p:spPr bwMode="auto">
          <a:xfrm>
            <a:off x="5104262" y="1262418"/>
            <a:ext cx="2640842" cy="716507"/>
          </a:xfrm>
          <a:prstGeom prst="rightArrow">
            <a:avLst/>
          </a:prstGeom>
          <a:solidFill>
            <a:srgbClr val="0B3F4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880281" y="4387755"/>
            <a:ext cx="4428698" cy="338554"/>
          </a:xfrm>
          <a:prstGeom prst="rect">
            <a:avLst/>
          </a:prstGeom>
          <a:noFill/>
        </p:spPr>
        <p:txBody>
          <a:bodyPr wrap="square" rtlCol="0">
            <a:spAutoFit/>
          </a:bodyPr>
          <a:lstStyle/>
          <a:p>
            <a:r>
              <a:rPr lang="en-US" dirty="0" smtClean="0">
                <a:solidFill>
                  <a:schemeClr val="bg1"/>
                </a:solidFill>
              </a:rPr>
              <a:t>Scientific Management Theory </a:t>
            </a:r>
            <a:endParaRPr lang="en-US" dirty="0">
              <a:solidFill>
                <a:schemeClr val="bg1"/>
              </a:solidFill>
            </a:endParaRPr>
          </a:p>
        </p:txBody>
      </p:sp>
      <p:sp>
        <p:nvSpPr>
          <p:cNvPr id="14" name="TextBox 13"/>
          <p:cNvSpPr txBox="1"/>
          <p:nvPr/>
        </p:nvSpPr>
        <p:spPr>
          <a:xfrm>
            <a:off x="1084997" y="3678072"/>
            <a:ext cx="4865427" cy="338554"/>
          </a:xfrm>
          <a:prstGeom prst="rect">
            <a:avLst/>
          </a:prstGeom>
          <a:noFill/>
        </p:spPr>
        <p:txBody>
          <a:bodyPr wrap="square" rtlCol="0">
            <a:spAutoFit/>
          </a:bodyPr>
          <a:lstStyle/>
          <a:p>
            <a:r>
              <a:rPr lang="en-US" dirty="0" smtClean="0">
                <a:solidFill>
                  <a:schemeClr val="bg1"/>
                </a:solidFill>
              </a:rPr>
              <a:t>Administrative Management Theory (Bureaucracy)</a:t>
            </a:r>
            <a:endParaRPr lang="en-US" dirty="0">
              <a:solidFill>
                <a:schemeClr val="bg1"/>
              </a:solidFill>
            </a:endParaRPr>
          </a:p>
        </p:txBody>
      </p:sp>
      <p:sp>
        <p:nvSpPr>
          <p:cNvPr id="15" name="TextBox 14"/>
          <p:cNvSpPr txBox="1"/>
          <p:nvPr/>
        </p:nvSpPr>
        <p:spPr>
          <a:xfrm>
            <a:off x="2770496" y="2904881"/>
            <a:ext cx="4483289" cy="338554"/>
          </a:xfrm>
          <a:prstGeom prst="rect">
            <a:avLst/>
          </a:prstGeom>
          <a:noFill/>
        </p:spPr>
        <p:txBody>
          <a:bodyPr wrap="square" rtlCol="0">
            <a:spAutoFit/>
          </a:bodyPr>
          <a:lstStyle/>
          <a:p>
            <a:r>
              <a:rPr lang="en-US" dirty="0" smtClean="0">
                <a:solidFill>
                  <a:schemeClr val="bg1"/>
                </a:solidFill>
              </a:rPr>
              <a:t>Human Relations / Organizational Behavior</a:t>
            </a:r>
            <a:endParaRPr lang="en-US" dirty="0">
              <a:solidFill>
                <a:schemeClr val="bg1"/>
              </a:solidFill>
            </a:endParaRPr>
          </a:p>
        </p:txBody>
      </p:sp>
      <p:sp>
        <p:nvSpPr>
          <p:cNvPr id="16" name="TextBox 15"/>
          <p:cNvSpPr txBox="1"/>
          <p:nvPr/>
        </p:nvSpPr>
        <p:spPr>
          <a:xfrm>
            <a:off x="4121624" y="2147430"/>
            <a:ext cx="3439236" cy="338554"/>
          </a:xfrm>
          <a:prstGeom prst="rect">
            <a:avLst/>
          </a:prstGeom>
          <a:noFill/>
        </p:spPr>
        <p:txBody>
          <a:bodyPr wrap="square" rtlCol="0">
            <a:spAutoFit/>
          </a:bodyPr>
          <a:lstStyle/>
          <a:p>
            <a:r>
              <a:rPr lang="en-US" dirty="0" smtClean="0">
                <a:solidFill>
                  <a:schemeClr val="bg1"/>
                </a:solidFill>
              </a:rPr>
              <a:t>Organizational Environment Theory</a:t>
            </a:r>
            <a:endParaRPr lang="en-US" dirty="0">
              <a:solidFill>
                <a:schemeClr val="bg1"/>
              </a:solidFill>
            </a:endParaRPr>
          </a:p>
        </p:txBody>
      </p:sp>
      <p:sp>
        <p:nvSpPr>
          <p:cNvPr id="17" name="TextBox 16"/>
          <p:cNvSpPr txBox="1"/>
          <p:nvPr/>
        </p:nvSpPr>
        <p:spPr>
          <a:xfrm>
            <a:off x="5104262" y="1451394"/>
            <a:ext cx="2456597" cy="338554"/>
          </a:xfrm>
          <a:prstGeom prst="rect">
            <a:avLst/>
          </a:prstGeom>
          <a:noFill/>
        </p:spPr>
        <p:txBody>
          <a:bodyPr wrap="square" rtlCol="0">
            <a:spAutoFit/>
          </a:bodyPr>
          <a:lstStyle/>
          <a:p>
            <a:r>
              <a:rPr lang="en-US" dirty="0" smtClean="0">
                <a:solidFill>
                  <a:schemeClr val="bg1"/>
                </a:solidFill>
              </a:rPr>
              <a:t>Decision Making Theory</a:t>
            </a:r>
            <a:endParaRPr lang="en-US" dirty="0">
              <a:solidFill>
                <a:schemeClr val="bg1"/>
              </a:solidFill>
            </a:endParaRPr>
          </a:p>
        </p:txBody>
      </p:sp>
    </p:spTree>
    <p:extLst>
      <p:ext uri="{BB962C8B-B14F-4D97-AF65-F5344CB8AC3E}">
        <p14:creationId xmlns:p14="http://schemas.microsoft.com/office/powerpoint/2010/main" val="1231425006"/>
      </p:ext>
    </p:extLst>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B7C25C0E-2620-4A8A-ADD5-E3678D830964}" type="slidenum">
              <a:rPr lang="en-US" sz="1400" smtClean="0"/>
              <a:pPr eaLnBrk="1" hangingPunct="1"/>
              <a:t>44</a:t>
            </a:fld>
            <a:endParaRPr lang="en-US" sz="1400" dirty="0" smtClean="0"/>
          </a:p>
        </p:txBody>
      </p:sp>
      <p:sp>
        <p:nvSpPr>
          <p:cNvPr id="50179" name="Rectangle 1026"/>
          <p:cNvSpPr>
            <a:spLocks noGrp="1" noChangeArrowheads="1"/>
          </p:cNvSpPr>
          <p:nvPr>
            <p:ph type="title"/>
          </p:nvPr>
        </p:nvSpPr>
        <p:spPr/>
        <p:txBody>
          <a:bodyPr/>
          <a:lstStyle/>
          <a:p>
            <a:pPr eaLnBrk="1" hangingPunct="1"/>
            <a:r>
              <a:rPr lang="en-US" sz="3400" smtClean="0"/>
              <a:t>Organizational Environment Theory</a:t>
            </a:r>
          </a:p>
        </p:txBody>
      </p:sp>
      <p:sp>
        <p:nvSpPr>
          <p:cNvPr id="50180" name="Rectangle 1027"/>
          <p:cNvSpPr>
            <a:spLocks noGrp="1" noChangeArrowheads="1"/>
          </p:cNvSpPr>
          <p:nvPr>
            <p:ph type="body" idx="1"/>
          </p:nvPr>
        </p:nvSpPr>
        <p:spPr/>
        <p:txBody>
          <a:bodyPr/>
          <a:lstStyle/>
          <a:p>
            <a:pPr eaLnBrk="1" hangingPunct="1">
              <a:buFont typeface="Wingdings" pitchFamily="2" charset="2"/>
              <a:buNone/>
            </a:pPr>
            <a:r>
              <a:rPr lang="en-US" smtClean="0"/>
              <a:t>Organizational Environment –</a:t>
            </a:r>
            <a:br>
              <a:rPr lang="en-US" smtClean="0"/>
            </a:br>
            <a:r>
              <a:rPr lang="en-US" smtClean="0"/>
              <a:t> </a:t>
            </a:r>
            <a:br>
              <a:rPr lang="en-US" smtClean="0"/>
            </a:br>
            <a:r>
              <a:rPr lang="en-US" smtClean="0"/>
              <a:t>The set of forces and conditions that operate beyond an organization’s boundaries but affect a manager’s ability to acquire and utilize resources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C6AF5917-1F7E-472F-8D9A-D504C686D581}" type="slidenum">
              <a:rPr lang="en-US" sz="1400" smtClean="0"/>
              <a:pPr eaLnBrk="1" hangingPunct="1"/>
              <a:t>45</a:t>
            </a:fld>
            <a:endParaRPr lang="en-US" sz="1400" dirty="0" smtClean="0"/>
          </a:p>
        </p:txBody>
      </p:sp>
      <p:sp>
        <p:nvSpPr>
          <p:cNvPr id="51203" name="Rectangle 2"/>
          <p:cNvSpPr>
            <a:spLocks noGrp="1" noChangeArrowheads="1"/>
          </p:cNvSpPr>
          <p:nvPr>
            <p:ph type="title"/>
          </p:nvPr>
        </p:nvSpPr>
        <p:spPr/>
        <p:txBody>
          <a:bodyPr/>
          <a:lstStyle/>
          <a:p>
            <a:pPr eaLnBrk="1" hangingPunct="1"/>
            <a:r>
              <a:rPr lang="en-US" smtClean="0"/>
              <a:t>Systems Theory</a:t>
            </a:r>
          </a:p>
        </p:txBody>
      </p:sp>
      <p:sp>
        <p:nvSpPr>
          <p:cNvPr id="7475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i="1" dirty="0" smtClean="0">
                <a:effectLst>
                  <a:outerShdw blurRad="38100" dist="38100" dir="2700000" algn="tl">
                    <a:srgbClr val="C0C0C0"/>
                  </a:outerShdw>
                </a:effectLst>
              </a:rPr>
              <a:t>Open System:  </a:t>
            </a:r>
          </a:p>
          <a:p>
            <a:pPr lvl="1" eaLnBrk="1" hangingPunct="1">
              <a:lnSpc>
                <a:spcPct val="80000"/>
              </a:lnSpc>
              <a:defRPr/>
            </a:pPr>
            <a:r>
              <a:rPr lang="en-US" sz="2400" dirty="0" smtClean="0"/>
              <a:t>A system that takes resources for its external environment and converts them into goods and services.</a:t>
            </a:r>
          </a:p>
          <a:p>
            <a:pPr lvl="1" eaLnBrk="1" hangingPunct="1">
              <a:lnSpc>
                <a:spcPct val="80000"/>
              </a:lnSpc>
              <a:defRPr/>
            </a:pPr>
            <a:r>
              <a:rPr lang="en-US" sz="2400" dirty="0" smtClean="0"/>
              <a:t>Goods &amp; services are sent back into environment.</a:t>
            </a:r>
          </a:p>
          <a:p>
            <a:pPr eaLnBrk="1" hangingPunct="1">
              <a:lnSpc>
                <a:spcPct val="80000"/>
              </a:lnSpc>
              <a:buFont typeface="Wingdings" pitchFamily="2" charset="2"/>
              <a:buNone/>
              <a:defRPr/>
            </a:pPr>
            <a:r>
              <a:rPr lang="en-US" sz="2400" i="1" dirty="0" smtClean="0">
                <a:effectLst>
                  <a:outerShdw blurRad="38100" dist="38100" dir="2700000" algn="tl">
                    <a:srgbClr val="C0C0C0"/>
                  </a:outerShdw>
                </a:effectLst>
              </a:rPr>
              <a:t>Closed System</a:t>
            </a:r>
          </a:p>
          <a:p>
            <a:pPr lvl="1" eaLnBrk="1" hangingPunct="1">
              <a:lnSpc>
                <a:spcPct val="80000"/>
              </a:lnSpc>
              <a:defRPr/>
            </a:pPr>
            <a:r>
              <a:rPr lang="en-US" sz="2400" dirty="0" smtClean="0"/>
              <a:t>A system that is self-contained and thus not affected by changes occurring in its external environment.</a:t>
            </a:r>
          </a:p>
          <a:p>
            <a:pPr lvl="1" eaLnBrk="1" hangingPunct="1">
              <a:lnSpc>
                <a:spcPct val="80000"/>
              </a:lnSpc>
              <a:defRPr/>
            </a:pPr>
            <a:r>
              <a:rPr lang="en-US" sz="2400" dirty="0" smtClean="0"/>
              <a:t>Often undergoes entropy and loses its ability to control itself, and fails</a:t>
            </a:r>
          </a:p>
          <a:p>
            <a:pPr marL="347662" lvl="1" indent="0" eaLnBrk="1" hangingPunct="1">
              <a:lnSpc>
                <a:spcPct val="80000"/>
              </a:lnSpc>
              <a:buNone/>
              <a:defRPr/>
            </a:pPr>
            <a:endParaRPr lang="en-US" sz="1200" dirty="0" smtClean="0"/>
          </a:p>
          <a:p>
            <a:pPr marL="347662" lvl="1" indent="0" eaLnBrk="1" hangingPunct="1">
              <a:lnSpc>
                <a:spcPct val="80000"/>
              </a:lnSpc>
              <a:buNone/>
              <a:defRPr/>
            </a:pPr>
            <a:r>
              <a:rPr lang="en-US" sz="1200" dirty="0" smtClean="0"/>
              <a:t>For a video explanation of </a:t>
            </a:r>
            <a:r>
              <a:rPr lang="en-US" sz="1200" dirty="0"/>
              <a:t>S</a:t>
            </a:r>
            <a:r>
              <a:rPr lang="en-US" sz="1200" dirty="0" smtClean="0"/>
              <a:t>ystems Theory of Organizations, see</a:t>
            </a:r>
            <a:r>
              <a:rPr lang="en-US" sz="1200" dirty="0"/>
              <a:t>, </a:t>
            </a:r>
            <a:r>
              <a:rPr lang="en-US" sz="1200" dirty="0">
                <a:hlinkClick r:id="rId3"/>
              </a:rPr>
              <a:t>https://</a:t>
            </a:r>
            <a:r>
              <a:rPr lang="en-US" sz="1200" dirty="0" smtClean="0">
                <a:hlinkClick r:id="rId3"/>
              </a:rPr>
              <a:t>www.youtube.com/watch?v=1L1c-EKOY-w</a:t>
            </a:r>
            <a:r>
              <a:rPr lang="en-US" sz="1200" dirty="0" smtClean="0"/>
              <a:t> (11 minutes)</a:t>
            </a:r>
          </a:p>
          <a:p>
            <a:pPr eaLnBrk="1" hangingPunct="1">
              <a:lnSpc>
                <a:spcPct val="80000"/>
              </a:lnSpc>
              <a:defRPr/>
            </a:pPr>
            <a:endParaRPr lang="en-US" sz="2400" dirty="0" smtClean="0"/>
          </a:p>
        </p:txBody>
      </p:sp>
    </p:spTree>
  </p:cSld>
  <p:clrMapOvr>
    <a:masterClrMapping/>
  </p:clrMapOvr>
  <p:transition>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2"/>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88988E0A-F9A0-4AB5-8EFB-0A77A06CA89C}" type="slidenum">
              <a:rPr lang="en-US" sz="1400" smtClean="0"/>
              <a:pPr eaLnBrk="1" hangingPunct="1"/>
              <a:t>46</a:t>
            </a:fld>
            <a:endParaRPr lang="en-US" sz="1400" dirty="0" smtClean="0"/>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TextBox 1"/>
          <p:cNvSpPr txBox="1"/>
          <p:nvPr/>
        </p:nvSpPr>
        <p:spPr>
          <a:xfrm>
            <a:off x="493776" y="1572768"/>
            <a:ext cx="2176272" cy="280076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en-US" dirty="0" smtClean="0"/>
              <a:t>INPUT STAGE</a:t>
            </a:r>
          </a:p>
          <a:p>
            <a:endParaRPr lang="en-US" dirty="0" smtClean="0"/>
          </a:p>
          <a:p>
            <a:r>
              <a:rPr lang="en-US" u="sng" dirty="0" smtClean="0"/>
              <a:t>Inputs:</a:t>
            </a:r>
          </a:p>
          <a:p>
            <a:r>
              <a:rPr lang="en-US" dirty="0" smtClean="0"/>
              <a:t>*Human Resources</a:t>
            </a:r>
          </a:p>
          <a:p>
            <a:r>
              <a:rPr lang="en-US" dirty="0" smtClean="0"/>
              <a:t>*Financial Resources</a:t>
            </a:r>
          </a:p>
          <a:p>
            <a:r>
              <a:rPr lang="en-US" dirty="0" smtClean="0"/>
              <a:t>*Knowledge</a:t>
            </a:r>
          </a:p>
          <a:p>
            <a:r>
              <a:rPr lang="en-US" dirty="0" smtClean="0"/>
              <a:t>*Raw Materials</a:t>
            </a:r>
          </a:p>
          <a:p>
            <a:endParaRPr lang="en-US" dirty="0" smtClean="0"/>
          </a:p>
          <a:p>
            <a:r>
              <a:rPr lang="en-US" dirty="0" smtClean="0"/>
              <a:t>Organization obtains inputs from the environment.</a:t>
            </a:r>
            <a:endParaRPr lang="en-US" dirty="0"/>
          </a:p>
        </p:txBody>
      </p:sp>
      <p:sp>
        <p:nvSpPr>
          <p:cNvPr id="3" name="TextBox 2"/>
          <p:cNvSpPr txBox="1"/>
          <p:nvPr/>
        </p:nvSpPr>
        <p:spPr>
          <a:xfrm>
            <a:off x="2990088" y="1572768"/>
            <a:ext cx="2433685" cy="2800767"/>
          </a:xfrm>
          <a:prstGeom prst="rect">
            <a:avLst/>
          </a:prstGeom>
          <a:gradFill>
            <a:gsLst>
              <a:gs pos="0">
                <a:srgbClr val="00B050"/>
              </a:gs>
              <a:gs pos="50000">
                <a:srgbClr val="239939">
                  <a:alpha val="21000"/>
                </a:srgbClr>
              </a:gs>
              <a:gs pos="100000">
                <a:srgbClr val="1A701C"/>
              </a:gs>
            </a:gsLst>
            <a:lin ang="5400000" scaled="0"/>
          </a:gradFill>
        </p:spPr>
        <p:txBody>
          <a:bodyPr wrap="square" rtlCol="0">
            <a:spAutoFit/>
          </a:bodyPr>
          <a:lstStyle/>
          <a:p>
            <a:r>
              <a:rPr lang="en-US" dirty="0" smtClean="0"/>
              <a:t>CONVERSION STAGE</a:t>
            </a:r>
          </a:p>
          <a:p>
            <a:endParaRPr lang="en-US" dirty="0" smtClean="0"/>
          </a:p>
          <a:p>
            <a:r>
              <a:rPr lang="en-US" u="sng" dirty="0" smtClean="0"/>
              <a:t>Tools:</a:t>
            </a:r>
            <a:endParaRPr lang="en-US" u="sng" dirty="0"/>
          </a:p>
          <a:p>
            <a:r>
              <a:rPr lang="en-US" dirty="0" smtClean="0"/>
              <a:t>*Machines &amp; Equipment</a:t>
            </a:r>
          </a:p>
          <a:p>
            <a:r>
              <a:rPr lang="en-US" dirty="0" smtClean="0"/>
              <a:t>*Computers</a:t>
            </a:r>
          </a:p>
          <a:p>
            <a:r>
              <a:rPr lang="en-US" dirty="0" smtClean="0"/>
              <a:t>*Human Skills</a:t>
            </a:r>
          </a:p>
          <a:p>
            <a:endParaRPr lang="en-US" dirty="0"/>
          </a:p>
          <a:p>
            <a:r>
              <a:rPr lang="en-US" dirty="0" smtClean="0"/>
              <a:t>Organization begins service or modifies raw materials to transform inputs and add value.</a:t>
            </a:r>
            <a:endParaRPr lang="en-US" dirty="0"/>
          </a:p>
        </p:txBody>
      </p:sp>
      <p:sp>
        <p:nvSpPr>
          <p:cNvPr id="4" name="TextBox 3"/>
          <p:cNvSpPr txBox="1"/>
          <p:nvPr/>
        </p:nvSpPr>
        <p:spPr>
          <a:xfrm>
            <a:off x="5824728" y="1572768"/>
            <a:ext cx="2249424" cy="2554545"/>
          </a:xfrm>
          <a:prstGeom prst="rect">
            <a:avLst/>
          </a:prstGeom>
          <a:gradFill>
            <a:gsLst>
              <a:gs pos="0">
                <a:srgbClr val="C00000"/>
              </a:gs>
              <a:gs pos="50000">
                <a:srgbClr val="FF0000"/>
              </a:gs>
              <a:gs pos="100000">
                <a:srgbClr val="40060A"/>
              </a:gs>
            </a:gsLst>
            <a:lin ang="5400000" scaled="0"/>
          </a:gradFill>
        </p:spPr>
        <p:txBody>
          <a:bodyPr wrap="square" rtlCol="0">
            <a:spAutoFit/>
          </a:bodyPr>
          <a:lstStyle/>
          <a:p>
            <a:r>
              <a:rPr lang="en-US" dirty="0" smtClean="0">
                <a:solidFill>
                  <a:schemeClr val="bg1"/>
                </a:solidFill>
              </a:rPr>
              <a:t>OUTPUT STAGE</a:t>
            </a:r>
          </a:p>
          <a:p>
            <a:endParaRPr lang="en-US" dirty="0">
              <a:solidFill>
                <a:schemeClr val="bg1"/>
              </a:solidFill>
            </a:endParaRPr>
          </a:p>
          <a:p>
            <a:r>
              <a:rPr lang="en-US" u="sng" dirty="0" smtClean="0">
                <a:solidFill>
                  <a:schemeClr val="bg1"/>
                </a:solidFill>
              </a:rPr>
              <a:t>Outputs:</a:t>
            </a:r>
          </a:p>
          <a:p>
            <a:r>
              <a:rPr lang="en-US" dirty="0" smtClean="0">
                <a:solidFill>
                  <a:schemeClr val="bg1"/>
                </a:solidFill>
              </a:rPr>
              <a:t>*New/Modified Goods</a:t>
            </a:r>
          </a:p>
          <a:p>
            <a:r>
              <a:rPr lang="en-US" dirty="0" smtClean="0">
                <a:solidFill>
                  <a:schemeClr val="bg1"/>
                </a:solidFill>
              </a:rPr>
              <a:t>*Completed Services</a:t>
            </a:r>
          </a:p>
          <a:p>
            <a:endParaRPr lang="en-US" dirty="0">
              <a:solidFill>
                <a:schemeClr val="bg1"/>
              </a:solidFill>
            </a:endParaRPr>
          </a:p>
          <a:p>
            <a:r>
              <a:rPr lang="en-US" dirty="0" smtClean="0">
                <a:solidFill>
                  <a:schemeClr val="bg1"/>
                </a:solidFill>
              </a:rPr>
              <a:t>Organization provides outputs to customers in the environment</a:t>
            </a:r>
            <a:r>
              <a:rPr lang="en-US" dirty="0" smtClean="0"/>
              <a:t>.</a:t>
            </a:r>
          </a:p>
          <a:p>
            <a:endParaRPr lang="en-US" dirty="0"/>
          </a:p>
        </p:txBody>
      </p:sp>
      <p:sp>
        <p:nvSpPr>
          <p:cNvPr id="6" name="TextBox 5"/>
          <p:cNvSpPr txBox="1"/>
          <p:nvPr/>
        </p:nvSpPr>
        <p:spPr>
          <a:xfrm>
            <a:off x="2203704" y="1033272"/>
            <a:ext cx="4041648" cy="347472"/>
          </a:xfrm>
          <a:prstGeom prst="rect">
            <a:avLst/>
          </a:prstGeom>
          <a:blipFill>
            <a:blip r:embed="rId3"/>
            <a:tile tx="0" ty="0" sx="100000" sy="100000" flip="none" algn="tl"/>
          </a:blipFill>
        </p:spPr>
        <p:txBody>
          <a:bodyPr wrap="square" rtlCol="0">
            <a:spAutoFit/>
          </a:bodyPr>
          <a:lstStyle/>
          <a:p>
            <a:pPr algn="ctr"/>
            <a:r>
              <a:rPr lang="en-US" dirty="0" smtClean="0"/>
              <a:t>ENVIRONMENT</a:t>
            </a:r>
            <a:endParaRPr lang="en-US" dirty="0"/>
          </a:p>
        </p:txBody>
      </p:sp>
      <p:sp>
        <p:nvSpPr>
          <p:cNvPr id="7" name="TextBox 6"/>
          <p:cNvSpPr txBox="1"/>
          <p:nvPr/>
        </p:nvSpPr>
        <p:spPr>
          <a:xfrm>
            <a:off x="749808" y="4910328"/>
            <a:ext cx="6702552" cy="830997"/>
          </a:xfrm>
          <a:prstGeom prst="rect">
            <a:avLst/>
          </a:prstGeom>
          <a:blipFill>
            <a:blip r:embed="rId4"/>
            <a:tile tx="0" ty="0" sx="100000" sy="100000" flip="none" algn="tl"/>
          </a:blipFill>
        </p:spPr>
        <p:txBody>
          <a:bodyPr wrap="square" rtlCol="0">
            <a:spAutoFit/>
          </a:bodyPr>
          <a:lstStyle/>
          <a:p>
            <a:r>
              <a:rPr lang="en-US" dirty="0" smtClean="0"/>
              <a:t>Sales of finished goods or competed services provides financial resources for profits, investments in new “Conversion Stage” equipment and resources to buy new inputs (e.g., raw materials). </a:t>
            </a:r>
            <a:endParaRPr lang="en-US" dirty="0"/>
          </a:p>
        </p:txBody>
      </p:sp>
      <p:sp>
        <p:nvSpPr>
          <p:cNvPr id="8" name="Right Arrow 7"/>
          <p:cNvSpPr/>
          <p:nvPr/>
        </p:nvSpPr>
        <p:spPr bwMode="auto">
          <a:xfrm>
            <a:off x="2589133" y="2228248"/>
            <a:ext cx="400955" cy="49377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1" name="Right Arrow 10"/>
          <p:cNvSpPr/>
          <p:nvPr/>
        </p:nvSpPr>
        <p:spPr bwMode="auto">
          <a:xfrm>
            <a:off x="5358385" y="2267712"/>
            <a:ext cx="466344" cy="49377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2" name="Right Arrow 11"/>
          <p:cNvSpPr/>
          <p:nvPr/>
        </p:nvSpPr>
        <p:spPr bwMode="auto">
          <a:xfrm rot="5400000">
            <a:off x="6357456" y="4271935"/>
            <a:ext cx="783014" cy="49377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3" name="Right Arrow 12"/>
          <p:cNvSpPr/>
          <p:nvPr/>
        </p:nvSpPr>
        <p:spPr bwMode="auto">
          <a:xfrm rot="16200000">
            <a:off x="3831755" y="4394897"/>
            <a:ext cx="536500" cy="49377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4" name="Right Arrow 13"/>
          <p:cNvSpPr/>
          <p:nvPr/>
        </p:nvSpPr>
        <p:spPr bwMode="auto">
          <a:xfrm rot="16200000">
            <a:off x="1313661" y="4394896"/>
            <a:ext cx="536501" cy="49377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2"/>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EB0BD992-C339-42B4-97F5-F51A9E18BD43}" type="slidenum">
              <a:rPr lang="en-US" sz="1400" smtClean="0"/>
              <a:pPr eaLnBrk="1" hangingPunct="1"/>
              <a:t>47</a:t>
            </a:fld>
            <a:endParaRPr lang="en-US" sz="1400" dirty="0" smtClean="0"/>
          </a:p>
        </p:txBody>
      </p:sp>
      <p:sp>
        <p:nvSpPr>
          <p:cNvPr id="53251" name="Rectangle 2"/>
          <p:cNvSpPr>
            <a:spLocks noGrp="1" noChangeArrowheads="1"/>
          </p:cNvSpPr>
          <p:nvPr>
            <p:ph type="title"/>
          </p:nvPr>
        </p:nvSpPr>
        <p:spPr/>
        <p:txBody>
          <a:bodyPr/>
          <a:lstStyle/>
          <a:p>
            <a:pPr eaLnBrk="1" hangingPunct="1"/>
            <a:r>
              <a:rPr lang="en-US" dirty="0" smtClean="0"/>
              <a:t>Contingency </a:t>
            </a:r>
            <a:r>
              <a:rPr lang="en-US" dirty="0" smtClean="0"/>
              <a:t>Theory: </a:t>
            </a:r>
            <a:r>
              <a:rPr lang="en-US" sz="2400" dirty="0" smtClean="0"/>
              <a:t>No one best way to organize &amp; manage an organization</a:t>
            </a:r>
            <a:endParaRPr lang="en-US" dirty="0" smtClean="0"/>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TextBox 1"/>
          <p:cNvSpPr txBox="1"/>
          <p:nvPr/>
        </p:nvSpPr>
        <p:spPr>
          <a:xfrm>
            <a:off x="2660904" y="1380744"/>
            <a:ext cx="3054096" cy="830997"/>
          </a:xfrm>
          <a:prstGeom prst="rect">
            <a:avLst/>
          </a:prstGeom>
          <a:solidFill>
            <a:srgbClr val="00B050">
              <a:alpha val="66000"/>
            </a:srgbClr>
          </a:solidFill>
        </p:spPr>
        <p:txBody>
          <a:bodyPr wrap="square" rtlCol="0">
            <a:spAutoFit/>
          </a:bodyPr>
          <a:lstStyle/>
          <a:p>
            <a:r>
              <a:rPr lang="en-US" dirty="0" smtClean="0"/>
              <a:t>Environmental Characteristics:</a:t>
            </a:r>
          </a:p>
          <a:p>
            <a:r>
              <a:rPr lang="en-US" dirty="0" smtClean="0"/>
              <a:t>**Stable</a:t>
            </a:r>
          </a:p>
          <a:p>
            <a:r>
              <a:rPr lang="en-US" dirty="0" smtClean="0"/>
              <a:t>**Dynamic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40389371"/>
              </p:ext>
            </p:extLst>
          </p:nvPr>
        </p:nvGraphicFramePr>
        <p:xfrm>
          <a:off x="393192" y="3218688"/>
          <a:ext cx="7836408" cy="2560320"/>
        </p:xfrm>
        <a:graphic>
          <a:graphicData uri="http://schemas.openxmlformats.org/drawingml/2006/table">
            <a:tbl>
              <a:tblPr firstRow="1" bandRow="1">
                <a:tableStyleId>{5C22544A-7EE6-4342-B048-85BDC9FD1C3A}</a:tableStyleId>
              </a:tblPr>
              <a:tblGrid>
                <a:gridCol w="3849624"/>
                <a:gridCol w="3986784"/>
              </a:tblGrid>
              <a:tr h="370840">
                <a:tc>
                  <a:txBody>
                    <a:bodyPr/>
                    <a:lstStyle/>
                    <a:p>
                      <a:r>
                        <a:rPr lang="en-US" dirty="0" smtClean="0">
                          <a:solidFill>
                            <a:srgbClr val="FFFF00"/>
                          </a:solidFill>
                        </a:rPr>
                        <a:t>Successful Organizations in STABLE (unchanging)</a:t>
                      </a:r>
                      <a:r>
                        <a:rPr lang="en-US" baseline="0" dirty="0" smtClean="0">
                          <a:solidFill>
                            <a:srgbClr val="FFFF00"/>
                          </a:solidFill>
                        </a:rPr>
                        <a:t> </a:t>
                      </a:r>
                      <a:r>
                        <a:rPr lang="en-US" dirty="0" smtClean="0">
                          <a:solidFill>
                            <a:srgbClr val="FFFF00"/>
                          </a:solidFill>
                        </a:rPr>
                        <a:t>environments tend</a:t>
                      </a:r>
                      <a:r>
                        <a:rPr lang="en-US" baseline="0" dirty="0" smtClean="0">
                          <a:solidFill>
                            <a:srgbClr val="FFFF00"/>
                          </a:solidFill>
                        </a:rPr>
                        <a:t> to have</a:t>
                      </a:r>
                    </a:p>
                    <a:p>
                      <a:r>
                        <a:rPr lang="en-US" baseline="0" dirty="0" smtClean="0"/>
                        <a:t>“Mechanistic” structures:</a:t>
                      </a:r>
                    </a:p>
                    <a:p>
                      <a:r>
                        <a:rPr lang="en-US" baseline="0" dirty="0" smtClean="0"/>
                        <a:t>*Vertical Communication</a:t>
                      </a:r>
                    </a:p>
                    <a:p>
                      <a:r>
                        <a:rPr lang="en-US" baseline="0" dirty="0" smtClean="0"/>
                        <a:t>*Bureaucratic Rules with strict rules &amp; procedures.</a:t>
                      </a:r>
                    </a:p>
                    <a:p>
                      <a:r>
                        <a:rPr lang="en-US" baseline="0" dirty="0" smtClean="0"/>
                        <a:t>*Centralized Authority</a:t>
                      </a:r>
                    </a:p>
                  </a:txBody>
                  <a:tcPr>
                    <a:solidFill>
                      <a:srgbClr val="AF7EBE"/>
                    </a:solidFill>
                  </a:tcPr>
                </a:tc>
                <a:tc>
                  <a:txBody>
                    <a:bodyPr/>
                    <a:lstStyle/>
                    <a:p>
                      <a:r>
                        <a:rPr lang="en-US" dirty="0" smtClean="0">
                          <a:solidFill>
                            <a:srgbClr val="FFFF00"/>
                          </a:solidFill>
                        </a:rPr>
                        <a:t>Successful Organizations in DYNAMIC</a:t>
                      </a:r>
                      <a:r>
                        <a:rPr lang="en-US" baseline="0" dirty="0" smtClean="0">
                          <a:solidFill>
                            <a:srgbClr val="FFFF00"/>
                          </a:solidFill>
                        </a:rPr>
                        <a:t> (changing) environments tend to have</a:t>
                      </a:r>
                    </a:p>
                    <a:p>
                      <a:r>
                        <a:rPr lang="en-US" baseline="0" dirty="0" smtClean="0">
                          <a:solidFill>
                            <a:schemeClr val="bg1"/>
                          </a:solidFill>
                        </a:rPr>
                        <a:t>“Organic” structures:</a:t>
                      </a:r>
                    </a:p>
                    <a:p>
                      <a:r>
                        <a:rPr lang="en-US" baseline="0" dirty="0" smtClean="0">
                          <a:solidFill>
                            <a:schemeClr val="bg1"/>
                          </a:solidFill>
                        </a:rPr>
                        <a:t>*Horizontal/Diagonal Communication</a:t>
                      </a:r>
                    </a:p>
                    <a:p>
                      <a:r>
                        <a:rPr lang="en-US" dirty="0" smtClean="0">
                          <a:solidFill>
                            <a:schemeClr val="bg1"/>
                          </a:solidFill>
                        </a:rPr>
                        <a:t>*Fluid, Cross-Departmental Cooperation</a:t>
                      </a:r>
                    </a:p>
                    <a:p>
                      <a:r>
                        <a:rPr lang="en-US" dirty="0" smtClean="0">
                          <a:solidFill>
                            <a:schemeClr val="bg1"/>
                          </a:solidFill>
                        </a:rPr>
                        <a:t>*Decentralized Authority</a:t>
                      </a:r>
                      <a:endParaRPr lang="en-US" dirty="0">
                        <a:solidFill>
                          <a:schemeClr val="bg1"/>
                        </a:solidFill>
                      </a:endParaRPr>
                    </a:p>
                  </a:txBody>
                  <a:tcPr>
                    <a:solidFill>
                      <a:srgbClr val="0070C0"/>
                    </a:solidFill>
                  </a:tcPr>
                </a:tc>
              </a:tr>
            </a:tbl>
          </a:graphicData>
        </a:graphic>
      </p:graphicFrame>
      <p:sp>
        <p:nvSpPr>
          <p:cNvPr id="5" name="Down Arrow 4"/>
          <p:cNvSpPr/>
          <p:nvPr/>
        </p:nvSpPr>
        <p:spPr bwMode="auto">
          <a:xfrm>
            <a:off x="3890772" y="2211741"/>
            <a:ext cx="594360" cy="952083"/>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ctrTitle"/>
          </p:nvPr>
        </p:nvSpPr>
        <p:spPr/>
        <p:txBody>
          <a:bodyPr/>
          <a:lstStyle/>
          <a:p>
            <a:pPr eaLnBrk="1" hangingPunct="1"/>
            <a:r>
              <a:rPr lang="en-US" dirty="0" smtClean="0"/>
              <a:t>Decision Making</a:t>
            </a:r>
          </a:p>
        </p:txBody>
      </p:sp>
      <p:sp>
        <p:nvSpPr>
          <p:cNvPr id="49155" name="Rectangle 5"/>
          <p:cNvSpPr>
            <a:spLocks noGrp="1" noChangeArrowheads="1"/>
          </p:cNvSpPr>
          <p:nvPr>
            <p:ph type="subTitle" idx="1"/>
          </p:nvPr>
        </p:nvSpPr>
        <p:spPr/>
        <p:txBody>
          <a:bodyPr/>
          <a:lstStyle/>
          <a:p>
            <a:pPr eaLnBrk="1" hangingPunct="1"/>
            <a:r>
              <a:rPr lang="en-US" dirty="0" smtClean="0"/>
              <a:t>Classical Decision Theory</a:t>
            </a:r>
          </a:p>
          <a:p>
            <a:pPr eaLnBrk="1" hangingPunct="1"/>
            <a:r>
              <a:rPr lang="en-US" dirty="0" smtClean="0"/>
              <a:t>Behavioral Theory</a:t>
            </a:r>
          </a:p>
          <a:p>
            <a:pPr eaLnBrk="1" hangingPunct="1"/>
            <a:r>
              <a:rPr lang="en-US" dirty="0" smtClean="0"/>
              <a:t>Managerial Roles</a:t>
            </a:r>
          </a:p>
        </p:txBody>
      </p:sp>
      <p:sp>
        <p:nvSpPr>
          <p:cNvPr id="4" name="Oval 3"/>
          <p:cNvSpPr/>
          <p:nvPr/>
        </p:nvSpPr>
        <p:spPr bwMode="auto">
          <a:xfrm>
            <a:off x="6625087" y="345057"/>
            <a:ext cx="1233577" cy="1181818"/>
          </a:xfrm>
          <a:prstGeom prst="ellipse">
            <a:avLst/>
          </a:prstGeom>
          <a:solidFill>
            <a:srgbClr val="124A7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5" name="TextBox 4"/>
          <p:cNvSpPr txBox="1"/>
          <p:nvPr/>
        </p:nvSpPr>
        <p:spPr>
          <a:xfrm>
            <a:off x="6780362" y="428134"/>
            <a:ext cx="802256" cy="1015663"/>
          </a:xfrm>
          <a:prstGeom prst="rect">
            <a:avLst/>
          </a:prstGeom>
          <a:noFill/>
        </p:spPr>
        <p:txBody>
          <a:bodyPr wrap="square" rtlCol="0">
            <a:spAutoFit/>
          </a:bodyPr>
          <a:lstStyle/>
          <a:p>
            <a:pPr algn="ctr"/>
            <a:r>
              <a:rPr lang="en-US" sz="6000" dirty="0" smtClean="0">
                <a:solidFill>
                  <a:schemeClr val="tx2"/>
                </a:solidFill>
                <a:effectLst>
                  <a:outerShdw blurRad="38100" dist="38100" dir="2700000" algn="tl">
                    <a:srgbClr val="000000">
                      <a:alpha val="43137"/>
                    </a:srgbClr>
                  </a:outerShdw>
                </a:effectLst>
              </a:rPr>
              <a:t>1</a:t>
            </a:r>
            <a:endParaRPr lang="en-US" sz="6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27478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Decision Theory</a:t>
            </a:r>
            <a:endParaRPr lang="en-US" dirty="0"/>
          </a:p>
        </p:txBody>
      </p:sp>
      <p:sp>
        <p:nvSpPr>
          <p:cNvPr id="3" name="Content Placeholder 2"/>
          <p:cNvSpPr>
            <a:spLocks noGrp="1"/>
          </p:cNvSpPr>
          <p:nvPr>
            <p:ph idx="1"/>
          </p:nvPr>
        </p:nvSpPr>
        <p:spPr>
          <a:xfrm>
            <a:off x="365124" y="1387475"/>
            <a:ext cx="3930831" cy="4000500"/>
          </a:xfrm>
        </p:spPr>
        <p:txBody>
          <a:bodyPr/>
          <a:lstStyle/>
          <a:p>
            <a:r>
              <a:rPr lang="en-US" sz="3000" dirty="0" smtClean="0"/>
              <a:t>Arose from engineering, finance, and managerial problems.</a:t>
            </a:r>
          </a:p>
          <a:p>
            <a:r>
              <a:rPr lang="en-US" sz="3000" dirty="0" smtClean="0"/>
              <a:t>Considers options</a:t>
            </a:r>
          </a:p>
          <a:p>
            <a:r>
              <a:rPr lang="en-US" sz="3000" dirty="0" smtClean="0"/>
              <a:t>Gathers information</a:t>
            </a:r>
          </a:p>
          <a:p>
            <a:r>
              <a:rPr lang="en-US" sz="3000" dirty="0" smtClean="0"/>
              <a:t>Seeks </a:t>
            </a:r>
            <a:r>
              <a:rPr lang="en-US" sz="3000" b="1" dirty="0" smtClean="0"/>
              <a:t>optimal</a:t>
            </a:r>
            <a:r>
              <a:rPr lang="en-US" sz="3000" dirty="0" smtClean="0"/>
              <a:t> solutions</a:t>
            </a:r>
            <a:endParaRPr lang="en-US" sz="3000" dirty="0"/>
          </a:p>
        </p:txBody>
      </p:sp>
      <p:sp>
        <p:nvSpPr>
          <p:cNvPr id="4" name="Slide Number Placeholder 3"/>
          <p:cNvSpPr>
            <a:spLocks noGrp="1"/>
          </p:cNvSpPr>
          <p:nvPr>
            <p:ph type="sldNum" sz="quarter" idx="10"/>
          </p:nvPr>
        </p:nvSpPr>
        <p:spPr/>
        <p:txBody>
          <a:bodyPr/>
          <a:lstStyle/>
          <a:p>
            <a:pPr>
              <a:defRPr/>
            </a:pPr>
            <a:r>
              <a:rPr lang="en-US" dirty="0"/>
              <a:t>1</a:t>
            </a:r>
            <a:r>
              <a:rPr lang="en-US" dirty="0" smtClean="0"/>
              <a:t>-</a:t>
            </a:r>
            <a:fld id="{3C28215B-42F4-4F4C-9367-9564D091669E}" type="slidenum">
              <a:rPr lang="en-US" smtClean="0"/>
              <a:pPr>
                <a:defRPr/>
              </a:pPr>
              <a:t>49</a:t>
            </a:fld>
            <a:endParaRPr lang="en-US" dirty="0"/>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1797684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333788E8-B926-47B3-80E1-7A0832B2CEC6}" type="slidenum">
              <a:rPr lang="en-US" sz="1400" smtClean="0"/>
              <a:pPr eaLnBrk="1" hangingPunct="1"/>
              <a:t>5</a:t>
            </a:fld>
            <a:endParaRPr lang="en-US" sz="1400" dirty="0" smtClean="0"/>
          </a:p>
        </p:txBody>
      </p:sp>
      <p:sp>
        <p:nvSpPr>
          <p:cNvPr id="7171" name="Rectangle 2"/>
          <p:cNvSpPr>
            <a:spLocks noGrp="1" noChangeArrowheads="1"/>
          </p:cNvSpPr>
          <p:nvPr>
            <p:ph type="title"/>
          </p:nvPr>
        </p:nvSpPr>
        <p:spPr/>
        <p:txBody>
          <a:bodyPr/>
          <a:lstStyle/>
          <a:p>
            <a:pPr eaLnBrk="1" hangingPunct="1"/>
            <a:r>
              <a:rPr lang="en-US" smtClean="0"/>
              <a:t>     F.W. Taylor and Scientific Management</a:t>
            </a:r>
          </a:p>
        </p:txBody>
      </p:sp>
      <p:sp>
        <p:nvSpPr>
          <p:cNvPr id="717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Scientific Management (late 1890-1940s)</a:t>
            </a:r>
          </a:p>
          <a:p>
            <a:pPr lvl="1" eaLnBrk="1" hangingPunct="1">
              <a:lnSpc>
                <a:spcPct val="90000"/>
              </a:lnSpc>
            </a:pPr>
            <a:r>
              <a:rPr lang="en-US" sz="3200" i="1" smtClean="0"/>
              <a:t>The systematic study of the relationships between people and tasks for the purpose of redesigning the work process for higher efficiency</a:t>
            </a:r>
            <a:r>
              <a:rPr lang="en-US" sz="3200" smtClean="0"/>
              <a:t>.</a:t>
            </a:r>
          </a:p>
          <a:p>
            <a:pPr lvl="1" eaLnBrk="1" hangingPunct="1">
              <a:lnSpc>
                <a:spcPct val="90000"/>
              </a:lnSpc>
            </a:pPr>
            <a:r>
              <a:rPr lang="en-US" sz="3200" smtClean="0"/>
              <a:t>Sought to reduce the time a worker spent on each task by optimizing the way the task was done</a:t>
            </a:r>
          </a:p>
        </p:txBody>
      </p:sp>
      <p:sp>
        <p:nvSpPr>
          <p:cNvPr id="6" name="TextBox 5"/>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Classical Decision Theory</a:t>
            </a:r>
          </a:p>
        </p:txBody>
      </p:sp>
      <p:sp>
        <p:nvSpPr>
          <p:cNvPr id="3" name="Content Placeholder 2"/>
          <p:cNvSpPr>
            <a:spLocks noGrp="1"/>
          </p:cNvSpPr>
          <p:nvPr>
            <p:ph idx="1"/>
          </p:nvPr>
        </p:nvSpPr>
        <p:spPr>
          <a:xfrm>
            <a:off x="365124" y="1387475"/>
            <a:ext cx="7864475" cy="4000500"/>
          </a:xfrm>
        </p:spPr>
        <p:txBody>
          <a:bodyPr/>
          <a:lstStyle/>
          <a:p>
            <a:r>
              <a:rPr lang="en-US" sz="2800" dirty="0" smtClean="0"/>
              <a:t>Classical Decision Theory combines with knowledge from engineering to form the modern field of Operations Management (OM).</a:t>
            </a:r>
          </a:p>
          <a:p>
            <a:r>
              <a:rPr lang="en-US" sz="2800" b="1" dirty="0" smtClean="0"/>
              <a:t>W. E. Deming </a:t>
            </a:r>
            <a:r>
              <a:rPr lang="en-US" sz="2800" dirty="0"/>
              <a:t>d</a:t>
            </a:r>
            <a:r>
              <a:rPr lang="en-US" sz="2800" dirty="0" smtClean="0"/>
              <a:t>eveloped modern OM techniques to improve product quality.  He helped Japanese companies after WWII and U.S. companies in the 1970s &amp; 1980s</a:t>
            </a:r>
            <a:r>
              <a:rPr lang="en-US" sz="2800" dirty="0"/>
              <a:t>. </a:t>
            </a:r>
            <a:r>
              <a:rPr lang="en-US" sz="2800" dirty="0" smtClean="0"/>
              <a:t>		 </a:t>
            </a:r>
            <a:r>
              <a:rPr lang="en-US" sz="1400" dirty="0" smtClean="0"/>
              <a:t>(</a:t>
            </a:r>
            <a:r>
              <a:rPr lang="en-US" sz="1400" i="1" dirty="0" smtClean="0"/>
              <a:t>See </a:t>
            </a:r>
            <a:r>
              <a:rPr lang="en-US" sz="1400" i="1" dirty="0"/>
              <a:t>MS-Word handout </a:t>
            </a:r>
            <a:r>
              <a:rPr lang="en-US" sz="1400" i="1" dirty="0" smtClean="0"/>
              <a:t>online; </a:t>
            </a:r>
            <a:r>
              <a:rPr lang="en-US" sz="1400" i="1" dirty="0"/>
              <a:t>you can also </a:t>
            </a:r>
            <a:r>
              <a:rPr lang="en-US" sz="1400" i="1" dirty="0" smtClean="0"/>
              <a:t>find </a:t>
            </a:r>
            <a:r>
              <a:rPr lang="en-US" sz="1400" i="1" dirty="0"/>
              <a:t>his </a:t>
            </a:r>
            <a:r>
              <a:rPr lang="en-US" sz="1400" i="1" dirty="0" smtClean="0"/>
              <a:t>key principles online at </a:t>
            </a:r>
            <a:r>
              <a:rPr lang="en-US" sz="1200" i="1" dirty="0">
                <a:hlinkClick r:id="rId2"/>
              </a:rPr>
              <a:t>http://en.wikipedia.org/wiki/W._</a:t>
            </a:r>
            <a:r>
              <a:rPr lang="en-US" sz="1200" i="1" dirty="0" smtClean="0">
                <a:hlinkClick r:id="rId2"/>
              </a:rPr>
              <a:t>Edwards_Deming</a:t>
            </a:r>
            <a:r>
              <a:rPr lang="en-US" sz="1400" i="1" dirty="0" smtClean="0"/>
              <a:t> </a:t>
            </a:r>
            <a:r>
              <a:rPr lang="en-US" sz="1400" i="1" dirty="0"/>
              <a:t>or </a:t>
            </a:r>
            <a:r>
              <a:rPr lang="en-US" sz="1200" i="1" dirty="0">
                <a:hlinkClick r:id="rId3"/>
              </a:rPr>
              <a:t>http://</a:t>
            </a:r>
            <a:r>
              <a:rPr lang="en-US" sz="1200" i="1" dirty="0" smtClean="0">
                <a:hlinkClick r:id="rId3"/>
              </a:rPr>
              <a:t>www.skymark.com/resources/leaders/deming.asp</a:t>
            </a:r>
            <a:r>
              <a:rPr lang="en-US" sz="1400" i="1" dirty="0" smtClean="0"/>
              <a:t>)</a:t>
            </a:r>
          </a:p>
          <a:p>
            <a:r>
              <a:rPr lang="en-US" sz="1400" i="1" dirty="0" smtClean="0"/>
              <a:t>  </a:t>
            </a:r>
          </a:p>
          <a:p>
            <a:pPr marL="0" indent="0">
              <a:buNone/>
            </a:pPr>
            <a:r>
              <a:rPr lang="en-US" sz="1200" i="1" dirty="0" smtClean="0"/>
              <a:t>	Note: Not responsible for computer viruses, missing or redirected links</a:t>
            </a:r>
            <a:r>
              <a:rPr lang="en-US" sz="1800" dirty="0" smtClean="0"/>
              <a:t>  </a:t>
            </a:r>
            <a:endParaRPr lang="en-US" sz="1800" dirty="0"/>
          </a:p>
        </p:txBody>
      </p:sp>
      <p:sp>
        <p:nvSpPr>
          <p:cNvPr id="4" name="Slide Number Placeholder 3"/>
          <p:cNvSpPr>
            <a:spLocks noGrp="1"/>
          </p:cNvSpPr>
          <p:nvPr>
            <p:ph type="sldNum" sz="quarter" idx="10"/>
          </p:nvPr>
        </p:nvSpPr>
        <p:spPr/>
        <p:txBody>
          <a:bodyPr/>
          <a:lstStyle/>
          <a:p>
            <a:pPr>
              <a:defRPr/>
            </a:pPr>
            <a:r>
              <a:rPr lang="en-US" smtClean="0"/>
              <a:t>2-</a:t>
            </a:r>
            <a:fld id="{3C28215B-42F4-4F4C-9367-9564D091669E}" type="slidenum">
              <a:rPr lang="en-US" smtClean="0"/>
              <a:pPr>
                <a:defRPr/>
              </a:pPr>
              <a:t>50</a:t>
            </a:fld>
            <a:endParaRPr lang="en-US"/>
          </a:p>
        </p:txBody>
      </p:sp>
    </p:spTree>
    <p:extLst>
      <p:ext uri="{BB962C8B-B14F-4D97-AF65-F5344CB8AC3E}">
        <p14:creationId xmlns:p14="http://schemas.microsoft.com/office/powerpoint/2010/main" val="23957958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Decision Theory</a:t>
            </a:r>
            <a:endParaRPr lang="en-US" dirty="0"/>
          </a:p>
        </p:txBody>
      </p:sp>
      <p:sp>
        <p:nvSpPr>
          <p:cNvPr id="3" name="Content Placeholder 2"/>
          <p:cNvSpPr>
            <a:spLocks noGrp="1"/>
          </p:cNvSpPr>
          <p:nvPr>
            <p:ph idx="1"/>
          </p:nvPr>
        </p:nvSpPr>
        <p:spPr/>
        <p:txBody>
          <a:bodyPr/>
          <a:lstStyle/>
          <a:p>
            <a:r>
              <a:rPr lang="en-US" sz="2900" dirty="0" smtClean="0"/>
              <a:t>March &amp; Simon questioned classical model. </a:t>
            </a:r>
          </a:p>
          <a:p>
            <a:pPr lvl="1"/>
            <a:r>
              <a:rPr lang="en-US" sz="2500" dirty="0" smtClean="0"/>
              <a:t>People are limited in cognitive abilities.</a:t>
            </a:r>
          </a:p>
          <a:p>
            <a:pPr lvl="1"/>
            <a:r>
              <a:rPr lang="en-US" sz="2500" dirty="0" smtClean="0"/>
              <a:t>People often settle on sub-optimal solutions.</a:t>
            </a:r>
          </a:p>
          <a:p>
            <a:pPr lvl="1"/>
            <a:r>
              <a:rPr lang="en-US" sz="2500" dirty="0" smtClean="0"/>
              <a:t>People use mental shortcuts (“heuristics”).  </a:t>
            </a:r>
          </a:p>
          <a:p>
            <a:r>
              <a:rPr lang="en-US" sz="2900" dirty="0" smtClean="0"/>
              <a:t>While these features may lead to efficient decisions </a:t>
            </a:r>
            <a:r>
              <a:rPr lang="en-US" sz="2400" dirty="0" smtClean="0"/>
              <a:t>(e.g., less time spent on a problem)</a:t>
            </a:r>
            <a:r>
              <a:rPr lang="en-US" sz="2900" dirty="0" smtClean="0"/>
              <a:t>, they may hinder optimal or even effective decision making. </a:t>
            </a:r>
            <a:endParaRPr lang="en-US" sz="2900" dirty="0"/>
          </a:p>
        </p:txBody>
      </p:sp>
      <p:sp>
        <p:nvSpPr>
          <p:cNvPr id="4" name="Slide Number Placeholder 3"/>
          <p:cNvSpPr>
            <a:spLocks noGrp="1"/>
          </p:cNvSpPr>
          <p:nvPr>
            <p:ph type="sldNum" sz="quarter" idx="10"/>
          </p:nvPr>
        </p:nvSpPr>
        <p:spPr/>
        <p:txBody>
          <a:bodyPr/>
          <a:lstStyle/>
          <a:p>
            <a:pPr>
              <a:defRPr/>
            </a:pPr>
            <a:r>
              <a:rPr lang="en-US" dirty="0"/>
              <a:t>1</a:t>
            </a:r>
            <a:r>
              <a:rPr lang="en-US" dirty="0" smtClean="0"/>
              <a:t>-</a:t>
            </a:r>
            <a:fld id="{3C28215B-42F4-4F4C-9367-9564D091669E}" type="slidenum">
              <a:rPr lang="en-US" smtClean="0"/>
              <a:pPr>
                <a:defRPr/>
              </a:pPr>
              <a:t>51</a:t>
            </a:fld>
            <a:endParaRPr lang="en-US" dirty="0"/>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40134884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E2F43F9F-C6B3-4A5F-9B86-37E65DAFBCB1}" type="slidenum">
              <a:rPr lang="en-US"/>
              <a:pPr/>
              <a:t>52</a:t>
            </a:fld>
            <a:endParaRPr lang="en-US"/>
          </a:p>
        </p:txBody>
      </p:sp>
      <p:sp>
        <p:nvSpPr>
          <p:cNvPr id="43010" name="Rectangle 2"/>
          <p:cNvSpPr>
            <a:spLocks noGrp="1" noChangeArrowheads="1"/>
          </p:cNvSpPr>
          <p:nvPr>
            <p:ph type="title"/>
          </p:nvPr>
        </p:nvSpPr>
        <p:spPr/>
        <p:txBody>
          <a:bodyPr/>
          <a:lstStyle/>
          <a:p>
            <a:r>
              <a:rPr lang="en-US"/>
              <a:t>Managerial Roles and Skills</a:t>
            </a:r>
          </a:p>
        </p:txBody>
      </p:sp>
      <p:sp>
        <p:nvSpPr>
          <p:cNvPr id="43011" name="Rectangle 3"/>
          <p:cNvSpPr>
            <a:spLocks noGrp="1" noChangeArrowheads="1"/>
          </p:cNvSpPr>
          <p:nvPr>
            <p:ph type="body" idx="1"/>
          </p:nvPr>
        </p:nvSpPr>
        <p:spPr/>
        <p:txBody>
          <a:bodyPr/>
          <a:lstStyle/>
          <a:p>
            <a:pPr>
              <a:buFont typeface="Wingdings" pitchFamily="2" charset="2"/>
              <a:buNone/>
            </a:pPr>
            <a:r>
              <a:rPr lang="en-US" sz="3100" i="1" dirty="0">
                <a:effectLst>
                  <a:outerShdw blurRad="38100" dist="38100" dir="2700000" algn="tl">
                    <a:srgbClr val="C0C0C0"/>
                  </a:outerShdw>
                </a:effectLst>
              </a:rPr>
              <a:t>Managerial role</a:t>
            </a:r>
            <a:r>
              <a:rPr lang="en-US" sz="3100" dirty="0"/>
              <a:t> - The set of tasks that an employee performs because of their position in the organization</a:t>
            </a:r>
            <a:br>
              <a:rPr lang="en-US" sz="3100" dirty="0"/>
            </a:br>
            <a:endParaRPr lang="en-US" sz="3100" dirty="0"/>
          </a:p>
          <a:p>
            <a:r>
              <a:rPr lang="en-US" sz="3100" b="1" dirty="0" err="1"/>
              <a:t>Mintzberg</a:t>
            </a:r>
            <a:r>
              <a:rPr lang="en-US" sz="3100" dirty="0"/>
              <a:t> identified three types of roles: </a:t>
            </a:r>
          </a:p>
          <a:p>
            <a:r>
              <a:rPr lang="en-US" sz="3100" dirty="0" smtClean="0"/>
              <a:t>_________________,</a:t>
            </a:r>
            <a:r>
              <a:rPr lang="en-US" sz="2000" i="1" dirty="0" smtClean="0"/>
              <a:t> (See text, </a:t>
            </a:r>
            <a:r>
              <a:rPr lang="en-US" sz="2000" i="1" dirty="0" err="1" smtClean="0"/>
              <a:t>ch.</a:t>
            </a:r>
            <a:r>
              <a:rPr lang="en-US" sz="2000" i="1" dirty="0" smtClean="0"/>
              <a:t> 1)</a:t>
            </a:r>
            <a:r>
              <a:rPr lang="en-US" sz="3100" dirty="0" smtClean="0"/>
              <a:t> </a:t>
            </a:r>
            <a:endParaRPr lang="en-US" sz="3100" dirty="0"/>
          </a:p>
          <a:p>
            <a:r>
              <a:rPr lang="en-US" sz="3100" dirty="0" smtClean="0"/>
              <a:t>_________________, </a:t>
            </a:r>
            <a:endParaRPr lang="en-US" sz="3100" dirty="0"/>
          </a:p>
          <a:p>
            <a:r>
              <a:rPr lang="en-US" sz="3100" dirty="0"/>
              <a:t>Interpersonal</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3985770340"/>
      </p:ext>
    </p:extLst>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3915C3EC-4906-41AF-9E6B-8B85064B0E9D}" type="slidenum">
              <a:rPr lang="en-US"/>
              <a:pPr/>
              <a:t>53</a:t>
            </a:fld>
            <a:endParaRPr lang="en-US"/>
          </a:p>
        </p:txBody>
      </p:sp>
      <p:sp>
        <p:nvSpPr>
          <p:cNvPr id="44034" name="Rectangle 2"/>
          <p:cNvSpPr>
            <a:spLocks noGrp="1" noChangeArrowheads="1"/>
          </p:cNvSpPr>
          <p:nvPr>
            <p:ph type="title"/>
          </p:nvPr>
        </p:nvSpPr>
        <p:spPr/>
        <p:txBody>
          <a:bodyPr/>
          <a:lstStyle/>
          <a:p>
            <a:r>
              <a:rPr lang="en-US"/>
              <a:t>Decisional Roles</a:t>
            </a:r>
          </a:p>
        </p:txBody>
      </p:sp>
      <p:sp>
        <p:nvSpPr>
          <p:cNvPr id="44035" name="Rectangle 3"/>
          <p:cNvSpPr>
            <a:spLocks noGrp="1" noChangeArrowheads="1"/>
          </p:cNvSpPr>
          <p:nvPr>
            <p:ph type="body" idx="1"/>
          </p:nvPr>
        </p:nvSpPr>
        <p:spPr>
          <a:xfrm>
            <a:off x="411163" y="1322388"/>
            <a:ext cx="7818437" cy="4186237"/>
          </a:xfrm>
        </p:spPr>
        <p:txBody>
          <a:bodyPr/>
          <a:lstStyle/>
          <a:p>
            <a:pPr>
              <a:lnSpc>
                <a:spcPct val="90000"/>
              </a:lnSpc>
              <a:buFont typeface="Wingdings" pitchFamily="2" charset="2"/>
              <a:buNone/>
            </a:pPr>
            <a:r>
              <a:rPr lang="en-US" sz="2400"/>
              <a:t>Roles associated with methods managers use in planning strategy and utilizing resources</a:t>
            </a:r>
            <a:r>
              <a:rPr lang="en-US"/>
              <a:t>.</a:t>
            </a:r>
          </a:p>
          <a:p>
            <a:pPr lvl="1">
              <a:lnSpc>
                <a:spcPct val="90000"/>
              </a:lnSpc>
            </a:pPr>
            <a:r>
              <a:rPr lang="en-US" sz="2200" b="1"/>
              <a:t>Entrepreneur</a:t>
            </a:r>
            <a:r>
              <a:rPr lang="en-US" sz="2200">
                <a:cs typeface="Arial" charset="0"/>
              </a:rPr>
              <a:t>—</a:t>
            </a:r>
            <a:r>
              <a:rPr lang="en-US" sz="2200"/>
              <a:t>deciding which new projects or programs to initiate and to invest resources in. </a:t>
            </a:r>
          </a:p>
          <a:p>
            <a:pPr lvl="1">
              <a:lnSpc>
                <a:spcPct val="90000"/>
              </a:lnSpc>
            </a:pPr>
            <a:r>
              <a:rPr lang="en-US" sz="2200" b="1"/>
              <a:t>Disturbance handler</a:t>
            </a:r>
            <a:r>
              <a:rPr lang="en-US" sz="2200">
                <a:cs typeface="Arial" charset="0"/>
              </a:rPr>
              <a:t>—managing </a:t>
            </a:r>
            <a:r>
              <a:rPr lang="en-US" sz="2200"/>
              <a:t>an unexpected event or crisis.</a:t>
            </a:r>
          </a:p>
          <a:p>
            <a:pPr lvl="1">
              <a:lnSpc>
                <a:spcPct val="90000"/>
              </a:lnSpc>
            </a:pPr>
            <a:r>
              <a:rPr lang="en-US" sz="2200" b="1"/>
              <a:t>Resource allocator</a:t>
            </a:r>
            <a:r>
              <a:rPr lang="en-US" sz="2200">
                <a:cs typeface="Arial" charset="0"/>
              </a:rPr>
              <a:t>—</a:t>
            </a:r>
            <a:r>
              <a:rPr lang="en-US" sz="2200"/>
              <a:t>assigning resources between functions and divisions, setting the budgets of lower managers.</a:t>
            </a:r>
          </a:p>
          <a:p>
            <a:pPr lvl="1">
              <a:lnSpc>
                <a:spcPct val="90000"/>
              </a:lnSpc>
            </a:pPr>
            <a:r>
              <a:rPr lang="en-US" sz="2200" b="1"/>
              <a:t>Negotiator</a:t>
            </a:r>
            <a:r>
              <a:rPr lang="en-US" sz="2200">
                <a:cs typeface="Arial" charset="0"/>
              </a:rPr>
              <a:t>—reaching agreements</a:t>
            </a:r>
            <a:r>
              <a:rPr lang="en-US" sz="2200"/>
              <a:t> between other managers, unions, customers, or shareholders.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43460228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4035">
                                            <p:txEl>
                                              <p:pRg st="0" end="0"/>
                                            </p:txEl>
                                          </p:spTgt>
                                        </p:tgtEl>
                                        <p:attrNameLst>
                                          <p:attrName>ppt_c</p:attrName>
                                        </p:attrNameLst>
                                      </p:cBhvr>
                                      <p:to>
                                        <a:srgbClr val="1A69A4"/>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4035">
                                            <p:txEl>
                                              <p:pRg st="1" end="1"/>
                                            </p:txEl>
                                          </p:spTgt>
                                        </p:tgtEl>
                                        <p:attrNameLst>
                                          <p:attrName>ppt_c</p:attrName>
                                        </p:attrNameLst>
                                      </p:cBhvr>
                                      <p:to>
                                        <a:srgbClr val="1A69A4"/>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4035">
                                            <p:txEl>
                                              <p:pRg st="2" end="2"/>
                                            </p:txEl>
                                          </p:spTgt>
                                        </p:tgtEl>
                                        <p:attrNameLst>
                                          <p:attrName>ppt_c</p:attrName>
                                        </p:attrNameLst>
                                      </p:cBhvr>
                                      <p:to>
                                        <a:srgbClr val="1A69A4"/>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5">
                                            <p:txEl>
                                              <p:pRg st="3" end="3"/>
                                            </p:txEl>
                                          </p:spTgt>
                                        </p:tgtEl>
                                        <p:attrNameLst>
                                          <p:attrName>style.visibility</p:attrName>
                                        </p:attrNameLst>
                                      </p:cBhvr>
                                      <p:to>
                                        <p:strVal val="visible"/>
                                      </p:to>
                                    </p:set>
                                    <p:anim calcmode="lin" valueType="num">
                                      <p:cBhvr additive="base">
                                        <p:cTn id="25"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4035">
                                            <p:txEl>
                                              <p:pRg st="3" end="3"/>
                                            </p:txEl>
                                          </p:spTgt>
                                        </p:tgtEl>
                                        <p:attrNameLst>
                                          <p:attrName>ppt_c</p:attrName>
                                        </p:attrNameLst>
                                      </p:cBhvr>
                                      <p:to>
                                        <a:srgbClr val="1A69A4"/>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035">
                                            <p:txEl>
                                              <p:pRg st="4" end="4"/>
                                            </p:txEl>
                                          </p:spTgt>
                                        </p:tgtEl>
                                        <p:attrNameLst>
                                          <p:attrName>style.visibility</p:attrName>
                                        </p:attrNameLst>
                                      </p:cBhvr>
                                      <p:to>
                                        <p:strVal val="visible"/>
                                      </p:to>
                                    </p:set>
                                    <p:anim calcmode="lin" valueType="num">
                                      <p:cBhvr additive="base">
                                        <p:cTn id="31"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5">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4035">
                                            <p:txEl>
                                              <p:pRg st="4" end="4"/>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ADBDF7F5-DAF6-48EA-AEED-3B32B7ACF3F2}" type="slidenum">
              <a:rPr lang="en-US"/>
              <a:pPr/>
              <a:t>54</a:t>
            </a:fld>
            <a:endParaRPr lang="en-US"/>
          </a:p>
        </p:txBody>
      </p:sp>
      <p:sp>
        <p:nvSpPr>
          <p:cNvPr id="47106" name="Rectangle 2"/>
          <p:cNvSpPr>
            <a:spLocks noGrp="1" noChangeArrowheads="1"/>
          </p:cNvSpPr>
          <p:nvPr>
            <p:ph type="title"/>
          </p:nvPr>
        </p:nvSpPr>
        <p:spPr/>
        <p:txBody>
          <a:bodyPr/>
          <a:lstStyle/>
          <a:p>
            <a:r>
              <a:rPr lang="en-US"/>
              <a:t>Informational Roles</a:t>
            </a:r>
          </a:p>
        </p:txBody>
      </p:sp>
      <p:sp>
        <p:nvSpPr>
          <p:cNvPr id="47107" name="Rectangle 3"/>
          <p:cNvSpPr>
            <a:spLocks noGrp="1" noChangeArrowheads="1"/>
          </p:cNvSpPr>
          <p:nvPr>
            <p:ph type="body" idx="1"/>
          </p:nvPr>
        </p:nvSpPr>
        <p:spPr/>
        <p:txBody>
          <a:bodyPr/>
          <a:lstStyle/>
          <a:p>
            <a:pPr>
              <a:buFont typeface="Wingdings" pitchFamily="2" charset="2"/>
              <a:buNone/>
            </a:pPr>
            <a:r>
              <a:rPr lang="en-US" sz="2400"/>
              <a:t>Roles associated with the tasks needed to obtain and transmit information in the process of managing the organization</a:t>
            </a:r>
            <a:r>
              <a:rPr lang="en-US"/>
              <a:t>.</a:t>
            </a:r>
          </a:p>
          <a:p>
            <a:pPr lvl="1"/>
            <a:r>
              <a:rPr lang="en-US" sz="2200" b="1"/>
              <a:t>Monitor</a:t>
            </a:r>
            <a:r>
              <a:rPr lang="en-US" sz="2200">
                <a:cs typeface="Arial" charset="0"/>
              </a:rPr>
              <a:t>—</a:t>
            </a:r>
            <a:r>
              <a:rPr lang="en-US" sz="2200"/>
              <a:t>analyzing information from both the internal and external environment.</a:t>
            </a:r>
          </a:p>
          <a:p>
            <a:pPr lvl="1"/>
            <a:r>
              <a:rPr lang="en-US" sz="2200" b="1"/>
              <a:t>Disseminator</a:t>
            </a:r>
            <a:r>
              <a:rPr lang="en-US" sz="2200">
                <a:cs typeface="Arial" charset="0"/>
              </a:rPr>
              <a:t>—</a:t>
            </a:r>
            <a:r>
              <a:rPr lang="en-US" sz="2200"/>
              <a:t>transmitting information to influence the attitudes and behavior of employees.</a:t>
            </a:r>
          </a:p>
          <a:p>
            <a:pPr lvl="1"/>
            <a:r>
              <a:rPr lang="en-US" sz="2200" b="1"/>
              <a:t>Spokesman</a:t>
            </a:r>
            <a:r>
              <a:rPr lang="en-US" sz="2200">
                <a:cs typeface="Arial" charset="0"/>
              </a:rPr>
              <a:t>—</a:t>
            </a:r>
            <a:r>
              <a:rPr lang="en-US" sz="2200"/>
              <a:t>using information to positively influence the way people in and out of the organization respond to the firm.</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148319051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7107">
                                            <p:txEl>
                                              <p:pRg st="1" end="1"/>
                                            </p:txEl>
                                          </p:spTgt>
                                        </p:tgtEl>
                                        <p:attrNameLst>
                                          <p:attrName>ppt_c</p:attrName>
                                        </p:attrNameLst>
                                      </p:cBhvr>
                                      <p:to>
                                        <a:srgbClr val="1A69A4"/>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7107">
                                            <p:txEl>
                                              <p:pRg st="2" end="2"/>
                                            </p:txEl>
                                          </p:spTgt>
                                        </p:tgtEl>
                                        <p:attrNameLst>
                                          <p:attrName>ppt_c</p:attrName>
                                        </p:attrNameLst>
                                      </p:cBhvr>
                                      <p:to>
                                        <a:srgbClr val="1A69A4"/>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 calcmode="lin" valueType="num">
                                      <p:cBhvr additive="base">
                                        <p:cTn id="25"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7107">
                                            <p:txEl>
                                              <p:pRg st="3" end="3"/>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8AA02FCD-FB77-4D54-BDB6-45FB34AB644A}" type="slidenum">
              <a:rPr lang="en-US"/>
              <a:pPr/>
              <a:t>55</a:t>
            </a:fld>
            <a:endParaRPr lang="en-US"/>
          </a:p>
        </p:txBody>
      </p:sp>
      <p:sp>
        <p:nvSpPr>
          <p:cNvPr id="49154" name="Rectangle 2"/>
          <p:cNvSpPr>
            <a:spLocks noGrp="1" noChangeArrowheads="1"/>
          </p:cNvSpPr>
          <p:nvPr>
            <p:ph type="title"/>
          </p:nvPr>
        </p:nvSpPr>
        <p:spPr/>
        <p:txBody>
          <a:bodyPr/>
          <a:lstStyle/>
          <a:p>
            <a:r>
              <a:rPr lang="en-US"/>
              <a:t>Interpersonal Roles</a:t>
            </a:r>
          </a:p>
        </p:txBody>
      </p:sp>
      <p:sp>
        <p:nvSpPr>
          <p:cNvPr id="49155" name="Rectangle 3"/>
          <p:cNvSpPr>
            <a:spLocks noGrp="1" noChangeArrowheads="1"/>
          </p:cNvSpPr>
          <p:nvPr>
            <p:ph type="body" idx="1"/>
          </p:nvPr>
        </p:nvSpPr>
        <p:spPr/>
        <p:txBody>
          <a:bodyPr/>
          <a:lstStyle/>
          <a:p>
            <a:pPr>
              <a:buFont typeface="Wingdings" pitchFamily="2" charset="2"/>
              <a:buNone/>
            </a:pPr>
            <a:r>
              <a:rPr lang="en-US" sz="2400"/>
              <a:t>Roles that managers assume to provide direction and supervision to both employees and the organization as a whole</a:t>
            </a:r>
            <a:r>
              <a:rPr lang="en-US"/>
              <a:t>.</a:t>
            </a:r>
          </a:p>
          <a:p>
            <a:pPr lvl="1"/>
            <a:r>
              <a:rPr lang="en-US" sz="2200" b="1"/>
              <a:t>Figurehead</a:t>
            </a:r>
            <a:r>
              <a:rPr lang="en-US" sz="2200">
                <a:cs typeface="Arial" charset="0"/>
              </a:rPr>
              <a:t>—</a:t>
            </a:r>
            <a:r>
              <a:rPr lang="en-US" sz="2200"/>
              <a:t>symbolizing the organization’s mission and what it is seeking to achieve.</a:t>
            </a:r>
          </a:p>
          <a:p>
            <a:pPr lvl="1"/>
            <a:r>
              <a:rPr lang="en-US" sz="2200" b="1"/>
              <a:t>Leader</a:t>
            </a:r>
            <a:r>
              <a:rPr lang="en-US" sz="2200">
                <a:cs typeface="Arial" charset="0"/>
              </a:rPr>
              <a:t>—</a:t>
            </a:r>
            <a:r>
              <a:rPr lang="en-US" sz="2200"/>
              <a:t>training, counseling, and mentoring high employee performance.</a:t>
            </a:r>
          </a:p>
          <a:p>
            <a:pPr lvl="1"/>
            <a:r>
              <a:rPr lang="en-US" sz="2200" b="1"/>
              <a:t>Liaison</a:t>
            </a:r>
            <a:r>
              <a:rPr lang="en-US" sz="2200">
                <a:cs typeface="Arial" charset="0"/>
              </a:rPr>
              <a:t>—linking and coordinating the activities of </a:t>
            </a:r>
            <a:r>
              <a:rPr lang="en-US" sz="2200"/>
              <a:t>people and groups both inside and outside the organization.</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408585198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9155">
                                            <p:txEl>
                                              <p:pRg st="0" end="0"/>
                                            </p:txEl>
                                          </p:spTgt>
                                        </p:tgtEl>
                                        <p:attrNameLst>
                                          <p:attrName>ppt_c</p:attrName>
                                        </p:attrNameLst>
                                      </p:cBhvr>
                                      <p:to>
                                        <a:srgbClr val="1A69A4"/>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9155">
                                            <p:txEl>
                                              <p:pRg st="1" end="1"/>
                                            </p:txEl>
                                          </p:spTgt>
                                        </p:tgtEl>
                                        <p:attrNameLst>
                                          <p:attrName>ppt_c</p:attrName>
                                        </p:attrNameLst>
                                      </p:cBhvr>
                                      <p:to>
                                        <a:srgbClr val="1A69A4"/>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9155">
                                            <p:txEl>
                                              <p:pRg st="2" end="2"/>
                                            </p:txEl>
                                          </p:spTgt>
                                        </p:tgtEl>
                                        <p:attrNameLst>
                                          <p:attrName>ppt_c</p:attrName>
                                        </p:attrNameLst>
                                      </p:cBhvr>
                                      <p:to>
                                        <a:srgbClr val="1A69A4"/>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55">
                                            <p:txEl>
                                              <p:pRg st="3" end="3"/>
                                            </p:txEl>
                                          </p:spTgt>
                                        </p:tgtEl>
                                        <p:attrNameLst>
                                          <p:attrName>style.visibility</p:attrName>
                                        </p:attrNameLst>
                                      </p:cBhvr>
                                      <p:to>
                                        <p:strVal val="visible"/>
                                      </p:to>
                                    </p:set>
                                    <p:anim calcmode="lin" valueType="num">
                                      <p:cBhvr additive="base">
                                        <p:cTn id="25" dur="5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9155">
                                            <p:txEl>
                                              <p:pRg st="3" end="3"/>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Decisions tend to occur in a context of…</a:t>
            </a:r>
            <a:endParaRPr lang="en-US" dirty="0"/>
          </a:p>
        </p:txBody>
      </p:sp>
      <p:sp>
        <p:nvSpPr>
          <p:cNvPr id="3" name="Content Placeholder 2"/>
          <p:cNvSpPr>
            <a:spLocks noGrp="1"/>
          </p:cNvSpPr>
          <p:nvPr>
            <p:ph idx="1"/>
          </p:nvPr>
        </p:nvSpPr>
        <p:spPr>
          <a:xfrm>
            <a:off x="392557" y="1618487"/>
            <a:ext cx="7646988" cy="2788921"/>
          </a:xfrm>
          <a:gradFill>
            <a:gsLst>
              <a:gs pos="0">
                <a:srgbClr val="C00000"/>
              </a:gs>
              <a:gs pos="50000">
                <a:srgbClr val="FF0000"/>
              </a:gs>
              <a:gs pos="100000">
                <a:srgbClr val="40060A"/>
              </a:gs>
            </a:gsLst>
            <a:lin ang="5400000" scaled="0"/>
          </a:gradFill>
        </p:spPr>
        <p:txBody>
          <a:bodyPr/>
          <a:lstStyle/>
          <a:p>
            <a:pPr>
              <a:buClr>
                <a:schemeClr val="bg1"/>
              </a:buClr>
            </a:pPr>
            <a:r>
              <a:rPr lang="en-US" b="1" dirty="0" smtClean="0">
                <a:solidFill>
                  <a:schemeClr val="bg1"/>
                </a:solidFill>
                <a:effectLst>
                  <a:outerShdw blurRad="38100" dist="38100" dir="2700000" algn="tl">
                    <a:srgbClr val="000000">
                      <a:alpha val="43137"/>
                    </a:srgbClr>
                  </a:outerShdw>
                </a:effectLst>
              </a:rPr>
              <a:t>  Fragmented information</a:t>
            </a:r>
          </a:p>
          <a:p>
            <a:pPr>
              <a:buClr>
                <a:schemeClr val="bg1"/>
              </a:buClr>
            </a:pPr>
            <a:r>
              <a:rPr lang="en-US" b="1" dirty="0" smtClean="0">
                <a:solidFill>
                  <a:schemeClr val="bg1"/>
                </a:solidFill>
                <a:effectLst>
                  <a:outerShdw blurRad="38100" dist="38100" dir="2700000" algn="tl">
                    <a:srgbClr val="000000">
                      <a:alpha val="43137"/>
                    </a:srgbClr>
                  </a:outerShdw>
                </a:effectLst>
              </a:rPr>
              <a:t>  A great deal of variety</a:t>
            </a:r>
          </a:p>
          <a:p>
            <a:pPr>
              <a:buClr>
                <a:schemeClr val="bg1"/>
              </a:buClr>
            </a:pPr>
            <a:r>
              <a:rPr lang="en-US" b="1" dirty="0" smtClean="0">
                <a:solidFill>
                  <a:schemeClr val="bg1"/>
                </a:solidFill>
                <a:effectLst>
                  <a:outerShdw blurRad="38100" dist="38100" dir="2700000" algn="tl">
                    <a:srgbClr val="000000">
                      <a:alpha val="43137"/>
                    </a:srgbClr>
                  </a:outerShdw>
                </a:effectLst>
              </a:rPr>
              <a:t>  Short time span to make decisions   (“Brevity”)</a:t>
            </a:r>
          </a:p>
          <a:p>
            <a:pPr>
              <a:buClr>
                <a:schemeClr val="bg1"/>
              </a:buClr>
            </a:pPr>
            <a:endParaRPr lang="en-US" dirty="0"/>
          </a:p>
        </p:txBody>
      </p:sp>
      <p:sp>
        <p:nvSpPr>
          <p:cNvPr id="4" name="Slide Number Placeholder 3"/>
          <p:cNvSpPr>
            <a:spLocks noGrp="1"/>
          </p:cNvSpPr>
          <p:nvPr>
            <p:ph type="sldNum" sz="quarter" idx="10"/>
          </p:nvPr>
        </p:nvSpPr>
        <p:spPr/>
        <p:txBody>
          <a:bodyPr/>
          <a:lstStyle/>
          <a:p>
            <a:pPr>
              <a:defRPr/>
            </a:pPr>
            <a:r>
              <a:rPr lang="en-US" smtClean="0"/>
              <a:t>2-</a:t>
            </a:r>
            <a:fld id="{3C28215B-42F4-4F4C-9367-9564D091669E}" type="slidenum">
              <a:rPr lang="en-US" smtClean="0"/>
              <a:pPr>
                <a:defRPr/>
              </a:pPr>
              <a:t>56</a:t>
            </a:fld>
            <a:endParaRPr lang="en-US"/>
          </a:p>
        </p:txBody>
      </p:sp>
    </p:spTree>
    <p:extLst>
      <p:ext uri="{BB962C8B-B14F-4D97-AF65-F5344CB8AC3E}">
        <p14:creationId xmlns:p14="http://schemas.microsoft.com/office/powerpoint/2010/main" val="22128844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Managers at different levels make different types of decisions</a:t>
            </a:r>
            <a:endParaRPr lang="en-US" dirty="0"/>
          </a:p>
        </p:txBody>
      </p:sp>
      <p:sp>
        <p:nvSpPr>
          <p:cNvPr id="4" name="Slide Number Placeholder 3"/>
          <p:cNvSpPr>
            <a:spLocks noGrp="1"/>
          </p:cNvSpPr>
          <p:nvPr>
            <p:ph type="sldNum" sz="quarter" idx="10"/>
          </p:nvPr>
        </p:nvSpPr>
        <p:spPr>
          <a:xfrm>
            <a:off x="6135688" y="5503625"/>
            <a:ext cx="1920875" cy="412750"/>
          </a:xfrm>
        </p:spPr>
        <p:txBody>
          <a:bodyPr/>
          <a:lstStyle/>
          <a:p>
            <a:pPr>
              <a:defRPr/>
            </a:pPr>
            <a:r>
              <a:rPr lang="en-US" dirty="0"/>
              <a:t>1</a:t>
            </a:r>
            <a:r>
              <a:rPr lang="en-US" dirty="0" smtClean="0"/>
              <a:t>-</a:t>
            </a:r>
            <a:fld id="{3C28215B-42F4-4F4C-9367-9564D091669E}" type="slidenum">
              <a:rPr lang="en-US" smtClean="0"/>
              <a:pPr>
                <a:defRPr/>
              </a:pPr>
              <a:t>57</a:t>
            </a:fld>
            <a:endParaRPr lang="en-US" dirty="0"/>
          </a:p>
        </p:txBody>
      </p:sp>
      <p:sp>
        <p:nvSpPr>
          <p:cNvPr id="5" name="TextBox 4"/>
          <p:cNvSpPr txBox="1"/>
          <p:nvPr/>
        </p:nvSpPr>
        <p:spPr>
          <a:xfrm>
            <a:off x="923026" y="5667555"/>
            <a:ext cx="6556076"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7" name="TextBox 6"/>
          <p:cNvSpPr txBox="1"/>
          <p:nvPr/>
        </p:nvSpPr>
        <p:spPr>
          <a:xfrm>
            <a:off x="2311879" y="2277374"/>
            <a:ext cx="1362974" cy="338554"/>
          </a:xfrm>
          <a:prstGeom prst="rect">
            <a:avLst/>
          </a:prstGeom>
          <a:noFill/>
        </p:spPr>
        <p:txBody>
          <a:bodyPr wrap="square" rtlCol="0">
            <a:spAutoFit/>
          </a:bodyPr>
          <a:lstStyle/>
          <a:p>
            <a:r>
              <a:rPr lang="en-US" dirty="0" smtClean="0">
                <a:solidFill>
                  <a:schemeClr val="bg1"/>
                </a:solidFill>
              </a:rPr>
              <a:t>Most Used</a:t>
            </a:r>
            <a:endParaRPr lang="en-US" dirty="0">
              <a:solidFill>
                <a:schemeClr val="bg1"/>
              </a:solidFill>
            </a:endParaRPr>
          </a:p>
        </p:txBody>
      </p:sp>
      <p:sp>
        <p:nvSpPr>
          <p:cNvPr id="8" name="TextBox 7"/>
          <p:cNvSpPr txBox="1"/>
          <p:nvPr/>
        </p:nvSpPr>
        <p:spPr>
          <a:xfrm>
            <a:off x="3761117" y="3441940"/>
            <a:ext cx="1457864" cy="338554"/>
          </a:xfrm>
          <a:prstGeom prst="rect">
            <a:avLst/>
          </a:prstGeom>
          <a:noFill/>
        </p:spPr>
        <p:txBody>
          <a:bodyPr wrap="square" rtlCol="0">
            <a:spAutoFit/>
          </a:bodyPr>
          <a:lstStyle/>
          <a:p>
            <a:r>
              <a:rPr lang="en-US" dirty="0" smtClean="0">
                <a:solidFill>
                  <a:schemeClr val="bg1"/>
                </a:solidFill>
              </a:rPr>
              <a:t>Most Used</a:t>
            </a:r>
            <a:endParaRPr lang="en-US" dirty="0">
              <a:solidFill>
                <a:schemeClr val="bg1"/>
              </a:solidFill>
            </a:endParaRPr>
          </a:p>
        </p:txBody>
      </p:sp>
      <p:sp>
        <p:nvSpPr>
          <p:cNvPr id="9" name="TextBox 8"/>
          <p:cNvSpPr txBox="1"/>
          <p:nvPr/>
        </p:nvSpPr>
        <p:spPr>
          <a:xfrm>
            <a:off x="5147094" y="4629510"/>
            <a:ext cx="1457864" cy="338554"/>
          </a:xfrm>
          <a:prstGeom prst="rect">
            <a:avLst/>
          </a:prstGeom>
          <a:noFill/>
        </p:spPr>
        <p:txBody>
          <a:bodyPr wrap="square" rtlCol="0">
            <a:spAutoFit/>
          </a:bodyPr>
          <a:lstStyle/>
          <a:p>
            <a:r>
              <a:rPr lang="en-US" dirty="0" smtClean="0">
                <a:solidFill>
                  <a:schemeClr val="bg1"/>
                </a:solidFill>
              </a:rPr>
              <a:t>Most Used</a:t>
            </a:r>
            <a:endParaRPr lang="en-US" dirty="0">
              <a:solidFill>
                <a:schemeClr val="bg1"/>
              </a:solidFill>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849160838"/>
              </p:ext>
            </p:extLst>
          </p:nvPr>
        </p:nvGraphicFramePr>
        <p:xfrm>
          <a:off x="503148" y="1447912"/>
          <a:ext cx="7646988" cy="2560320"/>
        </p:xfrm>
        <a:graphic>
          <a:graphicData uri="http://schemas.openxmlformats.org/drawingml/2006/table">
            <a:tbl>
              <a:tblPr firstRow="1" bandRow="1">
                <a:tableStyleId>{5C22544A-7EE6-4342-B048-85BDC9FD1C3A}</a:tableStyleId>
              </a:tblPr>
              <a:tblGrid>
                <a:gridCol w="1911747">
                  <a:extLst>
                    <a:ext uri="{9D8B030D-6E8A-4147-A177-3AD203B41FA5}">
                      <a16:colId xmlns:a16="http://schemas.microsoft.com/office/drawing/2014/main" xmlns="" val="20000"/>
                    </a:ext>
                  </a:extLst>
                </a:gridCol>
                <a:gridCol w="1911747">
                  <a:extLst>
                    <a:ext uri="{9D8B030D-6E8A-4147-A177-3AD203B41FA5}">
                      <a16:colId xmlns:a16="http://schemas.microsoft.com/office/drawing/2014/main" xmlns="" val="20001"/>
                    </a:ext>
                  </a:extLst>
                </a:gridCol>
                <a:gridCol w="1911747">
                  <a:extLst>
                    <a:ext uri="{9D8B030D-6E8A-4147-A177-3AD203B41FA5}">
                      <a16:colId xmlns:a16="http://schemas.microsoft.com/office/drawing/2014/main" xmlns="" val="20002"/>
                    </a:ext>
                  </a:extLst>
                </a:gridCol>
                <a:gridCol w="1911747">
                  <a:extLst>
                    <a:ext uri="{9D8B030D-6E8A-4147-A177-3AD203B41FA5}">
                      <a16:colId xmlns:a16="http://schemas.microsoft.com/office/drawing/2014/main" xmlns="" val="20003"/>
                    </a:ext>
                  </a:extLst>
                </a:gridCol>
              </a:tblGrid>
              <a:tr h="630076">
                <a:tc>
                  <a:txBody>
                    <a:bodyPr/>
                    <a:lstStyle/>
                    <a:p>
                      <a:r>
                        <a:rPr lang="en-US" dirty="0" smtClean="0">
                          <a:effectLst>
                            <a:outerShdw blurRad="38100" dist="38100" dir="2700000" algn="tl">
                              <a:srgbClr val="000000">
                                <a:alpha val="43137"/>
                              </a:srgbClr>
                            </a:outerShdw>
                          </a:effectLst>
                        </a:rPr>
                        <a:t>Managerial Level</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Co. Planning / Conceptual </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Human Relations</a:t>
                      </a:r>
                      <a:endParaRPr lang="en-US" dirty="0">
                        <a:effectLst>
                          <a:outerShdw blurRad="38100" dist="38100" dir="2700000" algn="tl">
                            <a:srgbClr val="000000">
                              <a:alpha val="43137"/>
                            </a:srgbClr>
                          </a:outerShdw>
                        </a:effectLst>
                      </a:endParaRPr>
                    </a:p>
                  </a:txBody>
                  <a:tcPr/>
                </a:tc>
                <a:tc>
                  <a:txBody>
                    <a:bodyPr/>
                    <a:lstStyle/>
                    <a:p>
                      <a:r>
                        <a:rPr lang="en-US" dirty="0" smtClean="0">
                          <a:effectLst>
                            <a:outerShdw blurRad="38100" dist="38100" dir="2700000" algn="tl">
                              <a:srgbClr val="000000">
                                <a:alpha val="43137"/>
                              </a:srgbClr>
                            </a:outerShdw>
                          </a:effectLst>
                        </a:rPr>
                        <a:t>Technical</a:t>
                      </a:r>
                      <a:endParaRPr lang="en-US"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xmlns="" val="10000"/>
                  </a:ext>
                </a:extLst>
              </a:tr>
              <a:tr h="586150">
                <a:tc>
                  <a:txBody>
                    <a:bodyPr/>
                    <a:lstStyle/>
                    <a:p>
                      <a:r>
                        <a:rPr lang="en-US" dirty="0" smtClean="0"/>
                        <a:t>Upper-level</a:t>
                      </a:r>
                      <a:endParaRPr lang="en-US" dirty="0"/>
                    </a:p>
                  </a:txBody>
                  <a:tcPr/>
                </a:tc>
                <a:tc>
                  <a:txBody>
                    <a:bodyPr/>
                    <a:lstStyle/>
                    <a:p>
                      <a:r>
                        <a:rPr lang="en-US" b="0" dirty="0" smtClean="0">
                          <a:effectLst>
                            <a:outerShdw blurRad="38100" dist="38100" dir="2700000" algn="tl">
                              <a:srgbClr val="000000">
                                <a:alpha val="43137"/>
                              </a:srgbClr>
                            </a:outerShdw>
                          </a:effectLst>
                        </a:rPr>
                        <a:t>Most</a:t>
                      </a:r>
                      <a:r>
                        <a:rPr lang="en-US" b="0" baseline="0" dirty="0" smtClean="0">
                          <a:effectLst>
                            <a:outerShdw blurRad="38100" dist="38100" dir="2700000" algn="tl">
                              <a:srgbClr val="000000">
                                <a:alpha val="43137"/>
                              </a:srgbClr>
                            </a:outerShdw>
                          </a:effectLst>
                        </a:rPr>
                        <a:t> frequent type of decisions</a:t>
                      </a:r>
                      <a:endParaRPr lang="en-US" b="0" dirty="0">
                        <a:effectLst>
                          <a:outerShdw blurRad="38100" dist="38100" dir="2700000" algn="tl">
                            <a:srgbClr val="000000">
                              <a:alpha val="43137"/>
                            </a:srgbClr>
                          </a:outerShdw>
                        </a:effectLst>
                      </a:endParaRPr>
                    </a:p>
                  </a:txBody>
                  <a:tcPr/>
                </a:tc>
                <a:tc>
                  <a:txBody>
                    <a:bodyPr/>
                    <a:lstStyle/>
                    <a:p>
                      <a:r>
                        <a:rPr lang="en-US" dirty="0" smtClean="0"/>
                        <a:t>Second-most frequent</a:t>
                      </a:r>
                      <a:endParaRPr lang="en-US" dirty="0"/>
                    </a:p>
                  </a:txBody>
                  <a:tcPr/>
                </a:tc>
                <a:tc>
                  <a:txBody>
                    <a:bodyPr/>
                    <a:lstStyle/>
                    <a:p>
                      <a:endParaRPr lang="en-US" dirty="0"/>
                    </a:p>
                  </a:txBody>
                  <a:tcPr/>
                </a:tc>
                <a:extLst>
                  <a:ext uri="{0D108BD9-81ED-4DB2-BD59-A6C34878D82A}">
                    <a16:rowId xmlns:a16="http://schemas.microsoft.com/office/drawing/2014/main" xmlns="" val="10001"/>
                  </a:ext>
                </a:extLst>
              </a:tr>
              <a:tr h="586150">
                <a:tc>
                  <a:txBody>
                    <a:bodyPr/>
                    <a:lstStyle/>
                    <a:p>
                      <a:r>
                        <a:rPr lang="en-US" dirty="0" smtClean="0"/>
                        <a:t>Middle-Level</a:t>
                      </a:r>
                      <a:endParaRPr lang="en-US" dirty="0"/>
                    </a:p>
                  </a:txBody>
                  <a:tcPr/>
                </a:tc>
                <a:tc>
                  <a:txBody>
                    <a:bodyPr/>
                    <a:lstStyle/>
                    <a:p>
                      <a:endParaRPr lang="en-US"/>
                    </a:p>
                  </a:txBody>
                  <a:tcPr/>
                </a:tc>
                <a:tc>
                  <a:txBody>
                    <a:bodyPr/>
                    <a:lstStyle/>
                    <a:p>
                      <a:r>
                        <a:rPr lang="en-US" dirty="0" smtClean="0">
                          <a:effectLst>
                            <a:outerShdw blurRad="38100" dist="38100" dir="2700000" algn="tl">
                              <a:srgbClr val="000000">
                                <a:alpha val="43137"/>
                              </a:srgbClr>
                            </a:outerShdw>
                          </a:effectLst>
                        </a:rPr>
                        <a:t>Most frequent type of decisions</a:t>
                      </a:r>
                      <a:endParaRPr lang="en-US" dirty="0">
                        <a:effectLst>
                          <a:outerShdw blurRad="38100" dist="38100" dir="2700000" algn="tl">
                            <a:srgbClr val="000000">
                              <a:alpha val="43137"/>
                            </a:srgbClr>
                          </a:outerShdw>
                        </a:effectLst>
                      </a:endParaRPr>
                    </a:p>
                  </a:txBody>
                  <a:tcPr/>
                </a:tc>
                <a:tc>
                  <a:txBody>
                    <a:bodyPr/>
                    <a:lstStyle/>
                    <a:p>
                      <a:r>
                        <a:rPr lang="en-US" dirty="0" smtClean="0"/>
                        <a:t>Second-most</a:t>
                      </a:r>
                      <a:r>
                        <a:rPr lang="en-US" baseline="0" dirty="0" smtClean="0"/>
                        <a:t> frequent</a:t>
                      </a:r>
                      <a:endParaRPr lang="en-US" dirty="0"/>
                    </a:p>
                  </a:txBody>
                  <a:tcPr/>
                </a:tc>
                <a:extLst>
                  <a:ext uri="{0D108BD9-81ED-4DB2-BD59-A6C34878D82A}">
                    <a16:rowId xmlns:a16="http://schemas.microsoft.com/office/drawing/2014/main" xmlns="" val="10002"/>
                  </a:ext>
                </a:extLst>
              </a:tr>
              <a:tr h="586150">
                <a:tc>
                  <a:txBody>
                    <a:bodyPr/>
                    <a:lstStyle/>
                    <a:p>
                      <a:r>
                        <a:rPr lang="en-US" dirty="0" smtClean="0"/>
                        <a:t>Lower-level</a:t>
                      </a:r>
                      <a:endParaRPr lang="en-US" dirty="0"/>
                    </a:p>
                  </a:txBody>
                  <a:tcPr/>
                </a:tc>
                <a:tc>
                  <a:txBody>
                    <a:bodyPr/>
                    <a:lstStyle/>
                    <a:p>
                      <a:endParaRPr lang="en-US" dirty="0"/>
                    </a:p>
                  </a:txBody>
                  <a:tcPr/>
                </a:tc>
                <a:tc>
                  <a:txBody>
                    <a:bodyPr/>
                    <a:lstStyle/>
                    <a:p>
                      <a:r>
                        <a:rPr lang="en-US" dirty="0" smtClean="0"/>
                        <a:t>Second-most</a:t>
                      </a:r>
                      <a:r>
                        <a:rPr lang="en-US" baseline="0" dirty="0" smtClean="0"/>
                        <a:t> frequent</a:t>
                      </a:r>
                      <a:endParaRPr lang="en-US" dirty="0"/>
                    </a:p>
                  </a:txBody>
                  <a:tcPr/>
                </a:tc>
                <a:tc>
                  <a:txBody>
                    <a:bodyPr/>
                    <a:lstStyle/>
                    <a:p>
                      <a:r>
                        <a:rPr lang="en-US" dirty="0" smtClean="0">
                          <a:effectLst>
                            <a:outerShdw blurRad="38100" dist="38100" dir="2700000" algn="tl">
                              <a:srgbClr val="000000">
                                <a:alpha val="43137"/>
                              </a:srgbClr>
                            </a:outerShdw>
                          </a:effectLst>
                        </a:rPr>
                        <a:t>Most frequent type of decisions</a:t>
                      </a:r>
                      <a:endParaRPr lang="en-US"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xmlns="" val="10003"/>
                  </a:ext>
                </a:extLst>
              </a:tr>
            </a:tbl>
          </a:graphicData>
        </a:graphic>
      </p:graphicFrame>
      <p:sp>
        <p:nvSpPr>
          <p:cNvPr id="14" name="TextBox 13"/>
          <p:cNvSpPr txBox="1"/>
          <p:nvPr/>
        </p:nvSpPr>
        <p:spPr>
          <a:xfrm>
            <a:off x="431320" y="4214011"/>
            <a:ext cx="7686135" cy="1169551"/>
          </a:xfrm>
          <a:prstGeom prst="rect">
            <a:avLst/>
          </a:prstGeom>
          <a:blipFill dpi="0" rotWithShape="1">
            <a:blip r:embed="rId3">
              <a:alphaModFix amt="66000"/>
            </a:blip>
            <a:srcRect/>
            <a:tile tx="0" ty="0" sx="100000" sy="100000" flip="none" algn="tl"/>
          </a:blipFill>
          <a:ln cmpd="thickThin">
            <a:solidFill>
              <a:schemeClr val="tx1"/>
            </a:solidFill>
          </a:ln>
          <a:effectLst>
            <a:innerShdw blurRad="63500" dist="50800" dir="2700000">
              <a:prstClr val="black">
                <a:alpha val="50000"/>
              </a:prstClr>
            </a:innerShdw>
          </a:effectLst>
        </p:spPr>
        <p:txBody>
          <a:bodyPr wrap="square" rtlCol="0">
            <a:spAutoFit/>
          </a:bodyPr>
          <a:lstStyle/>
          <a:p>
            <a:r>
              <a:rPr lang="en-US" sz="2000" dirty="0" smtClean="0">
                <a:solidFill>
                  <a:schemeClr val="bg1"/>
                </a:solidFill>
              </a:rPr>
              <a:t>What does this table suggest about managerial decision making?</a:t>
            </a:r>
          </a:p>
          <a:p>
            <a:endParaRPr lang="en-US" sz="1000" dirty="0" smtClean="0"/>
          </a:p>
          <a:p>
            <a:r>
              <a:rPr lang="en-US" sz="2000" dirty="0" smtClean="0">
                <a:solidFill>
                  <a:schemeClr val="bg1"/>
                </a:solidFill>
              </a:rPr>
              <a:t>What does this table suggest about the importance of Human Relations?</a:t>
            </a:r>
            <a:endParaRPr lang="en-US" sz="2000" dirty="0">
              <a:solidFill>
                <a:schemeClr val="bg1"/>
              </a:solidFill>
            </a:endParaRPr>
          </a:p>
        </p:txBody>
      </p:sp>
    </p:spTree>
    <p:extLst>
      <p:ext uri="{BB962C8B-B14F-4D97-AF65-F5344CB8AC3E}">
        <p14:creationId xmlns:p14="http://schemas.microsoft.com/office/powerpoint/2010/main" val="1694430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C000"/>
                </a:solidFill>
              </a:rPr>
              <a:t>To summarize:  </a:t>
            </a:r>
            <a:br>
              <a:rPr lang="en-US" dirty="0" smtClean="0">
                <a:solidFill>
                  <a:srgbClr val="FFC000"/>
                </a:solidFill>
              </a:rPr>
            </a:br>
            <a:r>
              <a:rPr lang="en-US" dirty="0" smtClean="0">
                <a:solidFill>
                  <a:srgbClr val="FFC000"/>
                </a:solidFill>
              </a:rPr>
              <a:t>Organizational Behavior is…</a:t>
            </a:r>
            <a:endParaRPr lang="en-US" dirty="0">
              <a:solidFill>
                <a:srgbClr val="FFC000"/>
              </a:solidFill>
            </a:endParaRPr>
          </a:p>
        </p:txBody>
      </p:sp>
      <p:sp>
        <p:nvSpPr>
          <p:cNvPr id="15364" name="Content Placeholder 2"/>
          <p:cNvSpPr>
            <a:spLocks noGrp="1"/>
          </p:cNvSpPr>
          <p:nvPr>
            <p:ph idx="1"/>
          </p:nvPr>
        </p:nvSpPr>
        <p:spPr>
          <a:xfrm>
            <a:off x="469276" y="1358016"/>
            <a:ext cx="4689319" cy="4160520"/>
          </a:xfrm>
        </p:spPr>
        <p:txBody>
          <a:bodyPr/>
          <a:lstStyle/>
          <a:p>
            <a:pPr>
              <a:buFont typeface="Wingdings" pitchFamily="2" charset="2"/>
              <a:buChar char="§"/>
            </a:pPr>
            <a:r>
              <a:rPr lang="en-US" sz="2400" dirty="0" smtClean="0"/>
              <a:t>A field of study that investigates </a:t>
            </a:r>
          </a:p>
          <a:p>
            <a:pPr lvl="1">
              <a:buFont typeface="Wingdings" pitchFamily="2" charset="2"/>
              <a:buChar char="§"/>
            </a:pPr>
            <a:r>
              <a:rPr lang="en-US" sz="2000" dirty="0" smtClean="0"/>
              <a:t>individuals, </a:t>
            </a:r>
          </a:p>
          <a:p>
            <a:pPr lvl="1">
              <a:buFont typeface="Wingdings" pitchFamily="2" charset="2"/>
              <a:buChar char="§"/>
            </a:pPr>
            <a:r>
              <a:rPr lang="en-US" sz="2000" dirty="0" smtClean="0"/>
              <a:t>groups, and </a:t>
            </a:r>
          </a:p>
          <a:p>
            <a:pPr lvl="1">
              <a:buFont typeface="Wingdings" pitchFamily="2" charset="2"/>
              <a:buChar char="§"/>
            </a:pPr>
            <a:r>
              <a:rPr lang="en-US" sz="2000" dirty="0" smtClean="0"/>
              <a:t>structure </a:t>
            </a:r>
          </a:p>
          <a:p>
            <a:pPr marL="0" indent="0">
              <a:buNone/>
            </a:pPr>
            <a:r>
              <a:rPr lang="en-US" sz="2400" dirty="0" smtClean="0"/>
              <a:t>   within organizations</a:t>
            </a:r>
          </a:p>
          <a:p>
            <a:pPr>
              <a:buFont typeface="Wingdings" pitchFamily="2" charset="2"/>
              <a:buChar char="§"/>
            </a:pPr>
            <a:r>
              <a:rPr lang="en-US" sz="2400" dirty="0" smtClean="0"/>
              <a:t>Goal: apply such knowledge to improve an organization’s effectiveness.</a:t>
            </a:r>
          </a:p>
          <a:p>
            <a:pPr>
              <a:buFont typeface="Wingdings" pitchFamily="2" charset="2"/>
              <a:buChar char="§"/>
            </a:pPr>
            <a:r>
              <a:rPr lang="en-US" sz="2400" dirty="0" smtClean="0"/>
              <a:t>Uses both intuition (common sense) &amp; scientific methods</a:t>
            </a:r>
          </a:p>
          <a:p>
            <a:pPr marL="0" indent="0">
              <a:buNone/>
            </a:pPr>
            <a:endParaRPr lang="en-US" dirty="0" smtClean="0"/>
          </a:p>
        </p:txBody>
      </p:sp>
      <p:sp>
        <p:nvSpPr>
          <p:cNvPr id="7" name="Slide Number Placeholder 6"/>
          <p:cNvSpPr>
            <a:spLocks noGrp="1"/>
          </p:cNvSpPr>
          <p:nvPr>
            <p:ph type="sldNum" sz="quarter" idx="4294967295"/>
          </p:nvPr>
        </p:nvSpPr>
        <p:spPr>
          <a:xfrm>
            <a:off x="5897880" y="5508837"/>
            <a:ext cx="1920240" cy="316442"/>
          </a:xfrm>
          <a:prstGeom prst="rect">
            <a:avLst/>
          </a:prstGeom>
        </p:spPr>
        <p:txBody>
          <a:bodyPr lIns="80988" tIns="40494" rIns="80988" bIns="40494"/>
          <a:lstStyle/>
          <a:p>
            <a:pPr algn="r">
              <a:defRPr/>
            </a:pPr>
            <a:r>
              <a:rPr lang="en-US" dirty="0"/>
              <a:t>1-</a:t>
            </a:r>
            <a:fld id="{649A95CD-CB90-45D1-B6A8-A27864A65EB6}" type="slidenum">
              <a:rPr lang="en-US"/>
              <a:pPr algn="r">
                <a:defRPr/>
              </a:pPr>
              <a:t>58</a:t>
            </a:fld>
            <a:endParaRPr lang="en-US" dirty="0"/>
          </a:p>
        </p:txBody>
      </p:sp>
      <p:sp>
        <p:nvSpPr>
          <p:cNvPr id="8" name="Footer Placeholder 7"/>
          <p:cNvSpPr>
            <a:spLocks noGrp="1"/>
          </p:cNvSpPr>
          <p:nvPr>
            <p:ph type="ftr" sz="quarter" idx="10"/>
          </p:nvPr>
        </p:nvSpPr>
        <p:spPr>
          <a:xfrm>
            <a:off x="189690" y="5647827"/>
            <a:ext cx="7176310" cy="264159"/>
          </a:xfrm>
          <a:solidFill>
            <a:schemeClr val="bg1"/>
          </a:solidFill>
        </p:spPr>
        <p:txBody>
          <a:bodyPr/>
          <a:lstStyle/>
          <a:p>
            <a:pPr algn="l">
              <a:defRPr/>
            </a:pPr>
            <a:r>
              <a:rPr lang="en-US" sz="800" dirty="0" smtClean="0"/>
              <a:t>Some Information and Images in the course PowerPoint files, copyright © </a:t>
            </a:r>
            <a:r>
              <a:rPr lang="en-US" sz="800" dirty="0"/>
              <a:t>Pearson Education, Inc. publishing </a:t>
            </a:r>
            <a:r>
              <a:rPr lang="en-US" sz="800" dirty="0" smtClean="0"/>
              <a:t>as either </a:t>
            </a:r>
            <a:r>
              <a:rPr lang="en-US" sz="800" dirty="0"/>
              <a:t>Prentice Hall </a:t>
            </a:r>
            <a:r>
              <a:rPr lang="en-US" sz="800" dirty="0" smtClean="0"/>
              <a:t>or Pearson Education</a:t>
            </a:r>
            <a:endParaRPr lang="en-US" sz="800" dirty="0">
              <a:solidFill>
                <a:schemeClr val="tx1">
                  <a:lumMod val="50000"/>
                  <a:lumOff val="50000"/>
                </a:schemeClr>
              </a:solidFill>
              <a:latin typeface="+mj-lt"/>
            </a:endParaRPr>
          </a:p>
        </p:txBody>
      </p:sp>
    </p:spTree>
    <p:extLst>
      <p:ext uri="{BB962C8B-B14F-4D97-AF65-F5344CB8AC3E}">
        <p14:creationId xmlns:p14="http://schemas.microsoft.com/office/powerpoint/2010/main" val="3025037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65124" y="1387475"/>
            <a:ext cx="7864475" cy="4000500"/>
          </a:xfrm>
        </p:spPr>
        <p:txBody>
          <a:bodyPr/>
          <a:lstStyle/>
          <a:p>
            <a:r>
              <a:rPr lang="en-US" sz="2800" dirty="0" smtClean="0"/>
              <a:t>Management benefits from different theories:</a:t>
            </a:r>
          </a:p>
          <a:p>
            <a:pPr lvl="1"/>
            <a:r>
              <a:rPr lang="en-US" sz="2600" dirty="0" smtClean="0"/>
              <a:t>Scientific Mgt. emphasizes task efficiency</a:t>
            </a:r>
          </a:p>
          <a:p>
            <a:pPr lvl="1"/>
            <a:r>
              <a:rPr lang="en-US" sz="2600" dirty="0" smtClean="0"/>
              <a:t>Bureaucracy emphasizes structural efficiency</a:t>
            </a:r>
          </a:p>
          <a:p>
            <a:pPr lvl="1"/>
            <a:r>
              <a:rPr lang="en-US" sz="2600" dirty="0" smtClean="0"/>
              <a:t>Field of Organizational Behavior emphasizes complex social relationships at work.</a:t>
            </a:r>
          </a:p>
          <a:p>
            <a:pPr lvl="1"/>
            <a:r>
              <a:rPr lang="en-US" sz="2600" dirty="0" smtClean="0"/>
              <a:t>Organizational Environment theory looks at firms  as systems interacting with other systems.</a:t>
            </a:r>
          </a:p>
          <a:p>
            <a:pPr lvl="1"/>
            <a:r>
              <a:rPr lang="en-US" sz="2600" dirty="0" smtClean="0"/>
              <a:t>Managers also make many types of complex Decision making &amp; fulfill different roles.</a:t>
            </a:r>
          </a:p>
          <a:p>
            <a:pPr lvl="1"/>
            <a:endParaRPr lang="en-US" sz="2600" dirty="0"/>
          </a:p>
        </p:txBody>
      </p:sp>
      <p:sp>
        <p:nvSpPr>
          <p:cNvPr id="4" name="Slide Number Placeholder 3"/>
          <p:cNvSpPr>
            <a:spLocks noGrp="1"/>
          </p:cNvSpPr>
          <p:nvPr>
            <p:ph type="sldNum" sz="quarter" idx="10"/>
          </p:nvPr>
        </p:nvSpPr>
        <p:spPr/>
        <p:txBody>
          <a:bodyPr/>
          <a:lstStyle/>
          <a:p>
            <a:pPr>
              <a:defRPr/>
            </a:pPr>
            <a:r>
              <a:rPr lang="en-US" dirty="0"/>
              <a:t>1</a:t>
            </a:r>
            <a:r>
              <a:rPr lang="en-US" dirty="0" smtClean="0"/>
              <a:t>-</a:t>
            </a:r>
            <a:fld id="{3C28215B-42F4-4F4C-9367-9564D091669E}" type="slidenum">
              <a:rPr lang="en-US" smtClean="0"/>
              <a:pPr>
                <a:defRPr/>
              </a:pPr>
              <a:t>59</a:t>
            </a:fld>
            <a:endParaRPr lang="en-US" dirty="0"/>
          </a:p>
        </p:txBody>
      </p:sp>
      <p:sp>
        <p:nvSpPr>
          <p:cNvPr id="5" name="TextBox 4"/>
          <p:cNvSpPr txBox="1"/>
          <p:nvPr/>
        </p:nvSpPr>
        <p:spPr>
          <a:xfrm>
            <a:off x="923026" y="5667555"/>
            <a:ext cx="7306574"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590776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smtClean="0"/>
              <a:t>1-</a:t>
            </a:r>
            <a:fld id="{8AB999E6-C382-466B-A667-4A1E3B18AFBA}" type="slidenum">
              <a:rPr lang="en-US" sz="1400" smtClean="0"/>
              <a:pPr eaLnBrk="1" hangingPunct="1"/>
              <a:t>6</a:t>
            </a:fld>
            <a:endParaRPr lang="en-US" sz="1400" dirty="0" smtClean="0"/>
          </a:p>
        </p:txBody>
      </p:sp>
      <p:sp>
        <p:nvSpPr>
          <p:cNvPr id="8195" name="Rectangle 2"/>
          <p:cNvSpPr>
            <a:spLocks noGrp="1" noChangeArrowheads="1"/>
          </p:cNvSpPr>
          <p:nvPr>
            <p:ph type="title"/>
          </p:nvPr>
        </p:nvSpPr>
        <p:spPr/>
        <p:txBody>
          <a:bodyPr/>
          <a:lstStyle/>
          <a:p>
            <a:pPr eaLnBrk="1" hangingPunct="1"/>
            <a:r>
              <a:rPr lang="en-US" smtClean="0"/>
              <a:t>Four Principles of Scientific Management</a:t>
            </a:r>
          </a:p>
        </p:txBody>
      </p:sp>
      <p:sp>
        <p:nvSpPr>
          <p:cNvPr id="8196" name="Rectangle 3"/>
          <p:cNvSpPr>
            <a:spLocks noGrp="1" noChangeArrowheads="1"/>
          </p:cNvSpPr>
          <p:nvPr>
            <p:ph type="body" idx="1"/>
          </p:nvPr>
        </p:nvSpPr>
        <p:spPr>
          <a:xfrm>
            <a:off x="206375" y="1254125"/>
            <a:ext cx="7497013" cy="4689475"/>
          </a:xfrm>
        </p:spPr>
        <p:txBody>
          <a:bodyPr/>
          <a:lstStyle/>
          <a:p>
            <a:pPr marL="681038" lvl="1" indent="-334963" defTabSz="914400" eaLnBrk="1" hangingPunct="1">
              <a:buFont typeface="Wingdings" pitchFamily="2" charset="2"/>
              <a:buNone/>
            </a:pPr>
            <a:r>
              <a:rPr lang="en-US" dirty="0" smtClean="0"/>
              <a:t>1) </a:t>
            </a:r>
            <a:r>
              <a:rPr lang="en-US" sz="3200" dirty="0" smtClean="0"/>
              <a:t>Study the ways jobs are performed now and determine new, improved ways to do them.</a:t>
            </a:r>
          </a:p>
          <a:p>
            <a:pPr marL="1027113" lvl="2" defTabSz="914400" eaLnBrk="1" hangingPunct="1"/>
            <a:r>
              <a:rPr lang="en-US" sz="3200" dirty="0" smtClean="0"/>
              <a:t>Mgt. bears some responsibility for completing work.</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smtClean="0"/>
              <a:t>1-</a:t>
            </a:r>
            <a:fld id="{5B60D534-71EF-486F-9B72-AD5BC0D782F9}" type="slidenum">
              <a:rPr lang="en-US" sz="1400" smtClean="0"/>
              <a:pPr eaLnBrk="1" hangingPunct="1"/>
              <a:t>7</a:t>
            </a:fld>
            <a:endParaRPr lang="en-US" sz="1400" dirty="0" smtClean="0"/>
          </a:p>
        </p:txBody>
      </p:sp>
      <p:sp>
        <p:nvSpPr>
          <p:cNvPr id="9219" name="Rectangle 2"/>
          <p:cNvSpPr>
            <a:spLocks noGrp="1" noChangeArrowheads="1"/>
          </p:cNvSpPr>
          <p:nvPr>
            <p:ph type="title"/>
          </p:nvPr>
        </p:nvSpPr>
        <p:spPr/>
        <p:txBody>
          <a:bodyPr/>
          <a:lstStyle/>
          <a:p>
            <a:pPr eaLnBrk="1" hangingPunct="1"/>
            <a:r>
              <a:rPr lang="en-US" smtClean="0"/>
              <a:t>Four Principles of Scientific Management</a:t>
            </a:r>
          </a:p>
        </p:txBody>
      </p:sp>
      <p:sp>
        <p:nvSpPr>
          <p:cNvPr id="84995" name="Rectangle 3"/>
          <p:cNvSpPr>
            <a:spLocks noGrp="1" noChangeArrowheads="1"/>
          </p:cNvSpPr>
          <p:nvPr>
            <p:ph type="body" idx="1"/>
          </p:nvPr>
        </p:nvSpPr>
        <p:spPr>
          <a:xfrm>
            <a:off x="206375" y="1254125"/>
            <a:ext cx="6937375" cy="2225675"/>
          </a:xfrm>
        </p:spPr>
        <p:txBody>
          <a:bodyPr/>
          <a:lstStyle/>
          <a:p>
            <a:pPr marL="681038" lvl="1" indent="-334963" defTabSz="914400" eaLnBrk="1" hangingPunct="1">
              <a:buFont typeface="Wingdings" pitchFamily="2" charset="2"/>
              <a:buNone/>
              <a:defRPr/>
            </a:pPr>
            <a:r>
              <a:rPr lang="en-US" sz="3200" dirty="0" smtClean="0"/>
              <a:t>2) Codify the new methods into </a:t>
            </a:r>
            <a:r>
              <a:rPr lang="en-US" sz="3200" dirty="0" smtClean="0">
                <a:effectLst>
                  <a:outerShdw blurRad="38100" dist="38100" dir="2700000" algn="tl">
                    <a:srgbClr val="000000">
                      <a:alpha val="43137"/>
                    </a:srgbClr>
                  </a:outerShdw>
                </a:effectLst>
              </a:rPr>
              <a:t>rules</a:t>
            </a:r>
            <a:r>
              <a:rPr lang="en-US" sz="3200" dirty="0" smtClean="0"/>
              <a:t> &amp; teach them to all workers.</a:t>
            </a:r>
          </a:p>
        </p:txBody>
      </p:sp>
      <p:sp>
        <p:nvSpPr>
          <p:cNvPr id="7" name="TextBox 6"/>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A6EEEF13-F875-4180-BAF8-15CD447E1FC0}" type="slidenum">
              <a:rPr lang="en-US" sz="1400" smtClean="0"/>
              <a:pPr eaLnBrk="1" hangingPunct="1"/>
              <a:t>8</a:t>
            </a:fld>
            <a:endParaRPr lang="en-US" sz="1400" dirty="0" smtClean="0"/>
          </a:p>
        </p:txBody>
      </p:sp>
      <p:sp>
        <p:nvSpPr>
          <p:cNvPr id="10243" name="Rectangle 2"/>
          <p:cNvSpPr>
            <a:spLocks noGrp="1" noChangeArrowheads="1"/>
          </p:cNvSpPr>
          <p:nvPr>
            <p:ph type="title"/>
          </p:nvPr>
        </p:nvSpPr>
        <p:spPr/>
        <p:txBody>
          <a:bodyPr/>
          <a:lstStyle/>
          <a:p>
            <a:pPr eaLnBrk="1" hangingPunct="1"/>
            <a:r>
              <a:rPr lang="en-US" smtClean="0"/>
              <a:t>Four Principles of Scientific Management</a:t>
            </a:r>
          </a:p>
        </p:txBody>
      </p:sp>
      <p:sp>
        <p:nvSpPr>
          <p:cNvPr id="25603" name="Rectangle 3"/>
          <p:cNvSpPr>
            <a:spLocks noGrp="1" noChangeArrowheads="1"/>
          </p:cNvSpPr>
          <p:nvPr>
            <p:ph type="body" idx="1"/>
          </p:nvPr>
        </p:nvSpPr>
        <p:spPr/>
        <p:txBody>
          <a:bodyPr/>
          <a:lstStyle/>
          <a:p>
            <a:pPr marL="955675" lvl="1" indent="-609600" defTabSz="914400" eaLnBrk="1" hangingPunct="1">
              <a:buClr>
                <a:srgbClr val="000066"/>
              </a:buClr>
              <a:buFont typeface="Wingdings" pitchFamily="2" charset="2"/>
              <a:buAutoNum type="arabicParenR" startAt="3"/>
              <a:defRPr/>
            </a:pPr>
            <a:r>
              <a:rPr lang="en-US" sz="3200" dirty="0" smtClean="0"/>
              <a:t>Select workers whose skills match the rules.</a:t>
            </a:r>
          </a:p>
        </p:txBody>
      </p:sp>
      <p:sp>
        <p:nvSpPr>
          <p:cNvPr id="5" name="TextBox 4"/>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dirty="0"/>
              <a:t>1</a:t>
            </a:r>
            <a:r>
              <a:rPr lang="en-US" sz="1400" dirty="0" smtClean="0"/>
              <a:t>-</a:t>
            </a:r>
            <a:fld id="{A6EEEF13-F875-4180-BAF8-15CD447E1FC0}" type="slidenum">
              <a:rPr lang="en-US" sz="1400" smtClean="0"/>
              <a:pPr eaLnBrk="1" hangingPunct="1"/>
              <a:t>9</a:t>
            </a:fld>
            <a:endParaRPr lang="en-US" sz="1400" dirty="0" smtClean="0"/>
          </a:p>
        </p:txBody>
      </p:sp>
      <p:sp>
        <p:nvSpPr>
          <p:cNvPr id="10243" name="Rectangle 2"/>
          <p:cNvSpPr>
            <a:spLocks noGrp="1" noChangeArrowheads="1"/>
          </p:cNvSpPr>
          <p:nvPr>
            <p:ph type="title"/>
          </p:nvPr>
        </p:nvSpPr>
        <p:spPr/>
        <p:txBody>
          <a:bodyPr/>
          <a:lstStyle/>
          <a:p>
            <a:pPr eaLnBrk="1" hangingPunct="1"/>
            <a:r>
              <a:rPr lang="en-US" smtClean="0"/>
              <a:t>Four Principles of Scientific Management</a:t>
            </a:r>
          </a:p>
        </p:txBody>
      </p:sp>
      <p:sp>
        <p:nvSpPr>
          <p:cNvPr id="25603" name="Rectangle 3"/>
          <p:cNvSpPr>
            <a:spLocks noGrp="1" noChangeArrowheads="1"/>
          </p:cNvSpPr>
          <p:nvPr>
            <p:ph type="body" idx="1"/>
          </p:nvPr>
        </p:nvSpPr>
        <p:spPr>
          <a:xfrm>
            <a:off x="365125" y="1387475"/>
            <a:ext cx="7646988" cy="2689225"/>
          </a:xfrm>
        </p:spPr>
        <p:txBody>
          <a:bodyPr/>
          <a:lstStyle/>
          <a:p>
            <a:pPr marL="955675" lvl="1" indent="-609600" defTabSz="914400" eaLnBrk="1" hangingPunct="1">
              <a:buClr>
                <a:srgbClr val="000066"/>
              </a:buClr>
              <a:buFont typeface="+mj-lt"/>
              <a:buAutoNum type="arabicPeriod" startAt="4"/>
              <a:defRPr/>
            </a:pPr>
            <a:r>
              <a:rPr lang="en-US" sz="3200" dirty="0" smtClean="0"/>
              <a:t>Establish fair levels of performance and </a:t>
            </a:r>
            <a:r>
              <a:rPr lang="en-US" sz="3200" b="1" dirty="0" smtClean="0"/>
              <a:t>pay a premium</a:t>
            </a:r>
            <a:r>
              <a:rPr lang="en-US" sz="3200" dirty="0" smtClean="0"/>
              <a:t> for higher performance.</a:t>
            </a:r>
          </a:p>
          <a:p>
            <a:pPr marL="1260475" lvl="2" indent="-457200" defTabSz="914400" eaLnBrk="1" hangingPunct="1">
              <a:buClr>
                <a:srgbClr val="000066"/>
              </a:buClr>
              <a:defRPr/>
            </a:pPr>
            <a:r>
              <a:rPr lang="en-US" sz="3200" i="1" dirty="0" smtClean="0">
                <a:effectLst>
                  <a:outerShdw blurRad="38100" dist="38100" dir="2700000" algn="tl">
                    <a:srgbClr val="C0C0C0"/>
                  </a:outerShdw>
                </a:effectLst>
              </a:rPr>
              <a:t>What are the key assumptions of Scientific Management?</a:t>
            </a:r>
            <a:r>
              <a:rPr lang="en-US" sz="3200" dirty="0" smtClean="0"/>
              <a:t>  		</a:t>
            </a:r>
          </a:p>
        </p:txBody>
      </p:sp>
      <p:sp>
        <p:nvSpPr>
          <p:cNvPr id="5" name="TextBox 4"/>
          <p:cNvSpPr txBox="1"/>
          <p:nvPr/>
        </p:nvSpPr>
        <p:spPr>
          <a:xfrm>
            <a:off x="412750" y="5655261"/>
            <a:ext cx="7816850"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TextBox 1"/>
          <p:cNvSpPr txBox="1"/>
          <p:nvPr/>
        </p:nvSpPr>
        <p:spPr>
          <a:xfrm>
            <a:off x="596900" y="4146550"/>
            <a:ext cx="7459663" cy="1600438"/>
          </a:xfrm>
          <a:prstGeom prst="rect">
            <a:avLst/>
          </a:prstGeom>
          <a:noFill/>
        </p:spPr>
        <p:txBody>
          <a:bodyPr wrap="square" rtlCol="0">
            <a:spAutoFit/>
          </a:bodyPr>
          <a:lstStyle/>
          <a:p>
            <a:r>
              <a:rPr lang="en-US" sz="1400" dirty="0" smtClean="0"/>
              <a:t>To learn more about Fredrick Taylor and Scientific Management you might enjoy a 25 minute video (</a:t>
            </a:r>
            <a:r>
              <a:rPr lang="en-US" sz="1400" i="1" dirty="0" smtClean="0"/>
              <a:t>probably not shown in class</a:t>
            </a:r>
            <a:r>
              <a:rPr lang="en-US" sz="1400" dirty="0" smtClean="0"/>
              <a:t>) called “Clockwork.”  It is available through the Murphy Library “Films on Demand” database.  Links:  </a:t>
            </a:r>
          </a:p>
          <a:p>
            <a:r>
              <a:rPr lang="en-US" sz="1400" dirty="0">
                <a:hlinkClick r:id="rId3"/>
              </a:rPr>
              <a:t>https://</a:t>
            </a:r>
            <a:r>
              <a:rPr lang="en-US" sz="1400" dirty="0" smtClean="0">
                <a:hlinkClick r:id="rId3"/>
              </a:rPr>
              <a:t>fod-infobase-com.libweb.uwlax.edu/p_ViewVideo.aspx?xtid=49750</a:t>
            </a:r>
            <a:r>
              <a:rPr lang="en-US" sz="1400" dirty="0" smtClean="0"/>
              <a:t> </a:t>
            </a:r>
          </a:p>
          <a:p>
            <a:r>
              <a:rPr lang="en-US" sz="1400" dirty="0" smtClean="0"/>
              <a:t>The video itself is quite old (1981), so it is interesting to compare “visions of the future” from the 1910s with similar predictions from the 1980s – and to think about the workplace of today.  How are these three </a:t>
            </a:r>
            <a:r>
              <a:rPr lang="en-US" sz="1400" dirty="0" smtClean="0"/>
              <a:t>periods </a:t>
            </a:r>
            <a:r>
              <a:rPr lang="en-US" sz="1400" dirty="0" smtClean="0"/>
              <a:t>different?  How are they similar?  </a:t>
            </a:r>
            <a:endParaRPr lang="en-US" sz="1400" dirty="0"/>
          </a:p>
        </p:txBody>
      </p:sp>
    </p:spTree>
    <p:extLst>
      <p:ext uri="{BB962C8B-B14F-4D97-AF65-F5344CB8AC3E}">
        <p14:creationId xmlns:p14="http://schemas.microsoft.com/office/powerpoint/2010/main" val="2353678733"/>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11806</TotalTime>
  <Words>3170</Words>
  <Application>Microsoft Office PowerPoint</Application>
  <PresentationFormat>Custom</PresentationFormat>
  <Paragraphs>522</Paragraphs>
  <Slides>59</Slides>
  <Notes>56</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Jones2 T05</vt:lpstr>
      <vt:lpstr>Organizational Behavior in Context:   History of Management Thought </vt:lpstr>
      <vt:lpstr>The History of Management Theory</vt:lpstr>
      <vt:lpstr>Classical Management Theory</vt:lpstr>
      <vt:lpstr>Job Specialization and  the Division of Labor</vt:lpstr>
      <vt:lpstr>     F.W. Taylor and Scientific Management</vt:lpstr>
      <vt:lpstr>Four Principles of Scientific Management</vt:lpstr>
      <vt:lpstr>Four Principles of Scientific Management</vt:lpstr>
      <vt:lpstr>Four Principles of Scientific Management</vt:lpstr>
      <vt:lpstr>Four Principles of Scientific Management</vt:lpstr>
      <vt:lpstr>Contributions of Taylor:</vt:lpstr>
      <vt:lpstr>Problems with Scientific Management</vt:lpstr>
      <vt:lpstr>Frank and Lillian Gilbreth</vt:lpstr>
      <vt:lpstr>Examples of “Therbligs”</vt:lpstr>
      <vt:lpstr>Administrative Management Theory</vt:lpstr>
      <vt:lpstr>Max Weber’s Principles of Bureaucracy</vt:lpstr>
      <vt:lpstr>Weber’s Principles of Bureaucracy</vt:lpstr>
      <vt:lpstr>Weber’s Principles of Bureaucracy</vt:lpstr>
      <vt:lpstr>Weber’s Principles of Bureaucracy</vt:lpstr>
      <vt:lpstr>Weber’s Principles of Bureaucracy</vt:lpstr>
      <vt:lpstr>Rules, SOPs and Norms</vt:lpstr>
      <vt:lpstr>    Fayol’s 14 Principles      of Management</vt:lpstr>
      <vt:lpstr>Fayol’s Principles of Management</vt:lpstr>
      <vt:lpstr>Fayol’s Principles of Management</vt:lpstr>
      <vt:lpstr>Fayol’s Principles of Management</vt:lpstr>
      <vt:lpstr>Fayol’s Principles of Management</vt:lpstr>
      <vt:lpstr>Fayol’s Principles of Management</vt:lpstr>
      <vt:lpstr>Fayol’s Functions of Management</vt:lpstr>
      <vt:lpstr>Fayol’s Functions of Management</vt:lpstr>
      <vt:lpstr>Bonus Information (NOT covered in class; MAY be on test): Mooney’s Principles of Organization</vt:lpstr>
      <vt:lpstr>Bonus Information (NOT covered in class; MAY be on test): Urwick’s Synthesis.</vt:lpstr>
      <vt:lpstr>A Further Evaluation of the  Classical Approach.</vt:lpstr>
      <vt:lpstr>The Behavioral Approach</vt:lpstr>
      <vt:lpstr>Behavioral Management Theory</vt:lpstr>
      <vt:lpstr>                  Behavioral Management:                               Early Approaches.</vt:lpstr>
      <vt:lpstr>     Behavioral Management:        Early Approaches</vt:lpstr>
      <vt:lpstr>            Behavioral Management:                          Early Approaches.</vt:lpstr>
      <vt:lpstr>   Behavioral Management:      Early Approaches</vt:lpstr>
      <vt:lpstr>The Hawthorne Studies</vt:lpstr>
      <vt:lpstr>The Hawthorne Studies</vt:lpstr>
      <vt:lpstr>Humanistic Theories:  McGregor’s “Theory X” and “Theory Y”</vt:lpstr>
      <vt:lpstr>          Humanistic Theories:            Chris Argyris</vt:lpstr>
      <vt:lpstr>Organizational Environment</vt:lpstr>
      <vt:lpstr>The History of Management Theory</vt:lpstr>
      <vt:lpstr>Organizational Environment Theory</vt:lpstr>
      <vt:lpstr>Systems Theory</vt:lpstr>
      <vt:lpstr>PowerPoint Presentation</vt:lpstr>
      <vt:lpstr>Contingency Theory: No one best way to organize &amp; manage an organization</vt:lpstr>
      <vt:lpstr>Decision Making</vt:lpstr>
      <vt:lpstr>Classical Decision Theory</vt:lpstr>
      <vt:lpstr>Classical Decision Theory</vt:lpstr>
      <vt:lpstr>Behavioral Decision Theory</vt:lpstr>
      <vt:lpstr>Managerial Roles and Skills</vt:lpstr>
      <vt:lpstr>Decisional Roles</vt:lpstr>
      <vt:lpstr>Informational Roles</vt:lpstr>
      <vt:lpstr>Interpersonal Roles</vt:lpstr>
      <vt:lpstr>Management Decisions tend to occur in a context of…</vt:lpstr>
      <vt:lpstr>Managers at different levels make different types of decisions</vt:lpstr>
      <vt:lpstr>To summarize:   Organizational Behavior is…</vt:lpstr>
      <vt:lpstr>Conclusion</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Linda Crane</dc:creator>
  <cp:lastModifiedBy>Owner</cp:lastModifiedBy>
  <cp:revision>133</cp:revision>
  <cp:lastPrinted>2012-05-19T20:47:20Z</cp:lastPrinted>
  <dcterms:created xsi:type="dcterms:W3CDTF">2004-09-20T18:17:15Z</dcterms:created>
  <dcterms:modified xsi:type="dcterms:W3CDTF">2018-07-30T01:18:43Z</dcterms:modified>
  <cp:category>Presentation</cp:category>
</cp:coreProperties>
</file>