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9"/>
  </p:notesMasterIdLst>
  <p:sldIdLst>
    <p:sldId id="258" r:id="rId2"/>
    <p:sldId id="259" r:id="rId3"/>
    <p:sldId id="261" r:id="rId4"/>
    <p:sldId id="262" r:id="rId5"/>
    <p:sldId id="295" r:id="rId6"/>
    <p:sldId id="296" r:id="rId7"/>
    <p:sldId id="298" r:id="rId8"/>
    <p:sldId id="299" r:id="rId9"/>
    <p:sldId id="264" r:id="rId10"/>
    <p:sldId id="265" r:id="rId11"/>
    <p:sldId id="301" r:id="rId12"/>
    <p:sldId id="266" r:id="rId13"/>
    <p:sldId id="263" r:id="rId14"/>
    <p:sldId id="268" r:id="rId15"/>
    <p:sldId id="300" r:id="rId16"/>
    <p:sldId id="293" r:id="rId17"/>
    <p:sldId id="269" r:id="rId18"/>
    <p:sldId id="270" r:id="rId19"/>
    <p:sldId id="267" r:id="rId20"/>
    <p:sldId id="272" r:id="rId21"/>
    <p:sldId id="274" r:id="rId22"/>
    <p:sldId id="275" r:id="rId23"/>
    <p:sldId id="277" r:id="rId24"/>
    <p:sldId id="283" r:id="rId25"/>
    <p:sldId id="284" r:id="rId26"/>
    <p:sldId id="285" r:id="rId27"/>
    <p:sldId id="294" r:id="rId28"/>
  </p:sldIdLst>
  <p:sldSz cx="8229600" cy="594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72">
          <p15:clr>
            <a:srgbClr val="A4A3A4"/>
          </p15:clr>
        </p15:guide>
        <p15:guide id="2" pos="2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5EFF"/>
    <a:srgbClr val="DDF6FF"/>
    <a:srgbClr val="9BD4FF"/>
    <a:srgbClr val="5DBAFF"/>
    <a:srgbClr val="0036A2"/>
    <a:srgbClr val="159BFF"/>
    <a:srgbClr val="57B7FF"/>
    <a:srgbClr val="B9EDFF"/>
    <a:srgbClr val="1A69A4"/>
    <a:srgbClr val="AF7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97" autoAdjust="0"/>
    <p:restoredTop sz="69903" autoAdjust="0"/>
  </p:normalViewPr>
  <p:slideViewPr>
    <p:cSldViewPr snapToGrid="0">
      <p:cViewPr>
        <p:scale>
          <a:sx n="104" d="100"/>
          <a:sy n="104" d="100"/>
        </p:scale>
        <p:origin x="-624" y="226"/>
      </p:cViewPr>
      <p:guideLst>
        <p:guide orient="horz" pos="1872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5688" y="685800"/>
            <a:ext cx="47466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85E73A-7765-400D-84F7-C1101EA827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6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ChangeArrowheads="1"/>
          </p:cNvSpPr>
          <p:nvPr/>
        </p:nvSpPr>
        <p:spPr bwMode="auto">
          <a:xfrm>
            <a:off x="355600" y="1287463"/>
            <a:ext cx="7874000" cy="4921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1027"/>
          <p:cNvSpPr>
            <a:spLocks noChangeArrowheads="1"/>
          </p:cNvSpPr>
          <p:nvPr/>
        </p:nvSpPr>
        <p:spPr bwMode="auto">
          <a:xfrm>
            <a:off x="0" y="230188"/>
            <a:ext cx="8229600" cy="1036637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5983288" y="2122488"/>
            <a:ext cx="1771650" cy="757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1029"/>
          <p:cNvSpPr>
            <a:spLocks noChangeArrowheads="1"/>
          </p:cNvSpPr>
          <p:nvPr/>
        </p:nvSpPr>
        <p:spPr bwMode="auto">
          <a:xfrm>
            <a:off x="8477250" y="-390525"/>
            <a:ext cx="1771650" cy="779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1030"/>
          <p:cNvSpPr>
            <a:spLocks noChangeShapeType="1"/>
          </p:cNvSpPr>
          <p:nvPr/>
        </p:nvSpPr>
        <p:spPr bwMode="auto">
          <a:xfrm>
            <a:off x="355600" y="1270000"/>
            <a:ext cx="7874000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47" name="Group 1031"/>
          <p:cNvGrpSpPr>
            <a:grpSpLocks/>
          </p:cNvGrpSpPr>
          <p:nvPr/>
        </p:nvGrpSpPr>
        <p:grpSpPr bwMode="auto">
          <a:xfrm>
            <a:off x="0" y="0"/>
            <a:ext cx="376238" cy="5943600"/>
            <a:chOff x="0" y="0"/>
            <a:chExt cx="237" cy="3744"/>
          </a:xfrm>
        </p:grpSpPr>
        <p:sp>
          <p:nvSpPr>
            <p:cNvPr id="10248" name="Rectangle 1032"/>
            <p:cNvSpPr>
              <a:spLocks noChangeArrowheads="1"/>
            </p:cNvSpPr>
            <p:nvPr userDrawn="1"/>
          </p:nvSpPr>
          <p:spPr bwMode="auto">
            <a:xfrm>
              <a:off x="0" y="0"/>
              <a:ext cx="237" cy="3744"/>
            </a:xfrm>
            <a:prstGeom prst="rect">
              <a:avLst/>
            </a:prstGeom>
            <a:gradFill rotWithShape="1">
              <a:gsLst>
                <a:gs pos="0">
                  <a:srgbClr val="0B3F49"/>
                </a:gs>
                <a:gs pos="100000">
                  <a:srgbClr val="1A69A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1033"/>
            <p:cNvSpPr>
              <a:spLocks noChangeShapeType="1"/>
            </p:cNvSpPr>
            <p:nvPr userDrawn="1"/>
          </p:nvSpPr>
          <p:spPr bwMode="auto">
            <a:xfrm>
              <a:off x="102" y="455"/>
              <a:ext cx="0" cy="3289"/>
            </a:xfrm>
            <a:prstGeom prst="line">
              <a:avLst/>
            </a:prstGeom>
            <a:noFill/>
            <a:ln w="28575">
              <a:solidFill>
                <a:srgbClr val="BB2C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Oval 1034"/>
            <p:cNvSpPr>
              <a:spLocks noChangeArrowheads="1"/>
            </p:cNvSpPr>
            <p:nvPr userDrawn="1"/>
          </p:nvSpPr>
          <p:spPr bwMode="auto">
            <a:xfrm>
              <a:off x="12" y="252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B3F49">
                    <a:gamma/>
                    <a:shade val="46275"/>
                    <a:invGamma/>
                  </a:srgbClr>
                </a:gs>
                <a:gs pos="50000">
                  <a:srgbClr val="0B3F49"/>
                </a:gs>
                <a:gs pos="100000">
                  <a:srgbClr val="0B3F4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Oval 1035"/>
            <p:cNvSpPr>
              <a:spLocks noChangeArrowheads="1"/>
            </p:cNvSpPr>
            <p:nvPr userDrawn="1"/>
          </p:nvSpPr>
          <p:spPr bwMode="auto">
            <a:xfrm>
              <a:off x="12" y="11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1A69A4">
                    <a:gamma/>
                    <a:shade val="46275"/>
                    <a:invGamma/>
                  </a:srgbClr>
                </a:gs>
                <a:gs pos="50000">
                  <a:srgbClr val="1A69A4"/>
                </a:gs>
                <a:gs pos="100000">
                  <a:srgbClr val="1A69A4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036"/>
            <p:cNvSpPr>
              <a:spLocks noChangeArrowheads="1"/>
            </p:cNvSpPr>
            <p:nvPr userDrawn="1"/>
          </p:nvSpPr>
          <p:spPr bwMode="auto">
            <a:xfrm>
              <a:off x="30" y="0"/>
              <a:ext cx="64" cy="3744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2000"/>
                  </a:srgbClr>
                </a:gs>
                <a:gs pos="100000">
                  <a:srgbClr val="FFFFFF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Rectangle 1037"/>
          <p:cNvSpPr>
            <a:spLocks noChangeArrowheads="1"/>
          </p:cNvSpPr>
          <p:nvPr/>
        </p:nvSpPr>
        <p:spPr bwMode="auto">
          <a:xfrm>
            <a:off x="9525" y="190500"/>
            <a:ext cx="8220075" cy="5753100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038"/>
          <p:cNvSpPr>
            <a:spLocks noChangeArrowheads="1"/>
          </p:cNvSpPr>
          <p:nvPr/>
        </p:nvSpPr>
        <p:spPr bwMode="auto">
          <a:xfrm>
            <a:off x="173038" y="3343275"/>
            <a:ext cx="8056562" cy="1897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039"/>
          <p:cNvSpPr>
            <a:spLocks noChangeArrowheads="1"/>
          </p:cNvSpPr>
          <p:nvPr/>
        </p:nvSpPr>
        <p:spPr bwMode="auto">
          <a:xfrm>
            <a:off x="0" y="0"/>
            <a:ext cx="8229600" cy="242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040"/>
          <p:cNvSpPr>
            <a:spLocks noGrp="1" noChangeArrowheads="1"/>
          </p:cNvSpPr>
          <p:nvPr>
            <p:ph type="ctrTitle"/>
          </p:nvPr>
        </p:nvSpPr>
        <p:spPr>
          <a:xfrm>
            <a:off x="274638" y="1846263"/>
            <a:ext cx="7954962" cy="1274762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57" name="Rectangle 1041"/>
          <p:cNvSpPr>
            <a:spLocks noGrp="1" noChangeArrowheads="1"/>
          </p:cNvSpPr>
          <p:nvPr>
            <p:ph type="subTitle" idx="1"/>
          </p:nvPr>
        </p:nvSpPr>
        <p:spPr>
          <a:xfrm>
            <a:off x="301625" y="3368675"/>
            <a:ext cx="7927975" cy="184308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258" name="Text Box 1042"/>
          <p:cNvSpPr txBox="1">
            <a:spLocks noChangeArrowheads="1"/>
          </p:cNvSpPr>
          <p:nvPr/>
        </p:nvSpPr>
        <p:spPr bwMode="auto">
          <a:xfrm rot="-5400000">
            <a:off x="7361237" y="703263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chemeClr val="hlink"/>
                </a:solidFill>
              </a:rPr>
              <a:t>Chapter</a:t>
            </a:r>
          </a:p>
        </p:txBody>
      </p:sp>
      <p:sp>
        <p:nvSpPr>
          <p:cNvPr id="10259" name="Text Box 1043"/>
          <p:cNvSpPr txBox="1">
            <a:spLocks noChangeArrowheads="1"/>
          </p:cNvSpPr>
          <p:nvPr/>
        </p:nvSpPr>
        <p:spPr bwMode="auto">
          <a:xfrm>
            <a:off x="6907213" y="354013"/>
            <a:ext cx="692150" cy="11890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7200" b="1">
                <a:solidFill>
                  <a:srgbClr val="1A69A4"/>
                </a:solidFill>
              </a:rPr>
              <a:t>1</a:t>
            </a:r>
          </a:p>
        </p:txBody>
      </p:sp>
      <p:sp>
        <p:nvSpPr>
          <p:cNvPr id="10260" name="Rectangle 1044"/>
          <p:cNvSpPr>
            <a:spLocks noChangeArrowheads="1"/>
          </p:cNvSpPr>
          <p:nvPr/>
        </p:nvSpPr>
        <p:spPr bwMode="auto">
          <a:xfrm>
            <a:off x="193675" y="579438"/>
            <a:ext cx="101600" cy="276066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1045"/>
          <p:cNvSpPr>
            <a:spLocks noChangeShapeType="1"/>
          </p:cNvSpPr>
          <p:nvPr/>
        </p:nvSpPr>
        <p:spPr bwMode="auto">
          <a:xfrm>
            <a:off x="184150" y="590550"/>
            <a:ext cx="6532563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Rectangle 1046"/>
          <p:cNvSpPr>
            <a:spLocks noChangeArrowheads="1"/>
          </p:cNvSpPr>
          <p:nvPr/>
        </p:nvSpPr>
        <p:spPr bwMode="auto">
          <a:xfrm>
            <a:off x="0" y="193675"/>
            <a:ext cx="190500" cy="5749925"/>
          </a:xfrm>
          <a:prstGeom prst="rect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rgbClr val="FFFFFF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1047"/>
          <p:cNvSpPr>
            <a:spLocks noChangeShapeType="1"/>
          </p:cNvSpPr>
          <p:nvPr/>
        </p:nvSpPr>
        <p:spPr bwMode="auto">
          <a:xfrm>
            <a:off x="192088" y="590550"/>
            <a:ext cx="0" cy="5353050"/>
          </a:xfrm>
          <a:prstGeom prst="line">
            <a:avLst/>
          </a:prstGeom>
          <a:noFill/>
          <a:ln w="28575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Oval 1048"/>
          <p:cNvSpPr>
            <a:spLocks noChangeArrowheads="1"/>
          </p:cNvSpPr>
          <p:nvPr/>
        </p:nvSpPr>
        <p:spPr bwMode="auto">
          <a:xfrm>
            <a:off x="0" y="254000"/>
            <a:ext cx="327025" cy="327025"/>
          </a:xfrm>
          <a:prstGeom prst="ellipse">
            <a:avLst/>
          </a:prstGeom>
          <a:gradFill rotWithShape="1">
            <a:gsLst>
              <a:gs pos="0">
                <a:srgbClr val="0B3F49">
                  <a:gamma/>
                  <a:shade val="46275"/>
                  <a:invGamma/>
                </a:srgbClr>
              </a:gs>
              <a:gs pos="50000">
                <a:srgbClr val="0B3F49"/>
              </a:gs>
              <a:gs pos="100000">
                <a:srgbClr val="0B3F49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E8AD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Oval 1049"/>
          <p:cNvSpPr>
            <a:spLocks noChangeArrowheads="1"/>
          </p:cNvSpPr>
          <p:nvPr/>
        </p:nvSpPr>
        <p:spPr bwMode="auto">
          <a:xfrm>
            <a:off x="201613" y="444500"/>
            <a:ext cx="327025" cy="327025"/>
          </a:xfrm>
          <a:prstGeom prst="ellipse">
            <a:avLst/>
          </a:prstGeom>
          <a:gradFill rotWithShape="1">
            <a:gsLst>
              <a:gs pos="0">
                <a:srgbClr val="1A69A4">
                  <a:gamma/>
                  <a:shade val="46275"/>
                  <a:invGamma/>
                </a:srgbClr>
              </a:gs>
              <a:gs pos="50000">
                <a:srgbClr val="1A69A4"/>
              </a:gs>
              <a:gs pos="100000">
                <a:srgbClr val="1A69A4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E8AD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Oval 1050"/>
          <p:cNvSpPr>
            <a:spLocks noChangeArrowheads="1"/>
          </p:cNvSpPr>
          <p:nvPr/>
        </p:nvSpPr>
        <p:spPr bwMode="auto">
          <a:xfrm>
            <a:off x="6602413" y="303213"/>
            <a:ext cx="1301750" cy="1301750"/>
          </a:xfrm>
          <a:prstGeom prst="ellipse">
            <a:avLst/>
          </a:prstGeom>
          <a:noFill/>
          <a:ln w="38100">
            <a:solidFill>
              <a:srgbClr val="E8A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Rectangle 1051"/>
          <p:cNvSpPr>
            <a:spLocks noChangeArrowheads="1"/>
          </p:cNvSpPr>
          <p:nvPr userDrawn="1"/>
        </p:nvSpPr>
        <p:spPr bwMode="auto">
          <a:xfrm>
            <a:off x="355600" y="1287463"/>
            <a:ext cx="7874000" cy="4921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1052"/>
          <p:cNvSpPr>
            <a:spLocks noChangeArrowheads="1"/>
          </p:cNvSpPr>
          <p:nvPr userDrawn="1"/>
        </p:nvSpPr>
        <p:spPr bwMode="auto">
          <a:xfrm>
            <a:off x="0" y="230188"/>
            <a:ext cx="8229600" cy="1036637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Rectangle 1053"/>
          <p:cNvSpPr>
            <a:spLocks noChangeArrowheads="1"/>
          </p:cNvSpPr>
          <p:nvPr userDrawn="1"/>
        </p:nvSpPr>
        <p:spPr bwMode="auto">
          <a:xfrm>
            <a:off x="5983288" y="2122488"/>
            <a:ext cx="1771650" cy="757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Rectangle 1054"/>
          <p:cNvSpPr>
            <a:spLocks noChangeArrowheads="1"/>
          </p:cNvSpPr>
          <p:nvPr userDrawn="1"/>
        </p:nvSpPr>
        <p:spPr bwMode="auto">
          <a:xfrm>
            <a:off x="8477250" y="-390525"/>
            <a:ext cx="1771650" cy="779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Line 1055"/>
          <p:cNvSpPr>
            <a:spLocks noChangeShapeType="1"/>
          </p:cNvSpPr>
          <p:nvPr userDrawn="1"/>
        </p:nvSpPr>
        <p:spPr bwMode="auto">
          <a:xfrm>
            <a:off x="355600" y="1270000"/>
            <a:ext cx="7874000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72" name="Group 1056"/>
          <p:cNvGrpSpPr>
            <a:grpSpLocks/>
          </p:cNvGrpSpPr>
          <p:nvPr userDrawn="1"/>
        </p:nvGrpSpPr>
        <p:grpSpPr bwMode="auto">
          <a:xfrm>
            <a:off x="0" y="0"/>
            <a:ext cx="376238" cy="5943600"/>
            <a:chOff x="0" y="0"/>
            <a:chExt cx="237" cy="3744"/>
          </a:xfrm>
        </p:grpSpPr>
        <p:sp>
          <p:nvSpPr>
            <p:cNvPr id="10273" name="Rectangle 1057"/>
            <p:cNvSpPr>
              <a:spLocks noChangeArrowheads="1"/>
            </p:cNvSpPr>
            <p:nvPr userDrawn="1"/>
          </p:nvSpPr>
          <p:spPr bwMode="auto">
            <a:xfrm>
              <a:off x="0" y="0"/>
              <a:ext cx="237" cy="3744"/>
            </a:xfrm>
            <a:prstGeom prst="rect">
              <a:avLst/>
            </a:prstGeom>
            <a:gradFill rotWithShape="1">
              <a:gsLst>
                <a:gs pos="0">
                  <a:srgbClr val="0B3F49"/>
                </a:gs>
                <a:gs pos="100000">
                  <a:srgbClr val="1A69A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Line 1058"/>
            <p:cNvSpPr>
              <a:spLocks noChangeShapeType="1"/>
            </p:cNvSpPr>
            <p:nvPr userDrawn="1"/>
          </p:nvSpPr>
          <p:spPr bwMode="auto">
            <a:xfrm>
              <a:off x="102" y="455"/>
              <a:ext cx="0" cy="3289"/>
            </a:xfrm>
            <a:prstGeom prst="line">
              <a:avLst/>
            </a:prstGeom>
            <a:noFill/>
            <a:ln w="28575">
              <a:solidFill>
                <a:srgbClr val="BB2C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Oval 1059"/>
            <p:cNvSpPr>
              <a:spLocks noChangeArrowheads="1"/>
            </p:cNvSpPr>
            <p:nvPr userDrawn="1"/>
          </p:nvSpPr>
          <p:spPr bwMode="auto">
            <a:xfrm>
              <a:off x="12" y="252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B3F49">
                    <a:gamma/>
                    <a:shade val="46275"/>
                    <a:invGamma/>
                  </a:srgbClr>
                </a:gs>
                <a:gs pos="50000">
                  <a:srgbClr val="0B3F49"/>
                </a:gs>
                <a:gs pos="100000">
                  <a:srgbClr val="0B3F4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Oval 1060"/>
            <p:cNvSpPr>
              <a:spLocks noChangeArrowheads="1"/>
            </p:cNvSpPr>
            <p:nvPr userDrawn="1"/>
          </p:nvSpPr>
          <p:spPr bwMode="auto">
            <a:xfrm>
              <a:off x="12" y="11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1A69A4">
                    <a:gamma/>
                    <a:shade val="46275"/>
                    <a:invGamma/>
                  </a:srgbClr>
                </a:gs>
                <a:gs pos="50000">
                  <a:srgbClr val="1A69A4"/>
                </a:gs>
                <a:gs pos="100000">
                  <a:srgbClr val="1A69A4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Rectangle 1061"/>
            <p:cNvSpPr>
              <a:spLocks noChangeArrowheads="1"/>
            </p:cNvSpPr>
            <p:nvPr userDrawn="1"/>
          </p:nvSpPr>
          <p:spPr bwMode="auto">
            <a:xfrm>
              <a:off x="30" y="0"/>
              <a:ext cx="64" cy="3744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2000"/>
                  </a:srgbClr>
                </a:gs>
                <a:gs pos="100000">
                  <a:srgbClr val="FFFFFF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8" name="Rectangle 1062"/>
          <p:cNvSpPr>
            <a:spLocks noChangeArrowheads="1"/>
          </p:cNvSpPr>
          <p:nvPr userDrawn="1"/>
        </p:nvSpPr>
        <p:spPr bwMode="auto">
          <a:xfrm>
            <a:off x="9525" y="190500"/>
            <a:ext cx="8220075" cy="5753100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Rectangle 1063"/>
          <p:cNvSpPr>
            <a:spLocks noChangeArrowheads="1"/>
          </p:cNvSpPr>
          <p:nvPr userDrawn="1"/>
        </p:nvSpPr>
        <p:spPr bwMode="auto">
          <a:xfrm>
            <a:off x="173038" y="3343275"/>
            <a:ext cx="8056562" cy="1897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Rectangle 1064"/>
          <p:cNvSpPr>
            <a:spLocks noChangeArrowheads="1"/>
          </p:cNvSpPr>
          <p:nvPr userDrawn="1"/>
        </p:nvSpPr>
        <p:spPr bwMode="auto">
          <a:xfrm>
            <a:off x="0" y="0"/>
            <a:ext cx="8229600" cy="242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Text Box 1065"/>
          <p:cNvSpPr txBox="1">
            <a:spLocks noChangeArrowheads="1"/>
          </p:cNvSpPr>
          <p:nvPr userDrawn="1"/>
        </p:nvSpPr>
        <p:spPr bwMode="auto">
          <a:xfrm rot="-5400000">
            <a:off x="7361237" y="703263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chemeClr val="hlink"/>
                </a:solidFill>
              </a:rPr>
              <a:t>Chapter</a:t>
            </a:r>
          </a:p>
        </p:txBody>
      </p:sp>
      <p:sp>
        <p:nvSpPr>
          <p:cNvPr id="10282" name="Text Box 1066"/>
          <p:cNvSpPr txBox="1">
            <a:spLocks noChangeArrowheads="1"/>
          </p:cNvSpPr>
          <p:nvPr userDrawn="1"/>
        </p:nvSpPr>
        <p:spPr bwMode="auto">
          <a:xfrm>
            <a:off x="6914003" y="354013"/>
            <a:ext cx="697619" cy="1200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7200" b="1" dirty="0" smtClean="0">
                <a:solidFill>
                  <a:srgbClr val="1A69A4"/>
                </a:solidFill>
              </a:rPr>
              <a:t>2</a:t>
            </a:r>
            <a:endParaRPr lang="en-US" sz="6600" b="1" dirty="0">
              <a:solidFill>
                <a:srgbClr val="1A69A4"/>
              </a:solidFill>
            </a:endParaRPr>
          </a:p>
        </p:txBody>
      </p:sp>
      <p:sp>
        <p:nvSpPr>
          <p:cNvPr id="10283" name="Rectangle 1067"/>
          <p:cNvSpPr>
            <a:spLocks noChangeArrowheads="1"/>
          </p:cNvSpPr>
          <p:nvPr userDrawn="1"/>
        </p:nvSpPr>
        <p:spPr bwMode="auto">
          <a:xfrm>
            <a:off x="193675" y="579438"/>
            <a:ext cx="101600" cy="276066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1068"/>
          <p:cNvSpPr>
            <a:spLocks noChangeShapeType="1"/>
          </p:cNvSpPr>
          <p:nvPr userDrawn="1"/>
        </p:nvSpPr>
        <p:spPr bwMode="auto">
          <a:xfrm>
            <a:off x="184150" y="590550"/>
            <a:ext cx="6532563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5" name="Rectangle 1069"/>
          <p:cNvSpPr>
            <a:spLocks noChangeArrowheads="1"/>
          </p:cNvSpPr>
          <p:nvPr userDrawn="1"/>
        </p:nvSpPr>
        <p:spPr bwMode="auto">
          <a:xfrm>
            <a:off x="0" y="193675"/>
            <a:ext cx="190500" cy="5749925"/>
          </a:xfrm>
          <a:prstGeom prst="rect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rgbClr val="FFFFFF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Line 1070"/>
          <p:cNvSpPr>
            <a:spLocks noChangeShapeType="1"/>
          </p:cNvSpPr>
          <p:nvPr userDrawn="1"/>
        </p:nvSpPr>
        <p:spPr bwMode="auto">
          <a:xfrm>
            <a:off x="192088" y="590550"/>
            <a:ext cx="0" cy="5353050"/>
          </a:xfrm>
          <a:prstGeom prst="line">
            <a:avLst/>
          </a:prstGeom>
          <a:noFill/>
          <a:ln w="28575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7" name="Oval 1071"/>
          <p:cNvSpPr>
            <a:spLocks noChangeArrowheads="1"/>
          </p:cNvSpPr>
          <p:nvPr userDrawn="1"/>
        </p:nvSpPr>
        <p:spPr bwMode="auto">
          <a:xfrm>
            <a:off x="0" y="254000"/>
            <a:ext cx="327025" cy="327025"/>
          </a:xfrm>
          <a:prstGeom prst="ellipse">
            <a:avLst/>
          </a:prstGeom>
          <a:gradFill rotWithShape="1">
            <a:gsLst>
              <a:gs pos="0">
                <a:srgbClr val="0B3F49">
                  <a:gamma/>
                  <a:shade val="46275"/>
                  <a:invGamma/>
                </a:srgbClr>
              </a:gs>
              <a:gs pos="50000">
                <a:srgbClr val="0B3F49"/>
              </a:gs>
              <a:gs pos="100000">
                <a:srgbClr val="0B3F49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E8AD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Oval 1072"/>
          <p:cNvSpPr>
            <a:spLocks noChangeArrowheads="1"/>
          </p:cNvSpPr>
          <p:nvPr userDrawn="1"/>
        </p:nvSpPr>
        <p:spPr bwMode="auto">
          <a:xfrm>
            <a:off x="201613" y="444500"/>
            <a:ext cx="327025" cy="327025"/>
          </a:xfrm>
          <a:prstGeom prst="ellipse">
            <a:avLst/>
          </a:prstGeom>
          <a:gradFill rotWithShape="1">
            <a:gsLst>
              <a:gs pos="0">
                <a:srgbClr val="1A69A4">
                  <a:gamma/>
                  <a:shade val="46275"/>
                  <a:invGamma/>
                </a:srgbClr>
              </a:gs>
              <a:gs pos="50000">
                <a:srgbClr val="1A69A4"/>
              </a:gs>
              <a:gs pos="100000">
                <a:srgbClr val="1A69A4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E8AD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Oval 1073"/>
          <p:cNvSpPr>
            <a:spLocks noChangeArrowheads="1"/>
          </p:cNvSpPr>
          <p:nvPr userDrawn="1"/>
        </p:nvSpPr>
        <p:spPr bwMode="auto">
          <a:xfrm>
            <a:off x="6602413" y="303213"/>
            <a:ext cx="1301750" cy="1301750"/>
          </a:xfrm>
          <a:prstGeom prst="ellipse">
            <a:avLst/>
          </a:prstGeom>
          <a:noFill/>
          <a:ln w="38100">
            <a:solidFill>
              <a:srgbClr val="E8A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7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62688" y="238125"/>
            <a:ext cx="1966912" cy="5162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238125"/>
            <a:ext cx="5753100" cy="5162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93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38125"/>
            <a:ext cx="787241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5125" y="1387475"/>
            <a:ext cx="3740150" cy="401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57675" y="1387475"/>
            <a:ext cx="3741738" cy="401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1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8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19525"/>
            <a:ext cx="6994525" cy="1179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519363"/>
            <a:ext cx="6994525" cy="13001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317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387475"/>
            <a:ext cx="3740150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57675" y="1387475"/>
            <a:ext cx="3741738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4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38125"/>
            <a:ext cx="7407275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163" y="1330325"/>
            <a:ext cx="3636962" cy="554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1884363"/>
            <a:ext cx="3636962" cy="342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9888" y="1330325"/>
            <a:ext cx="3638550" cy="554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9888" y="1884363"/>
            <a:ext cx="3638550" cy="342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47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36538"/>
            <a:ext cx="2708275" cy="1006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863" y="236538"/>
            <a:ext cx="4600575" cy="5072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163" y="1243013"/>
            <a:ext cx="2708275" cy="4065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275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4160838"/>
            <a:ext cx="4938713" cy="490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2900" y="531813"/>
            <a:ext cx="4938713" cy="3565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2900" y="4651375"/>
            <a:ext cx="4938713" cy="69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187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55600" y="1287463"/>
            <a:ext cx="7874000" cy="4921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230188"/>
            <a:ext cx="8229600" cy="1036637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983288" y="2122488"/>
            <a:ext cx="1771650" cy="757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477250" y="-390525"/>
            <a:ext cx="1771650" cy="779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55600" y="1270000"/>
            <a:ext cx="7874000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0" y="0"/>
            <a:ext cx="376238" cy="5943600"/>
            <a:chOff x="0" y="0"/>
            <a:chExt cx="237" cy="3744"/>
          </a:xfrm>
        </p:grpSpPr>
        <p:sp>
          <p:nvSpPr>
            <p:cNvPr id="9224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237" cy="3744"/>
            </a:xfrm>
            <a:prstGeom prst="rect">
              <a:avLst/>
            </a:prstGeom>
            <a:gradFill rotWithShape="1">
              <a:gsLst>
                <a:gs pos="0">
                  <a:srgbClr val="0B3F49"/>
                </a:gs>
                <a:gs pos="100000">
                  <a:srgbClr val="1A69A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9"/>
            <p:cNvSpPr>
              <a:spLocks noChangeShapeType="1"/>
            </p:cNvSpPr>
            <p:nvPr userDrawn="1"/>
          </p:nvSpPr>
          <p:spPr bwMode="auto">
            <a:xfrm>
              <a:off x="102" y="455"/>
              <a:ext cx="0" cy="3289"/>
            </a:xfrm>
            <a:prstGeom prst="line">
              <a:avLst/>
            </a:prstGeom>
            <a:noFill/>
            <a:ln w="28575">
              <a:solidFill>
                <a:srgbClr val="BB2C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Oval 10"/>
            <p:cNvSpPr>
              <a:spLocks noChangeArrowheads="1"/>
            </p:cNvSpPr>
            <p:nvPr userDrawn="1"/>
          </p:nvSpPr>
          <p:spPr bwMode="auto">
            <a:xfrm>
              <a:off x="12" y="252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B3F49">
                    <a:gamma/>
                    <a:shade val="46275"/>
                    <a:invGamma/>
                  </a:srgbClr>
                </a:gs>
                <a:gs pos="50000">
                  <a:srgbClr val="0B3F49"/>
                </a:gs>
                <a:gs pos="100000">
                  <a:srgbClr val="0B3F4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Oval 11"/>
            <p:cNvSpPr>
              <a:spLocks noChangeArrowheads="1"/>
            </p:cNvSpPr>
            <p:nvPr userDrawn="1"/>
          </p:nvSpPr>
          <p:spPr bwMode="auto">
            <a:xfrm>
              <a:off x="12" y="11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1A69A4">
                    <a:gamma/>
                    <a:shade val="46275"/>
                    <a:invGamma/>
                  </a:srgbClr>
                </a:gs>
                <a:gs pos="50000">
                  <a:srgbClr val="1A69A4"/>
                </a:gs>
                <a:gs pos="100000">
                  <a:srgbClr val="1A69A4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Rectangle 12"/>
            <p:cNvSpPr>
              <a:spLocks noChangeArrowheads="1"/>
            </p:cNvSpPr>
            <p:nvPr userDrawn="1"/>
          </p:nvSpPr>
          <p:spPr bwMode="auto">
            <a:xfrm>
              <a:off x="30" y="0"/>
              <a:ext cx="64" cy="3744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2000"/>
                  </a:srgbClr>
                </a:gs>
                <a:gs pos="100000">
                  <a:srgbClr val="FFFFFF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38125"/>
            <a:ext cx="7872412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80" tIns="40490" rIns="80980" bIns="404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387475"/>
            <a:ext cx="7634288" cy="401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980" tIns="40490" rIns="80980" bIns="404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31" name="Rectangle 15"/>
          <p:cNvSpPr>
            <a:spLocks noChangeArrowheads="1"/>
          </p:cNvSpPr>
          <p:nvPr userDrawn="1"/>
        </p:nvSpPr>
        <p:spPr bwMode="auto">
          <a:xfrm>
            <a:off x="355600" y="1287463"/>
            <a:ext cx="7874000" cy="4921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 userDrawn="1"/>
        </p:nvSpPr>
        <p:spPr bwMode="auto">
          <a:xfrm>
            <a:off x="0" y="230188"/>
            <a:ext cx="8229600" cy="1036637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 userDrawn="1"/>
        </p:nvSpPr>
        <p:spPr bwMode="auto">
          <a:xfrm>
            <a:off x="5983288" y="2122488"/>
            <a:ext cx="1771650" cy="757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 userDrawn="1"/>
        </p:nvSpPr>
        <p:spPr bwMode="auto">
          <a:xfrm>
            <a:off x="8477250" y="-390525"/>
            <a:ext cx="1771650" cy="779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 userDrawn="1"/>
        </p:nvSpPr>
        <p:spPr bwMode="auto">
          <a:xfrm>
            <a:off x="355600" y="1270000"/>
            <a:ext cx="7874000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36" name="Group 20"/>
          <p:cNvGrpSpPr>
            <a:grpSpLocks/>
          </p:cNvGrpSpPr>
          <p:nvPr userDrawn="1"/>
        </p:nvGrpSpPr>
        <p:grpSpPr bwMode="auto">
          <a:xfrm>
            <a:off x="0" y="0"/>
            <a:ext cx="376238" cy="5943600"/>
            <a:chOff x="0" y="0"/>
            <a:chExt cx="237" cy="3744"/>
          </a:xfrm>
        </p:grpSpPr>
        <p:sp>
          <p:nvSpPr>
            <p:cNvPr id="9237" name="Rectangle 21"/>
            <p:cNvSpPr>
              <a:spLocks noChangeArrowheads="1"/>
            </p:cNvSpPr>
            <p:nvPr userDrawn="1"/>
          </p:nvSpPr>
          <p:spPr bwMode="auto">
            <a:xfrm>
              <a:off x="0" y="0"/>
              <a:ext cx="237" cy="3744"/>
            </a:xfrm>
            <a:prstGeom prst="rect">
              <a:avLst/>
            </a:prstGeom>
            <a:gradFill rotWithShape="1">
              <a:gsLst>
                <a:gs pos="0">
                  <a:srgbClr val="0B3F49"/>
                </a:gs>
                <a:gs pos="100000">
                  <a:srgbClr val="1A69A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22"/>
            <p:cNvSpPr>
              <a:spLocks noChangeShapeType="1"/>
            </p:cNvSpPr>
            <p:nvPr userDrawn="1"/>
          </p:nvSpPr>
          <p:spPr bwMode="auto">
            <a:xfrm>
              <a:off x="102" y="455"/>
              <a:ext cx="0" cy="3289"/>
            </a:xfrm>
            <a:prstGeom prst="line">
              <a:avLst/>
            </a:prstGeom>
            <a:noFill/>
            <a:ln w="28575">
              <a:solidFill>
                <a:srgbClr val="BB2C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Oval 23"/>
            <p:cNvSpPr>
              <a:spLocks noChangeArrowheads="1"/>
            </p:cNvSpPr>
            <p:nvPr userDrawn="1"/>
          </p:nvSpPr>
          <p:spPr bwMode="auto">
            <a:xfrm>
              <a:off x="12" y="252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B3F49">
                    <a:gamma/>
                    <a:shade val="46275"/>
                    <a:invGamma/>
                  </a:srgbClr>
                </a:gs>
                <a:gs pos="50000">
                  <a:srgbClr val="0B3F49"/>
                </a:gs>
                <a:gs pos="100000">
                  <a:srgbClr val="0B3F4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Oval 24"/>
            <p:cNvSpPr>
              <a:spLocks noChangeArrowheads="1"/>
            </p:cNvSpPr>
            <p:nvPr userDrawn="1"/>
          </p:nvSpPr>
          <p:spPr bwMode="auto">
            <a:xfrm>
              <a:off x="12" y="11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1A69A4">
                    <a:gamma/>
                    <a:shade val="46275"/>
                    <a:invGamma/>
                  </a:srgbClr>
                </a:gs>
                <a:gs pos="50000">
                  <a:srgbClr val="1A69A4"/>
                </a:gs>
                <a:gs pos="100000">
                  <a:srgbClr val="1A69A4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Rectangle 25"/>
            <p:cNvSpPr>
              <a:spLocks noChangeArrowheads="1"/>
            </p:cNvSpPr>
            <p:nvPr userDrawn="1"/>
          </p:nvSpPr>
          <p:spPr bwMode="auto">
            <a:xfrm>
              <a:off x="30" y="0"/>
              <a:ext cx="64" cy="3744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2000"/>
                  </a:srgbClr>
                </a:gs>
                <a:gs pos="100000">
                  <a:srgbClr val="FFFFFF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42" name="Text Box 26"/>
          <p:cNvSpPr txBox="1">
            <a:spLocks noChangeArrowheads="1"/>
          </p:cNvSpPr>
          <p:nvPr userDrawn="1"/>
        </p:nvSpPr>
        <p:spPr bwMode="auto">
          <a:xfrm>
            <a:off x="7556500" y="5448300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2-</a:t>
            </a:r>
            <a:fld id="{5D0A5481-787B-4DE9-B9F4-6E3063656154}" type="slidenum">
              <a:rPr lang="en-US" smtClean="0"/>
              <a:pPr>
                <a:spcBef>
                  <a:spcPct val="50000"/>
                </a:spcBef>
              </a:pPr>
              <a:t>‹#›</a:t>
            </a:fld>
            <a:endParaRPr lang="en-US" dirty="0"/>
          </a:p>
        </p:txBody>
      </p:sp>
      <p:sp>
        <p:nvSpPr>
          <p:cNvPr id="9244" name="Text Box 28"/>
          <p:cNvSpPr txBox="1">
            <a:spLocks noChangeArrowheads="1"/>
          </p:cNvSpPr>
          <p:nvPr userDrawn="1"/>
        </p:nvSpPr>
        <p:spPr bwMode="auto">
          <a:xfrm>
            <a:off x="211330" y="5733777"/>
            <a:ext cx="14427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marL="404813" defTabSz="809625">
              <a:defRPr>
                <a:solidFill>
                  <a:schemeClr val="tx1"/>
                </a:solidFill>
                <a:latin typeface="Arial" charset="0"/>
              </a:defRPr>
            </a:lvl2pPr>
            <a:lvl3pPr marL="809625" defTabSz="809625">
              <a:defRPr>
                <a:solidFill>
                  <a:schemeClr val="tx1"/>
                </a:solidFill>
                <a:latin typeface="Arial" charset="0"/>
              </a:defRPr>
            </a:lvl3pPr>
            <a:lvl4pPr marL="1214438" defTabSz="809625">
              <a:defRPr>
                <a:solidFill>
                  <a:schemeClr val="tx1"/>
                </a:solidFill>
                <a:latin typeface="Arial" charset="0"/>
              </a:defRPr>
            </a:lvl4pPr>
            <a:lvl5pPr marL="1619250" defTabSz="809625">
              <a:defRPr>
                <a:solidFill>
                  <a:schemeClr val="tx1"/>
                </a:solidFill>
                <a:latin typeface="Arial" charset="0"/>
              </a:defRPr>
            </a:lvl5pPr>
            <a:lvl6pPr marL="20764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336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9908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480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900" b="1" i="1" dirty="0" smtClean="0">
                <a:latin typeface="Book Antiqua" pitchFamily="18" charset="0"/>
              </a:rPr>
              <a:t>©</a:t>
            </a:r>
            <a:r>
              <a:rPr lang="en-US" sz="900" b="1" i="1" baseline="0" dirty="0" smtClean="0">
                <a:latin typeface="Book Antiqua" pitchFamily="18" charset="0"/>
              </a:rPr>
              <a:t> </a:t>
            </a:r>
            <a:r>
              <a:rPr lang="en-US" sz="900" b="1" i="1" dirty="0" smtClean="0">
                <a:latin typeface="Book Antiqua" pitchFamily="18" charset="0"/>
              </a:rPr>
              <a:t>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233363" indent="-233363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0663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6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3838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25571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16049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0621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6pPr>
      <a:lvl7pPr marL="25193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7pPr>
      <a:lvl8pPr marL="29765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8pPr>
      <a:lvl9pPr marL="34337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susan_colantuono_the_career_advice_you_probably_didn_t_get" TargetMode="External"/><Relationship Id="rId2" Type="http://schemas.openxmlformats.org/officeDocument/2006/relationships/hyperlink" Target="https://bigthink.com/videos/the-glass-ceiling-is-misleadi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bs.org/newshour/show/job-opportunity-still-lagging-people-disabiliti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Cg6T99Rr_k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7_uAcl9D9o" TargetMode="External"/><Relationship Id="rId2" Type="http://schemas.openxmlformats.org/officeDocument/2006/relationships/hyperlink" Target="https://chronus.com/blog/top-10-mentoring-program-best-practices" TargetMode="Externa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QsF8_IwmXs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omberg.com/view/articles/2017-08-08/google-can-t-seem-to-tolerate-diversity" TargetMode="External"/><Relationship Id="rId2" Type="http://schemas.openxmlformats.org/officeDocument/2006/relationships/hyperlink" Target="https://www.reuters.com/article/us-google-diversity/google-fires-employee-behind-anti-diversity-memo-idUSKBN1AO08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insider.com/unconscious-biases-in-hiring-decisions-2015-7" TargetMode="External"/><Relationship Id="rId2" Type="http://schemas.openxmlformats.org/officeDocument/2006/relationships/hyperlink" Target="https://diversity.ucsf.edu/resources/unconscious-bia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s.org/newshour/economy/age-discrimination-in-the-workplace-starts-as-early-as-35" TargetMode="External"/><Relationship Id="rId2" Type="http://schemas.openxmlformats.org/officeDocument/2006/relationships/hyperlink" Target="https://www.aarp.org/work/on-the-job/info-2017/age-discrimination-fact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Managing Diverse Employees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 a Multicultural Environment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Workforce Diversity: Age &amp; Race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599" y="1273175"/>
            <a:ext cx="7790047" cy="4013200"/>
          </a:xfrm>
        </p:spPr>
        <p:txBody>
          <a:bodyPr/>
          <a:lstStyle/>
          <a:p>
            <a:pPr marL="222250" indent="-222250" defTabSz="914400">
              <a:tabLst>
                <a:tab pos="1484313" algn="l"/>
              </a:tabLst>
            </a:pPr>
            <a:r>
              <a:rPr lang="en-US" sz="2900" b="1" dirty="0" smtClean="0"/>
              <a:t>Race/Ethnicity</a:t>
            </a:r>
          </a:p>
          <a:p>
            <a:pPr lvl="1" indent="-231775" defTabSz="914400">
              <a:tabLst>
                <a:tab pos="1484313" algn="l"/>
              </a:tabLst>
            </a:pPr>
            <a:r>
              <a:rPr lang="en-US" sz="2600" dirty="0" smtClean="0"/>
              <a:t>Half of all babies born in U.S. are non-white</a:t>
            </a:r>
            <a:r>
              <a:rPr lang="en-US" dirty="0" smtClean="0"/>
              <a:t>.</a:t>
            </a:r>
            <a:endParaRPr lang="en-US" sz="3600" dirty="0" smtClean="0"/>
          </a:p>
          <a:p>
            <a:pPr marL="222250" indent="-222250" defTabSz="914400">
              <a:tabLst>
                <a:tab pos="1484313" algn="l"/>
              </a:tabLst>
            </a:pPr>
            <a:r>
              <a:rPr lang="en-US" sz="2900" b="1" dirty="0" smtClean="0"/>
              <a:t>Aging </a:t>
            </a:r>
            <a:r>
              <a:rPr lang="en-US" sz="2900" b="1" dirty="0"/>
              <a:t>U.S. Population</a:t>
            </a:r>
          </a:p>
          <a:p>
            <a:pPr lvl="1" indent="-231775" defTabSz="914400">
              <a:tabLst>
                <a:tab pos="1484313" algn="l"/>
              </a:tabLst>
            </a:pPr>
            <a:r>
              <a:rPr lang="en-US" sz="2400" dirty="0"/>
              <a:t>Older workers bring experience, judgment, a strong work ethic, and commitment to </a:t>
            </a:r>
            <a:r>
              <a:rPr lang="en-US" sz="2400" dirty="0" smtClean="0"/>
              <a:t>quality</a:t>
            </a:r>
          </a:p>
          <a:p>
            <a:pPr lvl="1" indent="-231775" defTabSz="914400">
              <a:tabLst>
                <a:tab pos="1484313" algn="l"/>
              </a:tabLst>
            </a:pPr>
            <a:r>
              <a:rPr lang="en-US" sz="2400" dirty="0" smtClean="0"/>
              <a:t>Are older workers more likely to quit or less likely to quit compared to younger workers?  Why?</a:t>
            </a:r>
          </a:p>
          <a:p>
            <a:pPr lvl="1" indent="-231775" defTabSz="914400">
              <a:tabLst>
                <a:tab pos="1484313" algn="l"/>
              </a:tabLst>
            </a:pPr>
            <a:r>
              <a:rPr lang="en-US" sz="2400" dirty="0" smtClean="0"/>
              <a:t>Fewer avoidable absences; more unavoidable.</a:t>
            </a:r>
          </a:p>
          <a:p>
            <a:pPr lvl="1" indent="-231775" defTabSz="914400">
              <a:tabLst>
                <a:tab pos="1484313" algn="l"/>
              </a:tabLst>
            </a:pPr>
            <a:r>
              <a:rPr lang="en-US" sz="2400" dirty="0" smtClean="0"/>
              <a:t>Age &amp; productivity are uncorrelated across jobs</a:t>
            </a:r>
            <a:r>
              <a:rPr lang="en-US" sz="2600" dirty="0" smtClean="0"/>
              <a:t>.</a:t>
            </a:r>
          </a:p>
          <a:p>
            <a:pPr lvl="1" indent="-231775" defTabSz="914400">
              <a:tabLst>
                <a:tab pos="1484313" algn="l"/>
              </a:tabLst>
            </a:pPr>
            <a:r>
              <a:rPr lang="en-US" sz="2400" dirty="0" smtClean="0"/>
              <a:t>Age &amp; job satisfaction?  (</a:t>
            </a:r>
            <a:r>
              <a:rPr lang="en-US" sz="2400" i="1" dirty="0" smtClean="0"/>
              <a:t>see text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&amp; Tenure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349375"/>
            <a:ext cx="7854950" cy="2727325"/>
          </a:xfrm>
        </p:spPr>
        <p:txBody>
          <a:bodyPr/>
          <a:lstStyle/>
          <a:p>
            <a:pPr marL="347662" lvl="1" indent="0" eaLnBrk="1" hangingPunct="1">
              <a:buNone/>
              <a:defRPr/>
            </a:pPr>
            <a:r>
              <a:rPr lang="en-US" dirty="0" smtClean="0"/>
              <a:t>People </a:t>
            </a:r>
            <a:r>
              <a:rPr lang="en-US" dirty="0"/>
              <a:t>with job tenure (seniority at a job) </a:t>
            </a:r>
            <a:r>
              <a:rPr lang="en-US" dirty="0" smtClean="0"/>
              <a:t>are: </a:t>
            </a:r>
          </a:p>
          <a:p>
            <a:pPr lvl="1" eaLnBrk="1" hangingPunct="1">
              <a:defRPr/>
            </a:pPr>
            <a:r>
              <a:rPr lang="en-US" dirty="0" smtClean="0"/>
              <a:t>More productive </a:t>
            </a:r>
          </a:p>
          <a:p>
            <a:pPr lvl="1" eaLnBrk="1" hangingPunct="1">
              <a:defRPr/>
            </a:pPr>
            <a:r>
              <a:rPr lang="en-US" dirty="0" smtClean="0"/>
              <a:t>Absent less frequently </a:t>
            </a:r>
          </a:p>
          <a:p>
            <a:pPr lvl="1" eaLnBrk="1" hangingPunct="1">
              <a:defRPr/>
            </a:pPr>
            <a:r>
              <a:rPr lang="en-US" dirty="0" smtClean="0"/>
              <a:t>Have </a:t>
            </a:r>
            <a:r>
              <a:rPr lang="en-US" dirty="0"/>
              <a:t>lower </a:t>
            </a:r>
            <a:r>
              <a:rPr lang="en-US" dirty="0" smtClean="0"/>
              <a:t>turnover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Are </a:t>
            </a:r>
            <a:r>
              <a:rPr lang="en-US" dirty="0"/>
              <a:t>more satisfied.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0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Workforce Diversity: Gender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Women in the Workplace</a:t>
            </a:r>
          </a:p>
          <a:p>
            <a:pPr lvl="1"/>
            <a:r>
              <a:rPr lang="en-US" sz="2600" dirty="0"/>
              <a:t>U.S. workforce is </a:t>
            </a:r>
            <a:r>
              <a:rPr lang="en-US" sz="2600" dirty="0" smtClean="0"/>
              <a:t>47% </a:t>
            </a:r>
            <a:r>
              <a:rPr lang="en-US" sz="2600" dirty="0"/>
              <a:t>percent female</a:t>
            </a:r>
          </a:p>
          <a:p>
            <a:pPr lvl="1"/>
            <a:r>
              <a:rPr lang="en-US" sz="2600" dirty="0"/>
              <a:t>Women’s median earnings are about two-thirds of the median earnings of men, partly due to different jobs held.</a:t>
            </a:r>
          </a:p>
          <a:p>
            <a:pPr lvl="1"/>
            <a:r>
              <a:rPr lang="en-US" sz="2600" dirty="0"/>
              <a:t>Women </a:t>
            </a:r>
            <a:r>
              <a:rPr lang="en-US" sz="2600" dirty="0" smtClean="0"/>
              <a:t>hold 16% </a:t>
            </a:r>
            <a:r>
              <a:rPr lang="en-US" sz="2600" dirty="0"/>
              <a:t>of corporate officer </a:t>
            </a:r>
            <a:r>
              <a:rPr lang="en-US" sz="2600" dirty="0" smtClean="0"/>
              <a:t>positions</a:t>
            </a:r>
          </a:p>
          <a:p>
            <a:pPr lvl="1"/>
            <a:r>
              <a:rPr lang="en-US" sz="2600" dirty="0" smtClean="0"/>
              <a:t>Few differences between men and women that affect job performance.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Gender Diversity Concerns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4" y="1387475"/>
            <a:ext cx="3792205" cy="4013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Glass ceiling</a:t>
            </a:r>
            <a:r>
              <a:rPr lang="en-US" sz="2800" dirty="0"/>
              <a:t> –</a:t>
            </a:r>
            <a:br>
              <a:rPr lang="en-US" sz="2800" dirty="0"/>
            </a:br>
            <a:r>
              <a:rPr lang="en-US" sz="2400" dirty="0"/>
              <a:t>A </a:t>
            </a:r>
            <a:r>
              <a:rPr lang="en-US" sz="2400" dirty="0" smtClean="0"/>
              <a:t>metaphor </a:t>
            </a:r>
            <a:r>
              <a:rPr lang="en-US" sz="2400" dirty="0"/>
              <a:t>alluding to </a:t>
            </a:r>
            <a:r>
              <a:rPr lang="en-US" sz="2400" dirty="0" smtClean="0"/>
              <a:t>invisible </a:t>
            </a:r>
            <a:r>
              <a:rPr lang="en-US" sz="2400" dirty="0"/>
              <a:t>barriers that allegedly prevent or reduce the number of </a:t>
            </a:r>
            <a:r>
              <a:rPr lang="en-US" sz="2400" dirty="0" smtClean="0"/>
              <a:t>minorities and women from being promoted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to top corporate </a:t>
            </a:r>
            <a:br>
              <a:rPr lang="en-US" sz="2400" dirty="0"/>
            </a:br>
            <a:r>
              <a:rPr lang="en-US" sz="2400" dirty="0"/>
              <a:t>positions.</a:t>
            </a:r>
            <a:r>
              <a:rPr lang="en-US" sz="28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99269" y="1374596"/>
            <a:ext cx="4314422" cy="15696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Professor Alice </a:t>
            </a:r>
            <a:r>
              <a:rPr lang="en-US" dirty="0" err="1" smtClean="0"/>
              <a:t>Eagley</a:t>
            </a:r>
            <a:r>
              <a:rPr lang="en-US" dirty="0" smtClean="0"/>
              <a:t> (Northwestern Univ.) discusses the idea of sex discrimination in the workplace generally and the “Glass Ceiling” specifically in this optional 8 min. video: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bigthink.com/videos/the-glass-ceiling-is-misleading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99269" y="3020096"/>
            <a:ext cx="4314422" cy="2308324"/>
          </a:xfrm>
          <a:prstGeom prst="rect">
            <a:avLst/>
          </a:prstGeom>
          <a:gradFill>
            <a:gsLst>
              <a:gs pos="0">
                <a:srgbClr val="DDF6FF"/>
              </a:gs>
              <a:gs pos="74000">
                <a:srgbClr val="9BD4FF"/>
              </a:gs>
              <a:gs pos="83000">
                <a:srgbClr val="5DBAFF"/>
              </a:gs>
              <a:gs pos="100000">
                <a:srgbClr val="0D5EFF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TEDx</a:t>
            </a:r>
            <a:r>
              <a:rPr lang="en-US" dirty="0" smtClean="0"/>
              <a:t> talk </a:t>
            </a:r>
            <a:r>
              <a:rPr lang="en-US" dirty="0"/>
              <a:t>by Susan </a:t>
            </a:r>
            <a:r>
              <a:rPr lang="en-US" dirty="0" err="1"/>
              <a:t>Colantuono</a:t>
            </a:r>
            <a:r>
              <a:rPr lang="en-US" dirty="0"/>
              <a:t> </a:t>
            </a:r>
            <a:r>
              <a:rPr lang="en-US" dirty="0" smtClean="0"/>
              <a:t>(14 minutes) is available here: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www.ted.com/talks/susan_colantuono_the_career_advice_you_probably_didn_t_get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optional video offers encouragement to take the content in “Business Strategy” (MGT 449), Finance (MGT 355), and Human Resource Management) courses </a:t>
            </a:r>
            <a:r>
              <a:rPr lang="en-US" dirty="0"/>
              <a:t>(e.g., MGT 385; MGT 486 </a:t>
            </a:r>
            <a:r>
              <a:rPr lang="en-US" dirty="0" smtClean="0"/>
              <a:t>seriously.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30200"/>
            <a:ext cx="7270750" cy="990600"/>
          </a:xfrm>
        </p:spPr>
        <p:txBody>
          <a:bodyPr/>
          <a:lstStyle/>
          <a:p>
            <a:r>
              <a:rPr lang="en-US" dirty="0"/>
              <a:t>Workforce Diversity: Disabilities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320800"/>
            <a:ext cx="7915275" cy="4349369"/>
          </a:xfrm>
        </p:spPr>
        <p:txBody>
          <a:bodyPr/>
          <a:lstStyle/>
          <a:p>
            <a:r>
              <a:rPr lang="en-US" sz="2800" dirty="0" smtClean="0"/>
              <a:t>Disability Issues – Research (</a:t>
            </a:r>
            <a:r>
              <a:rPr lang="en-US" sz="2000" i="1" dirty="0" smtClean="0"/>
              <a:t>see your text</a:t>
            </a:r>
            <a:r>
              <a:rPr lang="en-US" sz="2800" dirty="0" smtClean="0"/>
              <a:t>):</a:t>
            </a:r>
          </a:p>
          <a:p>
            <a:pPr lvl="1"/>
            <a:r>
              <a:rPr lang="en-US" sz="2400" dirty="0" smtClean="0"/>
              <a:t>Disabled people are less likely to be hired</a:t>
            </a:r>
          </a:p>
          <a:p>
            <a:pPr lvl="1"/>
            <a:r>
              <a:rPr lang="en-US" sz="2400" dirty="0" smtClean="0"/>
              <a:t>Disabled workers given lower performance goals</a:t>
            </a:r>
          </a:p>
          <a:p>
            <a:pPr lvl="1"/>
            <a:r>
              <a:rPr lang="en-US" sz="2400" dirty="0" smtClean="0"/>
              <a:t>Disabled workers get higher performance appraisals.</a:t>
            </a:r>
          </a:p>
          <a:p>
            <a:r>
              <a:rPr lang="en-US" sz="2800" dirty="0" smtClean="0"/>
              <a:t>Disability </a:t>
            </a:r>
            <a:r>
              <a:rPr lang="en-US" sz="2800" dirty="0"/>
              <a:t>Issues– Suggestions:</a:t>
            </a:r>
          </a:p>
          <a:p>
            <a:pPr lvl="1"/>
            <a:r>
              <a:rPr lang="en-US" sz="2400" dirty="0"/>
              <a:t>Provide reasonable </a:t>
            </a:r>
            <a:endParaRPr lang="en-US" sz="2400" dirty="0" smtClean="0"/>
          </a:p>
          <a:p>
            <a:pPr marL="347662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accommodations.</a:t>
            </a:r>
            <a:endParaRPr lang="en-US" sz="2400" dirty="0"/>
          </a:p>
          <a:p>
            <a:pPr lvl="1"/>
            <a:r>
              <a:rPr lang="en-US" sz="2400" dirty="0"/>
              <a:t>Promote </a:t>
            </a:r>
            <a:r>
              <a:rPr lang="en-US" sz="2400" dirty="0" smtClean="0"/>
              <a:t>non-discrimination.</a:t>
            </a:r>
          </a:p>
          <a:p>
            <a:pPr marL="347662" lvl="1" indent="0">
              <a:spcBef>
                <a:spcPts val="300"/>
              </a:spcBef>
              <a:buNone/>
            </a:pPr>
            <a:r>
              <a:rPr lang="en-US" sz="1600" dirty="0" smtClean="0"/>
              <a:t>For an optional 10 min. (2017) video about hiring workers </a:t>
            </a:r>
            <a:r>
              <a:rPr lang="en-US" sz="1600" dirty="0"/>
              <a:t>with disabilities see: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www.pbs.org/newshour/show/job-opportunity-still-lagging-people-disabilities</a:t>
            </a:r>
            <a:r>
              <a:rPr lang="en-US" sz="1600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Workforce Diversity: Religion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87475"/>
            <a:ext cx="7634288" cy="42545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/>
              <a:t>Religion </a:t>
            </a:r>
            <a:r>
              <a:rPr lang="en-US" sz="1600" b="1" u="sng"/>
              <a:t>(among those responding)</a:t>
            </a:r>
            <a:r>
              <a:rPr lang="en-US" sz="2400" b="1" u="sng"/>
              <a:t>     % of U.S. Population</a:t>
            </a:r>
          </a:p>
          <a:p>
            <a:pPr>
              <a:lnSpc>
                <a:spcPct val="80000"/>
              </a:lnSpc>
            </a:pPr>
            <a:r>
              <a:rPr lang="en-US" sz="2000"/>
              <a:t>Christian						80.2%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Largest Denominations Are: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Catholic 				26.3%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Southern Baptist &amp; Other Baptist		16.6%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Methodist				  5.3%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Lutheran			  	  4.0%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Pentecostal/Charismatic/Assembly of God	  3.7%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Presbyterian				  2.2%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Unspecified/Non-denominational/Other	22.1%</a:t>
            </a:r>
          </a:p>
          <a:p>
            <a:pPr>
              <a:lnSpc>
                <a:spcPct val="80000"/>
              </a:lnSpc>
            </a:pPr>
            <a:r>
              <a:rPr lang="en-US" sz="2000"/>
              <a:t>None/Agnostic/Atheist				15.9%</a:t>
            </a:r>
          </a:p>
          <a:p>
            <a:pPr>
              <a:lnSpc>
                <a:spcPct val="80000"/>
              </a:lnSpc>
            </a:pPr>
            <a:r>
              <a:rPr lang="en-US" sz="2000"/>
              <a:t>Jewish						  1.3%</a:t>
            </a:r>
          </a:p>
          <a:p>
            <a:pPr>
              <a:lnSpc>
                <a:spcPct val="80000"/>
              </a:lnSpc>
            </a:pPr>
            <a:r>
              <a:rPr lang="en-US" sz="2000"/>
              <a:t>Muslim						  0.7%</a:t>
            </a:r>
          </a:p>
          <a:p>
            <a:pPr>
              <a:lnSpc>
                <a:spcPct val="80000"/>
              </a:lnSpc>
            </a:pPr>
            <a:r>
              <a:rPr lang="en-US" sz="2000"/>
              <a:t>Buddhist						  0.6%</a:t>
            </a:r>
          </a:p>
          <a:p>
            <a:pPr>
              <a:lnSpc>
                <a:spcPct val="80000"/>
              </a:lnSpc>
            </a:pPr>
            <a:r>
              <a:rPr lang="en-US" sz="2000"/>
              <a:t>Other						  1.3%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384300" y="5476875"/>
            <a:ext cx="652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i="1"/>
              <a:t>Source: American Religious Identification Survey (ARIS) 2008</a:t>
            </a:r>
            <a:r>
              <a:rPr lang="en-US" sz="1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Workforce Diversity: Religion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3725" y="1387475"/>
            <a:ext cx="3740150" cy="401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500"/>
              <a:t>Accommodation for Religious Beliefs</a:t>
            </a:r>
          </a:p>
          <a:p>
            <a:r>
              <a:rPr lang="en-US" sz="2500"/>
              <a:t>Issues:</a:t>
            </a:r>
          </a:p>
          <a:p>
            <a:pPr lvl="1"/>
            <a:r>
              <a:rPr lang="en-US" sz="2100"/>
              <a:t>Religious Clothing or Jewelry</a:t>
            </a:r>
          </a:p>
          <a:p>
            <a:pPr lvl="1"/>
            <a:r>
              <a:rPr lang="en-US" sz="2100"/>
              <a:t>Time Off for Religious Reasons</a:t>
            </a:r>
          </a:p>
          <a:p>
            <a:pPr lvl="1"/>
            <a:r>
              <a:rPr lang="en-US" sz="2100"/>
              <a:t>Sharing one’s Beliefs </a:t>
            </a:r>
          </a:p>
          <a:p>
            <a:pPr lvl="1"/>
            <a:r>
              <a:rPr lang="en-US" sz="2100"/>
              <a:t>Company-Endorsed Religion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Workforce Diversity: Religion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438275"/>
            <a:ext cx="7864475" cy="4505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Suggestions for Managers</a:t>
            </a:r>
            <a:r>
              <a:rPr lang="en-US" sz="2200" dirty="0"/>
              <a:t>:</a:t>
            </a:r>
          </a:p>
          <a:p>
            <a:pPr lvl="1"/>
            <a:r>
              <a:rPr lang="en-US" sz="2000" dirty="0"/>
              <a:t>Educate workers to respect each other’s religious beliefs</a:t>
            </a:r>
          </a:p>
          <a:p>
            <a:pPr lvl="1"/>
            <a:r>
              <a:rPr lang="en-US" sz="2000" dirty="0" smtClean="0"/>
              <a:t>Evaluate </a:t>
            </a:r>
            <a:r>
              <a:rPr lang="en-US" sz="2000" dirty="0"/>
              <a:t>dress code (e.g., beards not allowed if unsafe) </a:t>
            </a:r>
          </a:p>
          <a:p>
            <a:pPr lvl="1"/>
            <a:r>
              <a:rPr lang="en-US" sz="2000" dirty="0"/>
              <a:t>Providing flexible time off so people can celebrate their religion’s holy days</a:t>
            </a:r>
          </a:p>
          <a:p>
            <a:pPr lvl="1"/>
            <a:r>
              <a:rPr lang="en-US" sz="2000" dirty="0"/>
              <a:t>Schedule critical meetings to not conflict with holy days</a:t>
            </a:r>
          </a:p>
          <a:p>
            <a:pPr lvl="1"/>
            <a:r>
              <a:rPr lang="en-US" sz="2000" dirty="0"/>
              <a:t>Consider workers’ accommodation requests</a:t>
            </a:r>
          </a:p>
          <a:p>
            <a:pPr lvl="1"/>
            <a:r>
              <a:rPr lang="en-US" sz="2000" dirty="0"/>
              <a:t>Permit </a:t>
            </a:r>
            <a:r>
              <a:rPr lang="en-US" sz="2000" dirty="0" smtClean="0"/>
              <a:t>workers to leave flyers in a </a:t>
            </a:r>
            <a:r>
              <a:rPr lang="en-US" sz="2000" dirty="0"/>
              <a:t>literature </a:t>
            </a:r>
            <a:r>
              <a:rPr lang="en-US" sz="2000" dirty="0" smtClean="0"/>
              <a:t>rack. </a:t>
            </a:r>
            <a:endParaRPr lang="en-US" sz="2000" dirty="0"/>
          </a:p>
          <a:p>
            <a:pPr lvl="1"/>
            <a:r>
              <a:rPr lang="en-US" sz="2000" dirty="0"/>
              <a:t>Do not force employees to attend religious meetings.</a:t>
            </a:r>
          </a:p>
          <a:p>
            <a:pPr lvl="1"/>
            <a:r>
              <a:rPr lang="en-US" sz="2000" dirty="0"/>
              <a:t>A </a:t>
            </a:r>
            <a:r>
              <a:rPr lang="en-US" sz="2000" dirty="0" smtClean="0"/>
              <a:t>private-sector </a:t>
            </a:r>
            <a:r>
              <a:rPr lang="en-US" sz="2000" dirty="0"/>
              <a:t>company may endorse a specific religion but may not condition personnel decisions on that religion.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Workforce Diversity: Lifestyle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125" y="1387475"/>
            <a:ext cx="4070350" cy="401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 dirty="0"/>
              <a:t>Dangerous Hobbies</a:t>
            </a:r>
          </a:p>
          <a:p>
            <a:pPr>
              <a:lnSpc>
                <a:spcPct val="80000"/>
              </a:lnSpc>
            </a:pPr>
            <a:r>
              <a:rPr lang="en-US" sz="2100" dirty="0"/>
              <a:t>Health-related Issues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Smokers, 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Drinkers of Alcohol, 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Obese</a:t>
            </a:r>
          </a:p>
          <a:p>
            <a:pPr>
              <a:lnSpc>
                <a:spcPct val="80000"/>
              </a:lnSpc>
            </a:pPr>
            <a:r>
              <a:rPr lang="en-US" sz="2100" dirty="0"/>
              <a:t>Relationships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Nepotism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Those having sex outside of Marriage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Gays and Ex-Gays</a:t>
            </a:r>
            <a:endParaRPr lang="en-US" sz="1900" dirty="0"/>
          </a:p>
          <a:p>
            <a:pPr>
              <a:lnSpc>
                <a:spcPct val="80000"/>
              </a:lnSpc>
            </a:pPr>
            <a:r>
              <a:rPr lang="en-US" sz="2100" dirty="0"/>
              <a:t>Socioeconomic Background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Single mothers &amp; child care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Elder care for working parents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257675" y="1387475"/>
            <a:ext cx="3741738" cy="28035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EEO </a:t>
            </a:r>
            <a:r>
              <a:rPr lang="en-US" dirty="0" smtClean="0"/>
              <a:t>Laws </a:t>
            </a:r>
            <a:br>
              <a:rPr lang="en-US" dirty="0" smtClean="0"/>
            </a:br>
            <a:r>
              <a:rPr lang="en-US" sz="2000" dirty="0" smtClean="0"/>
              <a:t>(Yes, there might be one or two items on the exam from this chart)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6201" y="1349747"/>
            <a:ext cx="102072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341040"/>
              </p:ext>
            </p:extLst>
          </p:nvPr>
        </p:nvGraphicFramePr>
        <p:xfrm>
          <a:off x="190194" y="1369483"/>
          <a:ext cx="7988200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594"/>
                <a:gridCol w="2062495"/>
                <a:gridCol w="50531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1963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Equal Pay 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Men &amp; Women must be paid equally if</a:t>
                      </a:r>
                      <a:r>
                        <a:rPr lang="en-US" sz="1400" baseline="0" dirty="0" smtClean="0"/>
                        <a:t> performing same work; different pay allowed based on qualifications, quality of work, and seniority.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Title VII of 1964 Civil Rights 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Prohibits</a:t>
                      </a:r>
                      <a:r>
                        <a:rPr lang="en-US" sz="1400" baseline="0" dirty="0" smtClean="0"/>
                        <a:t> discrimination in employment decisions (e.g., hiring, training, promotion, pay levels) based on race, color, religion, sex, country of national origin.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Age</a:t>
                      </a:r>
                      <a:r>
                        <a:rPr lang="en-US" sz="1400" baseline="0" dirty="0" smtClean="0"/>
                        <a:t> Discrimination in Employment Act</a:t>
                      </a:r>
                    </a:p>
                    <a:p>
                      <a:r>
                        <a:rPr lang="en-US" sz="1400" baseline="0" dirty="0" smtClean="0"/>
                        <a:t>(ADEA)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Prohibits</a:t>
                      </a:r>
                      <a:r>
                        <a:rPr lang="en-US" sz="1400" baseline="0" dirty="0" smtClean="0"/>
                        <a:t> discrimination against workers age 40 and older; later amended to limit mandatory retirement policies.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Pregnancy Discrimination 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Prohibits discrimination against</a:t>
                      </a:r>
                      <a:r>
                        <a:rPr lang="en-US" sz="1400" baseline="0" dirty="0" smtClean="0"/>
                        <a:t> women based on pregnancy, childbirth, and related medical conditions/decisions.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Americans with Disabilities 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Prohibits discrimination against otherwise qualified disabled individuals;</a:t>
                      </a:r>
                      <a:r>
                        <a:rPr lang="en-US" sz="1400" baseline="0" dirty="0" smtClean="0"/>
                        <a:t> requires ‘reasonable accommodation’ to enable them to be able to perform their jobs.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Family &amp; Medical</a:t>
                      </a:r>
                      <a:r>
                        <a:rPr lang="en-US" sz="1400" baseline="0" dirty="0" smtClean="0"/>
                        <a:t> Leave</a:t>
                      </a:r>
                      <a:r>
                        <a:rPr lang="en-US" sz="1400" dirty="0" smtClean="0"/>
                        <a:t> 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Requires employers to </a:t>
                      </a:r>
                      <a:r>
                        <a:rPr lang="en-US" sz="1400" baseline="0" dirty="0" smtClean="0"/>
                        <a:t>give </a:t>
                      </a:r>
                      <a:r>
                        <a:rPr lang="en-US" sz="1400" baseline="0" dirty="0" smtClean="0"/>
                        <a:t>up to 12 weeks unpaid leave for </a:t>
                      </a:r>
                      <a:r>
                        <a:rPr lang="en-US" sz="1400" baseline="0" dirty="0" smtClean="0"/>
                        <a:t>childbirth, </a:t>
                      </a:r>
                      <a:r>
                        <a:rPr lang="en-US" sz="1400" baseline="0" dirty="0" smtClean="0"/>
                        <a:t>adoption, or illness of a family member.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03673" y="1189257"/>
            <a:ext cx="3420098" cy="53642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/>
              <a:t>After studying </a:t>
            </a:r>
            <a:r>
              <a:rPr lang="en-US" sz="3000"/>
              <a:t>the </a:t>
            </a:r>
            <a:r>
              <a:rPr lang="en-US" sz="3000" smtClean="0"/>
              <a:t>material, </a:t>
            </a:r>
            <a:r>
              <a:rPr lang="en-US" sz="3000"/>
              <a:t>you should be able to: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Appreciate the increasing diversity of the workforce and of the organizational environment.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Grasp the central role that managers play in the effective management of diversity.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Understand why the effective management of diversity is valuable.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7872412" cy="833933"/>
          </a:xfrm>
        </p:spPr>
        <p:txBody>
          <a:bodyPr/>
          <a:lstStyle/>
          <a:p>
            <a:r>
              <a:rPr lang="en-US" sz="3000" dirty="0" smtClean="0"/>
              <a:t>How </a:t>
            </a:r>
            <a:r>
              <a:rPr lang="en-US" sz="3000" dirty="0" err="1" smtClean="0"/>
              <a:t>Mintzberg’s</a:t>
            </a:r>
            <a:r>
              <a:rPr lang="en-US" sz="3000" dirty="0" smtClean="0"/>
              <a:t> </a:t>
            </a:r>
            <a:r>
              <a:rPr lang="en-US" sz="3000" dirty="0" smtClean="0"/>
              <a:t>Roles </a:t>
            </a:r>
            <a:r>
              <a:rPr lang="en-US" sz="3000" dirty="0" smtClean="0"/>
              <a:t>Relate to Diversity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101476" y="1349747"/>
            <a:ext cx="102072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78881"/>
              </p:ext>
            </p:extLst>
          </p:nvPr>
        </p:nvGraphicFramePr>
        <p:xfrm>
          <a:off x="131673" y="754076"/>
          <a:ext cx="7995514" cy="5257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16737"/>
                <a:gridCol w="1265530"/>
                <a:gridCol w="54132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Type of Ro</a:t>
                      </a:r>
                      <a:r>
                        <a:rPr lang="en-US" sz="1400" baseline="0" dirty="0" smtClean="0"/>
                        <a:t>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Managerial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baseline="0" dirty="0" smtClean="0"/>
                        <a:t>Role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Illustration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Interpersonal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Figurehead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Communicate that diversity is valued by the organization</a:t>
                      </a:r>
                      <a:r>
                        <a:rPr lang="en-US" sz="1400" baseline="0" dirty="0" smtClean="0"/>
                        <a:t> and increased diversity is an important company goal.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Liaison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Enable diverse employees to cooperate with each other and better coordinate their work efforts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Leader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Implement policies</a:t>
                      </a:r>
                      <a:r>
                        <a:rPr lang="en-US" sz="1400" baseline="0" dirty="0" smtClean="0"/>
                        <a:t> to ensure that all organizational members are treated fairly; lead by example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Informational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Monitor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Evaluate the extent that minority employees are treated fairly.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Disseminator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Inform workers of diversity policies</a:t>
                      </a:r>
                      <a:r>
                        <a:rPr lang="en-US" sz="1400" baseline="0" dirty="0" smtClean="0"/>
                        <a:t> and no-discrimination rules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Spokes-person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 diversity initiatives in the surrounding community and speak</a:t>
                      </a:r>
                      <a:r>
                        <a:rPr lang="en-US" sz="1400" baseline="0" dirty="0" smtClean="0"/>
                        <a:t> to minority groups to encourage them to apply for jobs.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Decisional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Negotiator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Work with other</a:t>
                      </a:r>
                      <a:r>
                        <a:rPr lang="en-US" sz="1400" baseline="0" dirty="0" smtClean="0"/>
                        <a:t> firms (suppliers, customers) and internal groups (e.g., a labor union) to support diversity initiatives.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Entrepreneur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Develop new ways to manage diversity/reduce discrimination.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Disturbance Handler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Take prompt</a:t>
                      </a:r>
                      <a:r>
                        <a:rPr lang="en-US" sz="1400" baseline="0" dirty="0" smtClean="0"/>
                        <a:t> action to stop discriminatory behavior or correct injustice.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Resource Allocator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Budget</a:t>
                      </a:r>
                      <a:r>
                        <a:rPr lang="en-US" sz="1400" baseline="0" dirty="0" smtClean="0"/>
                        <a:t> funds programs to support and encourage effective diversity management training initiatives.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Ethical Imperative to Manage Diversity Effectively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125" y="1387475"/>
            <a:ext cx="4476750" cy="401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900"/>
              <a:t>Distributive Justice</a:t>
            </a:r>
          </a:p>
          <a:p>
            <a:pPr lvl="1"/>
            <a:r>
              <a:rPr lang="en-US" sz="2600"/>
              <a:t>A moral principle calling for the distribution of outcomes based on contributions that individuals have made. </a:t>
            </a:r>
          </a:p>
          <a:p>
            <a:pPr lvl="1"/>
            <a:r>
              <a:rPr lang="en-US" sz="2600"/>
              <a:t>Rewards not based on personal characteristics that are not job-relevant</a:t>
            </a:r>
            <a:r>
              <a:rPr lang="en-US" sz="250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Ethical Imperative to Manage Diversity Effectively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900"/>
              <a:t>Procedural Justice</a:t>
            </a:r>
          </a:p>
          <a:p>
            <a:pPr lvl="1"/>
            <a:r>
              <a:rPr lang="en-US" sz="2500"/>
              <a:t>A moral principle calling for the use of fair procedures to determine how to distribute outcomes to organizational members.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30200"/>
            <a:ext cx="7270750" cy="923925"/>
          </a:xfrm>
        </p:spPr>
        <p:txBody>
          <a:bodyPr/>
          <a:lstStyle/>
          <a:p>
            <a:r>
              <a:rPr lang="en-US" sz="3600" dirty="0"/>
              <a:t>Managing Diversity Effectively Makes Good Business Sense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1457325"/>
            <a:ext cx="7634288" cy="4133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What </a:t>
            </a:r>
            <a:r>
              <a:rPr lang="en-US" sz="2800" dirty="0" smtClean="0"/>
              <a:t>does ‘a </a:t>
            </a:r>
            <a:r>
              <a:rPr lang="en-US" sz="2800" dirty="0"/>
              <a:t>Diversity of </a:t>
            </a:r>
            <a:r>
              <a:rPr lang="en-US" sz="2800" dirty="0" smtClean="0"/>
              <a:t>Employees’ Provide?</a:t>
            </a:r>
            <a:endParaRPr lang="en-US" sz="2800" dirty="0"/>
          </a:p>
          <a:p>
            <a:pPr lvl="1"/>
            <a:r>
              <a:rPr lang="en-US" sz="2400" dirty="0"/>
              <a:t>A variety of points of view and approaches to problems and opportunities can sometimes improve decision making.</a:t>
            </a:r>
          </a:p>
          <a:p>
            <a:pPr lvl="1"/>
            <a:r>
              <a:rPr lang="en-US" sz="2400" dirty="0"/>
              <a:t>Diverse employees may provide a wider range of creative ideas.</a:t>
            </a:r>
          </a:p>
          <a:p>
            <a:pPr lvl="1"/>
            <a:r>
              <a:rPr lang="en-US" sz="2400" dirty="0"/>
              <a:t>Diverse employees are more attuned to the needs of diverse customers.</a:t>
            </a:r>
          </a:p>
          <a:p>
            <a:pPr lvl="1"/>
            <a:r>
              <a:rPr lang="en-US" sz="2400" dirty="0"/>
              <a:t>Diversity can increase the retention of valued organizational members.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Manage Diversity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87474"/>
            <a:ext cx="7634288" cy="446597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Steps in Managing Diversity Effectively</a:t>
            </a:r>
          </a:p>
          <a:p>
            <a:pPr lvl="1"/>
            <a:r>
              <a:rPr lang="en-US" sz="2400" dirty="0"/>
              <a:t>Secure top management commitment</a:t>
            </a:r>
          </a:p>
          <a:p>
            <a:pPr lvl="1"/>
            <a:r>
              <a:rPr lang="en-US" sz="2400" dirty="0"/>
              <a:t>Strive to increase the accuracy of perceptions</a:t>
            </a:r>
          </a:p>
          <a:p>
            <a:pPr lvl="1"/>
            <a:r>
              <a:rPr lang="en-US" sz="2400" dirty="0"/>
              <a:t>Increase diversity awareness</a:t>
            </a:r>
          </a:p>
          <a:p>
            <a:pPr lvl="1"/>
            <a:r>
              <a:rPr lang="en-US" sz="2400" dirty="0"/>
              <a:t>Increase diversity skills</a:t>
            </a:r>
          </a:p>
          <a:p>
            <a:pPr lvl="1"/>
            <a:r>
              <a:rPr lang="en-US" sz="2400" dirty="0"/>
              <a:t>Encourage flexibility</a:t>
            </a:r>
          </a:p>
          <a:p>
            <a:pPr lvl="1"/>
            <a:r>
              <a:rPr lang="en-US" sz="2400" dirty="0"/>
              <a:t>Pay </a:t>
            </a:r>
            <a:r>
              <a:rPr lang="en-US" sz="2400" dirty="0" smtClean="0"/>
              <a:t>attention </a:t>
            </a:r>
            <a:r>
              <a:rPr lang="en-US" sz="2400" dirty="0"/>
              <a:t>to how </a:t>
            </a:r>
            <a:r>
              <a:rPr lang="en-US" sz="2400" dirty="0" smtClean="0"/>
              <a:t>firm </a:t>
            </a:r>
            <a:r>
              <a:rPr lang="en-US" sz="2400" dirty="0"/>
              <a:t>members are evaluated</a:t>
            </a:r>
          </a:p>
          <a:p>
            <a:pPr lvl="1"/>
            <a:r>
              <a:rPr lang="en-US" sz="2400" dirty="0"/>
              <a:t>Consider the percentage of groups in the </a:t>
            </a:r>
            <a:r>
              <a:rPr lang="en-US" sz="2400" dirty="0" smtClean="0"/>
              <a:t>firm</a:t>
            </a:r>
          </a:p>
          <a:p>
            <a:pPr marL="347662" lvl="1" indent="0">
              <a:buNone/>
            </a:pPr>
            <a:endParaRPr lang="en-US" sz="800" dirty="0" smtClean="0"/>
          </a:p>
          <a:p>
            <a:pPr marL="347662" lvl="1" indent="0">
              <a:buNone/>
            </a:pPr>
            <a:r>
              <a:rPr lang="en-US" sz="1600" dirty="0" smtClean="0"/>
              <a:t>For an optional 8 min. video with five recommendations about workplace </a:t>
            </a:r>
            <a:r>
              <a:rPr lang="en-US" sz="1600" dirty="0"/>
              <a:t>diversity training, see: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www.youtube.com/watch?v=HCg6T99Rr_k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Manage Diversity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638" y="1389063"/>
            <a:ext cx="7573962" cy="429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Steps in Managing Diversity Effectively </a:t>
            </a:r>
          </a:p>
          <a:p>
            <a:pPr lvl="1"/>
            <a:r>
              <a:rPr lang="en-US"/>
              <a:t>Reward supervisors for effectively managing diversity</a:t>
            </a:r>
          </a:p>
          <a:p>
            <a:pPr lvl="1"/>
            <a:r>
              <a:rPr lang="en-US"/>
              <a:t>Provide training.</a:t>
            </a:r>
          </a:p>
          <a:p>
            <a:pPr lvl="1"/>
            <a:r>
              <a:rPr lang="en-US"/>
              <a:t>Encourage mentoring </a:t>
            </a:r>
            <a:br>
              <a:rPr lang="en-US"/>
            </a:br>
            <a:r>
              <a:rPr lang="en-US"/>
              <a:t>of diverse employees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Manage Diversity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124" y="1387475"/>
            <a:ext cx="5728437" cy="4013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900" b="1" dirty="0" smtClean="0"/>
              <a:t>Mentoring:</a:t>
            </a:r>
            <a:r>
              <a:rPr lang="en-US" sz="2900" dirty="0" smtClean="0"/>
              <a:t> </a:t>
            </a:r>
            <a:endParaRPr lang="en-US" sz="29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An experienced member of an organization (the mentor) provides job and career guidance to a new employee (the protégé</a:t>
            </a:r>
            <a:r>
              <a:rPr lang="en-US" sz="2400" dirty="0" smtClean="0"/>
              <a:t>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For optional articles and videos about mentoring see: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chronus.com/blog/top-10-mentoring-program-best-practices</a:t>
            </a:r>
            <a:r>
              <a:rPr lang="en-US" sz="16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hlinkClick r:id="rId3"/>
              </a:rPr>
              <a:t>https://</a:t>
            </a:r>
            <a:r>
              <a:rPr lang="en-US" sz="1600" smtClean="0">
                <a:hlinkClick r:id="rId3"/>
              </a:rPr>
              <a:t>www.youtube.com/watch?v=W7_uAcl9D9o</a:t>
            </a:r>
            <a:r>
              <a:rPr lang="en-US" sz="1600" smtClean="0"/>
              <a:t> </a:t>
            </a:r>
            <a:endParaRPr lang="en-US" sz="1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320333" y="1387475"/>
            <a:ext cx="1850745" cy="4013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87475"/>
            <a:ext cx="7659649" cy="4013200"/>
          </a:xfrm>
        </p:spPr>
        <p:txBody>
          <a:bodyPr/>
          <a:lstStyle/>
          <a:p>
            <a:r>
              <a:rPr lang="en-US" sz="2800" dirty="0"/>
              <a:t>There are many different types of diversity</a:t>
            </a:r>
          </a:p>
          <a:p>
            <a:r>
              <a:rPr lang="en-US" sz="2800" dirty="0"/>
              <a:t>Diversity in the U.S. is increasing</a:t>
            </a:r>
          </a:p>
          <a:p>
            <a:r>
              <a:rPr lang="en-US" sz="2800" dirty="0"/>
              <a:t>Diversity raises numerous legal and managerial issues</a:t>
            </a:r>
          </a:p>
          <a:p>
            <a:r>
              <a:rPr lang="en-US" sz="2800" dirty="0"/>
              <a:t>Diversity can be managed so that all workers are valued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Increasing Diversity of the Workforce and the Environment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125" y="1387475"/>
            <a:ext cx="6737350" cy="401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900" dirty="0"/>
              <a:t>Diversity</a:t>
            </a:r>
          </a:p>
          <a:p>
            <a:pPr lvl="1"/>
            <a:r>
              <a:rPr lang="en-US" sz="2500" b="1" i="1" dirty="0" smtClean="0"/>
              <a:t>Surface-level Diversity: </a:t>
            </a:r>
            <a:r>
              <a:rPr lang="en-US" sz="2500" dirty="0" smtClean="0"/>
              <a:t>Differences </a:t>
            </a:r>
            <a:r>
              <a:rPr lang="en-US" sz="2500" dirty="0"/>
              <a:t>among people in age, gender, race, ethnicity, religion, socioeconomic background, and </a:t>
            </a:r>
            <a:r>
              <a:rPr lang="en-US" sz="2500" dirty="0" smtClean="0"/>
              <a:t>capabilities/disabilities</a:t>
            </a:r>
          </a:p>
          <a:p>
            <a:pPr lvl="1"/>
            <a:r>
              <a:rPr lang="en-US" sz="2500" b="1" i="1" dirty="0" smtClean="0"/>
              <a:t>Deep-level Diversity: </a:t>
            </a:r>
          </a:p>
          <a:p>
            <a:pPr marL="347662" lvl="1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Differences in personality,</a:t>
            </a:r>
          </a:p>
          <a:p>
            <a:pPr marL="347662" lvl="1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values, and work preferences.</a:t>
            </a:r>
          </a:p>
          <a:p>
            <a:pPr marL="347662" lvl="1" indent="0">
              <a:buNone/>
            </a:pPr>
            <a:r>
              <a:rPr lang="en-US" sz="1200" dirty="0" smtClean="0"/>
              <a:t>For a short (2 min.) optional video on this distinction, see: </a:t>
            </a:r>
          </a:p>
          <a:p>
            <a:pPr marL="0" indent="0" algn="ctr">
              <a:buNone/>
            </a:pPr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www.youtube.com/watch?v=4QsF8_IwmXs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847027" y="1387475"/>
            <a:ext cx="1152385" cy="4013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Diversity Concerns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4" y="1387474"/>
            <a:ext cx="7722807" cy="4330745"/>
          </a:xfrm>
        </p:spPr>
        <p:txBody>
          <a:bodyPr/>
          <a:lstStyle/>
          <a:p>
            <a:r>
              <a:rPr lang="en-US" sz="2000" dirty="0"/>
              <a:t>The ethical desire for equal opportunity</a:t>
            </a:r>
          </a:p>
          <a:p>
            <a:r>
              <a:rPr lang="en-US" sz="2000" dirty="0"/>
              <a:t>Effectively managing diversity can improve </a:t>
            </a:r>
            <a:r>
              <a:rPr lang="en-US" sz="2000" dirty="0" smtClean="0"/>
              <a:t>a firm’s </a:t>
            </a:r>
            <a:r>
              <a:rPr lang="en-US" sz="2000" dirty="0"/>
              <a:t>effectiveness.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ontinuing </a:t>
            </a:r>
            <a:r>
              <a:rPr lang="en-US" sz="2000" dirty="0"/>
              <a:t>bias &amp; discrimination toward individuals based on immutable </a:t>
            </a:r>
            <a:r>
              <a:rPr lang="en-US" sz="2000" dirty="0" smtClean="0"/>
              <a:t>characteristics hurts individuals.</a:t>
            </a:r>
          </a:p>
          <a:p>
            <a:r>
              <a:rPr lang="en-US" sz="2000" dirty="0" smtClean="0"/>
              <a:t>Conflicting views of surface-level and deep-level diversity     (e.g., the right to express ‘diversity of thought’ at work)   attracted media attention at Google in 2017.  		         	           For editorials &amp; optional videos about that business conflict see:</a:t>
            </a:r>
          </a:p>
          <a:p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www.reuters.com/article/us-google-diversity/google-fires-employee-behind-anti-diversity-memo-idUSKBN1AO088</a:t>
            </a:r>
            <a:r>
              <a:rPr lang="en-US" sz="1400" dirty="0" smtClean="0"/>
              <a:t>  </a:t>
            </a:r>
          </a:p>
          <a:p>
            <a:r>
              <a:rPr lang="en-US" sz="1400" dirty="0">
                <a:hlinkClick r:id="rId3"/>
              </a:rPr>
              <a:t>https://www.cnbc.com/2017/08/10/3-reasons-the-google-anti-diversity-memo-is-wrong-about-women-in-leadership-according-to-data.html</a:t>
            </a:r>
          </a:p>
          <a:p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www.bloomberg.com/view/articles/2017-08-08/google-can-t-seem-to-tolerate-diversity</a:t>
            </a:r>
            <a:r>
              <a:rPr lang="en-US" sz="1400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Perception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Perception</a:t>
            </a:r>
          </a:p>
          <a:p>
            <a:pPr lvl="1"/>
            <a:r>
              <a:rPr lang="en-US"/>
              <a:t>The process through which people select, organize, and interpret what they see, hear, touch, smell, and taste to give meaning and order to the world </a:t>
            </a:r>
            <a:br>
              <a:rPr lang="en-US"/>
            </a:br>
            <a:r>
              <a:rPr lang="en-US"/>
              <a:t>around them.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Diversity Concerns &amp; Perception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4" y="1387475"/>
            <a:ext cx="7864475" cy="401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Factors that Influence Managerial </a:t>
            </a:r>
            <a:r>
              <a:rPr lang="en-US" sz="2800" dirty="0" smtClean="0"/>
              <a:t>Perception</a:t>
            </a:r>
          </a:p>
          <a:p>
            <a:pPr lvl="1"/>
            <a:r>
              <a:rPr lang="en-US" sz="2400" dirty="0" smtClean="0"/>
              <a:t>Schema (</a:t>
            </a:r>
            <a:r>
              <a:rPr lang="en-US" sz="2000" dirty="0" smtClean="0"/>
              <a:t>sometimes called Schemata</a:t>
            </a:r>
            <a:r>
              <a:rPr lang="en-US" sz="2400" dirty="0" smtClean="0"/>
              <a:t>):</a:t>
            </a:r>
          </a:p>
          <a:p>
            <a:pPr lvl="2"/>
            <a:r>
              <a:rPr lang="en-US" sz="2000" dirty="0" smtClean="0"/>
              <a:t>An </a:t>
            </a:r>
            <a:r>
              <a:rPr lang="en-US" sz="2000" dirty="0"/>
              <a:t>abstract knowledge structure that is stored in memory and makes possible the interpretation and organization of information about a person, event, or </a:t>
            </a:r>
            <a:r>
              <a:rPr lang="en-US" sz="2000" dirty="0" smtClean="0"/>
              <a:t>situation</a:t>
            </a:r>
          </a:p>
          <a:p>
            <a:pPr lvl="1"/>
            <a:r>
              <a:rPr lang="en-US" sz="2400" b="1" dirty="0" smtClean="0"/>
              <a:t>Stereotype</a:t>
            </a:r>
          </a:p>
          <a:p>
            <a:pPr lvl="2"/>
            <a:r>
              <a:rPr lang="en-US" sz="2000" dirty="0" smtClean="0"/>
              <a:t>Simplistic and often inaccurate beliefs about the typical characteristics of particular groups of people; a type of schema.  </a:t>
            </a:r>
          </a:p>
          <a:p>
            <a:pPr lvl="2"/>
            <a:r>
              <a:rPr lang="en-US" sz="2000" dirty="0" smtClean="0"/>
              <a:t>People have tendency to use information in a </a:t>
            </a:r>
            <a:r>
              <a:rPr lang="en-US" sz="2000" i="1" dirty="0" smtClean="0"/>
              <a:t>biased </a:t>
            </a:r>
            <a:r>
              <a:rPr lang="en-US" sz="2000" dirty="0" smtClean="0"/>
              <a:t>way   to reinforce stereotypes.</a:t>
            </a:r>
          </a:p>
          <a:p>
            <a:pPr lvl="2"/>
            <a:endParaRPr lang="en-US" sz="2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Diversity Concerns &amp; Biases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/>
              <a:t>Similar-to-me effect</a:t>
            </a:r>
            <a:r>
              <a:rPr lang="en-US" sz="2400" dirty="0"/>
              <a:t> – perceive others who are similar to ourselves more positively than we perceive people who are different</a:t>
            </a:r>
          </a:p>
          <a:p>
            <a:r>
              <a:rPr lang="en-US" sz="2400" b="1" dirty="0"/>
              <a:t>Social status effect</a:t>
            </a:r>
            <a:r>
              <a:rPr lang="en-US" sz="2400" dirty="0"/>
              <a:t> – perceive individuals with high social status more positively than those with low social status</a:t>
            </a:r>
          </a:p>
          <a:p>
            <a:r>
              <a:rPr lang="en-US" sz="2400" b="1" dirty="0"/>
              <a:t>Salience effect</a:t>
            </a:r>
            <a:r>
              <a:rPr lang="en-US" sz="2400" dirty="0"/>
              <a:t> – focus attention on individuals who are conspicuously </a:t>
            </a:r>
            <a:r>
              <a:rPr lang="en-US" sz="2400" dirty="0" smtClean="0"/>
              <a:t>different</a:t>
            </a:r>
          </a:p>
          <a:p>
            <a:r>
              <a:rPr lang="en-US" sz="1200" dirty="0" smtClean="0"/>
              <a:t>For an optional website and “overview video” about unconscious bias (such as the similar-to-me effect) at the University of California – San Francisco</a:t>
            </a:r>
            <a:r>
              <a:rPr lang="en-US" sz="1200" dirty="0"/>
              <a:t>, visit: </a:t>
            </a: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diversity.ucsf.edu/resources/unconscious-bias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For a short, optional, article about how these </a:t>
            </a:r>
            <a:r>
              <a:rPr lang="en-US" sz="1200" dirty="0"/>
              <a:t>affect </a:t>
            </a:r>
            <a:r>
              <a:rPr lang="en-US" sz="1200" dirty="0" smtClean="0"/>
              <a:t>business, </a:t>
            </a:r>
            <a:r>
              <a:rPr lang="en-US" sz="1200" dirty="0"/>
              <a:t>see: 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www.businessinsider.com/unconscious-biases-in-hiring-decisions-2015-7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Diversity Concerns &amp; Discrimination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4" y="1387475"/>
            <a:ext cx="7790047" cy="327467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Overt Discrimination</a:t>
            </a:r>
          </a:p>
          <a:p>
            <a:pPr lvl="1"/>
            <a:r>
              <a:rPr lang="en-US" sz="2000" dirty="0"/>
              <a:t>Knowingly and willingly denying </a:t>
            </a:r>
            <a:r>
              <a:rPr lang="en-US" sz="2000" dirty="0" smtClean="0"/>
              <a:t>different, yet equally-qualified </a:t>
            </a:r>
            <a:r>
              <a:rPr lang="en-US" sz="2000" dirty="0"/>
              <a:t>individuals access to opportunities and outcomes in an </a:t>
            </a:r>
            <a:r>
              <a:rPr lang="en-US" sz="2000" dirty="0" smtClean="0"/>
              <a:t>organization; type of biased decision.</a:t>
            </a:r>
            <a:endParaRPr lang="en-US" sz="2000" dirty="0"/>
          </a:p>
          <a:p>
            <a:pPr lvl="1"/>
            <a:r>
              <a:rPr lang="en-US" sz="2000" dirty="0"/>
              <a:t>Unethical and illegal; firm may be sued.</a:t>
            </a:r>
          </a:p>
          <a:p>
            <a:pPr lvl="1"/>
            <a:r>
              <a:rPr lang="en-US" sz="2000" dirty="0"/>
              <a:t>Violation of the principles of distributive and procedural </a:t>
            </a:r>
            <a:r>
              <a:rPr lang="en-US" sz="2000" dirty="0" smtClean="0"/>
              <a:t>justice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1600" dirty="0" smtClean="0"/>
              <a:t>For an optional article and 7 min. video about the subject of overt discrimination in employment against </a:t>
            </a:r>
            <a:r>
              <a:rPr lang="en-US" sz="1600" dirty="0"/>
              <a:t>older workers, see: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www.aarp.org/work/on-the-job/info-2017/age-discrimination-facts.html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For an optional 9 min. video about the subject of overt discrimination against older </a:t>
            </a:r>
            <a:r>
              <a:rPr lang="en-US" sz="1600" dirty="0"/>
              <a:t>female workers, see: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www.pbs.org/newshour/economy/age-discrimination-in-the-workplace-starts-as-early-as-35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Sources of Diversity in the Workplace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65125" y="1387475"/>
            <a:ext cx="4362450" cy="4013200"/>
          </a:xfrm>
        </p:spPr>
        <p:txBody>
          <a:bodyPr/>
          <a:lstStyle/>
          <a:p>
            <a:r>
              <a:rPr lang="en-US" sz="2900" dirty="0" smtClean="0"/>
              <a:t>Race/Ethnicity</a:t>
            </a:r>
          </a:p>
          <a:p>
            <a:r>
              <a:rPr lang="en-US" sz="2900" dirty="0" smtClean="0"/>
              <a:t>Age</a:t>
            </a:r>
            <a:endParaRPr lang="en-US" sz="2900" dirty="0"/>
          </a:p>
          <a:p>
            <a:r>
              <a:rPr lang="en-US" sz="2900" dirty="0"/>
              <a:t>Sex</a:t>
            </a:r>
          </a:p>
          <a:p>
            <a:r>
              <a:rPr lang="en-US" sz="2900" dirty="0"/>
              <a:t>Capabilities/Disabilities</a:t>
            </a:r>
          </a:p>
          <a:p>
            <a:r>
              <a:rPr lang="en-US" sz="2900" dirty="0"/>
              <a:t>Religion</a:t>
            </a:r>
          </a:p>
          <a:p>
            <a:r>
              <a:rPr lang="en-US" sz="2900" dirty="0"/>
              <a:t>Lifestyle Issues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54100" y="5156200"/>
            <a:ext cx="134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863120" y="1409700"/>
            <a:ext cx="3366479" cy="2654300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ones2 T05">
  <a:themeElements>
    <a:clrScheme name="Jones2 T05 15">
      <a:dk1>
        <a:srgbClr val="000000"/>
      </a:dk1>
      <a:lt1>
        <a:srgbClr val="FFFFFF"/>
      </a:lt1>
      <a:dk2>
        <a:srgbClr val="E8B218"/>
      </a:dk2>
      <a:lt2>
        <a:srgbClr val="000000"/>
      </a:lt2>
      <a:accent1>
        <a:srgbClr val="E8B218"/>
      </a:accent1>
      <a:accent2>
        <a:srgbClr val="5A8F3D"/>
      </a:accent2>
      <a:accent3>
        <a:srgbClr val="FFFFFF"/>
      </a:accent3>
      <a:accent4>
        <a:srgbClr val="000000"/>
      </a:accent4>
      <a:accent5>
        <a:srgbClr val="F2D5AB"/>
      </a:accent5>
      <a:accent6>
        <a:srgbClr val="518136"/>
      </a:accent6>
      <a:hlink>
        <a:srgbClr val="BB2C29"/>
      </a:hlink>
      <a:folHlink>
        <a:srgbClr val="AF7EBE"/>
      </a:folHlink>
    </a:clrScheme>
    <a:fontScheme name="Jones2 T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96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96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ones2 T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ACB54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CE2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14">
        <a:dk1>
          <a:srgbClr val="000000"/>
        </a:dk1>
        <a:lt1>
          <a:srgbClr val="FFFFFF"/>
        </a:lt1>
        <a:dk2>
          <a:srgbClr val="E8B218"/>
        </a:dk2>
        <a:lt2>
          <a:srgbClr val="969696"/>
        </a:lt2>
        <a:accent1>
          <a:srgbClr val="FACB54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CE2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15">
        <a:dk1>
          <a:srgbClr val="000000"/>
        </a:dk1>
        <a:lt1>
          <a:srgbClr val="FFFFFF"/>
        </a:lt1>
        <a:dk2>
          <a:srgbClr val="E8B218"/>
        </a:dk2>
        <a:lt2>
          <a:srgbClr val="000000"/>
        </a:lt2>
        <a:accent1>
          <a:srgbClr val="E8B218"/>
        </a:accent1>
        <a:accent2>
          <a:srgbClr val="5A8F3D"/>
        </a:accent2>
        <a:accent3>
          <a:srgbClr val="FFFFFF"/>
        </a:accent3>
        <a:accent4>
          <a:srgbClr val="000000"/>
        </a:accent4>
        <a:accent5>
          <a:srgbClr val="F2D5AB"/>
        </a:accent5>
        <a:accent6>
          <a:srgbClr val="518136"/>
        </a:accent6>
        <a:hlink>
          <a:srgbClr val="BB2C29"/>
        </a:hlink>
        <a:folHlink>
          <a:srgbClr val="AF7E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Jones2 T05</Template>
  <TotalTime>1172</TotalTime>
  <Words>1650</Words>
  <Application>Microsoft Office PowerPoint</Application>
  <PresentationFormat>Custom</PresentationFormat>
  <Paragraphs>230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Jones2 T05</vt:lpstr>
      <vt:lpstr>Managing Diverse Employees</vt:lpstr>
      <vt:lpstr>Learning Objectives</vt:lpstr>
      <vt:lpstr>The Increasing Diversity of the Workforce and the Environment</vt:lpstr>
      <vt:lpstr>Diversity Concerns</vt:lpstr>
      <vt:lpstr>Perception</vt:lpstr>
      <vt:lpstr>Diversity Concerns &amp; Perception</vt:lpstr>
      <vt:lpstr>Diversity Concerns &amp; Biases</vt:lpstr>
      <vt:lpstr>Diversity Concerns &amp; Discrimination</vt:lpstr>
      <vt:lpstr>Sources of Diversity in the Workplace</vt:lpstr>
      <vt:lpstr>Workforce Diversity: Age &amp; Race </vt:lpstr>
      <vt:lpstr>Age &amp; Tenure</vt:lpstr>
      <vt:lpstr>Workforce Diversity: Gender</vt:lpstr>
      <vt:lpstr>Gender Diversity Concerns</vt:lpstr>
      <vt:lpstr>Workforce Diversity: Disabilities</vt:lpstr>
      <vt:lpstr>Workforce Diversity: Religion </vt:lpstr>
      <vt:lpstr>Workforce Diversity: Religion</vt:lpstr>
      <vt:lpstr>Workforce Diversity: Religion</vt:lpstr>
      <vt:lpstr>Workforce Diversity: Lifestyle</vt:lpstr>
      <vt:lpstr>Major EEO Laws  (Yes, there might be one or two items on the exam from this chart)</vt:lpstr>
      <vt:lpstr>How Mintzberg’s Roles Relate to Diversity</vt:lpstr>
      <vt:lpstr>The Ethical Imperative to Manage Diversity Effectively</vt:lpstr>
      <vt:lpstr>The Ethical Imperative to Manage Diversity Effectively</vt:lpstr>
      <vt:lpstr>Managing Diversity Effectively Makes Good Business Sense</vt:lpstr>
      <vt:lpstr>How to Manage Diversity</vt:lpstr>
      <vt:lpstr>How to Manage Diversity </vt:lpstr>
      <vt:lpstr>How to Manage Diversity</vt:lpstr>
      <vt:lpstr>Summary</vt:lpstr>
    </vt:vector>
  </TitlesOfParts>
  <Manager>Haldala</Manager>
  <Company>AzureWing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Jones</dc:title>
  <dc:subject>Contemporary Management 4e</dc:subject>
  <dc:creator>Linda Crane</dc:creator>
  <cp:lastModifiedBy>Owner</cp:lastModifiedBy>
  <cp:revision>83</cp:revision>
  <dcterms:created xsi:type="dcterms:W3CDTF">2004-09-20T18:17:15Z</dcterms:created>
  <dcterms:modified xsi:type="dcterms:W3CDTF">2018-07-30T02:45:13Z</dcterms:modified>
  <cp:category>Presentation</cp:category>
</cp:coreProperties>
</file>