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7"/>
  </p:notesMasterIdLst>
  <p:sldIdLst>
    <p:sldId id="325" r:id="rId2"/>
    <p:sldId id="351" r:id="rId3"/>
    <p:sldId id="327" r:id="rId4"/>
    <p:sldId id="328" r:id="rId5"/>
    <p:sldId id="329" r:id="rId6"/>
    <p:sldId id="330" r:id="rId7"/>
    <p:sldId id="331" r:id="rId8"/>
    <p:sldId id="333" r:id="rId9"/>
    <p:sldId id="334" r:id="rId10"/>
    <p:sldId id="335" r:id="rId11"/>
    <p:sldId id="336" r:id="rId12"/>
    <p:sldId id="348" r:id="rId13"/>
    <p:sldId id="337" r:id="rId14"/>
    <p:sldId id="338" r:id="rId15"/>
    <p:sldId id="339" r:id="rId16"/>
    <p:sldId id="349" r:id="rId17"/>
    <p:sldId id="350" r:id="rId18"/>
    <p:sldId id="341" r:id="rId19"/>
    <p:sldId id="342" r:id="rId20"/>
    <p:sldId id="343" r:id="rId21"/>
    <p:sldId id="344" r:id="rId22"/>
    <p:sldId id="345" r:id="rId23"/>
    <p:sldId id="346" r:id="rId24"/>
    <p:sldId id="347" r:id="rId25"/>
    <p:sldId id="324" r:id="rId26"/>
  </p:sldIdLst>
  <p:sldSz cx="8229600" cy="5943600"/>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872">
          <p15:clr>
            <a:srgbClr val="A4A3A4"/>
          </p15:clr>
        </p15:guide>
        <p15:guide id="2" pos="25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69A4"/>
    <a:srgbClr val="AF7EBE"/>
    <a:srgbClr val="124A74"/>
    <a:srgbClr val="4FD1FF"/>
    <a:srgbClr val="67B19E"/>
    <a:srgbClr val="084186"/>
    <a:srgbClr val="0B3F49"/>
    <a:srgbClr val="073A77"/>
    <a:srgbClr val="608834"/>
    <a:srgbClr val="5A8F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09" autoAdjust="0"/>
  </p:normalViewPr>
  <p:slideViewPr>
    <p:cSldViewPr snapToGrid="0">
      <p:cViewPr>
        <p:scale>
          <a:sx n="104" d="100"/>
          <a:sy n="104" d="100"/>
        </p:scale>
        <p:origin x="-667" y="110"/>
      </p:cViewPr>
      <p:guideLst>
        <p:guide orient="horz" pos="1872"/>
        <p:guide pos="25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672"/>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3252" name="Rectangle 4"/>
          <p:cNvSpPr>
            <a:spLocks noGrp="1" noRot="1" noChangeAspect="1" noChangeArrowheads="1" noTextEdit="1"/>
          </p:cNvSpPr>
          <p:nvPr>
            <p:ph type="sldImg" idx="2"/>
          </p:nvPr>
        </p:nvSpPr>
        <p:spPr bwMode="auto">
          <a:xfrm>
            <a:off x="1055688" y="685800"/>
            <a:ext cx="4746625"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C981EF8-75BE-4035-B09A-93E354B3295B}" type="slidenum">
              <a:rPr lang="en-US"/>
              <a:pPr>
                <a:defRPr/>
              </a:pPr>
              <a:t>‹#›</a:t>
            </a:fld>
            <a:endParaRPr lang="en-US"/>
          </a:p>
        </p:txBody>
      </p:sp>
    </p:spTree>
    <p:extLst>
      <p:ext uri="{BB962C8B-B14F-4D97-AF65-F5344CB8AC3E}">
        <p14:creationId xmlns:p14="http://schemas.microsoft.com/office/powerpoint/2010/main" val="3401678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2EB910-F497-4697-8A13-4312B86C5797}" type="slidenum">
              <a:rPr lang="en-US" smtClean="0"/>
              <a:t>2</a:t>
            </a:fld>
            <a:endParaRPr lang="en-US"/>
          </a:p>
        </p:txBody>
      </p:sp>
    </p:spTree>
    <p:extLst>
      <p:ext uri="{BB962C8B-B14F-4D97-AF65-F5344CB8AC3E}">
        <p14:creationId xmlns:p14="http://schemas.microsoft.com/office/powerpoint/2010/main" val="1354550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 all psychologists agree; however, there do seem to be six basic emotions that emerge in studies:  anger, fear, sadness, happiness, disgust, surprise.  All other emotions fall under these six.  Some psychologists even place these basic six on a spectrum of emotion.</a:t>
            </a:r>
          </a:p>
          <a:p>
            <a:endParaRPr lang="en-US" smtClean="0"/>
          </a:p>
        </p:txBody>
      </p:sp>
      <p:sp>
        <p:nvSpPr>
          <p:cNvPr id="3277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277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1F95B0EB-C3EA-4F15-AFF9-F0B8A8E1F31F}" type="slidenum">
              <a:rPr lang="en-US" sz="1200" b="0" smtClean="0">
                <a:latin typeface="Times New Roman" pitchFamily="18" charset="0"/>
              </a:rPr>
              <a:pPr eaLnBrk="1" hangingPunct="1"/>
              <a:t>15</a:t>
            </a:fld>
            <a:endParaRPr lang="en-US" sz="1200" b="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basic moods carry positive and negative affects, they cannot be neutral.  Emotions are grouped into general mood states.  These states impact how employees perceive reality and thereby the moods can impact the work of employees.</a:t>
            </a:r>
          </a:p>
        </p:txBody>
      </p:sp>
      <p:sp>
        <p:nvSpPr>
          <p:cNvPr id="3379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379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8C7380F2-38ED-4900-AE57-1BABF7326A01}" type="slidenum">
              <a:rPr lang="en-US" sz="1200" b="0" smtClean="0">
                <a:latin typeface="Times New Roman" pitchFamily="18" charset="0"/>
              </a:rPr>
              <a:pPr eaLnBrk="1" hangingPunct="1"/>
              <a:t>16</a:t>
            </a:fld>
            <a:endParaRPr lang="en-US" sz="1200" b="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many jobs there is an implied agreement on the types of emotions that should be expressed.  For example, waitresses are supposed to be friendly and cheerful, whether they are currently feeling that emotion or not.  When employees don’t feel the emotion they are required to express, they may experience emotional dissonance.  This can lead to burnout and frustration with the job.  </a:t>
            </a:r>
          </a:p>
          <a:p>
            <a:endParaRPr lang="en-US" smtClean="0"/>
          </a:p>
          <a:p>
            <a:r>
              <a:rPr lang="en-US" smtClean="0"/>
              <a:t>An employee’s actual emotions are their felt emotions and this is in contrast to the emotions that are required or deemed appropriate, which are called displayed emotions.  There are two levels of displayed emotions that can be expressed.  They are both appropriately called acting.  Surface acting is when an employee displays the appropriate emotions even when they don’t feel those emotions.  Deep acting is when the employee actually changes their internal feelings to match displayed rules; this level of acting can be very stressful.</a:t>
            </a:r>
          </a:p>
        </p:txBody>
      </p:sp>
      <p:sp>
        <p:nvSpPr>
          <p:cNvPr id="3789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78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5C241693-2B99-4581-86E0-F4B5D88885B6}" type="slidenum">
              <a:rPr lang="en-US" sz="1200" b="0" smtClean="0">
                <a:latin typeface="Times New Roman" pitchFamily="18" charset="0"/>
              </a:rPr>
              <a:pPr eaLnBrk="1" hangingPunct="1"/>
              <a:t>18</a:t>
            </a:fld>
            <a:endParaRPr lang="en-US" sz="1200" b="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Affective Events Theory demonstrates that employees react emotionally to things that happen to them at work and this can influence their job performance and job satisfaction.  The intensity of these responses will be based on emotion and mood.  </a:t>
            </a:r>
          </a:p>
        </p:txBody>
      </p:sp>
      <p:sp>
        <p:nvSpPr>
          <p:cNvPr id="3891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89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69574A55-9F10-4B93-BD4E-3D26D7FAEE31}" type="slidenum">
              <a:rPr lang="en-US" sz="1200" b="0" smtClean="0">
                <a:latin typeface="Times New Roman" pitchFamily="18" charset="0"/>
              </a:rPr>
              <a:pPr eaLnBrk="1" hangingPunct="1"/>
              <a:t>19</a:t>
            </a:fld>
            <a:endParaRPr lang="en-US" sz="1200" b="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Affective Events Theory (AET) has a number of implications.  These implications are as follows:</a:t>
            </a:r>
          </a:p>
          <a:p>
            <a:pPr>
              <a:defRPr/>
            </a:pPr>
            <a:endParaRPr lang="en-US" dirty="0" smtClean="0"/>
          </a:p>
          <a:p>
            <a:pPr marL="228600" indent="-228600">
              <a:buFontTx/>
              <a:buAutoNum type="arabicPeriod"/>
              <a:defRPr/>
            </a:pPr>
            <a:r>
              <a:rPr lang="en-US" dirty="0" smtClean="0"/>
              <a:t>When an employee has an emotional episode, it is actually the result of a series of emotional experiences that are triggered by a single event.</a:t>
            </a:r>
          </a:p>
          <a:p>
            <a:pPr marL="228600" indent="-228600">
              <a:buFontTx/>
              <a:buAutoNum type="arabicPeriod"/>
              <a:defRPr/>
            </a:pPr>
            <a:r>
              <a:rPr lang="en-US" dirty="0" smtClean="0"/>
              <a:t>Your job satisfaction is impacted by current and past emotions.</a:t>
            </a:r>
          </a:p>
          <a:p>
            <a:pPr marL="228600" indent="-228600">
              <a:buFontTx/>
              <a:buAutoNum type="arabicPeriod"/>
              <a:defRPr/>
            </a:pPr>
            <a:r>
              <a:rPr lang="en-US" dirty="0" smtClean="0"/>
              <a:t>As your emotions fluctuate over time, it will create variations in job performance.</a:t>
            </a:r>
          </a:p>
          <a:p>
            <a:pPr marL="228600" indent="-228600">
              <a:buFontTx/>
              <a:buAutoNum type="arabicPeriod"/>
              <a:defRPr/>
            </a:pPr>
            <a:r>
              <a:rPr lang="en-US" dirty="0" smtClean="0"/>
              <a:t>Behaviors that are driven by emotions are typically brief and variable.</a:t>
            </a:r>
          </a:p>
          <a:p>
            <a:pPr marL="228600" indent="-228600">
              <a:buFontTx/>
              <a:buAutoNum type="arabicPeriod"/>
              <a:defRPr/>
            </a:pPr>
            <a:r>
              <a:rPr lang="en-US" dirty="0" smtClean="0"/>
              <a:t>Both positive and negative emotions can distract workers and reduce job performance.</a:t>
            </a:r>
          </a:p>
          <a:p>
            <a:pPr marL="228600" indent="-228600">
              <a:buFontTx/>
              <a:buAutoNum type="arabicPeriod"/>
              <a:defRPr/>
            </a:pPr>
            <a:endParaRPr lang="en-US" dirty="0" smtClean="0"/>
          </a:p>
          <a:p>
            <a:pPr marL="228600" indent="-228600">
              <a:defRPr/>
            </a:pPr>
            <a:r>
              <a:rPr lang="en-US" dirty="0" smtClean="0"/>
              <a:t>In summary, emotions do provide very valuable information and predict factors about behavior.  In addition, it is important not to ignore minor events as they will accumulate over time.</a:t>
            </a:r>
          </a:p>
        </p:txBody>
      </p:sp>
      <p:sp>
        <p:nvSpPr>
          <p:cNvPr id="3994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994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622984B8-2932-4052-9738-3588A8DCF308}" type="slidenum">
              <a:rPr lang="en-US" sz="1200" b="0" smtClean="0">
                <a:latin typeface="Times New Roman" pitchFamily="18" charset="0"/>
              </a:rPr>
              <a:pPr eaLnBrk="1" hangingPunct="1"/>
              <a:t>20</a:t>
            </a:fld>
            <a:endParaRPr lang="en-US" sz="1200" b="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Emotional Intelligence (EI) is a growing area of study and is becoming increasingly important in the understanding of individual behavior.  EI is pulling in one’s understanding of emotions and their impact on behavior.  An individual who is emotionally intelligent will have a strong sense of self-awareness, recognizing your own emotions when experienced.  They are also able to detect emotions in others.  By understanding their own emotions and those of others, they can manage emotional cues and information to make decisions.  Mayer et al. define EI as: </a:t>
            </a:r>
          </a:p>
          <a:p>
            <a:r>
              <a:rPr lang="en-US" b="1" dirty="0" smtClean="0"/>
              <a:t>Perceive Emotions: </a:t>
            </a:r>
            <a:r>
              <a:rPr lang="en-US" dirty="0" smtClean="0"/>
              <a:t>The ability to perceive emotions in oneself and others as well as in objects, art, stories, music, and other stimuli </a:t>
            </a:r>
          </a:p>
          <a:p>
            <a:r>
              <a:rPr lang="en-US" b="1" dirty="0" smtClean="0"/>
              <a:t>Facilitating Thought</a:t>
            </a:r>
            <a:r>
              <a:rPr lang="en-US" dirty="0" smtClean="0"/>
              <a:t>: The ability to generate, use, and feel emotion as necessary to communicate feelings or employ them in other cognitive processes </a:t>
            </a:r>
          </a:p>
          <a:p>
            <a:r>
              <a:rPr lang="en-US" b="1" dirty="0" smtClean="0"/>
              <a:t>Understanding Emotions: </a:t>
            </a:r>
            <a:r>
              <a:rPr lang="en-US" dirty="0" smtClean="0"/>
              <a:t>The ability to understand emotional information, to understand how emotions combine and progress through relationship transitions, and to appreciate such emotional meanings </a:t>
            </a:r>
          </a:p>
          <a:p>
            <a:r>
              <a:rPr lang="en-US" b="1" dirty="0" smtClean="0"/>
              <a:t>Managing Emotions: </a:t>
            </a:r>
            <a:r>
              <a:rPr lang="en-US" dirty="0" smtClean="0"/>
              <a:t>The ability to be open to feelings, and to modulate them in oneself and others so as to promote personal understanding and growth</a:t>
            </a:r>
          </a:p>
          <a:p>
            <a:endParaRPr lang="en-US" dirty="0" smtClean="0"/>
          </a:p>
          <a:p>
            <a:endParaRPr lang="en-US" dirty="0" smtClean="0"/>
          </a:p>
          <a:p>
            <a:r>
              <a:rPr lang="en-US" dirty="0" smtClean="0"/>
              <a:t>EI plays a very important role in job performance; however, the jury is still out on the role EI plays in effectiveness in organizations.</a:t>
            </a:r>
          </a:p>
        </p:txBody>
      </p:sp>
      <p:sp>
        <p:nvSpPr>
          <p:cNvPr id="4096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096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5470D910-CF96-42E2-95BE-A80B3E020969}" type="slidenum">
              <a:rPr lang="en-US" sz="1200" b="0" smtClean="0">
                <a:latin typeface="Times New Roman" pitchFamily="18" charset="0"/>
              </a:rPr>
              <a:pPr eaLnBrk="1" hangingPunct="1"/>
              <a:t>21</a:t>
            </a:fld>
            <a:endParaRPr lang="en-US" sz="1200" b="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numerous applications of emotions and moods.  These include selection of employees, decision making, creativity, motivation, and leadership.</a:t>
            </a:r>
          </a:p>
        </p:txBody>
      </p:sp>
      <p:sp>
        <p:nvSpPr>
          <p:cNvPr id="4198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198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9906D97D-ADA6-4606-B5A4-E89421A740BF}" type="slidenum">
              <a:rPr lang="en-US" sz="1200" b="0" smtClean="0">
                <a:latin typeface="Times New Roman" pitchFamily="18" charset="0"/>
              </a:rPr>
              <a:pPr eaLnBrk="1" hangingPunct="1"/>
              <a:t>22</a:t>
            </a:fld>
            <a:endParaRPr lang="en-US" sz="1200" b="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Some additional applications of emotions and mood include negotiation, customer service, job attitudes, deviant workplace behaviors, and manager’s influence.</a:t>
            </a:r>
          </a:p>
        </p:txBody>
      </p:sp>
      <p:sp>
        <p:nvSpPr>
          <p:cNvPr id="4301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301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9558D980-FB9C-4492-BB9C-F22DEF168DF7}" type="slidenum">
              <a:rPr lang="en-US" sz="1200" b="0" smtClean="0">
                <a:latin typeface="Times New Roman" pitchFamily="18" charset="0"/>
              </a:rPr>
              <a:pPr eaLnBrk="1" hangingPunct="1"/>
              <a:t>23</a:t>
            </a:fld>
            <a:endParaRPr lang="en-US" sz="1200" b="0"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summary, moods and emotions are important to the study of organizational behavior.  Also, they are natural expressions and managers should not try to completely control the employees’ emotions, but they should be aware of the emotions and not ignore emotional indicators.  This is because the more you understand the emotions of your employees, the better you will able to predict their behavior.</a:t>
            </a:r>
          </a:p>
          <a:p>
            <a:endParaRPr lang="en-US" dirty="0"/>
          </a:p>
        </p:txBody>
      </p:sp>
      <p:sp>
        <p:nvSpPr>
          <p:cNvPr id="4" name="Slide Number Placeholder 3"/>
          <p:cNvSpPr>
            <a:spLocks noGrp="1"/>
          </p:cNvSpPr>
          <p:nvPr>
            <p:ph type="sldNum" sz="quarter" idx="10"/>
          </p:nvPr>
        </p:nvSpPr>
        <p:spPr/>
        <p:txBody>
          <a:bodyPr/>
          <a:lstStyle/>
          <a:p>
            <a:fld id="{8E2EB910-F497-4697-8A13-4312B86C5797}" type="slidenum">
              <a:rPr lang="en-US" smtClean="0"/>
              <a:t>24</a:t>
            </a:fld>
            <a:endParaRPr lang="en-US"/>
          </a:p>
        </p:txBody>
      </p:sp>
    </p:spTree>
    <p:extLst>
      <p:ext uri="{BB962C8B-B14F-4D97-AF65-F5344CB8AC3E}">
        <p14:creationId xmlns:p14="http://schemas.microsoft.com/office/powerpoint/2010/main" val="3688205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Asch</a:t>
            </a:r>
            <a:r>
              <a:rPr lang="en-US" baseline="0" dirty="0" smtClean="0"/>
              <a:t> line studies.</a:t>
            </a:r>
            <a:endParaRPr lang="en-US" dirty="0"/>
          </a:p>
        </p:txBody>
      </p:sp>
      <p:sp>
        <p:nvSpPr>
          <p:cNvPr id="4" name="Slide Number Placeholder 3"/>
          <p:cNvSpPr>
            <a:spLocks noGrp="1"/>
          </p:cNvSpPr>
          <p:nvPr>
            <p:ph type="sldNum" sz="quarter" idx="10"/>
          </p:nvPr>
        </p:nvSpPr>
        <p:spPr/>
        <p:txBody>
          <a:bodyPr/>
          <a:lstStyle/>
          <a:p>
            <a:fld id="{8E2EB910-F497-4697-8A13-4312B86C5797}"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354550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2EB910-F497-4697-8A13-4312B86C5797}"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354550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When employees are satisfied with their work, there are many positive outcomes in the workplace.  However, the inverse is true as well, if employees are dissatisfied in their work, these same job outcomes will be negatively impacted.  </a:t>
            </a:r>
          </a:p>
        </p:txBody>
      </p:sp>
      <p:sp>
        <p:nvSpPr>
          <p:cNvPr id="358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584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C7639EEB-07A2-4CE9-B276-4ED818124F90}" type="slidenum">
              <a:rPr lang="en-US" sz="1200" b="0" smtClean="0">
                <a:latin typeface="Times New Roman" pitchFamily="18" charset="0"/>
              </a:rPr>
              <a:pPr eaLnBrk="1" hangingPunct="1"/>
              <a:t>8</a:t>
            </a:fld>
            <a:endParaRPr lang="en-US" sz="1200" b="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If a worker is satisfied in their job, they will remain in the job for a longer period of time than dissatisfied workers.  However, as we have seen recently, workers are willing to stay in jobs where they are not satisfied because the job market is tight due to tough economic conditions.</a:t>
            </a:r>
          </a:p>
          <a:p>
            <a:endParaRPr lang="en-US" smtClean="0"/>
          </a:p>
          <a:p>
            <a:r>
              <a:rPr lang="en-US" smtClean="0"/>
              <a:t>Dissatisfied workers are more likely to cause problems in the workplace by stealing, absenteeism, limiting productivity, and other negative work outcomes.</a:t>
            </a:r>
          </a:p>
        </p:txBody>
      </p:sp>
      <p:sp>
        <p:nvSpPr>
          <p:cNvPr id="368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686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FDFE5337-D744-41B4-8482-6AC07E063459}" type="slidenum">
              <a:rPr lang="en-US" sz="1200" b="0" smtClean="0">
                <a:latin typeface="Times New Roman" pitchFamily="18" charset="0"/>
              </a:rPr>
              <a:pPr eaLnBrk="1" hangingPunct="1"/>
              <a:t>9</a:t>
            </a:fld>
            <a:endParaRPr lang="en-US" sz="1200" b="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When employees are dissatisfied with their jobs, they have four basic responses they can utilize.  These options are divided into active and passive choices.  The active options are exit and voice.  If employees select to exit, they choose to leave or move in a direction of leaving the organization.  In voice, the employees will work toward active and constructive attempts to improve conditions.  The passive options are neglect and loyalty.  Employees may choose to neglect their work and just allow conditions to worsen or they may choose to remain loyal to the organization and just wait for change.</a:t>
            </a:r>
          </a:p>
        </p:txBody>
      </p:sp>
      <p:sp>
        <p:nvSpPr>
          <p:cNvPr id="3482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48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B1C3983B-8986-43BE-8CC2-B814E4BBE140}" type="slidenum">
              <a:rPr lang="en-US" sz="1200" b="0" smtClean="0">
                <a:latin typeface="Times New Roman" pitchFamily="18" charset="0"/>
              </a:rPr>
              <a:pPr eaLnBrk="1" hangingPunct="1"/>
              <a:t>10</a:t>
            </a:fld>
            <a:endParaRPr lang="en-US" sz="1200" b="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Sometimes we observe people who will change what they say so it doesn’t contradict their behavior.    When attitudes and behaviors don’t line up, individuals will experience cognitive dissonance.  This incongruity is uncomfortable and individuals will seek to reduce the dissonance to find consistency.    </a:t>
            </a:r>
          </a:p>
          <a:p>
            <a:endParaRPr lang="en-US" dirty="0" smtClean="0"/>
          </a:p>
          <a:p>
            <a:r>
              <a:rPr lang="en-US" dirty="0" smtClean="0"/>
              <a:t>People are willing to live with some discomfort but the degree to which this is true depends upon the importance of the elements, how much influences the individual has in the situation, and the rewards available.</a:t>
            </a:r>
          </a:p>
          <a:p>
            <a:endParaRPr lang="en-US" dirty="0" smtClean="0"/>
          </a:p>
        </p:txBody>
      </p:sp>
      <p:sp>
        <p:nvSpPr>
          <p:cNvPr id="2560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2560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7E81F42E-25CD-4711-9B49-13FE477E84AC}" type="slidenum">
              <a:rPr lang="en-US" sz="1200" b="0" smtClean="0">
                <a:latin typeface="Times New Roman" pitchFamily="18" charset="0"/>
              </a:rPr>
              <a:pPr eaLnBrk="1" hangingPunct="1"/>
              <a:t>11</a:t>
            </a:fld>
            <a:endParaRPr lang="en-US" sz="1200" b="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Historically the study of organizational behavior has not given much attention to emotions.  Emotions were typically seen as irrational so managers tended to work to make the workplace emotion-free.  </a:t>
            </a:r>
          </a:p>
          <a:p>
            <a:endParaRPr lang="en-US" dirty="0" smtClean="0"/>
          </a:p>
          <a:p>
            <a:r>
              <a:rPr lang="en-US" dirty="0" smtClean="0"/>
              <a:t>Often managers viewed emotions as disruptive to the workplace and therefore a hindrance to productivity.  However, when thinking about emotions, typically managers were focusing on negative emotions.  Even though there are some negative emotions that could hinder productivity, there is no doubt that workers bring their emotions to the workplace.  Therefore, any study in organizational behavior would not be complete without considering the roles of emotions in the workplace.</a:t>
            </a:r>
            <a:endParaRPr lang="en-US" dirty="0"/>
          </a:p>
        </p:txBody>
      </p:sp>
      <p:sp>
        <p:nvSpPr>
          <p:cNvPr id="4" name="Slide Number Placeholder 3"/>
          <p:cNvSpPr>
            <a:spLocks noGrp="1"/>
          </p:cNvSpPr>
          <p:nvPr>
            <p:ph type="sldNum" sz="quarter" idx="10"/>
          </p:nvPr>
        </p:nvSpPr>
        <p:spPr/>
        <p:txBody>
          <a:bodyPr/>
          <a:lstStyle/>
          <a:p>
            <a:fld id="{8E2EB910-F497-4697-8A13-4312B86C5797}" type="slidenum">
              <a:rPr lang="en-US" smtClean="0"/>
              <a:t>13</a:t>
            </a:fld>
            <a:endParaRPr lang="en-US"/>
          </a:p>
        </p:txBody>
      </p:sp>
    </p:spTree>
    <p:extLst>
      <p:ext uri="{BB962C8B-B14F-4D97-AF65-F5344CB8AC3E}">
        <p14:creationId xmlns:p14="http://schemas.microsoft.com/office/powerpoint/2010/main" val="2686583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Affect is a generic term that covers a broad range of feelings people experience.  This includes both emotions and moods.  Emotions are intense feelings that are directed at someone or something.  Moods are the feelings that tend to be less intense than emotions and that lack a contextual stimulus.   </a:t>
            </a:r>
          </a:p>
          <a:p>
            <a:endParaRPr lang="en-US" dirty="0" smtClean="0"/>
          </a:p>
          <a:p>
            <a:endParaRPr lang="en-US" dirty="0" smtClean="0"/>
          </a:p>
        </p:txBody>
      </p:sp>
      <p:sp>
        <p:nvSpPr>
          <p:cNvPr id="3174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174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7B1FF7D5-340A-41B2-B2F9-554FE245E9B3}" type="slidenum">
              <a:rPr lang="en-US" sz="1200" b="0" smtClean="0">
                <a:latin typeface="Times New Roman" pitchFamily="18" charset="0"/>
              </a:rPr>
              <a:pPr eaLnBrk="1" hangingPunct="1"/>
              <a:t>14</a:t>
            </a:fld>
            <a:endParaRPr lang="en-US" sz="1200" b="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 name="Group 7"/>
          <p:cNvGrpSpPr>
            <a:grpSpLocks/>
          </p:cNvGrpSpPr>
          <p:nvPr/>
        </p:nvGrpSpPr>
        <p:grpSpPr bwMode="auto">
          <a:xfrm>
            <a:off x="0" y="0"/>
            <a:ext cx="376238" cy="5943600"/>
            <a:chOff x="0" y="0"/>
            <a:chExt cx="237" cy="3744"/>
          </a:xfrm>
        </p:grpSpPr>
        <p:sp>
          <p:nvSpPr>
            <p:cNvPr id="10"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 name="Rectangle 13"/>
          <p:cNvSpPr>
            <a:spLocks noChangeArrowheads="1"/>
          </p:cNvSpPr>
          <p:nvPr/>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4"/>
          <p:cNvSpPr>
            <a:spLocks noChangeArrowheads="1"/>
          </p:cNvSpPr>
          <p:nvPr/>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Rectangle 15"/>
          <p:cNvSpPr>
            <a:spLocks noChangeArrowheads="1"/>
          </p:cNvSpPr>
          <p:nvPr/>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Text Box 18"/>
          <p:cNvSpPr txBox="1">
            <a:spLocks noChangeArrowheads="1"/>
          </p:cNvSpPr>
          <p:nvPr/>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19" name="Text Box 19"/>
          <p:cNvSpPr txBox="1">
            <a:spLocks noChangeArrowheads="1"/>
          </p:cNvSpPr>
          <p:nvPr/>
        </p:nvSpPr>
        <p:spPr bwMode="auto">
          <a:xfrm>
            <a:off x="6907213" y="354013"/>
            <a:ext cx="692150" cy="11890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2" tIns="45716" rIns="91432" bIns="457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smtClean="0">
                <a:solidFill>
                  <a:srgbClr val="1A69A4"/>
                </a:solidFill>
              </a:rPr>
              <a:t>1</a:t>
            </a:r>
          </a:p>
        </p:txBody>
      </p:sp>
      <p:sp>
        <p:nvSpPr>
          <p:cNvPr id="20" name="Rectangle 20"/>
          <p:cNvSpPr>
            <a:spLocks noChangeArrowheads="1"/>
          </p:cNvSpPr>
          <p:nvPr/>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Rectangle 22"/>
          <p:cNvSpPr>
            <a:spLocks noChangeArrowheads="1"/>
          </p:cNvSpPr>
          <p:nvPr/>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Oval 24"/>
          <p:cNvSpPr>
            <a:spLocks noChangeArrowheads="1"/>
          </p:cNvSpPr>
          <p:nvPr/>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25"/>
          <p:cNvSpPr>
            <a:spLocks noChangeArrowheads="1"/>
          </p:cNvSpPr>
          <p:nvPr/>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Oval 26"/>
          <p:cNvSpPr>
            <a:spLocks noChangeArrowheads="1"/>
          </p:cNvSpPr>
          <p:nvPr/>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Rectangle 27"/>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Rectangle 28"/>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Rectangle 29"/>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Rectangle 30"/>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2" name="Group 32"/>
          <p:cNvGrpSpPr>
            <a:grpSpLocks/>
          </p:cNvGrpSpPr>
          <p:nvPr userDrawn="1"/>
        </p:nvGrpSpPr>
        <p:grpSpPr bwMode="auto">
          <a:xfrm>
            <a:off x="0" y="0"/>
            <a:ext cx="376238" cy="5943600"/>
            <a:chOff x="0" y="0"/>
            <a:chExt cx="237" cy="3744"/>
          </a:xfrm>
        </p:grpSpPr>
        <p:sp>
          <p:nvSpPr>
            <p:cNvPr id="33" name="Rectangle 33"/>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Line 34"/>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Oval 35"/>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36"/>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37"/>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 name="Rectangle 38"/>
          <p:cNvSpPr>
            <a:spLocks noChangeArrowheads="1"/>
          </p:cNvSpPr>
          <p:nvPr userDrawn="1"/>
        </p:nvSpPr>
        <p:spPr bwMode="auto">
          <a:xfrm>
            <a:off x="9525" y="190500"/>
            <a:ext cx="8220075" cy="575310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Rectangle 39"/>
          <p:cNvSpPr>
            <a:spLocks noChangeArrowheads="1"/>
          </p:cNvSpPr>
          <p:nvPr userDrawn="1"/>
        </p:nvSpPr>
        <p:spPr bwMode="auto">
          <a:xfrm>
            <a:off x="173038" y="3343275"/>
            <a:ext cx="8056562" cy="1897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Rectangle 40"/>
          <p:cNvSpPr>
            <a:spLocks noChangeArrowheads="1"/>
          </p:cNvSpPr>
          <p:nvPr userDrawn="1"/>
        </p:nvSpPr>
        <p:spPr bwMode="auto">
          <a:xfrm>
            <a:off x="0" y="0"/>
            <a:ext cx="8229600" cy="242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Text Box 41"/>
          <p:cNvSpPr txBox="1">
            <a:spLocks noChangeArrowheads="1"/>
          </p:cNvSpPr>
          <p:nvPr userDrawn="1"/>
        </p:nvSpPr>
        <p:spPr bwMode="auto">
          <a:xfrm rot="16200000">
            <a:off x="7361237" y="703263"/>
            <a:ext cx="1336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defRPr/>
            </a:pPr>
            <a:r>
              <a:rPr lang="en-US" sz="2400" b="1" smtClean="0">
                <a:solidFill>
                  <a:schemeClr val="hlink"/>
                </a:solidFill>
              </a:rPr>
              <a:t>Chapter</a:t>
            </a:r>
          </a:p>
        </p:txBody>
      </p:sp>
      <p:sp>
        <p:nvSpPr>
          <p:cNvPr id="42" name="Text Box 42"/>
          <p:cNvSpPr txBox="1">
            <a:spLocks noChangeArrowheads="1"/>
          </p:cNvSpPr>
          <p:nvPr userDrawn="1"/>
        </p:nvSpPr>
        <p:spPr bwMode="auto">
          <a:xfrm>
            <a:off x="6904478" y="354013"/>
            <a:ext cx="697620" cy="12003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36" tIns="45718" rIns="91436" bIns="45718">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a:defRPr/>
            </a:pPr>
            <a:r>
              <a:rPr lang="en-US" sz="7200" b="1" dirty="0" smtClean="0">
                <a:solidFill>
                  <a:srgbClr val="1A69A4"/>
                </a:solidFill>
              </a:rPr>
              <a:t>4</a:t>
            </a:r>
          </a:p>
        </p:txBody>
      </p:sp>
      <p:sp>
        <p:nvSpPr>
          <p:cNvPr id="43" name="Rectangle 43"/>
          <p:cNvSpPr>
            <a:spLocks noChangeArrowheads="1"/>
          </p:cNvSpPr>
          <p:nvPr userDrawn="1"/>
        </p:nvSpPr>
        <p:spPr bwMode="auto">
          <a:xfrm>
            <a:off x="193675" y="579438"/>
            <a:ext cx="101600" cy="276066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Line 44"/>
          <p:cNvSpPr>
            <a:spLocks noChangeShapeType="1"/>
          </p:cNvSpPr>
          <p:nvPr userDrawn="1"/>
        </p:nvSpPr>
        <p:spPr bwMode="auto">
          <a:xfrm>
            <a:off x="184150" y="590550"/>
            <a:ext cx="653256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Rectangle 45"/>
          <p:cNvSpPr>
            <a:spLocks noChangeArrowheads="1"/>
          </p:cNvSpPr>
          <p:nvPr userDrawn="1"/>
        </p:nvSpPr>
        <p:spPr bwMode="auto">
          <a:xfrm>
            <a:off x="0" y="193675"/>
            <a:ext cx="190500" cy="5749925"/>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Line 46"/>
          <p:cNvSpPr>
            <a:spLocks noChangeShapeType="1"/>
          </p:cNvSpPr>
          <p:nvPr userDrawn="1"/>
        </p:nvSpPr>
        <p:spPr bwMode="auto">
          <a:xfrm>
            <a:off x="192088" y="590550"/>
            <a:ext cx="0" cy="5353050"/>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Oval 47"/>
          <p:cNvSpPr>
            <a:spLocks noChangeArrowheads="1"/>
          </p:cNvSpPr>
          <p:nvPr userDrawn="1"/>
        </p:nvSpPr>
        <p:spPr bwMode="auto">
          <a:xfrm>
            <a:off x="0" y="254000"/>
            <a:ext cx="327025" cy="327025"/>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Oval 48"/>
          <p:cNvSpPr>
            <a:spLocks noChangeArrowheads="1"/>
          </p:cNvSpPr>
          <p:nvPr userDrawn="1"/>
        </p:nvSpPr>
        <p:spPr bwMode="auto">
          <a:xfrm>
            <a:off x="201613" y="444500"/>
            <a:ext cx="327025" cy="327025"/>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Oval 49"/>
          <p:cNvSpPr>
            <a:spLocks noChangeArrowheads="1"/>
          </p:cNvSpPr>
          <p:nvPr userDrawn="1"/>
        </p:nvSpPr>
        <p:spPr bwMode="auto">
          <a:xfrm>
            <a:off x="6602413" y="303213"/>
            <a:ext cx="1301750" cy="1301750"/>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Rectangle 16"/>
          <p:cNvSpPr>
            <a:spLocks noGrp="1" noChangeArrowheads="1"/>
          </p:cNvSpPr>
          <p:nvPr>
            <p:ph type="ctrTitle"/>
          </p:nvPr>
        </p:nvSpPr>
        <p:spPr>
          <a:xfrm>
            <a:off x="274638" y="1846263"/>
            <a:ext cx="7954962" cy="1274762"/>
          </a:xfrm>
        </p:spPr>
        <p:txBody>
          <a:bodyPr/>
          <a:lstStyle>
            <a:lvl1pPr>
              <a:defRPr sz="4400"/>
            </a:lvl1pPr>
          </a:lstStyle>
          <a:p>
            <a:pPr lvl="0"/>
            <a:r>
              <a:rPr lang="en-US" noProof="0" smtClean="0"/>
              <a:t>Click to edit Master title style</a:t>
            </a:r>
          </a:p>
        </p:txBody>
      </p:sp>
      <p:sp>
        <p:nvSpPr>
          <p:cNvPr id="10257" name="Rectangle 17"/>
          <p:cNvSpPr>
            <a:spLocks noGrp="1" noChangeArrowheads="1"/>
          </p:cNvSpPr>
          <p:nvPr>
            <p:ph type="subTitle" idx="1"/>
          </p:nvPr>
        </p:nvSpPr>
        <p:spPr>
          <a:xfrm>
            <a:off x="301625" y="3368675"/>
            <a:ext cx="7927975" cy="1843088"/>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2603489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sldNum" sz="quarter" idx="10"/>
          </p:nvPr>
        </p:nvSpPr>
        <p:spPr>
          <a:ln/>
        </p:spPr>
        <p:txBody>
          <a:bodyPr/>
          <a:lstStyle>
            <a:lvl1pPr>
              <a:defRPr/>
            </a:lvl1pPr>
          </a:lstStyle>
          <a:p>
            <a:pPr>
              <a:defRPr/>
            </a:pPr>
            <a:r>
              <a:rPr lang="en-US"/>
              <a:t>2-</a:t>
            </a:r>
            <a:fld id="{BAAD5825-2616-46AF-B72C-6BADFBE2FB30}" type="slidenum">
              <a:rPr lang="en-US"/>
              <a:pPr>
                <a:defRPr/>
              </a:pPr>
              <a:t>‹#›</a:t>
            </a:fld>
            <a:endParaRPr lang="en-US"/>
          </a:p>
        </p:txBody>
      </p:sp>
    </p:spTree>
    <p:extLst>
      <p:ext uri="{BB962C8B-B14F-4D97-AF65-F5344CB8AC3E}">
        <p14:creationId xmlns:p14="http://schemas.microsoft.com/office/powerpoint/2010/main" val="2609113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2688" y="238125"/>
            <a:ext cx="1966912" cy="5149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238125"/>
            <a:ext cx="5753100" cy="5149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sldNum" sz="quarter" idx="10"/>
          </p:nvPr>
        </p:nvSpPr>
        <p:spPr>
          <a:ln/>
        </p:spPr>
        <p:txBody>
          <a:bodyPr/>
          <a:lstStyle>
            <a:lvl1pPr>
              <a:defRPr/>
            </a:lvl1pPr>
          </a:lstStyle>
          <a:p>
            <a:pPr>
              <a:defRPr/>
            </a:pPr>
            <a:r>
              <a:rPr lang="en-US"/>
              <a:t>2-</a:t>
            </a:r>
            <a:fld id="{C4AB48D2-CBB5-46B8-B3D6-CDCFF605C214}" type="slidenum">
              <a:rPr lang="en-US"/>
              <a:pPr>
                <a:defRPr/>
              </a:pPr>
              <a:t>‹#›</a:t>
            </a:fld>
            <a:endParaRPr lang="en-US"/>
          </a:p>
        </p:txBody>
      </p:sp>
    </p:spTree>
    <p:extLst>
      <p:ext uri="{BB962C8B-B14F-4D97-AF65-F5344CB8AC3E}">
        <p14:creationId xmlns:p14="http://schemas.microsoft.com/office/powerpoint/2010/main" val="1022012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6500" cy="4000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4025" y="1387475"/>
            <a:ext cx="3748088" cy="4000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sldNum" sz="quarter" idx="10"/>
          </p:nvPr>
        </p:nvSpPr>
        <p:spPr>
          <a:ln/>
        </p:spPr>
        <p:txBody>
          <a:bodyPr/>
          <a:lstStyle>
            <a:lvl1pPr>
              <a:defRPr/>
            </a:lvl1pPr>
          </a:lstStyle>
          <a:p>
            <a:pPr>
              <a:defRPr/>
            </a:pPr>
            <a:r>
              <a:rPr lang="en-US"/>
              <a:t>2-</a:t>
            </a:r>
            <a:fld id="{A2E373EE-0414-4C2C-862F-FFD081895E91}" type="slidenum">
              <a:rPr lang="en-US"/>
              <a:pPr>
                <a:defRPr/>
              </a:pPr>
              <a:t>‹#›</a:t>
            </a:fld>
            <a:endParaRPr lang="en-US"/>
          </a:p>
        </p:txBody>
      </p:sp>
    </p:spTree>
    <p:extLst>
      <p:ext uri="{BB962C8B-B14F-4D97-AF65-F5344CB8AC3E}">
        <p14:creationId xmlns:p14="http://schemas.microsoft.com/office/powerpoint/2010/main" val="1164143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238125"/>
            <a:ext cx="7872412"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5125" y="1387475"/>
            <a:ext cx="3746500" cy="4000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264025" y="1387475"/>
            <a:ext cx="3748088" cy="1924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264025" y="3463925"/>
            <a:ext cx="3748088" cy="1924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7"/>
          <p:cNvSpPr>
            <a:spLocks noGrp="1" noChangeArrowheads="1"/>
          </p:cNvSpPr>
          <p:nvPr>
            <p:ph type="sldNum" sz="quarter" idx="10"/>
          </p:nvPr>
        </p:nvSpPr>
        <p:spPr>
          <a:ln/>
        </p:spPr>
        <p:txBody>
          <a:bodyPr/>
          <a:lstStyle>
            <a:lvl1pPr>
              <a:defRPr/>
            </a:lvl1pPr>
          </a:lstStyle>
          <a:p>
            <a:pPr>
              <a:defRPr/>
            </a:pPr>
            <a:r>
              <a:rPr lang="en-US"/>
              <a:t>2-</a:t>
            </a:r>
            <a:fld id="{20B33768-313A-449A-8605-9494AEF05696}" type="slidenum">
              <a:rPr lang="en-US"/>
              <a:pPr>
                <a:defRPr/>
              </a:pPr>
              <a:t>‹#›</a:t>
            </a:fld>
            <a:endParaRPr lang="en-US"/>
          </a:p>
        </p:txBody>
      </p:sp>
    </p:spTree>
    <p:extLst>
      <p:ext uri="{BB962C8B-B14F-4D97-AF65-F5344CB8AC3E}">
        <p14:creationId xmlns:p14="http://schemas.microsoft.com/office/powerpoint/2010/main" val="385921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sldNum" sz="quarter" idx="10"/>
          </p:nvPr>
        </p:nvSpPr>
        <p:spPr>
          <a:ln/>
        </p:spPr>
        <p:txBody>
          <a:bodyPr/>
          <a:lstStyle>
            <a:lvl1pPr>
              <a:defRPr/>
            </a:lvl1pPr>
          </a:lstStyle>
          <a:p>
            <a:pPr>
              <a:defRPr/>
            </a:pPr>
            <a:r>
              <a:rPr lang="en-US"/>
              <a:t>2-</a:t>
            </a:r>
            <a:fld id="{C8964C9F-7556-4F55-A43B-FA47F5CC6503}" type="slidenum">
              <a:rPr lang="en-US"/>
              <a:pPr>
                <a:defRPr/>
              </a:pPr>
              <a:t>‹#›</a:t>
            </a:fld>
            <a:endParaRPr lang="en-US"/>
          </a:p>
        </p:txBody>
      </p:sp>
    </p:spTree>
    <p:extLst>
      <p:ext uri="{BB962C8B-B14F-4D97-AF65-F5344CB8AC3E}">
        <p14:creationId xmlns:p14="http://schemas.microsoft.com/office/powerpoint/2010/main" val="33481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0875" y="3819525"/>
            <a:ext cx="6994525" cy="11795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50875" y="2519363"/>
            <a:ext cx="6994525"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sldNum" sz="quarter" idx="10"/>
          </p:nvPr>
        </p:nvSpPr>
        <p:spPr>
          <a:ln/>
        </p:spPr>
        <p:txBody>
          <a:bodyPr/>
          <a:lstStyle>
            <a:lvl1pPr>
              <a:defRPr/>
            </a:lvl1pPr>
          </a:lstStyle>
          <a:p>
            <a:pPr>
              <a:defRPr/>
            </a:pPr>
            <a:r>
              <a:rPr lang="en-US"/>
              <a:t>2-</a:t>
            </a:r>
            <a:fld id="{1159AED8-51CA-48D2-AC9E-4CB8F9845441}" type="slidenum">
              <a:rPr lang="en-US"/>
              <a:pPr>
                <a:defRPr/>
              </a:pPr>
              <a:t>‹#›</a:t>
            </a:fld>
            <a:endParaRPr lang="en-US"/>
          </a:p>
        </p:txBody>
      </p:sp>
    </p:spTree>
    <p:extLst>
      <p:ext uri="{BB962C8B-B14F-4D97-AF65-F5344CB8AC3E}">
        <p14:creationId xmlns:p14="http://schemas.microsoft.com/office/powerpoint/2010/main" val="2659403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5125" y="1387475"/>
            <a:ext cx="3746500" cy="4000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4025" y="1387475"/>
            <a:ext cx="3748088" cy="4000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sldNum" sz="quarter" idx="10"/>
          </p:nvPr>
        </p:nvSpPr>
        <p:spPr>
          <a:ln/>
        </p:spPr>
        <p:txBody>
          <a:bodyPr/>
          <a:lstStyle>
            <a:lvl1pPr>
              <a:defRPr/>
            </a:lvl1pPr>
          </a:lstStyle>
          <a:p>
            <a:pPr>
              <a:defRPr/>
            </a:pPr>
            <a:r>
              <a:rPr lang="en-US"/>
              <a:t>2-</a:t>
            </a:r>
            <a:fld id="{7FC51A3E-579D-45CE-AD92-7D6834D64F71}" type="slidenum">
              <a:rPr lang="en-US"/>
              <a:pPr>
                <a:defRPr/>
              </a:pPr>
              <a:t>‹#›</a:t>
            </a:fld>
            <a:endParaRPr lang="en-US"/>
          </a:p>
        </p:txBody>
      </p:sp>
    </p:spTree>
    <p:extLst>
      <p:ext uri="{BB962C8B-B14F-4D97-AF65-F5344CB8AC3E}">
        <p14:creationId xmlns:p14="http://schemas.microsoft.com/office/powerpoint/2010/main" val="125483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8125"/>
            <a:ext cx="7407275" cy="990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11163" y="1330325"/>
            <a:ext cx="3636962"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163" y="1884363"/>
            <a:ext cx="3636962"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179888" y="1330325"/>
            <a:ext cx="3638550" cy="554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179888" y="1884363"/>
            <a:ext cx="3638550" cy="3424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7"/>
          <p:cNvSpPr>
            <a:spLocks noGrp="1" noChangeArrowheads="1"/>
          </p:cNvSpPr>
          <p:nvPr>
            <p:ph type="sldNum" sz="quarter" idx="10"/>
          </p:nvPr>
        </p:nvSpPr>
        <p:spPr>
          <a:ln/>
        </p:spPr>
        <p:txBody>
          <a:bodyPr/>
          <a:lstStyle>
            <a:lvl1pPr>
              <a:defRPr/>
            </a:lvl1pPr>
          </a:lstStyle>
          <a:p>
            <a:pPr>
              <a:defRPr/>
            </a:pPr>
            <a:r>
              <a:rPr lang="en-US"/>
              <a:t>2-</a:t>
            </a:r>
            <a:fld id="{8AB1BB8D-DD28-4B0B-95A5-29627DF17BB4}" type="slidenum">
              <a:rPr lang="en-US"/>
              <a:pPr>
                <a:defRPr/>
              </a:pPr>
              <a:t>‹#›</a:t>
            </a:fld>
            <a:endParaRPr lang="en-US"/>
          </a:p>
        </p:txBody>
      </p:sp>
    </p:spTree>
    <p:extLst>
      <p:ext uri="{BB962C8B-B14F-4D97-AF65-F5344CB8AC3E}">
        <p14:creationId xmlns:p14="http://schemas.microsoft.com/office/powerpoint/2010/main" val="1964145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7"/>
          <p:cNvSpPr>
            <a:spLocks noGrp="1" noChangeArrowheads="1"/>
          </p:cNvSpPr>
          <p:nvPr>
            <p:ph type="sldNum" sz="quarter" idx="10"/>
          </p:nvPr>
        </p:nvSpPr>
        <p:spPr>
          <a:ln/>
        </p:spPr>
        <p:txBody>
          <a:bodyPr/>
          <a:lstStyle>
            <a:lvl1pPr>
              <a:defRPr/>
            </a:lvl1pPr>
          </a:lstStyle>
          <a:p>
            <a:pPr>
              <a:defRPr/>
            </a:pPr>
            <a:r>
              <a:rPr lang="en-US"/>
              <a:t>2-</a:t>
            </a:r>
            <a:fld id="{68F35FE5-4CCC-49EA-B058-E7A2002B387B}" type="slidenum">
              <a:rPr lang="en-US"/>
              <a:pPr>
                <a:defRPr/>
              </a:pPr>
              <a:t>‹#›</a:t>
            </a:fld>
            <a:endParaRPr lang="en-US"/>
          </a:p>
        </p:txBody>
      </p:sp>
    </p:spTree>
    <p:extLst>
      <p:ext uri="{BB962C8B-B14F-4D97-AF65-F5344CB8AC3E}">
        <p14:creationId xmlns:p14="http://schemas.microsoft.com/office/powerpoint/2010/main" val="2855808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sldNum" sz="quarter" idx="10"/>
          </p:nvPr>
        </p:nvSpPr>
        <p:spPr>
          <a:ln/>
        </p:spPr>
        <p:txBody>
          <a:bodyPr/>
          <a:lstStyle>
            <a:lvl1pPr>
              <a:defRPr/>
            </a:lvl1pPr>
          </a:lstStyle>
          <a:p>
            <a:pPr>
              <a:defRPr/>
            </a:pPr>
            <a:r>
              <a:rPr lang="en-US"/>
              <a:t>2-</a:t>
            </a:r>
            <a:fld id="{D626B96C-0BB4-4E3E-8AED-A4551A74C249}" type="slidenum">
              <a:rPr lang="en-US"/>
              <a:pPr>
                <a:defRPr/>
              </a:pPr>
              <a:t>‹#›</a:t>
            </a:fld>
            <a:endParaRPr lang="en-US"/>
          </a:p>
        </p:txBody>
      </p:sp>
    </p:spTree>
    <p:extLst>
      <p:ext uri="{BB962C8B-B14F-4D97-AF65-F5344CB8AC3E}">
        <p14:creationId xmlns:p14="http://schemas.microsoft.com/office/powerpoint/2010/main" val="230615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1163" y="236538"/>
            <a:ext cx="2708275" cy="1006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17863" y="236538"/>
            <a:ext cx="4600575" cy="5072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11163" y="1243013"/>
            <a:ext cx="2708275" cy="4065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sldNum" sz="quarter" idx="10"/>
          </p:nvPr>
        </p:nvSpPr>
        <p:spPr>
          <a:ln/>
        </p:spPr>
        <p:txBody>
          <a:bodyPr/>
          <a:lstStyle>
            <a:lvl1pPr>
              <a:defRPr/>
            </a:lvl1pPr>
          </a:lstStyle>
          <a:p>
            <a:pPr>
              <a:defRPr/>
            </a:pPr>
            <a:r>
              <a:rPr lang="en-US"/>
              <a:t>2-</a:t>
            </a:r>
            <a:fld id="{4125BBC1-82C5-4C9D-8239-79155D779452}" type="slidenum">
              <a:rPr lang="en-US"/>
              <a:pPr>
                <a:defRPr/>
              </a:pPr>
              <a:t>‹#›</a:t>
            </a:fld>
            <a:endParaRPr lang="en-US"/>
          </a:p>
        </p:txBody>
      </p:sp>
    </p:spTree>
    <p:extLst>
      <p:ext uri="{BB962C8B-B14F-4D97-AF65-F5344CB8AC3E}">
        <p14:creationId xmlns:p14="http://schemas.microsoft.com/office/powerpoint/2010/main" val="1180976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2900" y="4160838"/>
            <a:ext cx="4938713" cy="4905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612900" y="531813"/>
            <a:ext cx="4938713" cy="3565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612900" y="4651375"/>
            <a:ext cx="4938713" cy="69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sldNum" sz="quarter" idx="10"/>
          </p:nvPr>
        </p:nvSpPr>
        <p:spPr>
          <a:ln/>
        </p:spPr>
        <p:txBody>
          <a:bodyPr/>
          <a:lstStyle>
            <a:lvl1pPr>
              <a:defRPr/>
            </a:lvl1pPr>
          </a:lstStyle>
          <a:p>
            <a:pPr>
              <a:defRPr/>
            </a:pPr>
            <a:r>
              <a:rPr lang="en-US"/>
              <a:t>2-</a:t>
            </a:r>
            <a:fld id="{DFBD055D-9C96-4ACF-829A-9AFB6774B551}" type="slidenum">
              <a:rPr lang="en-US"/>
              <a:pPr>
                <a:defRPr/>
              </a:pPr>
              <a:t>‹#›</a:t>
            </a:fld>
            <a:endParaRPr lang="en-US"/>
          </a:p>
        </p:txBody>
      </p:sp>
    </p:spTree>
    <p:extLst>
      <p:ext uri="{BB962C8B-B14F-4D97-AF65-F5344CB8AC3E}">
        <p14:creationId xmlns:p14="http://schemas.microsoft.com/office/powerpoint/2010/main" val="1916828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ChangeArrowheads="1"/>
          </p:cNvSpPr>
          <p:nvPr/>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5"/>
          <p:cNvSpPr>
            <a:spLocks noChangeArrowheads="1"/>
          </p:cNvSpPr>
          <p:nvPr/>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Line 6"/>
          <p:cNvSpPr>
            <a:spLocks noChangeShapeType="1"/>
          </p:cNvSpPr>
          <p:nvPr/>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1" name="Group 7"/>
          <p:cNvGrpSpPr>
            <a:grpSpLocks/>
          </p:cNvGrpSpPr>
          <p:nvPr/>
        </p:nvGrpSpPr>
        <p:grpSpPr bwMode="auto">
          <a:xfrm>
            <a:off x="0" y="0"/>
            <a:ext cx="376238" cy="5943600"/>
            <a:chOff x="0" y="0"/>
            <a:chExt cx="237" cy="3744"/>
          </a:xfrm>
        </p:grpSpPr>
        <p:sp>
          <p:nvSpPr>
            <p:cNvPr id="1047"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8"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0"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1"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2" name="Rectangle 13"/>
          <p:cNvSpPr>
            <a:spLocks noGrp="1" noChangeArrowheads="1"/>
          </p:cNvSpPr>
          <p:nvPr>
            <p:ph type="title"/>
          </p:nvPr>
        </p:nvSpPr>
        <p:spPr bwMode="auto">
          <a:xfrm>
            <a:off x="357188" y="238125"/>
            <a:ext cx="7872412" cy="9906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80980" tIns="40490" rIns="80980" bIns="40490" numCol="1" anchor="ctr" anchorCtr="0" compatLnSpc="1">
            <a:prstTxWarp prst="textNoShape">
              <a:avLst/>
            </a:prstTxWarp>
          </a:bodyPr>
          <a:lstStyle/>
          <a:p>
            <a:pPr lvl="0"/>
            <a:r>
              <a:rPr lang="en-US" smtClean="0"/>
              <a:t>Click to edit Master title style</a:t>
            </a:r>
          </a:p>
        </p:txBody>
      </p:sp>
      <p:sp>
        <p:nvSpPr>
          <p:cNvPr id="1033" name="Rectangle 14"/>
          <p:cNvSpPr>
            <a:spLocks noGrp="1" noChangeArrowheads="1"/>
          </p:cNvSpPr>
          <p:nvPr>
            <p:ph type="body" idx="1"/>
          </p:nvPr>
        </p:nvSpPr>
        <p:spPr bwMode="auto">
          <a:xfrm>
            <a:off x="376238" y="1404728"/>
            <a:ext cx="7646988"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980" tIns="40490" rIns="80980" bIns="404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5"/>
          <p:cNvSpPr>
            <a:spLocks noChangeArrowheads="1"/>
          </p:cNvSpPr>
          <p:nvPr userDrawn="1"/>
        </p:nvSpPr>
        <p:spPr bwMode="auto">
          <a:xfrm>
            <a:off x="355600" y="1287463"/>
            <a:ext cx="7874000" cy="49212"/>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Rectangle 16"/>
          <p:cNvSpPr>
            <a:spLocks noChangeArrowheads="1"/>
          </p:cNvSpPr>
          <p:nvPr userDrawn="1"/>
        </p:nvSpPr>
        <p:spPr bwMode="auto">
          <a:xfrm>
            <a:off x="0" y="230188"/>
            <a:ext cx="8229600" cy="1036637"/>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3600"/>
          </a:p>
        </p:txBody>
      </p:sp>
      <p:sp>
        <p:nvSpPr>
          <p:cNvPr id="1036" name="Rectangle 17"/>
          <p:cNvSpPr>
            <a:spLocks noChangeArrowheads="1"/>
          </p:cNvSpPr>
          <p:nvPr userDrawn="1"/>
        </p:nvSpPr>
        <p:spPr bwMode="auto">
          <a:xfrm>
            <a:off x="5983288" y="2122488"/>
            <a:ext cx="1771650" cy="7572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Rectangle 18"/>
          <p:cNvSpPr>
            <a:spLocks noChangeArrowheads="1"/>
          </p:cNvSpPr>
          <p:nvPr userDrawn="1"/>
        </p:nvSpPr>
        <p:spPr bwMode="auto">
          <a:xfrm>
            <a:off x="8477250" y="-390525"/>
            <a:ext cx="1771650" cy="7794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Line 19"/>
          <p:cNvSpPr>
            <a:spLocks noChangeShapeType="1"/>
          </p:cNvSpPr>
          <p:nvPr userDrawn="1"/>
        </p:nvSpPr>
        <p:spPr bwMode="auto">
          <a:xfrm>
            <a:off x="355600" y="1270000"/>
            <a:ext cx="7874000"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39" name="Group 20"/>
          <p:cNvGrpSpPr>
            <a:grpSpLocks/>
          </p:cNvGrpSpPr>
          <p:nvPr userDrawn="1"/>
        </p:nvGrpSpPr>
        <p:grpSpPr bwMode="auto">
          <a:xfrm>
            <a:off x="0" y="0"/>
            <a:ext cx="376238" cy="5943600"/>
            <a:chOff x="0" y="0"/>
            <a:chExt cx="237" cy="3744"/>
          </a:xfrm>
        </p:grpSpPr>
        <p:sp>
          <p:nvSpPr>
            <p:cNvPr id="1042"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Oval 2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5" name="Oval 2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6" name="Rectangle 2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42" name="Text Box 26"/>
          <p:cNvSpPr txBox="1">
            <a:spLocks noChangeArrowheads="1"/>
          </p:cNvSpPr>
          <p:nvPr userDrawn="1"/>
        </p:nvSpPr>
        <p:spPr bwMode="auto">
          <a:xfrm>
            <a:off x="0" y="5668963"/>
            <a:ext cx="55340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spcBef>
                <a:spcPct val="50000"/>
              </a:spcBef>
              <a:defRPr/>
            </a:pPr>
            <a:r>
              <a:rPr lang="en-US" sz="1200" b="1" i="1" baseline="0" dirty="0" smtClean="0">
                <a:latin typeface="Book Antiqua" pitchFamily="18" charset="0"/>
              </a:rPr>
              <a:t>  </a:t>
            </a:r>
            <a:r>
              <a:rPr lang="en-US" sz="1200" b="1" i="1" dirty="0" smtClean="0">
                <a:latin typeface="Book Antiqua" pitchFamily="18" charset="0"/>
              </a:rPr>
              <a:t>©</a:t>
            </a:r>
          </a:p>
        </p:txBody>
      </p:sp>
      <p:sp>
        <p:nvSpPr>
          <p:cNvPr id="9243" name="Rectangle 27"/>
          <p:cNvSpPr>
            <a:spLocks noGrp="1" noChangeArrowheads="1"/>
          </p:cNvSpPr>
          <p:nvPr>
            <p:ph type="sldNum" sz="quarter" idx="4"/>
          </p:nvPr>
        </p:nvSpPr>
        <p:spPr bwMode="auto">
          <a:xfrm>
            <a:off x="6308725" y="230188"/>
            <a:ext cx="1920875"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E51C3BF2-4FFC-4CFA-8EFD-A17F044CFBBC}"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Lst>
  <p:hf hdr="0" ftr="0" dt="0"/>
  <p:txStyles>
    <p:titleStyle>
      <a:lvl1pPr algn="ctr" defTabSz="809625" rtl="0" eaLnBrk="0" fontAlgn="base" hangingPunct="0">
        <a:spcBef>
          <a:spcPct val="0"/>
        </a:spcBef>
        <a:spcAft>
          <a:spcPct val="0"/>
        </a:spcAft>
        <a:defRPr sz="3800">
          <a:solidFill>
            <a:schemeClr val="tx2"/>
          </a:solidFill>
          <a:latin typeface="+mj-lt"/>
          <a:ea typeface="+mj-ea"/>
          <a:cs typeface="+mj-cs"/>
        </a:defRPr>
      </a:lvl1pPr>
      <a:lvl2pPr algn="ctr" defTabSz="809625" rtl="0" eaLnBrk="0" fontAlgn="base" hangingPunct="0">
        <a:spcBef>
          <a:spcPct val="0"/>
        </a:spcBef>
        <a:spcAft>
          <a:spcPct val="0"/>
        </a:spcAft>
        <a:defRPr sz="3800">
          <a:solidFill>
            <a:schemeClr val="tx2"/>
          </a:solidFill>
          <a:latin typeface="Arial" charset="0"/>
        </a:defRPr>
      </a:lvl2pPr>
      <a:lvl3pPr algn="ctr" defTabSz="809625" rtl="0" eaLnBrk="0" fontAlgn="base" hangingPunct="0">
        <a:spcBef>
          <a:spcPct val="0"/>
        </a:spcBef>
        <a:spcAft>
          <a:spcPct val="0"/>
        </a:spcAft>
        <a:defRPr sz="3800">
          <a:solidFill>
            <a:schemeClr val="tx2"/>
          </a:solidFill>
          <a:latin typeface="Arial" charset="0"/>
        </a:defRPr>
      </a:lvl3pPr>
      <a:lvl4pPr algn="ctr" defTabSz="809625" rtl="0" eaLnBrk="0" fontAlgn="base" hangingPunct="0">
        <a:spcBef>
          <a:spcPct val="0"/>
        </a:spcBef>
        <a:spcAft>
          <a:spcPct val="0"/>
        </a:spcAft>
        <a:defRPr sz="3800">
          <a:solidFill>
            <a:schemeClr val="tx2"/>
          </a:solidFill>
          <a:latin typeface="Arial" charset="0"/>
        </a:defRPr>
      </a:lvl4pPr>
      <a:lvl5pPr algn="ctr" defTabSz="809625" rtl="0" eaLnBrk="0" fontAlgn="base" hangingPunct="0">
        <a:spcBef>
          <a:spcPct val="0"/>
        </a:spcBef>
        <a:spcAft>
          <a:spcPct val="0"/>
        </a:spcAft>
        <a:defRPr sz="3800">
          <a:solidFill>
            <a:schemeClr val="tx2"/>
          </a:solidFill>
          <a:latin typeface="Arial" charset="0"/>
        </a:defRPr>
      </a:lvl5pPr>
      <a:lvl6pPr marL="457200" algn="ctr" defTabSz="809625" rtl="0" fontAlgn="base">
        <a:spcBef>
          <a:spcPct val="0"/>
        </a:spcBef>
        <a:spcAft>
          <a:spcPct val="0"/>
        </a:spcAft>
        <a:defRPr sz="3800">
          <a:solidFill>
            <a:schemeClr val="tx2"/>
          </a:solidFill>
          <a:latin typeface="Arial" charset="0"/>
        </a:defRPr>
      </a:lvl6pPr>
      <a:lvl7pPr marL="914400" algn="ctr" defTabSz="809625" rtl="0" fontAlgn="base">
        <a:spcBef>
          <a:spcPct val="0"/>
        </a:spcBef>
        <a:spcAft>
          <a:spcPct val="0"/>
        </a:spcAft>
        <a:defRPr sz="3800">
          <a:solidFill>
            <a:schemeClr val="tx2"/>
          </a:solidFill>
          <a:latin typeface="Arial" charset="0"/>
        </a:defRPr>
      </a:lvl7pPr>
      <a:lvl8pPr marL="1371600" algn="ctr" defTabSz="809625" rtl="0" fontAlgn="base">
        <a:spcBef>
          <a:spcPct val="0"/>
        </a:spcBef>
        <a:spcAft>
          <a:spcPct val="0"/>
        </a:spcAft>
        <a:defRPr sz="3800">
          <a:solidFill>
            <a:schemeClr val="tx2"/>
          </a:solidFill>
          <a:latin typeface="Arial" charset="0"/>
        </a:defRPr>
      </a:lvl8pPr>
      <a:lvl9pPr marL="1828800" algn="ctr" defTabSz="809625" rtl="0" fontAlgn="base">
        <a:spcBef>
          <a:spcPct val="0"/>
        </a:spcBef>
        <a:spcAft>
          <a:spcPct val="0"/>
        </a:spcAft>
        <a:defRPr sz="3800">
          <a:solidFill>
            <a:schemeClr val="tx2"/>
          </a:solidFill>
          <a:latin typeface="Arial" charset="0"/>
        </a:defRPr>
      </a:lvl9pPr>
    </p:titleStyle>
    <p:bodyStyle>
      <a:lvl1pPr marL="233363" indent="-233363" algn="l" defTabSz="809625" rtl="0" eaLnBrk="0" fontAlgn="base" hangingPunct="0">
        <a:spcBef>
          <a:spcPct val="20000"/>
        </a:spcBef>
        <a:spcAft>
          <a:spcPct val="0"/>
        </a:spcAft>
        <a:buClr>
          <a:srgbClr val="0B3F49"/>
        </a:buClr>
        <a:buSzPct val="70000"/>
        <a:buFont typeface="Wingdings" pitchFamily="2" charset="2"/>
        <a:buChar char="l"/>
        <a:defRPr sz="3200">
          <a:solidFill>
            <a:schemeClr val="tx1"/>
          </a:solidFill>
          <a:latin typeface="+mn-lt"/>
          <a:ea typeface="+mn-ea"/>
          <a:cs typeface="+mn-cs"/>
        </a:defRPr>
      </a:lvl1pPr>
      <a:lvl2pPr marL="568325" indent="-220663" algn="l" defTabSz="809625" rtl="0" eaLnBrk="0" fontAlgn="base" hangingPunct="0">
        <a:spcBef>
          <a:spcPct val="20000"/>
        </a:spcBef>
        <a:spcAft>
          <a:spcPct val="0"/>
        </a:spcAft>
        <a:buClr>
          <a:srgbClr val="0B3F49"/>
        </a:buClr>
        <a:buChar char="•"/>
        <a:defRPr sz="2800">
          <a:solidFill>
            <a:schemeClr val="tx1"/>
          </a:solidFill>
          <a:latin typeface="+mn-lt"/>
        </a:defRPr>
      </a:lvl2pPr>
      <a:lvl3pPr marL="906463" indent="-223838" algn="l" defTabSz="809625" rtl="0" eaLnBrk="0" fontAlgn="base" hangingPunct="0">
        <a:spcBef>
          <a:spcPct val="20000"/>
        </a:spcBef>
        <a:spcAft>
          <a:spcPct val="0"/>
        </a:spcAft>
        <a:buClr>
          <a:srgbClr val="0B3F49"/>
        </a:buClr>
        <a:buSzPct val="55000"/>
        <a:buFont typeface="Wingdings" pitchFamily="2" charset="2"/>
        <a:buChar char="l"/>
        <a:defRPr sz="2800">
          <a:solidFill>
            <a:schemeClr val="tx1"/>
          </a:solidFill>
          <a:latin typeface="+mn-lt"/>
        </a:defRPr>
      </a:lvl3pPr>
      <a:lvl4pPr marL="1255713" indent="-234950" algn="l" defTabSz="809625" rtl="0" eaLnBrk="0" fontAlgn="base" hangingPunct="0">
        <a:spcBef>
          <a:spcPct val="20000"/>
        </a:spcBef>
        <a:spcAft>
          <a:spcPct val="0"/>
        </a:spcAft>
        <a:buClr>
          <a:srgbClr val="0B3F49"/>
        </a:buClr>
        <a:buSzPct val="55000"/>
        <a:buFont typeface="Wingdings" pitchFamily="2" charset="2"/>
        <a:buChar char="l"/>
        <a:defRPr sz="2800">
          <a:solidFill>
            <a:schemeClr val="tx1"/>
          </a:solidFill>
          <a:latin typeface="+mn-lt"/>
        </a:defRPr>
      </a:lvl4pPr>
      <a:lvl5pPr marL="1604963" indent="-234950" algn="l" defTabSz="809625" rtl="0" eaLnBrk="0" fontAlgn="base" hangingPunct="0">
        <a:spcBef>
          <a:spcPct val="20000"/>
        </a:spcBef>
        <a:spcAft>
          <a:spcPct val="0"/>
        </a:spcAft>
        <a:buClr>
          <a:srgbClr val="0B3F49"/>
        </a:buClr>
        <a:buSzPct val="55000"/>
        <a:buFont typeface="Wingdings" pitchFamily="2" charset="2"/>
        <a:buChar char="l"/>
        <a:defRPr sz="2800">
          <a:solidFill>
            <a:schemeClr val="tx1"/>
          </a:solidFill>
          <a:latin typeface="+mn-lt"/>
        </a:defRPr>
      </a:lvl5pPr>
      <a:lvl6pPr marL="2062163" indent="-234950" algn="l" defTabSz="809625" rtl="0" fontAlgn="base">
        <a:spcBef>
          <a:spcPct val="20000"/>
        </a:spcBef>
        <a:spcAft>
          <a:spcPct val="0"/>
        </a:spcAft>
        <a:buClr>
          <a:srgbClr val="0B3F49"/>
        </a:buClr>
        <a:buSzPct val="55000"/>
        <a:buFont typeface="Wingdings" pitchFamily="2" charset="2"/>
        <a:buChar char="l"/>
        <a:defRPr sz="2800">
          <a:solidFill>
            <a:schemeClr val="tx1"/>
          </a:solidFill>
          <a:latin typeface="+mn-lt"/>
        </a:defRPr>
      </a:lvl6pPr>
      <a:lvl7pPr marL="2519363" indent="-234950" algn="l" defTabSz="809625" rtl="0" fontAlgn="base">
        <a:spcBef>
          <a:spcPct val="20000"/>
        </a:spcBef>
        <a:spcAft>
          <a:spcPct val="0"/>
        </a:spcAft>
        <a:buClr>
          <a:srgbClr val="0B3F49"/>
        </a:buClr>
        <a:buSzPct val="55000"/>
        <a:buFont typeface="Wingdings" pitchFamily="2" charset="2"/>
        <a:buChar char="l"/>
        <a:defRPr sz="2800">
          <a:solidFill>
            <a:schemeClr val="tx1"/>
          </a:solidFill>
          <a:latin typeface="+mn-lt"/>
        </a:defRPr>
      </a:lvl7pPr>
      <a:lvl8pPr marL="2976563" indent="-234950" algn="l" defTabSz="809625" rtl="0" fontAlgn="base">
        <a:spcBef>
          <a:spcPct val="20000"/>
        </a:spcBef>
        <a:spcAft>
          <a:spcPct val="0"/>
        </a:spcAft>
        <a:buClr>
          <a:srgbClr val="0B3F49"/>
        </a:buClr>
        <a:buSzPct val="55000"/>
        <a:buFont typeface="Wingdings" pitchFamily="2" charset="2"/>
        <a:buChar char="l"/>
        <a:defRPr sz="2800">
          <a:solidFill>
            <a:schemeClr val="tx1"/>
          </a:solidFill>
          <a:latin typeface="+mn-lt"/>
        </a:defRPr>
      </a:lvl8pPr>
      <a:lvl9pPr marL="3433763" indent="-234950" algn="l" defTabSz="809625" rtl="0" fontAlgn="base">
        <a:spcBef>
          <a:spcPct val="20000"/>
        </a:spcBef>
        <a:spcAft>
          <a:spcPct val="0"/>
        </a:spcAft>
        <a:buClr>
          <a:srgbClr val="0B3F49"/>
        </a:buClr>
        <a:buSzPct val="55000"/>
        <a:buFont typeface="Wingdings" pitchFamily="2" charset="2"/>
        <a:buChar char="l"/>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nstructionaldesign.org/theories/cognitive-dissonanc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embYkODkzc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youtube.com/watch?v=MFOpa6qjDr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ted.com/talks/shawn_achor_the_happy_secret_to_better_wor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businessinsider.com/forget-iq-take-yales-emotional-intelligence-test-2013-5"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theeiinstitute.com/what-is-emotional-intelligence/"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5BzBY3Faug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6503" y="1225913"/>
            <a:ext cx="4961331" cy="1475205"/>
          </a:xfrm>
        </p:spPr>
        <p:txBody>
          <a:bodyPr>
            <a:normAutofit fontScale="90000"/>
          </a:bodyPr>
          <a:lstStyle/>
          <a:p>
            <a:r>
              <a:rPr lang="en-US" sz="4900" b="1" dirty="0" smtClean="0">
                <a:effectLst>
                  <a:outerShdw blurRad="38100" dist="38100" dir="2700000" algn="tl">
                    <a:srgbClr val="000000">
                      <a:alpha val="43137"/>
                    </a:srgbClr>
                  </a:outerShdw>
                </a:effectLst>
              </a:rPr>
              <a:t>Attitudes &amp;</a:t>
            </a:r>
            <a:br>
              <a:rPr lang="en-US" sz="4900" b="1" dirty="0" smtClean="0">
                <a:effectLst>
                  <a:outerShdw blurRad="38100" dist="38100" dir="2700000" algn="tl">
                    <a:srgbClr val="000000">
                      <a:alpha val="43137"/>
                    </a:srgbClr>
                  </a:outerShdw>
                </a:effectLst>
              </a:rPr>
            </a:br>
            <a:r>
              <a:rPr lang="en-US" sz="4900" b="1" dirty="0" smtClean="0">
                <a:effectLst>
                  <a:outerShdw blurRad="38100" dist="38100" dir="2700000" algn="tl">
                    <a:srgbClr val="000000">
                      <a:alpha val="43137"/>
                    </a:srgbClr>
                  </a:outerShdw>
                </a:effectLst>
              </a:rPr>
              <a:t>Job Satisfaction</a:t>
            </a:r>
            <a:r>
              <a:rPr lang="en-US" b="1" dirty="0" smtClean="0">
                <a:solidFill>
                  <a:srgbClr val="0097CC"/>
                </a:solidFill>
                <a:effectLst>
                  <a:outerShdw blurRad="38100" dist="38100" dir="2700000" algn="tl">
                    <a:srgbClr val="000000">
                      <a:alpha val="43137"/>
                    </a:srgbClr>
                  </a:outerShdw>
                </a:effectLst>
              </a:rPr>
              <a:t/>
            </a:r>
            <a:br>
              <a:rPr lang="en-US" b="1" dirty="0" smtClean="0">
                <a:solidFill>
                  <a:srgbClr val="0097CC"/>
                </a:solidFill>
                <a:effectLst>
                  <a:outerShdw blurRad="38100" dist="38100" dir="2700000" algn="tl">
                    <a:srgbClr val="000000">
                      <a:alpha val="43137"/>
                    </a:srgbClr>
                  </a:outerShdw>
                </a:effectLst>
              </a:rPr>
            </a:br>
            <a:endParaRPr lang="en-US" b="1" dirty="0">
              <a:solidFill>
                <a:srgbClr val="0097CC"/>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dirty="0"/>
          </a:p>
        </p:txBody>
      </p:sp>
      <p:sp>
        <p:nvSpPr>
          <p:cNvPr id="4" name="Oval 3"/>
          <p:cNvSpPr/>
          <p:nvPr/>
        </p:nvSpPr>
        <p:spPr bwMode="auto">
          <a:xfrm>
            <a:off x="6625087" y="323492"/>
            <a:ext cx="1259456" cy="1216324"/>
          </a:xfrm>
          <a:prstGeom prst="ellipse">
            <a:avLst/>
          </a:prstGeom>
          <a:solidFill>
            <a:srgbClr val="0B3F49"/>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
        <p:nvSpPr>
          <p:cNvPr id="7" name="TextBox 6"/>
          <p:cNvSpPr txBox="1"/>
          <p:nvPr/>
        </p:nvSpPr>
        <p:spPr>
          <a:xfrm>
            <a:off x="6883879" y="377656"/>
            <a:ext cx="776378" cy="1107996"/>
          </a:xfrm>
          <a:prstGeom prst="rect">
            <a:avLst/>
          </a:prstGeom>
          <a:noFill/>
        </p:spPr>
        <p:txBody>
          <a:bodyPr wrap="square" rtlCol="0">
            <a:spAutoFit/>
          </a:bodyPr>
          <a:lstStyle/>
          <a:p>
            <a:r>
              <a:rPr lang="en-US" sz="6600" b="1" dirty="0">
                <a:solidFill>
                  <a:srgbClr val="0097CC"/>
                </a:solidFill>
                <a:effectLst>
                  <a:outerShdw blurRad="38100" dist="38100" dir="2700000" algn="tl">
                    <a:srgbClr val="000000">
                      <a:alpha val="43137"/>
                    </a:srgbClr>
                  </a:outerShdw>
                </a:effectLst>
              </a:rPr>
              <a:t>3</a:t>
            </a:r>
            <a:endParaRPr lang="en-US" sz="6600" dirty="0"/>
          </a:p>
        </p:txBody>
      </p:sp>
    </p:spTree>
    <p:extLst>
      <p:ext uri="{BB962C8B-B14F-4D97-AF65-F5344CB8AC3E}">
        <p14:creationId xmlns:p14="http://schemas.microsoft.com/office/powerpoint/2010/main" val="1164258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594360"/>
            <a:ext cx="7200900" cy="528320"/>
          </a:xfrm>
        </p:spPr>
        <p:txBody>
          <a:bodyPr>
            <a:normAutofit fontScale="90000"/>
          </a:bodyPr>
          <a:lstStyle/>
          <a:p>
            <a:pPr eaLnBrk="1" hangingPunct="1">
              <a:defRPr/>
            </a:pPr>
            <a:r>
              <a:rPr lang="en-US" dirty="0" smtClean="0"/>
              <a:t>Responses to Dissatisfaction:</a:t>
            </a:r>
            <a:endParaRPr lang="en-US" dirty="0"/>
          </a:p>
        </p:txBody>
      </p:sp>
      <p:sp>
        <p:nvSpPr>
          <p:cNvPr id="5" name="Text Box 5"/>
          <p:cNvSpPr txBox="1">
            <a:spLocks noChangeArrowheads="1"/>
          </p:cNvSpPr>
          <p:nvPr/>
        </p:nvSpPr>
        <p:spPr bwMode="blackWhite">
          <a:xfrm>
            <a:off x="754380" y="5357908"/>
            <a:ext cx="6995160"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lIns="80988" tIns="40494" rIns="80988" bIns="40494" anchor="ctr">
            <a:spAutoFit/>
          </a:bodyPr>
          <a:lstStyle/>
          <a:p>
            <a:pPr algn="r">
              <a:spcBef>
                <a:spcPct val="50000"/>
              </a:spcBef>
              <a:defRPr/>
            </a:pPr>
            <a:r>
              <a:rPr lang="en-US" dirty="0">
                <a:solidFill>
                  <a:schemeClr val="bg1"/>
                </a:solidFill>
                <a:latin typeface="+mj-lt"/>
              </a:rPr>
              <a:t>See E X H I B I T  </a:t>
            </a:r>
            <a:r>
              <a:rPr lang="en-US" dirty="0" smtClean="0">
                <a:solidFill>
                  <a:schemeClr val="bg1"/>
                </a:solidFill>
                <a:latin typeface="+mj-lt"/>
              </a:rPr>
              <a:t>3</a:t>
            </a:r>
            <a:r>
              <a:rPr lang="en-US" dirty="0" smtClean="0">
                <a:solidFill>
                  <a:schemeClr val="bg1"/>
                </a:solidFill>
                <a:latin typeface="+mj-lt"/>
                <a:cs typeface="Arial" charset="0"/>
              </a:rPr>
              <a:t>–6</a:t>
            </a:r>
            <a:endParaRPr lang="en-US" dirty="0">
              <a:solidFill>
                <a:schemeClr val="bg1"/>
              </a:solidFill>
              <a:latin typeface="+mj-lt"/>
            </a:endParaRPr>
          </a:p>
        </p:txBody>
      </p:sp>
      <p:sp>
        <p:nvSpPr>
          <p:cNvPr id="6" name="TextBox 5"/>
          <p:cNvSpPr txBox="1"/>
          <p:nvPr/>
        </p:nvSpPr>
        <p:spPr>
          <a:xfrm>
            <a:off x="3771899" y="1286062"/>
            <a:ext cx="791935" cy="358778"/>
          </a:xfrm>
          <a:prstGeom prst="rect">
            <a:avLst/>
          </a:prstGeom>
          <a:noFill/>
        </p:spPr>
        <p:txBody>
          <a:bodyPr wrap="none" lIns="80988" tIns="40494" rIns="80988" bIns="40494">
            <a:spAutoFit/>
          </a:bodyPr>
          <a:lstStyle/>
          <a:p>
            <a:pPr>
              <a:defRPr/>
            </a:pPr>
            <a:r>
              <a:rPr lang="en-US" sz="1800" dirty="0">
                <a:solidFill>
                  <a:srgbClr val="0070C0"/>
                </a:solidFill>
                <a:latin typeface="+mn-lt"/>
              </a:rPr>
              <a:t>Active</a:t>
            </a:r>
          </a:p>
        </p:txBody>
      </p:sp>
      <p:sp>
        <p:nvSpPr>
          <p:cNvPr id="7" name="TextBox 6"/>
          <p:cNvSpPr txBox="1"/>
          <p:nvPr/>
        </p:nvSpPr>
        <p:spPr>
          <a:xfrm>
            <a:off x="3703319" y="5062567"/>
            <a:ext cx="971471" cy="358778"/>
          </a:xfrm>
          <a:prstGeom prst="rect">
            <a:avLst/>
          </a:prstGeom>
          <a:noFill/>
        </p:spPr>
        <p:txBody>
          <a:bodyPr wrap="none" lIns="80988" tIns="40494" rIns="80988" bIns="40494">
            <a:spAutoFit/>
          </a:bodyPr>
          <a:lstStyle/>
          <a:p>
            <a:pPr>
              <a:defRPr/>
            </a:pPr>
            <a:r>
              <a:rPr lang="en-US" sz="1800" dirty="0">
                <a:solidFill>
                  <a:srgbClr val="0070C0"/>
                </a:solidFill>
                <a:latin typeface="+mn-lt"/>
              </a:rPr>
              <a:t>Passive</a:t>
            </a:r>
          </a:p>
        </p:txBody>
      </p:sp>
      <p:sp>
        <p:nvSpPr>
          <p:cNvPr id="8" name="TextBox 7"/>
          <p:cNvSpPr txBox="1"/>
          <p:nvPr/>
        </p:nvSpPr>
        <p:spPr>
          <a:xfrm>
            <a:off x="6002121" y="2839720"/>
            <a:ext cx="1445960" cy="358778"/>
          </a:xfrm>
          <a:prstGeom prst="rect">
            <a:avLst/>
          </a:prstGeom>
          <a:noFill/>
        </p:spPr>
        <p:txBody>
          <a:bodyPr wrap="none" lIns="80988" tIns="40494" rIns="80988" bIns="40494">
            <a:spAutoFit/>
          </a:bodyPr>
          <a:lstStyle/>
          <a:p>
            <a:pPr>
              <a:defRPr/>
            </a:pPr>
            <a:r>
              <a:rPr lang="en-US" sz="1800" dirty="0">
                <a:solidFill>
                  <a:srgbClr val="0070C0"/>
                </a:solidFill>
                <a:latin typeface="+mn-lt"/>
              </a:rPr>
              <a:t>Constructive</a:t>
            </a:r>
          </a:p>
        </p:txBody>
      </p:sp>
      <p:sp>
        <p:nvSpPr>
          <p:cNvPr id="9" name="TextBox 8"/>
          <p:cNvSpPr txBox="1"/>
          <p:nvPr/>
        </p:nvSpPr>
        <p:spPr>
          <a:xfrm>
            <a:off x="1007668" y="2839720"/>
            <a:ext cx="1317720" cy="358778"/>
          </a:xfrm>
          <a:prstGeom prst="rect">
            <a:avLst/>
          </a:prstGeom>
          <a:noFill/>
        </p:spPr>
        <p:txBody>
          <a:bodyPr wrap="none" lIns="80988" tIns="40494" rIns="80988" bIns="40494">
            <a:spAutoFit/>
          </a:bodyPr>
          <a:lstStyle/>
          <a:p>
            <a:pPr>
              <a:defRPr/>
            </a:pPr>
            <a:r>
              <a:rPr lang="en-US" sz="1800" dirty="0">
                <a:solidFill>
                  <a:srgbClr val="0070C0"/>
                </a:solidFill>
                <a:latin typeface="+mn-lt"/>
              </a:rPr>
              <a:t>Destructive</a:t>
            </a:r>
          </a:p>
        </p:txBody>
      </p:sp>
      <p:sp>
        <p:nvSpPr>
          <p:cNvPr id="10" name="Slide Number Placeholder 9"/>
          <p:cNvSpPr>
            <a:spLocks noGrp="1"/>
          </p:cNvSpPr>
          <p:nvPr>
            <p:ph type="sldNum" sz="quarter" idx="4294967295"/>
          </p:nvPr>
        </p:nvSpPr>
        <p:spPr>
          <a:xfrm>
            <a:off x="5077663" y="249879"/>
            <a:ext cx="3151937" cy="316442"/>
          </a:xfrm>
          <a:prstGeom prst="rect">
            <a:avLst/>
          </a:prstGeom>
        </p:spPr>
        <p:txBody>
          <a:bodyPr lIns="80988" tIns="40494" rIns="80988" bIns="40494"/>
          <a:lstStyle/>
          <a:p>
            <a:pPr algn="r">
              <a:defRPr/>
            </a:pPr>
            <a:fld id="{32E7CDAD-5F55-4696-94BC-23382B4510E0}" type="slidenum">
              <a:rPr lang="en-US" smtClean="0">
                <a:solidFill>
                  <a:schemeClr val="bg1"/>
                </a:solidFill>
              </a:rPr>
              <a:pPr algn="r">
                <a:defRPr/>
              </a:pPr>
              <a:t>10</a:t>
            </a:fld>
            <a:endParaRPr lang="en-US" dirty="0">
              <a:solidFill>
                <a:schemeClr val="bg1"/>
              </a:solidFill>
            </a:endParaRPr>
          </a:p>
        </p:txBody>
      </p:sp>
      <p:cxnSp>
        <p:nvCxnSpPr>
          <p:cNvPr id="11" name="Straight Arrow Connector 10"/>
          <p:cNvCxnSpPr/>
          <p:nvPr/>
        </p:nvCxnSpPr>
        <p:spPr bwMode="auto">
          <a:xfrm flipV="1">
            <a:off x="2471738" y="3355676"/>
            <a:ext cx="3402851" cy="8626"/>
          </a:xfrm>
          <a:prstGeom prst="straightConnector1">
            <a:avLst/>
          </a:prstGeom>
          <a:solidFill>
            <a:schemeClr val="accent1"/>
          </a:solidFill>
          <a:ln w="25400" cap="flat" cmpd="sng" algn="ctr">
            <a:solidFill>
              <a:schemeClr val="tx1"/>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p:nvPr/>
        </p:nvCxnSpPr>
        <p:spPr bwMode="auto">
          <a:xfrm flipH="1" flipV="1">
            <a:off x="4176836" y="1711515"/>
            <a:ext cx="15514" cy="3389194"/>
          </a:xfrm>
          <a:prstGeom prst="straightConnector1">
            <a:avLst/>
          </a:prstGeom>
          <a:solidFill>
            <a:schemeClr val="accent1"/>
          </a:solidFill>
          <a:ln w="25400" cap="flat" cmpd="sng" algn="ctr">
            <a:solidFill>
              <a:schemeClr val="tx1"/>
            </a:solidFill>
            <a:prstDash val="solid"/>
            <a:round/>
            <a:headEnd type="triangle" w="lg" len="lg"/>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2391271" y="1882375"/>
            <a:ext cx="1696128" cy="1077218"/>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3500000" scaled="1"/>
            <a:tileRect/>
          </a:gradFill>
        </p:spPr>
        <p:txBody>
          <a:bodyPr wrap="square" rtlCol="0">
            <a:spAutoFit/>
          </a:bodyPr>
          <a:lstStyle/>
          <a:p>
            <a:r>
              <a:rPr lang="en-US" dirty="0" smtClean="0"/>
              <a:t>E_________:</a:t>
            </a:r>
          </a:p>
          <a:p>
            <a:r>
              <a:rPr lang="en-US" dirty="0" smtClean="0"/>
              <a:t>Behavior with the intent of leaving the firm.</a:t>
            </a:r>
            <a:endParaRPr lang="en-US" dirty="0"/>
          </a:p>
        </p:txBody>
      </p:sp>
      <p:sp>
        <p:nvSpPr>
          <p:cNvPr id="14" name="TextBox 13"/>
          <p:cNvSpPr txBox="1"/>
          <p:nvPr/>
        </p:nvSpPr>
        <p:spPr>
          <a:xfrm>
            <a:off x="4323283" y="1882375"/>
            <a:ext cx="1678838" cy="1323439"/>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path path="circle">
              <a:fillToRect l="100000" b="100000"/>
            </a:path>
            <a:tileRect t="-100000" r="-100000"/>
          </a:gradFill>
        </p:spPr>
        <p:txBody>
          <a:bodyPr wrap="square" rtlCol="0">
            <a:spAutoFit/>
          </a:bodyPr>
          <a:lstStyle/>
          <a:p>
            <a:r>
              <a:rPr lang="en-US" dirty="0" smtClean="0"/>
              <a:t>V_______:</a:t>
            </a:r>
          </a:p>
          <a:p>
            <a:r>
              <a:rPr lang="en-US" dirty="0" smtClean="0"/>
              <a:t>Attempting to improve the workplace by complaining.</a:t>
            </a:r>
            <a:endParaRPr lang="en-US" dirty="0"/>
          </a:p>
        </p:txBody>
      </p:sp>
      <p:sp>
        <p:nvSpPr>
          <p:cNvPr id="15" name="TextBox 14"/>
          <p:cNvSpPr txBox="1"/>
          <p:nvPr/>
        </p:nvSpPr>
        <p:spPr>
          <a:xfrm>
            <a:off x="1724589" y="3489350"/>
            <a:ext cx="2362810" cy="1323439"/>
          </a:xfrm>
          <a:prstGeom prst="rect">
            <a:avLst/>
          </a:prstGeom>
          <a:gradFill flip="none" rotWithShape="1">
            <a:gsLst>
              <a:gs pos="0">
                <a:srgbClr val="AF7EBE">
                  <a:tint val="66000"/>
                  <a:satMod val="160000"/>
                </a:srgbClr>
              </a:gs>
              <a:gs pos="50000">
                <a:srgbClr val="AF7EBE">
                  <a:tint val="44500"/>
                  <a:satMod val="160000"/>
                </a:srgbClr>
              </a:gs>
              <a:gs pos="100000">
                <a:srgbClr val="AF7EBE">
                  <a:tint val="23500"/>
                  <a:satMod val="160000"/>
                </a:srgbClr>
              </a:gs>
            </a:gsLst>
            <a:lin ang="0" scaled="1"/>
            <a:tileRect/>
          </a:gradFill>
        </p:spPr>
        <p:txBody>
          <a:bodyPr wrap="square" rtlCol="0">
            <a:spAutoFit/>
          </a:bodyPr>
          <a:lstStyle/>
          <a:p>
            <a:r>
              <a:rPr lang="en-US" dirty="0" smtClean="0"/>
              <a:t>NEGLECT:</a:t>
            </a:r>
          </a:p>
          <a:p>
            <a:r>
              <a:rPr lang="en-US" dirty="0" smtClean="0"/>
              <a:t>Allow conditions to get worse without telling managers; little concern for customers.</a:t>
            </a:r>
            <a:endParaRPr lang="en-US" dirty="0"/>
          </a:p>
        </p:txBody>
      </p:sp>
      <p:sp>
        <p:nvSpPr>
          <p:cNvPr id="16" name="TextBox 15"/>
          <p:cNvSpPr txBox="1"/>
          <p:nvPr/>
        </p:nvSpPr>
        <p:spPr>
          <a:xfrm>
            <a:off x="4323283" y="3489349"/>
            <a:ext cx="1678838" cy="1323439"/>
          </a:xfrm>
          <a:prstGeom prst="rect">
            <a:avLst/>
          </a:prstGeom>
          <a:gradFill flip="none" rotWithShape="1">
            <a:gsLst>
              <a:gs pos="0">
                <a:srgbClr val="1A69A4">
                  <a:tint val="66000"/>
                  <a:satMod val="160000"/>
                </a:srgbClr>
              </a:gs>
              <a:gs pos="50000">
                <a:srgbClr val="1A69A4">
                  <a:tint val="44500"/>
                  <a:satMod val="160000"/>
                </a:srgbClr>
              </a:gs>
              <a:gs pos="100000">
                <a:srgbClr val="1A69A4">
                  <a:tint val="23500"/>
                  <a:satMod val="160000"/>
                </a:srgbClr>
              </a:gs>
            </a:gsLst>
            <a:lin ang="13500000" scaled="1"/>
            <a:tileRect/>
          </a:gradFill>
        </p:spPr>
        <p:txBody>
          <a:bodyPr wrap="square" rtlCol="0">
            <a:spAutoFit/>
          </a:bodyPr>
          <a:lstStyle/>
          <a:p>
            <a:r>
              <a:rPr lang="en-US" dirty="0" smtClean="0"/>
              <a:t>LOYALTY:</a:t>
            </a:r>
          </a:p>
          <a:p>
            <a:r>
              <a:rPr lang="en-US" dirty="0" smtClean="0"/>
              <a:t>Waiting for conditions to improve. </a:t>
            </a:r>
          </a:p>
          <a:p>
            <a:endParaRPr lang="en-US" dirty="0"/>
          </a:p>
        </p:txBody>
      </p:sp>
    </p:spTree>
    <p:extLst>
      <p:ext uri="{BB962C8B-B14F-4D97-AF65-F5344CB8AC3E}">
        <p14:creationId xmlns:p14="http://schemas.microsoft.com/office/powerpoint/2010/main" val="400308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80060" y="1419225"/>
            <a:ext cx="7635240" cy="4080054"/>
          </a:xfrm>
        </p:spPr>
        <p:txBody>
          <a:bodyPr>
            <a:normAutofit fontScale="62500" lnSpcReduction="20000"/>
          </a:bodyPr>
          <a:lstStyle/>
          <a:p>
            <a:pPr eaLnBrk="1" hangingPunct="1">
              <a:buClrTx/>
              <a:buFont typeface="Wingdings" pitchFamily="2" charset="2"/>
              <a:buChar char="Ø"/>
            </a:pPr>
            <a:r>
              <a:rPr lang="en-US" sz="3800" dirty="0" smtClean="0">
                <a:latin typeface="Arial" pitchFamily="34" charset="0"/>
                <a:cs typeface="Arial" pitchFamily="34" charset="0"/>
              </a:rPr>
              <a:t>Leon </a:t>
            </a:r>
            <a:r>
              <a:rPr lang="en-US" sz="3800" dirty="0" err="1" smtClean="0">
                <a:latin typeface="Arial" pitchFamily="34" charset="0"/>
                <a:cs typeface="Arial" pitchFamily="34" charset="0"/>
              </a:rPr>
              <a:t>Festinger</a:t>
            </a:r>
            <a:r>
              <a:rPr lang="en-US" sz="3800" dirty="0" smtClean="0">
                <a:latin typeface="Arial" pitchFamily="34" charset="0"/>
                <a:cs typeface="Arial" pitchFamily="34" charset="0"/>
              </a:rPr>
              <a:t> –____________________________!</a:t>
            </a:r>
          </a:p>
          <a:p>
            <a:pPr eaLnBrk="1" hangingPunct="1">
              <a:buClrTx/>
              <a:buFont typeface="Wingdings" pitchFamily="2" charset="2"/>
              <a:buChar char="Ø"/>
            </a:pPr>
            <a:r>
              <a:rPr lang="en-US" sz="3800" b="1" dirty="0" smtClean="0">
                <a:latin typeface="Arial" pitchFamily="34" charset="0"/>
                <a:cs typeface="Arial" pitchFamily="34" charset="0"/>
              </a:rPr>
              <a:t>Cognitive D________________: </a:t>
            </a:r>
            <a:r>
              <a:rPr lang="en-US" sz="3800" b="0" i="1" dirty="0" smtClean="0">
                <a:latin typeface="Arial" pitchFamily="34" charset="0"/>
                <a:cs typeface="Arial" pitchFamily="34" charset="0"/>
              </a:rPr>
              <a:t>Any incompatibility between two or more attitudes or between behavior and attitudes </a:t>
            </a:r>
            <a:r>
              <a:rPr lang="en-US" sz="1800" b="0" i="1" dirty="0" smtClean="0">
                <a:latin typeface="Arial" pitchFamily="34" charset="0"/>
                <a:cs typeface="Arial" pitchFamily="34" charset="0"/>
              </a:rPr>
              <a:t>(See textbook, pp. </a:t>
            </a:r>
            <a:r>
              <a:rPr lang="en-US" sz="1800" b="0" i="1" dirty="0" smtClean="0">
                <a:latin typeface="Arial" pitchFamily="34" charset="0"/>
                <a:cs typeface="Arial" pitchFamily="34" charset="0"/>
              </a:rPr>
              <a:t>78 </a:t>
            </a:r>
            <a:r>
              <a:rPr lang="en-US" sz="1800" b="0" i="1" dirty="0" smtClean="0">
                <a:latin typeface="Arial" pitchFamily="34" charset="0"/>
                <a:cs typeface="Arial" pitchFamily="34" charset="0"/>
              </a:rPr>
              <a:t>– </a:t>
            </a:r>
            <a:r>
              <a:rPr lang="en-US" sz="1800" b="0" i="1" dirty="0" smtClean="0">
                <a:latin typeface="Arial" pitchFamily="34" charset="0"/>
                <a:cs typeface="Arial" pitchFamily="34" charset="0"/>
              </a:rPr>
              <a:t>79)</a:t>
            </a:r>
            <a:r>
              <a:rPr lang="en-US" sz="3800" b="0" i="1" dirty="0" smtClean="0">
                <a:latin typeface="Arial" pitchFamily="34" charset="0"/>
                <a:cs typeface="Arial" pitchFamily="34" charset="0"/>
              </a:rPr>
              <a:t> </a:t>
            </a:r>
            <a:endParaRPr lang="en-US" sz="3800" b="0" i="1" dirty="0" smtClean="0">
              <a:latin typeface="Arial" pitchFamily="34" charset="0"/>
              <a:cs typeface="Arial" pitchFamily="34" charset="0"/>
            </a:endParaRPr>
          </a:p>
          <a:p>
            <a:pPr lvl="1" eaLnBrk="1" hangingPunct="1">
              <a:spcBef>
                <a:spcPct val="50000"/>
              </a:spcBef>
              <a:buClrTx/>
              <a:buFont typeface="Wingdings" pitchFamily="2" charset="2"/>
              <a:buChar char="Ø"/>
            </a:pPr>
            <a:r>
              <a:rPr lang="en-US" dirty="0" smtClean="0">
                <a:latin typeface="Arial" pitchFamily="34" charset="0"/>
                <a:cs typeface="Arial" pitchFamily="34" charset="0"/>
              </a:rPr>
              <a:t>Individuals seek to reduce this uncomfortable gap, or </a:t>
            </a:r>
            <a:r>
              <a:rPr lang="en-US" i="1" dirty="0" smtClean="0">
                <a:latin typeface="Arial" pitchFamily="34" charset="0"/>
                <a:cs typeface="Arial" pitchFamily="34" charset="0"/>
              </a:rPr>
              <a:t>dissonance</a:t>
            </a:r>
            <a:r>
              <a:rPr lang="en-US" dirty="0" smtClean="0">
                <a:latin typeface="Arial" pitchFamily="34" charset="0"/>
                <a:cs typeface="Arial" pitchFamily="34" charset="0"/>
              </a:rPr>
              <a:t>, to reach stability and consistency</a:t>
            </a:r>
          </a:p>
          <a:p>
            <a:pPr lvl="1" eaLnBrk="1" hangingPunct="1">
              <a:spcBef>
                <a:spcPct val="50000"/>
              </a:spcBef>
              <a:buClrTx/>
              <a:buFont typeface="Wingdings" pitchFamily="2" charset="2"/>
              <a:buChar char="Ø"/>
            </a:pPr>
            <a:r>
              <a:rPr lang="en-US" dirty="0" smtClean="0">
                <a:latin typeface="Arial" pitchFamily="34" charset="0"/>
                <a:cs typeface="Arial" pitchFamily="34" charset="0"/>
              </a:rPr>
              <a:t>How is Consistency is achieved?</a:t>
            </a:r>
          </a:p>
          <a:p>
            <a:pPr lvl="1" eaLnBrk="1" hangingPunct="1">
              <a:spcBef>
                <a:spcPct val="50000"/>
              </a:spcBef>
              <a:buClrTx/>
              <a:buFont typeface="Wingdings" pitchFamily="2" charset="2"/>
              <a:buChar char="Ø"/>
            </a:pPr>
            <a:endParaRPr lang="en-US" dirty="0" smtClean="0">
              <a:latin typeface="Arial" pitchFamily="34" charset="0"/>
              <a:cs typeface="Arial" pitchFamily="34" charset="0"/>
            </a:endParaRPr>
          </a:p>
          <a:p>
            <a:pPr lvl="1" eaLnBrk="1" hangingPunct="1">
              <a:lnSpc>
                <a:spcPct val="120000"/>
              </a:lnSpc>
              <a:spcBef>
                <a:spcPts val="0"/>
              </a:spcBef>
              <a:buClrTx/>
              <a:buFont typeface="Wingdings" pitchFamily="2" charset="2"/>
              <a:buChar char="Ø"/>
            </a:pPr>
            <a:r>
              <a:rPr lang="en-US" dirty="0" smtClean="0">
                <a:latin typeface="Arial" pitchFamily="34" charset="0"/>
                <a:cs typeface="Arial" pitchFamily="34" charset="0"/>
              </a:rPr>
              <a:t>Desire to reduce dissonance depends on:</a:t>
            </a:r>
          </a:p>
          <a:p>
            <a:pPr lvl="2" eaLnBrk="1" hangingPunct="1">
              <a:lnSpc>
                <a:spcPct val="120000"/>
              </a:lnSpc>
              <a:spcBef>
                <a:spcPts val="0"/>
              </a:spcBef>
              <a:buClrTx/>
              <a:buFont typeface="Wingdings" pitchFamily="2" charset="2"/>
              <a:buChar char="Ø"/>
            </a:pPr>
            <a:r>
              <a:rPr lang="en-US" dirty="0" smtClean="0">
                <a:latin typeface="Arial" pitchFamily="34" charset="0"/>
                <a:cs typeface="Arial" pitchFamily="34" charset="0"/>
              </a:rPr>
              <a:t>Importance of elements</a:t>
            </a:r>
          </a:p>
          <a:p>
            <a:pPr lvl="2" eaLnBrk="1" hangingPunct="1">
              <a:lnSpc>
                <a:spcPct val="120000"/>
              </a:lnSpc>
              <a:spcBef>
                <a:spcPts val="0"/>
              </a:spcBef>
              <a:buClrTx/>
              <a:buFont typeface="Wingdings" pitchFamily="2" charset="2"/>
              <a:buChar char="Ø"/>
            </a:pPr>
            <a:r>
              <a:rPr lang="en-US" dirty="0" smtClean="0">
                <a:latin typeface="Arial" pitchFamily="34" charset="0"/>
                <a:cs typeface="Arial" pitchFamily="34" charset="0"/>
              </a:rPr>
              <a:t>Degree of individual influence </a:t>
            </a:r>
          </a:p>
          <a:p>
            <a:pPr lvl="2" eaLnBrk="1" hangingPunct="1">
              <a:lnSpc>
                <a:spcPct val="120000"/>
              </a:lnSpc>
              <a:spcBef>
                <a:spcPts val="0"/>
              </a:spcBef>
              <a:buClrTx/>
              <a:buFont typeface="Wingdings" pitchFamily="2" charset="2"/>
              <a:buChar char="Ø"/>
            </a:pPr>
            <a:r>
              <a:rPr lang="en-US" dirty="0" smtClean="0">
                <a:latin typeface="Arial" pitchFamily="34" charset="0"/>
                <a:cs typeface="Arial" pitchFamily="34" charset="0"/>
              </a:rPr>
              <a:t>Rewards involved in dissonance</a:t>
            </a:r>
          </a:p>
          <a:p>
            <a:pPr lvl="1" eaLnBrk="1" hangingPunct="1">
              <a:buClrTx/>
              <a:buFont typeface="Wingdings" pitchFamily="2" charset="2"/>
              <a:buChar char="Ø"/>
            </a:pPr>
            <a:endParaRPr lang="en-US" dirty="0" smtClean="0">
              <a:latin typeface="Times New Roman" pitchFamily="18" charset="0"/>
            </a:endParaRPr>
          </a:p>
        </p:txBody>
      </p:sp>
      <p:sp>
        <p:nvSpPr>
          <p:cNvPr id="5" name="Slide Number Placeholder 4"/>
          <p:cNvSpPr>
            <a:spLocks noGrp="1"/>
          </p:cNvSpPr>
          <p:nvPr>
            <p:ph type="sldNum" sz="quarter" idx="4294967295"/>
          </p:nvPr>
        </p:nvSpPr>
        <p:spPr>
          <a:xfrm>
            <a:off x="5077663" y="227330"/>
            <a:ext cx="3151937" cy="316442"/>
          </a:xfrm>
          <a:prstGeom prst="rect">
            <a:avLst/>
          </a:prstGeom>
        </p:spPr>
        <p:txBody>
          <a:bodyPr lIns="80988" tIns="40494" rIns="80988" bIns="40494"/>
          <a:lstStyle/>
          <a:p>
            <a:pPr algn="r">
              <a:defRPr/>
            </a:pPr>
            <a:r>
              <a:rPr lang="en-US" dirty="0">
                <a:solidFill>
                  <a:schemeClr val="bg1"/>
                </a:solidFill>
              </a:rPr>
              <a:t>9</a:t>
            </a:r>
          </a:p>
        </p:txBody>
      </p:sp>
      <p:sp>
        <p:nvSpPr>
          <p:cNvPr id="8" name="Title 1"/>
          <p:cNvSpPr txBox="1">
            <a:spLocks/>
          </p:cNvSpPr>
          <p:nvPr/>
        </p:nvSpPr>
        <p:spPr>
          <a:xfrm>
            <a:off x="362427" y="222884"/>
            <a:ext cx="7629048" cy="986791"/>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fontScale="9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Does Behavior Always Follow from Attitudes?</a:t>
            </a:r>
            <a:endParaRPr lang="en-US" b="1"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776274" y="5237124"/>
            <a:ext cx="5003443"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t>For a short reading with a </a:t>
            </a:r>
            <a:r>
              <a:rPr lang="en-US" dirty="0" err="1" smtClean="0"/>
              <a:t>Ted</a:t>
            </a:r>
            <a:r>
              <a:rPr lang="en-US" baseline="30000" dirty="0" err="1" smtClean="0"/>
              <a:t>x</a:t>
            </a:r>
            <a:r>
              <a:rPr lang="en-US" dirty="0" smtClean="0"/>
              <a:t> video, see: </a:t>
            </a:r>
          </a:p>
          <a:p>
            <a:r>
              <a:rPr lang="en-US" sz="1200" dirty="0">
                <a:hlinkClick r:id="rId3"/>
              </a:rPr>
              <a:t>http://www.instructionaldesign.org/theories/cognitive-dissonance</a:t>
            </a:r>
            <a:r>
              <a:rPr lang="en-US" sz="1200" dirty="0" smtClean="0">
                <a:hlinkClick r:id="rId3"/>
              </a:rPr>
              <a:t>/</a:t>
            </a:r>
            <a:r>
              <a:rPr lang="en-US" dirty="0" smtClean="0"/>
              <a:t> </a:t>
            </a:r>
            <a:endParaRPr lang="en-US" dirty="0"/>
          </a:p>
        </p:txBody>
      </p:sp>
    </p:spTree>
    <p:extLst>
      <p:ext uri="{BB962C8B-B14F-4D97-AF65-F5344CB8AC3E}">
        <p14:creationId xmlns:p14="http://schemas.microsoft.com/office/powerpoint/2010/main" val="3151717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500"/>
                                        <p:tgtEl>
                                          <p:spTgt spid="8195">
                                            <p:txEl>
                                              <p:pRg st="2" end="2"/>
                                            </p:txEl>
                                          </p:spTgt>
                                        </p:tgtEl>
                                      </p:cBhvr>
                                    </p:animEffect>
                                  </p:childTnLst>
                                  <p:subTnLst>
                                    <p:animClr clrSpc="rgb" dir="cw">
                                      <p:cBhvr override="childStyle">
                                        <p:cTn dur="1" fill="hold" display="0" masterRel="nextClick" afterEffect="1"/>
                                        <p:tgtEl>
                                          <p:spTgt spid="8195">
                                            <p:txEl>
                                              <p:pRg st="2" end="2"/>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xEl>
                                              <p:pRg st="3" end="3"/>
                                            </p:txEl>
                                          </p:spTgt>
                                        </p:tgtEl>
                                        <p:attrNameLst>
                                          <p:attrName>style.visibility</p:attrName>
                                        </p:attrNameLst>
                                      </p:cBhvr>
                                      <p:to>
                                        <p:strVal val="visible"/>
                                      </p:to>
                                    </p:set>
                                    <p:animEffect transition="in" filter="fade">
                                      <p:cBhvr>
                                        <p:cTn id="12" dur="500"/>
                                        <p:tgtEl>
                                          <p:spTgt spid="8195">
                                            <p:txEl>
                                              <p:pRg st="3" end="3"/>
                                            </p:txEl>
                                          </p:spTgt>
                                        </p:tgtEl>
                                      </p:cBhvr>
                                    </p:animEffect>
                                  </p:childTnLst>
                                  <p:subTnLst>
                                    <p:animClr clrSpc="rgb" dir="cw">
                                      <p:cBhvr override="childStyle">
                                        <p:cTn dur="1" fill="hold" display="0" masterRel="nextClick" afterEffect="1"/>
                                        <p:tgtEl>
                                          <p:spTgt spid="8195">
                                            <p:txEl>
                                              <p:pRg st="3" end="3"/>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animEffect transition="in" filter="fade">
                                      <p:cBhvr>
                                        <p:cTn id="17" dur="500"/>
                                        <p:tgtEl>
                                          <p:spTgt spid="8195">
                                            <p:txEl>
                                              <p:pRg st="5" end="5"/>
                                            </p:txEl>
                                          </p:spTgt>
                                        </p:tgtEl>
                                      </p:cBhvr>
                                    </p:animEffect>
                                  </p:childTnLst>
                                  <p:subTnLst>
                                    <p:animClr clrSpc="rgb" dir="cw">
                                      <p:cBhvr override="childStyle">
                                        <p:cTn dur="1" fill="hold" display="0" masterRel="nextClick" afterEffect="1"/>
                                        <p:tgtEl>
                                          <p:spTgt spid="8195">
                                            <p:txEl>
                                              <p:pRg st="5" end="5"/>
                                            </p:txEl>
                                          </p:spTgt>
                                        </p:tgtEl>
                                        <p:attrNameLst>
                                          <p:attrName>ppt_c</p:attrName>
                                        </p:attrNameLst>
                                      </p:cBhvr>
                                      <p:to>
                                        <a:schemeClr val="accent1"/>
                                      </p:to>
                                    </p:animClr>
                                  </p:subTnLst>
                                </p:cTn>
                              </p:par>
                              <p:par>
                                <p:cTn id="18" presetID="10" presetClass="entr" presetSubtype="0" fill="hold" nodeType="withEffect">
                                  <p:stCondLst>
                                    <p:cond delay="0"/>
                                  </p:stCondLst>
                                  <p:childTnLst>
                                    <p:set>
                                      <p:cBhvr>
                                        <p:cTn id="19" dur="1" fill="hold">
                                          <p:stCondLst>
                                            <p:cond delay="0"/>
                                          </p:stCondLst>
                                        </p:cTn>
                                        <p:tgtEl>
                                          <p:spTgt spid="8195">
                                            <p:txEl>
                                              <p:pRg st="6" end="6"/>
                                            </p:txEl>
                                          </p:spTgt>
                                        </p:tgtEl>
                                        <p:attrNameLst>
                                          <p:attrName>style.visibility</p:attrName>
                                        </p:attrNameLst>
                                      </p:cBhvr>
                                      <p:to>
                                        <p:strVal val="visible"/>
                                      </p:to>
                                    </p:set>
                                    <p:animEffect transition="in" filter="fade">
                                      <p:cBhvr>
                                        <p:cTn id="20" dur="500"/>
                                        <p:tgtEl>
                                          <p:spTgt spid="8195">
                                            <p:txEl>
                                              <p:pRg st="6" end="6"/>
                                            </p:txEl>
                                          </p:spTgt>
                                        </p:tgtEl>
                                      </p:cBhvr>
                                    </p:animEffect>
                                  </p:childTnLst>
                                  <p:subTnLst>
                                    <p:animClr clrSpc="rgb" dir="cw">
                                      <p:cBhvr override="childStyle">
                                        <p:cTn dur="1" fill="hold" display="0" masterRel="nextClick" afterEffect="1"/>
                                        <p:tgtEl>
                                          <p:spTgt spid="8195">
                                            <p:txEl>
                                              <p:pRg st="6" end="6"/>
                                            </p:txEl>
                                          </p:spTgt>
                                        </p:tgtEl>
                                        <p:attrNameLst>
                                          <p:attrName>ppt_c</p:attrName>
                                        </p:attrNameLst>
                                      </p:cBhvr>
                                      <p:to>
                                        <a:schemeClr val="accent1"/>
                                      </p:to>
                                    </p:animClr>
                                  </p:subTnLst>
                                </p:cTn>
                              </p:par>
                              <p:par>
                                <p:cTn id="21" presetID="10" presetClass="entr" presetSubtype="0" fill="hold" nodeType="withEffect">
                                  <p:stCondLst>
                                    <p:cond delay="0"/>
                                  </p:stCondLst>
                                  <p:childTnLst>
                                    <p:set>
                                      <p:cBhvr>
                                        <p:cTn id="22" dur="1" fill="hold">
                                          <p:stCondLst>
                                            <p:cond delay="0"/>
                                          </p:stCondLst>
                                        </p:cTn>
                                        <p:tgtEl>
                                          <p:spTgt spid="8195">
                                            <p:txEl>
                                              <p:pRg st="7" end="7"/>
                                            </p:txEl>
                                          </p:spTgt>
                                        </p:tgtEl>
                                        <p:attrNameLst>
                                          <p:attrName>style.visibility</p:attrName>
                                        </p:attrNameLst>
                                      </p:cBhvr>
                                      <p:to>
                                        <p:strVal val="visible"/>
                                      </p:to>
                                    </p:set>
                                    <p:animEffect transition="in" filter="fade">
                                      <p:cBhvr>
                                        <p:cTn id="23" dur="500"/>
                                        <p:tgtEl>
                                          <p:spTgt spid="8195">
                                            <p:txEl>
                                              <p:pRg st="7" end="7"/>
                                            </p:txEl>
                                          </p:spTgt>
                                        </p:tgtEl>
                                      </p:cBhvr>
                                    </p:animEffect>
                                  </p:childTnLst>
                                  <p:subTnLst>
                                    <p:animClr clrSpc="rgb" dir="cw">
                                      <p:cBhvr override="childStyle">
                                        <p:cTn dur="1" fill="hold" display="0" masterRel="nextClick" afterEffect="1"/>
                                        <p:tgtEl>
                                          <p:spTgt spid="8195">
                                            <p:txEl>
                                              <p:pRg st="7" end="7"/>
                                            </p:txEl>
                                          </p:spTgt>
                                        </p:tgtEl>
                                        <p:attrNameLst>
                                          <p:attrName>ppt_c</p:attrName>
                                        </p:attrNameLst>
                                      </p:cBhvr>
                                      <p:to>
                                        <a:schemeClr val="accent1"/>
                                      </p:to>
                                    </p:animClr>
                                  </p:subTnLst>
                                </p:cTn>
                              </p:par>
                              <p:par>
                                <p:cTn id="24" presetID="10" presetClass="entr" presetSubtype="0" fill="hold" nodeType="withEffect">
                                  <p:stCondLst>
                                    <p:cond delay="0"/>
                                  </p:stCondLst>
                                  <p:childTnLst>
                                    <p:set>
                                      <p:cBhvr>
                                        <p:cTn id="25" dur="1" fill="hold">
                                          <p:stCondLst>
                                            <p:cond delay="0"/>
                                          </p:stCondLst>
                                        </p:cTn>
                                        <p:tgtEl>
                                          <p:spTgt spid="8195">
                                            <p:txEl>
                                              <p:pRg st="8" end="8"/>
                                            </p:txEl>
                                          </p:spTgt>
                                        </p:tgtEl>
                                        <p:attrNameLst>
                                          <p:attrName>style.visibility</p:attrName>
                                        </p:attrNameLst>
                                      </p:cBhvr>
                                      <p:to>
                                        <p:strVal val="visible"/>
                                      </p:to>
                                    </p:set>
                                    <p:animEffect transition="in" filter="fade">
                                      <p:cBhvr>
                                        <p:cTn id="26" dur="500"/>
                                        <p:tgtEl>
                                          <p:spTgt spid="8195">
                                            <p:txEl>
                                              <p:pRg st="8" end="8"/>
                                            </p:txEl>
                                          </p:spTgt>
                                        </p:tgtEl>
                                      </p:cBhvr>
                                    </p:animEffect>
                                  </p:childTnLst>
                                  <p:subTnLst>
                                    <p:animClr clrSpc="rgb" dir="cw">
                                      <p:cBhvr override="childStyle">
                                        <p:cTn dur="1" fill="hold" display="0" masterRel="nextClick" afterEffect="1"/>
                                        <p:tgtEl>
                                          <p:spTgt spid="8195">
                                            <p:txEl>
                                              <p:pRg st="8" end="8"/>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6503" y="1225913"/>
            <a:ext cx="4349133" cy="1475205"/>
          </a:xfrm>
        </p:spPr>
        <p:txBody>
          <a:bodyPr>
            <a:normAutofit/>
          </a:bodyPr>
          <a:lstStyle/>
          <a:p>
            <a:r>
              <a:rPr lang="en-US" b="1" dirty="0" smtClean="0">
                <a:solidFill>
                  <a:srgbClr val="0097CC"/>
                </a:solidFill>
                <a:effectLst>
                  <a:outerShdw blurRad="38100" dist="38100" dir="2700000" algn="tl">
                    <a:srgbClr val="000000">
                      <a:alpha val="43137"/>
                    </a:srgbClr>
                  </a:outerShdw>
                </a:effectLst>
              </a:rPr>
              <a:t>Moods, &amp; </a:t>
            </a:r>
            <a:r>
              <a:rPr lang="en-US" b="1" dirty="0" smtClean="0">
                <a:solidFill>
                  <a:srgbClr val="FF0000"/>
                </a:solidFill>
                <a:effectLst>
                  <a:outerShdw blurRad="38100" dist="38100" dir="2700000" algn="tl">
                    <a:srgbClr val="000000">
                      <a:alpha val="43137"/>
                    </a:srgbClr>
                  </a:outerShdw>
                </a:effectLst>
              </a:rPr>
              <a:t>Emotions</a:t>
            </a:r>
            <a:endParaRPr lang="en-US"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44799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7030660" y="223134"/>
            <a:ext cx="1198940" cy="316442"/>
          </a:xfrm>
          <a:prstGeom prst="rect">
            <a:avLst/>
          </a:prstGeom>
        </p:spPr>
        <p:txBody>
          <a:bodyPr lIns="80988" tIns="40494" rIns="80988" bIns="40494"/>
          <a:lstStyle/>
          <a:p>
            <a:pPr algn="r"/>
            <a:fld id="{07C16902-2BC3-4526-9241-5EEDCF016151}" type="slidenum">
              <a:rPr lang="en-US">
                <a:solidFill>
                  <a:schemeClr val="bg1"/>
                </a:solidFill>
              </a:rPr>
              <a:pPr algn="r"/>
              <a:t>13</a:t>
            </a:fld>
            <a:endParaRPr lang="en-US" dirty="0">
              <a:solidFill>
                <a:schemeClr val="bg1"/>
              </a:solidFill>
            </a:endParaRPr>
          </a:p>
        </p:txBody>
      </p:sp>
      <p:sp>
        <p:nvSpPr>
          <p:cNvPr id="24578" name="Rectangle 2"/>
          <p:cNvSpPr>
            <a:spLocks noGrp="1" noChangeArrowheads="1"/>
          </p:cNvSpPr>
          <p:nvPr>
            <p:ph type="title"/>
          </p:nvPr>
        </p:nvSpPr>
        <p:spPr>
          <a:xfrm>
            <a:off x="967952" y="241300"/>
            <a:ext cx="6322270" cy="990600"/>
          </a:xfrm>
        </p:spPr>
        <p:txBody>
          <a:bodyPr>
            <a:normAutofit/>
          </a:bodyPr>
          <a:lstStyle/>
          <a:p>
            <a:endParaRPr lang="en-US" dirty="0"/>
          </a:p>
        </p:txBody>
      </p:sp>
      <p:sp>
        <p:nvSpPr>
          <p:cNvPr id="24579" name="Rectangle 3"/>
          <p:cNvSpPr>
            <a:spLocks noGrp="1" noChangeArrowheads="1"/>
          </p:cNvSpPr>
          <p:nvPr>
            <p:ph type="body" idx="1"/>
          </p:nvPr>
        </p:nvSpPr>
        <p:spPr>
          <a:xfrm>
            <a:off x="548640" y="1371600"/>
            <a:ext cx="7547610" cy="4043680"/>
          </a:xfrm>
        </p:spPr>
        <p:txBody>
          <a:bodyPr>
            <a:normAutofit/>
          </a:bodyPr>
          <a:lstStyle/>
          <a:p>
            <a:pPr>
              <a:lnSpc>
                <a:spcPct val="90000"/>
              </a:lnSpc>
              <a:buFont typeface="Wingdings" pitchFamily="2" charset="2"/>
              <a:buChar char="§"/>
            </a:pPr>
            <a:r>
              <a:rPr lang="en-US" sz="2400" i="1" dirty="0">
                <a:solidFill>
                  <a:srgbClr val="0000FF"/>
                </a:solidFill>
                <a:latin typeface="Arial" pitchFamily="34" charset="0"/>
                <a:cs typeface="Arial" pitchFamily="34" charset="0"/>
              </a:rPr>
              <a:t>Traditional view</a:t>
            </a:r>
            <a:r>
              <a:rPr lang="en-US" sz="2400" i="1" dirty="0">
                <a:latin typeface="Arial" pitchFamily="34" charset="0"/>
                <a:cs typeface="Arial" pitchFamily="34" charset="0"/>
              </a:rPr>
              <a:t>:</a:t>
            </a:r>
            <a:r>
              <a:rPr lang="en-US" sz="2400" dirty="0">
                <a:latin typeface="Arial" pitchFamily="34" charset="0"/>
                <a:cs typeface="Arial" pitchFamily="34" charset="0"/>
              </a:rPr>
              <a:t>  </a:t>
            </a:r>
          </a:p>
          <a:p>
            <a:pPr lvl="1">
              <a:lnSpc>
                <a:spcPct val="90000"/>
              </a:lnSpc>
              <a:buFont typeface="Wingdings" pitchFamily="2" charset="2"/>
              <a:buChar char="§"/>
            </a:pPr>
            <a:r>
              <a:rPr lang="en-US" sz="2100" dirty="0"/>
              <a:t>Job Satisfaction is an </a:t>
            </a:r>
            <a:r>
              <a:rPr lang="en-US" sz="2100" i="1" dirty="0"/>
              <a:t>attitude</a:t>
            </a:r>
            <a:r>
              <a:rPr lang="en-US" sz="2100" dirty="0"/>
              <a:t> :</a:t>
            </a:r>
          </a:p>
          <a:p>
            <a:pPr lvl="2">
              <a:lnSpc>
                <a:spcPct val="90000"/>
              </a:lnSpc>
              <a:buFont typeface="Wingdings" pitchFamily="2" charset="2"/>
              <a:buChar char="§"/>
            </a:pPr>
            <a:r>
              <a:rPr lang="en-US" sz="1800" dirty="0"/>
              <a:t>Cognitive &amp; </a:t>
            </a:r>
            <a:r>
              <a:rPr lang="en-US" sz="1800" dirty="0" smtClean="0"/>
              <a:t>Evaluative</a:t>
            </a:r>
            <a:endParaRPr lang="en-US" sz="1800" dirty="0"/>
          </a:p>
          <a:p>
            <a:pPr lvl="2">
              <a:lnSpc>
                <a:spcPct val="90000"/>
              </a:lnSpc>
              <a:buFont typeface="Wingdings" pitchFamily="2" charset="2"/>
              <a:buChar char="§"/>
            </a:pPr>
            <a:r>
              <a:rPr lang="en-US" sz="1800" dirty="0" smtClean="0"/>
              <a:t>Stable</a:t>
            </a:r>
            <a:endParaRPr lang="en-US" sz="1800" dirty="0"/>
          </a:p>
          <a:p>
            <a:pPr>
              <a:lnSpc>
                <a:spcPct val="90000"/>
              </a:lnSpc>
              <a:buFont typeface="Wingdings" pitchFamily="2" charset="2"/>
              <a:buChar char="§"/>
            </a:pPr>
            <a:r>
              <a:rPr lang="en-US" sz="2400" i="1" dirty="0">
                <a:solidFill>
                  <a:srgbClr val="0000FF"/>
                </a:solidFill>
                <a:latin typeface="Arial" pitchFamily="34" charset="0"/>
                <a:cs typeface="Arial" pitchFamily="34" charset="0"/>
              </a:rPr>
              <a:t>Newer view</a:t>
            </a:r>
            <a:r>
              <a:rPr lang="en-US" sz="2400" i="1" dirty="0">
                <a:latin typeface="Arial" pitchFamily="34" charset="0"/>
                <a:cs typeface="Arial" pitchFamily="34" charset="0"/>
              </a:rPr>
              <a:t> </a:t>
            </a:r>
            <a:r>
              <a:rPr lang="en-US" sz="2300" dirty="0">
                <a:latin typeface="Arial" pitchFamily="34" charset="0"/>
                <a:cs typeface="Arial" pitchFamily="34" charset="0"/>
              </a:rPr>
              <a:t>(</a:t>
            </a:r>
            <a:r>
              <a:rPr lang="en-US" sz="2300" i="1" dirty="0">
                <a:latin typeface="Arial" pitchFamily="34" charset="0"/>
                <a:cs typeface="Arial" pitchFamily="34" charset="0"/>
              </a:rPr>
              <a:t>“</a:t>
            </a:r>
            <a:r>
              <a:rPr lang="en-US" sz="2300" dirty="0">
                <a:latin typeface="Arial" pitchFamily="34" charset="0"/>
                <a:cs typeface="Arial" pitchFamily="34" charset="0"/>
              </a:rPr>
              <a:t>Affective Events Theory”): </a:t>
            </a:r>
            <a:r>
              <a:rPr lang="en-US" sz="2300" dirty="0">
                <a:solidFill>
                  <a:srgbClr val="FF0000"/>
                </a:solidFill>
                <a:latin typeface="Arial" pitchFamily="34" charset="0"/>
                <a:cs typeface="Arial" pitchFamily="34" charset="0"/>
              </a:rPr>
              <a:t> </a:t>
            </a:r>
          </a:p>
          <a:p>
            <a:pPr lvl="1">
              <a:lnSpc>
                <a:spcPct val="90000"/>
              </a:lnSpc>
              <a:buFont typeface="Wingdings" pitchFamily="2" charset="2"/>
              <a:buChar char="§"/>
            </a:pPr>
            <a:r>
              <a:rPr lang="en-US" sz="2100" dirty="0"/>
              <a:t>Job Satisfaction has two parts:</a:t>
            </a:r>
          </a:p>
          <a:p>
            <a:pPr lvl="2">
              <a:lnSpc>
                <a:spcPct val="90000"/>
              </a:lnSpc>
              <a:buFont typeface="Wingdings" pitchFamily="2" charset="2"/>
              <a:buChar char="§"/>
            </a:pPr>
            <a:r>
              <a:rPr lang="en-US" sz="1800" dirty="0" smtClean="0"/>
              <a:t>Traditional Job Attitudes</a:t>
            </a:r>
          </a:p>
          <a:p>
            <a:pPr lvl="2">
              <a:lnSpc>
                <a:spcPct val="90000"/>
              </a:lnSpc>
              <a:buFont typeface="Wingdings" pitchFamily="2" charset="2"/>
              <a:buChar char="§"/>
            </a:pPr>
            <a:r>
              <a:rPr lang="en-US" dirty="0" smtClean="0"/>
              <a:t>____________________________</a:t>
            </a:r>
            <a:r>
              <a:rPr lang="en-US" sz="1800" dirty="0" smtClean="0"/>
              <a:t> </a:t>
            </a:r>
            <a:endParaRPr lang="en-US" sz="1600" dirty="0"/>
          </a:p>
          <a:p>
            <a:pPr marL="0" indent="0">
              <a:lnSpc>
                <a:spcPct val="90000"/>
              </a:lnSpc>
              <a:buNone/>
            </a:pPr>
            <a:endParaRPr lang="en-US" sz="2300" dirty="0">
              <a:solidFill>
                <a:srgbClr val="0000FF"/>
              </a:solidFill>
              <a:latin typeface="Arial" pitchFamily="34" charset="0"/>
              <a:cs typeface="Arial" pitchFamily="34" charset="0"/>
            </a:endParaRPr>
          </a:p>
          <a:p>
            <a:pPr>
              <a:lnSpc>
                <a:spcPct val="90000"/>
              </a:lnSpc>
            </a:pPr>
            <a:endParaRPr lang="en-US" sz="2500" dirty="0"/>
          </a:p>
        </p:txBody>
      </p:sp>
      <p:sp>
        <p:nvSpPr>
          <p:cNvPr id="5" name="Title 1"/>
          <p:cNvSpPr txBox="1">
            <a:spLocks/>
          </p:cNvSpPr>
          <p:nvPr/>
        </p:nvSpPr>
        <p:spPr>
          <a:xfrm>
            <a:off x="381000" y="241300"/>
            <a:ext cx="7496175" cy="990600"/>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fontScale="9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A Broader View of Job Satisfaction</a:t>
            </a:r>
            <a:endParaRPr lang="en-US"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40071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380" y="330200"/>
            <a:ext cx="6322270" cy="990600"/>
          </a:xfrm>
        </p:spPr>
        <p:txBody>
          <a:bodyPr>
            <a:normAutofit/>
          </a:bodyPr>
          <a:lstStyle/>
          <a:p>
            <a:pPr eaLnBrk="1" hangingPunct="1">
              <a:defRPr/>
            </a:pPr>
            <a:endParaRPr lang="en-US" dirty="0">
              <a:solidFill>
                <a:schemeClr val="bg1">
                  <a:lumMod val="65000"/>
                </a:schemeClr>
              </a:solidFill>
            </a:endParaRPr>
          </a:p>
        </p:txBody>
      </p:sp>
      <p:sp>
        <p:nvSpPr>
          <p:cNvPr id="5" name="Slide Number Placeholder 4"/>
          <p:cNvSpPr>
            <a:spLocks noGrp="1"/>
          </p:cNvSpPr>
          <p:nvPr>
            <p:ph type="sldNum" sz="quarter" idx="4294967295"/>
          </p:nvPr>
        </p:nvSpPr>
        <p:spPr>
          <a:xfrm>
            <a:off x="5077663" y="227330"/>
            <a:ext cx="3151937" cy="316442"/>
          </a:xfrm>
          <a:prstGeom prst="rect">
            <a:avLst/>
          </a:prstGeom>
        </p:spPr>
        <p:txBody>
          <a:bodyPr lIns="80988" tIns="40494" rIns="80988" bIns="40494"/>
          <a:lstStyle/>
          <a:p>
            <a:pPr algn="r">
              <a:defRPr/>
            </a:pPr>
            <a:fld id="{D7046CE8-6AF0-4CE6-8A1A-D0504697D1CA}" type="slidenum">
              <a:rPr lang="en-US" smtClean="0">
                <a:solidFill>
                  <a:schemeClr val="bg1"/>
                </a:solidFill>
              </a:rPr>
              <a:pPr algn="r">
                <a:defRPr/>
              </a:pPr>
              <a:t>14</a:t>
            </a:fld>
            <a:endParaRPr lang="en-US" dirty="0">
              <a:solidFill>
                <a:schemeClr val="bg1"/>
              </a:solidFill>
            </a:endParaRPr>
          </a:p>
        </p:txBody>
      </p:sp>
      <p:sp>
        <p:nvSpPr>
          <p:cNvPr id="7" name="Text Box 5"/>
          <p:cNvSpPr txBox="1">
            <a:spLocks noChangeArrowheads="1"/>
          </p:cNvSpPr>
          <p:nvPr/>
        </p:nvSpPr>
        <p:spPr bwMode="blackWhite">
          <a:xfrm>
            <a:off x="891540" y="5159788"/>
            <a:ext cx="6995160"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lIns="80988" tIns="40494" rIns="80988" bIns="40494" anchor="ctr">
            <a:spAutoFit/>
          </a:bodyPr>
          <a:lstStyle/>
          <a:p>
            <a:pPr algn="r">
              <a:spcBef>
                <a:spcPct val="50000"/>
              </a:spcBef>
              <a:defRPr/>
            </a:pPr>
            <a:r>
              <a:rPr lang="en-US" dirty="0">
                <a:solidFill>
                  <a:schemeClr val="bg1"/>
                </a:solidFill>
                <a:latin typeface="+mj-lt"/>
              </a:rPr>
              <a:t>See E X H I B I T 4-1</a:t>
            </a:r>
          </a:p>
        </p:txBody>
      </p:sp>
      <p:sp>
        <p:nvSpPr>
          <p:cNvPr id="8" name="Title 1"/>
          <p:cNvSpPr txBox="1">
            <a:spLocks/>
          </p:cNvSpPr>
          <p:nvPr/>
        </p:nvSpPr>
        <p:spPr>
          <a:xfrm>
            <a:off x="371474" y="238125"/>
            <a:ext cx="7515225" cy="1016635"/>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fontScale="9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A Broader View of </a:t>
            </a:r>
          </a:p>
          <a:p>
            <a:r>
              <a:rPr lang="en-US" b="1" dirty="0" smtClean="0">
                <a:solidFill>
                  <a:srgbClr val="FFFF00"/>
                </a:solidFill>
                <a:effectLst>
                  <a:outerShdw blurRad="38100" dist="38100" dir="2700000" algn="tl">
                    <a:srgbClr val="000000">
                      <a:alpha val="43137"/>
                    </a:srgbClr>
                  </a:outerShdw>
                </a:effectLst>
              </a:rPr>
              <a:t>Job Satisfaction</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What are the differences between “Moods” and “Emotions?” (see </a:t>
            </a:r>
            <a:r>
              <a:rPr lang="en-US" dirty="0" err="1" smtClean="0"/>
              <a:t>ch.</a:t>
            </a:r>
            <a:r>
              <a:rPr lang="en-US" dirty="0" smtClean="0"/>
              <a:t> 4)</a:t>
            </a:r>
            <a:endParaRPr lang="en-US" dirty="0"/>
          </a:p>
        </p:txBody>
      </p:sp>
    </p:spTree>
    <p:extLst>
      <p:ext uri="{BB962C8B-B14F-4D97-AF65-F5344CB8AC3E}">
        <p14:creationId xmlns:p14="http://schemas.microsoft.com/office/powerpoint/2010/main" val="1304971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056" y="330200"/>
            <a:ext cx="6322270" cy="990600"/>
          </a:xfrm>
        </p:spPr>
        <p:txBody>
          <a:bodyPr/>
          <a:lstStyle/>
          <a:p>
            <a:pPr eaLnBrk="1" hangingPunct="1">
              <a:defRPr/>
            </a:pPr>
            <a:endParaRPr lang="en-US" dirty="0">
              <a:solidFill>
                <a:schemeClr val="bg1">
                  <a:lumMod val="65000"/>
                </a:schemeClr>
              </a:solidFill>
            </a:endParaRPr>
          </a:p>
        </p:txBody>
      </p:sp>
      <p:sp>
        <p:nvSpPr>
          <p:cNvPr id="15363" name="Content Placeholder 2"/>
          <p:cNvSpPr>
            <a:spLocks noGrp="1"/>
          </p:cNvSpPr>
          <p:nvPr>
            <p:ph idx="1"/>
          </p:nvPr>
        </p:nvSpPr>
        <p:spPr>
          <a:xfrm>
            <a:off x="371475" y="1421341"/>
            <a:ext cx="7810500" cy="4491144"/>
          </a:xfrm>
        </p:spPr>
        <p:txBody>
          <a:bodyPr>
            <a:normAutofit/>
          </a:bodyPr>
          <a:lstStyle/>
          <a:p>
            <a:pPr eaLnBrk="1" hangingPunct="1"/>
            <a:r>
              <a:rPr lang="en-US" sz="2400" dirty="0" smtClean="0"/>
              <a:t>While not universally accepted, there appear to be six basic emotions: </a:t>
            </a:r>
            <a:r>
              <a:rPr lang="en-US" sz="2000" dirty="0" smtClean="0"/>
              <a:t>(</a:t>
            </a:r>
            <a:r>
              <a:rPr lang="en-US" sz="2000" i="1" dirty="0" smtClean="0"/>
              <a:t>text, p. 106</a:t>
            </a:r>
            <a:r>
              <a:rPr lang="en-US" sz="2000" dirty="0" smtClean="0"/>
              <a:t>) </a:t>
            </a:r>
          </a:p>
          <a:p>
            <a:pPr eaLnBrk="1" hangingPunct="1"/>
            <a:r>
              <a:rPr lang="en-US" sz="2400" dirty="0" smtClean="0"/>
              <a:t>All other emotions are subsumed under these       </a:t>
            </a:r>
            <a:r>
              <a:rPr lang="en-US" sz="2000" dirty="0" smtClean="0"/>
              <a:t>(some people include “contempt” as a 7</a:t>
            </a:r>
            <a:r>
              <a:rPr lang="en-US" sz="2000" baseline="30000" dirty="0" smtClean="0"/>
              <a:t>th</a:t>
            </a:r>
            <a:r>
              <a:rPr lang="en-US" sz="2000" dirty="0" smtClean="0"/>
              <a:t> emotion). What do they </a:t>
            </a:r>
            <a:r>
              <a:rPr lang="en-US" sz="2000" dirty="0"/>
              <a:t>look like? </a:t>
            </a:r>
            <a:r>
              <a:rPr lang="en-US" sz="1600" dirty="0">
                <a:hlinkClick r:id="rId3"/>
              </a:rPr>
              <a:t>https://</a:t>
            </a:r>
            <a:r>
              <a:rPr lang="en-US" sz="1600" dirty="0" smtClean="0">
                <a:hlinkClick r:id="rId3"/>
              </a:rPr>
              <a:t>www.youtube.com/watch?v=embYkODkzcs</a:t>
            </a:r>
            <a:r>
              <a:rPr lang="en-US" sz="1600" dirty="0" smtClean="0"/>
              <a:t> (2 min.)</a:t>
            </a:r>
          </a:p>
          <a:p>
            <a:pPr eaLnBrk="1" hangingPunct="1"/>
            <a:r>
              <a:rPr lang="en-US" sz="3000" dirty="0" smtClean="0"/>
              <a:t>May be placed in a spectrum of emotion:</a:t>
            </a:r>
          </a:p>
          <a:p>
            <a:pPr marL="60741" indent="0" eaLnBrk="1" hangingPunct="1">
              <a:buNone/>
            </a:pPr>
            <a:r>
              <a:rPr lang="en-US" dirty="0" smtClean="0"/>
              <a:t>   </a:t>
            </a:r>
            <a:r>
              <a:rPr lang="en-US" sz="2000" dirty="0">
                <a:effectLst>
                  <a:outerShdw blurRad="38100" dist="38100" dir="2700000" algn="tl">
                    <a:srgbClr val="000000">
                      <a:alpha val="43137"/>
                    </a:srgbClr>
                  </a:outerShdw>
                </a:effectLst>
              </a:rPr>
              <a:t>Happiness – </a:t>
            </a:r>
            <a:r>
              <a:rPr lang="en-US" sz="2000" dirty="0" smtClean="0">
                <a:effectLst>
                  <a:outerShdw blurRad="38100" dist="38100" dir="2700000" algn="tl">
                    <a:srgbClr val="000000">
                      <a:alpha val="43137"/>
                    </a:srgbClr>
                  </a:outerShdw>
                </a:effectLst>
              </a:rPr>
              <a:t>surprise </a:t>
            </a: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fear </a:t>
            </a: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sadness </a:t>
            </a: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anger </a:t>
            </a: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disgust </a:t>
            </a:r>
          </a:p>
          <a:p>
            <a:pPr marL="60741" indent="0" eaLnBrk="1" hangingPunct="1">
              <a:buNone/>
            </a:pPr>
            <a:endParaRPr lang="en-US" sz="2000" dirty="0">
              <a:effectLst>
                <a:outerShdw blurRad="38100" dist="38100" dir="2700000" algn="tl">
                  <a:srgbClr val="000000">
                    <a:alpha val="43137"/>
                  </a:srgbClr>
                </a:outerShdw>
              </a:effectLst>
            </a:endParaRPr>
          </a:p>
          <a:p>
            <a:pPr marL="60741" indent="0" eaLnBrk="1" hangingPunct="1">
              <a:buNone/>
            </a:pPr>
            <a:r>
              <a:rPr lang="en-US" sz="2000" dirty="0" smtClean="0">
                <a:effectLst>
                  <a:outerShdw blurRad="38100" dist="38100" dir="2700000" algn="tl">
                    <a:srgbClr val="000000">
                      <a:alpha val="43137"/>
                    </a:srgbClr>
                  </a:outerShdw>
                </a:effectLst>
              </a:rPr>
              <a:t>For a distinction between “basic emotions” and situationally-determined “</a:t>
            </a:r>
            <a:r>
              <a:rPr lang="en-US" sz="2000" dirty="0">
                <a:effectLst>
                  <a:outerShdw blurRad="38100" dist="38100" dir="2700000" algn="tl">
                    <a:srgbClr val="000000">
                      <a:alpha val="43137"/>
                    </a:srgbClr>
                  </a:outerShdw>
                </a:effectLst>
              </a:rPr>
              <a:t>self-conscientious emotions” see: </a:t>
            </a:r>
            <a:r>
              <a:rPr lang="en-US" sz="1600" dirty="0">
                <a:hlinkClick r:id="rId4"/>
              </a:rPr>
              <a:t>https://</a:t>
            </a:r>
            <a:r>
              <a:rPr lang="en-US" sz="1600" dirty="0" smtClean="0">
                <a:hlinkClick r:id="rId4"/>
              </a:rPr>
              <a:t>www.youtube.com/watch?v=MFOpa6qjDr0</a:t>
            </a:r>
            <a:r>
              <a:rPr lang="en-US" sz="1600" dirty="0" smtClean="0"/>
              <a:t> (2 min).</a:t>
            </a:r>
            <a:endParaRPr lang="en-US" sz="1600" dirty="0"/>
          </a:p>
        </p:txBody>
      </p:sp>
      <p:sp>
        <p:nvSpPr>
          <p:cNvPr id="5" name="Slide Number Placeholder 4"/>
          <p:cNvSpPr>
            <a:spLocks noGrp="1"/>
          </p:cNvSpPr>
          <p:nvPr>
            <p:ph type="sldNum" sz="quarter" idx="4294967295"/>
          </p:nvPr>
        </p:nvSpPr>
        <p:spPr>
          <a:xfrm>
            <a:off x="5069537" y="227330"/>
            <a:ext cx="3151937" cy="316442"/>
          </a:xfrm>
          <a:prstGeom prst="rect">
            <a:avLst/>
          </a:prstGeom>
        </p:spPr>
        <p:txBody>
          <a:bodyPr lIns="80988" tIns="40494" rIns="80988" bIns="40494"/>
          <a:lstStyle/>
          <a:p>
            <a:pPr algn="r">
              <a:defRPr/>
            </a:pPr>
            <a:fld id="{E5961C32-29A9-487D-9A33-6EAFE0688174}" type="slidenum">
              <a:rPr lang="en-US" smtClean="0">
                <a:solidFill>
                  <a:schemeClr val="bg1"/>
                </a:solidFill>
              </a:rPr>
              <a:pPr algn="r">
                <a:defRPr/>
              </a:pPr>
              <a:t>15</a:t>
            </a:fld>
            <a:endParaRPr lang="en-US" dirty="0">
              <a:solidFill>
                <a:schemeClr val="bg1"/>
              </a:solidFill>
            </a:endParaRPr>
          </a:p>
        </p:txBody>
      </p:sp>
      <p:sp>
        <p:nvSpPr>
          <p:cNvPr id="12" name="Title 1"/>
          <p:cNvSpPr txBox="1">
            <a:spLocks/>
          </p:cNvSpPr>
          <p:nvPr/>
        </p:nvSpPr>
        <p:spPr>
          <a:xfrm>
            <a:off x="371475" y="238125"/>
            <a:ext cx="7505700" cy="1016635"/>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Basic Emotions:</a:t>
            </a:r>
            <a:endParaRPr lang="en-US"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4134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466725" y="1320799"/>
            <a:ext cx="7686675" cy="4098925"/>
          </a:xfrm>
          <a:solidFill>
            <a:srgbClr val="00B0F0"/>
          </a:solidFill>
        </p:spPr>
        <p:txBody>
          <a:bodyPr/>
          <a:lstStyle/>
          <a:p>
            <a:pPr eaLnBrk="1" hangingPunct="1"/>
            <a:r>
              <a:rPr lang="en-US" sz="2800" b="0" dirty="0" smtClean="0"/>
              <a:t>General Mood states affect perceived reality.</a:t>
            </a:r>
          </a:p>
        </p:txBody>
      </p:sp>
      <p:sp>
        <p:nvSpPr>
          <p:cNvPr id="5" name="Slide Number Placeholder 4"/>
          <p:cNvSpPr>
            <a:spLocks noGrp="1"/>
          </p:cNvSpPr>
          <p:nvPr>
            <p:ph type="sldNum" sz="quarter" idx="4294967295"/>
          </p:nvPr>
        </p:nvSpPr>
        <p:spPr>
          <a:xfrm>
            <a:off x="5077663" y="246380"/>
            <a:ext cx="3151937" cy="316442"/>
          </a:xfrm>
          <a:prstGeom prst="rect">
            <a:avLst/>
          </a:prstGeom>
        </p:spPr>
        <p:txBody>
          <a:bodyPr lIns="80988" tIns="40494" rIns="80988" bIns="40494"/>
          <a:lstStyle/>
          <a:p>
            <a:pPr algn="r">
              <a:defRPr/>
            </a:pPr>
            <a:fld id="{AF2BC696-7F0E-41EB-A4DD-1B1B3C6829AD}" type="slidenum">
              <a:rPr lang="en-US" smtClean="0">
                <a:solidFill>
                  <a:schemeClr val="bg1"/>
                </a:solidFill>
              </a:rPr>
              <a:pPr algn="r">
                <a:defRPr/>
              </a:pPr>
              <a:t>16</a:t>
            </a:fld>
            <a:endParaRPr lang="en-US" dirty="0">
              <a:solidFill>
                <a:schemeClr val="bg1"/>
              </a:solidFill>
            </a:endParaRPr>
          </a:p>
        </p:txBody>
      </p:sp>
      <p:pic>
        <p:nvPicPr>
          <p:cNvPr id="16390" name="Picture 7"/>
          <p:cNvPicPr>
            <a:picLocks noChangeAspect="1" noChangeArrowheads="1"/>
          </p:cNvPicPr>
          <p:nvPr/>
        </p:nvPicPr>
        <p:blipFill>
          <a:blip r:embed="rId3">
            <a:extLst>
              <a:ext uri="{28A0092B-C50C-407E-A947-70E740481C1C}">
                <a14:useLocalDpi xmlns:a14="http://schemas.microsoft.com/office/drawing/2010/main" val="0"/>
              </a:ext>
            </a:extLst>
          </a:blip>
          <a:srcRect l="6158" t="9686" r="7571" b="5396"/>
          <a:stretch>
            <a:fillRect/>
          </a:stretch>
        </p:blipFill>
        <p:spPr bwMode="auto">
          <a:xfrm>
            <a:off x="1481137" y="1830027"/>
            <a:ext cx="5562600" cy="3512228"/>
          </a:xfrm>
          <a:prstGeom prst="rect">
            <a:avLst/>
          </a:prstGeom>
          <a:noFill/>
          <a:ln w="9525">
            <a:solidFill>
              <a:srgbClr val="C9F006"/>
            </a:solidFill>
            <a:miter lim="800000"/>
            <a:headEnd/>
            <a:tailEnd/>
          </a:ln>
          <a:extLst>
            <a:ext uri="{909E8E84-426E-40DD-AFC4-6F175D3DCCD1}">
              <a14:hiddenFill xmlns:a14="http://schemas.microsoft.com/office/drawing/2010/main">
                <a:solidFill>
                  <a:srgbClr val="FFFFFF"/>
                </a:solidFill>
              </a14:hiddenFill>
            </a:ext>
          </a:extLst>
        </p:spPr>
      </p:pic>
      <p:sp>
        <p:nvSpPr>
          <p:cNvPr id="7" name="Text Box 5"/>
          <p:cNvSpPr txBox="1">
            <a:spLocks noChangeArrowheads="1"/>
          </p:cNvSpPr>
          <p:nvPr/>
        </p:nvSpPr>
        <p:spPr bwMode="blackWhite">
          <a:xfrm>
            <a:off x="685799" y="5489013"/>
            <a:ext cx="7153276"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wrap="square" lIns="80988" tIns="40494" rIns="80988" bIns="40494" anchor="ctr">
            <a:spAutoFit/>
          </a:bodyPr>
          <a:lstStyle/>
          <a:p>
            <a:pPr algn="r">
              <a:spcBef>
                <a:spcPct val="50000"/>
              </a:spcBef>
              <a:defRPr/>
            </a:pPr>
            <a:r>
              <a:rPr lang="en-US" dirty="0">
                <a:solidFill>
                  <a:schemeClr val="bg1"/>
                </a:solidFill>
                <a:latin typeface="Calibri" pitchFamily="34" charset="0"/>
              </a:rPr>
              <a:t> E X H I B I T  4-2</a:t>
            </a:r>
          </a:p>
        </p:txBody>
      </p:sp>
      <p:sp>
        <p:nvSpPr>
          <p:cNvPr id="8" name="Title 1"/>
          <p:cNvSpPr txBox="1">
            <a:spLocks noGrp="1"/>
          </p:cNvSpPr>
          <p:nvPr>
            <p:ph type="title"/>
          </p:nvPr>
        </p:nvSpPr>
        <p:spPr>
          <a:xfrm>
            <a:off x="400050" y="266700"/>
            <a:ext cx="7467600" cy="922020"/>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Moods:</a:t>
            </a:r>
            <a:endParaRPr lang="en-US" b="1"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1462086" y="3416864"/>
            <a:ext cx="1381125" cy="338554"/>
          </a:xfrm>
          <a:prstGeom prst="rect">
            <a:avLst/>
          </a:prstGeom>
          <a:noFill/>
        </p:spPr>
        <p:txBody>
          <a:bodyPr wrap="square" rtlCol="0">
            <a:spAutoFit/>
          </a:bodyPr>
          <a:lstStyle/>
          <a:p>
            <a:r>
              <a:rPr lang="en-US" b="1" dirty="0" smtClean="0"/>
              <a:t>Unpleasant</a:t>
            </a:r>
            <a:endParaRPr lang="en-US" b="1" dirty="0"/>
          </a:p>
        </p:txBody>
      </p:sp>
      <p:sp>
        <p:nvSpPr>
          <p:cNvPr id="3" name="TextBox 2"/>
          <p:cNvSpPr txBox="1"/>
          <p:nvPr/>
        </p:nvSpPr>
        <p:spPr>
          <a:xfrm>
            <a:off x="6034087" y="3416864"/>
            <a:ext cx="1171575" cy="338554"/>
          </a:xfrm>
          <a:prstGeom prst="rect">
            <a:avLst/>
          </a:prstGeom>
          <a:noFill/>
        </p:spPr>
        <p:txBody>
          <a:bodyPr wrap="square" rtlCol="0">
            <a:spAutoFit/>
          </a:bodyPr>
          <a:lstStyle/>
          <a:p>
            <a:r>
              <a:rPr lang="en-US" b="1" dirty="0" smtClean="0"/>
              <a:t>Pleasant</a:t>
            </a:r>
          </a:p>
        </p:txBody>
      </p:sp>
      <p:sp>
        <p:nvSpPr>
          <p:cNvPr id="4" name="TextBox 3"/>
          <p:cNvSpPr txBox="1"/>
          <p:nvPr/>
        </p:nvSpPr>
        <p:spPr>
          <a:xfrm>
            <a:off x="3590926" y="1752600"/>
            <a:ext cx="1314450" cy="338554"/>
          </a:xfrm>
          <a:prstGeom prst="rect">
            <a:avLst/>
          </a:prstGeom>
          <a:noFill/>
        </p:spPr>
        <p:txBody>
          <a:bodyPr wrap="square" rtlCol="0">
            <a:spAutoFit/>
          </a:bodyPr>
          <a:lstStyle/>
          <a:p>
            <a:r>
              <a:rPr lang="en-US" b="1" dirty="0" smtClean="0"/>
              <a:t>Activated</a:t>
            </a:r>
            <a:endParaRPr lang="en-US" b="1" dirty="0"/>
          </a:p>
        </p:txBody>
      </p:sp>
      <p:sp>
        <p:nvSpPr>
          <p:cNvPr id="6" name="TextBox 5"/>
          <p:cNvSpPr txBox="1"/>
          <p:nvPr/>
        </p:nvSpPr>
        <p:spPr>
          <a:xfrm>
            <a:off x="3590926" y="5105400"/>
            <a:ext cx="1438273" cy="338554"/>
          </a:xfrm>
          <a:prstGeom prst="rect">
            <a:avLst/>
          </a:prstGeom>
          <a:noFill/>
        </p:spPr>
        <p:txBody>
          <a:bodyPr wrap="square" rtlCol="0">
            <a:spAutoFit/>
          </a:bodyPr>
          <a:lstStyle/>
          <a:p>
            <a:r>
              <a:rPr lang="en-US" b="1" dirty="0" smtClean="0"/>
              <a:t>Deactivated</a:t>
            </a:r>
            <a:endParaRPr lang="en-US" b="1" dirty="0"/>
          </a:p>
        </p:txBody>
      </p:sp>
    </p:spTree>
    <p:extLst>
      <p:ext uri="{BB962C8B-B14F-4D97-AF65-F5344CB8AC3E}">
        <p14:creationId xmlns:p14="http://schemas.microsoft.com/office/powerpoint/2010/main" val="3063818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Satisfaction Fluctuates 		Over Time, Based on Mood</a:t>
            </a:r>
            <a:endParaRPr lang="en-US" dirty="0"/>
          </a:p>
        </p:txBody>
      </p:sp>
      <p:sp>
        <p:nvSpPr>
          <p:cNvPr id="3" name="Content Placeholder 2"/>
          <p:cNvSpPr>
            <a:spLocks noGrp="1"/>
          </p:cNvSpPr>
          <p:nvPr>
            <p:ph idx="1"/>
          </p:nvPr>
        </p:nvSpPr>
        <p:spPr/>
        <p:txBody>
          <a:bodyPr/>
          <a:lstStyle/>
          <a:p>
            <a:r>
              <a:rPr lang="en-US" dirty="0" smtClean="0"/>
              <a:t>See text…</a:t>
            </a:r>
          </a:p>
          <a:p>
            <a:r>
              <a:rPr lang="en-US" sz="1600" dirty="0" smtClean="0"/>
              <a:t>For an entertaining 10 min. </a:t>
            </a:r>
            <a:r>
              <a:rPr lang="en-US" sz="1600" dirty="0" err="1" smtClean="0"/>
              <a:t>TEDx</a:t>
            </a:r>
            <a:r>
              <a:rPr lang="en-US" sz="1600" dirty="0" smtClean="0"/>
              <a:t> talk about, moods, perception, </a:t>
            </a:r>
            <a:r>
              <a:rPr lang="en-US" sz="1600" dirty="0"/>
              <a:t>and happiness, see: </a:t>
            </a:r>
            <a:r>
              <a:rPr lang="en-US" sz="1600" dirty="0">
                <a:hlinkClick r:id="rId2"/>
              </a:rPr>
              <a:t>https://</a:t>
            </a:r>
            <a:r>
              <a:rPr lang="en-US" sz="1600" dirty="0" smtClean="0">
                <a:hlinkClick r:id="rId2"/>
              </a:rPr>
              <a:t>www.ted.com/talks/shawn_achor_the_happy_secret_to_better_work</a:t>
            </a:r>
            <a:r>
              <a:rPr lang="en-US" sz="1600" dirty="0" smtClean="0"/>
              <a:t> </a:t>
            </a:r>
          </a:p>
          <a:p>
            <a:endParaRPr lang="en-US" sz="1600" dirty="0"/>
          </a:p>
        </p:txBody>
      </p:sp>
      <p:sp>
        <p:nvSpPr>
          <p:cNvPr id="4" name="Slide Number Placeholder 3"/>
          <p:cNvSpPr>
            <a:spLocks noGrp="1"/>
          </p:cNvSpPr>
          <p:nvPr>
            <p:ph type="sldNum" sz="quarter" idx="10"/>
          </p:nvPr>
        </p:nvSpPr>
        <p:spPr/>
        <p:txBody>
          <a:bodyPr/>
          <a:lstStyle/>
          <a:p>
            <a:pPr>
              <a:defRPr/>
            </a:pPr>
            <a:r>
              <a:rPr lang="en-US" smtClean="0"/>
              <a:t>2-</a:t>
            </a:r>
            <a:fld id="{C8964C9F-7556-4F55-A43B-FA47F5CC6503}" type="slidenum">
              <a:rPr lang="en-US" smtClean="0"/>
              <a:pPr>
                <a:defRPr/>
              </a:pPr>
              <a:t>17</a:t>
            </a:fld>
            <a:endParaRPr lang="en-US"/>
          </a:p>
        </p:txBody>
      </p:sp>
    </p:spTree>
    <p:extLst>
      <p:ext uri="{BB962C8B-B14F-4D97-AF65-F5344CB8AC3E}">
        <p14:creationId xmlns:p14="http://schemas.microsoft.com/office/powerpoint/2010/main" val="2814858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283845" y="1477970"/>
            <a:ext cx="7707630" cy="4465630"/>
          </a:xfrm>
        </p:spPr>
        <p:txBody>
          <a:bodyPr>
            <a:normAutofit/>
          </a:bodyPr>
          <a:lstStyle/>
          <a:p>
            <a:pPr marL="198253" indent="0" eaLnBrk="1" hangingPunct="1">
              <a:lnSpc>
                <a:spcPct val="90000"/>
              </a:lnSpc>
              <a:buNone/>
            </a:pPr>
            <a:r>
              <a:rPr lang="en-US" sz="2700" i="1" dirty="0" smtClean="0">
                <a:latin typeface="Arial" pitchFamily="34" charset="0"/>
                <a:cs typeface="Arial" pitchFamily="34" charset="0"/>
              </a:rPr>
              <a:t>What is Emotional Labor?</a:t>
            </a:r>
            <a:endParaRPr lang="en-US" sz="700" i="1" dirty="0">
              <a:latin typeface="Arial" pitchFamily="34" charset="0"/>
              <a:cs typeface="Arial" pitchFamily="34" charset="0"/>
            </a:endParaRPr>
          </a:p>
          <a:p>
            <a:pPr marL="198253" indent="0" eaLnBrk="1" hangingPunct="1">
              <a:lnSpc>
                <a:spcPct val="90000"/>
              </a:lnSpc>
              <a:buNone/>
            </a:pPr>
            <a:endParaRPr lang="en-US" sz="700" i="1" dirty="0"/>
          </a:p>
          <a:p>
            <a:pPr marL="501960" indent="-303707" eaLnBrk="1" hangingPunct="1">
              <a:lnSpc>
                <a:spcPct val="90000"/>
              </a:lnSpc>
              <a:buFont typeface="Wingdings" pitchFamily="2" charset="2"/>
              <a:buChar char="v"/>
            </a:pPr>
            <a:r>
              <a:rPr lang="en-US" sz="2600" dirty="0" smtClean="0"/>
              <a:t>What is the difference between</a:t>
            </a:r>
            <a:endParaRPr lang="en-US" sz="2600" dirty="0"/>
          </a:p>
          <a:p>
            <a:pPr lvl="1" eaLnBrk="1" hangingPunct="1">
              <a:lnSpc>
                <a:spcPct val="90000"/>
              </a:lnSpc>
              <a:buFont typeface="Wingdings" pitchFamily="2" charset="2"/>
              <a:buChar char="v"/>
            </a:pPr>
            <a:r>
              <a:rPr lang="en-US" sz="2100" b="1" dirty="0" smtClean="0"/>
              <a:t>Felt Emotions?</a:t>
            </a:r>
            <a:endParaRPr lang="en-US" sz="2100" dirty="0"/>
          </a:p>
          <a:p>
            <a:pPr lvl="1">
              <a:lnSpc>
                <a:spcPct val="90000"/>
              </a:lnSpc>
              <a:buFont typeface="Wingdings" pitchFamily="2" charset="2"/>
              <a:buChar char="v"/>
            </a:pPr>
            <a:r>
              <a:rPr lang="en-US" sz="2100" b="1" dirty="0" smtClean="0"/>
              <a:t>Displayed Emotions?</a:t>
            </a:r>
            <a:endParaRPr lang="en-US" sz="2100" dirty="0"/>
          </a:p>
          <a:p>
            <a:pPr lvl="1">
              <a:lnSpc>
                <a:spcPct val="90000"/>
              </a:lnSpc>
              <a:buFont typeface="Wingdings" pitchFamily="2" charset="2"/>
              <a:buChar char="v"/>
            </a:pPr>
            <a:endParaRPr lang="en-US" sz="1100" dirty="0"/>
          </a:p>
          <a:p>
            <a:pPr marL="501960" indent="-303707">
              <a:lnSpc>
                <a:spcPct val="90000"/>
              </a:lnSpc>
              <a:buFont typeface="Wingdings" pitchFamily="2" charset="2"/>
              <a:buChar char="v"/>
            </a:pPr>
            <a:r>
              <a:rPr lang="en-US" sz="2600" dirty="0" smtClean="0"/>
              <a:t>What is the difference between “surface acting” and “deep acting”?</a:t>
            </a:r>
          </a:p>
          <a:p>
            <a:pPr marL="501960" indent="-303707">
              <a:lnSpc>
                <a:spcPct val="90000"/>
              </a:lnSpc>
              <a:buFont typeface="Wingdings" pitchFamily="2" charset="2"/>
              <a:buChar char="v"/>
            </a:pPr>
            <a:r>
              <a:rPr lang="en-US" sz="2600" dirty="0" smtClean="0"/>
              <a:t>____________________ </a:t>
            </a:r>
            <a:r>
              <a:rPr lang="en-US" sz="2600" dirty="0"/>
              <a:t>Dissonance:</a:t>
            </a:r>
          </a:p>
          <a:p>
            <a:pPr lvl="1">
              <a:lnSpc>
                <a:spcPct val="90000"/>
              </a:lnSpc>
              <a:buFont typeface="Wingdings" pitchFamily="2" charset="2"/>
              <a:buChar char="v"/>
            </a:pPr>
            <a:r>
              <a:rPr lang="en-US" sz="2100" dirty="0"/>
              <a:t>Employees are required to project one emotion while feeling another</a:t>
            </a:r>
          </a:p>
          <a:p>
            <a:pPr lvl="1">
              <a:lnSpc>
                <a:spcPct val="90000"/>
              </a:lnSpc>
              <a:buFont typeface="Wingdings" pitchFamily="2" charset="2"/>
              <a:buChar char="v"/>
            </a:pPr>
            <a:r>
              <a:rPr lang="en-US" sz="2100" dirty="0"/>
              <a:t>Can be very stressful </a:t>
            </a:r>
          </a:p>
        </p:txBody>
      </p:sp>
      <p:sp>
        <p:nvSpPr>
          <p:cNvPr id="5" name="Slide Number Placeholder 4"/>
          <p:cNvSpPr>
            <a:spLocks noGrp="1"/>
          </p:cNvSpPr>
          <p:nvPr>
            <p:ph type="sldNum" sz="quarter" idx="4294967295"/>
          </p:nvPr>
        </p:nvSpPr>
        <p:spPr>
          <a:xfrm>
            <a:off x="5077663" y="236855"/>
            <a:ext cx="3151937" cy="316442"/>
          </a:xfrm>
          <a:prstGeom prst="rect">
            <a:avLst/>
          </a:prstGeom>
        </p:spPr>
        <p:txBody>
          <a:bodyPr lIns="80988" tIns="40494" rIns="80988" bIns="40494"/>
          <a:lstStyle/>
          <a:p>
            <a:pPr algn="r">
              <a:defRPr/>
            </a:pPr>
            <a:fld id="{075DAA39-0726-4A82-910D-04C703FE4471}" type="slidenum">
              <a:rPr lang="en-US" smtClean="0">
                <a:solidFill>
                  <a:schemeClr val="bg1"/>
                </a:solidFill>
              </a:rPr>
              <a:pPr algn="r">
                <a:defRPr/>
              </a:pPr>
              <a:t>18</a:t>
            </a:fld>
            <a:endParaRPr lang="en-US" dirty="0">
              <a:solidFill>
                <a:schemeClr val="bg1"/>
              </a:solidFill>
            </a:endParaRPr>
          </a:p>
        </p:txBody>
      </p:sp>
      <p:sp>
        <p:nvSpPr>
          <p:cNvPr id="7" name="Title 1"/>
          <p:cNvSpPr txBox="1">
            <a:spLocks noGrp="1"/>
          </p:cNvSpPr>
          <p:nvPr>
            <p:ph type="title"/>
          </p:nvPr>
        </p:nvSpPr>
        <p:spPr>
          <a:xfrm>
            <a:off x="380999" y="247649"/>
            <a:ext cx="7477125" cy="981075"/>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Emotional Labor: </a:t>
            </a:r>
            <a:r>
              <a:rPr lang="en-US" sz="2000" b="1" i="1" dirty="0" smtClean="0">
                <a:solidFill>
                  <a:srgbClr val="FFFF00"/>
                </a:solidFill>
                <a:effectLst>
                  <a:outerShdw blurRad="38100" dist="38100" dir="2700000" algn="tl">
                    <a:srgbClr val="000000">
                      <a:alpha val="43137"/>
                    </a:srgbClr>
                  </a:outerShdw>
                </a:effectLst>
              </a:rPr>
              <a:t>(See </a:t>
            </a:r>
            <a:r>
              <a:rPr lang="en-US" sz="2000" b="1" i="1" dirty="0" smtClean="0">
                <a:solidFill>
                  <a:srgbClr val="FFFF00"/>
                </a:solidFill>
                <a:effectLst>
                  <a:outerShdw blurRad="38100" dist="38100" dir="2700000" algn="tl">
                    <a:srgbClr val="000000">
                      <a:alpha val="43137"/>
                    </a:srgbClr>
                  </a:outerShdw>
                </a:effectLst>
              </a:rPr>
              <a:t>Text, Ch. </a:t>
            </a:r>
            <a:r>
              <a:rPr lang="en-US" sz="2000" b="1" i="1" dirty="0">
                <a:solidFill>
                  <a:srgbClr val="FFFF00"/>
                </a:solidFill>
                <a:effectLst>
                  <a:outerShdw blurRad="38100" dist="38100" dir="2700000" algn="tl">
                    <a:srgbClr val="000000">
                      <a:alpha val="43137"/>
                    </a:srgbClr>
                  </a:outerShdw>
                </a:effectLst>
              </a:rPr>
              <a:t>4</a:t>
            </a:r>
            <a:r>
              <a:rPr lang="en-US" sz="2000" b="1" i="1" dirty="0" smtClean="0">
                <a:solidFill>
                  <a:srgbClr val="FFFF00"/>
                </a:solidFill>
                <a:effectLst>
                  <a:outerShdw blurRad="38100" dist="38100" dir="2700000" algn="tl">
                    <a:srgbClr val="000000">
                      <a:alpha val="43137"/>
                    </a:srgbClr>
                  </a:outerShdw>
                </a:effectLst>
              </a:rPr>
              <a:t>)</a:t>
            </a:r>
            <a:endParaRPr lang="en-US" b="1" i="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4216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540" y="330200"/>
            <a:ext cx="6322270" cy="990600"/>
          </a:xfrm>
        </p:spPr>
        <p:txBody>
          <a:bodyPr>
            <a:normAutofit/>
          </a:bodyPr>
          <a:lstStyle/>
          <a:p>
            <a:pPr eaLnBrk="1" hangingPunct="1">
              <a:defRPr/>
            </a:pPr>
            <a:endParaRPr lang="en-US" dirty="0">
              <a:solidFill>
                <a:schemeClr val="bg1">
                  <a:lumMod val="65000"/>
                </a:schemeClr>
              </a:solidFill>
            </a:endParaRPr>
          </a:p>
        </p:txBody>
      </p:sp>
      <p:sp>
        <p:nvSpPr>
          <p:cNvPr id="21507" name="Content Placeholder 2"/>
          <p:cNvSpPr>
            <a:spLocks noGrp="1"/>
          </p:cNvSpPr>
          <p:nvPr>
            <p:ph idx="1"/>
          </p:nvPr>
        </p:nvSpPr>
        <p:spPr>
          <a:xfrm>
            <a:off x="617220" y="1320800"/>
            <a:ext cx="6995160" cy="3434080"/>
          </a:xfrm>
        </p:spPr>
        <p:txBody>
          <a:bodyPr/>
          <a:lstStyle/>
          <a:p>
            <a:pPr eaLnBrk="1" hangingPunct="1">
              <a:lnSpc>
                <a:spcPct val="90000"/>
              </a:lnSpc>
              <a:spcBef>
                <a:spcPct val="40000"/>
              </a:spcBef>
            </a:pPr>
            <a:endParaRPr lang="en-US" sz="1800" dirty="0"/>
          </a:p>
        </p:txBody>
      </p:sp>
      <p:sp>
        <p:nvSpPr>
          <p:cNvPr id="5" name="Slide Number Placeholder 4"/>
          <p:cNvSpPr>
            <a:spLocks noGrp="1"/>
          </p:cNvSpPr>
          <p:nvPr>
            <p:ph type="sldNum" sz="quarter" idx="4294967295"/>
          </p:nvPr>
        </p:nvSpPr>
        <p:spPr>
          <a:xfrm>
            <a:off x="5077663" y="277918"/>
            <a:ext cx="3151937" cy="316442"/>
          </a:xfrm>
          <a:prstGeom prst="rect">
            <a:avLst/>
          </a:prstGeom>
        </p:spPr>
        <p:txBody>
          <a:bodyPr lIns="80988" tIns="40494" rIns="80988" bIns="40494"/>
          <a:lstStyle/>
          <a:p>
            <a:pPr algn="r">
              <a:defRPr/>
            </a:pPr>
            <a:fld id="{F65266CE-A9A0-44B0-811D-1F009E98A377}" type="slidenum">
              <a:rPr lang="en-US" smtClean="0">
                <a:solidFill>
                  <a:schemeClr val="bg1"/>
                </a:solidFill>
              </a:rPr>
              <a:pPr algn="r">
                <a:defRPr/>
              </a:pPr>
              <a:t>19</a:t>
            </a:fld>
            <a:endParaRPr lang="en-US" dirty="0">
              <a:solidFill>
                <a:schemeClr val="bg1"/>
              </a:solidFill>
            </a:endParaRPr>
          </a:p>
        </p:txBody>
      </p:sp>
      <p:sp>
        <p:nvSpPr>
          <p:cNvPr id="6" name="Text Box 5"/>
          <p:cNvSpPr txBox="1">
            <a:spLocks noChangeArrowheads="1"/>
          </p:cNvSpPr>
          <p:nvPr/>
        </p:nvSpPr>
        <p:spPr bwMode="blackWhite">
          <a:xfrm>
            <a:off x="588205" y="5355708"/>
            <a:ext cx="7308019" cy="328000"/>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wrap="square" lIns="80988" tIns="40494" rIns="80988" bIns="40494" anchor="ctr">
            <a:spAutoFit/>
          </a:bodyPr>
          <a:lstStyle/>
          <a:p>
            <a:pPr algn="r">
              <a:spcBef>
                <a:spcPct val="50000"/>
              </a:spcBef>
              <a:defRPr/>
            </a:pPr>
            <a:r>
              <a:rPr lang="en-US" dirty="0">
                <a:solidFill>
                  <a:schemeClr val="bg1"/>
                </a:solidFill>
                <a:latin typeface="Calibri" pitchFamily="34" charset="0"/>
              </a:rPr>
              <a:t>  E X H I B I T   </a:t>
            </a:r>
            <a:r>
              <a:rPr lang="en-US" dirty="0" smtClean="0">
                <a:solidFill>
                  <a:schemeClr val="bg1"/>
                </a:solidFill>
                <a:latin typeface="Calibri" pitchFamily="34" charset="0"/>
              </a:rPr>
              <a:t>may or may not be in your textbook…</a:t>
            </a:r>
            <a:endParaRPr lang="en-US" dirty="0">
              <a:solidFill>
                <a:schemeClr val="bg1"/>
              </a:solidFill>
              <a:latin typeface="Calibri" pitchFamily="34" charset="0"/>
            </a:endParaRPr>
          </a:p>
        </p:txBody>
      </p:sp>
      <p:pic>
        <p:nvPicPr>
          <p:cNvPr id="2151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205" y="1348484"/>
            <a:ext cx="7408037" cy="3909316"/>
          </a:xfrm>
          <a:prstGeom prst="rect">
            <a:avLst/>
          </a:prstGeom>
          <a:noFill/>
          <a:ln w="9525">
            <a:solidFill>
              <a:srgbClr val="BFE406"/>
            </a:solidFill>
            <a:miter lim="800000"/>
            <a:headEnd/>
            <a:tailEnd/>
          </a:ln>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409575" y="228600"/>
            <a:ext cx="7486649" cy="960120"/>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Affective Events Theory:</a:t>
            </a:r>
            <a:endParaRPr lang="en-US" b="1" dirty="0">
              <a:solidFill>
                <a:srgbClr val="FFFF00"/>
              </a:solidFill>
              <a:effectLst>
                <a:outerShdw blurRad="38100" dist="38100" dir="2700000" algn="tl">
                  <a:srgbClr val="000000">
                    <a:alpha val="43137"/>
                  </a:srgbClr>
                </a:outerShdw>
              </a:effectLst>
            </a:endParaRPr>
          </a:p>
        </p:txBody>
      </p:sp>
      <p:cxnSp>
        <p:nvCxnSpPr>
          <p:cNvPr id="4" name="Straight Arrow Connector 3"/>
          <p:cNvCxnSpPr/>
          <p:nvPr/>
        </p:nvCxnSpPr>
        <p:spPr bwMode="auto">
          <a:xfrm>
            <a:off x="2486025" y="1743075"/>
            <a:ext cx="3590925" cy="1123950"/>
          </a:xfrm>
          <a:prstGeom prst="straightConnector1">
            <a:avLst/>
          </a:prstGeom>
          <a:solidFill>
            <a:schemeClr val="accent1"/>
          </a:solidFill>
          <a:ln w="25400" cap="flat" cmpd="sng" algn="ctr">
            <a:solidFill>
              <a:srgbClr val="124A74"/>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35951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229080"/>
            <a:ext cx="7553325" cy="990600"/>
          </a:xfr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a:lstStyle/>
          <a:p>
            <a:r>
              <a:rPr lang="en-US" b="1" dirty="0" smtClean="0">
                <a:solidFill>
                  <a:srgbClr val="FFFF00"/>
                </a:solidFill>
                <a:effectLst>
                  <a:outerShdw blurRad="38100" dist="38100" dir="2700000" algn="tl">
                    <a:srgbClr val="000000">
                      <a:alpha val="43137"/>
                    </a:srgbClr>
                  </a:outerShdw>
                </a:effectLst>
              </a:rPr>
              <a:t>What is the Difference Between </a:t>
            </a:r>
            <a:r>
              <a:rPr lang="en-US" b="1" i="1" dirty="0" smtClean="0">
                <a:solidFill>
                  <a:srgbClr val="FFFF00"/>
                </a:solidFill>
                <a:effectLst>
                  <a:outerShdw blurRad="38100" dist="38100" dir="2700000" algn="tl">
                    <a:srgbClr val="000000">
                      <a:alpha val="43137"/>
                    </a:srgbClr>
                  </a:outerShdw>
                </a:effectLst>
              </a:rPr>
              <a:t>Beliefs</a:t>
            </a:r>
            <a:r>
              <a:rPr lang="en-US" b="1" dirty="0" smtClean="0">
                <a:solidFill>
                  <a:srgbClr val="FFFF00"/>
                </a:solidFill>
                <a:effectLst>
                  <a:outerShdw blurRad="38100" dist="38100" dir="2700000" algn="tl">
                    <a:srgbClr val="000000">
                      <a:alpha val="43137"/>
                    </a:srgbClr>
                  </a:outerShdw>
                </a:effectLst>
              </a:rPr>
              <a:t> and </a:t>
            </a:r>
            <a:r>
              <a:rPr lang="en-US" b="1" i="1" dirty="0" smtClean="0">
                <a:solidFill>
                  <a:srgbClr val="FFFF00"/>
                </a:solidFill>
                <a:effectLst>
                  <a:outerShdw blurRad="38100" dist="38100" dir="2700000" algn="tl">
                    <a:srgbClr val="000000">
                      <a:alpha val="43137"/>
                    </a:srgbClr>
                  </a:outerShdw>
                </a:effectLst>
              </a:rPr>
              <a:t>Attitudes</a:t>
            </a:r>
            <a:r>
              <a:rPr lang="en-US" b="1" dirty="0" smtClean="0">
                <a:solidFill>
                  <a:srgbClr val="FFFF00"/>
                </a:solidFill>
                <a:effectLst>
                  <a:outerShdw blurRad="38100" dist="38100" dir="2700000" algn="tl">
                    <a:srgbClr val="000000">
                      <a:alpha val="43137"/>
                    </a:srgbClr>
                  </a:outerShdw>
                </a:effectLst>
              </a:rPr>
              <a:t>?</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1480" y="1981201"/>
            <a:ext cx="3703320" cy="3041113"/>
          </a:xfrm>
        </p:spPr>
        <p:txBody>
          <a:bodyPr>
            <a:normAutofit/>
          </a:bodyPr>
          <a:lstStyle/>
          <a:p>
            <a:pPr>
              <a:lnSpc>
                <a:spcPct val="90000"/>
              </a:lnSpc>
              <a:buFont typeface="Wingdings" pitchFamily="2" charset="2"/>
              <a:buChar char="Ø"/>
              <a:defRPr/>
            </a:pPr>
            <a:r>
              <a:rPr lang="en-US" sz="2500" i="1" dirty="0">
                <a:solidFill>
                  <a:srgbClr val="0070C0"/>
                </a:solidFill>
                <a:effectLst>
                  <a:outerShdw blurRad="38100" dist="38100" dir="2700000" algn="tl">
                    <a:srgbClr val="C0C0C0"/>
                  </a:outerShdw>
                </a:effectLst>
                <a:latin typeface="Arial" pitchFamily="34" charset="0"/>
                <a:cs typeface="Arial" pitchFamily="34" charset="0"/>
              </a:rPr>
              <a:t>Beliefs:</a:t>
            </a:r>
            <a:r>
              <a:rPr lang="en-US" sz="2500" dirty="0">
                <a:solidFill>
                  <a:srgbClr val="0070C0"/>
                </a:solidFill>
                <a:latin typeface="Arial" pitchFamily="34" charset="0"/>
                <a:cs typeface="Arial" pitchFamily="34" charset="0"/>
              </a:rPr>
              <a:t>  </a:t>
            </a:r>
            <a:r>
              <a:rPr lang="en-US" sz="2500" b="1" dirty="0">
                <a:solidFill>
                  <a:srgbClr val="0070C0"/>
                </a:solidFill>
                <a:latin typeface="Arial" pitchFamily="34" charset="0"/>
                <a:cs typeface="Arial" pitchFamily="34" charset="0"/>
              </a:rPr>
              <a:t>Cognitive statements without feeling</a:t>
            </a:r>
          </a:p>
          <a:p>
            <a:pPr>
              <a:lnSpc>
                <a:spcPct val="90000"/>
              </a:lnSpc>
              <a:buFont typeface="Wingdings" pitchFamily="2" charset="2"/>
              <a:buChar char="Ø"/>
              <a:defRPr/>
            </a:pPr>
            <a:r>
              <a:rPr lang="en-US" sz="2500" i="1" dirty="0" smtClean="0">
                <a:solidFill>
                  <a:srgbClr val="0070C0"/>
                </a:solidFill>
                <a:effectLst>
                  <a:outerShdw blurRad="38100" dist="38100" dir="2700000" algn="tl">
                    <a:srgbClr val="C0C0C0"/>
                  </a:outerShdw>
                </a:effectLst>
                <a:latin typeface="Arial" pitchFamily="34" charset="0"/>
                <a:cs typeface="Arial" pitchFamily="34" charset="0"/>
              </a:rPr>
              <a:t>Attitude:  </a:t>
            </a:r>
            <a:endParaRPr lang="en-US" sz="2500" b="1" dirty="0">
              <a:solidFill>
                <a:srgbClr val="0070C0"/>
              </a:solidFill>
              <a:latin typeface="Arial" pitchFamily="34" charset="0"/>
              <a:cs typeface="Arial" pitchFamily="34" charset="0"/>
            </a:endParaRPr>
          </a:p>
          <a:p>
            <a:pPr>
              <a:lnSpc>
                <a:spcPct val="90000"/>
              </a:lnSpc>
              <a:buFont typeface="Wingdings" pitchFamily="2" charset="2"/>
              <a:buChar char="Ø"/>
              <a:defRPr/>
            </a:pPr>
            <a:endParaRPr lang="en-US" sz="2500" dirty="0">
              <a:latin typeface="Arial" pitchFamily="34" charset="0"/>
              <a:cs typeface="Arial" pitchFamily="34" charset="0"/>
            </a:endParaRPr>
          </a:p>
          <a:p>
            <a:pPr>
              <a:lnSpc>
                <a:spcPct val="90000"/>
              </a:lnSpc>
              <a:buFont typeface="Wingdings" pitchFamily="2" charset="2"/>
              <a:buChar char="Ø"/>
              <a:defRPr/>
            </a:pPr>
            <a:endParaRPr lang="en-US" sz="2300" dirty="0">
              <a:solidFill>
                <a:srgbClr val="0070C0"/>
              </a:solidFill>
              <a:latin typeface="Arial" pitchFamily="34" charset="0"/>
              <a:cs typeface="Arial" pitchFamily="34" charset="0"/>
            </a:endParaRPr>
          </a:p>
        </p:txBody>
      </p:sp>
      <p:sp>
        <p:nvSpPr>
          <p:cNvPr id="4" name="Slide Number Placeholder 3"/>
          <p:cNvSpPr>
            <a:spLocks noGrp="1"/>
          </p:cNvSpPr>
          <p:nvPr>
            <p:ph type="sldNum" sz="quarter" idx="4294967295"/>
          </p:nvPr>
        </p:nvSpPr>
        <p:spPr>
          <a:xfrm>
            <a:off x="7030055" y="237691"/>
            <a:ext cx="1198940" cy="316442"/>
          </a:xfrm>
          <a:prstGeom prst="rect">
            <a:avLst/>
          </a:prstGeom>
        </p:spPr>
        <p:txBody>
          <a:bodyPr lIns="80988" tIns="40494" rIns="80988" bIns="40494"/>
          <a:lstStyle/>
          <a:p>
            <a:pPr algn="r"/>
            <a:fld id="{459C59AA-AFA5-4E68-B9F7-7E1C92D444EB}" type="slidenum">
              <a:rPr lang="en-US" smtClean="0">
                <a:solidFill>
                  <a:schemeClr val="bg1"/>
                </a:solidFill>
              </a:rPr>
              <a:pPr algn="r"/>
              <a:t>2</a:t>
            </a:fld>
            <a:endParaRPr lang="en-US" dirty="0">
              <a:solidFill>
                <a:schemeClr val="bg1"/>
              </a:solidFill>
            </a:endParaRPr>
          </a:p>
        </p:txBody>
      </p:sp>
    </p:spTree>
    <p:extLst>
      <p:ext uri="{BB962C8B-B14F-4D97-AF65-F5344CB8AC3E}">
        <p14:creationId xmlns:p14="http://schemas.microsoft.com/office/powerpoint/2010/main" val="17274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665" y="264160"/>
            <a:ext cx="6322270" cy="990600"/>
          </a:xfrm>
        </p:spPr>
        <p:txBody>
          <a:bodyPr/>
          <a:lstStyle/>
          <a:p>
            <a:pPr eaLnBrk="1" hangingPunct="1">
              <a:defRPr/>
            </a:pPr>
            <a:endParaRPr lang="en-US" dirty="0">
              <a:solidFill>
                <a:schemeClr val="bg1">
                  <a:lumMod val="65000"/>
                </a:schemeClr>
              </a:solidFill>
            </a:endParaRPr>
          </a:p>
        </p:txBody>
      </p:sp>
      <p:sp>
        <p:nvSpPr>
          <p:cNvPr id="22531" name="Content Placeholder 2"/>
          <p:cNvSpPr>
            <a:spLocks noGrp="1"/>
          </p:cNvSpPr>
          <p:nvPr>
            <p:ph idx="1"/>
          </p:nvPr>
        </p:nvSpPr>
        <p:spPr>
          <a:xfrm>
            <a:off x="381000" y="1428750"/>
            <a:ext cx="7848599" cy="4118610"/>
          </a:xfrm>
        </p:spPr>
        <p:txBody>
          <a:bodyPr>
            <a:normAutofit fontScale="47500" lnSpcReduction="20000"/>
          </a:bodyPr>
          <a:lstStyle/>
          <a:p>
            <a:pPr marL="404942" indent="-404942" eaLnBrk="1" hangingPunct="1">
              <a:lnSpc>
                <a:spcPct val="120000"/>
              </a:lnSpc>
              <a:spcBef>
                <a:spcPct val="40000"/>
              </a:spcBef>
              <a:buClr>
                <a:srgbClr val="CC6600"/>
              </a:buClr>
              <a:buFont typeface="Calibri" pitchFamily="34" charset="0"/>
              <a:buAutoNum type="arabicPeriod"/>
            </a:pPr>
            <a:r>
              <a:rPr lang="en-US" sz="4200" dirty="0">
                <a:latin typeface="Arial" pitchFamily="34" charset="0"/>
                <a:cs typeface="Arial" pitchFamily="34" charset="0"/>
              </a:rPr>
              <a:t>An emotional reaction is actually the result of a series of emotional experiences triggered by a single work event</a:t>
            </a:r>
          </a:p>
          <a:p>
            <a:pPr marL="404942" indent="-404942" eaLnBrk="1" hangingPunct="1">
              <a:lnSpc>
                <a:spcPct val="120000"/>
              </a:lnSpc>
              <a:spcBef>
                <a:spcPct val="40000"/>
              </a:spcBef>
              <a:buClr>
                <a:srgbClr val="CC6600"/>
              </a:buClr>
              <a:buFont typeface="Calibri" pitchFamily="34" charset="0"/>
              <a:buAutoNum type="arabicPeriod"/>
            </a:pPr>
            <a:r>
              <a:rPr lang="en-US" sz="4200" dirty="0">
                <a:latin typeface="Arial" pitchFamily="34" charset="0"/>
                <a:cs typeface="Arial" pitchFamily="34" charset="0"/>
              </a:rPr>
              <a:t>Current and past emotions </a:t>
            </a:r>
            <a:r>
              <a:rPr lang="en-US" sz="4200" dirty="0" smtClean="0">
                <a:latin typeface="Arial" pitchFamily="34" charset="0"/>
                <a:cs typeface="Arial" pitchFamily="34" charset="0"/>
              </a:rPr>
              <a:t>affect job s__________________</a:t>
            </a:r>
          </a:p>
          <a:p>
            <a:pPr marL="404942" indent="-404942" eaLnBrk="1" hangingPunct="1">
              <a:lnSpc>
                <a:spcPct val="120000"/>
              </a:lnSpc>
              <a:spcBef>
                <a:spcPct val="40000"/>
              </a:spcBef>
              <a:buClr>
                <a:srgbClr val="CC6600"/>
              </a:buClr>
              <a:buFont typeface="Calibri" pitchFamily="34" charset="0"/>
              <a:buAutoNum type="arabicPeriod"/>
            </a:pPr>
            <a:r>
              <a:rPr lang="en-US" sz="4200" dirty="0" smtClean="0">
                <a:latin typeface="Arial" pitchFamily="34" charset="0"/>
                <a:cs typeface="Arial" pitchFamily="34" charset="0"/>
              </a:rPr>
              <a:t>Emotional fluctuations </a:t>
            </a:r>
            <a:r>
              <a:rPr lang="en-US" sz="4200" dirty="0" smtClean="0">
                <a:latin typeface="Arial" pitchFamily="34" charset="0"/>
                <a:cs typeface="Arial" pitchFamily="34" charset="0"/>
                <a:sym typeface="Wingdings" pitchFamily="2" charset="2"/>
              </a:rPr>
              <a:t>variations in job p________________</a:t>
            </a:r>
            <a:endParaRPr lang="en-US" sz="4200" dirty="0">
              <a:latin typeface="Arial" pitchFamily="34" charset="0"/>
              <a:cs typeface="Arial" pitchFamily="34" charset="0"/>
            </a:endParaRPr>
          </a:p>
          <a:p>
            <a:pPr marL="404942" indent="-404942" eaLnBrk="1" hangingPunct="1">
              <a:lnSpc>
                <a:spcPct val="120000"/>
              </a:lnSpc>
              <a:spcBef>
                <a:spcPct val="40000"/>
              </a:spcBef>
              <a:buClr>
                <a:srgbClr val="CC6600"/>
              </a:buClr>
              <a:buFont typeface="Calibri" pitchFamily="34" charset="0"/>
              <a:buAutoNum type="arabicPeriod"/>
            </a:pPr>
            <a:r>
              <a:rPr lang="en-US" sz="4200" dirty="0">
                <a:latin typeface="Arial" pitchFamily="34" charset="0"/>
                <a:cs typeface="Arial" pitchFamily="34" charset="0"/>
              </a:rPr>
              <a:t>Emotion-driven behaviors are typically brief and variable </a:t>
            </a:r>
          </a:p>
          <a:p>
            <a:pPr marL="404942" indent="-404942" eaLnBrk="1" hangingPunct="1">
              <a:lnSpc>
                <a:spcPct val="120000"/>
              </a:lnSpc>
              <a:spcBef>
                <a:spcPct val="40000"/>
              </a:spcBef>
              <a:buClr>
                <a:srgbClr val="CC6600"/>
              </a:buClr>
              <a:buFont typeface="Calibri" pitchFamily="34" charset="0"/>
              <a:buAutoNum type="arabicPeriod"/>
            </a:pPr>
            <a:r>
              <a:rPr lang="en-US" sz="4200" dirty="0">
                <a:latin typeface="Arial" pitchFamily="34" charset="0"/>
                <a:cs typeface="Arial" pitchFamily="34" charset="0"/>
              </a:rPr>
              <a:t>Both negative and positive emotions can </a:t>
            </a:r>
            <a:r>
              <a:rPr lang="en-US" sz="4200" dirty="0" smtClean="0">
                <a:latin typeface="Arial" pitchFamily="34" charset="0"/>
                <a:cs typeface="Arial" pitchFamily="34" charset="0"/>
              </a:rPr>
              <a:t>distract workers </a:t>
            </a:r>
            <a:r>
              <a:rPr lang="en-US" sz="4200" dirty="0">
                <a:latin typeface="Arial" pitchFamily="34" charset="0"/>
                <a:cs typeface="Arial" pitchFamily="34" charset="0"/>
              </a:rPr>
              <a:t>and reduce job performance</a:t>
            </a:r>
          </a:p>
          <a:p>
            <a:pPr marL="404942" indent="-404942" eaLnBrk="1" hangingPunct="1">
              <a:lnSpc>
                <a:spcPct val="120000"/>
              </a:lnSpc>
              <a:spcBef>
                <a:spcPct val="40000"/>
              </a:spcBef>
              <a:buClr>
                <a:srgbClr val="CC6600"/>
              </a:buClr>
              <a:buNone/>
            </a:pPr>
            <a:endParaRPr lang="en-US" sz="1900" dirty="0"/>
          </a:p>
          <a:p>
            <a:pPr marL="404942" indent="-404942" eaLnBrk="1" hangingPunct="1">
              <a:lnSpc>
                <a:spcPct val="120000"/>
              </a:lnSpc>
              <a:buFont typeface="Wingdings" pitchFamily="2" charset="2"/>
              <a:buChar char="q"/>
            </a:pPr>
            <a:r>
              <a:rPr lang="en-US" sz="4200" i="1" dirty="0"/>
              <a:t>Emotions provide valuable insights about behavior</a:t>
            </a:r>
          </a:p>
          <a:p>
            <a:pPr marL="404942" indent="-404942" eaLnBrk="1" hangingPunct="1">
              <a:lnSpc>
                <a:spcPct val="120000"/>
              </a:lnSpc>
              <a:buFont typeface="Wingdings" pitchFamily="2" charset="2"/>
              <a:buChar char="q"/>
            </a:pPr>
            <a:r>
              <a:rPr lang="en-US" sz="4200" i="1" dirty="0"/>
              <a:t>Emotions, and the minor events that cause them, should not be ignored at work; they accumulate</a:t>
            </a:r>
          </a:p>
        </p:txBody>
      </p:sp>
      <p:sp>
        <p:nvSpPr>
          <p:cNvPr id="5" name="Slide Number Placeholder 4"/>
          <p:cNvSpPr>
            <a:spLocks noGrp="1"/>
          </p:cNvSpPr>
          <p:nvPr>
            <p:ph type="sldNum" sz="quarter" idx="4294967295"/>
          </p:nvPr>
        </p:nvSpPr>
        <p:spPr>
          <a:xfrm>
            <a:off x="5077663" y="277918"/>
            <a:ext cx="3151937" cy="316442"/>
          </a:xfrm>
          <a:prstGeom prst="rect">
            <a:avLst/>
          </a:prstGeom>
        </p:spPr>
        <p:txBody>
          <a:bodyPr lIns="80988" tIns="40494" rIns="80988" bIns="40494"/>
          <a:lstStyle/>
          <a:p>
            <a:pPr algn="r">
              <a:defRPr/>
            </a:pPr>
            <a:fld id="{43208B55-5997-4CF2-BBFA-1C8E6536B2EF}" type="slidenum">
              <a:rPr lang="en-US" smtClean="0">
                <a:solidFill>
                  <a:schemeClr val="bg1"/>
                </a:solidFill>
              </a:rPr>
              <a:pPr algn="r">
                <a:defRPr/>
              </a:pPr>
              <a:t>20</a:t>
            </a:fld>
            <a:endParaRPr lang="en-US" dirty="0">
              <a:solidFill>
                <a:schemeClr val="bg1"/>
              </a:solidFill>
            </a:endParaRPr>
          </a:p>
        </p:txBody>
      </p:sp>
      <p:sp>
        <p:nvSpPr>
          <p:cNvPr id="6" name="Title 1"/>
          <p:cNvSpPr txBox="1">
            <a:spLocks/>
          </p:cNvSpPr>
          <p:nvPr/>
        </p:nvSpPr>
        <p:spPr>
          <a:xfrm>
            <a:off x="381000" y="270510"/>
            <a:ext cx="7467600" cy="929640"/>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fontScale="8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What are the Implications of </a:t>
            </a:r>
          </a:p>
          <a:p>
            <a:r>
              <a:rPr lang="en-US" b="1" dirty="0" smtClean="0">
                <a:solidFill>
                  <a:srgbClr val="FFFF00"/>
                </a:solidFill>
                <a:effectLst>
                  <a:outerShdw blurRad="38100" dist="38100" dir="2700000" algn="tl">
                    <a:srgbClr val="000000">
                      <a:alpha val="43137"/>
                    </a:srgbClr>
                  </a:outerShdw>
                </a:effectLst>
              </a:rPr>
              <a:t>Affective Events Theory?</a:t>
            </a:r>
            <a:endParaRPr lang="en-US"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9669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331" y="264159"/>
            <a:ext cx="6322270" cy="990600"/>
          </a:xfrm>
        </p:spPr>
        <p:txBody>
          <a:bodyPr/>
          <a:lstStyle/>
          <a:p>
            <a:pPr eaLnBrk="1" hangingPunct="1">
              <a:defRPr/>
            </a:pPr>
            <a:endParaRPr lang="en-US" dirty="0">
              <a:solidFill>
                <a:schemeClr val="bg1">
                  <a:lumMod val="65000"/>
                </a:schemeClr>
              </a:solidFill>
            </a:endParaRPr>
          </a:p>
        </p:txBody>
      </p:sp>
      <p:sp>
        <p:nvSpPr>
          <p:cNvPr id="23555" name="Content Placeholder 2"/>
          <p:cNvSpPr>
            <a:spLocks noGrp="1"/>
          </p:cNvSpPr>
          <p:nvPr>
            <p:ph idx="1"/>
          </p:nvPr>
        </p:nvSpPr>
        <p:spPr>
          <a:xfrm>
            <a:off x="548640" y="1400175"/>
            <a:ext cx="7509510" cy="4543425"/>
          </a:xfrm>
        </p:spPr>
        <p:txBody>
          <a:bodyPr>
            <a:normAutofit fontScale="55000" lnSpcReduction="20000"/>
          </a:bodyPr>
          <a:lstStyle/>
          <a:p>
            <a:pPr>
              <a:buFont typeface="Wingdings" pitchFamily="2" charset="2"/>
              <a:buChar char="Ø"/>
            </a:pPr>
            <a:r>
              <a:rPr lang="en-US" b="1" dirty="0" smtClean="0"/>
              <a:t>Perceive </a:t>
            </a:r>
            <a:r>
              <a:rPr lang="en-US" b="1" dirty="0"/>
              <a:t>Emotions: </a:t>
            </a:r>
            <a:r>
              <a:rPr lang="en-US" dirty="0"/>
              <a:t>The ability to </a:t>
            </a:r>
            <a:r>
              <a:rPr lang="en-US" dirty="0" smtClean="0"/>
              <a:t>recognize </a:t>
            </a:r>
            <a:r>
              <a:rPr lang="en-US" dirty="0"/>
              <a:t>emotions in oneself and </a:t>
            </a:r>
            <a:r>
              <a:rPr lang="en-US" dirty="0" smtClean="0"/>
              <a:t>others</a:t>
            </a:r>
          </a:p>
          <a:p>
            <a:pPr>
              <a:buFont typeface="Wingdings" pitchFamily="2" charset="2"/>
              <a:buChar char="Ø"/>
            </a:pPr>
            <a:endParaRPr lang="en-US" dirty="0" smtClean="0"/>
          </a:p>
          <a:p>
            <a:pPr>
              <a:buFont typeface="Wingdings" pitchFamily="2" charset="2"/>
              <a:buChar char="Ø"/>
            </a:pPr>
            <a:r>
              <a:rPr lang="en-US" b="1" dirty="0" smtClean="0"/>
              <a:t>Understanding </a:t>
            </a:r>
            <a:r>
              <a:rPr lang="en-US" b="1" dirty="0"/>
              <a:t>Emotions: </a:t>
            </a:r>
            <a:r>
              <a:rPr lang="en-US" dirty="0"/>
              <a:t>The ability to understand </a:t>
            </a:r>
            <a:r>
              <a:rPr lang="en-US" dirty="0" smtClean="0"/>
              <a:t>how </a:t>
            </a:r>
            <a:r>
              <a:rPr lang="en-US" dirty="0"/>
              <a:t>emotions combine and progress </a:t>
            </a:r>
            <a:endParaRPr lang="en-US" dirty="0" smtClean="0"/>
          </a:p>
          <a:p>
            <a:pPr>
              <a:buFont typeface="Wingdings" pitchFamily="2" charset="2"/>
              <a:buChar char="Ø"/>
            </a:pPr>
            <a:endParaRPr lang="en-US" dirty="0" smtClean="0"/>
          </a:p>
          <a:p>
            <a:pPr>
              <a:buFont typeface="Wingdings" pitchFamily="2" charset="2"/>
              <a:buChar char="Ø"/>
            </a:pPr>
            <a:r>
              <a:rPr lang="en-US" b="1" dirty="0" smtClean="0"/>
              <a:t>Facilitating </a:t>
            </a:r>
            <a:r>
              <a:rPr lang="en-US" b="1" dirty="0"/>
              <a:t>Thought</a:t>
            </a:r>
            <a:r>
              <a:rPr lang="en-US" dirty="0"/>
              <a:t>: The ability to </a:t>
            </a:r>
            <a:r>
              <a:rPr lang="en-US" dirty="0" smtClean="0"/>
              <a:t>use</a:t>
            </a:r>
            <a:r>
              <a:rPr lang="en-US" dirty="0"/>
              <a:t>, and feel emotion as necessary to </a:t>
            </a:r>
            <a:r>
              <a:rPr lang="en-US" dirty="0" smtClean="0"/>
              <a:t>communicate ideas</a:t>
            </a:r>
          </a:p>
          <a:p>
            <a:pPr>
              <a:buFont typeface="Wingdings" pitchFamily="2" charset="2"/>
              <a:buChar char="Ø"/>
            </a:pPr>
            <a:endParaRPr lang="en-US" dirty="0" smtClean="0"/>
          </a:p>
          <a:p>
            <a:pPr>
              <a:buFont typeface="Wingdings" pitchFamily="2" charset="2"/>
              <a:buChar char="Ø"/>
            </a:pPr>
            <a:r>
              <a:rPr lang="en-US" b="1" dirty="0" smtClean="0"/>
              <a:t>Managing </a:t>
            </a:r>
            <a:r>
              <a:rPr lang="en-US" b="1" dirty="0"/>
              <a:t>Emotions: </a:t>
            </a:r>
            <a:r>
              <a:rPr lang="en-US" dirty="0"/>
              <a:t>The ability to </a:t>
            </a:r>
            <a:r>
              <a:rPr lang="en-US" dirty="0" smtClean="0"/>
              <a:t>modify feelings in </a:t>
            </a:r>
            <a:r>
              <a:rPr lang="en-US" dirty="0"/>
              <a:t>oneself and others </a:t>
            </a:r>
            <a:r>
              <a:rPr lang="en-US" dirty="0" smtClean="0"/>
              <a:t>for personal </a:t>
            </a:r>
            <a:r>
              <a:rPr lang="en-US" dirty="0"/>
              <a:t>understanding &amp;</a:t>
            </a:r>
            <a:r>
              <a:rPr lang="en-US" dirty="0" smtClean="0"/>
              <a:t> growth</a:t>
            </a:r>
          </a:p>
          <a:p>
            <a:pPr>
              <a:buFont typeface="Wingdings" pitchFamily="2" charset="2"/>
              <a:buChar char="Ø"/>
            </a:pPr>
            <a:endParaRPr lang="en-US" sz="2600" dirty="0" smtClean="0"/>
          </a:p>
          <a:p>
            <a:pPr>
              <a:buFont typeface="Wingdings" pitchFamily="2" charset="2"/>
              <a:buChar char="Ø"/>
            </a:pPr>
            <a:r>
              <a:rPr lang="en-US" sz="2600" dirty="0" smtClean="0"/>
              <a:t>For sample questions on an </a:t>
            </a:r>
            <a:r>
              <a:rPr lang="en-US" sz="2600" dirty="0"/>
              <a:t>EI test, see: </a:t>
            </a:r>
            <a:r>
              <a:rPr lang="en-US" sz="2600" dirty="0">
                <a:hlinkClick r:id="rId3"/>
              </a:rPr>
              <a:t>http://</a:t>
            </a:r>
            <a:r>
              <a:rPr lang="en-US" sz="2600" dirty="0" smtClean="0">
                <a:hlinkClick r:id="rId3"/>
              </a:rPr>
              <a:t>www.businessinsider.com/forget-iq-take-yales-emotional-intelligence-test-2013-5</a:t>
            </a:r>
            <a:r>
              <a:rPr lang="en-US" sz="2600" dirty="0" smtClean="0"/>
              <a:t> </a:t>
            </a:r>
          </a:p>
          <a:p>
            <a:pPr>
              <a:buFont typeface="Wingdings" pitchFamily="2" charset="2"/>
              <a:buChar char="Ø"/>
            </a:pPr>
            <a:r>
              <a:rPr lang="en-US" sz="2600" dirty="0" smtClean="0"/>
              <a:t>  </a:t>
            </a:r>
          </a:p>
          <a:p>
            <a:pPr>
              <a:buFont typeface="Wingdings" pitchFamily="2" charset="2"/>
              <a:buChar char="Ø"/>
            </a:pPr>
            <a:r>
              <a:rPr lang="en-US" sz="2600" dirty="0" smtClean="0"/>
              <a:t>For a slightly different (7-dimension) model of EI and how it affects work </a:t>
            </a:r>
            <a:r>
              <a:rPr lang="en-US" sz="2600" dirty="0"/>
              <a:t>and life, see:  </a:t>
            </a:r>
            <a:r>
              <a:rPr lang="en-US" sz="2600" dirty="0">
                <a:hlinkClick r:id="rId4"/>
              </a:rPr>
              <a:t>http://www.theeiinstitute.com/what-is-emotional-intelligence</a:t>
            </a:r>
            <a:r>
              <a:rPr lang="en-US" sz="2600" dirty="0" smtClean="0">
                <a:hlinkClick r:id="rId4"/>
              </a:rPr>
              <a:t>/</a:t>
            </a:r>
            <a:r>
              <a:rPr lang="en-US" sz="2600" dirty="0" smtClean="0"/>
              <a:t>   </a:t>
            </a:r>
            <a:r>
              <a:rPr lang="en-US" sz="2600" dirty="0"/>
              <a:t>(11 </a:t>
            </a:r>
            <a:r>
              <a:rPr lang="en-US" sz="2600" dirty="0" smtClean="0"/>
              <a:t>min.)</a:t>
            </a:r>
          </a:p>
          <a:p>
            <a:pPr marL="0" indent="0">
              <a:buNone/>
            </a:pPr>
            <a:r>
              <a:rPr lang="en-US" sz="900" dirty="0"/>
              <a:t> </a:t>
            </a:r>
            <a:endParaRPr lang="en-US" dirty="0" smtClean="0"/>
          </a:p>
          <a:p>
            <a:pPr marL="60741" indent="0" eaLnBrk="1" hangingPunct="1">
              <a:buNone/>
            </a:pPr>
            <a:endParaRPr lang="en-US" dirty="0" smtClean="0"/>
          </a:p>
        </p:txBody>
      </p:sp>
      <p:sp>
        <p:nvSpPr>
          <p:cNvPr id="5" name="Slide Number Placeholder 4"/>
          <p:cNvSpPr>
            <a:spLocks noGrp="1"/>
          </p:cNvSpPr>
          <p:nvPr>
            <p:ph type="sldNum" sz="quarter" idx="4294967295"/>
          </p:nvPr>
        </p:nvSpPr>
        <p:spPr>
          <a:xfrm>
            <a:off x="5077663" y="236855"/>
            <a:ext cx="3151937" cy="316442"/>
          </a:xfrm>
          <a:prstGeom prst="rect">
            <a:avLst/>
          </a:prstGeom>
        </p:spPr>
        <p:txBody>
          <a:bodyPr lIns="80988" tIns="40494" rIns="80988" bIns="40494"/>
          <a:lstStyle/>
          <a:p>
            <a:pPr algn="r">
              <a:defRPr/>
            </a:pPr>
            <a:fld id="{D6A7D51E-9704-4189-B9D2-FD350E55E5FD}" type="slidenum">
              <a:rPr lang="en-US" smtClean="0">
                <a:solidFill>
                  <a:schemeClr val="bg1"/>
                </a:solidFill>
              </a:rPr>
              <a:pPr algn="r">
                <a:defRPr/>
              </a:pPr>
              <a:t>21</a:t>
            </a:fld>
            <a:endParaRPr lang="en-US" dirty="0">
              <a:solidFill>
                <a:schemeClr val="bg1"/>
              </a:solidFill>
            </a:endParaRPr>
          </a:p>
        </p:txBody>
      </p:sp>
      <p:sp>
        <p:nvSpPr>
          <p:cNvPr id="6" name="Title 1"/>
          <p:cNvSpPr txBox="1">
            <a:spLocks/>
          </p:cNvSpPr>
          <p:nvPr/>
        </p:nvSpPr>
        <p:spPr>
          <a:xfrm>
            <a:off x="394334" y="264159"/>
            <a:ext cx="7454265" cy="964565"/>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fontScale="8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smtClean="0">
              <a:solidFill>
                <a:srgbClr val="FFFF00"/>
              </a:solidFill>
              <a:effectLst>
                <a:outerShdw blurRad="38100" dist="38100" dir="2700000" algn="tl">
                  <a:srgbClr val="000000">
                    <a:alpha val="43137"/>
                  </a:srgbClr>
                </a:outerShdw>
              </a:effectLst>
            </a:endParaRPr>
          </a:p>
          <a:p>
            <a:r>
              <a:rPr lang="en-US" sz="4700" b="1" dirty="0">
                <a:solidFill>
                  <a:srgbClr val="FFFF00"/>
                </a:solidFill>
                <a:effectLst>
                  <a:outerShdw blurRad="38100" dist="38100" dir="2700000" algn="tl">
                    <a:srgbClr val="000000">
                      <a:alpha val="43137"/>
                    </a:srgbClr>
                  </a:outerShdw>
                </a:effectLst>
              </a:rPr>
              <a:t>Emotional Intelligence (EI):</a:t>
            </a:r>
          </a:p>
        </p:txBody>
      </p:sp>
    </p:spTree>
    <p:extLst>
      <p:ext uri="{BB962C8B-B14F-4D97-AF65-F5344CB8AC3E}">
        <p14:creationId xmlns:p14="http://schemas.microsoft.com/office/powerpoint/2010/main" val="1836804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585" y="231140"/>
            <a:ext cx="6322270" cy="990600"/>
          </a:xfrm>
        </p:spPr>
        <p:txBody>
          <a:bodyPr>
            <a:normAutofit/>
          </a:bodyPr>
          <a:lstStyle/>
          <a:p>
            <a:pPr eaLnBrk="1" hangingPunct="1">
              <a:defRPr/>
            </a:pPr>
            <a:endParaRPr lang="en-US" dirty="0">
              <a:solidFill>
                <a:schemeClr val="bg1">
                  <a:lumMod val="65000"/>
                </a:schemeClr>
              </a:solidFill>
            </a:endParaRPr>
          </a:p>
        </p:txBody>
      </p:sp>
      <p:sp>
        <p:nvSpPr>
          <p:cNvPr id="24579" name="Content Placeholder 2"/>
          <p:cNvSpPr>
            <a:spLocks noGrp="1"/>
          </p:cNvSpPr>
          <p:nvPr>
            <p:ph idx="1"/>
          </p:nvPr>
        </p:nvSpPr>
        <p:spPr>
          <a:xfrm>
            <a:off x="413384" y="1371601"/>
            <a:ext cx="7267576" cy="3749386"/>
          </a:xfrm>
        </p:spPr>
        <p:txBody>
          <a:bodyPr>
            <a:normAutofit fontScale="85000" lnSpcReduction="20000"/>
          </a:bodyPr>
          <a:lstStyle/>
          <a:p>
            <a:pPr eaLnBrk="1" hangingPunct="1">
              <a:lnSpc>
                <a:spcPct val="90000"/>
              </a:lnSpc>
              <a:buFont typeface="Wingdings" pitchFamily="2" charset="2"/>
              <a:buChar char="§"/>
            </a:pPr>
            <a:r>
              <a:rPr lang="en-US" b="1" dirty="0" smtClean="0"/>
              <a:t>Selection: </a:t>
            </a:r>
          </a:p>
          <a:p>
            <a:pPr lvl="1" eaLnBrk="1" hangingPunct="1">
              <a:lnSpc>
                <a:spcPct val="90000"/>
              </a:lnSpc>
              <a:buFont typeface="Wingdings" pitchFamily="2" charset="2"/>
              <a:buChar char="§"/>
            </a:pPr>
            <a:r>
              <a:rPr lang="en-US" dirty="0" smtClean="0"/>
              <a:t>  </a:t>
            </a:r>
          </a:p>
          <a:p>
            <a:pPr eaLnBrk="1" hangingPunct="1">
              <a:lnSpc>
                <a:spcPct val="90000"/>
              </a:lnSpc>
              <a:buFont typeface="Wingdings" pitchFamily="2" charset="2"/>
              <a:buChar char="§"/>
            </a:pPr>
            <a:r>
              <a:rPr lang="en-US" b="1" dirty="0" smtClean="0"/>
              <a:t>Decision Making:</a:t>
            </a:r>
          </a:p>
          <a:p>
            <a:pPr lvl="1" eaLnBrk="1" hangingPunct="1">
              <a:lnSpc>
                <a:spcPct val="90000"/>
              </a:lnSpc>
              <a:buFont typeface="Wingdings" pitchFamily="2" charset="2"/>
              <a:buChar char="§"/>
            </a:pPr>
            <a:r>
              <a:rPr lang="en-US" dirty="0" smtClean="0"/>
              <a:t> </a:t>
            </a:r>
          </a:p>
          <a:p>
            <a:pPr>
              <a:lnSpc>
                <a:spcPct val="80000"/>
              </a:lnSpc>
              <a:buFont typeface="Wingdings" pitchFamily="2" charset="2"/>
              <a:buChar char="§"/>
            </a:pPr>
            <a:r>
              <a:rPr lang="en-US" b="1" dirty="0" smtClean="0"/>
              <a:t>Negotiation:</a:t>
            </a:r>
            <a:r>
              <a:rPr lang="en-US" dirty="0" smtClean="0"/>
              <a:t> </a:t>
            </a:r>
          </a:p>
          <a:p>
            <a:pPr lvl="1">
              <a:lnSpc>
                <a:spcPct val="80000"/>
              </a:lnSpc>
              <a:buFont typeface="Wingdings" pitchFamily="2" charset="2"/>
              <a:buChar char="§"/>
            </a:pPr>
            <a:r>
              <a:rPr lang="en-US" dirty="0" smtClean="0"/>
              <a:t> </a:t>
            </a:r>
          </a:p>
          <a:p>
            <a:pPr eaLnBrk="1" hangingPunct="1">
              <a:lnSpc>
                <a:spcPct val="90000"/>
              </a:lnSpc>
              <a:buFont typeface="Wingdings" pitchFamily="2" charset="2"/>
              <a:buChar char="§"/>
            </a:pPr>
            <a:r>
              <a:rPr lang="en-US" b="1" dirty="0" smtClean="0"/>
              <a:t>Creativity:</a:t>
            </a:r>
          </a:p>
          <a:p>
            <a:pPr lvl="1" eaLnBrk="1" hangingPunct="1">
              <a:lnSpc>
                <a:spcPct val="90000"/>
              </a:lnSpc>
              <a:buFont typeface="Wingdings" pitchFamily="2" charset="2"/>
              <a:buChar char="§"/>
            </a:pPr>
            <a:r>
              <a:rPr lang="en-US" dirty="0" smtClean="0"/>
              <a:t> </a:t>
            </a:r>
          </a:p>
          <a:p>
            <a:pPr eaLnBrk="1" hangingPunct="1">
              <a:lnSpc>
                <a:spcPct val="90000"/>
              </a:lnSpc>
              <a:buFont typeface="Wingdings" pitchFamily="2" charset="2"/>
              <a:buChar char="§"/>
            </a:pPr>
            <a:r>
              <a:rPr lang="en-US" b="1" dirty="0" smtClean="0"/>
              <a:t>Motivation:</a:t>
            </a:r>
          </a:p>
          <a:p>
            <a:pPr marL="0" indent="0" eaLnBrk="1" hangingPunct="1">
              <a:buNone/>
            </a:pPr>
            <a:r>
              <a:rPr lang="en-US" dirty="0" smtClean="0"/>
              <a:t>  </a:t>
            </a:r>
          </a:p>
        </p:txBody>
      </p:sp>
      <p:sp>
        <p:nvSpPr>
          <p:cNvPr id="5" name="Slide Number Placeholder 4"/>
          <p:cNvSpPr>
            <a:spLocks noGrp="1"/>
          </p:cNvSpPr>
          <p:nvPr>
            <p:ph type="sldNum" sz="quarter" idx="4294967295"/>
          </p:nvPr>
        </p:nvSpPr>
        <p:spPr>
          <a:xfrm>
            <a:off x="5077663" y="236855"/>
            <a:ext cx="3151937" cy="316442"/>
          </a:xfrm>
          <a:prstGeom prst="rect">
            <a:avLst/>
          </a:prstGeom>
        </p:spPr>
        <p:txBody>
          <a:bodyPr lIns="80988" tIns="40494" rIns="80988" bIns="40494"/>
          <a:lstStyle/>
          <a:p>
            <a:pPr algn="r">
              <a:defRPr/>
            </a:pPr>
            <a:fld id="{DE51D630-E2DE-43A8-BDDD-81C747575E1F}" type="slidenum">
              <a:rPr lang="en-US" smtClean="0">
                <a:solidFill>
                  <a:schemeClr val="bg1"/>
                </a:solidFill>
              </a:rPr>
              <a:pPr algn="r">
                <a:defRPr/>
              </a:pPr>
              <a:t>22</a:t>
            </a:fld>
            <a:endParaRPr lang="en-US" dirty="0">
              <a:solidFill>
                <a:schemeClr val="bg1"/>
              </a:solidFill>
            </a:endParaRPr>
          </a:p>
        </p:txBody>
      </p:sp>
      <p:sp>
        <p:nvSpPr>
          <p:cNvPr id="6" name="Title 1"/>
          <p:cNvSpPr txBox="1">
            <a:spLocks/>
          </p:cNvSpPr>
          <p:nvPr/>
        </p:nvSpPr>
        <p:spPr>
          <a:xfrm>
            <a:off x="413384" y="240665"/>
            <a:ext cx="7416165" cy="988060"/>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fontScale="6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smtClean="0">
              <a:solidFill>
                <a:srgbClr val="FFFF00"/>
              </a:solidFill>
              <a:effectLst>
                <a:outerShdw blurRad="38100" dist="38100" dir="2700000" algn="tl">
                  <a:srgbClr val="000000">
                    <a:alpha val="43137"/>
                  </a:srgbClr>
                </a:outerShdw>
              </a:effectLst>
            </a:endParaRPr>
          </a:p>
          <a:p>
            <a:r>
              <a:rPr lang="en-US" sz="5200" b="1" dirty="0">
                <a:solidFill>
                  <a:srgbClr val="FFFF00"/>
                </a:solidFill>
                <a:effectLst>
                  <a:outerShdw blurRad="38100" dist="38100" dir="2700000" algn="tl">
                    <a:srgbClr val="000000">
                      <a:alpha val="43137"/>
                    </a:srgbClr>
                  </a:outerShdw>
                </a:effectLst>
              </a:rPr>
              <a:t>Application of Emotions, Moods, &amp; EI</a:t>
            </a:r>
            <a:r>
              <a:rPr lang="en-US" sz="5200" b="1" dirty="0" smtClean="0">
                <a:solidFill>
                  <a:srgbClr val="FFFF00"/>
                </a:solidFill>
                <a:effectLst>
                  <a:outerShdw blurRad="38100" dist="38100" dir="2700000" algn="tl">
                    <a:srgbClr val="000000">
                      <a:alpha val="43137"/>
                    </a:srgbClr>
                  </a:outerShdw>
                </a:effectLst>
              </a:rPr>
              <a:t>:</a:t>
            </a:r>
          </a:p>
          <a:p>
            <a:r>
              <a:rPr lang="en-US" sz="2000" b="1" dirty="0" smtClean="0">
                <a:solidFill>
                  <a:srgbClr val="FFFF00"/>
                </a:solidFill>
                <a:effectLst>
                  <a:outerShdw blurRad="38100" dist="38100" dir="2700000" algn="tl">
                    <a:srgbClr val="000000">
                      <a:alpha val="43137"/>
                    </a:srgbClr>
                  </a:outerShdw>
                </a:effectLst>
              </a:rPr>
              <a:t>(See Text)</a:t>
            </a:r>
            <a:endParaRPr lang="en-US" sz="33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8181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4579">
                                            <p:txEl>
                                              <p:pRg st="1" end="1"/>
                                            </p:txEl>
                                          </p:spTgt>
                                        </p:tgtEl>
                                        <p:attrNameLst>
                                          <p:attrName>ppt_c</p:attrName>
                                        </p:attrNameLst>
                                      </p:cBhvr>
                                      <p:to>
                                        <a:schemeClr val="accent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4579">
                                            <p:txEl>
                                              <p:pRg st="3" end="3"/>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110" y="228600"/>
            <a:ext cx="6322270" cy="990600"/>
          </a:xfrm>
        </p:spPr>
        <p:txBody>
          <a:bodyPr>
            <a:normAutofit/>
          </a:bodyPr>
          <a:lstStyle/>
          <a:p>
            <a:pPr eaLnBrk="1" hangingPunct="1">
              <a:defRPr/>
            </a:pPr>
            <a:endParaRPr lang="en-US" dirty="0">
              <a:solidFill>
                <a:schemeClr val="bg1">
                  <a:lumMod val="65000"/>
                </a:schemeClr>
              </a:solidFill>
            </a:endParaRPr>
          </a:p>
        </p:txBody>
      </p:sp>
      <p:sp>
        <p:nvSpPr>
          <p:cNvPr id="25603" name="Content Placeholder 2"/>
          <p:cNvSpPr>
            <a:spLocks noGrp="1"/>
          </p:cNvSpPr>
          <p:nvPr>
            <p:ph idx="1"/>
          </p:nvPr>
        </p:nvSpPr>
        <p:spPr>
          <a:xfrm>
            <a:off x="582930" y="1518921"/>
            <a:ext cx="7063740" cy="3471642"/>
          </a:xfrm>
        </p:spPr>
        <p:txBody>
          <a:bodyPr>
            <a:normAutofit fontScale="92500" lnSpcReduction="10000"/>
          </a:bodyPr>
          <a:lstStyle/>
          <a:p>
            <a:pPr eaLnBrk="1" hangingPunct="1">
              <a:lnSpc>
                <a:spcPct val="80000"/>
              </a:lnSpc>
              <a:buFont typeface="Wingdings" pitchFamily="2" charset="2"/>
              <a:buChar char="§"/>
            </a:pPr>
            <a:r>
              <a:rPr lang="en-US" sz="2300" b="1" dirty="0"/>
              <a:t>Customer Service:</a:t>
            </a:r>
          </a:p>
          <a:p>
            <a:pPr lvl="1" eaLnBrk="1" hangingPunct="1">
              <a:lnSpc>
                <a:spcPct val="120000"/>
              </a:lnSpc>
              <a:spcAft>
                <a:spcPts val="531"/>
              </a:spcAft>
              <a:buFont typeface="Wingdings" pitchFamily="2" charset="2"/>
              <a:buChar char="§"/>
            </a:pPr>
            <a:r>
              <a:rPr lang="en-US" sz="2100" dirty="0"/>
              <a:t>Emotions affect service quality and customer relations.</a:t>
            </a:r>
          </a:p>
          <a:p>
            <a:pPr lvl="1" eaLnBrk="1" hangingPunct="1">
              <a:lnSpc>
                <a:spcPct val="80000"/>
              </a:lnSpc>
              <a:buFont typeface="Wingdings" pitchFamily="2" charset="2"/>
              <a:buChar char="§"/>
            </a:pPr>
            <a:r>
              <a:rPr lang="en-US" sz="2100" b="1" i="1" dirty="0"/>
              <a:t>Emotional </a:t>
            </a:r>
            <a:r>
              <a:rPr lang="en-US" sz="2100" b="1" i="1" dirty="0" smtClean="0"/>
              <a:t>C__________</a:t>
            </a:r>
            <a:r>
              <a:rPr lang="en-US" sz="2100" b="1" dirty="0" smtClean="0"/>
              <a:t>: </a:t>
            </a:r>
            <a:r>
              <a:rPr lang="en-US" sz="2100" dirty="0"/>
              <a:t>“catching” emotions from others  </a:t>
            </a:r>
          </a:p>
          <a:p>
            <a:pPr lvl="1" eaLnBrk="1" hangingPunct="1">
              <a:lnSpc>
                <a:spcPct val="80000"/>
              </a:lnSpc>
              <a:buFont typeface="Wingdings" pitchFamily="2" charset="2"/>
              <a:buChar char="§"/>
            </a:pPr>
            <a:endParaRPr lang="en-US" sz="800" dirty="0"/>
          </a:p>
          <a:p>
            <a:pPr eaLnBrk="1" hangingPunct="1">
              <a:lnSpc>
                <a:spcPct val="80000"/>
              </a:lnSpc>
              <a:buFont typeface="Wingdings" pitchFamily="2" charset="2"/>
              <a:buChar char="§"/>
            </a:pPr>
            <a:r>
              <a:rPr lang="en-US" sz="2300" b="1" dirty="0"/>
              <a:t>Deviant Workplace Behaviors</a:t>
            </a:r>
          </a:p>
          <a:p>
            <a:pPr>
              <a:lnSpc>
                <a:spcPct val="90000"/>
              </a:lnSpc>
              <a:buFont typeface="Wingdings" pitchFamily="2" charset="2"/>
              <a:buChar char="§"/>
            </a:pPr>
            <a:endParaRPr lang="en-US" sz="2300" b="1" dirty="0" smtClean="0"/>
          </a:p>
          <a:p>
            <a:pPr>
              <a:lnSpc>
                <a:spcPct val="90000"/>
              </a:lnSpc>
              <a:buFont typeface="Wingdings" pitchFamily="2" charset="2"/>
              <a:buChar char="§"/>
            </a:pPr>
            <a:r>
              <a:rPr lang="en-US" sz="2300" b="1" dirty="0" smtClean="0"/>
              <a:t>Leadership</a:t>
            </a:r>
            <a:r>
              <a:rPr lang="en-US" sz="2300" b="1" dirty="0"/>
              <a:t>:</a:t>
            </a:r>
            <a:endParaRPr lang="en-US" sz="2300" dirty="0"/>
          </a:p>
          <a:p>
            <a:pPr lvl="1">
              <a:lnSpc>
                <a:spcPct val="110000"/>
              </a:lnSpc>
              <a:buFont typeface="Wingdings" pitchFamily="2" charset="2"/>
              <a:buChar char="§"/>
            </a:pPr>
            <a:r>
              <a:rPr lang="en-US" sz="2100" dirty="0"/>
              <a:t>Emotions affect whether workers </a:t>
            </a:r>
            <a:r>
              <a:rPr lang="en-US" sz="2100" dirty="0" smtClean="0"/>
              <a:t>receive &amp; accept </a:t>
            </a:r>
            <a:r>
              <a:rPr lang="en-US" sz="2100" dirty="0"/>
              <a:t>messages.</a:t>
            </a:r>
          </a:p>
          <a:p>
            <a:pPr lvl="1">
              <a:lnSpc>
                <a:spcPct val="110000"/>
              </a:lnSpc>
              <a:buFont typeface="Wingdings" pitchFamily="2" charset="2"/>
              <a:buChar char="§"/>
            </a:pPr>
            <a:r>
              <a:rPr lang="en-US" sz="2100" dirty="0"/>
              <a:t>Leaders who are in a good mood, use </a:t>
            </a:r>
            <a:r>
              <a:rPr lang="en-US" sz="2100" dirty="0" smtClean="0"/>
              <a:t>humor, </a:t>
            </a:r>
            <a:r>
              <a:rPr lang="en-US" sz="2100" dirty="0"/>
              <a:t>and praise employees increase positive moods in the workplace.</a:t>
            </a:r>
          </a:p>
          <a:p>
            <a:pPr eaLnBrk="1" hangingPunct="1">
              <a:lnSpc>
                <a:spcPct val="90000"/>
              </a:lnSpc>
            </a:pPr>
            <a:endParaRPr lang="en-US" dirty="0" smtClean="0"/>
          </a:p>
        </p:txBody>
      </p:sp>
      <p:sp>
        <p:nvSpPr>
          <p:cNvPr id="5" name="Slide Number Placeholder 4"/>
          <p:cNvSpPr>
            <a:spLocks noGrp="1"/>
          </p:cNvSpPr>
          <p:nvPr>
            <p:ph type="sldNum" sz="quarter" idx="4294967295"/>
          </p:nvPr>
        </p:nvSpPr>
        <p:spPr>
          <a:xfrm>
            <a:off x="5077663" y="255905"/>
            <a:ext cx="3151937" cy="316442"/>
          </a:xfrm>
          <a:prstGeom prst="rect">
            <a:avLst/>
          </a:prstGeom>
        </p:spPr>
        <p:txBody>
          <a:bodyPr lIns="80988" tIns="40494" rIns="80988" bIns="40494"/>
          <a:lstStyle/>
          <a:p>
            <a:pPr algn="r">
              <a:defRPr/>
            </a:pPr>
            <a:fld id="{4328DCD3-9AAB-4B83-ACD9-D39EBC16ADAD}" type="slidenum">
              <a:rPr lang="en-US" smtClean="0">
                <a:solidFill>
                  <a:schemeClr val="bg1"/>
                </a:solidFill>
              </a:rPr>
              <a:pPr algn="r">
                <a:defRPr/>
              </a:pPr>
              <a:t>23</a:t>
            </a:fld>
            <a:endParaRPr lang="en-US" dirty="0">
              <a:solidFill>
                <a:schemeClr val="bg1"/>
              </a:solidFill>
            </a:endParaRPr>
          </a:p>
        </p:txBody>
      </p:sp>
      <p:sp>
        <p:nvSpPr>
          <p:cNvPr id="6" name="TextBox 5"/>
          <p:cNvSpPr txBox="1"/>
          <p:nvPr/>
        </p:nvSpPr>
        <p:spPr>
          <a:xfrm>
            <a:off x="582930" y="4820921"/>
            <a:ext cx="7063740" cy="728110"/>
          </a:xfrm>
          <a:prstGeom prst="rect">
            <a:avLst/>
          </a:prstGeom>
          <a:blipFill dpi="0" rotWithShape="1">
            <a:blip r:embed="rId3">
              <a:alphaModFix amt="55000"/>
            </a:blip>
            <a:srcRect/>
            <a:tile tx="0" ty="0" sx="100000" sy="100000" flip="none" algn="tl"/>
          </a:blipFill>
        </p:spPr>
        <p:txBody>
          <a:bodyPr wrap="square" lIns="80988" tIns="40494" rIns="80988" bIns="40494" rtlCol="0">
            <a:spAutoFit/>
          </a:bodyPr>
          <a:lstStyle/>
          <a:p>
            <a:r>
              <a:rPr lang="en-US" sz="2100" dirty="0">
                <a:solidFill>
                  <a:srgbClr val="FDFDDB"/>
                </a:solidFill>
                <a:effectLst>
                  <a:outerShdw blurRad="38100" dist="38100" dir="2700000" algn="tl">
                    <a:srgbClr val="000000">
                      <a:alpha val="43137"/>
                    </a:srgbClr>
                  </a:outerShdw>
                </a:effectLst>
                <a:latin typeface="Arial" pitchFamily="34" charset="0"/>
                <a:cs typeface="Arial" pitchFamily="34" charset="0"/>
              </a:rPr>
              <a:t>“People may forget what you said, but they will never forget how you made them feel” </a:t>
            </a:r>
            <a:r>
              <a:rPr lang="en-US" sz="2100" i="1" dirty="0">
                <a:solidFill>
                  <a:srgbClr val="FDFDDB"/>
                </a:solidFill>
                <a:effectLst>
                  <a:outerShdw blurRad="38100" dist="38100" dir="2700000" algn="tl">
                    <a:srgbClr val="000000">
                      <a:alpha val="43137"/>
                    </a:srgbClr>
                  </a:outerShdw>
                </a:effectLst>
                <a:latin typeface="Arial" pitchFamily="34" charset="0"/>
                <a:cs typeface="Arial" pitchFamily="34" charset="0"/>
              </a:rPr>
              <a:t>– John Maxwell</a:t>
            </a:r>
          </a:p>
        </p:txBody>
      </p:sp>
      <p:sp>
        <p:nvSpPr>
          <p:cNvPr id="7" name="Title 1"/>
          <p:cNvSpPr txBox="1">
            <a:spLocks/>
          </p:cNvSpPr>
          <p:nvPr/>
        </p:nvSpPr>
        <p:spPr>
          <a:xfrm>
            <a:off x="377190" y="269240"/>
            <a:ext cx="7490460" cy="949960"/>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fontScale="67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smtClean="0">
              <a:solidFill>
                <a:srgbClr val="FFFF00"/>
              </a:solidFill>
              <a:effectLst>
                <a:outerShdw blurRad="38100" dist="38100" dir="2700000" algn="tl">
                  <a:srgbClr val="000000">
                    <a:alpha val="43137"/>
                  </a:srgbClr>
                </a:outerShdw>
              </a:effectLst>
            </a:endParaRPr>
          </a:p>
          <a:p>
            <a:r>
              <a:rPr lang="en-US" sz="4600" b="1" dirty="0">
                <a:solidFill>
                  <a:srgbClr val="FFFF00"/>
                </a:solidFill>
                <a:effectLst>
                  <a:outerShdw blurRad="38100" dist="38100" dir="2700000" algn="tl">
                    <a:srgbClr val="000000">
                      <a:alpha val="43137"/>
                    </a:srgbClr>
                  </a:outerShdw>
                </a:effectLst>
              </a:rPr>
              <a:t>Application of Emotions, Moods, &amp; EI:</a:t>
            </a:r>
          </a:p>
        </p:txBody>
      </p:sp>
    </p:spTree>
    <p:extLst>
      <p:ext uri="{BB962C8B-B14F-4D97-AF65-F5344CB8AC3E}">
        <p14:creationId xmlns:p14="http://schemas.microsoft.com/office/powerpoint/2010/main" val="40788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1" end="1"/>
                                            </p:txEl>
                                          </p:spTgt>
                                        </p:tgtEl>
                                        <p:attrNameLst>
                                          <p:attrName>ppt_c</p:attrName>
                                        </p:attrNameLst>
                                      </p:cBhvr>
                                      <p:to>
                                        <a:schemeClr val="accent1"/>
                                      </p:to>
                                    </p:animClr>
                                  </p:subTnLst>
                                </p:cTn>
                              </p:par>
                              <p:par>
                                <p:cTn id="7" presetID="1" presetClass="entr" presetSubtype="0" fill="hold" nodeType="withEffect">
                                  <p:stCondLst>
                                    <p:cond delay="0"/>
                                  </p:stCondLst>
                                  <p:childTnLst>
                                    <p:set>
                                      <p:cBhvr>
                                        <p:cTn id="8" dur="1" fill="hold">
                                          <p:stCondLst>
                                            <p:cond delay="0"/>
                                          </p:stCondLst>
                                        </p:cTn>
                                        <p:tgtEl>
                                          <p:spTgt spid="2560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2" end="2"/>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60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7" end="7"/>
                                            </p:txEl>
                                          </p:spTgt>
                                        </p:tgtEl>
                                        <p:attrNameLst>
                                          <p:attrName>ppt_c</p:attrName>
                                        </p:attrNameLst>
                                      </p:cBhvr>
                                      <p:to>
                                        <a:schemeClr val="accent1"/>
                                      </p:to>
                                    </p:animClr>
                                  </p:subTnLst>
                                </p:cTn>
                              </p:par>
                              <p:par>
                                <p:cTn id="21" presetID="1" presetClass="entr" presetSubtype="0" fill="hold" nodeType="withEffect">
                                  <p:stCondLst>
                                    <p:cond delay="0"/>
                                  </p:stCondLst>
                                  <p:childTnLst>
                                    <p:set>
                                      <p:cBhvr>
                                        <p:cTn id="22" dur="1" fill="hold">
                                          <p:stCondLst>
                                            <p:cond delay="0"/>
                                          </p:stCondLst>
                                        </p:cTn>
                                        <p:tgtEl>
                                          <p:spTgt spid="2560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8" end="8"/>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030660" y="251709"/>
            <a:ext cx="1198940" cy="316442"/>
          </a:xfrm>
          <a:prstGeom prst="rect">
            <a:avLst/>
          </a:prstGeom>
        </p:spPr>
        <p:txBody>
          <a:bodyPr lIns="80988" tIns="40494" rIns="80988" bIns="40494"/>
          <a:lstStyle/>
          <a:p>
            <a:pPr algn="r"/>
            <a:fld id="{459C59AA-AFA5-4E68-B9F7-7E1C92D444EB}" type="slidenum">
              <a:rPr lang="en-US" smtClean="0">
                <a:solidFill>
                  <a:schemeClr val="bg1"/>
                </a:solidFill>
              </a:rPr>
              <a:pPr algn="r"/>
              <a:t>24</a:t>
            </a:fld>
            <a:endParaRPr lang="en-US" dirty="0">
              <a:solidFill>
                <a:schemeClr val="bg1"/>
              </a:solidFill>
            </a:endParaRPr>
          </a:p>
        </p:txBody>
      </p:sp>
      <p:sp>
        <p:nvSpPr>
          <p:cNvPr id="6" name="Content Placeholder 5"/>
          <p:cNvSpPr>
            <a:spLocks noGrp="1"/>
          </p:cNvSpPr>
          <p:nvPr>
            <p:ph idx="1"/>
          </p:nvPr>
        </p:nvSpPr>
        <p:spPr>
          <a:xfrm>
            <a:off x="330432" y="1452880"/>
            <a:ext cx="6708544" cy="4028440"/>
          </a:xfrm>
        </p:spPr>
        <p:txBody>
          <a:bodyPr>
            <a:noAutofit/>
          </a:bodyPr>
          <a:lstStyle/>
          <a:p>
            <a:r>
              <a:rPr lang="en-US" sz="2300" b="1" dirty="0" smtClean="0"/>
              <a:t>Attitudes</a:t>
            </a:r>
            <a:r>
              <a:rPr lang="en-US" sz="2300" dirty="0" smtClean="0"/>
              <a:t> are stable judgments/ evaluations -- made up of affect, behaviors, and cognitions</a:t>
            </a:r>
          </a:p>
          <a:p>
            <a:r>
              <a:rPr lang="en-US" sz="2300" dirty="0" smtClean="0"/>
              <a:t>Several types of attitudes affect       organizational behavior.</a:t>
            </a:r>
          </a:p>
          <a:p>
            <a:r>
              <a:rPr lang="en-US" sz="2300" dirty="0" smtClean="0"/>
              <a:t>Moods &amp; Emotions are fleeting</a:t>
            </a:r>
          </a:p>
          <a:p>
            <a:r>
              <a:rPr lang="en-US" sz="2300" dirty="0" smtClean="0"/>
              <a:t>Moods &amp; Emotions influence both attitudes and behavior</a:t>
            </a:r>
          </a:p>
          <a:p>
            <a:r>
              <a:rPr lang="en-US" sz="2300" b="1" dirty="0" smtClean="0"/>
              <a:t>Emotional Intelligence</a:t>
            </a:r>
            <a:r>
              <a:rPr lang="en-US" sz="2300" dirty="0" smtClean="0"/>
              <a:t> is a useful set of skills for being a manager. </a:t>
            </a:r>
            <a:endParaRPr lang="en-US" sz="2300" dirty="0"/>
          </a:p>
        </p:txBody>
      </p:sp>
      <p:sp>
        <p:nvSpPr>
          <p:cNvPr id="5" name="Title 1"/>
          <p:cNvSpPr txBox="1">
            <a:spLocks noGrp="1"/>
          </p:cNvSpPr>
          <p:nvPr>
            <p:ph type="title"/>
          </p:nvPr>
        </p:nvSpPr>
        <p:spPr>
          <a:xfrm>
            <a:off x="367664" y="260349"/>
            <a:ext cx="7461885" cy="968375"/>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Summary:</a:t>
            </a:r>
            <a:endParaRPr lang="en-US"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934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
                                            <p:txEl>
                                              <p:pRg st="0" end="0"/>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
                                            <p:txEl>
                                              <p:pRg st="1" end="1"/>
                                            </p:txEl>
                                          </p:spTgt>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
                                            <p:txEl>
                                              <p:pRg st="2" end="2"/>
                                            </p:txEl>
                                          </p:spTgt>
                                        </p:tgtEl>
                                        <p:attrNameLst>
                                          <p:attrName>ppt_c</p:attrName>
                                        </p:attrNameLst>
                                      </p:cBhvr>
                                      <p:to>
                                        <a:schemeClr val="accent1"/>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
                                            <p:txEl>
                                              <p:pRg st="3" end="3"/>
                                            </p:txEl>
                                          </p:spTgt>
                                        </p:tgtEl>
                                        <p:attrNameLst>
                                          <p:attrName>ppt_c</p:attrName>
                                        </p:attrNameLst>
                                      </p:cBhvr>
                                      <p:to>
                                        <a:schemeClr val="accent1"/>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
                                            <p:txEl>
                                              <p:pRg st="4" end="4"/>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endParaRPr lang="en-US" smtClean="0"/>
          </a:p>
        </p:txBody>
      </p:sp>
      <p:sp>
        <p:nvSpPr>
          <p:cNvPr id="52227" name="Content Placeholder 2"/>
          <p:cNvSpPr>
            <a:spLocks noGrp="1"/>
          </p:cNvSpPr>
          <p:nvPr>
            <p:ph idx="1"/>
          </p:nvPr>
        </p:nvSpPr>
        <p:spPr/>
        <p:txBody>
          <a:bodyPr/>
          <a:lstStyle/>
          <a:p>
            <a:endParaRPr lang="en-US" smtClean="0"/>
          </a:p>
        </p:txBody>
      </p:sp>
      <p:sp>
        <p:nvSpPr>
          <p:cNvPr id="52228" name="Slide Number Placeholder 3"/>
          <p:cNvSpPr>
            <a:spLocks noGrp="1"/>
          </p:cNvSpPr>
          <p:nvPr>
            <p:ph type="sldNum" sz="quarter" idx="10"/>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sz="1400" smtClean="0"/>
              <a:t>1-</a:t>
            </a:r>
            <a:fld id="{1C29D129-39A9-4737-996A-8B38F1E78B86}" type="slidenum">
              <a:rPr lang="en-US" sz="1400" smtClean="0"/>
              <a:pPr eaLnBrk="1" hangingPunct="1"/>
              <a:t>25</a:t>
            </a:fld>
            <a:endParaRPr lang="en-US" sz="1400" smtClean="0"/>
          </a:p>
        </p:txBody>
      </p:sp>
      <p:sp>
        <p:nvSpPr>
          <p:cNvPr id="5" name="TextBox 4"/>
          <p:cNvSpPr txBox="1"/>
          <p:nvPr/>
        </p:nvSpPr>
        <p:spPr>
          <a:xfrm>
            <a:off x="922338" y="5667375"/>
            <a:ext cx="4297362" cy="338138"/>
          </a:xfrm>
          <a:prstGeom prst="rect">
            <a:avLst/>
          </a:prstGeom>
          <a:gradFill>
            <a:gsLst>
              <a:gs pos="0">
                <a:schemeClr val="bg1"/>
              </a:gs>
              <a:gs pos="83000">
                <a:schemeClr val="bg1">
                  <a:lumMod val="95000"/>
                </a:schemeClr>
              </a:gs>
              <a:gs pos="100000">
                <a:schemeClr val="bg1">
                  <a:lumMod val="50000"/>
                </a:schemeClr>
              </a:gs>
            </a:gsLst>
            <a:lin ang="5400000" scaled="0"/>
          </a:gra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254959"/>
            <a:ext cx="6995160" cy="990600"/>
          </a:xfr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a:lstStyle/>
          <a:p>
            <a:r>
              <a:rPr lang="en-US" b="1" dirty="0" smtClean="0">
                <a:solidFill>
                  <a:srgbClr val="FFFF00"/>
                </a:solidFill>
                <a:effectLst>
                  <a:outerShdw blurRad="38100" dist="38100" dir="2700000" algn="tl">
                    <a:srgbClr val="000000">
                      <a:alpha val="43137"/>
                    </a:srgbClr>
                  </a:outerShdw>
                </a:effectLst>
              </a:rPr>
              <a:t>The “ABC” of Attitudes</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80060" y="1717041"/>
            <a:ext cx="7132320" cy="3041113"/>
          </a:xfrm>
        </p:spPr>
        <p:txBody>
          <a:bodyPr/>
          <a:lstStyle/>
          <a:p>
            <a:pPr marL="60741" indent="0">
              <a:lnSpc>
                <a:spcPct val="90000"/>
              </a:lnSpc>
              <a:buNone/>
              <a:defRPr/>
            </a:pPr>
            <a:endParaRPr lang="en-US" dirty="0" smtClean="0"/>
          </a:p>
          <a:p>
            <a:pPr marL="60741" indent="0">
              <a:lnSpc>
                <a:spcPct val="90000"/>
              </a:lnSpc>
              <a:buNone/>
              <a:defRPr/>
            </a:pPr>
            <a:r>
              <a:rPr lang="en-US" b="1"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Behaviors = actions</a:t>
            </a:r>
            <a:endParaRPr lang="en-US" sz="24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4294967295"/>
          </p:nvPr>
        </p:nvSpPr>
        <p:spPr>
          <a:xfrm>
            <a:off x="7030660" y="211812"/>
            <a:ext cx="1198940" cy="316442"/>
          </a:xfrm>
          <a:prstGeom prst="rect">
            <a:avLst/>
          </a:prstGeom>
        </p:spPr>
        <p:txBody>
          <a:bodyPr lIns="80988" tIns="40494" rIns="80988" bIns="40494"/>
          <a:lstStyle/>
          <a:p>
            <a:pPr algn="r"/>
            <a:fld id="{459C59AA-AFA5-4E68-B9F7-7E1C92D444EB}" type="slidenum">
              <a:rPr lang="en-US" smtClean="0">
                <a:solidFill>
                  <a:schemeClr val="bg1"/>
                </a:solidFill>
              </a:rPr>
              <a:pPr algn="r"/>
              <a:t>3</a:t>
            </a:fld>
            <a:endParaRPr lang="en-US" dirty="0">
              <a:solidFill>
                <a:schemeClr val="bg1"/>
              </a:solidFill>
            </a:endParaRPr>
          </a:p>
        </p:txBody>
      </p:sp>
      <p:sp>
        <p:nvSpPr>
          <p:cNvPr id="5" name="TextBox 4"/>
          <p:cNvSpPr txBox="1"/>
          <p:nvPr/>
        </p:nvSpPr>
        <p:spPr>
          <a:xfrm>
            <a:off x="685800" y="1783080"/>
            <a:ext cx="2743200" cy="404944"/>
          </a:xfrm>
          <a:prstGeom prst="rect">
            <a:avLst/>
          </a:prstGeom>
          <a:solidFill>
            <a:schemeClr val="accent2">
              <a:lumMod val="40000"/>
              <a:lumOff val="60000"/>
            </a:schemeClr>
          </a:solidFill>
          <a:ln>
            <a:solidFill>
              <a:schemeClr val="tx1"/>
            </a:solidFill>
          </a:ln>
        </p:spPr>
        <p:txBody>
          <a:bodyPr wrap="square" lIns="80988" tIns="40494" rIns="80988" bIns="40494" rtlCol="0">
            <a:spAutoFit/>
          </a:bodyPr>
          <a:lstStyle/>
          <a:p>
            <a:r>
              <a:rPr lang="en-US" sz="2100" dirty="0" smtClean="0">
                <a:effectLst>
                  <a:outerShdw blurRad="38100" dist="38100" dir="2700000" algn="tl">
                    <a:srgbClr val="000000">
                      <a:alpha val="43137"/>
                    </a:srgbClr>
                  </a:outerShdw>
                </a:effectLst>
              </a:rPr>
              <a:t>A________ </a:t>
            </a:r>
            <a:r>
              <a:rPr lang="en-US" sz="2100" dirty="0">
                <a:effectLst>
                  <a:outerShdw blurRad="38100" dist="38100" dir="2700000" algn="tl">
                    <a:srgbClr val="000000">
                      <a:alpha val="43137"/>
                    </a:srgbClr>
                  </a:outerShdw>
                </a:effectLst>
              </a:rPr>
              <a:t>= feeling</a:t>
            </a:r>
          </a:p>
        </p:txBody>
      </p:sp>
      <p:sp>
        <p:nvSpPr>
          <p:cNvPr id="6" name="Rectangle 5"/>
          <p:cNvSpPr/>
          <p:nvPr/>
        </p:nvSpPr>
        <p:spPr>
          <a:xfrm>
            <a:off x="685800" y="2377440"/>
            <a:ext cx="2743200" cy="528320"/>
          </a:xfrm>
          <a:prstGeom prst="rect">
            <a:avLst/>
          </a:prstGeom>
          <a:solidFill>
            <a:schemeClr val="accent2">
              <a:lumMod val="60000"/>
              <a:lumOff val="40000"/>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lIns="80988" tIns="40494" rIns="80988" bIns="40494" rtlCol="0" anchor="ctr"/>
          <a:lstStyle/>
          <a:p>
            <a:pPr algn="ctr"/>
            <a:endParaRPr lang="en-US"/>
          </a:p>
        </p:txBody>
      </p:sp>
      <p:sp>
        <p:nvSpPr>
          <p:cNvPr id="7" name="TextBox 6"/>
          <p:cNvSpPr txBox="1"/>
          <p:nvPr/>
        </p:nvSpPr>
        <p:spPr>
          <a:xfrm>
            <a:off x="687878" y="3169920"/>
            <a:ext cx="2743200" cy="728110"/>
          </a:xfrm>
          <a:prstGeom prst="rect">
            <a:avLst/>
          </a:prstGeom>
          <a:solidFill>
            <a:schemeClr val="accent2">
              <a:lumMod val="60000"/>
              <a:lumOff val="40000"/>
            </a:schemeClr>
          </a:solidFill>
          <a:ln w="9525">
            <a:solidFill>
              <a:schemeClr val="tx1"/>
            </a:solidFill>
          </a:ln>
        </p:spPr>
        <p:txBody>
          <a:bodyPr wrap="square" lIns="80988" tIns="40494" rIns="80988" bIns="40494" rtlCol="0">
            <a:spAutoFit/>
          </a:bodyPr>
          <a:lstStyle/>
          <a:p>
            <a:r>
              <a:rPr lang="en-US" sz="2100" dirty="0" smtClean="0">
                <a:effectLst>
                  <a:outerShdw blurRad="38100" dist="38100" dir="2700000" algn="tl">
                    <a:srgbClr val="000000">
                      <a:alpha val="43137"/>
                    </a:srgbClr>
                  </a:outerShdw>
                </a:effectLst>
              </a:rPr>
              <a:t>Cognition </a:t>
            </a:r>
            <a:r>
              <a:rPr lang="en-US" sz="2100" dirty="0">
                <a:effectLst>
                  <a:outerShdw blurRad="38100" dist="38100" dir="2700000" algn="tl">
                    <a:srgbClr val="000000">
                      <a:alpha val="43137"/>
                    </a:srgbClr>
                  </a:outerShdw>
                </a:effectLst>
              </a:rPr>
              <a:t>= beliefs &amp; evaluations </a:t>
            </a:r>
          </a:p>
        </p:txBody>
      </p:sp>
      <p:cxnSp>
        <p:nvCxnSpPr>
          <p:cNvPr id="9" name="Straight Arrow Connector 8"/>
          <p:cNvCxnSpPr>
            <a:stCxn id="5" idx="3"/>
          </p:cNvCxnSpPr>
          <p:nvPr/>
        </p:nvCxnSpPr>
        <p:spPr>
          <a:xfrm>
            <a:off x="3429000" y="1985552"/>
            <a:ext cx="822960" cy="523969"/>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3"/>
          </p:cNvCxnSpPr>
          <p:nvPr/>
        </p:nvCxnSpPr>
        <p:spPr>
          <a:xfrm>
            <a:off x="3429000" y="2641600"/>
            <a:ext cx="822960" cy="28017"/>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429000" y="2999545"/>
            <a:ext cx="822960" cy="522469"/>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251960" y="2399180"/>
            <a:ext cx="1440180" cy="728110"/>
          </a:xfrm>
          <a:prstGeom prst="rect">
            <a:avLst/>
          </a:prstGeom>
          <a:solidFill>
            <a:srgbClr val="67B19E"/>
          </a:solidFill>
          <a:ln w="9525">
            <a:solidFill>
              <a:schemeClr val="tx1"/>
            </a:solidFill>
          </a:ln>
        </p:spPr>
        <p:txBody>
          <a:bodyPr wrap="square" lIns="80988" tIns="40494" rIns="80988" bIns="40494" rtlCol="0">
            <a:spAutoFit/>
          </a:bodyPr>
          <a:lstStyle/>
          <a:p>
            <a:r>
              <a:rPr lang="en-US" sz="2100" dirty="0">
                <a:effectLst>
                  <a:outerShdw blurRad="38100" dist="38100" dir="2700000" algn="tl">
                    <a:srgbClr val="000000">
                      <a:alpha val="43137"/>
                    </a:srgbClr>
                  </a:outerShdw>
                </a:effectLst>
              </a:rPr>
              <a:t>Stable</a:t>
            </a:r>
          </a:p>
          <a:p>
            <a:r>
              <a:rPr lang="en-US" sz="2100" dirty="0">
                <a:effectLst>
                  <a:outerShdw blurRad="38100" dist="38100" dir="2700000" algn="tl">
                    <a:srgbClr val="000000">
                      <a:alpha val="43137"/>
                    </a:srgbClr>
                  </a:outerShdw>
                </a:effectLst>
              </a:rPr>
              <a:t>Attitude</a:t>
            </a:r>
          </a:p>
        </p:txBody>
      </p:sp>
      <p:cxnSp>
        <p:nvCxnSpPr>
          <p:cNvPr id="16" name="Straight Arrow Connector 15"/>
          <p:cNvCxnSpPr/>
          <p:nvPr/>
        </p:nvCxnSpPr>
        <p:spPr>
          <a:xfrm>
            <a:off x="5698374" y="2759278"/>
            <a:ext cx="480060" cy="239"/>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178435" y="2377441"/>
            <a:ext cx="1433946" cy="728110"/>
          </a:xfrm>
          <a:prstGeom prst="rect">
            <a:avLst/>
          </a:prstGeom>
          <a:solidFill>
            <a:srgbClr val="00B0F0"/>
          </a:solidFill>
          <a:ln w="9525">
            <a:solidFill>
              <a:schemeClr val="tx1"/>
            </a:solidFill>
          </a:ln>
        </p:spPr>
        <p:txBody>
          <a:bodyPr wrap="square" lIns="80988" tIns="40494" rIns="80988" bIns="40494" rtlCol="0">
            <a:spAutoFit/>
          </a:bodyPr>
          <a:lstStyle/>
          <a:p>
            <a:r>
              <a:rPr lang="en-US" sz="2100" dirty="0" smtClean="0">
                <a:effectLst>
                  <a:outerShdw blurRad="38100" dist="38100" dir="2700000" algn="tl">
                    <a:srgbClr val="000000">
                      <a:alpha val="43137"/>
                    </a:srgbClr>
                  </a:outerShdw>
                </a:effectLst>
              </a:rPr>
              <a:t>Related </a:t>
            </a:r>
            <a:r>
              <a:rPr lang="en-US" sz="2100" dirty="0">
                <a:effectLst>
                  <a:outerShdw blurRad="38100" dist="38100" dir="2700000" algn="tl">
                    <a:srgbClr val="000000">
                      <a:alpha val="43137"/>
                    </a:srgbClr>
                  </a:outerShdw>
                </a:effectLst>
              </a:rPr>
              <a:t>Behaviors</a:t>
            </a:r>
          </a:p>
        </p:txBody>
      </p:sp>
      <p:cxnSp>
        <p:nvCxnSpPr>
          <p:cNvPr id="26" name="Straight Arrow Connector 25"/>
          <p:cNvCxnSpPr/>
          <p:nvPr/>
        </p:nvCxnSpPr>
        <p:spPr>
          <a:xfrm flipV="1">
            <a:off x="5938404" y="2759518"/>
            <a:ext cx="0" cy="608522"/>
          </a:xfrm>
          <a:prstGeom prst="straightConnector1">
            <a:avLst/>
          </a:prstGeom>
          <a:ln w="254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771900" y="3368040"/>
            <a:ext cx="3840480" cy="2066938"/>
          </a:xfrm>
          <a:prstGeom prst="rect">
            <a:avLst/>
          </a:prstGeom>
          <a:solidFill>
            <a:srgbClr val="FFC000"/>
          </a:solidFill>
          <a:ln w="9525">
            <a:solidFill>
              <a:schemeClr val="tx1"/>
            </a:solidFill>
          </a:ln>
        </p:spPr>
        <p:txBody>
          <a:bodyPr wrap="square" lIns="80988" tIns="40494" rIns="80988" bIns="40494" rtlCol="0">
            <a:spAutoFit/>
          </a:bodyPr>
          <a:lstStyle/>
          <a:p>
            <a:r>
              <a:rPr lang="en-US" sz="2100" dirty="0">
                <a:effectLst>
                  <a:outerShdw blurRad="38100" dist="38100" dir="2700000" algn="tl">
                    <a:srgbClr val="000000">
                      <a:alpha val="43137"/>
                    </a:srgbClr>
                  </a:outerShdw>
                </a:effectLst>
              </a:rPr>
              <a:t>Moderating variables:</a:t>
            </a:r>
          </a:p>
          <a:p>
            <a:r>
              <a:rPr lang="en-US" sz="1800" dirty="0"/>
              <a:t>*Importance of the attitude</a:t>
            </a:r>
          </a:p>
          <a:p>
            <a:r>
              <a:rPr lang="en-US" sz="1800" dirty="0"/>
              <a:t>*Social pressure</a:t>
            </a:r>
          </a:p>
          <a:p>
            <a:r>
              <a:rPr lang="en-US" sz="1800" dirty="0"/>
              <a:t>*Correspondence (specificity)  </a:t>
            </a:r>
          </a:p>
          <a:p>
            <a:r>
              <a:rPr lang="en-US" sz="1800" dirty="0"/>
              <a:t>  between attitude and behavior</a:t>
            </a:r>
          </a:p>
          <a:p>
            <a:r>
              <a:rPr lang="en-US" sz="1800" dirty="0"/>
              <a:t>*Accessibility in memory</a:t>
            </a:r>
          </a:p>
          <a:p>
            <a:r>
              <a:rPr lang="en-US" sz="1800" dirty="0"/>
              <a:t>*Direct personal experience</a:t>
            </a:r>
          </a:p>
        </p:txBody>
      </p:sp>
    </p:spTree>
    <p:extLst>
      <p:ext uri="{BB962C8B-B14F-4D97-AF65-F5344CB8AC3E}">
        <p14:creationId xmlns:p14="http://schemas.microsoft.com/office/powerpoint/2010/main" val="3584801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145" y="1512690"/>
            <a:ext cx="7132320" cy="3698240"/>
          </a:xfrm>
        </p:spPr>
        <p:txBody>
          <a:bodyPr>
            <a:normAutofit/>
          </a:bodyPr>
          <a:lstStyle/>
          <a:p>
            <a:pPr>
              <a:buFont typeface="Wingdings" pitchFamily="2" charset="2"/>
              <a:buChar char="Ø"/>
            </a:pPr>
            <a:r>
              <a:rPr lang="en-US" sz="3100" b="1" dirty="0">
                <a:latin typeface="Arial" pitchFamily="34" charset="0"/>
                <a:cs typeface="Arial" pitchFamily="34" charset="0"/>
              </a:rPr>
              <a:t>Job Involvement</a:t>
            </a:r>
            <a:r>
              <a:rPr lang="en-US" sz="3100" b="1" dirty="0" smtClean="0">
                <a:latin typeface="Arial" pitchFamily="34" charset="0"/>
                <a:cs typeface="Arial" pitchFamily="34" charset="0"/>
              </a:rPr>
              <a:t>:</a:t>
            </a:r>
          </a:p>
          <a:p>
            <a:pPr>
              <a:buFont typeface="Wingdings" pitchFamily="2" charset="2"/>
              <a:buChar char="Ø"/>
            </a:pPr>
            <a:endParaRPr lang="en-US" sz="3100" b="1" dirty="0" smtClean="0">
              <a:latin typeface="Arial" pitchFamily="34" charset="0"/>
              <a:cs typeface="Arial" pitchFamily="34" charset="0"/>
            </a:endParaRPr>
          </a:p>
          <a:p>
            <a:pPr>
              <a:buFont typeface="Wingdings" pitchFamily="2" charset="2"/>
              <a:buChar char="Ø"/>
            </a:pPr>
            <a:endParaRPr lang="en-US" sz="2500" dirty="0">
              <a:latin typeface="Arial" pitchFamily="34" charset="0"/>
              <a:cs typeface="Arial" pitchFamily="34" charset="0"/>
            </a:endParaRPr>
          </a:p>
          <a:p>
            <a:pPr>
              <a:buFont typeface="Wingdings" pitchFamily="2" charset="2"/>
              <a:buChar char="Ø"/>
            </a:pPr>
            <a:r>
              <a:rPr lang="en-US" sz="3100" b="1" dirty="0">
                <a:latin typeface="Arial" pitchFamily="34" charset="0"/>
                <a:cs typeface="Arial" pitchFamily="34" charset="0"/>
              </a:rPr>
              <a:t>Psychological Empowerment:</a:t>
            </a:r>
          </a:p>
          <a:p>
            <a:pPr marL="323954" lvl="1" indent="0">
              <a:buNone/>
            </a:pPr>
            <a:endParaRPr lang="en-US" sz="2500" dirty="0">
              <a:latin typeface="Arial" pitchFamily="34" charset="0"/>
              <a:cs typeface="Arial" pitchFamily="34" charset="0"/>
            </a:endParaRPr>
          </a:p>
          <a:p>
            <a:endParaRPr lang="en-US" dirty="0"/>
          </a:p>
        </p:txBody>
      </p:sp>
      <p:sp>
        <p:nvSpPr>
          <p:cNvPr id="4" name="Slide Number Placeholder 3"/>
          <p:cNvSpPr>
            <a:spLocks noGrp="1"/>
          </p:cNvSpPr>
          <p:nvPr>
            <p:ph type="sldNum" sz="quarter" idx="4294967295"/>
          </p:nvPr>
        </p:nvSpPr>
        <p:spPr>
          <a:xfrm>
            <a:off x="7030660" y="220439"/>
            <a:ext cx="1198940" cy="316442"/>
          </a:xfrm>
          <a:prstGeom prst="rect">
            <a:avLst/>
          </a:prstGeom>
        </p:spPr>
        <p:txBody>
          <a:bodyPr lIns="80988" tIns="40494" rIns="80988" bIns="40494"/>
          <a:lstStyle/>
          <a:p>
            <a:pPr algn="r"/>
            <a:fld id="{459C59AA-AFA5-4E68-B9F7-7E1C92D444EB}" type="slidenum">
              <a:rPr lang="en-US" smtClean="0">
                <a:solidFill>
                  <a:schemeClr val="bg1"/>
                </a:solidFill>
              </a:rPr>
              <a:pPr algn="r"/>
              <a:t>4</a:t>
            </a:fld>
            <a:endParaRPr lang="en-US" dirty="0">
              <a:solidFill>
                <a:schemeClr val="bg1"/>
              </a:solidFill>
            </a:endParaRPr>
          </a:p>
        </p:txBody>
      </p:sp>
      <p:sp>
        <p:nvSpPr>
          <p:cNvPr id="5" name="Title 1"/>
          <p:cNvSpPr txBox="1">
            <a:spLocks noGrp="1"/>
          </p:cNvSpPr>
          <p:nvPr>
            <p:ph type="title"/>
          </p:nvPr>
        </p:nvSpPr>
        <p:spPr>
          <a:xfrm>
            <a:off x="379562" y="220452"/>
            <a:ext cx="7599872" cy="1030378"/>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400" b="1" dirty="0" smtClean="0">
                <a:solidFill>
                  <a:srgbClr val="FFFF00"/>
                </a:solidFill>
                <a:effectLst>
                  <a:outerShdw blurRad="38100" dist="38100" dir="2700000" algn="tl">
                    <a:srgbClr val="000000">
                      <a:alpha val="43137"/>
                    </a:srgbClr>
                  </a:outerShdw>
                </a:effectLst>
              </a:rPr>
              <a:t>Important Attitudes: </a:t>
            </a:r>
            <a:br>
              <a:rPr lang="en-US" sz="3400" b="1" dirty="0" smtClean="0">
                <a:solidFill>
                  <a:srgbClr val="FFFF00"/>
                </a:solidFill>
                <a:effectLst>
                  <a:outerShdw blurRad="38100" dist="38100" dir="2700000" algn="tl">
                    <a:srgbClr val="000000">
                      <a:alpha val="43137"/>
                    </a:srgbClr>
                  </a:outerShdw>
                </a:effectLst>
              </a:rPr>
            </a:br>
            <a:r>
              <a:rPr lang="en-US" sz="3400" b="1" dirty="0" smtClean="0">
                <a:solidFill>
                  <a:srgbClr val="FFFF00"/>
                </a:solidFill>
                <a:effectLst>
                  <a:outerShdw blurRad="38100" dist="38100" dir="2700000" algn="tl">
                    <a:srgbClr val="000000">
                      <a:alpha val="43137"/>
                    </a:srgbClr>
                  </a:outerShdw>
                </a:effectLst>
              </a:rPr>
              <a:t>Involvement and Empowerment</a:t>
            </a:r>
            <a:endParaRPr lang="en-US" sz="3400" b="1"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638175" y="5391150"/>
            <a:ext cx="3924300" cy="338554"/>
          </a:xfrm>
          <a:prstGeom prst="rect">
            <a:avLst/>
          </a:prstGeom>
          <a:noFill/>
        </p:spPr>
        <p:txBody>
          <a:bodyPr wrap="square" rtlCol="0">
            <a:spAutoFit/>
          </a:bodyPr>
          <a:lstStyle/>
          <a:p>
            <a:r>
              <a:rPr lang="en-US" dirty="0" smtClean="0"/>
              <a:t>For definitions, please see your text…</a:t>
            </a:r>
            <a:endParaRPr lang="en-US" dirty="0"/>
          </a:p>
        </p:txBody>
      </p:sp>
    </p:spTree>
    <p:extLst>
      <p:ext uri="{BB962C8B-B14F-4D97-AF65-F5344CB8AC3E}">
        <p14:creationId xmlns:p14="http://schemas.microsoft.com/office/powerpoint/2010/main" val="79130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354347"/>
            <a:ext cx="7471410" cy="3893927"/>
          </a:xfrm>
        </p:spPr>
        <p:txBody>
          <a:bodyPr>
            <a:normAutofit fontScale="85000" lnSpcReduction="20000"/>
          </a:bodyPr>
          <a:lstStyle/>
          <a:p>
            <a:pPr>
              <a:buFont typeface="Wingdings" pitchFamily="2" charset="2"/>
              <a:buChar char="Ø"/>
            </a:pPr>
            <a:r>
              <a:rPr lang="en-US" sz="4000" dirty="0">
                <a:latin typeface="Arial" pitchFamily="34" charset="0"/>
                <a:cs typeface="Arial" pitchFamily="34" charset="0"/>
              </a:rPr>
              <a:t>Organizational Commitment:</a:t>
            </a:r>
          </a:p>
          <a:p>
            <a:pPr marL="323954" lvl="1" indent="0">
              <a:buNone/>
            </a:pPr>
            <a:r>
              <a:rPr lang="en-US" dirty="0">
                <a:latin typeface="Arial" pitchFamily="34" charset="0"/>
                <a:cs typeface="Arial" pitchFamily="34" charset="0"/>
              </a:rPr>
              <a:t>Identifying with </a:t>
            </a:r>
            <a:r>
              <a:rPr lang="en-US" dirty="0" smtClean="0">
                <a:latin typeface="Arial" pitchFamily="34" charset="0"/>
                <a:cs typeface="Arial" pitchFamily="34" charset="0"/>
              </a:rPr>
              <a:t>a company and </a:t>
            </a:r>
            <a:r>
              <a:rPr lang="en-US" dirty="0">
                <a:latin typeface="Arial" pitchFamily="34" charset="0"/>
                <a:cs typeface="Arial" pitchFamily="34" charset="0"/>
              </a:rPr>
              <a:t>its goals, while wishing to maintain membership in the organization.</a:t>
            </a:r>
          </a:p>
          <a:p>
            <a:pPr lvl="1">
              <a:buFont typeface="Wingdings" pitchFamily="2" charset="2"/>
              <a:buChar char="Ø"/>
            </a:pPr>
            <a:r>
              <a:rPr lang="en-US" sz="3400" dirty="0">
                <a:latin typeface="Arial" pitchFamily="34" charset="0"/>
                <a:cs typeface="Arial" pitchFamily="34" charset="0"/>
              </a:rPr>
              <a:t>Three dimensions:</a:t>
            </a:r>
          </a:p>
          <a:p>
            <a:pPr lvl="2">
              <a:buFont typeface="Wingdings" pitchFamily="2" charset="2"/>
              <a:buChar char="Ø"/>
            </a:pPr>
            <a:r>
              <a:rPr lang="en-US" b="1" i="1" dirty="0" smtClean="0">
                <a:latin typeface="Arial" pitchFamily="34" charset="0"/>
                <a:cs typeface="Arial" pitchFamily="34" charset="0"/>
              </a:rPr>
              <a:t>A_____________</a:t>
            </a:r>
            <a:r>
              <a:rPr lang="en-US" dirty="0" smtClean="0">
                <a:latin typeface="Arial" pitchFamily="34" charset="0"/>
                <a:cs typeface="Arial" pitchFamily="34" charset="0"/>
              </a:rPr>
              <a:t> </a:t>
            </a:r>
            <a:r>
              <a:rPr lang="en-US" dirty="0">
                <a:latin typeface="Arial" pitchFamily="34" charset="0"/>
                <a:cs typeface="Arial" pitchFamily="34" charset="0"/>
              </a:rPr>
              <a:t>– emotional attachment to organization</a:t>
            </a:r>
          </a:p>
          <a:p>
            <a:pPr lvl="2">
              <a:buFont typeface="Wingdings" pitchFamily="2" charset="2"/>
              <a:buChar char="Ø"/>
            </a:pPr>
            <a:r>
              <a:rPr lang="en-US" b="1" i="1" dirty="0" smtClean="0">
                <a:latin typeface="Arial" pitchFamily="34" charset="0"/>
                <a:cs typeface="Arial" pitchFamily="34" charset="0"/>
              </a:rPr>
              <a:t>C___________ </a:t>
            </a:r>
            <a:r>
              <a:rPr lang="en-US" b="1" i="1" dirty="0">
                <a:latin typeface="Arial" pitchFamily="34" charset="0"/>
                <a:cs typeface="Arial" pitchFamily="34" charset="0"/>
              </a:rPr>
              <a:t>Commitment</a:t>
            </a:r>
            <a:r>
              <a:rPr lang="en-US" dirty="0">
                <a:latin typeface="Arial" pitchFamily="34" charset="0"/>
                <a:cs typeface="Arial" pitchFamily="34" charset="0"/>
              </a:rPr>
              <a:t> – economic value of staying</a:t>
            </a:r>
          </a:p>
          <a:p>
            <a:pPr lvl="2">
              <a:buFont typeface="Wingdings" pitchFamily="2" charset="2"/>
              <a:buChar char="Ø"/>
            </a:pPr>
            <a:r>
              <a:rPr lang="en-US" b="1" i="1" dirty="0" smtClean="0">
                <a:latin typeface="Arial" pitchFamily="34" charset="0"/>
                <a:cs typeface="Arial" pitchFamily="34" charset="0"/>
              </a:rPr>
              <a:t>Normative Commitment</a:t>
            </a:r>
            <a:r>
              <a:rPr lang="en-US" dirty="0" smtClean="0">
                <a:latin typeface="Arial" pitchFamily="34" charset="0"/>
                <a:cs typeface="Arial" pitchFamily="34" charset="0"/>
              </a:rPr>
              <a:t> </a:t>
            </a:r>
            <a:r>
              <a:rPr lang="en-US" dirty="0">
                <a:latin typeface="Arial" pitchFamily="34" charset="0"/>
                <a:cs typeface="Arial" pitchFamily="34" charset="0"/>
              </a:rPr>
              <a:t>– moral or ethical obligations</a:t>
            </a:r>
          </a:p>
          <a:p>
            <a:pPr>
              <a:buFont typeface="Wingdings" pitchFamily="2" charset="2"/>
              <a:buChar char="Ø"/>
            </a:pPr>
            <a:endParaRPr lang="en-US" dirty="0"/>
          </a:p>
        </p:txBody>
      </p:sp>
      <p:sp>
        <p:nvSpPr>
          <p:cNvPr id="4" name="Slide Number Placeholder 3"/>
          <p:cNvSpPr>
            <a:spLocks noGrp="1"/>
          </p:cNvSpPr>
          <p:nvPr>
            <p:ph type="sldNum" sz="quarter" idx="4294967295"/>
          </p:nvPr>
        </p:nvSpPr>
        <p:spPr>
          <a:xfrm>
            <a:off x="7030660" y="229065"/>
            <a:ext cx="1198940" cy="316442"/>
          </a:xfrm>
          <a:prstGeom prst="rect">
            <a:avLst/>
          </a:prstGeom>
        </p:spPr>
        <p:txBody>
          <a:bodyPr lIns="80988" tIns="40494" rIns="80988" bIns="40494"/>
          <a:lstStyle/>
          <a:p>
            <a:pPr algn="r"/>
            <a:fld id="{459C59AA-AFA5-4E68-B9F7-7E1C92D444EB}" type="slidenum">
              <a:rPr lang="en-US" smtClean="0">
                <a:solidFill>
                  <a:schemeClr val="bg1"/>
                </a:solidFill>
              </a:rPr>
              <a:pPr algn="r"/>
              <a:t>5</a:t>
            </a:fld>
            <a:endParaRPr lang="en-US" dirty="0">
              <a:solidFill>
                <a:schemeClr val="bg1"/>
              </a:solidFill>
            </a:endParaRPr>
          </a:p>
        </p:txBody>
      </p:sp>
      <p:sp>
        <p:nvSpPr>
          <p:cNvPr id="5" name="Title 1"/>
          <p:cNvSpPr txBox="1">
            <a:spLocks noGrp="1"/>
          </p:cNvSpPr>
          <p:nvPr>
            <p:ph type="title"/>
          </p:nvPr>
        </p:nvSpPr>
        <p:spPr>
          <a:xfrm>
            <a:off x="367485" y="237705"/>
            <a:ext cx="7586070" cy="1030378"/>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fontScale="9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Important Attitudes: Organizational Commitment</a:t>
            </a:r>
            <a:endParaRPr lang="en-US"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839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562" y="229080"/>
            <a:ext cx="7556740" cy="990600"/>
          </a:xfr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a:normAutofit fontScale="90000"/>
          </a:bodyPr>
          <a:lstStyle/>
          <a:p>
            <a:r>
              <a:rPr lang="en-US" b="1" dirty="0" smtClean="0">
                <a:solidFill>
                  <a:srgbClr val="FFFF00"/>
                </a:solidFill>
                <a:effectLst>
                  <a:outerShdw blurRad="38100" dist="38100" dir="2700000" algn="tl">
                    <a:srgbClr val="000000">
                      <a:alpha val="43137"/>
                    </a:srgbClr>
                  </a:outerShdw>
                </a:effectLst>
              </a:rPr>
              <a:t>Important Attitudes: </a:t>
            </a:r>
            <a:br>
              <a:rPr lang="en-US" b="1" dirty="0" smtClean="0">
                <a:solidFill>
                  <a:srgbClr val="FFFF00"/>
                </a:solidFill>
                <a:effectLst>
                  <a:outerShdw blurRad="38100" dist="38100" dir="2700000" algn="tl">
                    <a:srgbClr val="000000">
                      <a:alpha val="43137"/>
                    </a:srgbClr>
                  </a:outerShdw>
                </a:effectLst>
              </a:rPr>
            </a:br>
            <a:r>
              <a:rPr lang="en-US" b="1" dirty="0" smtClean="0">
                <a:solidFill>
                  <a:srgbClr val="FFFF00"/>
                </a:solidFill>
                <a:effectLst>
                  <a:outerShdw blurRad="38100" dist="38100" dir="2700000" algn="tl">
                    <a:srgbClr val="000000">
                      <a:alpha val="43137"/>
                    </a:srgbClr>
                  </a:outerShdw>
                </a:effectLst>
              </a:rPr>
              <a:t>Job Satisfaction</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5646" y="1400547"/>
            <a:ext cx="7903953" cy="3764280"/>
          </a:xfrm>
        </p:spPr>
        <p:txBody>
          <a:bodyPr>
            <a:normAutofit/>
          </a:bodyPr>
          <a:lstStyle/>
          <a:p>
            <a:pPr>
              <a:lnSpc>
                <a:spcPct val="90000"/>
              </a:lnSpc>
              <a:buFont typeface="Wingdings" pitchFamily="2" charset="2"/>
              <a:buChar char="Ø"/>
              <a:defRPr/>
            </a:pPr>
            <a:r>
              <a:rPr lang="en-US" sz="2800" i="1" dirty="0">
                <a:effectLst>
                  <a:outerShdw blurRad="38100" dist="38100" dir="2700000" algn="tl">
                    <a:srgbClr val="C0C0C0"/>
                  </a:outerShdw>
                </a:effectLst>
              </a:rPr>
              <a:t>Job Satisfaction:</a:t>
            </a:r>
          </a:p>
          <a:p>
            <a:pPr lvl="1">
              <a:lnSpc>
                <a:spcPct val="90000"/>
              </a:lnSpc>
              <a:buFont typeface="Wingdings" pitchFamily="2" charset="2"/>
              <a:buChar char="Ø"/>
              <a:defRPr/>
            </a:pPr>
            <a:r>
              <a:rPr lang="en-US" sz="2500" dirty="0">
                <a:latin typeface="Arial" pitchFamily="34" charset="0"/>
                <a:cs typeface="Arial" pitchFamily="34" charset="0"/>
              </a:rPr>
              <a:t>A collection of feelings and beliefs that managers have about their current jobs</a:t>
            </a:r>
            <a:r>
              <a:rPr lang="en-US" sz="2500" dirty="0" smtClean="0">
                <a:latin typeface="Arial" pitchFamily="34" charset="0"/>
                <a:cs typeface="Arial" pitchFamily="34" charset="0"/>
              </a:rPr>
              <a:t>.</a:t>
            </a:r>
          </a:p>
          <a:p>
            <a:pPr lvl="1">
              <a:lnSpc>
                <a:spcPct val="90000"/>
              </a:lnSpc>
              <a:buFont typeface="Wingdings" pitchFamily="2" charset="2"/>
              <a:buChar char="Ø"/>
              <a:defRPr/>
            </a:pPr>
            <a:r>
              <a:rPr lang="en-US" sz="2500" dirty="0" smtClean="0">
                <a:latin typeface="Arial" pitchFamily="34" charset="0"/>
                <a:cs typeface="Arial" pitchFamily="34" charset="0"/>
              </a:rPr>
              <a:t>Related to:</a:t>
            </a:r>
          </a:p>
          <a:p>
            <a:pPr lvl="2">
              <a:lnSpc>
                <a:spcPct val="90000"/>
              </a:lnSpc>
              <a:buFont typeface="Wingdings" pitchFamily="2" charset="2"/>
              <a:buChar char="Ø"/>
              <a:defRPr/>
            </a:pPr>
            <a:r>
              <a:rPr lang="en-US" sz="2500" dirty="0" smtClean="0">
                <a:latin typeface="Arial" pitchFamily="34" charset="0"/>
                <a:cs typeface="Arial" pitchFamily="34" charset="0"/>
              </a:rPr>
              <a:t>Job Involvement</a:t>
            </a:r>
          </a:p>
          <a:p>
            <a:pPr lvl="2">
              <a:lnSpc>
                <a:spcPct val="90000"/>
              </a:lnSpc>
              <a:buFont typeface="Wingdings" pitchFamily="2" charset="2"/>
              <a:buChar char="Ø"/>
              <a:defRPr/>
            </a:pPr>
            <a:r>
              <a:rPr lang="en-US" sz="2500" dirty="0" smtClean="0">
                <a:latin typeface="Arial" pitchFamily="34" charset="0"/>
                <a:cs typeface="Arial" pitchFamily="34" charset="0"/>
              </a:rPr>
              <a:t>Psychological Empowerment 			</a:t>
            </a:r>
            <a:r>
              <a:rPr lang="en-US" sz="2000" i="1" dirty="0" smtClean="0">
                <a:latin typeface="Arial" pitchFamily="34" charset="0"/>
                <a:cs typeface="Arial" pitchFamily="34" charset="0"/>
              </a:rPr>
              <a:t>(see text for details)</a:t>
            </a:r>
          </a:p>
          <a:p>
            <a:pPr marL="682625" lvl="2" indent="0">
              <a:lnSpc>
                <a:spcPct val="90000"/>
              </a:lnSpc>
              <a:buNone/>
              <a:defRPr/>
            </a:pPr>
            <a:endParaRPr lang="en-US" sz="2500" dirty="0">
              <a:latin typeface="Arial" pitchFamily="34" charset="0"/>
              <a:cs typeface="Arial" pitchFamily="34" charset="0"/>
            </a:endParaRPr>
          </a:p>
          <a:p>
            <a:pPr>
              <a:lnSpc>
                <a:spcPct val="90000"/>
              </a:lnSpc>
              <a:buFont typeface="Wingdings" pitchFamily="2" charset="2"/>
              <a:buChar char="Ø"/>
              <a:defRPr/>
            </a:pPr>
            <a:endParaRPr lang="en-US" dirty="0"/>
          </a:p>
        </p:txBody>
      </p:sp>
      <p:sp>
        <p:nvSpPr>
          <p:cNvPr id="4" name="Slide Number Placeholder 3"/>
          <p:cNvSpPr>
            <a:spLocks noGrp="1"/>
          </p:cNvSpPr>
          <p:nvPr>
            <p:ph type="sldNum" sz="quarter" idx="4294967295"/>
          </p:nvPr>
        </p:nvSpPr>
        <p:spPr>
          <a:xfrm>
            <a:off x="7030660" y="229065"/>
            <a:ext cx="1198940" cy="316442"/>
          </a:xfrm>
          <a:prstGeom prst="rect">
            <a:avLst/>
          </a:prstGeom>
        </p:spPr>
        <p:txBody>
          <a:bodyPr lIns="80988" tIns="40494" rIns="80988" bIns="40494"/>
          <a:lstStyle/>
          <a:p>
            <a:pPr algn="r"/>
            <a:fld id="{459C59AA-AFA5-4E68-B9F7-7E1C92D444EB}" type="slidenum">
              <a:rPr lang="en-US" smtClean="0">
                <a:solidFill>
                  <a:schemeClr val="bg1"/>
                </a:solidFill>
              </a:rPr>
              <a:pPr algn="r"/>
              <a:t>6</a:t>
            </a:fld>
            <a:endParaRPr lang="en-US" dirty="0">
              <a:solidFill>
                <a:schemeClr val="bg1"/>
              </a:solidFill>
            </a:endParaRPr>
          </a:p>
        </p:txBody>
      </p:sp>
    </p:spTree>
    <p:extLst>
      <p:ext uri="{BB962C8B-B14F-4D97-AF65-F5344CB8AC3E}">
        <p14:creationId xmlns:p14="http://schemas.microsoft.com/office/powerpoint/2010/main" val="437556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6986665" y="229064"/>
            <a:ext cx="1198940" cy="316442"/>
          </a:xfrm>
          <a:prstGeom prst="rect">
            <a:avLst/>
          </a:prstGeom>
        </p:spPr>
        <p:txBody>
          <a:bodyPr lIns="80988" tIns="40494" rIns="80988" bIns="40494"/>
          <a:lstStyle/>
          <a:p>
            <a:pPr algn="r"/>
            <a:fld id="{193CAD4A-3856-45D4-8D6D-DC137B5394F3}" type="slidenum">
              <a:rPr lang="en-US">
                <a:solidFill>
                  <a:schemeClr val="bg1"/>
                </a:solidFill>
              </a:rPr>
              <a:pPr algn="r"/>
              <a:t>7</a:t>
            </a:fld>
            <a:endParaRPr lang="en-US" dirty="0">
              <a:solidFill>
                <a:schemeClr val="bg1"/>
              </a:solidFill>
            </a:endParaRPr>
          </a:p>
        </p:txBody>
      </p:sp>
      <p:sp>
        <p:nvSpPr>
          <p:cNvPr id="4" name="Title 1"/>
          <p:cNvSpPr txBox="1">
            <a:spLocks/>
          </p:cNvSpPr>
          <p:nvPr/>
        </p:nvSpPr>
        <p:spPr>
          <a:xfrm>
            <a:off x="388189" y="237706"/>
            <a:ext cx="7539486" cy="990600"/>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lIns="80988" tIns="40494" rIns="80988" bIns="40494"/>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Facets of Job Satisfaction</a:t>
            </a:r>
          </a:p>
          <a:p>
            <a:r>
              <a:rPr lang="en-US" sz="2500" dirty="0">
                <a:solidFill>
                  <a:srgbClr val="FFFF00"/>
                </a:solidFill>
                <a:effectLst>
                  <a:outerShdw blurRad="38100" dist="38100" dir="2700000" algn="tl">
                    <a:srgbClr val="000000">
                      <a:alpha val="43137"/>
                    </a:srgbClr>
                  </a:outerShdw>
                </a:effectLst>
              </a:rPr>
              <a:t>(measured by the Job Descriptive Index, JDI)</a:t>
            </a:r>
          </a:p>
        </p:txBody>
      </p:sp>
      <p:sp>
        <p:nvSpPr>
          <p:cNvPr id="2" name="TextBox 1"/>
          <p:cNvSpPr txBox="1"/>
          <p:nvPr/>
        </p:nvSpPr>
        <p:spPr>
          <a:xfrm rot="16200000">
            <a:off x="-1050807" y="3300901"/>
            <a:ext cx="3500120" cy="332399"/>
          </a:xfrm>
          <a:prstGeom prst="rect">
            <a:avLst/>
          </a:prstGeom>
          <a:noFill/>
        </p:spPr>
        <p:txBody>
          <a:bodyPr wrap="square" lIns="80988" tIns="40494" rIns="80988" bIns="40494" rtlCol="0">
            <a:spAutoFit/>
          </a:bodyPr>
          <a:lstStyle/>
          <a:p>
            <a:pPr algn="ctr"/>
            <a:r>
              <a:rPr lang="en-US" dirty="0" smtClean="0"/>
              <a:t>Percent Satisfied</a:t>
            </a:r>
            <a:endParaRPr lang="en-US" dirty="0"/>
          </a:p>
        </p:txBody>
      </p:sp>
      <p:cxnSp>
        <p:nvCxnSpPr>
          <p:cNvPr id="6" name="Straight Connector 5"/>
          <p:cNvCxnSpPr/>
          <p:nvPr/>
        </p:nvCxnSpPr>
        <p:spPr>
          <a:xfrm>
            <a:off x="1165860" y="1783080"/>
            <a:ext cx="0" cy="2971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165860" y="4754880"/>
            <a:ext cx="555498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165860" y="4820920"/>
            <a:ext cx="6377940" cy="574221"/>
          </a:xfrm>
          <a:prstGeom prst="rect">
            <a:avLst/>
          </a:prstGeom>
          <a:noFill/>
        </p:spPr>
        <p:txBody>
          <a:bodyPr wrap="square" lIns="80988" tIns="40494" rIns="80988" bIns="40494" rtlCol="0">
            <a:spAutoFit/>
          </a:bodyPr>
          <a:lstStyle/>
          <a:p>
            <a:r>
              <a:rPr lang="en-US" dirty="0" smtClean="0"/>
              <a:t>Work  Pay  Promotion  Supervision  Co-Workers  Overall</a:t>
            </a:r>
          </a:p>
          <a:p>
            <a:r>
              <a:rPr lang="en-US" dirty="0" smtClean="0"/>
              <a:t>Itself  </a:t>
            </a:r>
            <a:endParaRPr lang="en-US" dirty="0"/>
          </a:p>
        </p:txBody>
      </p:sp>
      <p:sp>
        <p:nvSpPr>
          <p:cNvPr id="12" name="TextBox 11"/>
          <p:cNvSpPr txBox="1"/>
          <p:nvPr/>
        </p:nvSpPr>
        <p:spPr>
          <a:xfrm rot="16200000">
            <a:off x="415119" y="3466001"/>
            <a:ext cx="2245360" cy="332399"/>
          </a:xfrm>
          <a:prstGeom prst="rect">
            <a:avLst/>
          </a:prstGeom>
          <a:solidFill>
            <a:srgbClr val="00B0F0"/>
          </a:solidFill>
        </p:spPr>
        <p:txBody>
          <a:bodyPr wrap="square" lIns="80988" tIns="40494" rIns="80988" bIns="40494" rtlCol="0">
            <a:spAutoFit/>
          </a:bodyPr>
          <a:lstStyle/>
          <a:p>
            <a:endParaRPr lang="en-US" dirty="0"/>
          </a:p>
        </p:txBody>
      </p:sp>
      <p:sp>
        <p:nvSpPr>
          <p:cNvPr id="14" name="TextBox 13"/>
          <p:cNvSpPr txBox="1"/>
          <p:nvPr/>
        </p:nvSpPr>
        <p:spPr>
          <a:xfrm rot="16200000">
            <a:off x="1307001" y="3736742"/>
            <a:ext cx="1717040" cy="332399"/>
          </a:xfrm>
          <a:prstGeom prst="rect">
            <a:avLst/>
          </a:prstGeom>
          <a:solidFill>
            <a:srgbClr val="00B0F0"/>
          </a:solidFill>
        </p:spPr>
        <p:txBody>
          <a:bodyPr wrap="square" lIns="80988" tIns="40494" rIns="80988" bIns="40494" rtlCol="0">
            <a:spAutoFit/>
          </a:bodyPr>
          <a:lstStyle/>
          <a:p>
            <a:endParaRPr lang="en-US" dirty="0"/>
          </a:p>
        </p:txBody>
      </p:sp>
      <p:sp>
        <p:nvSpPr>
          <p:cNvPr id="15" name="TextBox 14"/>
          <p:cNvSpPr txBox="1"/>
          <p:nvPr/>
        </p:nvSpPr>
        <p:spPr>
          <a:xfrm rot="16200000">
            <a:off x="2584450" y="4258481"/>
            <a:ext cx="660400" cy="332399"/>
          </a:xfrm>
          <a:prstGeom prst="rect">
            <a:avLst/>
          </a:prstGeom>
          <a:solidFill>
            <a:srgbClr val="00B0F0"/>
          </a:solidFill>
        </p:spPr>
        <p:txBody>
          <a:bodyPr wrap="square" lIns="80988" tIns="40494" rIns="80988" bIns="40494" rtlCol="0">
            <a:spAutoFit/>
          </a:bodyPr>
          <a:lstStyle/>
          <a:p>
            <a:endParaRPr lang="en-US" dirty="0"/>
          </a:p>
        </p:txBody>
      </p:sp>
      <p:sp>
        <p:nvSpPr>
          <p:cNvPr id="16" name="TextBox 15"/>
          <p:cNvSpPr txBox="1"/>
          <p:nvPr/>
        </p:nvSpPr>
        <p:spPr>
          <a:xfrm rot="16200000">
            <a:off x="2958001" y="3598081"/>
            <a:ext cx="1981200" cy="332399"/>
          </a:xfrm>
          <a:prstGeom prst="rect">
            <a:avLst/>
          </a:prstGeom>
          <a:solidFill>
            <a:srgbClr val="00B0F0"/>
          </a:solidFill>
        </p:spPr>
        <p:txBody>
          <a:bodyPr wrap="square" lIns="80988" tIns="40494" rIns="80988" bIns="40494" rtlCol="0">
            <a:spAutoFit/>
          </a:bodyPr>
          <a:lstStyle/>
          <a:p>
            <a:endParaRPr lang="en-US" dirty="0"/>
          </a:p>
        </p:txBody>
      </p:sp>
      <p:sp>
        <p:nvSpPr>
          <p:cNvPr id="17" name="TextBox 16"/>
          <p:cNvSpPr txBox="1"/>
          <p:nvPr/>
        </p:nvSpPr>
        <p:spPr>
          <a:xfrm rot="16200000">
            <a:off x="4047320" y="3532040"/>
            <a:ext cx="2113279" cy="332399"/>
          </a:xfrm>
          <a:prstGeom prst="rect">
            <a:avLst/>
          </a:prstGeom>
          <a:solidFill>
            <a:srgbClr val="00B0F0"/>
          </a:solidFill>
        </p:spPr>
        <p:txBody>
          <a:bodyPr wrap="square" lIns="80988" tIns="40494" rIns="80988" bIns="40494" rtlCol="0">
            <a:spAutoFit/>
          </a:bodyPr>
          <a:lstStyle/>
          <a:p>
            <a:endParaRPr lang="en-US" dirty="0"/>
          </a:p>
        </p:txBody>
      </p:sp>
      <p:sp>
        <p:nvSpPr>
          <p:cNvPr id="18" name="TextBox 17"/>
          <p:cNvSpPr txBox="1"/>
          <p:nvPr/>
        </p:nvSpPr>
        <p:spPr>
          <a:xfrm rot="16200000">
            <a:off x="5086103" y="3394957"/>
            <a:ext cx="2367433" cy="332399"/>
          </a:xfrm>
          <a:prstGeom prst="rect">
            <a:avLst/>
          </a:prstGeom>
          <a:solidFill>
            <a:srgbClr val="00B0F0"/>
          </a:solidFill>
        </p:spPr>
        <p:txBody>
          <a:bodyPr wrap="square" lIns="80988" tIns="40494" rIns="80988" bIns="40494" rtlCol="0">
            <a:spAutoFit/>
          </a:bodyPr>
          <a:lstStyle/>
          <a:p>
            <a:endParaRPr lang="en-US" dirty="0"/>
          </a:p>
        </p:txBody>
      </p:sp>
      <p:sp>
        <p:nvSpPr>
          <p:cNvPr id="13" name="TextBox 12"/>
          <p:cNvSpPr txBox="1"/>
          <p:nvPr/>
        </p:nvSpPr>
        <p:spPr>
          <a:xfrm>
            <a:off x="1371600" y="2531035"/>
            <a:ext cx="411480" cy="266740"/>
          </a:xfrm>
          <a:prstGeom prst="rect">
            <a:avLst/>
          </a:prstGeom>
          <a:noFill/>
        </p:spPr>
        <p:txBody>
          <a:bodyPr wrap="square" lIns="80988" tIns="40494" rIns="80988" bIns="40494" rtlCol="0">
            <a:spAutoFit/>
          </a:bodyPr>
          <a:lstStyle/>
          <a:p>
            <a:r>
              <a:rPr lang="en-US" sz="1200" dirty="0"/>
              <a:t>76</a:t>
            </a:r>
          </a:p>
        </p:txBody>
      </p:sp>
      <p:sp>
        <p:nvSpPr>
          <p:cNvPr id="19" name="TextBox 18"/>
          <p:cNvSpPr txBox="1"/>
          <p:nvPr/>
        </p:nvSpPr>
        <p:spPr>
          <a:xfrm>
            <a:off x="1959779" y="3035839"/>
            <a:ext cx="411481" cy="266740"/>
          </a:xfrm>
          <a:prstGeom prst="rect">
            <a:avLst/>
          </a:prstGeom>
          <a:noFill/>
        </p:spPr>
        <p:txBody>
          <a:bodyPr wrap="square" lIns="80988" tIns="40494" rIns="80988" bIns="40494" rtlCol="0">
            <a:spAutoFit/>
          </a:bodyPr>
          <a:lstStyle/>
          <a:p>
            <a:r>
              <a:rPr lang="en-US" sz="1200" dirty="0"/>
              <a:t>58</a:t>
            </a:r>
          </a:p>
        </p:txBody>
      </p:sp>
      <p:sp>
        <p:nvSpPr>
          <p:cNvPr id="20" name="TextBox 19"/>
          <p:cNvSpPr txBox="1"/>
          <p:nvPr/>
        </p:nvSpPr>
        <p:spPr>
          <a:xfrm>
            <a:off x="2729637" y="4082473"/>
            <a:ext cx="480060" cy="266740"/>
          </a:xfrm>
          <a:prstGeom prst="rect">
            <a:avLst/>
          </a:prstGeom>
          <a:noFill/>
        </p:spPr>
        <p:txBody>
          <a:bodyPr wrap="square" lIns="80988" tIns="40494" rIns="80988" bIns="40494" rtlCol="0">
            <a:spAutoFit/>
          </a:bodyPr>
          <a:lstStyle/>
          <a:p>
            <a:r>
              <a:rPr lang="en-US" sz="1200" dirty="0"/>
              <a:t>20</a:t>
            </a:r>
          </a:p>
        </p:txBody>
      </p:sp>
      <p:sp>
        <p:nvSpPr>
          <p:cNvPr id="21" name="TextBox 20"/>
          <p:cNvSpPr txBox="1"/>
          <p:nvPr/>
        </p:nvSpPr>
        <p:spPr>
          <a:xfrm>
            <a:off x="3782401" y="2773680"/>
            <a:ext cx="469559" cy="266740"/>
          </a:xfrm>
          <a:prstGeom prst="rect">
            <a:avLst/>
          </a:prstGeom>
          <a:noFill/>
        </p:spPr>
        <p:txBody>
          <a:bodyPr wrap="square" lIns="80988" tIns="40494" rIns="80988" bIns="40494" rtlCol="0">
            <a:spAutoFit/>
          </a:bodyPr>
          <a:lstStyle/>
          <a:p>
            <a:r>
              <a:rPr lang="en-US" sz="1200" dirty="0"/>
              <a:t>64</a:t>
            </a:r>
          </a:p>
        </p:txBody>
      </p:sp>
      <p:sp>
        <p:nvSpPr>
          <p:cNvPr id="22" name="TextBox 21"/>
          <p:cNvSpPr txBox="1"/>
          <p:nvPr/>
        </p:nvSpPr>
        <p:spPr>
          <a:xfrm>
            <a:off x="4937760" y="2641600"/>
            <a:ext cx="480061" cy="266740"/>
          </a:xfrm>
          <a:prstGeom prst="rect">
            <a:avLst/>
          </a:prstGeom>
          <a:noFill/>
        </p:spPr>
        <p:txBody>
          <a:bodyPr wrap="square" lIns="80988" tIns="40494" rIns="80988" bIns="40494" rtlCol="0">
            <a:spAutoFit/>
          </a:bodyPr>
          <a:lstStyle/>
          <a:p>
            <a:r>
              <a:rPr lang="en-US" sz="1200" dirty="0"/>
              <a:t>69</a:t>
            </a:r>
          </a:p>
        </p:txBody>
      </p:sp>
      <p:sp>
        <p:nvSpPr>
          <p:cNvPr id="23" name="TextBox 22"/>
          <p:cNvSpPr txBox="1"/>
          <p:nvPr/>
        </p:nvSpPr>
        <p:spPr>
          <a:xfrm>
            <a:off x="6103620" y="2377440"/>
            <a:ext cx="480061" cy="266740"/>
          </a:xfrm>
          <a:prstGeom prst="rect">
            <a:avLst/>
          </a:prstGeom>
          <a:noFill/>
        </p:spPr>
        <p:txBody>
          <a:bodyPr wrap="square" lIns="80988" tIns="40494" rIns="80988" bIns="40494" rtlCol="0">
            <a:spAutoFit/>
          </a:bodyPr>
          <a:lstStyle/>
          <a:p>
            <a:r>
              <a:rPr lang="en-US" sz="1200" dirty="0"/>
              <a:t>78</a:t>
            </a:r>
          </a:p>
        </p:txBody>
      </p:sp>
      <p:sp>
        <p:nvSpPr>
          <p:cNvPr id="3" name="TextBox 2"/>
          <p:cNvSpPr txBox="1"/>
          <p:nvPr/>
        </p:nvSpPr>
        <p:spPr>
          <a:xfrm>
            <a:off x="468173" y="5395141"/>
            <a:ext cx="7615123" cy="553998"/>
          </a:xfrm>
          <a:prstGeom prst="rect">
            <a:avLst/>
          </a:prstGeom>
          <a:blipFill>
            <a:blip r:embed="rId2"/>
            <a:tile tx="0" ty="0" sx="100000" sy="100000" flip="none" algn="tl"/>
          </a:blipFill>
        </p:spPr>
        <p:txBody>
          <a:bodyPr wrap="square" rtlCol="0">
            <a:spAutoFit/>
          </a:bodyPr>
          <a:lstStyle/>
          <a:p>
            <a:r>
              <a:rPr lang="en-US" sz="1500" dirty="0" smtClean="0"/>
              <a:t>The JDI is a leading measure of job satisfaction. The Minnesota Job Satisfaction Questionnaire (not shown) and the “Faces” Scale (not shown) are two others. </a:t>
            </a:r>
            <a:endParaRPr lang="en-US" sz="1500" dirty="0"/>
          </a:p>
        </p:txBody>
      </p:sp>
    </p:spTree>
    <p:extLst>
      <p:ext uri="{BB962C8B-B14F-4D97-AF65-F5344CB8AC3E}">
        <p14:creationId xmlns:p14="http://schemas.microsoft.com/office/powerpoint/2010/main" val="3548294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104" y="231140"/>
            <a:ext cx="6322270" cy="990600"/>
          </a:xfrm>
        </p:spPr>
        <p:txBody>
          <a:bodyPr>
            <a:normAutofit/>
          </a:bodyPr>
          <a:lstStyle/>
          <a:p>
            <a:pPr eaLnBrk="1" hangingPunct="1">
              <a:defRPr/>
            </a:pPr>
            <a:endParaRPr lang="en-US" dirty="0"/>
          </a:p>
        </p:txBody>
      </p:sp>
      <p:sp>
        <p:nvSpPr>
          <p:cNvPr id="18435" name="Content Placeholder 2"/>
          <p:cNvSpPr>
            <a:spLocks noGrp="1"/>
          </p:cNvSpPr>
          <p:nvPr>
            <p:ph idx="1"/>
          </p:nvPr>
        </p:nvSpPr>
        <p:spPr>
          <a:xfrm>
            <a:off x="480060" y="1440611"/>
            <a:ext cx="7338060" cy="3525089"/>
          </a:xfrm>
        </p:spPr>
        <p:txBody>
          <a:bodyPr>
            <a:normAutofit/>
          </a:bodyPr>
          <a:lstStyle/>
          <a:p>
            <a:pPr eaLnBrk="1" hangingPunct="1">
              <a:buFont typeface="Wingdings" pitchFamily="2" charset="2"/>
              <a:buChar char="Ø"/>
            </a:pPr>
            <a:r>
              <a:rPr lang="en-US" sz="2800" b="1" dirty="0">
                <a:latin typeface="Arial" pitchFamily="34" charset="0"/>
                <a:cs typeface="Arial" pitchFamily="34" charset="0"/>
              </a:rPr>
              <a:t>Job </a:t>
            </a:r>
            <a:r>
              <a:rPr lang="en-US" sz="2800" b="1" dirty="0" smtClean="0">
                <a:latin typeface="Arial" pitchFamily="34" charset="0"/>
                <a:cs typeface="Arial" pitchFamily="34" charset="0"/>
              </a:rPr>
              <a:t>Performance</a:t>
            </a:r>
          </a:p>
          <a:p>
            <a:pPr eaLnBrk="1" hangingPunct="1">
              <a:buFont typeface="Wingdings" pitchFamily="2" charset="2"/>
              <a:buChar char="Ø"/>
            </a:pPr>
            <a:endParaRPr lang="en-US" sz="2800" b="1" dirty="0">
              <a:latin typeface="Arial" pitchFamily="34" charset="0"/>
              <a:cs typeface="Arial" pitchFamily="34" charset="0"/>
            </a:endParaRPr>
          </a:p>
          <a:p>
            <a:pPr eaLnBrk="1" hangingPunct="1">
              <a:buFont typeface="Wingdings" pitchFamily="2" charset="2"/>
              <a:buChar char="Ø"/>
            </a:pPr>
            <a:r>
              <a:rPr lang="en-US" sz="2800" b="1" dirty="0" smtClean="0">
                <a:latin typeface="Arial" pitchFamily="34" charset="0"/>
                <a:cs typeface="Arial" pitchFamily="34" charset="0"/>
              </a:rPr>
              <a:t>Organizational </a:t>
            </a:r>
            <a:r>
              <a:rPr lang="en-US" sz="2800" b="1" dirty="0">
                <a:latin typeface="Arial" pitchFamily="34" charset="0"/>
                <a:cs typeface="Arial" pitchFamily="34" charset="0"/>
              </a:rPr>
              <a:t>Citizenship </a:t>
            </a:r>
            <a:r>
              <a:rPr lang="en-US" sz="2800" b="1" dirty="0" smtClean="0">
                <a:latin typeface="Arial" pitchFamily="34" charset="0"/>
                <a:cs typeface="Arial" pitchFamily="34" charset="0"/>
              </a:rPr>
              <a:t>Behavior</a:t>
            </a:r>
          </a:p>
          <a:p>
            <a:pPr eaLnBrk="1" hangingPunct="1">
              <a:buFont typeface="Wingdings" pitchFamily="2" charset="2"/>
              <a:buChar char="Ø"/>
            </a:pPr>
            <a:endParaRPr lang="en-US" sz="1900" b="1" dirty="0">
              <a:latin typeface="Arial" pitchFamily="34" charset="0"/>
              <a:cs typeface="Arial" pitchFamily="34" charset="0"/>
            </a:endParaRPr>
          </a:p>
          <a:p>
            <a:pPr eaLnBrk="1" hangingPunct="1">
              <a:buFont typeface="Wingdings" pitchFamily="2" charset="2"/>
              <a:buChar char="Ø"/>
            </a:pPr>
            <a:r>
              <a:rPr lang="en-US" sz="2800" b="1" dirty="0" smtClean="0">
                <a:latin typeface="Arial" pitchFamily="34" charset="0"/>
                <a:cs typeface="Arial" pitchFamily="34" charset="0"/>
              </a:rPr>
              <a:t>Customer Satisfaction</a:t>
            </a:r>
          </a:p>
          <a:p>
            <a:pPr eaLnBrk="1" hangingPunct="1">
              <a:buFont typeface="Wingdings" pitchFamily="2" charset="2"/>
              <a:buChar char="Ø"/>
            </a:pPr>
            <a:endParaRPr lang="en-US" dirty="0" smtClean="0">
              <a:latin typeface="Arial" pitchFamily="34" charset="0"/>
              <a:cs typeface="Arial" pitchFamily="34" charset="0"/>
            </a:endParaRPr>
          </a:p>
          <a:p>
            <a:pPr eaLnBrk="1" hangingPunct="1">
              <a:buFont typeface="Wingdings" pitchFamily="2" charset="2"/>
              <a:buChar char="Ø"/>
            </a:pPr>
            <a:r>
              <a:rPr lang="en-US" sz="2800" b="1" dirty="0" smtClean="0">
                <a:latin typeface="Arial" pitchFamily="34" charset="0"/>
                <a:cs typeface="Arial" pitchFamily="34" charset="0"/>
              </a:rPr>
              <a:t>Absenteeism</a:t>
            </a:r>
            <a:endParaRPr lang="en-US" sz="2800" b="1" dirty="0">
              <a:latin typeface="Arial" pitchFamily="34" charset="0"/>
              <a:cs typeface="Arial" pitchFamily="34" charset="0"/>
            </a:endParaRPr>
          </a:p>
        </p:txBody>
      </p:sp>
      <p:sp>
        <p:nvSpPr>
          <p:cNvPr id="5" name="Slide Number Placeholder 4"/>
          <p:cNvSpPr>
            <a:spLocks noGrp="1"/>
          </p:cNvSpPr>
          <p:nvPr>
            <p:ph type="sldNum" sz="quarter" idx="4294967295"/>
          </p:nvPr>
        </p:nvSpPr>
        <p:spPr>
          <a:xfrm>
            <a:off x="5077663" y="249878"/>
            <a:ext cx="3151937" cy="316442"/>
          </a:xfrm>
          <a:prstGeom prst="rect">
            <a:avLst/>
          </a:prstGeom>
        </p:spPr>
        <p:txBody>
          <a:bodyPr lIns="80988" tIns="40494" rIns="80988" bIns="40494"/>
          <a:lstStyle/>
          <a:p>
            <a:pPr algn="r">
              <a:defRPr/>
            </a:pPr>
            <a:fld id="{3F2946FF-21D3-435D-BF66-3831788AA7A3}" type="slidenum">
              <a:rPr lang="en-US" smtClean="0">
                <a:solidFill>
                  <a:schemeClr val="bg1"/>
                </a:solidFill>
              </a:rPr>
              <a:pPr algn="r">
                <a:defRPr/>
              </a:pPr>
              <a:t>8</a:t>
            </a:fld>
            <a:endParaRPr lang="en-US" dirty="0">
              <a:solidFill>
                <a:schemeClr val="bg1"/>
              </a:solidFill>
            </a:endParaRPr>
          </a:p>
        </p:txBody>
      </p:sp>
      <p:sp>
        <p:nvSpPr>
          <p:cNvPr id="8" name="Title 1"/>
          <p:cNvSpPr txBox="1">
            <a:spLocks/>
          </p:cNvSpPr>
          <p:nvPr/>
        </p:nvSpPr>
        <p:spPr>
          <a:xfrm>
            <a:off x="396815" y="231140"/>
            <a:ext cx="7582619" cy="990600"/>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Outcomes of Job Satisfaction</a:t>
            </a:r>
            <a:endParaRPr lang="en-US" b="1"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698500" y="5327650"/>
            <a:ext cx="6902450" cy="584775"/>
          </a:xfrm>
          <a:prstGeom prst="rect">
            <a:avLst/>
          </a:prstGeom>
          <a:noFill/>
        </p:spPr>
        <p:txBody>
          <a:bodyPr wrap="square" rtlCol="0">
            <a:spAutoFit/>
          </a:bodyPr>
          <a:lstStyle/>
          <a:p>
            <a:r>
              <a:rPr lang="en-US" dirty="0" smtClean="0"/>
              <a:t>For an entertaining student-made (10 min.) video about job satisfaction, see:  </a:t>
            </a:r>
            <a:r>
              <a:rPr lang="en-US" dirty="0" smtClean="0">
                <a:hlinkClick r:id="rId3"/>
              </a:rPr>
              <a:t>https</a:t>
            </a:r>
            <a:r>
              <a:rPr lang="en-US" dirty="0">
                <a:hlinkClick r:id="rId3"/>
              </a:rPr>
              <a:t>://</a:t>
            </a:r>
            <a:r>
              <a:rPr lang="en-US" dirty="0" smtClean="0">
                <a:hlinkClick r:id="rId3"/>
              </a:rPr>
              <a:t>www.youtube.com/watch?v=5BzBY3FaugY</a:t>
            </a:r>
            <a:r>
              <a:rPr lang="en-US" dirty="0" smtClean="0"/>
              <a:t> </a:t>
            </a:r>
            <a:endParaRPr lang="en-US" dirty="0"/>
          </a:p>
        </p:txBody>
      </p:sp>
    </p:spTree>
    <p:extLst>
      <p:ext uri="{BB962C8B-B14F-4D97-AF65-F5344CB8AC3E}">
        <p14:creationId xmlns:p14="http://schemas.microsoft.com/office/powerpoint/2010/main" val="1530788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fade">
                                      <p:cBhvr>
                                        <p:cTn id="11" dur="500"/>
                                        <p:tgtEl>
                                          <p:spTgt spid="18435">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8435">
                                            <p:txEl>
                                              <p:pRg st="4" end="4"/>
                                            </p:txEl>
                                          </p:spTgt>
                                        </p:tgtEl>
                                        <p:attrNameLst>
                                          <p:attrName>style.visibility</p:attrName>
                                        </p:attrNameLst>
                                      </p:cBhvr>
                                      <p:to>
                                        <p:strVal val="visible"/>
                                      </p:to>
                                    </p:set>
                                    <p:animEffect transition="in" filter="fade">
                                      <p:cBhvr>
                                        <p:cTn id="16" dur="500"/>
                                        <p:tgtEl>
                                          <p:spTgt spid="1843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435">
                                            <p:txEl>
                                              <p:pRg st="6" end="6"/>
                                            </p:txEl>
                                          </p:spTgt>
                                        </p:tgtEl>
                                        <p:attrNameLst>
                                          <p:attrName>style.visibility</p:attrName>
                                        </p:attrNameLst>
                                      </p:cBhvr>
                                      <p:to>
                                        <p:strVal val="visible"/>
                                      </p:to>
                                    </p:set>
                                    <p:animEffect transition="in" filter="fade">
                                      <p:cBhvr>
                                        <p:cTn id="21"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86" y="231140"/>
            <a:ext cx="6322270" cy="990600"/>
          </a:xfrm>
        </p:spPr>
        <p:txBody>
          <a:bodyPr>
            <a:normAutofit/>
          </a:bodyPr>
          <a:lstStyle/>
          <a:p>
            <a:pPr eaLnBrk="1" hangingPunct="1">
              <a:defRPr/>
            </a:pPr>
            <a:endParaRPr lang="en-US" dirty="0"/>
          </a:p>
        </p:txBody>
      </p:sp>
      <p:sp>
        <p:nvSpPr>
          <p:cNvPr id="17411" name="Content Placeholder 2"/>
          <p:cNvSpPr>
            <a:spLocks noGrp="1"/>
          </p:cNvSpPr>
          <p:nvPr>
            <p:ph idx="1"/>
          </p:nvPr>
        </p:nvSpPr>
        <p:spPr>
          <a:xfrm>
            <a:off x="605811" y="1406106"/>
            <a:ext cx="7002414" cy="3235744"/>
          </a:xfrm>
        </p:spPr>
        <p:txBody>
          <a:bodyPr>
            <a:normAutofit/>
          </a:bodyPr>
          <a:lstStyle/>
          <a:p>
            <a:pPr>
              <a:buFont typeface="Wingdings" pitchFamily="2" charset="2"/>
              <a:buChar char="Ø"/>
              <a:defRPr/>
            </a:pPr>
            <a:r>
              <a:rPr lang="en-US" sz="2300" b="1" dirty="0">
                <a:latin typeface="Arial" pitchFamily="34" charset="0"/>
                <a:cs typeface="Arial" pitchFamily="34" charset="0"/>
              </a:rPr>
              <a:t>Turnover</a:t>
            </a:r>
          </a:p>
          <a:p>
            <a:pPr eaLnBrk="1" hangingPunct="1">
              <a:spcBef>
                <a:spcPts val="509"/>
              </a:spcBef>
              <a:buFont typeface="Wingdings" pitchFamily="2" charset="2"/>
              <a:buChar char="Ø"/>
              <a:defRPr/>
            </a:pPr>
            <a:r>
              <a:rPr lang="en-US" sz="2300" b="1" dirty="0" smtClean="0">
                <a:latin typeface="Arial" pitchFamily="34" charset="0"/>
                <a:cs typeface="Arial" pitchFamily="34" charset="0"/>
              </a:rPr>
              <a:t>Unionization</a:t>
            </a:r>
            <a:endParaRPr lang="en-US" sz="2300" b="1" dirty="0">
              <a:latin typeface="Arial" pitchFamily="34" charset="0"/>
              <a:cs typeface="Arial" pitchFamily="34" charset="0"/>
            </a:endParaRPr>
          </a:p>
          <a:p>
            <a:pPr eaLnBrk="1" hangingPunct="1">
              <a:spcBef>
                <a:spcPts val="509"/>
              </a:spcBef>
              <a:buFont typeface="Wingdings" pitchFamily="2" charset="2"/>
              <a:buChar char="Ø"/>
              <a:defRPr/>
            </a:pPr>
            <a:r>
              <a:rPr lang="en-US" sz="2300" b="1" dirty="0" smtClean="0">
                <a:latin typeface="Arial" pitchFamily="34" charset="0"/>
                <a:cs typeface="Arial" pitchFamily="34" charset="0"/>
              </a:rPr>
              <a:t>Workplace </a:t>
            </a:r>
            <a:r>
              <a:rPr lang="en-US" sz="2300" b="1" dirty="0">
                <a:latin typeface="Arial" pitchFamily="34" charset="0"/>
                <a:cs typeface="Arial" pitchFamily="34" charset="0"/>
              </a:rPr>
              <a:t>Deviance</a:t>
            </a:r>
          </a:p>
          <a:p>
            <a:pPr marL="347662" lvl="1" indent="0" eaLnBrk="1" hangingPunct="1">
              <a:buNone/>
              <a:defRPr/>
            </a:pPr>
            <a:endParaRPr lang="en-US" sz="2300" dirty="0" smtClean="0">
              <a:latin typeface="Arial" pitchFamily="34" charset="0"/>
              <a:cs typeface="Arial" pitchFamily="34" charset="0"/>
            </a:endParaRPr>
          </a:p>
          <a:p>
            <a:pPr eaLnBrk="1" hangingPunct="1">
              <a:buFont typeface="Wingdings" pitchFamily="2" charset="2"/>
              <a:buNone/>
              <a:defRPr/>
            </a:pPr>
            <a:r>
              <a:rPr lang="en-US" sz="2300" b="0" i="1" dirty="0" smtClean="0">
                <a:latin typeface="Times New Roman" pitchFamily="18" charset="0"/>
              </a:rPr>
              <a:t>   </a:t>
            </a:r>
            <a:r>
              <a:rPr lang="en-US" sz="2300" b="1" i="1" dirty="0" smtClean="0">
                <a:solidFill>
                  <a:srgbClr val="084186"/>
                </a:solidFill>
                <a:latin typeface="Times New Roman" pitchFamily="18" charset="0"/>
              </a:rPr>
              <a:t>Despite the overwhelming evidence of the impact of job satisfaction on the bottom line, most managers are either unconcerned about worker job satisfaction or they overestimate the level of worker job satisfaction</a:t>
            </a:r>
            <a:r>
              <a:rPr lang="en-US" sz="2300" b="1" dirty="0" smtClean="0">
                <a:solidFill>
                  <a:srgbClr val="084186"/>
                </a:solidFill>
                <a:latin typeface="Times New Roman" pitchFamily="18" charset="0"/>
              </a:rPr>
              <a:t>.</a:t>
            </a:r>
          </a:p>
        </p:txBody>
      </p:sp>
      <p:sp>
        <p:nvSpPr>
          <p:cNvPr id="4" name="Rectangle 3"/>
          <p:cNvSpPr/>
          <p:nvPr/>
        </p:nvSpPr>
        <p:spPr>
          <a:xfrm>
            <a:off x="442189" y="3698240"/>
            <a:ext cx="163621" cy="1712995"/>
          </a:xfrm>
          <a:prstGeom prst="rect">
            <a:avLst/>
          </a:prstGeom>
          <a:noFill/>
          <a:ln>
            <a:solidFill>
              <a:schemeClr val="tx2"/>
            </a:solidFill>
          </a:ln>
        </p:spPr>
        <p:txBody>
          <a:bodyPr wrap="none" lIns="80988" tIns="40494" rIns="80988" bIns="40494">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endParaRPr lang="en-US" sz="10600" spc="44"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5" name="Slide Number Placeholder 4"/>
          <p:cNvSpPr>
            <a:spLocks noGrp="1"/>
          </p:cNvSpPr>
          <p:nvPr>
            <p:ph type="sldNum" sz="quarter" idx="4294967295"/>
          </p:nvPr>
        </p:nvSpPr>
        <p:spPr>
          <a:xfrm>
            <a:off x="5077663" y="241252"/>
            <a:ext cx="3151937" cy="316442"/>
          </a:xfrm>
          <a:prstGeom prst="rect">
            <a:avLst/>
          </a:prstGeom>
        </p:spPr>
        <p:txBody>
          <a:bodyPr lIns="80988" tIns="40494" rIns="80988" bIns="40494"/>
          <a:lstStyle/>
          <a:p>
            <a:pPr algn="r">
              <a:defRPr/>
            </a:pPr>
            <a:fld id="{3436162F-29E9-45A1-AD61-1A237E1A4D04}" type="slidenum">
              <a:rPr lang="en-US" smtClean="0">
                <a:solidFill>
                  <a:schemeClr val="bg1"/>
                </a:solidFill>
              </a:rPr>
              <a:pPr algn="r">
                <a:defRPr/>
              </a:pPr>
              <a:t>9</a:t>
            </a:fld>
            <a:endParaRPr lang="en-US" dirty="0">
              <a:solidFill>
                <a:schemeClr val="bg1"/>
              </a:solidFill>
            </a:endParaRPr>
          </a:p>
        </p:txBody>
      </p:sp>
      <p:sp>
        <p:nvSpPr>
          <p:cNvPr id="8" name="Title 1"/>
          <p:cNvSpPr txBox="1">
            <a:spLocks/>
          </p:cNvSpPr>
          <p:nvPr/>
        </p:nvSpPr>
        <p:spPr>
          <a:xfrm>
            <a:off x="370936" y="231140"/>
            <a:ext cx="7522234" cy="990600"/>
          </a:xfrm>
          <a:prstGeom prst="rect">
            <a:avLst/>
          </a:prstGeom>
          <a:gradFill>
            <a:gsLst>
              <a:gs pos="0">
                <a:srgbClr val="0070C0"/>
              </a:gs>
              <a:gs pos="50000">
                <a:srgbClr val="0097CC"/>
              </a:gs>
              <a:gs pos="100000">
                <a:srgbClr val="002060"/>
              </a:gs>
            </a:gsLst>
            <a:lin ang="5400000" scaled="0"/>
          </a:gradFill>
          <a:ln>
            <a:solidFill>
              <a:srgbClr val="0070C0"/>
            </a:solidFill>
          </a:ln>
          <a:effectLst>
            <a:innerShdw blurRad="63500" dist="50800" dir="2700000">
              <a:prstClr val="black">
                <a:alpha val="50000"/>
              </a:prstClr>
            </a:innerShdw>
          </a:effectLst>
        </p:spPr>
        <p:txBody>
          <a:bodyPr vert="horz" lIns="80988" tIns="40494" rIns="80988" bIns="40494"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rgbClr val="FFFF00"/>
                </a:solidFill>
                <a:effectLst>
                  <a:outerShdw blurRad="38100" dist="38100" dir="2700000" algn="tl">
                    <a:srgbClr val="000000">
                      <a:alpha val="43137"/>
                    </a:srgbClr>
                  </a:outerShdw>
                </a:effectLst>
              </a:rPr>
              <a:t>Outcomes of Job Satisfaction</a:t>
            </a:r>
            <a:endParaRPr lang="en-US" b="1"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946150" y="4641850"/>
            <a:ext cx="6407150" cy="338554"/>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653818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Jones2 T05</Template>
  <TotalTime>9721</TotalTime>
  <Words>2541</Words>
  <Application>Microsoft Office PowerPoint</Application>
  <PresentationFormat>Custom</PresentationFormat>
  <Paragraphs>284</Paragraphs>
  <Slides>25</Slides>
  <Notes>18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Jones2 T05</vt:lpstr>
      <vt:lpstr>Attitudes &amp; Job Satisfaction </vt:lpstr>
      <vt:lpstr>What is the Difference Between Beliefs and Attitudes?</vt:lpstr>
      <vt:lpstr>The “ABC” of Attitudes</vt:lpstr>
      <vt:lpstr>Important Attitudes:  Involvement and Empowerment</vt:lpstr>
      <vt:lpstr>Important Attitudes: Organizational Commitment</vt:lpstr>
      <vt:lpstr>Important Attitudes:  Job Satisfaction</vt:lpstr>
      <vt:lpstr>PowerPoint Presentation</vt:lpstr>
      <vt:lpstr>PowerPoint Presentation</vt:lpstr>
      <vt:lpstr>PowerPoint Presentation</vt:lpstr>
      <vt:lpstr>Responses to Dissatisfaction:</vt:lpstr>
      <vt:lpstr>PowerPoint Presentation</vt:lpstr>
      <vt:lpstr>Moods, &amp; Emotions</vt:lpstr>
      <vt:lpstr>PowerPoint Presentation</vt:lpstr>
      <vt:lpstr>PowerPoint Presentation</vt:lpstr>
      <vt:lpstr>PowerPoint Presentation</vt:lpstr>
      <vt:lpstr>Moods:</vt:lpstr>
      <vt:lpstr>Job Satisfaction Fluctuates   Over Time, Based on Mood</vt:lpstr>
      <vt:lpstr>Emotional Labor: (See Text, Ch. 4)</vt:lpstr>
      <vt:lpstr>PowerPoint Presentation</vt:lpstr>
      <vt:lpstr>PowerPoint Presentation</vt:lpstr>
      <vt:lpstr>PowerPoint Presentation</vt:lpstr>
      <vt:lpstr>PowerPoint Presentation</vt:lpstr>
      <vt:lpstr>PowerPoint Presentation</vt:lpstr>
      <vt:lpstr>Summary:</vt:lpstr>
      <vt:lpstr>PowerPoint Presentation</vt:lpstr>
    </vt:vector>
  </TitlesOfParts>
  <Manager>Haldala</Manager>
  <Company>AzureWing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Jones</dc:title>
  <dc:subject>Contemporary Management 4e</dc:subject>
  <dc:creator>Linda Crane</dc:creator>
  <cp:lastModifiedBy>Owner</cp:lastModifiedBy>
  <cp:revision>119</cp:revision>
  <dcterms:created xsi:type="dcterms:W3CDTF">2004-09-20T18:17:15Z</dcterms:created>
  <dcterms:modified xsi:type="dcterms:W3CDTF">2018-07-30T17:36:24Z</dcterms:modified>
  <cp:category>Presentation</cp:category>
</cp:coreProperties>
</file>