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3"/>
  </p:notesMasterIdLst>
  <p:handoutMasterIdLst>
    <p:handoutMasterId r:id="rId34"/>
  </p:handoutMasterIdLst>
  <p:sldIdLst>
    <p:sldId id="258" r:id="rId2"/>
    <p:sldId id="257" r:id="rId3"/>
    <p:sldId id="260" r:id="rId4"/>
    <p:sldId id="261" r:id="rId5"/>
    <p:sldId id="300" r:id="rId6"/>
    <p:sldId id="299" r:id="rId7"/>
    <p:sldId id="298" r:id="rId8"/>
    <p:sldId id="308" r:id="rId9"/>
    <p:sldId id="309" r:id="rId10"/>
    <p:sldId id="310" r:id="rId11"/>
    <p:sldId id="311" r:id="rId12"/>
    <p:sldId id="313" r:id="rId13"/>
    <p:sldId id="314" r:id="rId14"/>
    <p:sldId id="324" r:id="rId15"/>
    <p:sldId id="316" r:id="rId16"/>
    <p:sldId id="275" r:id="rId17"/>
    <p:sldId id="315" r:id="rId18"/>
    <p:sldId id="317" r:id="rId19"/>
    <p:sldId id="318" r:id="rId20"/>
    <p:sldId id="321" r:id="rId21"/>
    <p:sldId id="319" r:id="rId22"/>
    <p:sldId id="320" r:id="rId23"/>
    <p:sldId id="301" r:id="rId24"/>
    <p:sldId id="277" r:id="rId25"/>
    <p:sldId id="278" r:id="rId26"/>
    <p:sldId id="303" r:id="rId27"/>
    <p:sldId id="305" r:id="rId28"/>
    <p:sldId id="325" r:id="rId29"/>
    <p:sldId id="326" r:id="rId30"/>
    <p:sldId id="327" r:id="rId31"/>
    <p:sldId id="297" r:id="rId32"/>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BB2C29"/>
    <a:srgbClr val="1A69A4"/>
    <a:srgbClr val="FFCC66"/>
    <a:srgbClr val="499D8D"/>
    <a:srgbClr val="5A8F3D"/>
    <a:srgbClr val="AF7EBE"/>
    <a:srgbClr val="0B3F49"/>
    <a:srgbClr val="538438"/>
    <a:srgbClr val="6088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88412" autoAdjust="0"/>
  </p:normalViewPr>
  <p:slideViewPr>
    <p:cSldViewPr snapToGrid="0">
      <p:cViewPr>
        <p:scale>
          <a:sx n="104" d="100"/>
          <a:sy n="104" d="100"/>
        </p:scale>
        <p:origin x="-427" y="125"/>
      </p:cViewPr>
      <p:guideLst>
        <p:guide orient="horz" pos="1872"/>
        <p:guide pos="2592"/>
      </p:guideLst>
    </p:cSldViewPr>
  </p:slideViewPr>
  <p:outlineViewPr>
    <p:cViewPr>
      <p:scale>
        <a:sx n="33" d="100"/>
        <a:sy n="33" d="100"/>
      </p:scale>
      <p:origin x="0" y="16152"/>
    </p:cViewPr>
  </p:outlineViewPr>
  <p:notesTextViewPr>
    <p:cViewPr>
      <p:scale>
        <a:sx n="100" d="100"/>
        <a:sy n="100" d="100"/>
      </p:scale>
      <p:origin x="0" y="0"/>
    </p:cViewPr>
  </p:notesTextViewPr>
  <p:sorterViewPr>
    <p:cViewPr>
      <p:scale>
        <a:sx n="100" d="100"/>
        <a:sy n="100" d="100"/>
      </p:scale>
      <p:origin x="0" y="7416"/>
    </p:cViewPr>
  </p:sorterViewPr>
  <p:notesViewPr>
    <p:cSldViewPr snapToGrid="0">
      <p:cViewPr varScale="1">
        <p:scale>
          <a:sx n="83" d="100"/>
          <a:sy n="83" d="100"/>
        </p:scale>
        <p:origin x="-199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2054AD-D3DC-468C-BD2E-27D3D9688AEF}" type="datetimeFigureOut">
              <a:rPr lang="en-US" smtClean="0"/>
              <a:t>7/30/2018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8C3E21-97DC-409E-A927-C2BDEF63E06F}" type="slidenum">
              <a:rPr lang="en-US" smtClean="0"/>
              <a:t>‹#›</a:t>
            </a:fld>
            <a:endParaRPr lang="en-US"/>
          </a:p>
        </p:txBody>
      </p:sp>
    </p:spTree>
    <p:extLst>
      <p:ext uri="{BB962C8B-B14F-4D97-AF65-F5344CB8AC3E}">
        <p14:creationId xmlns:p14="http://schemas.microsoft.com/office/powerpoint/2010/main" val="1466659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63C4C585-F07D-434E-B916-04D3A7169FE1}" type="slidenum">
              <a:rPr lang="en-US"/>
              <a:pPr/>
              <a:t>‹#›</a:t>
            </a:fld>
            <a:endParaRPr lang="en-US"/>
          </a:p>
        </p:txBody>
      </p:sp>
    </p:spTree>
    <p:extLst>
      <p:ext uri="{BB962C8B-B14F-4D97-AF65-F5344CB8AC3E}">
        <p14:creationId xmlns:p14="http://schemas.microsoft.com/office/powerpoint/2010/main" val="162956251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607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MBTI is the most widely used personality instrument worldwide.  Participants are classified within four scales to determine 1 of 16 possible personality types.    These types are broken down into four dichotomies.  The first is extroverts who tend to be sociable and assertive verses introverts who tend to be quiet and shy.  The second dichotomy is sensing and intuitive.  Sensors are practical and orderly where intuits utilize unconscious processes.  The third dichotomy is thinking and feeling.  Thinking focuses on using reason and logic where feeling utilizes values and emotions.  The final dichotomy is judging and perceiving.  Judgers want order and structure whereas perceivers are more flexible and spontaneous.</a:t>
            </a:r>
          </a:p>
          <a:p>
            <a:endParaRPr lang="en-US" smtClean="0"/>
          </a:p>
          <a:p>
            <a:endParaRPr lang="en-US" smtClean="0"/>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16609AE7-A56A-4460-9CCD-3EF9644A5CC2}" type="slidenum">
              <a:rPr lang="en-US" sz="1200" b="0" smtClean="0">
                <a:latin typeface="Times New Roman" pitchFamily="18" charset="0"/>
              </a:rPr>
              <a:pPr eaLnBrk="1" hangingPunct="1"/>
              <a:t>5</a:t>
            </a:fld>
            <a:endParaRPr lang="en-US"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Personality and value studies are important to the field of organizational behavior because they have been linked to workplace outcomes.  The person-job fit theory developed by John Holland has been critical to thinking about how people fit with a specific job.  Holland classified people into six personality types utilizing a vocational preference inventory.  </a:t>
            </a:r>
          </a:p>
          <a:p>
            <a:endParaRPr lang="en-US" smtClean="0"/>
          </a:p>
          <a:p>
            <a:r>
              <a:rPr lang="en-US" smtClean="0"/>
              <a:t>Through the study of personality it has become clear that there are intrinsic differences in personality between people.  Given that there are a number of different jobs it is logical that people in jobs congruent with their personalities would be more satisfied in their work.</a:t>
            </a:r>
          </a:p>
        </p:txBody>
      </p:sp>
      <p:sp>
        <p:nvSpPr>
          <p:cNvPr id="501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01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9BF143A8-5204-400F-8303-263D3943A3EC}" type="slidenum">
              <a:rPr lang="en-US" sz="1200" b="0" smtClean="0">
                <a:latin typeface="Times New Roman" pitchFamily="18" charset="0"/>
              </a:rPr>
              <a:pPr eaLnBrk="1" hangingPunct="1"/>
              <a:t>19</a:t>
            </a:fld>
            <a:endParaRPr 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the personality is matched with the type of occupation, then there are stronger positive work outcomes. </a:t>
            </a:r>
          </a:p>
        </p:txBody>
      </p:sp>
      <p:sp>
        <p:nvSpPr>
          <p:cNvPr id="512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12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28BB9837-69B8-4A6C-96AD-675C56615095}" type="slidenum">
              <a:rPr lang="en-US" sz="1200" b="0" smtClean="0">
                <a:latin typeface="Times New Roman" pitchFamily="18" charset="0"/>
              </a:rPr>
              <a:pPr eaLnBrk="1" hangingPunct="1"/>
              <a:t>21</a:t>
            </a:fld>
            <a:endParaRPr lang="en-US"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idea can be further linked to the workplace by looking at person-organization fit.  The employee’s personality needs to fit with the organizational culture.  When employees find organizations that match their values, they are more likely to be selected and correspondingly be more satisfied with their work.  The big five personality types are often helpful in matching the individuals with organizational culture.</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CA980F76-DD4B-4474-805D-BF336398831E}" type="slidenum">
              <a:rPr lang="en-US" sz="1200" b="0" smtClean="0">
                <a:latin typeface="Times New Roman" pitchFamily="18" charset="0"/>
              </a:rPr>
              <a:pPr eaLnBrk="1" hangingPunct="1"/>
              <a:t>22</a:t>
            </a:fld>
            <a:endParaRPr lang="en-US"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workplace is made up of a number different generations of workers, more so than ever before seen in history.  These workers bring with them different sets of values and corresponding work behaviors.  For example, veterans tend to be conservative and conform to standards whereas nexters tend to be self-reliant but still team oriented.</a:t>
            </a:r>
          </a:p>
        </p:txBody>
      </p:sp>
      <p:sp>
        <p:nvSpPr>
          <p:cNvPr id="491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D17E40BA-B87A-479A-A2F8-182E8E0E586E}" type="slidenum">
              <a:rPr lang="en-US" sz="1200" b="0" smtClean="0">
                <a:latin typeface="Times New Roman" pitchFamily="18" charset="0"/>
              </a:rPr>
              <a:pPr eaLnBrk="1" hangingPunct="1"/>
              <a:t>27</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5"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6" name="Rectangle 4"/>
          <p:cNvSpPr>
            <a:spLocks noChangeArrowheads="1"/>
          </p:cNvSpPr>
          <p:nvPr/>
        </p:nvSpPr>
        <p:spPr bwMode="auto">
          <a:xfrm>
            <a:off x="5983288" y="2122488"/>
            <a:ext cx="1771650" cy="757237"/>
          </a:xfrm>
          <a:prstGeom prst="rect">
            <a:avLst/>
          </a:prstGeom>
          <a:solidFill>
            <a:schemeClr val="bg1"/>
          </a:solidFill>
          <a:ln w="9525">
            <a:noFill/>
            <a:miter lim="800000"/>
            <a:headEnd/>
            <a:tailEnd/>
          </a:ln>
          <a:effectLst/>
        </p:spPr>
        <p:txBody>
          <a:bodyPr wrap="none" anchor="ctr"/>
          <a:lstStyle/>
          <a:p>
            <a:endParaRPr lang="en-US"/>
          </a:p>
        </p:txBody>
      </p:sp>
      <p:sp>
        <p:nvSpPr>
          <p:cNvPr id="7" name="Rectangle 5"/>
          <p:cNvSpPr>
            <a:spLocks noChangeArrowheads="1"/>
          </p:cNvSpPr>
          <p:nvPr/>
        </p:nvSpPr>
        <p:spPr bwMode="auto">
          <a:xfrm>
            <a:off x="8477250" y="-390525"/>
            <a:ext cx="1771650" cy="779463"/>
          </a:xfrm>
          <a:prstGeom prst="rect">
            <a:avLst/>
          </a:prstGeom>
          <a:solidFill>
            <a:schemeClr val="bg1"/>
          </a:solidFill>
          <a:ln w="9525">
            <a:noFill/>
            <a:miter lim="800000"/>
            <a:headEnd/>
            <a:tailEnd/>
          </a:ln>
          <a:effectLst/>
        </p:spPr>
        <p:txBody>
          <a:bodyPr wrap="none" anchor="ctr"/>
          <a:lstStyle/>
          <a:p>
            <a:endParaRPr lang="en-US"/>
          </a:p>
        </p:txBody>
      </p:sp>
      <p:sp>
        <p:nvSpPr>
          <p:cNvPr id="8" name="Line 6"/>
          <p:cNvSpPr>
            <a:spLocks noChangeShapeType="1"/>
          </p:cNvSpPr>
          <p:nvPr/>
        </p:nvSpPr>
        <p:spPr bwMode="auto">
          <a:xfrm>
            <a:off x="355600" y="1270000"/>
            <a:ext cx="7874000" cy="0"/>
          </a:xfrm>
          <a:prstGeom prst="line">
            <a:avLst/>
          </a:prstGeom>
          <a:noFill/>
          <a:ln w="19050">
            <a:solidFill>
              <a:srgbClr val="BB2C29"/>
            </a:solidFill>
            <a:round/>
            <a:headEnd/>
            <a:tailEnd/>
          </a:ln>
          <a:effectLst/>
        </p:spPr>
        <p:txBody>
          <a:bodyPr/>
          <a:lstStyle/>
          <a:p>
            <a:pPr>
              <a:defRPr/>
            </a:pPr>
            <a:endParaRPr lang="en-US"/>
          </a:p>
        </p:txBody>
      </p:sp>
      <p:grpSp>
        <p:nvGrpSpPr>
          <p:cNvPr id="9" name="Group 7"/>
          <p:cNvGrpSpPr>
            <a:grpSpLocks/>
          </p:cNvGrpSpPr>
          <p:nvPr/>
        </p:nvGrpSpPr>
        <p:grpSpPr bwMode="auto">
          <a:xfrm>
            <a:off x="0" y="0"/>
            <a:ext cx="376238" cy="5943600"/>
            <a:chOff x="0" y="0"/>
            <a:chExt cx="237" cy="3744"/>
          </a:xfrm>
        </p:grpSpPr>
        <p:sp>
          <p:nvSpPr>
            <p:cNvPr id="10"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1" name="Line 9"/>
            <p:cNvSpPr>
              <a:spLocks noChangeShapeType="1"/>
            </p:cNvSpPr>
            <p:nvPr userDrawn="1"/>
          </p:nvSpPr>
          <p:spPr bwMode="auto">
            <a:xfrm>
              <a:off x="102" y="455"/>
              <a:ext cx="0" cy="3289"/>
            </a:xfrm>
            <a:prstGeom prst="line">
              <a:avLst/>
            </a:prstGeom>
            <a:noFill/>
            <a:ln w="28575">
              <a:solidFill>
                <a:srgbClr val="BB2C29"/>
              </a:solidFill>
              <a:round/>
              <a:headEnd/>
              <a:tailEnd/>
            </a:ln>
            <a:effectLst/>
          </p:spPr>
          <p:txBody>
            <a:bodyPr/>
            <a:lstStyle/>
            <a:p>
              <a:pPr>
                <a:defRPr/>
              </a:pPr>
              <a:endParaRPr lang="en-US"/>
            </a:p>
          </p:txBody>
        </p:sp>
        <p:sp>
          <p:nvSpPr>
            <p:cNvPr id="12"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13"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14"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grpSp>
      <p:sp>
        <p:nvSpPr>
          <p:cNvPr id="15" name="Rectangle 13"/>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6" name="Rectangle 14"/>
          <p:cNvSpPr>
            <a:spLocks noChangeArrowheads="1"/>
          </p:cNvSpPr>
          <p:nvPr/>
        </p:nvSpPr>
        <p:spPr bwMode="auto">
          <a:xfrm>
            <a:off x="173038" y="3343275"/>
            <a:ext cx="8056562" cy="1897063"/>
          </a:xfrm>
          <a:prstGeom prst="rect">
            <a:avLst/>
          </a:prstGeom>
          <a:solidFill>
            <a:schemeClr val="bg1"/>
          </a:solidFill>
          <a:ln w="9525">
            <a:noFill/>
            <a:miter lim="800000"/>
            <a:headEnd/>
            <a:tailEnd/>
          </a:ln>
          <a:effectLst/>
        </p:spPr>
        <p:txBody>
          <a:bodyPr wrap="none" anchor="ctr"/>
          <a:lstStyle/>
          <a:p>
            <a:endParaRPr lang="en-US"/>
          </a:p>
        </p:txBody>
      </p:sp>
      <p:sp>
        <p:nvSpPr>
          <p:cNvPr id="17" name="Rectangle 15"/>
          <p:cNvSpPr>
            <a:spLocks noChangeArrowheads="1"/>
          </p:cNvSpPr>
          <p:nvPr/>
        </p:nvSpPr>
        <p:spPr bwMode="auto">
          <a:xfrm>
            <a:off x="0" y="0"/>
            <a:ext cx="8229600" cy="242888"/>
          </a:xfrm>
          <a:prstGeom prst="rect">
            <a:avLst/>
          </a:prstGeom>
          <a:solidFill>
            <a:schemeClr val="bg1"/>
          </a:solidFill>
          <a:ln w="9525">
            <a:noFill/>
            <a:miter lim="800000"/>
            <a:headEnd/>
            <a:tailEnd/>
          </a:ln>
          <a:effectLst/>
        </p:spPr>
        <p:txBody>
          <a:bodyPr wrap="none" anchor="ctr"/>
          <a:lstStyle/>
          <a:p>
            <a:endParaRPr lang="en-US"/>
          </a:p>
        </p:txBody>
      </p:sp>
      <p:sp>
        <p:nvSpPr>
          <p:cNvPr id="18" name="Text Box 18"/>
          <p:cNvSpPr txBox="1">
            <a:spLocks noChangeArrowheads="1"/>
          </p:cNvSpPr>
          <p:nvPr/>
        </p:nvSpPr>
        <p:spPr bwMode="auto">
          <a:xfrm rot="16200000">
            <a:off x="7361237" y="703263"/>
            <a:ext cx="1336675" cy="457200"/>
          </a:xfrm>
          <a:prstGeom prst="rect">
            <a:avLst/>
          </a:prstGeom>
          <a:noFill/>
          <a:ln>
            <a:noFill/>
          </a:ln>
          <a:effectLs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9"/>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p:spPr>
        <p:txBody>
          <a:bodyPr wrap="none" lIns="91432" tIns="45716" rIns="91432" bIns="45716">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ctr" eaLnBrk="1" hangingPunct="1"/>
            <a:r>
              <a:rPr lang="en-US" sz="7200" b="1">
                <a:solidFill>
                  <a:srgbClr val="1A69A4"/>
                </a:solidFill>
              </a:rPr>
              <a:t>1</a:t>
            </a:r>
          </a:p>
        </p:txBody>
      </p:sp>
      <p:sp>
        <p:nvSpPr>
          <p:cNvPr id="20" name="Rectangle 20"/>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21" name="Line 21"/>
          <p:cNvSpPr>
            <a:spLocks noChangeShapeType="1"/>
          </p:cNvSpPr>
          <p:nvPr/>
        </p:nvSpPr>
        <p:spPr bwMode="auto">
          <a:xfrm>
            <a:off x="184150" y="590550"/>
            <a:ext cx="6532563" cy="0"/>
          </a:xfrm>
          <a:prstGeom prst="line">
            <a:avLst/>
          </a:prstGeom>
          <a:noFill/>
          <a:ln w="19050">
            <a:solidFill>
              <a:srgbClr val="BB2C29"/>
            </a:solidFill>
            <a:round/>
            <a:headEnd/>
            <a:tailEnd/>
          </a:ln>
          <a:effectLst/>
        </p:spPr>
        <p:txBody>
          <a:bodyPr/>
          <a:lstStyle/>
          <a:p>
            <a:pPr>
              <a:defRPr/>
            </a:pPr>
            <a:endParaRPr lang="en-US"/>
          </a:p>
        </p:txBody>
      </p:sp>
      <p:sp>
        <p:nvSpPr>
          <p:cNvPr id="22" name="Rectangle 22"/>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sp>
        <p:nvSpPr>
          <p:cNvPr id="23" name="Line 23"/>
          <p:cNvSpPr>
            <a:spLocks noChangeShapeType="1"/>
          </p:cNvSpPr>
          <p:nvPr/>
        </p:nvSpPr>
        <p:spPr bwMode="auto">
          <a:xfrm>
            <a:off x="192088" y="590550"/>
            <a:ext cx="0" cy="5353050"/>
          </a:xfrm>
          <a:prstGeom prst="line">
            <a:avLst/>
          </a:prstGeom>
          <a:noFill/>
          <a:ln w="28575">
            <a:solidFill>
              <a:srgbClr val="BB2C29"/>
            </a:solidFill>
            <a:round/>
            <a:headEnd/>
            <a:tailEnd/>
          </a:ln>
          <a:effectLst/>
        </p:spPr>
        <p:txBody>
          <a:bodyPr/>
          <a:lstStyle/>
          <a:p>
            <a:pPr>
              <a:defRPr/>
            </a:pPr>
            <a:endParaRPr lang="en-US"/>
          </a:p>
        </p:txBody>
      </p:sp>
      <p:sp>
        <p:nvSpPr>
          <p:cNvPr id="24" name="Oval 24"/>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25" name="Oval 25"/>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26" name="Oval 26"/>
          <p:cNvSpPr>
            <a:spLocks noChangeArrowheads="1"/>
          </p:cNvSpPr>
          <p:nvPr/>
        </p:nvSpPr>
        <p:spPr bwMode="auto">
          <a:xfrm>
            <a:off x="6602413" y="303213"/>
            <a:ext cx="1301750" cy="1301750"/>
          </a:xfrm>
          <a:prstGeom prst="ellipse">
            <a:avLst/>
          </a:prstGeom>
          <a:noFill/>
          <a:ln w="38100">
            <a:solidFill>
              <a:srgbClr val="E8AD06"/>
            </a:solidFill>
            <a:round/>
            <a:headEnd/>
            <a:tailEnd/>
          </a:ln>
          <a:effectLst/>
        </p:spPr>
        <p:txBody>
          <a:bodyPr wrap="none" anchor="ctr"/>
          <a:lstStyle/>
          <a:p>
            <a:endParaRPr lang="en-US"/>
          </a:p>
        </p:txBody>
      </p:sp>
      <p:sp>
        <p:nvSpPr>
          <p:cNvPr id="27" name="Rectangle 27"/>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28" name="Rectangle 28"/>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29" name="Rectangle 29"/>
          <p:cNvSpPr>
            <a:spLocks noChangeArrowheads="1"/>
          </p:cNvSpPr>
          <p:nvPr userDrawn="1"/>
        </p:nvSpPr>
        <p:spPr bwMode="auto">
          <a:xfrm>
            <a:off x="5983288" y="2122488"/>
            <a:ext cx="1771650" cy="757237"/>
          </a:xfrm>
          <a:prstGeom prst="rect">
            <a:avLst/>
          </a:prstGeom>
          <a:solidFill>
            <a:schemeClr val="bg1"/>
          </a:solidFill>
          <a:ln w="9525">
            <a:noFill/>
            <a:miter lim="800000"/>
            <a:headEnd/>
            <a:tailEnd/>
          </a:ln>
          <a:effectLst/>
        </p:spPr>
        <p:txBody>
          <a:bodyPr wrap="none" anchor="ctr"/>
          <a:lstStyle/>
          <a:p>
            <a:endParaRPr lang="en-US"/>
          </a:p>
        </p:txBody>
      </p:sp>
      <p:sp>
        <p:nvSpPr>
          <p:cNvPr id="30" name="Rectangle 30"/>
          <p:cNvSpPr>
            <a:spLocks noChangeArrowheads="1"/>
          </p:cNvSpPr>
          <p:nvPr userDrawn="1"/>
        </p:nvSpPr>
        <p:spPr bwMode="auto">
          <a:xfrm>
            <a:off x="8477250" y="-390525"/>
            <a:ext cx="1771650" cy="779463"/>
          </a:xfrm>
          <a:prstGeom prst="rect">
            <a:avLst/>
          </a:prstGeom>
          <a:solidFill>
            <a:schemeClr val="bg1"/>
          </a:solidFill>
          <a:ln w="9525">
            <a:noFill/>
            <a:miter lim="800000"/>
            <a:headEnd/>
            <a:tailEnd/>
          </a:ln>
          <a:effectLst/>
        </p:spPr>
        <p:txBody>
          <a:bodyPr wrap="none" anchor="ctr"/>
          <a:lstStyle/>
          <a:p>
            <a:endParaRPr lang="en-US"/>
          </a:p>
        </p:txBody>
      </p:sp>
      <p:sp>
        <p:nvSpPr>
          <p:cNvPr id="31" name="Line 31"/>
          <p:cNvSpPr>
            <a:spLocks noChangeShapeType="1"/>
          </p:cNvSpPr>
          <p:nvPr userDrawn="1"/>
        </p:nvSpPr>
        <p:spPr bwMode="auto">
          <a:xfrm>
            <a:off x="355600" y="1270000"/>
            <a:ext cx="7874000" cy="0"/>
          </a:xfrm>
          <a:prstGeom prst="line">
            <a:avLst/>
          </a:prstGeom>
          <a:noFill/>
          <a:ln w="19050">
            <a:solidFill>
              <a:srgbClr val="BB2C29"/>
            </a:solidFill>
            <a:round/>
            <a:headEnd/>
            <a:tailEnd/>
          </a:ln>
          <a:effectLst/>
        </p:spPr>
        <p:txBody>
          <a:bodyPr/>
          <a:lstStyle/>
          <a:p>
            <a:pPr>
              <a:defRPr/>
            </a:pPr>
            <a:endParaRPr lang="en-US"/>
          </a:p>
        </p:txBody>
      </p:sp>
      <p:grpSp>
        <p:nvGrpSpPr>
          <p:cNvPr id="32" name="Group 32"/>
          <p:cNvGrpSpPr>
            <a:grpSpLocks/>
          </p:cNvGrpSpPr>
          <p:nvPr userDrawn="1"/>
        </p:nvGrpSpPr>
        <p:grpSpPr bwMode="auto">
          <a:xfrm>
            <a:off x="0" y="0"/>
            <a:ext cx="376238" cy="5943600"/>
            <a:chOff x="0" y="0"/>
            <a:chExt cx="237" cy="3744"/>
          </a:xfrm>
        </p:grpSpPr>
        <p:sp>
          <p:nvSpPr>
            <p:cNvPr id="33" name="Rectangle 33"/>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34" name="Line 34"/>
            <p:cNvSpPr>
              <a:spLocks noChangeShapeType="1"/>
            </p:cNvSpPr>
            <p:nvPr userDrawn="1"/>
          </p:nvSpPr>
          <p:spPr bwMode="auto">
            <a:xfrm>
              <a:off x="102" y="455"/>
              <a:ext cx="0" cy="3289"/>
            </a:xfrm>
            <a:prstGeom prst="line">
              <a:avLst/>
            </a:prstGeom>
            <a:noFill/>
            <a:ln w="28575">
              <a:solidFill>
                <a:srgbClr val="BB2C29"/>
              </a:solidFill>
              <a:round/>
              <a:headEnd/>
              <a:tailEnd/>
            </a:ln>
            <a:effectLst/>
          </p:spPr>
          <p:txBody>
            <a:bodyPr/>
            <a:lstStyle/>
            <a:p>
              <a:pPr>
                <a:defRPr/>
              </a:pPr>
              <a:endParaRPr lang="en-US"/>
            </a:p>
          </p:txBody>
        </p:sp>
        <p:sp>
          <p:nvSpPr>
            <p:cNvPr id="35" name="Oval 35"/>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36" name="Oval 36"/>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37" name="Rectangle 37"/>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grpSp>
      <p:sp>
        <p:nvSpPr>
          <p:cNvPr id="38" name="Rectangle 38"/>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39" name="Rectangle 39"/>
          <p:cNvSpPr>
            <a:spLocks noChangeArrowheads="1"/>
          </p:cNvSpPr>
          <p:nvPr userDrawn="1"/>
        </p:nvSpPr>
        <p:spPr bwMode="auto">
          <a:xfrm>
            <a:off x="173038" y="3343275"/>
            <a:ext cx="8056562" cy="1897063"/>
          </a:xfrm>
          <a:prstGeom prst="rect">
            <a:avLst/>
          </a:prstGeom>
          <a:solidFill>
            <a:schemeClr val="bg1"/>
          </a:solidFill>
          <a:ln w="9525">
            <a:noFill/>
            <a:miter lim="800000"/>
            <a:headEnd/>
            <a:tailEnd/>
          </a:ln>
          <a:effectLst/>
        </p:spPr>
        <p:txBody>
          <a:bodyPr wrap="none" anchor="ctr"/>
          <a:lstStyle/>
          <a:p>
            <a:endParaRPr lang="en-US"/>
          </a:p>
        </p:txBody>
      </p:sp>
      <p:sp>
        <p:nvSpPr>
          <p:cNvPr id="40" name="Rectangle 40"/>
          <p:cNvSpPr>
            <a:spLocks noChangeArrowheads="1"/>
          </p:cNvSpPr>
          <p:nvPr userDrawn="1"/>
        </p:nvSpPr>
        <p:spPr bwMode="auto">
          <a:xfrm>
            <a:off x="0" y="0"/>
            <a:ext cx="8229600" cy="242888"/>
          </a:xfrm>
          <a:prstGeom prst="rect">
            <a:avLst/>
          </a:prstGeom>
          <a:solidFill>
            <a:schemeClr val="bg1"/>
          </a:solidFill>
          <a:ln w="9525">
            <a:noFill/>
            <a:miter lim="800000"/>
            <a:headEnd/>
            <a:tailEnd/>
          </a:ln>
          <a:effectLst/>
        </p:spPr>
        <p:txBody>
          <a:bodyPr wrap="none" anchor="ctr"/>
          <a:lstStyle/>
          <a:p>
            <a:endParaRPr lang="en-US"/>
          </a:p>
        </p:txBody>
      </p:sp>
      <p:sp>
        <p:nvSpPr>
          <p:cNvPr id="41" name="Text Box 41"/>
          <p:cNvSpPr txBox="1">
            <a:spLocks noChangeArrowheads="1"/>
          </p:cNvSpPr>
          <p:nvPr userDrawn="1"/>
        </p:nvSpPr>
        <p:spPr bwMode="auto">
          <a:xfrm rot="16200000">
            <a:off x="7361237" y="703263"/>
            <a:ext cx="1336675" cy="457200"/>
          </a:xfrm>
          <a:prstGeom prst="rect">
            <a:avLst/>
          </a:prstGeom>
          <a:noFill/>
          <a:ln>
            <a:noFill/>
          </a:ln>
          <a:effectLs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42"/>
          <p:cNvSpPr txBox="1">
            <a:spLocks noChangeArrowheads="1"/>
          </p:cNvSpPr>
          <p:nvPr userDrawn="1"/>
        </p:nvSpPr>
        <p:spPr bwMode="auto">
          <a:xfrm>
            <a:off x="6907213" y="354013"/>
            <a:ext cx="692150" cy="1189037"/>
          </a:xfrm>
          <a:prstGeom prst="rect">
            <a:avLst/>
          </a:prstGeom>
          <a:noFill/>
          <a:ln>
            <a:noFill/>
          </a:ln>
          <a:effectLst>
            <a:outerShdw dist="35921" dir="2700000" algn="ctr" rotWithShape="0">
              <a:schemeClr val="tx1"/>
            </a:outerShdw>
          </a:effectLst>
          <a:extLst/>
        </p:spPr>
        <p:txBody>
          <a:bodyPr wrap="none" lIns="91436" tIns="45718" rIns="91436" bIns="45718">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ctr" eaLnBrk="1" hangingPunct="1"/>
            <a:r>
              <a:rPr lang="en-US" sz="7200" b="1">
                <a:solidFill>
                  <a:srgbClr val="1A69A4"/>
                </a:solidFill>
              </a:rPr>
              <a:t>3</a:t>
            </a:r>
          </a:p>
        </p:txBody>
      </p:sp>
      <p:sp>
        <p:nvSpPr>
          <p:cNvPr id="43" name="Rectangle 43"/>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44" name="Line 44"/>
          <p:cNvSpPr>
            <a:spLocks noChangeShapeType="1"/>
          </p:cNvSpPr>
          <p:nvPr userDrawn="1"/>
        </p:nvSpPr>
        <p:spPr bwMode="auto">
          <a:xfrm>
            <a:off x="184150" y="590550"/>
            <a:ext cx="6532563" cy="0"/>
          </a:xfrm>
          <a:prstGeom prst="line">
            <a:avLst/>
          </a:prstGeom>
          <a:noFill/>
          <a:ln w="19050">
            <a:solidFill>
              <a:srgbClr val="BB2C29"/>
            </a:solidFill>
            <a:round/>
            <a:headEnd/>
            <a:tailEnd/>
          </a:ln>
          <a:effectLst/>
        </p:spPr>
        <p:txBody>
          <a:bodyPr/>
          <a:lstStyle/>
          <a:p>
            <a:pPr>
              <a:defRPr/>
            </a:pPr>
            <a:endParaRPr lang="en-US"/>
          </a:p>
        </p:txBody>
      </p:sp>
      <p:sp>
        <p:nvSpPr>
          <p:cNvPr id="45" name="Rectangle 45"/>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sp>
        <p:nvSpPr>
          <p:cNvPr id="46" name="Line 46"/>
          <p:cNvSpPr>
            <a:spLocks noChangeShapeType="1"/>
          </p:cNvSpPr>
          <p:nvPr userDrawn="1"/>
        </p:nvSpPr>
        <p:spPr bwMode="auto">
          <a:xfrm>
            <a:off x="192088" y="590550"/>
            <a:ext cx="0" cy="5353050"/>
          </a:xfrm>
          <a:prstGeom prst="line">
            <a:avLst/>
          </a:prstGeom>
          <a:noFill/>
          <a:ln w="28575">
            <a:solidFill>
              <a:srgbClr val="BB2C29"/>
            </a:solidFill>
            <a:round/>
            <a:headEnd/>
            <a:tailEnd/>
          </a:ln>
          <a:effectLst/>
        </p:spPr>
        <p:txBody>
          <a:bodyPr/>
          <a:lstStyle/>
          <a:p>
            <a:pPr>
              <a:defRPr/>
            </a:pPr>
            <a:endParaRPr lang="en-US"/>
          </a:p>
        </p:txBody>
      </p:sp>
      <p:sp>
        <p:nvSpPr>
          <p:cNvPr id="47" name="Oval 47"/>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48" name="Oval 48"/>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49" name="Oval 49"/>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p:spPr>
        <p:txBody>
          <a:bodyPr wrap="none" anchor="ctr"/>
          <a:lstStyle/>
          <a:p>
            <a:endParaRPr lang="en-US"/>
          </a:p>
        </p:txBody>
      </p:sp>
      <p:sp>
        <p:nvSpPr>
          <p:cNvPr id="10256" name="Rectangle 16"/>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7"/>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665321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34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441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905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29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29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2829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29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257675" y="1387475"/>
            <a:ext cx="3741738" cy="2070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257675" y="3609975"/>
            <a:ext cx="3741738" cy="2070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372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51054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7539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05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720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8413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599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879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702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w="9525">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w="9525">
            <a:noFill/>
            <a:miter lim="800000"/>
            <a:headEnd/>
            <a:tailEnd/>
          </a:ln>
          <a:effec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p:spPr>
        <p:txBody>
          <a:bodyPr/>
          <a:lstStyle/>
          <a:p>
            <a:pPr>
              <a:defRPr/>
            </a:pPr>
            <a:endParaRPr lang="en-US"/>
          </a:p>
        </p:txBody>
      </p:sp>
      <p:grpSp>
        <p:nvGrpSpPr>
          <p:cNvPr id="2055" name="Group 7"/>
          <p:cNvGrpSpPr>
            <a:grpSpLocks/>
          </p:cNvGrpSpPr>
          <p:nvPr/>
        </p:nvGrpSpPr>
        <p:grpSpPr bwMode="auto">
          <a:xfrm>
            <a:off x="0" y="0"/>
            <a:ext cx="376238" cy="5943600"/>
            <a:chOff x="0" y="0"/>
            <a:chExt cx="237" cy="3744"/>
          </a:xfrm>
        </p:grpSpPr>
        <p:sp>
          <p:nvSpPr>
            <p:cNvPr id="1047"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048" name="Line 9"/>
            <p:cNvSpPr>
              <a:spLocks noChangeShapeType="1"/>
            </p:cNvSpPr>
            <p:nvPr userDrawn="1"/>
          </p:nvSpPr>
          <p:spPr bwMode="auto">
            <a:xfrm>
              <a:off x="102" y="455"/>
              <a:ext cx="0" cy="3289"/>
            </a:xfrm>
            <a:prstGeom prst="line">
              <a:avLst/>
            </a:prstGeom>
            <a:noFill/>
            <a:ln w="28575">
              <a:solidFill>
                <a:srgbClr val="BB2C29"/>
              </a:solidFill>
              <a:round/>
              <a:headEnd/>
              <a:tailEnd/>
            </a:ln>
            <a:effectLst/>
          </p:spPr>
          <p:txBody>
            <a:bodyPr/>
            <a:lstStyle/>
            <a:p>
              <a:pPr>
                <a:defRPr/>
              </a:pPr>
              <a:endParaRPr lang="en-US"/>
            </a:p>
          </p:txBody>
        </p:sp>
        <p:sp>
          <p:nvSpPr>
            <p:cNvPr id="1049"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1050"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1051"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w="9525">
            <a:noFill/>
            <a:miter lim="800000"/>
            <a:headEnd/>
            <a:tailEnd/>
          </a:ln>
          <a:effectLst>
            <a:outerShdw dist="35921" dir="2700000" algn="ctr" rotWithShape="0">
              <a:schemeClr val="tx1"/>
            </a:outerShdw>
          </a:effec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2057" name="Rectangle 14"/>
          <p:cNvSpPr>
            <a:spLocks noGrp="1" noChangeArrowheads="1"/>
          </p:cNvSpPr>
          <p:nvPr>
            <p:ph type="body" idx="1"/>
          </p:nvPr>
        </p:nvSpPr>
        <p:spPr bwMode="auto">
          <a:xfrm>
            <a:off x="365125" y="1387475"/>
            <a:ext cx="7634288"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w="9525">
            <a:noFill/>
            <a:miter lim="800000"/>
            <a:headEnd/>
            <a:tailEnd/>
          </a:ln>
          <a:effec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w="9525">
            <a:noFill/>
            <a:miter lim="800000"/>
            <a:headEnd/>
            <a:tailEnd/>
          </a:ln>
          <a:effec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w="9525">
            <a:noFill/>
            <a:miter lim="800000"/>
            <a:headEnd/>
            <a:tailEnd/>
          </a:ln>
          <a:effec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p:spPr>
        <p:txBody>
          <a:bodyPr/>
          <a:lstStyle/>
          <a:p>
            <a:pPr>
              <a:defRPr/>
            </a:pPr>
            <a:endParaRPr lang="en-US"/>
          </a:p>
        </p:txBody>
      </p:sp>
      <p:grpSp>
        <p:nvGrpSpPr>
          <p:cNvPr id="2063" name="Group 20"/>
          <p:cNvGrpSpPr>
            <a:grpSpLocks/>
          </p:cNvGrpSpPr>
          <p:nvPr userDrawn="1"/>
        </p:nvGrpSpPr>
        <p:grpSpPr bwMode="auto">
          <a:xfrm>
            <a:off x="0" y="0"/>
            <a:ext cx="376238" cy="5943600"/>
            <a:chOff x="0" y="0"/>
            <a:chExt cx="237" cy="3744"/>
          </a:xfrm>
        </p:grpSpPr>
        <p:sp>
          <p:nvSpPr>
            <p:cNvPr id="1042"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w="9525">
              <a:noFill/>
              <a:miter lim="800000"/>
              <a:headEnd/>
              <a:tailEnd/>
            </a:ln>
            <a:effectLst/>
          </p:spPr>
          <p:txBody>
            <a:bodyPr wrap="none" anchor="ctr"/>
            <a:lstStyle/>
            <a:p>
              <a:endParaRPr lang="en-US"/>
            </a:p>
          </p:txBody>
        </p:sp>
        <p:sp>
          <p:nvSpPr>
            <p:cNvPr id="1043"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p:spPr>
          <p:txBody>
            <a:bodyPr/>
            <a:lstStyle/>
            <a:p>
              <a:pPr>
                <a:defRPr/>
              </a:pPr>
              <a:endParaRPr lang="en-US"/>
            </a:p>
          </p:txBody>
        </p:sp>
        <p:sp>
          <p:nvSpPr>
            <p:cNvPr id="1044"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p:spPr>
          <p:txBody>
            <a:bodyPr wrap="none" anchor="ctr"/>
            <a:lstStyle/>
            <a:p>
              <a:endParaRPr lang="en-US"/>
            </a:p>
          </p:txBody>
        </p:sp>
        <p:sp>
          <p:nvSpPr>
            <p:cNvPr id="1045"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p:spPr>
          <p:txBody>
            <a:bodyPr wrap="none" anchor="ctr"/>
            <a:lstStyle/>
            <a:p>
              <a:endParaRPr lang="en-US"/>
            </a:p>
          </p:txBody>
        </p:sp>
        <p:sp>
          <p:nvSpPr>
            <p:cNvPr id="1046"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w="9525">
              <a:noFill/>
              <a:miter lim="800000"/>
              <a:headEnd/>
              <a:tailEnd/>
            </a:ln>
            <a:effectLst/>
          </p:spPr>
          <p:txBody>
            <a:bodyPr wrap="none" anchor="ctr"/>
            <a:lstStyle/>
            <a:p>
              <a:endParaRPr lang="en-US"/>
            </a:p>
          </p:txBody>
        </p:sp>
      </p:grpSp>
      <p:sp>
        <p:nvSpPr>
          <p:cNvPr id="9243" name="Text Box 27"/>
          <p:cNvSpPr txBox="1">
            <a:spLocks noChangeArrowheads="1"/>
          </p:cNvSpPr>
          <p:nvPr userDrawn="1"/>
        </p:nvSpPr>
        <p:spPr bwMode="auto">
          <a:xfrm>
            <a:off x="8100734" y="5787639"/>
            <a:ext cx="28854" cy="138499"/>
          </a:xfrm>
          <a:prstGeom prst="rect">
            <a:avLst/>
          </a:prstGeom>
          <a:noFill/>
          <a:ln>
            <a:noFill/>
          </a:ln>
          <a:effectLst/>
          <a:extLst/>
        </p:spPr>
        <p:txBody>
          <a:bodyPr wrap="none" lIns="0" tIns="0" rIns="0" bIns="0" anchor="b">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r>
              <a:rPr lang="en-US" sz="900" b="1" i="1" dirty="0" smtClean="0">
                <a:latin typeface="Book Antiqua" pitchFamily="18" charset="0"/>
              </a:rPr>
              <a:t>.</a:t>
            </a: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hf hdr="0" dt="0"/>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7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Char char="•"/>
        <a:defRPr sz="28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8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8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8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8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8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lideplayer.com/slide/1099680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Locus_of_control"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sMzcD8Cfpi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oxfordreference.com/view/10.1093/oi/authority.201108030954339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Person-environment_fi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WGoTmNU_5A0" TargetMode="External"/><Relationship Id="rId2" Type="http://schemas.openxmlformats.org/officeDocument/2006/relationships/hyperlink" Target="https://www.youtube.com/watch?v=aHYA7YemlR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Rokeach_Value_Survey"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QXWNChoIluo"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https://www.hofstede-insights.com/models/national-culture/"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hyperlink" Target="http://globeproject.com/"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IA6Dnp_1hL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pHTVFPF6t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defRPr/>
            </a:pPr>
            <a:r>
              <a:rPr lang="en-US" dirty="0" smtClean="0"/>
              <a:t>Personality and Values:</a:t>
            </a:r>
          </a:p>
        </p:txBody>
      </p:sp>
      <p:sp>
        <p:nvSpPr>
          <p:cNvPr id="4099" name="Rectangle 5"/>
          <p:cNvSpPr>
            <a:spLocks noGrp="1" noChangeArrowheads="1"/>
          </p:cNvSpPr>
          <p:nvPr>
            <p:ph type="subTitle" idx="1"/>
          </p:nvPr>
        </p:nvSpPr>
        <p:spPr/>
        <p:txBody>
          <a:bodyPr/>
          <a:lstStyle/>
          <a:p>
            <a:pPr eaLnBrk="1" hangingPunct="1"/>
            <a:r>
              <a:rPr lang="en-US" dirty="0" smtClean="0"/>
              <a:t>The Manager as a Person</a:t>
            </a:r>
          </a:p>
        </p:txBody>
      </p:sp>
      <p:sp>
        <p:nvSpPr>
          <p:cNvPr id="2" name="Oval 1"/>
          <p:cNvSpPr/>
          <p:nvPr/>
        </p:nvSpPr>
        <p:spPr bwMode="auto">
          <a:xfrm>
            <a:off x="6691256" y="376518"/>
            <a:ext cx="1108038" cy="110803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3" name="Oval 2"/>
          <p:cNvSpPr/>
          <p:nvPr/>
        </p:nvSpPr>
        <p:spPr bwMode="auto">
          <a:xfrm>
            <a:off x="6766560" y="435684"/>
            <a:ext cx="946673" cy="989703"/>
          </a:xfrm>
          <a:prstGeom prst="ellipse">
            <a:avLst/>
          </a:prstGeom>
          <a:solidFill>
            <a:srgbClr val="1A69A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4" name="TextBox 3"/>
          <p:cNvSpPr txBox="1"/>
          <p:nvPr/>
        </p:nvSpPr>
        <p:spPr>
          <a:xfrm>
            <a:off x="6906409" y="435684"/>
            <a:ext cx="806824" cy="1015663"/>
          </a:xfrm>
          <a:prstGeom prst="rect">
            <a:avLst/>
          </a:prstGeom>
          <a:noFill/>
        </p:spPr>
        <p:txBody>
          <a:bodyPr wrap="square" rtlCol="0">
            <a:spAutoFit/>
          </a:bodyPr>
          <a:lstStyle/>
          <a:p>
            <a:r>
              <a:rPr lang="en-US" sz="6000" dirty="0" smtClean="0">
                <a:solidFill>
                  <a:schemeClr val="tx2"/>
                </a:solidFill>
                <a:effectLst>
                  <a:outerShdw blurRad="38100" dist="38100" dir="2700000" algn="tl">
                    <a:srgbClr val="000000">
                      <a:alpha val="43137"/>
                    </a:srgbClr>
                  </a:outerShdw>
                </a:effectLst>
              </a:rPr>
              <a:t>5</a:t>
            </a:r>
            <a:endParaRPr lang="en-US" sz="6000" dirty="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393700" y="4565432"/>
            <a:ext cx="7537450" cy="646331"/>
          </a:xfrm>
          <a:prstGeom prst="rect">
            <a:avLst/>
          </a:prstGeom>
          <a:noFill/>
        </p:spPr>
        <p:txBody>
          <a:bodyPr wrap="square" rtlCol="0">
            <a:spAutoFit/>
          </a:bodyPr>
          <a:lstStyle/>
          <a:p>
            <a:r>
              <a:rPr lang="en-US" sz="1200" dirty="0" smtClean="0"/>
              <a:t>If you can put up with the irritating “robot voice,” a different version of this topic’s PowerPoint (based on a different textbook by the same authors) can be seen as a 24 minute YouTube </a:t>
            </a:r>
            <a:r>
              <a:rPr lang="en-US" sz="1200" dirty="0"/>
              <a:t>video here: </a:t>
            </a:r>
            <a:r>
              <a:rPr lang="en-US" sz="1200" dirty="0">
                <a:hlinkClick r:id="rId2"/>
              </a:rPr>
              <a:t>https://slideplayer.com/slide/10996808</a:t>
            </a:r>
            <a:r>
              <a:rPr lang="en-US" sz="1200" dirty="0" smtClean="0">
                <a:hlinkClick r:id="rId2"/>
              </a:rPr>
              <a:t>/</a:t>
            </a:r>
            <a:r>
              <a:rPr lang="en-US" sz="1200" dirty="0" smtClean="0"/>
              <a:t> </a:t>
            </a:r>
            <a:endParaRPr lang="en-US" sz="1200" dirty="0"/>
          </a:p>
        </p:txBody>
      </p:sp>
      <p:sp>
        <p:nvSpPr>
          <p:cNvPr id="8" name="Text Box 5"/>
          <p:cNvSpPr txBox="1">
            <a:spLocks noChangeArrowheads="1"/>
          </p:cNvSpPr>
          <p:nvPr/>
        </p:nvSpPr>
        <p:spPr bwMode="auto">
          <a:xfrm>
            <a:off x="2195474" y="5743748"/>
            <a:ext cx="594874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r>
              <a:rPr lang="en-US" sz="900" b="1" i="1" dirty="0" smtClean="0">
                <a:latin typeface="Book Antiqua" pitchFamily="18" charset="0"/>
              </a:rPr>
              <a:t>Some content in this file may be © The </a:t>
            </a:r>
            <a:r>
              <a:rPr lang="en-US" sz="900" b="1" i="1" dirty="0">
                <a:latin typeface="Book Antiqua" pitchFamily="18" charset="0"/>
              </a:rPr>
              <a:t>McGraw-Hill Companies, Inc. </a:t>
            </a:r>
            <a:r>
              <a:rPr lang="en-US" sz="900" b="1" i="1" dirty="0" smtClean="0">
                <a:latin typeface="Book Antiqua" pitchFamily="18" charset="0"/>
              </a:rPr>
              <a:t>and/or Pearson Education. All </a:t>
            </a:r>
            <a:r>
              <a:rPr lang="en-US" sz="900" b="1" i="1" dirty="0">
                <a:latin typeface="Book Antiqua" pitchFamily="18" charset="0"/>
              </a:rPr>
              <a:t>rights reserved.</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smtClean="0"/>
              <a:t>Self-Esteem and Job Satisfaction</a:t>
            </a:r>
          </a:p>
        </p:txBody>
      </p:sp>
      <p:sp>
        <p:nvSpPr>
          <p:cNvPr id="14339" name="Content Placeholder 2"/>
          <p:cNvSpPr>
            <a:spLocks noGrp="1"/>
          </p:cNvSpPr>
          <p:nvPr>
            <p:ph idx="1"/>
          </p:nvPr>
        </p:nvSpPr>
        <p:spPr/>
        <p:txBody>
          <a:bodyPr/>
          <a:lstStyle/>
          <a:p>
            <a:r>
              <a:rPr lang="en-US" sz="2400" dirty="0" smtClean="0"/>
              <a:t>For Hi SE workers, job satisfaction is tied to the work itself.</a:t>
            </a:r>
          </a:p>
          <a:p>
            <a:r>
              <a:rPr lang="en-US" sz="2400" dirty="0" smtClean="0"/>
              <a:t>For Low SE workers, job satisfaction tied </a:t>
            </a:r>
            <a:r>
              <a:rPr lang="en-US" sz="2400" dirty="0" smtClean="0"/>
              <a:t>more to _</a:t>
            </a:r>
            <a:r>
              <a:rPr lang="en-US" sz="2400" u="sng" dirty="0" smtClean="0"/>
              <a:t>?</a:t>
            </a:r>
            <a:r>
              <a:rPr lang="en-US" sz="2400" dirty="0" smtClean="0"/>
              <a:t>_</a:t>
            </a:r>
            <a:endParaRPr lang="en-US" sz="2400" dirty="0" smtClean="0"/>
          </a:p>
        </p:txBody>
      </p:sp>
    </p:spTree>
    <p:extLst>
      <p:ext uri="{BB962C8B-B14F-4D97-AF65-F5344CB8AC3E}">
        <p14:creationId xmlns:p14="http://schemas.microsoft.com/office/powerpoint/2010/main" val="263485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subTnLst>
                                    <p:animClr clrSpc="rgb" dir="cw">
                                      <p:cBhvr override="childStyle">
                                        <p:cTn dur="1" fill="hold" display="0" masterRel="nextClick" afterEffect="1"/>
                                        <p:tgtEl>
                                          <p:spTgt spid="14339">
                                            <p:txEl>
                                              <p:pRg st="0" end="0"/>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inVertical)">
                                      <p:cBhvr>
                                        <p:cTn id="12" dur="500"/>
                                        <p:tgtEl>
                                          <p:spTgt spid="14339">
                                            <p:txEl>
                                              <p:pRg st="1" end="1"/>
                                            </p:txEl>
                                          </p:spTgt>
                                        </p:tgtEl>
                                      </p:cBhvr>
                                    </p:animEffect>
                                  </p:childTnLst>
                                  <p:subTnLst>
                                    <p:animClr clrSpc="rgb" dir="cw">
                                      <p:cBhvr override="childStyle">
                                        <p:cTn dur="1" fill="hold" display="0" masterRel="nextClick" afterEffect="1"/>
                                        <p:tgtEl>
                                          <p:spTgt spid="14339">
                                            <p:txEl>
                                              <p:pRg st="1" end="1"/>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163" y="0"/>
            <a:ext cx="7407275" cy="1611313"/>
          </a:xfrm>
        </p:spPr>
        <p:txBody>
          <a:bodyPr rtlCol="0">
            <a:normAutofit/>
          </a:bodyPr>
          <a:lstStyle/>
          <a:p>
            <a:pPr fontAlgn="auto">
              <a:spcAft>
                <a:spcPts val="0"/>
              </a:spcAft>
              <a:defRPr/>
            </a:pPr>
            <a:r>
              <a:rPr lang="en-US" sz="3600" dirty="0" smtClean="0"/>
              <a:t>How does SE influence reactions to negative feedback?</a:t>
            </a:r>
          </a:p>
        </p:txBody>
      </p:sp>
      <p:sp>
        <p:nvSpPr>
          <p:cNvPr id="3" name="Content Placeholder 2"/>
          <p:cNvSpPr>
            <a:spLocks noGrp="1"/>
          </p:cNvSpPr>
          <p:nvPr>
            <p:ph idx="1"/>
          </p:nvPr>
        </p:nvSpPr>
        <p:spPr>
          <a:xfrm>
            <a:off x="482600" y="1354138"/>
            <a:ext cx="7407275" cy="3922712"/>
          </a:xfrm>
        </p:spPr>
        <p:txBody>
          <a:bodyPr/>
          <a:lstStyle/>
          <a:p>
            <a:r>
              <a:rPr lang="en-US" sz="2400" dirty="0" smtClean="0"/>
              <a:t>Low performance + internal attributions </a:t>
            </a:r>
            <a:r>
              <a:rPr lang="en-US" sz="2400" dirty="0" smtClean="0">
                <a:sym typeface="Wingdings" pitchFamily="2" charset="2"/>
              </a:rPr>
              <a:t> _______ performance for Hi SE workers.</a:t>
            </a:r>
          </a:p>
          <a:p>
            <a:r>
              <a:rPr lang="en-US" sz="2400" dirty="0" smtClean="0">
                <a:sym typeface="Wingdings" pitchFamily="2" charset="2"/>
              </a:rPr>
              <a:t>Low performance + internal attributions  _______ performance for Low SE workers.</a:t>
            </a:r>
          </a:p>
          <a:p>
            <a:r>
              <a:rPr lang="en-US" sz="2400" dirty="0" smtClean="0">
                <a:sym typeface="Wingdings" pitchFamily="2" charset="2"/>
              </a:rPr>
              <a:t>Low performance +  external attributions ______ performance for Low SE workers.</a:t>
            </a:r>
            <a:endParaRPr lang="en-US" sz="2400" dirty="0" smtClean="0"/>
          </a:p>
        </p:txBody>
      </p:sp>
    </p:spTree>
    <p:extLst>
      <p:ext uri="{BB962C8B-B14F-4D97-AF65-F5344CB8AC3E}">
        <p14:creationId xmlns:p14="http://schemas.microsoft.com/office/powerpoint/2010/main" val="1260320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Self Esteem, Stress, &amp; Survivor Guilt</a:t>
            </a:r>
          </a:p>
        </p:txBody>
      </p:sp>
      <p:sp>
        <p:nvSpPr>
          <p:cNvPr id="17411" name="Content Placeholder 2"/>
          <p:cNvSpPr>
            <a:spLocks noGrp="1"/>
          </p:cNvSpPr>
          <p:nvPr>
            <p:ph idx="1"/>
          </p:nvPr>
        </p:nvSpPr>
        <p:spPr>
          <a:xfrm>
            <a:off x="365125" y="1387475"/>
            <a:ext cx="7864475" cy="4292600"/>
          </a:xfrm>
        </p:spPr>
        <p:txBody>
          <a:bodyPr/>
          <a:lstStyle/>
          <a:p>
            <a:pPr>
              <a:buFont typeface="Arial" charset="0"/>
              <a:buNone/>
            </a:pPr>
            <a:r>
              <a:rPr lang="en-US" dirty="0" smtClean="0"/>
              <a:t>DV:  </a:t>
            </a:r>
            <a:r>
              <a:rPr lang="en-US" sz="2800" dirty="0" smtClean="0"/>
              <a:t>Increase in no. of lines proofread </a:t>
            </a:r>
            <a:r>
              <a:rPr lang="en-US" sz="2000" dirty="0" smtClean="0"/>
              <a:t>(out of 164)</a:t>
            </a:r>
          </a:p>
          <a:p>
            <a:pPr>
              <a:buFont typeface="Arial" charset="0"/>
              <a:buNone/>
            </a:pPr>
            <a:endParaRPr lang="en-US" sz="2500" dirty="0" smtClean="0"/>
          </a:p>
          <a:p>
            <a:pPr>
              <a:buFont typeface="Arial" charset="0"/>
              <a:buNone/>
            </a:pPr>
            <a:r>
              <a:rPr lang="en-US" dirty="0" smtClean="0"/>
              <a:t>IV:	                        </a:t>
            </a:r>
            <a:r>
              <a:rPr lang="en-US" i="1" dirty="0" smtClean="0"/>
              <a:t>Layoff Condition:</a:t>
            </a:r>
          </a:p>
          <a:p>
            <a:pPr>
              <a:buFont typeface="Arial" charset="0"/>
              <a:buNone/>
            </a:pPr>
            <a:r>
              <a:rPr lang="en-US" i="1" u="sng" dirty="0" smtClean="0"/>
              <a:t>Self-Esteem	 	Layoffs	No Layoffs</a:t>
            </a:r>
          </a:p>
          <a:p>
            <a:pPr>
              <a:buFont typeface="Arial" charset="0"/>
              <a:buNone/>
            </a:pPr>
            <a:r>
              <a:rPr lang="en-US" i="1" dirty="0" smtClean="0"/>
              <a:t>High</a:t>
            </a:r>
            <a:r>
              <a:rPr lang="en-US" dirty="0" smtClean="0"/>
              <a:t>			</a:t>
            </a:r>
          </a:p>
          <a:p>
            <a:pPr>
              <a:buFont typeface="Arial" charset="0"/>
              <a:buNone/>
            </a:pPr>
            <a:r>
              <a:rPr lang="en-US" i="1" dirty="0" smtClean="0"/>
              <a:t>Low	</a:t>
            </a:r>
            <a:r>
              <a:rPr lang="en-US" dirty="0" smtClean="0"/>
              <a:t>			</a:t>
            </a:r>
            <a:endParaRPr lang="en-US" i="1" dirty="0" smtClean="0"/>
          </a:p>
          <a:p>
            <a:pPr>
              <a:buFont typeface="Arial" charset="0"/>
              <a:buNone/>
            </a:pPr>
            <a:endParaRPr lang="en-US" dirty="0" smtClean="0"/>
          </a:p>
        </p:txBody>
      </p:sp>
      <p:sp>
        <p:nvSpPr>
          <p:cNvPr id="17412" name="TextBox 3"/>
          <p:cNvSpPr txBox="1">
            <a:spLocks noChangeArrowheads="1"/>
          </p:cNvSpPr>
          <p:nvPr/>
        </p:nvSpPr>
        <p:spPr bwMode="auto">
          <a:xfrm>
            <a:off x="479425" y="4821238"/>
            <a:ext cx="7339013"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i="1">
                <a:latin typeface="Calibri" pitchFamily="34" charset="0"/>
              </a:rPr>
              <a:t>Source:  </a:t>
            </a:r>
            <a:r>
              <a:rPr lang="en-US">
                <a:latin typeface="Calibri" pitchFamily="34" charset="0"/>
              </a:rPr>
              <a:t>Brockner, O’Malley, Grover, Esaki, Glynn, &amp; Lazarides</a:t>
            </a:r>
            <a:endParaRPr lang="en-US" i="1">
              <a:latin typeface="Calibri" pitchFamily="34" charset="0"/>
            </a:endParaRPr>
          </a:p>
        </p:txBody>
      </p:sp>
    </p:spTree>
    <p:extLst>
      <p:ext uri="{BB962C8B-B14F-4D97-AF65-F5344CB8AC3E}">
        <p14:creationId xmlns:p14="http://schemas.microsoft.com/office/powerpoint/2010/main" val="713495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3400" dirty="0" smtClean="0"/>
              <a:t>Specific Personality Traits:</a:t>
            </a:r>
            <a:br>
              <a:rPr lang="en-US" sz="3400" dirty="0" smtClean="0"/>
            </a:br>
            <a:r>
              <a:rPr lang="en-US" sz="3400" dirty="0" smtClean="0"/>
              <a:t>Locus of Control</a:t>
            </a:r>
          </a:p>
        </p:txBody>
      </p:sp>
      <p:sp>
        <p:nvSpPr>
          <p:cNvPr id="24579" name="Rectangle 3"/>
          <p:cNvSpPr>
            <a:spLocks noGrp="1" noChangeArrowheads="1"/>
          </p:cNvSpPr>
          <p:nvPr>
            <p:ph type="body" sz="half" idx="1"/>
          </p:nvPr>
        </p:nvSpPr>
        <p:spPr>
          <a:xfrm>
            <a:off x="365125" y="1387475"/>
            <a:ext cx="4806950" cy="4292600"/>
          </a:xfrm>
        </p:spPr>
        <p:txBody>
          <a:bodyPr/>
          <a:lstStyle/>
          <a:p>
            <a:pPr eaLnBrk="1" hangingPunct="1">
              <a:buFont typeface="Wingdings" pitchFamily="2" charset="2"/>
              <a:buChar char="§"/>
            </a:pPr>
            <a:r>
              <a:rPr lang="en-US" sz="2400" i="1" dirty="0" smtClean="0">
                <a:effectLst>
                  <a:outerShdw blurRad="38100" dist="38100" dir="2700000" algn="tl">
                    <a:srgbClr val="C0C0C0"/>
                  </a:outerShdw>
                </a:effectLst>
              </a:rPr>
              <a:t>Internal Locus of Control:</a:t>
            </a:r>
            <a:r>
              <a:rPr lang="en-US" sz="2400" i="1" dirty="0" smtClean="0"/>
              <a:t>  _____________________ </a:t>
            </a:r>
            <a:r>
              <a:rPr lang="en-US" sz="2400" dirty="0" smtClean="0"/>
              <a:t>determine your outcomes</a:t>
            </a:r>
            <a:endParaRPr lang="en-US" sz="2400" i="1" dirty="0" smtClean="0"/>
          </a:p>
          <a:p>
            <a:pPr eaLnBrk="1" hangingPunct="1">
              <a:buFont typeface="Wingdings" pitchFamily="2" charset="2"/>
              <a:buChar char="§"/>
            </a:pPr>
            <a:r>
              <a:rPr lang="en-US" sz="2400" i="1" dirty="0" smtClean="0">
                <a:effectLst>
                  <a:outerShdw blurRad="38100" dist="38100" dir="2700000" algn="tl">
                    <a:srgbClr val="C0C0C0"/>
                  </a:outerShdw>
                </a:effectLst>
              </a:rPr>
              <a:t>External Locus of Control:</a:t>
            </a:r>
            <a:r>
              <a:rPr lang="en-US" sz="2400" dirty="0" smtClean="0"/>
              <a:t> You believe that ________ _______ are responsible for what happens to you; your own actions do not make much difference.</a:t>
            </a:r>
          </a:p>
          <a:p>
            <a:pPr eaLnBrk="1" hangingPunct="1">
              <a:buFont typeface="Wingdings" pitchFamily="2" charset="2"/>
              <a:buChar char="§"/>
            </a:pPr>
            <a:r>
              <a:rPr lang="en-US" sz="1600" dirty="0" smtClean="0"/>
              <a:t>If you missed class, you can read about this concept at:</a:t>
            </a:r>
          </a:p>
          <a:p>
            <a:pPr marL="0" indent="0" eaLnBrk="1" hangingPunct="1">
              <a:buNone/>
            </a:pPr>
            <a:r>
              <a:rPr lang="en-US" sz="1600" dirty="0">
                <a:hlinkClick r:id="rId2"/>
              </a:rPr>
              <a:t> </a:t>
            </a:r>
            <a:r>
              <a:rPr lang="en-US" sz="1600" dirty="0" smtClean="0">
                <a:hlinkClick r:id="rId2"/>
              </a:rPr>
              <a:t>    http</a:t>
            </a:r>
            <a:r>
              <a:rPr lang="en-US" sz="1600" dirty="0">
                <a:hlinkClick r:id="rId2"/>
              </a:rPr>
              <a:t>://</a:t>
            </a:r>
            <a:r>
              <a:rPr lang="en-US" sz="1600" dirty="0" smtClean="0">
                <a:hlinkClick r:id="rId2"/>
              </a:rPr>
              <a:t>en.wikipedia.org/wiki/Locus_of_control</a:t>
            </a:r>
            <a:r>
              <a:rPr lang="en-US" sz="1600" dirty="0" smtClean="0"/>
              <a:t> </a:t>
            </a:r>
          </a:p>
        </p:txBody>
      </p:sp>
      <p:sp>
        <p:nvSpPr>
          <p:cNvPr id="6" name="TextBox 5"/>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Content Placeholder 1"/>
          <p:cNvSpPr>
            <a:spLocks noGrp="1"/>
          </p:cNvSpPr>
          <p:nvPr>
            <p:ph sz="quarter" idx="2"/>
          </p:nvPr>
        </p:nvSpPr>
        <p:spPr>
          <a:xfrm>
            <a:off x="6539789" y="1387475"/>
            <a:ext cx="1459624" cy="2070100"/>
          </a:xfrm>
        </p:spPr>
        <p:txBody>
          <a:bodyPr/>
          <a:lstStyle/>
          <a:p>
            <a:endParaRPr lang="en-US" dirty="0"/>
          </a:p>
        </p:txBody>
      </p:sp>
      <p:sp>
        <p:nvSpPr>
          <p:cNvPr id="3" name="Content Placeholder 2"/>
          <p:cNvSpPr>
            <a:spLocks noGrp="1"/>
          </p:cNvSpPr>
          <p:nvPr>
            <p:ph sz="quarter" idx="3"/>
          </p:nvPr>
        </p:nvSpPr>
        <p:spPr>
          <a:xfrm>
            <a:off x="6561733" y="3609975"/>
            <a:ext cx="1437679" cy="2070100"/>
          </a:xfrm>
        </p:spPr>
        <p:txBody>
          <a:bodyPr/>
          <a:lstStyle/>
          <a:p>
            <a:endParaRPr lang="en-US" dirty="0"/>
          </a:p>
        </p:txBody>
      </p:sp>
    </p:spTree>
    <p:extLst>
      <p:ext uri="{BB962C8B-B14F-4D97-AF65-F5344CB8AC3E}">
        <p14:creationId xmlns:p14="http://schemas.microsoft.com/office/powerpoint/2010/main" val="3786342544"/>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“Self-Monitoring” Personality</a:t>
            </a:r>
            <a:endParaRPr lang="en-US" dirty="0"/>
          </a:p>
        </p:txBody>
      </p:sp>
      <p:sp>
        <p:nvSpPr>
          <p:cNvPr id="3" name="Content Placeholder 2"/>
          <p:cNvSpPr>
            <a:spLocks noGrp="1"/>
          </p:cNvSpPr>
          <p:nvPr>
            <p:ph idx="1"/>
          </p:nvPr>
        </p:nvSpPr>
        <p:spPr>
          <a:xfrm>
            <a:off x="295274" y="1273174"/>
            <a:ext cx="7762876" cy="4670425"/>
          </a:xfrm>
        </p:spPr>
        <p:txBody>
          <a:bodyPr/>
          <a:lstStyle/>
          <a:p>
            <a:r>
              <a:rPr lang="en-US" sz="2400" b="1" i="1" dirty="0" smtClean="0"/>
              <a:t>Low Self-Monitoring:</a:t>
            </a:r>
          </a:p>
          <a:p>
            <a:endParaRPr lang="en-US" sz="2100" dirty="0" smtClean="0"/>
          </a:p>
          <a:p>
            <a:r>
              <a:rPr lang="en-US" sz="2400" b="1" i="1" dirty="0" smtClean="0"/>
              <a:t>High Self-Monitoring:</a:t>
            </a:r>
          </a:p>
          <a:p>
            <a:endParaRPr lang="en-US" sz="2100" dirty="0" smtClean="0"/>
          </a:p>
          <a:p>
            <a:r>
              <a:rPr lang="en-US" sz="2400" dirty="0" smtClean="0"/>
              <a:t>High self-monitors often…</a:t>
            </a:r>
          </a:p>
          <a:p>
            <a:pPr lvl="1"/>
            <a:r>
              <a:rPr lang="en-US" sz="1800" dirty="0" smtClean="0"/>
              <a:t>Get _______performance appraisals</a:t>
            </a:r>
          </a:p>
          <a:p>
            <a:pPr lvl="1"/>
            <a:r>
              <a:rPr lang="en-US" sz="1800" dirty="0" smtClean="0"/>
              <a:t>Emerge as leaders</a:t>
            </a:r>
          </a:p>
          <a:p>
            <a:pPr lvl="1"/>
            <a:r>
              <a:rPr lang="en-US" sz="1800" dirty="0" smtClean="0"/>
              <a:t>Get _______ promotions</a:t>
            </a:r>
          </a:p>
          <a:p>
            <a:pPr lvl="1"/>
            <a:r>
              <a:rPr lang="en-US" sz="1800" dirty="0" smtClean="0"/>
              <a:t>Negotiate better deals</a:t>
            </a:r>
          </a:p>
          <a:p>
            <a:pPr lvl="1"/>
            <a:r>
              <a:rPr lang="en-US" sz="1800" dirty="0" smtClean="0"/>
              <a:t>Organizational commitment?__________________</a:t>
            </a:r>
          </a:p>
          <a:p>
            <a:pPr lvl="1"/>
            <a:r>
              <a:rPr lang="en-US" sz="1800" dirty="0" smtClean="0"/>
              <a:t>Careers?__________________________________</a:t>
            </a:r>
          </a:p>
          <a:p>
            <a:pPr lvl="1"/>
            <a:r>
              <a:rPr lang="en-US" sz="1400" dirty="0" smtClean="0"/>
              <a:t>For a 4 min. excerpt of </a:t>
            </a:r>
            <a:r>
              <a:rPr lang="en-US" sz="1400" dirty="0" smtClean="0"/>
              <a:t>an optional </a:t>
            </a:r>
            <a:r>
              <a:rPr lang="en-US" sz="1400" dirty="0" smtClean="0"/>
              <a:t>video about Self-Monitoring at work, see</a:t>
            </a:r>
            <a:r>
              <a:rPr lang="en-US" sz="1400" dirty="0"/>
              <a:t>: </a:t>
            </a:r>
            <a:r>
              <a:rPr lang="en-US" sz="1400" dirty="0">
                <a:hlinkClick r:id="rId2"/>
              </a:rPr>
              <a:t>https://</a:t>
            </a:r>
            <a:r>
              <a:rPr lang="en-US" sz="1400" dirty="0" smtClean="0">
                <a:hlinkClick r:id="rId2"/>
              </a:rPr>
              <a:t>www.youtube.com/watch?v=sMzcD8Cfpik</a:t>
            </a:r>
            <a:r>
              <a:rPr lang="en-US" sz="1400" dirty="0" smtClean="0"/>
              <a:t> </a:t>
            </a:r>
          </a:p>
          <a:p>
            <a:pPr marL="0" indent="0">
              <a:buNone/>
            </a:pPr>
            <a:endParaRPr lang="en-US" sz="2400" dirty="0"/>
          </a:p>
        </p:txBody>
      </p:sp>
    </p:spTree>
    <p:extLst>
      <p:ext uri="{BB962C8B-B14F-4D97-AF65-F5344CB8AC3E}">
        <p14:creationId xmlns:p14="http://schemas.microsoft.com/office/powerpoint/2010/main" val="1315911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Theory” Personality Theory</a:t>
            </a:r>
            <a:endParaRPr lang="en-US" dirty="0"/>
          </a:p>
        </p:txBody>
      </p:sp>
      <p:sp>
        <p:nvSpPr>
          <p:cNvPr id="3" name="Content Placeholder 2"/>
          <p:cNvSpPr>
            <a:spLocks noGrp="1"/>
          </p:cNvSpPr>
          <p:nvPr>
            <p:ph idx="1"/>
          </p:nvPr>
        </p:nvSpPr>
        <p:spPr/>
        <p:txBody>
          <a:bodyPr/>
          <a:lstStyle/>
          <a:p>
            <a:r>
              <a:rPr lang="en-US" dirty="0" smtClean="0"/>
              <a:t>Needs may be measured </a:t>
            </a:r>
          </a:p>
          <a:p>
            <a:pPr lvl="1"/>
            <a:r>
              <a:rPr lang="en-US" dirty="0" smtClean="0">
                <a:effectLst>
                  <a:outerShdw blurRad="38100" dist="38100" dir="2700000" algn="tl">
                    <a:srgbClr val="000000">
                      <a:alpha val="43137"/>
                    </a:srgbClr>
                  </a:outerShdw>
                </a:effectLst>
              </a:rPr>
              <a:t>Objectively</a:t>
            </a:r>
            <a:r>
              <a:rPr lang="en-US" dirty="0" smtClean="0"/>
              <a:t> (questionnaires)</a:t>
            </a:r>
          </a:p>
          <a:p>
            <a:pPr lvl="1"/>
            <a:r>
              <a:rPr lang="en-US" dirty="0" err="1" smtClean="0">
                <a:effectLst>
                  <a:outerShdw blurRad="38100" dist="38100" dir="2700000" algn="tl">
                    <a:srgbClr val="000000">
                      <a:alpha val="43137"/>
                    </a:srgbClr>
                  </a:outerShdw>
                </a:effectLst>
              </a:rPr>
              <a:t>Projectively</a:t>
            </a:r>
            <a:r>
              <a:rPr lang="en-US" dirty="0" smtClean="0"/>
              <a:t> (Person </a:t>
            </a:r>
          </a:p>
          <a:p>
            <a:pPr marL="347662" lvl="1" indent="0">
              <a:buNone/>
            </a:pPr>
            <a:r>
              <a:rPr lang="en-US" dirty="0"/>
              <a:t> </a:t>
            </a:r>
            <a:r>
              <a:rPr lang="en-US" dirty="0" smtClean="0"/>
              <a:t>  projects personality onto</a:t>
            </a:r>
          </a:p>
          <a:p>
            <a:pPr marL="347662" lvl="1" indent="0">
              <a:buNone/>
            </a:pPr>
            <a:r>
              <a:rPr lang="en-US" dirty="0" smtClean="0"/>
              <a:t>   ambiguous stimuli)</a:t>
            </a:r>
          </a:p>
          <a:p>
            <a:pPr lvl="2"/>
            <a:r>
              <a:rPr lang="en-US" dirty="0" smtClean="0"/>
              <a:t>Thematic Apperception Test (TAT)</a:t>
            </a:r>
          </a:p>
          <a:p>
            <a:pPr lvl="2"/>
            <a:r>
              <a:rPr lang="en-US" dirty="0" smtClean="0"/>
              <a:t>Miner Sentence Completion Test</a:t>
            </a:r>
            <a:endParaRPr lang="en-US" dirty="0"/>
          </a:p>
        </p:txBody>
      </p:sp>
      <p:pic>
        <p:nvPicPr>
          <p:cNvPr id="563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1190" y="1527435"/>
            <a:ext cx="2003129" cy="2016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523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3400" dirty="0" smtClean="0"/>
              <a:t>“Need Theory” Personality Traits </a:t>
            </a:r>
            <a:r>
              <a:rPr lang="en-US" sz="2800" dirty="0" smtClean="0"/>
              <a:t>(McClelland)</a:t>
            </a:r>
          </a:p>
        </p:txBody>
      </p:sp>
      <p:sp>
        <p:nvSpPr>
          <p:cNvPr id="28675" name="Rectangle 3"/>
          <p:cNvSpPr>
            <a:spLocks noGrp="1" noChangeArrowheads="1"/>
          </p:cNvSpPr>
          <p:nvPr>
            <p:ph type="body" idx="1"/>
          </p:nvPr>
        </p:nvSpPr>
        <p:spPr/>
        <p:txBody>
          <a:bodyPr/>
          <a:lstStyle/>
          <a:p>
            <a:pPr eaLnBrk="1" hangingPunct="1">
              <a:buNone/>
              <a:defRPr/>
            </a:pPr>
            <a:r>
              <a:rPr lang="en-US" sz="2800" i="1" dirty="0">
                <a:effectLst>
                  <a:outerShdw blurRad="38100" dist="38100" dir="2700000" algn="tl">
                    <a:srgbClr val="C0C0C0"/>
                  </a:outerShdw>
                </a:effectLst>
              </a:rPr>
              <a:t>Need for Achievement (</a:t>
            </a:r>
            <a:r>
              <a:rPr lang="en-US" sz="2800" i="1" dirty="0" err="1">
                <a:effectLst>
                  <a:outerShdw blurRad="38100" dist="38100" dir="2700000" algn="tl">
                    <a:srgbClr val="C0C0C0"/>
                  </a:outerShdw>
                </a:effectLst>
              </a:rPr>
              <a:t>nAch</a:t>
            </a:r>
            <a:r>
              <a:rPr lang="en-US" sz="2800" i="1" dirty="0">
                <a:effectLst>
                  <a:outerShdw blurRad="38100" dist="38100" dir="2700000" algn="tl">
                    <a:srgbClr val="C0C0C0"/>
                  </a:outerShdw>
                </a:effectLst>
              </a:rPr>
              <a:t>)</a:t>
            </a:r>
          </a:p>
          <a:p>
            <a:pPr lvl="1" eaLnBrk="1" hangingPunct="1">
              <a:defRPr/>
            </a:pPr>
            <a:r>
              <a:rPr lang="en-US" sz="2000" dirty="0"/>
              <a:t>The extent to which an individual has a strong desire to perform challenging tasks well and meet personal standards of excellence</a:t>
            </a:r>
          </a:p>
          <a:p>
            <a:pPr lvl="1" eaLnBrk="1" hangingPunct="1">
              <a:defRPr/>
            </a:pPr>
            <a:r>
              <a:rPr lang="en-US" sz="2000" dirty="0"/>
              <a:t>Set moderately challenging goals </a:t>
            </a:r>
            <a:endParaRPr lang="en-US" sz="2000" i="1" dirty="0" smtClean="0">
              <a:effectLst>
                <a:outerShdw blurRad="38100" dist="38100" dir="2700000" algn="tl">
                  <a:srgbClr val="C0C0C0"/>
                </a:outerShdw>
              </a:effectLst>
            </a:endParaRPr>
          </a:p>
          <a:p>
            <a:pPr eaLnBrk="1" hangingPunct="1">
              <a:lnSpc>
                <a:spcPct val="90000"/>
              </a:lnSpc>
              <a:buFont typeface="Wingdings" pitchFamily="2" charset="2"/>
              <a:buNone/>
            </a:pPr>
            <a:r>
              <a:rPr lang="en-US" i="1" dirty="0" smtClean="0">
                <a:effectLst>
                  <a:outerShdw blurRad="38100" dist="38100" dir="2700000" algn="tl">
                    <a:srgbClr val="C0C0C0"/>
                  </a:outerShdw>
                </a:effectLst>
              </a:rPr>
              <a:t>Need for Affiliation (</a:t>
            </a:r>
            <a:r>
              <a:rPr lang="en-US" i="1" dirty="0" err="1" smtClean="0">
                <a:effectLst>
                  <a:outerShdw blurRad="38100" dist="38100" dir="2700000" algn="tl">
                    <a:srgbClr val="C0C0C0"/>
                  </a:outerShdw>
                </a:effectLst>
              </a:rPr>
              <a:t>nAff</a:t>
            </a:r>
            <a:r>
              <a:rPr lang="en-US" i="1" dirty="0" smtClean="0">
                <a:effectLst>
                  <a:outerShdw blurRad="38100" dist="38100" dir="2700000" algn="tl">
                    <a:srgbClr val="C0C0C0"/>
                  </a:outerShdw>
                </a:effectLst>
              </a:rPr>
              <a:t>):</a:t>
            </a:r>
            <a:r>
              <a:rPr lang="en-US" dirty="0" smtClean="0"/>
              <a:t> </a:t>
            </a:r>
            <a:endParaRPr lang="en-US" sz="3000" dirty="0" smtClean="0"/>
          </a:p>
          <a:p>
            <a:pPr eaLnBrk="1" hangingPunct="1">
              <a:lnSpc>
                <a:spcPct val="90000"/>
              </a:lnSpc>
              <a:buFont typeface="Wingdings" pitchFamily="2" charset="2"/>
              <a:buNone/>
            </a:pPr>
            <a:endParaRPr lang="en-US" i="1" dirty="0" smtClean="0">
              <a:effectLst>
                <a:outerShdw blurRad="38100" dist="38100" dir="2700000" algn="tl">
                  <a:srgbClr val="C0C0C0"/>
                </a:outerShdw>
              </a:effectLst>
            </a:endParaRPr>
          </a:p>
          <a:p>
            <a:pPr eaLnBrk="1" hangingPunct="1">
              <a:lnSpc>
                <a:spcPct val="90000"/>
              </a:lnSpc>
              <a:buFont typeface="Wingdings" pitchFamily="2" charset="2"/>
              <a:buNone/>
            </a:pPr>
            <a:r>
              <a:rPr lang="en-US" i="1" dirty="0" smtClean="0">
                <a:effectLst>
                  <a:outerShdw blurRad="38100" dist="38100" dir="2700000" algn="tl">
                    <a:srgbClr val="C0C0C0"/>
                  </a:outerShdw>
                </a:effectLst>
              </a:rPr>
              <a:t>Need for Power (</a:t>
            </a:r>
            <a:r>
              <a:rPr lang="en-US" i="1" dirty="0" err="1" smtClean="0">
                <a:effectLst>
                  <a:outerShdw blurRad="38100" dist="38100" dir="2700000" algn="tl">
                    <a:srgbClr val="C0C0C0"/>
                  </a:outerShdw>
                </a:effectLst>
              </a:rPr>
              <a:t>nPower</a:t>
            </a:r>
            <a:r>
              <a:rPr lang="en-US" i="1" dirty="0" smtClean="0">
                <a:effectLst>
                  <a:outerShdw blurRad="38100" dist="38100" dir="2700000" algn="tl">
                    <a:srgbClr val="C0C0C0"/>
                  </a:outerShdw>
                </a:effectLst>
              </a:rPr>
              <a:t>):</a:t>
            </a:r>
          </a:p>
          <a:p>
            <a:pPr eaLnBrk="1" hangingPunct="1">
              <a:lnSpc>
                <a:spcPct val="90000"/>
              </a:lnSpc>
            </a:pPr>
            <a:endParaRPr lang="en-US" dirty="0" smtClean="0"/>
          </a:p>
        </p:txBody>
      </p:sp>
      <p:sp>
        <p:nvSpPr>
          <p:cNvPr id="4" name="TextBox 3"/>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Affiliation, Power &amp; </a:t>
            </a:r>
            <a:br>
              <a:rPr lang="en-US" dirty="0" smtClean="0"/>
            </a:br>
            <a:r>
              <a:rPr lang="en-US" dirty="0" smtClean="0"/>
              <a:t>Need for Achievement</a:t>
            </a:r>
            <a:endParaRPr lang="en-US" dirty="0"/>
          </a:p>
        </p:txBody>
      </p:sp>
      <p:sp>
        <p:nvSpPr>
          <p:cNvPr id="3" name="Content Placeholder 2"/>
          <p:cNvSpPr>
            <a:spLocks noGrp="1"/>
          </p:cNvSpPr>
          <p:nvPr>
            <p:ph idx="1"/>
          </p:nvPr>
        </p:nvSpPr>
        <p:spPr>
          <a:xfrm>
            <a:off x="365124" y="1387475"/>
            <a:ext cx="7864475" cy="4292600"/>
          </a:xfrm>
        </p:spPr>
        <p:txBody>
          <a:bodyPr/>
          <a:lstStyle/>
          <a:p>
            <a:r>
              <a:rPr lang="en-US" dirty="0" smtClean="0"/>
              <a:t>Study of supervisors in a technical setting </a:t>
            </a:r>
          </a:p>
          <a:p>
            <a:r>
              <a:rPr lang="en-US" dirty="0" smtClean="0"/>
              <a:t>Results</a:t>
            </a:r>
            <a:r>
              <a:rPr lang="en-US" sz="2000" dirty="0" smtClean="0"/>
              <a:t> </a:t>
            </a:r>
            <a:r>
              <a:rPr lang="en-US" sz="1800" dirty="0" smtClean="0"/>
              <a:t>(using TAT to measure motives for 23 mgrs. 550 workers): </a:t>
            </a:r>
          </a:p>
          <a:p>
            <a:pPr lvl="1"/>
            <a:r>
              <a:rPr lang="en-US" sz="2500" dirty="0" smtClean="0"/>
              <a:t>Need for Affiliation related to both worker job satisfaction (r = .36) &amp; objective measures of performance (r = .42)</a:t>
            </a:r>
          </a:p>
          <a:p>
            <a:pPr lvl="1"/>
            <a:r>
              <a:rPr lang="en-US" sz="2500" dirty="0" smtClean="0"/>
              <a:t>Need for P______ is related to size of dept. (</a:t>
            </a:r>
            <a:r>
              <a:rPr lang="en-US" sz="2000" dirty="0" smtClean="0"/>
              <a:t>r = .59</a:t>
            </a:r>
            <a:r>
              <a:rPr lang="en-US" sz="2500" dirty="0" smtClean="0"/>
              <a:t>)</a:t>
            </a:r>
          </a:p>
          <a:p>
            <a:pPr lvl="1"/>
            <a:r>
              <a:rPr lang="en-US" sz="2500" dirty="0" smtClean="0"/>
              <a:t>Need for A______________ related to perceived standards of excellence (r = .30).</a:t>
            </a:r>
          </a:p>
          <a:p>
            <a:pPr marL="347662" lvl="1" indent="0">
              <a:buNone/>
            </a:pPr>
            <a:r>
              <a:rPr lang="en-US" dirty="0" smtClean="0"/>
              <a:t>  </a:t>
            </a:r>
            <a:endParaRPr lang="en-US" dirty="0"/>
          </a:p>
        </p:txBody>
      </p:sp>
      <p:sp>
        <p:nvSpPr>
          <p:cNvPr id="4" name="TextBox 3"/>
          <p:cNvSpPr txBox="1"/>
          <p:nvPr/>
        </p:nvSpPr>
        <p:spPr>
          <a:xfrm>
            <a:off x="382772" y="5358825"/>
            <a:ext cx="7846828" cy="584775"/>
          </a:xfrm>
          <a:prstGeom prst="rect">
            <a:avLst/>
          </a:prstGeom>
          <a:solidFill>
            <a:schemeClr val="bg1"/>
          </a:solidFill>
          <a:ln cmpd="dbl">
            <a:solidFill>
              <a:schemeClr val="tx1"/>
            </a:solidFill>
          </a:ln>
        </p:spPr>
        <p:txBody>
          <a:bodyPr wrap="square" rtlCol="0">
            <a:spAutoFit/>
          </a:bodyPr>
          <a:lstStyle/>
          <a:p>
            <a:r>
              <a:rPr lang="en-US" i="1" dirty="0" smtClean="0">
                <a:solidFill>
                  <a:srgbClr val="1A69A4"/>
                </a:solidFill>
              </a:rPr>
              <a:t>Source:  </a:t>
            </a:r>
            <a:r>
              <a:rPr lang="en-US" dirty="0" smtClean="0">
                <a:solidFill>
                  <a:srgbClr val="1A69A4"/>
                </a:solidFill>
              </a:rPr>
              <a:t>Cornelius, Edwin T.; Lane, Frank B.; Journal of Applied Psychology, </a:t>
            </a:r>
            <a:r>
              <a:rPr lang="en-US" dirty="0" err="1" smtClean="0">
                <a:solidFill>
                  <a:srgbClr val="1A69A4"/>
                </a:solidFill>
              </a:rPr>
              <a:t>Vol</a:t>
            </a:r>
            <a:r>
              <a:rPr lang="en-US" dirty="0" smtClean="0">
                <a:solidFill>
                  <a:srgbClr val="1A69A4"/>
                </a:solidFill>
              </a:rPr>
              <a:t> 69, (No. 1), pp. 32-39.</a:t>
            </a:r>
            <a:endParaRPr lang="en-US" dirty="0">
              <a:solidFill>
                <a:srgbClr val="1A69A4"/>
              </a:solidFill>
            </a:endParaRPr>
          </a:p>
        </p:txBody>
      </p:sp>
    </p:spTree>
    <p:extLst>
      <p:ext uri="{BB962C8B-B14F-4D97-AF65-F5344CB8AC3E}">
        <p14:creationId xmlns:p14="http://schemas.microsoft.com/office/powerpoint/2010/main" val="316970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“Need Theory” Personality </a:t>
            </a:r>
            <a:r>
              <a:rPr lang="en-US" sz="4000" dirty="0" smtClean="0"/>
              <a:t>Traits </a:t>
            </a:r>
            <a:r>
              <a:rPr lang="en-US" sz="3200" dirty="0" smtClean="0"/>
              <a:t>(McClelland)</a:t>
            </a:r>
            <a:endParaRPr lang="en-US" dirty="0"/>
          </a:p>
        </p:txBody>
      </p:sp>
      <p:sp>
        <p:nvSpPr>
          <p:cNvPr id="3" name="Content Placeholder 2"/>
          <p:cNvSpPr>
            <a:spLocks noGrp="1"/>
          </p:cNvSpPr>
          <p:nvPr>
            <p:ph idx="1"/>
          </p:nvPr>
        </p:nvSpPr>
        <p:spPr>
          <a:xfrm>
            <a:off x="365125" y="1387475"/>
            <a:ext cx="4635500" cy="4292600"/>
          </a:xfrm>
        </p:spPr>
        <p:txBody>
          <a:bodyPr/>
          <a:lstStyle/>
          <a:p>
            <a:r>
              <a:rPr lang="en-US" sz="2800" dirty="0" smtClean="0"/>
              <a:t>Police officers high in </a:t>
            </a:r>
            <a:r>
              <a:rPr lang="en-US" sz="2800" b="1" dirty="0" smtClean="0"/>
              <a:t>need for P___________ </a:t>
            </a:r>
            <a:r>
              <a:rPr lang="en-US" sz="2800" dirty="0" smtClean="0"/>
              <a:t>tend to be more successful, regardless of specific police duties.</a:t>
            </a:r>
          </a:p>
          <a:p>
            <a:r>
              <a:rPr lang="en-US" sz="2800" dirty="0" smtClean="0"/>
              <a:t>Officers with managerial duties tend to be more successful if high in </a:t>
            </a:r>
            <a:r>
              <a:rPr lang="en-US" sz="2800" b="1" dirty="0" smtClean="0"/>
              <a:t>need for Affiliation.</a:t>
            </a:r>
            <a:r>
              <a:rPr lang="en-US" sz="2800" dirty="0" smtClean="0"/>
              <a:t> </a:t>
            </a:r>
            <a:endParaRPr lang="en-US" sz="2800" dirty="0"/>
          </a:p>
        </p:txBody>
      </p:sp>
    </p:spTree>
    <p:extLst>
      <p:ext uri="{BB962C8B-B14F-4D97-AF65-F5344CB8AC3E}">
        <p14:creationId xmlns:p14="http://schemas.microsoft.com/office/powerpoint/2010/main" val="532401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Linking Personality and </a:t>
            </a:r>
            <a:br>
              <a:rPr lang="en-US" dirty="0" smtClean="0"/>
            </a:br>
            <a:r>
              <a:rPr lang="en-US" dirty="0" smtClean="0"/>
              <a:t>Values to the Workplace</a:t>
            </a:r>
            <a:endParaRPr lang="en-US" dirty="0"/>
          </a:p>
        </p:txBody>
      </p:sp>
      <p:sp>
        <p:nvSpPr>
          <p:cNvPr id="20483" name="Content Placeholder 2"/>
          <p:cNvSpPr>
            <a:spLocks noGrp="1"/>
          </p:cNvSpPr>
          <p:nvPr>
            <p:ph idx="1"/>
          </p:nvPr>
        </p:nvSpPr>
        <p:spPr/>
        <p:txBody>
          <a:bodyPr/>
          <a:lstStyle/>
          <a:p>
            <a:pPr indent="0" eaLnBrk="1" hangingPunct="1">
              <a:spcBef>
                <a:spcPts val="2126"/>
              </a:spcBef>
              <a:buNone/>
            </a:pPr>
            <a:r>
              <a:rPr lang="en-US" sz="2800" b="1" dirty="0" smtClean="0"/>
              <a:t>Person-Job Fit:</a:t>
            </a:r>
          </a:p>
          <a:p>
            <a:pPr lvl="1" eaLnBrk="1" hangingPunct="1"/>
            <a:r>
              <a:rPr lang="en-US" sz="2600" dirty="0" smtClean="0"/>
              <a:t>John Holland’s Personality-Job Fit Theory</a:t>
            </a:r>
          </a:p>
          <a:p>
            <a:pPr lvl="2" eaLnBrk="1" hangingPunct="1"/>
            <a:r>
              <a:rPr lang="en-US" sz="2200" dirty="0" smtClean="0"/>
              <a:t>Six personality types</a:t>
            </a:r>
          </a:p>
          <a:p>
            <a:pPr lvl="2" eaLnBrk="1" hangingPunct="1"/>
            <a:r>
              <a:rPr lang="en-US" sz="2200" dirty="0" smtClean="0"/>
              <a:t>Vocational Preference Inventory (VPI)</a:t>
            </a:r>
          </a:p>
          <a:p>
            <a:pPr lvl="1" eaLnBrk="1" hangingPunct="1"/>
            <a:r>
              <a:rPr lang="en-US" sz="2600" dirty="0" smtClean="0"/>
              <a:t>Key Points of the Model:</a:t>
            </a:r>
          </a:p>
          <a:p>
            <a:pPr lvl="2" eaLnBrk="1" hangingPunct="1"/>
            <a:r>
              <a:rPr lang="en-US" sz="2200" dirty="0" smtClean="0"/>
              <a:t>People have different personalities &amp; values</a:t>
            </a:r>
          </a:p>
          <a:p>
            <a:pPr lvl="2" eaLnBrk="1" hangingPunct="1"/>
            <a:r>
              <a:rPr lang="en-US" sz="2200" dirty="0" smtClean="0"/>
              <a:t>There are different types of jobs</a:t>
            </a:r>
          </a:p>
          <a:p>
            <a:pPr lvl="2" eaLnBrk="1" hangingPunct="1"/>
            <a:r>
              <a:rPr lang="en-US" sz="2200" dirty="0" smtClean="0"/>
              <a:t>People in jobs congruent with their personality are more satisfied and have lower turnover</a:t>
            </a:r>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6" name="Slide Number Placeholder 5"/>
          <p:cNvSpPr>
            <a:spLocks noGrp="1"/>
          </p:cNvSpPr>
          <p:nvPr>
            <p:ph type="sldNum" sz="quarter" idx="4294967295"/>
          </p:nvPr>
        </p:nvSpPr>
        <p:spPr>
          <a:xfrm>
            <a:off x="5897880" y="5508837"/>
            <a:ext cx="1920240" cy="316442"/>
          </a:xfrm>
          <a:prstGeom prst="rect">
            <a:avLst/>
          </a:prstGeom>
        </p:spPr>
        <p:txBody>
          <a:bodyPr lIns="80988" tIns="40494" rIns="80988" bIns="40494"/>
          <a:lstStyle/>
          <a:p>
            <a:pPr algn="r">
              <a:defRPr/>
            </a:pPr>
            <a:r>
              <a:rPr lang="en-US" dirty="0"/>
              <a:t>5-</a:t>
            </a:r>
            <a:fld id="{50483241-DD2E-4438-B9DC-551B61362F3E}" type="slidenum">
              <a:rPr lang="en-US"/>
              <a:pPr algn="r">
                <a:defRPr/>
              </a:pPr>
              <a:t>19</a:t>
            </a:fld>
            <a:endParaRPr lang="en-US" dirty="0"/>
          </a:p>
        </p:txBody>
      </p:sp>
    </p:spTree>
    <p:extLst>
      <p:ext uri="{BB962C8B-B14F-4D97-AF65-F5344CB8AC3E}">
        <p14:creationId xmlns:p14="http://schemas.microsoft.com/office/powerpoint/2010/main" val="361532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400" smtClean="0"/>
              <a:t>Learning Objectives: Organizational Behavior is affected by…</a:t>
            </a:r>
          </a:p>
        </p:txBody>
      </p:sp>
      <p:sp>
        <p:nvSpPr>
          <p:cNvPr id="5124" name="Text Box 4"/>
          <p:cNvSpPr txBox="1">
            <a:spLocks noChangeArrowheads="1"/>
          </p:cNvSpPr>
          <p:nvPr/>
        </p:nvSpPr>
        <p:spPr bwMode="auto">
          <a:xfrm>
            <a:off x="463550" y="5789613"/>
            <a:ext cx="10207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r>
              <a:rPr lang="en-US" sz="900" b="1" i="1">
                <a:latin typeface="Book Antiqua" pitchFamily="18" charset="0"/>
              </a:rPr>
              <a:t>McGraw-Hill/Irwin</a:t>
            </a:r>
            <a:endParaRPr lang="en-US"/>
          </a:p>
        </p:txBody>
      </p:sp>
      <p:sp>
        <p:nvSpPr>
          <p:cNvPr id="8" name="TextBox 7"/>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5123" name="Rectangle 3"/>
          <p:cNvSpPr>
            <a:spLocks noGrp="1" noChangeArrowheads="1"/>
          </p:cNvSpPr>
          <p:nvPr>
            <p:ph type="body" idx="1"/>
          </p:nvPr>
        </p:nvSpPr>
        <p:spPr>
          <a:xfrm>
            <a:off x="380206" y="1319213"/>
            <a:ext cx="7476319" cy="4470400"/>
          </a:xfrm>
        </p:spPr>
        <p:txBody>
          <a:bodyPr/>
          <a:lstStyle/>
          <a:p>
            <a:pPr eaLnBrk="1" hangingPunct="1"/>
            <a:r>
              <a:rPr lang="en-US" sz="2600" dirty="0" smtClean="0"/>
              <a:t>Intelligence:  What are the dimensions?</a:t>
            </a:r>
          </a:p>
          <a:p>
            <a:pPr lvl="1" eaLnBrk="1" hangingPunct="1"/>
            <a:r>
              <a:rPr lang="en-US" sz="2300" b="1" dirty="0" smtClean="0">
                <a:solidFill>
                  <a:srgbClr val="FF0000"/>
                </a:solidFill>
                <a:effectLst>
                  <a:outerShdw blurRad="38100" dist="38100" dir="2700000" algn="tl">
                    <a:srgbClr val="000000">
                      <a:alpha val="43137"/>
                    </a:srgbClr>
                  </a:outerShdw>
                </a:effectLst>
              </a:rPr>
              <a:t>See Ch. 2 pp. 59-61, including Exhibit 2-2.</a:t>
            </a:r>
            <a:endParaRPr lang="en-US" sz="2300" b="1" dirty="0" smtClean="0">
              <a:solidFill>
                <a:srgbClr val="FF0000"/>
              </a:solidFill>
              <a:effectLst>
                <a:outerShdw blurRad="38100" dist="38100" dir="2700000" algn="tl">
                  <a:srgbClr val="000000">
                    <a:alpha val="43137"/>
                  </a:srgbClr>
                </a:outerShdw>
              </a:effectLst>
            </a:endParaRPr>
          </a:p>
          <a:p>
            <a:pPr eaLnBrk="1" hangingPunct="1"/>
            <a:r>
              <a:rPr lang="en-US" sz="2600" dirty="0" smtClean="0"/>
              <a:t>Personality traits</a:t>
            </a:r>
          </a:p>
          <a:p>
            <a:pPr lvl="1" eaLnBrk="1" hangingPunct="1"/>
            <a:r>
              <a:rPr lang="en-US" sz="2300" dirty="0" smtClean="0"/>
              <a:t>“Big Five” traits</a:t>
            </a:r>
          </a:p>
          <a:p>
            <a:pPr lvl="1" eaLnBrk="1" hangingPunct="1"/>
            <a:r>
              <a:rPr lang="en-US" sz="2300" dirty="0" smtClean="0"/>
              <a:t>Meyers-Briggs</a:t>
            </a:r>
          </a:p>
          <a:p>
            <a:pPr lvl="1" eaLnBrk="1" hangingPunct="1"/>
            <a:r>
              <a:rPr lang="en-US" sz="2300" dirty="0" smtClean="0"/>
              <a:t>Specific Traits</a:t>
            </a:r>
          </a:p>
          <a:p>
            <a:pPr lvl="2" eaLnBrk="1" hangingPunct="1"/>
            <a:r>
              <a:rPr lang="en-US" sz="1800" dirty="0" smtClean="0"/>
              <a:t>Self-Esteem</a:t>
            </a:r>
          </a:p>
          <a:p>
            <a:pPr lvl="2" eaLnBrk="1" hangingPunct="1"/>
            <a:r>
              <a:rPr lang="en-US" sz="1800" dirty="0" smtClean="0"/>
              <a:t>Locus of Control</a:t>
            </a:r>
          </a:p>
          <a:p>
            <a:pPr lvl="2" eaLnBrk="1" hangingPunct="1"/>
            <a:r>
              <a:rPr lang="en-US" sz="1800" dirty="0" smtClean="0"/>
              <a:t>Need Theory</a:t>
            </a:r>
          </a:p>
          <a:p>
            <a:pPr lvl="1" eaLnBrk="1" hangingPunct="1"/>
            <a:r>
              <a:rPr lang="en-US" sz="2300" dirty="0" smtClean="0"/>
              <a:t>Freudian Viewpoint</a:t>
            </a:r>
          </a:p>
          <a:p>
            <a:pPr eaLnBrk="1" hangingPunct="1"/>
            <a:r>
              <a:rPr lang="en-US" sz="2600" dirty="0" smtClean="0"/>
              <a:t>Values</a:t>
            </a:r>
          </a:p>
          <a:p>
            <a:pPr eaLnBrk="1" hangingPunct="1"/>
            <a:endParaRPr lang="en-US"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B0F0"/>
            </a:solidFill>
          </a:ln>
        </p:spPr>
        <p:txBody>
          <a:bodyPr/>
          <a:lstStyle/>
          <a:p>
            <a:r>
              <a:rPr lang="en-US" dirty="0" smtClean="0"/>
              <a:t>Holland’s Typology</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3639"/>
              </p:ext>
            </p:extLst>
          </p:nvPr>
        </p:nvGraphicFramePr>
        <p:xfrm>
          <a:off x="533401" y="1352550"/>
          <a:ext cx="7466013" cy="4480560"/>
        </p:xfrm>
        <a:graphic>
          <a:graphicData uri="http://schemas.openxmlformats.org/drawingml/2006/table">
            <a:tbl>
              <a:tblPr firstRow="1" bandRow="1">
                <a:tableStyleId>{5C22544A-7EE6-4342-B048-85BDC9FD1C3A}</a:tableStyleId>
              </a:tblPr>
              <a:tblGrid>
                <a:gridCol w="2488671">
                  <a:extLst>
                    <a:ext uri="{9D8B030D-6E8A-4147-A177-3AD203B41FA5}">
                      <a16:colId xmlns:a16="http://schemas.microsoft.com/office/drawing/2014/main" xmlns="" val="20000"/>
                    </a:ext>
                  </a:extLst>
                </a:gridCol>
                <a:gridCol w="2488671">
                  <a:extLst>
                    <a:ext uri="{9D8B030D-6E8A-4147-A177-3AD203B41FA5}">
                      <a16:colId xmlns:a16="http://schemas.microsoft.com/office/drawing/2014/main" xmlns="" val="20001"/>
                    </a:ext>
                  </a:extLst>
                </a:gridCol>
                <a:gridCol w="2488671">
                  <a:extLst>
                    <a:ext uri="{9D8B030D-6E8A-4147-A177-3AD203B41FA5}">
                      <a16:colId xmlns:a16="http://schemas.microsoft.com/office/drawing/2014/main" xmlns="" val="20002"/>
                    </a:ext>
                  </a:extLst>
                </a:gridCol>
              </a:tblGrid>
              <a:tr h="310515">
                <a:tc>
                  <a:txBody>
                    <a:bodyPr/>
                    <a:lstStyle/>
                    <a:p>
                      <a:r>
                        <a:rPr lang="en-US" dirty="0" smtClean="0"/>
                        <a:t>Personality </a:t>
                      </a:r>
                    </a:p>
                    <a:p>
                      <a:r>
                        <a:rPr lang="en-US" dirty="0" smtClean="0"/>
                        <a:t>Type</a:t>
                      </a:r>
                      <a:endParaRPr lang="en-US" dirty="0"/>
                    </a:p>
                  </a:txBody>
                  <a:tcPr>
                    <a:solidFill>
                      <a:srgbClr val="0070C0"/>
                    </a:solidFill>
                  </a:tcPr>
                </a:tc>
                <a:tc>
                  <a:txBody>
                    <a:bodyPr/>
                    <a:lstStyle/>
                    <a:p>
                      <a:r>
                        <a:rPr lang="en-US" dirty="0" smtClean="0"/>
                        <a:t>Typical Personality Characteristics </a:t>
                      </a:r>
                      <a:endParaRPr lang="en-US" dirty="0"/>
                    </a:p>
                  </a:txBody>
                  <a:tcPr>
                    <a:solidFill>
                      <a:srgbClr val="0070C0"/>
                    </a:solidFill>
                  </a:tcPr>
                </a:tc>
                <a:tc>
                  <a:txBody>
                    <a:bodyPr/>
                    <a:lstStyle/>
                    <a:p>
                      <a:r>
                        <a:rPr lang="en-US" dirty="0" smtClean="0"/>
                        <a:t>Congruent Occupations</a:t>
                      </a:r>
                      <a:endParaRPr lang="en-US" dirty="0"/>
                    </a:p>
                  </a:txBody>
                  <a:tcPr>
                    <a:solidFill>
                      <a:srgbClr val="0070C0"/>
                    </a:solidFill>
                  </a:tcPr>
                </a:tc>
                <a:extLst>
                  <a:ext uri="{0D108BD9-81ED-4DB2-BD59-A6C34878D82A}">
                    <a16:rowId xmlns:a16="http://schemas.microsoft.com/office/drawing/2014/main" xmlns="" val="10000"/>
                  </a:ext>
                </a:extLst>
              </a:tr>
              <a:tr h="370840">
                <a:tc>
                  <a:txBody>
                    <a:bodyPr/>
                    <a:lstStyle/>
                    <a:p>
                      <a:r>
                        <a:rPr lang="en-US" i="1" dirty="0" smtClean="0"/>
                        <a:t>Realistic:</a:t>
                      </a:r>
                      <a:r>
                        <a:rPr lang="en-US" dirty="0" smtClean="0"/>
                        <a:t> Prefers physical activities</a:t>
                      </a:r>
                      <a:endParaRPr lang="en-US" dirty="0"/>
                    </a:p>
                  </a:txBody>
                  <a:tcPr>
                    <a:solidFill>
                      <a:srgbClr val="00B0F0">
                        <a:alpha val="19000"/>
                      </a:srgbClr>
                    </a:solidFill>
                  </a:tcPr>
                </a:tc>
                <a:tc>
                  <a:txBody>
                    <a:bodyPr/>
                    <a:lstStyle/>
                    <a:p>
                      <a:r>
                        <a:rPr lang="en-US" dirty="0" smtClean="0">
                          <a:solidFill>
                            <a:schemeClr val="tx2">
                              <a:lumMod val="50000"/>
                            </a:schemeClr>
                          </a:solidFill>
                        </a:rPr>
                        <a:t>Stable, practical,</a:t>
                      </a:r>
                      <a:r>
                        <a:rPr lang="en-US" baseline="0" dirty="0" smtClean="0">
                          <a:solidFill>
                            <a:schemeClr val="tx2">
                              <a:lumMod val="50000"/>
                            </a:schemeClr>
                          </a:solidFill>
                        </a:rPr>
                        <a:t> genuine, conforming</a:t>
                      </a:r>
                      <a:endParaRPr lang="en-US" dirty="0">
                        <a:solidFill>
                          <a:schemeClr val="tx2">
                            <a:lumMod val="50000"/>
                          </a:schemeClr>
                        </a:solidFill>
                      </a:endParaRPr>
                    </a:p>
                  </a:txBody>
                  <a:tcPr>
                    <a:solidFill>
                      <a:srgbClr val="00B0F0">
                        <a:alpha val="19000"/>
                      </a:srgbClr>
                    </a:solidFill>
                  </a:tcPr>
                </a:tc>
                <a:tc>
                  <a:txBody>
                    <a:bodyPr/>
                    <a:lstStyle/>
                    <a:p>
                      <a:r>
                        <a:rPr lang="en-US" dirty="0" smtClean="0"/>
                        <a:t>Mechanic, farmer, drill press operator</a:t>
                      </a:r>
                      <a:endParaRPr lang="en-US" dirty="0"/>
                    </a:p>
                  </a:txBody>
                  <a:tcPr>
                    <a:solidFill>
                      <a:srgbClr val="00B0F0">
                        <a:alpha val="19000"/>
                      </a:srgbClr>
                    </a:solidFill>
                  </a:tcPr>
                </a:tc>
                <a:extLst>
                  <a:ext uri="{0D108BD9-81ED-4DB2-BD59-A6C34878D82A}">
                    <a16:rowId xmlns:a16="http://schemas.microsoft.com/office/drawing/2014/main" xmlns="" val="10001"/>
                  </a:ext>
                </a:extLst>
              </a:tr>
              <a:tr h="370840">
                <a:tc>
                  <a:txBody>
                    <a:bodyPr/>
                    <a:lstStyle/>
                    <a:p>
                      <a:r>
                        <a:rPr lang="en-US" i="1" dirty="0" smtClean="0"/>
                        <a:t>Investigative: </a:t>
                      </a:r>
                      <a:r>
                        <a:rPr lang="en-US" i="0" dirty="0" smtClean="0"/>
                        <a:t>Prefers thinking &amp; organizing, </a:t>
                      </a:r>
                      <a:endParaRPr lang="en-US" i="1" dirty="0"/>
                    </a:p>
                  </a:txBody>
                  <a:tcPr>
                    <a:solidFill>
                      <a:srgbClr val="00B0F0"/>
                    </a:solidFill>
                  </a:tcPr>
                </a:tc>
                <a:tc>
                  <a:txBody>
                    <a:bodyPr/>
                    <a:lstStyle/>
                    <a:p>
                      <a:r>
                        <a:rPr lang="en-US" dirty="0" smtClean="0">
                          <a:solidFill>
                            <a:schemeClr val="tx2">
                              <a:lumMod val="50000"/>
                            </a:schemeClr>
                          </a:solidFill>
                        </a:rPr>
                        <a:t>Independent, curious, analytical, original</a:t>
                      </a:r>
                      <a:endParaRPr lang="en-US" dirty="0">
                        <a:solidFill>
                          <a:schemeClr val="tx2">
                            <a:lumMod val="50000"/>
                          </a:schemeClr>
                        </a:solidFill>
                      </a:endParaRPr>
                    </a:p>
                  </a:txBody>
                  <a:tcPr>
                    <a:solidFill>
                      <a:srgbClr val="00B0F0"/>
                    </a:solidFill>
                  </a:tcPr>
                </a:tc>
                <a:tc>
                  <a:txBody>
                    <a:bodyPr/>
                    <a:lstStyle/>
                    <a:p>
                      <a:r>
                        <a:rPr lang="en-US" dirty="0" smtClean="0"/>
                        <a:t>News reporter, scientist</a:t>
                      </a:r>
                      <a:endParaRPr lang="en-US" dirty="0"/>
                    </a:p>
                  </a:txBody>
                  <a:tcPr>
                    <a:solidFill>
                      <a:srgbClr val="00B0F0"/>
                    </a:solidFill>
                  </a:tcPr>
                </a:tc>
                <a:extLst>
                  <a:ext uri="{0D108BD9-81ED-4DB2-BD59-A6C34878D82A}">
                    <a16:rowId xmlns:a16="http://schemas.microsoft.com/office/drawing/2014/main" xmlns="" val="10002"/>
                  </a:ext>
                </a:extLst>
              </a:tr>
              <a:tr h="370840">
                <a:tc>
                  <a:txBody>
                    <a:bodyPr/>
                    <a:lstStyle/>
                    <a:p>
                      <a:r>
                        <a:rPr lang="en-US" i="1" dirty="0" smtClean="0"/>
                        <a:t>Social: </a:t>
                      </a:r>
                      <a:r>
                        <a:rPr lang="en-US" i="0" dirty="0" smtClean="0"/>
                        <a:t>Prefers helping and developing others</a:t>
                      </a:r>
                      <a:endParaRPr lang="en-US" i="1" dirty="0"/>
                    </a:p>
                  </a:txBody>
                  <a:tcPr>
                    <a:solidFill>
                      <a:srgbClr val="00B0F0">
                        <a:alpha val="20000"/>
                      </a:srgbClr>
                    </a:solidFill>
                  </a:tcPr>
                </a:tc>
                <a:tc>
                  <a:txBody>
                    <a:bodyPr/>
                    <a:lstStyle/>
                    <a:p>
                      <a:r>
                        <a:rPr lang="en-US" dirty="0" smtClean="0">
                          <a:solidFill>
                            <a:schemeClr val="tx2">
                              <a:lumMod val="50000"/>
                            </a:schemeClr>
                          </a:solidFill>
                        </a:rPr>
                        <a:t>Friendly, co-operative, understanding </a:t>
                      </a:r>
                      <a:endParaRPr lang="en-US" dirty="0">
                        <a:solidFill>
                          <a:schemeClr val="tx2">
                            <a:lumMod val="50000"/>
                          </a:schemeClr>
                        </a:solidFill>
                      </a:endParaRPr>
                    </a:p>
                  </a:txBody>
                  <a:tcPr>
                    <a:solidFill>
                      <a:srgbClr val="00B0F0">
                        <a:alpha val="20000"/>
                      </a:srgbClr>
                    </a:solidFill>
                  </a:tcPr>
                </a:tc>
                <a:tc>
                  <a:txBody>
                    <a:bodyPr/>
                    <a:lstStyle/>
                    <a:p>
                      <a:r>
                        <a:rPr lang="en-US" dirty="0" smtClean="0"/>
                        <a:t>Teacher,</a:t>
                      </a:r>
                      <a:r>
                        <a:rPr lang="en-US" baseline="0" dirty="0" smtClean="0"/>
                        <a:t> social worker counselor</a:t>
                      </a:r>
                      <a:endParaRPr lang="en-US" dirty="0"/>
                    </a:p>
                  </a:txBody>
                  <a:tcPr>
                    <a:solidFill>
                      <a:srgbClr val="00B0F0">
                        <a:alpha val="20000"/>
                      </a:srgbClr>
                    </a:solidFill>
                  </a:tcPr>
                </a:tc>
                <a:extLst>
                  <a:ext uri="{0D108BD9-81ED-4DB2-BD59-A6C34878D82A}">
                    <a16:rowId xmlns:a16="http://schemas.microsoft.com/office/drawing/2014/main" xmlns="" val="10003"/>
                  </a:ext>
                </a:extLst>
              </a:tr>
              <a:tr h="370840">
                <a:tc>
                  <a:txBody>
                    <a:bodyPr/>
                    <a:lstStyle/>
                    <a:p>
                      <a:r>
                        <a:rPr lang="en-US" i="1" dirty="0" smtClean="0"/>
                        <a:t>Conventional: </a:t>
                      </a:r>
                      <a:r>
                        <a:rPr lang="en-US" i="0" dirty="0" smtClean="0"/>
                        <a:t>Prefers orderly,</a:t>
                      </a:r>
                      <a:r>
                        <a:rPr lang="en-US" i="0" baseline="0" dirty="0" smtClean="0"/>
                        <a:t> clear-cut tasks</a:t>
                      </a:r>
                      <a:endParaRPr lang="en-US" i="1" dirty="0"/>
                    </a:p>
                  </a:txBody>
                  <a:tcPr>
                    <a:solidFill>
                      <a:srgbClr val="00B0F0"/>
                    </a:solidFill>
                  </a:tcPr>
                </a:tc>
                <a:tc>
                  <a:txBody>
                    <a:bodyPr/>
                    <a:lstStyle/>
                    <a:p>
                      <a:r>
                        <a:rPr lang="en-US" dirty="0" smtClean="0">
                          <a:solidFill>
                            <a:schemeClr val="tx2">
                              <a:lumMod val="50000"/>
                            </a:schemeClr>
                          </a:solidFill>
                        </a:rPr>
                        <a:t>Conforming, efficient, practical</a:t>
                      </a:r>
                      <a:endParaRPr lang="en-US" dirty="0">
                        <a:solidFill>
                          <a:schemeClr val="tx2">
                            <a:lumMod val="50000"/>
                          </a:schemeClr>
                        </a:solidFill>
                      </a:endParaRPr>
                    </a:p>
                  </a:txBody>
                  <a:tcPr>
                    <a:solidFill>
                      <a:srgbClr val="00B0F0"/>
                    </a:solidFill>
                  </a:tcPr>
                </a:tc>
                <a:tc>
                  <a:txBody>
                    <a:bodyPr/>
                    <a:lstStyle/>
                    <a:p>
                      <a:r>
                        <a:rPr lang="en-US" dirty="0" smtClean="0"/>
                        <a:t>Accountant, clerk, bank teller</a:t>
                      </a:r>
                      <a:endParaRPr lang="en-US" dirty="0"/>
                    </a:p>
                  </a:txBody>
                  <a:tcPr>
                    <a:solidFill>
                      <a:srgbClr val="00B0F0"/>
                    </a:solidFill>
                  </a:tcPr>
                </a:tc>
                <a:extLst>
                  <a:ext uri="{0D108BD9-81ED-4DB2-BD59-A6C34878D82A}">
                    <a16:rowId xmlns:a16="http://schemas.microsoft.com/office/drawing/2014/main" xmlns="" val="10004"/>
                  </a:ext>
                </a:extLst>
              </a:tr>
              <a:tr h="370840">
                <a:tc>
                  <a:txBody>
                    <a:bodyPr/>
                    <a:lstStyle/>
                    <a:p>
                      <a:r>
                        <a:rPr lang="en-US" i="1" dirty="0" smtClean="0"/>
                        <a:t>Enterprising:</a:t>
                      </a:r>
                      <a:r>
                        <a:rPr lang="en-US" i="1" baseline="0" dirty="0" smtClean="0"/>
                        <a:t> </a:t>
                      </a:r>
                      <a:r>
                        <a:rPr lang="en-US" i="0" baseline="0" dirty="0" smtClean="0"/>
                        <a:t>Prefers to influence others</a:t>
                      </a:r>
                      <a:endParaRPr lang="en-US" i="1" dirty="0"/>
                    </a:p>
                  </a:txBody>
                  <a:tcPr>
                    <a:solidFill>
                      <a:srgbClr val="00B0F0">
                        <a:alpha val="20000"/>
                      </a:srgbClr>
                    </a:solidFill>
                  </a:tcPr>
                </a:tc>
                <a:tc>
                  <a:txBody>
                    <a:bodyPr/>
                    <a:lstStyle/>
                    <a:p>
                      <a:r>
                        <a:rPr lang="en-US" dirty="0" smtClean="0">
                          <a:solidFill>
                            <a:schemeClr val="tx2">
                              <a:lumMod val="50000"/>
                            </a:schemeClr>
                          </a:solidFill>
                        </a:rPr>
                        <a:t>Self-confident, energetic, ambitious</a:t>
                      </a:r>
                      <a:endParaRPr lang="en-US" dirty="0">
                        <a:solidFill>
                          <a:schemeClr val="tx2">
                            <a:lumMod val="50000"/>
                          </a:schemeClr>
                        </a:solidFill>
                      </a:endParaRPr>
                    </a:p>
                  </a:txBody>
                  <a:tcPr>
                    <a:solidFill>
                      <a:srgbClr val="00B0F0">
                        <a:alpha val="20000"/>
                      </a:srgbClr>
                    </a:solidFill>
                  </a:tcPr>
                </a:tc>
                <a:tc>
                  <a:txBody>
                    <a:bodyPr/>
                    <a:lstStyle/>
                    <a:p>
                      <a:r>
                        <a:rPr lang="en-US" dirty="0" smtClean="0"/>
                        <a:t>Small business owner, sales, PR, lawyer</a:t>
                      </a:r>
                      <a:endParaRPr lang="en-US" dirty="0"/>
                    </a:p>
                  </a:txBody>
                  <a:tcPr>
                    <a:solidFill>
                      <a:srgbClr val="00B0F0">
                        <a:alpha val="20000"/>
                      </a:srgbClr>
                    </a:solidFill>
                  </a:tcPr>
                </a:tc>
                <a:extLst>
                  <a:ext uri="{0D108BD9-81ED-4DB2-BD59-A6C34878D82A}">
                    <a16:rowId xmlns:a16="http://schemas.microsoft.com/office/drawing/2014/main" xmlns="" val="10005"/>
                  </a:ext>
                </a:extLst>
              </a:tr>
              <a:tr h="370840">
                <a:tc>
                  <a:txBody>
                    <a:bodyPr/>
                    <a:lstStyle/>
                    <a:p>
                      <a:r>
                        <a:rPr lang="en-US" i="1" dirty="0" smtClean="0"/>
                        <a:t>Artistic: </a:t>
                      </a:r>
                      <a:r>
                        <a:rPr lang="en-US" i="0" dirty="0" smtClean="0"/>
                        <a:t>Prefers creative expression</a:t>
                      </a:r>
                      <a:endParaRPr lang="en-US" i="1" dirty="0"/>
                    </a:p>
                  </a:txBody>
                  <a:tcPr>
                    <a:solidFill>
                      <a:srgbClr val="00B0F0"/>
                    </a:solidFill>
                  </a:tcPr>
                </a:tc>
                <a:tc>
                  <a:txBody>
                    <a:bodyPr/>
                    <a:lstStyle/>
                    <a:p>
                      <a:r>
                        <a:rPr lang="en-US" dirty="0" smtClean="0">
                          <a:solidFill>
                            <a:schemeClr val="tx2">
                              <a:lumMod val="50000"/>
                            </a:schemeClr>
                          </a:solidFill>
                        </a:rPr>
                        <a:t>Idealistic,</a:t>
                      </a:r>
                      <a:r>
                        <a:rPr lang="en-US" baseline="0" dirty="0" smtClean="0">
                          <a:solidFill>
                            <a:schemeClr val="tx2">
                              <a:lumMod val="50000"/>
                            </a:schemeClr>
                          </a:solidFill>
                        </a:rPr>
                        <a:t> emotional, not overly-orderly</a:t>
                      </a:r>
                      <a:endParaRPr lang="en-US" dirty="0">
                        <a:solidFill>
                          <a:schemeClr val="tx2">
                            <a:lumMod val="50000"/>
                          </a:schemeClr>
                        </a:solidFill>
                      </a:endParaRPr>
                    </a:p>
                  </a:txBody>
                  <a:tcPr>
                    <a:solidFill>
                      <a:srgbClr val="00B0F0"/>
                    </a:solidFill>
                  </a:tcPr>
                </a:tc>
                <a:tc>
                  <a:txBody>
                    <a:bodyPr/>
                    <a:lstStyle/>
                    <a:p>
                      <a:r>
                        <a:rPr lang="en-US" dirty="0" smtClean="0"/>
                        <a:t>Painter, musician, interior decorator</a:t>
                      </a:r>
                      <a:endParaRPr lang="en-US" dirty="0"/>
                    </a:p>
                  </a:txBody>
                  <a:tcPr>
                    <a:solidFill>
                      <a:srgbClr val="00B0F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40677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Relationships Among Personality Types</a:t>
            </a:r>
            <a:endParaRPr lang="en-US" dirty="0"/>
          </a:p>
        </p:txBody>
      </p:sp>
      <p:sp>
        <p:nvSpPr>
          <p:cNvPr id="3" name="Footer Placeholder 2"/>
          <p:cNvSpPr>
            <a:spLocks noGrp="1"/>
          </p:cNvSpPr>
          <p:nvPr>
            <p:ph type="ftr" sz="quarter" idx="4294967295"/>
          </p:nvPr>
        </p:nvSpPr>
        <p:spPr>
          <a:xfrm>
            <a:off x="411481" y="5481320"/>
            <a:ext cx="6456044" cy="316442"/>
          </a:xfrm>
          <a:prstGeom prst="rect">
            <a:avLst/>
          </a:prstGeom>
        </p:spPr>
        <p:txBody>
          <a:bodyPr lIns="80988" tIns="40494" rIns="80988" bIns="40494"/>
          <a:lstStyle/>
          <a:p>
            <a:pPr>
              <a:defRPr/>
            </a:pPr>
            <a:r>
              <a:rPr lang="en-US" dirty="0"/>
              <a:t> </a:t>
            </a:r>
            <a:endParaRPr lang="en-US" sz="1100" dirty="0"/>
          </a:p>
        </p:txBody>
      </p:sp>
      <p:sp>
        <p:nvSpPr>
          <p:cNvPr id="7" name="TextBox 6"/>
          <p:cNvSpPr txBox="1"/>
          <p:nvPr/>
        </p:nvSpPr>
        <p:spPr>
          <a:xfrm>
            <a:off x="5754320" y="3434695"/>
            <a:ext cx="1851660" cy="1189775"/>
          </a:xfrm>
          <a:prstGeom prst="rect">
            <a:avLst/>
          </a:prstGeom>
          <a:noFill/>
        </p:spPr>
        <p:txBody>
          <a:bodyPr lIns="80988" tIns="40494" rIns="80988" bIns="40494">
            <a:spAutoFit/>
          </a:bodyPr>
          <a:lstStyle/>
          <a:p>
            <a:pPr>
              <a:defRPr/>
            </a:pPr>
            <a:r>
              <a:rPr lang="en-US" sz="1800" dirty="0">
                <a:latin typeface="+mj-lt"/>
              </a:rPr>
              <a:t>The closer the occupational fields, the more compatible.</a:t>
            </a:r>
          </a:p>
        </p:txBody>
      </p:sp>
      <p:sp>
        <p:nvSpPr>
          <p:cNvPr id="21514" name="TextBox 10"/>
          <p:cNvSpPr txBox="1">
            <a:spLocks noChangeArrowheads="1"/>
          </p:cNvSpPr>
          <p:nvPr/>
        </p:nvSpPr>
        <p:spPr bwMode="auto">
          <a:xfrm>
            <a:off x="411480" y="3896360"/>
            <a:ext cx="3291840" cy="72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88" tIns="40494" rIns="80988" bIns="40494">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eaLnBrk="1" hangingPunct="1"/>
            <a:r>
              <a:rPr lang="en-US" sz="2100" i="1" dirty="0">
                <a:solidFill>
                  <a:srgbClr val="CC6600"/>
                </a:solidFill>
                <a:latin typeface="Times New Roman" pitchFamily="18" charset="0"/>
              </a:rPr>
              <a:t>Need to match personality type with occupation.</a:t>
            </a:r>
          </a:p>
        </p:txBody>
      </p:sp>
      <p:sp>
        <p:nvSpPr>
          <p:cNvPr id="14" name="Slide Number Placeholder 13"/>
          <p:cNvSpPr>
            <a:spLocks noGrp="1"/>
          </p:cNvSpPr>
          <p:nvPr>
            <p:ph type="sldNum" sz="quarter" idx="4294967295"/>
          </p:nvPr>
        </p:nvSpPr>
        <p:spPr>
          <a:xfrm>
            <a:off x="5897880" y="5508837"/>
            <a:ext cx="1920240" cy="316442"/>
          </a:xfrm>
          <a:prstGeom prst="rect">
            <a:avLst/>
          </a:prstGeom>
        </p:spPr>
        <p:txBody>
          <a:bodyPr lIns="80988" tIns="40494" rIns="80988" bIns="40494"/>
          <a:lstStyle/>
          <a:p>
            <a:pPr algn="r">
              <a:defRPr/>
            </a:pPr>
            <a:r>
              <a:rPr lang="en-US" dirty="0"/>
              <a:t>5-</a:t>
            </a:r>
            <a:fld id="{494770A0-589D-451D-98E4-B210300FA661}" type="slidenum">
              <a:rPr lang="en-US"/>
              <a:pPr algn="r">
                <a:defRPr/>
              </a:pPr>
              <a:t>21</a:t>
            </a:fld>
            <a:endParaRPr lang="en-US" dirty="0"/>
          </a:p>
        </p:txBody>
      </p:sp>
      <p:sp>
        <p:nvSpPr>
          <p:cNvPr id="4" name="TextBox 3"/>
          <p:cNvSpPr txBox="1"/>
          <p:nvPr/>
        </p:nvSpPr>
        <p:spPr>
          <a:xfrm>
            <a:off x="411480" y="1441094"/>
            <a:ext cx="7671816" cy="1323439"/>
          </a:xfrm>
          <a:prstGeom prst="rect">
            <a:avLst/>
          </a:prstGeom>
          <a:blipFill dpi="0" rotWithShape="1">
            <a:blip r:embed="rId3">
              <a:alphaModFix amt="53000"/>
            </a:blip>
            <a:srcRect/>
            <a:tile tx="0" ty="0" sx="100000" sy="100000" flip="none" algn="tl"/>
          </a:blipFill>
        </p:spPr>
        <p:txBody>
          <a:bodyPr wrap="square" rtlCol="0">
            <a:spAutoFit/>
          </a:bodyPr>
          <a:lstStyle/>
          <a:p>
            <a:pPr algn="ctr"/>
            <a:r>
              <a:rPr lang="en-US" dirty="0" smtClean="0"/>
              <a:t>Both Personality Types and Jobs Can be Classified along the following Continuum: </a:t>
            </a:r>
          </a:p>
          <a:p>
            <a:pPr algn="ctr"/>
            <a:endParaRPr lang="en-US" dirty="0" smtClean="0"/>
          </a:p>
          <a:p>
            <a:pPr algn="ctr"/>
            <a:r>
              <a:rPr lang="en-US" sz="2400" dirty="0" smtClean="0">
                <a:latin typeface="AR CENA" panose="02000000000000000000" pitchFamily="2" charset="0"/>
              </a:rPr>
              <a:t>Realistic-Investigative-Artistic-Social-Enterprising-Conventional</a:t>
            </a:r>
          </a:p>
          <a:p>
            <a:endParaRPr lang="en-US" sz="2400" dirty="0">
              <a:latin typeface="AR CENA" panose="02000000000000000000" pitchFamily="2" charset="0"/>
            </a:endParaRPr>
          </a:p>
        </p:txBody>
      </p:sp>
    </p:spTree>
    <p:extLst>
      <p:ext uri="{BB962C8B-B14F-4D97-AF65-F5344CB8AC3E}">
        <p14:creationId xmlns:p14="http://schemas.microsoft.com/office/powerpoint/2010/main" val="3209275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Linking Personality and</a:t>
            </a:r>
            <a:br>
              <a:rPr lang="en-US" dirty="0" smtClean="0"/>
            </a:br>
            <a:r>
              <a:rPr lang="en-US" dirty="0" smtClean="0"/>
              <a:t>Values to the Workplace</a:t>
            </a:r>
            <a:endParaRPr lang="en-US" dirty="0"/>
          </a:p>
        </p:txBody>
      </p:sp>
      <p:sp>
        <p:nvSpPr>
          <p:cNvPr id="22531" name="Content Placeholder 2"/>
          <p:cNvSpPr>
            <a:spLocks noGrp="1"/>
          </p:cNvSpPr>
          <p:nvPr>
            <p:ph idx="1"/>
          </p:nvPr>
        </p:nvSpPr>
        <p:spPr>
          <a:xfrm>
            <a:off x="117475" y="1366839"/>
            <a:ext cx="4759325" cy="4292600"/>
          </a:xfrm>
        </p:spPr>
        <p:txBody>
          <a:bodyPr/>
          <a:lstStyle/>
          <a:p>
            <a:pPr indent="0" eaLnBrk="1" hangingPunct="1">
              <a:spcBef>
                <a:spcPts val="2126"/>
              </a:spcBef>
              <a:buNone/>
            </a:pPr>
            <a:r>
              <a:rPr lang="en-US" sz="2600" b="1" dirty="0" smtClean="0"/>
              <a:t>Person-Organization Fit:</a:t>
            </a:r>
          </a:p>
          <a:p>
            <a:pPr lvl="1" eaLnBrk="1" hangingPunct="1"/>
            <a:r>
              <a:rPr lang="en-US" sz="2200" dirty="0" smtClean="0"/>
              <a:t>The employee’s personality usually fits with the company’s norms and values (“culture”).</a:t>
            </a:r>
            <a:r>
              <a:rPr lang="en-US" sz="800" dirty="0" smtClean="0"/>
              <a:t> </a:t>
            </a:r>
          </a:p>
          <a:p>
            <a:pPr lvl="1" eaLnBrk="1" hangingPunct="1"/>
            <a:endParaRPr lang="en-US" sz="800" dirty="0" smtClean="0"/>
          </a:p>
          <a:p>
            <a:pPr marL="347662" lvl="1" indent="0" eaLnBrk="1" hangingPunct="1">
              <a:buNone/>
            </a:pPr>
            <a:r>
              <a:rPr lang="en-US" sz="2400" b="1" i="1" dirty="0" smtClean="0"/>
              <a:t>Attraction-Selection-Attrition Hypothesis:</a:t>
            </a:r>
            <a:endParaRPr lang="en-US" sz="2400" b="1" i="1" dirty="0"/>
          </a:p>
          <a:p>
            <a:pPr lvl="1" eaLnBrk="1" hangingPunct="1"/>
            <a:r>
              <a:rPr lang="en-US" sz="2200" dirty="0" smtClean="0"/>
              <a:t>____________________________________________________________________________________________________.</a:t>
            </a:r>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6" name="Slide Number Placeholder 5"/>
          <p:cNvSpPr>
            <a:spLocks noGrp="1"/>
          </p:cNvSpPr>
          <p:nvPr>
            <p:ph type="sldNum" sz="quarter" idx="4294967295"/>
          </p:nvPr>
        </p:nvSpPr>
        <p:spPr>
          <a:xfrm>
            <a:off x="5897880" y="5508837"/>
            <a:ext cx="1920240" cy="316442"/>
          </a:xfrm>
          <a:prstGeom prst="rect">
            <a:avLst/>
          </a:prstGeom>
        </p:spPr>
        <p:txBody>
          <a:bodyPr lIns="80988" tIns="40494" rIns="80988" bIns="40494"/>
          <a:lstStyle/>
          <a:p>
            <a:pPr algn="r">
              <a:defRPr/>
            </a:pPr>
            <a:r>
              <a:rPr lang="en-US" dirty="0"/>
              <a:t>5-</a:t>
            </a:r>
            <a:fld id="{628FC113-87DE-4046-BFE6-FDB81AE6401C}" type="slidenum">
              <a:rPr lang="en-US"/>
              <a:pPr algn="r">
                <a:defRPr/>
              </a:pPr>
              <a:t>22</a:t>
            </a:fld>
            <a:endParaRPr lang="en-US" dirty="0"/>
          </a:p>
        </p:txBody>
      </p:sp>
      <p:sp>
        <p:nvSpPr>
          <p:cNvPr id="3" name="TextBox 2"/>
          <p:cNvSpPr txBox="1"/>
          <p:nvPr/>
        </p:nvSpPr>
        <p:spPr>
          <a:xfrm>
            <a:off x="5000625" y="2009775"/>
            <a:ext cx="3009900" cy="3785652"/>
          </a:xfrm>
          <a:prstGeom prst="rect">
            <a:avLst/>
          </a:prstGeom>
          <a:noFill/>
        </p:spPr>
        <p:txBody>
          <a:bodyPr wrap="square" rtlCol="0">
            <a:spAutoFit/>
          </a:bodyPr>
          <a:lstStyle/>
          <a:p>
            <a:r>
              <a:rPr lang="en-US" dirty="0" smtClean="0"/>
              <a:t>Missed class?  No clue as to what the Attraction-Selection-Attrition hypothesis is?  You can read a basic definition </a:t>
            </a:r>
            <a:r>
              <a:rPr lang="en-US" dirty="0"/>
              <a:t>here: </a:t>
            </a:r>
            <a:r>
              <a:rPr lang="en-US" dirty="0">
                <a:hlinkClick r:id="rId3"/>
              </a:rPr>
              <a:t>http://</a:t>
            </a:r>
            <a:r>
              <a:rPr lang="en-US" dirty="0" smtClean="0">
                <a:hlinkClick r:id="rId3"/>
              </a:rPr>
              <a:t>www.oxfordreference.com/view/10.1093/oi/authority.20110803095433929</a:t>
            </a:r>
            <a:r>
              <a:rPr lang="en-US" dirty="0" smtClean="0"/>
              <a:t> .</a:t>
            </a:r>
          </a:p>
          <a:p>
            <a:r>
              <a:rPr lang="en-US" dirty="0" smtClean="0"/>
              <a:t>If that whets your appetite to learn more, you can read a fuller description of it within a larger article on </a:t>
            </a:r>
            <a:r>
              <a:rPr lang="en-US" dirty="0"/>
              <a:t>“person-environment fit” at </a:t>
            </a:r>
            <a:r>
              <a:rPr lang="en-US" dirty="0">
                <a:hlinkClick r:id="rId4"/>
              </a:rPr>
              <a:t>http://</a:t>
            </a:r>
            <a:r>
              <a:rPr lang="en-US" dirty="0" smtClean="0">
                <a:hlinkClick r:id="rId4"/>
              </a:rPr>
              <a:t>en.wikipedia.org/wiki/Person-environment_fit</a:t>
            </a:r>
            <a:r>
              <a:rPr lang="en-US" dirty="0" smtClean="0"/>
              <a:t> </a:t>
            </a:r>
            <a:endParaRPr lang="en-US" dirty="0"/>
          </a:p>
        </p:txBody>
      </p:sp>
    </p:spTree>
    <p:extLst>
      <p:ext uri="{BB962C8B-B14F-4D97-AF65-F5344CB8AC3E}">
        <p14:creationId xmlns:p14="http://schemas.microsoft.com/office/powerpoint/2010/main" val="1893534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additive="base">
                                        <p:cTn id="7"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anim calcmode="lin" valueType="num">
                                      <p:cBhvr additive="base">
                                        <p:cTn id="1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Freudian Theory of Personality</a:t>
            </a:r>
            <a:endParaRPr lang="en-US" dirty="0"/>
          </a:p>
        </p:txBody>
      </p:sp>
      <p:sp>
        <p:nvSpPr>
          <p:cNvPr id="3" name="Content Placeholder 2"/>
          <p:cNvSpPr>
            <a:spLocks noGrp="1"/>
          </p:cNvSpPr>
          <p:nvPr>
            <p:ph idx="1"/>
          </p:nvPr>
        </p:nvSpPr>
        <p:spPr>
          <a:xfrm>
            <a:off x="357188" y="1275907"/>
            <a:ext cx="7634288" cy="4292600"/>
          </a:xfrm>
        </p:spPr>
        <p:txBody>
          <a:bodyPr/>
          <a:lstStyle/>
          <a:p>
            <a:r>
              <a:rPr lang="en-US" sz="2800" dirty="0" smtClean="0"/>
              <a:t>Personality is comprised of three parts:</a:t>
            </a:r>
          </a:p>
          <a:p>
            <a:pPr marL="347662" lvl="1" indent="0">
              <a:buNone/>
            </a:pPr>
            <a:r>
              <a:rPr lang="en-US" sz="2400" dirty="0" smtClean="0"/>
              <a:t>       Id, Ego, Super-ego (“ego-ideal”) </a:t>
            </a:r>
          </a:p>
          <a:p>
            <a:r>
              <a:rPr lang="en-US" sz="2800" dirty="0" smtClean="0"/>
              <a:t>People seek to reduce anxiety caused by </a:t>
            </a:r>
            <a:r>
              <a:rPr lang="en-US" sz="2800" dirty="0"/>
              <a:t> </a:t>
            </a:r>
            <a:r>
              <a:rPr lang="en-US" sz="2800" dirty="0" smtClean="0"/>
              <a:t>   id impulses and threats to their self-esteem.</a:t>
            </a:r>
          </a:p>
          <a:p>
            <a:r>
              <a:rPr lang="en-US" dirty="0" smtClean="0"/>
              <a:t>Anxiety is reduced by:</a:t>
            </a:r>
          </a:p>
          <a:p>
            <a:pPr lvl="1"/>
            <a:r>
              <a:rPr lang="en-US" sz="2200" dirty="0" smtClean="0"/>
              <a:t>Defense Mechanisms: </a:t>
            </a:r>
            <a:r>
              <a:rPr lang="en-US" sz="1200" dirty="0" smtClean="0"/>
              <a:t> The following list is not identical with the list</a:t>
            </a:r>
          </a:p>
          <a:p>
            <a:pPr marL="347662" lvl="1" indent="0">
              <a:buNone/>
            </a:pPr>
            <a:r>
              <a:rPr lang="en-US" sz="1200" dirty="0" smtClean="0"/>
              <a:t>From class; however it is close.  Video </a:t>
            </a:r>
            <a:r>
              <a:rPr lang="en-US" sz="1200" smtClean="0"/>
              <a:t>is from </a:t>
            </a:r>
            <a:r>
              <a:rPr lang="en-US" sz="1200" dirty="0" smtClean="0"/>
              <a:t>the United Arab Emirates (7 min.): </a:t>
            </a:r>
          </a:p>
          <a:p>
            <a:pPr marL="347662" lvl="1" indent="0">
              <a:buNone/>
            </a:pPr>
            <a:r>
              <a:rPr lang="en-US" sz="1400" dirty="0" smtClean="0">
                <a:hlinkClick r:id="rId2"/>
              </a:rPr>
              <a:t>https</a:t>
            </a:r>
            <a:r>
              <a:rPr lang="en-US" sz="1400" dirty="0">
                <a:hlinkClick r:id="rId2"/>
              </a:rPr>
              <a:t>://</a:t>
            </a:r>
            <a:r>
              <a:rPr lang="en-US" sz="1400" dirty="0" smtClean="0">
                <a:hlinkClick r:id="rId2"/>
              </a:rPr>
              <a:t>www.youtube.com/watch?v=aHYA7YemlRs</a:t>
            </a:r>
            <a:r>
              <a:rPr lang="en-US" sz="1400" dirty="0" smtClean="0"/>
              <a:t> </a:t>
            </a:r>
          </a:p>
          <a:p>
            <a:pPr lvl="1"/>
            <a:r>
              <a:rPr lang="en-US" sz="2200" dirty="0" smtClean="0"/>
              <a:t>Workplace Rituals &amp; Norms</a:t>
            </a:r>
          </a:p>
          <a:p>
            <a:pPr lvl="1"/>
            <a:r>
              <a:rPr lang="en-US" sz="2200" dirty="0" smtClean="0"/>
              <a:t>Belief in “organizational-ideal”</a:t>
            </a:r>
          </a:p>
          <a:p>
            <a:pPr marL="347662" lvl="1" indent="0">
              <a:buNone/>
            </a:pPr>
            <a:r>
              <a:rPr lang="en-US" sz="1400" dirty="0" smtClean="0"/>
              <a:t>      </a:t>
            </a:r>
            <a:r>
              <a:rPr lang="en-US" sz="1400" dirty="0" smtClean="0">
                <a:hlinkClick r:id="rId3"/>
              </a:rPr>
              <a:t>http://www.youtube.com/watch?v=WGoTmNU_5A0</a:t>
            </a:r>
            <a:r>
              <a:rPr lang="en-US" sz="1400" dirty="0" smtClean="0"/>
              <a:t> </a:t>
            </a:r>
            <a:endParaRPr lang="en-US" sz="1400" dirty="0"/>
          </a:p>
        </p:txBody>
      </p:sp>
      <p:sp>
        <p:nvSpPr>
          <p:cNvPr id="4" name="TextBox 3"/>
          <p:cNvSpPr txBox="1"/>
          <p:nvPr/>
        </p:nvSpPr>
        <p:spPr>
          <a:xfrm>
            <a:off x="372140" y="5667555"/>
            <a:ext cx="7857460"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extLst>
      <p:ext uri="{BB962C8B-B14F-4D97-AF65-F5344CB8AC3E}">
        <p14:creationId xmlns:p14="http://schemas.microsoft.com/office/powerpoint/2010/main" val="282604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1A69A4"/>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1A69A4"/>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1A69A4"/>
                                      </p:to>
                                    </p:animClr>
                                  </p:sub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1A69A4"/>
                                      </p:to>
                                    </p:animClr>
                                  </p:sub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1A69A4"/>
                                      </p:to>
                                    </p:animClr>
                                  </p:sub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1A69A4"/>
                                      </p:to>
                                    </p:animClr>
                                  </p:sub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1A69A4"/>
                                      </p:to>
                                    </p:animClr>
                                  </p:sub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1A69A4"/>
                                      </p:to>
                                    </p:animClr>
                                  </p:sub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dirty="0" smtClean="0"/>
              <a:t>Milton </a:t>
            </a:r>
            <a:r>
              <a:rPr lang="en-US" dirty="0" err="1" smtClean="0"/>
              <a:t>Rokeach’s</a:t>
            </a:r>
            <a:r>
              <a:rPr lang="en-US" dirty="0" smtClean="0"/>
              <a:t> Value Survey</a:t>
            </a:r>
          </a:p>
        </p:txBody>
      </p:sp>
      <p:sp>
        <p:nvSpPr>
          <p:cNvPr id="16387" name="Rectangle 3"/>
          <p:cNvSpPr>
            <a:spLocks noGrp="1" noChangeArrowheads="1"/>
          </p:cNvSpPr>
          <p:nvPr>
            <p:ph type="body" idx="1"/>
          </p:nvPr>
        </p:nvSpPr>
        <p:spPr/>
        <p:txBody>
          <a:bodyPr/>
          <a:lstStyle/>
          <a:p>
            <a:pPr eaLnBrk="1" hangingPunct="1">
              <a:lnSpc>
                <a:spcPct val="90000"/>
              </a:lnSpc>
            </a:pPr>
            <a:r>
              <a:rPr lang="en-US" sz="2800" dirty="0" smtClean="0"/>
              <a:t>Terminal Values</a:t>
            </a:r>
          </a:p>
          <a:p>
            <a:pPr lvl="1" eaLnBrk="1" hangingPunct="1">
              <a:lnSpc>
                <a:spcPct val="90000"/>
              </a:lnSpc>
            </a:pPr>
            <a:r>
              <a:rPr lang="en-US" sz="2400" dirty="0" smtClean="0"/>
              <a:t>A personal conviction about life-long goals.</a:t>
            </a:r>
          </a:p>
          <a:p>
            <a:pPr eaLnBrk="1" hangingPunct="1">
              <a:lnSpc>
                <a:spcPct val="90000"/>
              </a:lnSpc>
            </a:pPr>
            <a:r>
              <a:rPr lang="en-US" sz="2800" dirty="0" smtClean="0"/>
              <a:t>Instrumental Values</a:t>
            </a:r>
          </a:p>
          <a:p>
            <a:pPr lvl="1" eaLnBrk="1" hangingPunct="1">
              <a:lnSpc>
                <a:spcPct val="90000"/>
              </a:lnSpc>
            </a:pPr>
            <a:r>
              <a:rPr lang="en-US" sz="2400" dirty="0" smtClean="0"/>
              <a:t>A personal conviction about desired modes of conduct or ways of behaving</a:t>
            </a:r>
          </a:p>
          <a:p>
            <a:pPr eaLnBrk="1" hangingPunct="1">
              <a:lnSpc>
                <a:spcPct val="90000"/>
              </a:lnSpc>
            </a:pPr>
            <a:r>
              <a:rPr lang="en-US" sz="2800" dirty="0" smtClean="0"/>
              <a:t>Value System</a:t>
            </a:r>
          </a:p>
          <a:p>
            <a:pPr lvl="1" eaLnBrk="1" hangingPunct="1">
              <a:lnSpc>
                <a:spcPct val="90000"/>
              </a:lnSpc>
            </a:pPr>
            <a:r>
              <a:rPr lang="en-US" sz="2400" dirty="0" smtClean="0"/>
              <a:t>The terminal and instrumental values that are the guiding principles in an individual’s life.</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5"/>
          <p:cNvSpPr txBox="1">
            <a:spLocks noChangeArrowheads="1"/>
          </p:cNvSpPr>
          <p:nvPr/>
        </p:nvSpPr>
        <p:spPr bwMode="auto">
          <a:xfrm>
            <a:off x="7032625" y="3835773"/>
            <a:ext cx="1096963" cy="200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900" dirty="0"/>
              <a:t>Source: </a:t>
            </a:r>
            <a:r>
              <a:rPr lang="en-US" sz="900" dirty="0" err="1"/>
              <a:t>Rokeach</a:t>
            </a:r>
            <a:r>
              <a:rPr lang="en-US" sz="900" dirty="0"/>
              <a:t>, </a:t>
            </a:r>
            <a:r>
              <a:rPr lang="en-US" sz="900" i="1" dirty="0"/>
              <a:t>The Nature of Human Values</a:t>
            </a:r>
            <a:r>
              <a:rPr lang="en-US" sz="900" dirty="0"/>
              <a:t> (New York: Free Press, </a:t>
            </a:r>
            <a:r>
              <a:rPr lang="en-US" sz="900" dirty="0" smtClean="0"/>
              <a:t>1973, renewed 2001 by Sandra Ball-</a:t>
            </a:r>
            <a:r>
              <a:rPr lang="en-US" sz="900" dirty="0" err="1" smtClean="0"/>
              <a:t>Rokeach</a:t>
            </a:r>
            <a:r>
              <a:rPr lang="en-US" sz="900" dirty="0" smtClean="0"/>
              <a:t>. All rights reserved</a:t>
            </a:r>
            <a:r>
              <a:rPr lang="en-US" sz="900" dirty="0" smtClean="0"/>
              <a:t>).. Also reproduced </a:t>
            </a:r>
            <a:r>
              <a:rPr lang="en-US" sz="900" dirty="0"/>
              <a:t>in Wikipedia: </a:t>
            </a:r>
            <a:r>
              <a:rPr lang="en-US" sz="900" dirty="0">
                <a:hlinkClick r:id="rId2"/>
              </a:rPr>
              <a:t>https://</a:t>
            </a:r>
            <a:r>
              <a:rPr lang="en-US" sz="900" dirty="0" smtClean="0">
                <a:hlinkClick r:id="rId2"/>
              </a:rPr>
              <a:t>en.wikipedia.org/wiki/Rokeach_Value_Survey</a:t>
            </a:r>
            <a:r>
              <a:rPr lang="en-US" sz="900" dirty="0" smtClean="0"/>
              <a:t> </a:t>
            </a:r>
            <a:endParaRPr lang="en-US" sz="900" dirty="0" smtClean="0"/>
          </a:p>
          <a:p>
            <a:pPr eaLnBrk="1" hangingPunct="1">
              <a:spcBef>
                <a:spcPct val="50000"/>
              </a:spcBef>
            </a:pPr>
            <a:endParaRPr lang="en-US" sz="900" dirty="0"/>
          </a:p>
        </p:txBody>
      </p:sp>
      <p:sp>
        <p:nvSpPr>
          <p:cNvPr id="6" name="TextBox 5"/>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Title 1"/>
          <p:cNvSpPr>
            <a:spLocks noGrp="1"/>
          </p:cNvSpPr>
          <p:nvPr>
            <p:ph type="title"/>
          </p:nvPr>
        </p:nvSpPr>
        <p:spPr>
          <a:xfrm>
            <a:off x="357188" y="358445"/>
            <a:ext cx="7872412" cy="870280"/>
          </a:xfrm>
        </p:spPr>
        <p:txBody>
          <a:bodyPr/>
          <a:lstStyle/>
          <a:p>
            <a:pPr eaLnBrk="1" hangingPunct="1">
              <a:spcBef>
                <a:spcPct val="50000"/>
              </a:spcBef>
            </a:pPr>
            <a:r>
              <a:rPr lang="en-US" sz="3200" b="1" dirty="0" err="1">
                <a:solidFill>
                  <a:srgbClr val="FFFF00"/>
                </a:solidFill>
              </a:rPr>
              <a:t>Rokeach’s</a:t>
            </a:r>
            <a:r>
              <a:rPr lang="en-US" sz="3200" b="1" dirty="0">
                <a:solidFill>
                  <a:srgbClr val="FFFF00"/>
                </a:solidFill>
              </a:rPr>
              <a:t> Terminal and Instrumental Values</a:t>
            </a:r>
            <a:endParaRPr lang="en-US" sz="3200" b="1" dirty="0">
              <a:solidFill>
                <a:srgbClr val="FFFF00"/>
              </a:solidFill>
            </a:endParaRPr>
          </a:p>
        </p:txBody>
      </p:sp>
      <p:sp>
        <p:nvSpPr>
          <p:cNvPr id="3" name="Content Placeholder 2"/>
          <p:cNvSpPr>
            <a:spLocks noGrp="1"/>
          </p:cNvSpPr>
          <p:nvPr>
            <p:ph sz="half" idx="1"/>
          </p:nvPr>
        </p:nvSpPr>
        <p:spPr>
          <a:xfrm>
            <a:off x="1499096" y="1387475"/>
            <a:ext cx="2743720" cy="4292600"/>
          </a:xfrm>
        </p:spPr>
        <p:txBody>
          <a:bodyPr/>
          <a:lstStyle/>
          <a:p>
            <a:pPr marL="0" indent="0">
              <a:buNone/>
            </a:pPr>
            <a:r>
              <a:rPr lang="en-US" u="sng" dirty="0" smtClean="0"/>
              <a:t>Terminal values</a:t>
            </a:r>
            <a:endParaRPr lang="en-US" u="sng" dirty="0"/>
          </a:p>
          <a:p>
            <a:r>
              <a:rPr lang="en-US" sz="1200" dirty="0"/>
              <a:t>True Friendship</a:t>
            </a:r>
          </a:p>
          <a:p>
            <a:r>
              <a:rPr lang="en-US" sz="1200" dirty="0"/>
              <a:t>Mature Love</a:t>
            </a:r>
          </a:p>
          <a:p>
            <a:r>
              <a:rPr lang="en-US" sz="1200" dirty="0"/>
              <a:t>Self-Respect</a:t>
            </a:r>
          </a:p>
          <a:p>
            <a:r>
              <a:rPr lang="en-US" sz="1200" dirty="0"/>
              <a:t>Happiness</a:t>
            </a:r>
          </a:p>
          <a:p>
            <a:r>
              <a:rPr lang="en-US" sz="1200" dirty="0"/>
              <a:t>Inner Harmony</a:t>
            </a:r>
          </a:p>
          <a:p>
            <a:r>
              <a:rPr lang="en-US" sz="1200" dirty="0"/>
              <a:t>Equality</a:t>
            </a:r>
          </a:p>
          <a:p>
            <a:r>
              <a:rPr lang="en-US" sz="1200" dirty="0"/>
              <a:t>Freedom</a:t>
            </a:r>
          </a:p>
          <a:p>
            <a:r>
              <a:rPr lang="en-US" sz="1200" dirty="0"/>
              <a:t>Pleasure</a:t>
            </a:r>
          </a:p>
          <a:p>
            <a:r>
              <a:rPr lang="en-US" sz="1200" dirty="0"/>
              <a:t>Social Recognition</a:t>
            </a:r>
          </a:p>
          <a:p>
            <a:r>
              <a:rPr lang="en-US" sz="1200" dirty="0"/>
              <a:t>Wisdom</a:t>
            </a:r>
          </a:p>
          <a:p>
            <a:r>
              <a:rPr lang="en-US" sz="1200" dirty="0"/>
              <a:t>Salvation</a:t>
            </a:r>
          </a:p>
          <a:p>
            <a:r>
              <a:rPr lang="en-US" sz="1200" dirty="0"/>
              <a:t>Family Security</a:t>
            </a:r>
          </a:p>
          <a:p>
            <a:r>
              <a:rPr lang="en-US" sz="1200" dirty="0"/>
              <a:t>National Security</a:t>
            </a:r>
          </a:p>
          <a:p>
            <a:r>
              <a:rPr lang="en-US" sz="1200" dirty="0"/>
              <a:t>A Sense of Accomplishment</a:t>
            </a:r>
          </a:p>
          <a:p>
            <a:r>
              <a:rPr lang="en-US" sz="1200" dirty="0"/>
              <a:t>A World of Beauty</a:t>
            </a:r>
          </a:p>
          <a:p>
            <a:r>
              <a:rPr lang="en-US" sz="1200" dirty="0"/>
              <a:t>A World at Peace</a:t>
            </a:r>
          </a:p>
          <a:p>
            <a:r>
              <a:rPr lang="en-US" sz="1200" dirty="0"/>
              <a:t>A Comfortable Life</a:t>
            </a:r>
          </a:p>
          <a:p>
            <a:r>
              <a:rPr lang="en-US" sz="1200" dirty="0"/>
              <a:t>An Exciting Life</a:t>
            </a:r>
          </a:p>
        </p:txBody>
      </p:sp>
      <p:sp>
        <p:nvSpPr>
          <p:cNvPr id="4" name="Content Placeholder 3"/>
          <p:cNvSpPr>
            <a:spLocks noGrp="1"/>
          </p:cNvSpPr>
          <p:nvPr>
            <p:ph sz="half" idx="2"/>
          </p:nvPr>
        </p:nvSpPr>
        <p:spPr>
          <a:xfrm>
            <a:off x="4703673" y="1387475"/>
            <a:ext cx="3425915" cy="4292600"/>
          </a:xfrm>
        </p:spPr>
        <p:txBody>
          <a:bodyPr/>
          <a:lstStyle/>
          <a:p>
            <a:pPr marL="0" indent="0">
              <a:buNone/>
            </a:pPr>
            <a:r>
              <a:rPr lang="en-US" u="sng" dirty="0"/>
              <a:t>Instrumental </a:t>
            </a:r>
            <a:r>
              <a:rPr lang="en-US" u="sng" dirty="0" smtClean="0"/>
              <a:t>Values</a:t>
            </a:r>
            <a:endParaRPr lang="en-US" dirty="0"/>
          </a:p>
          <a:p>
            <a:r>
              <a:rPr lang="en-US" sz="1200" dirty="0"/>
              <a:t>Cheerfulness</a:t>
            </a:r>
          </a:p>
          <a:p>
            <a:r>
              <a:rPr lang="en-US" sz="1200" dirty="0"/>
              <a:t>Ambition</a:t>
            </a:r>
          </a:p>
          <a:p>
            <a:r>
              <a:rPr lang="en-US" sz="1200" dirty="0"/>
              <a:t>Love</a:t>
            </a:r>
          </a:p>
          <a:p>
            <a:r>
              <a:rPr lang="en-US" sz="1200" dirty="0"/>
              <a:t>Cleanliness</a:t>
            </a:r>
          </a:p>
          <a:p>
            <a:r>
              <a:rPr lang="en-US" sz="1200" dirty="0"/>
              <a:t>Self-Control</a:t>
            </a:r>
          </a:p>
          <a:p>
            <a:r>
              <a:rPr lang="en-US" sz="1200" dirty="0"/>
              <a:t>Capability</a:t>
            </a:r>
          </a:p>
          <a:p>
            <a:r>
              <a:rPr lang="en-US" sz="1200" dirty="0"/>
              <a:t>Courage</a:t>
            </a:r>
          </a:p>
          <a:p>
            <a:r>
              <a:rPr lang="en-US" sz="1200" dirty="0"/>
              <a:t>Politeness</a:t>
            </a:r>
          </a:p>
          <a:p>
            <a:r>
              <a:rPr lang="en-US" sz="1200" dirty="0"/>
              <a:t>Honesty</a:t>
            </a:r>
          </a:p>
          <a:p>
            <a:r>
              <a:rPr lang="en-US" sz="1200" dirty="0"/>
              <a:t>Imagination</a:t>
            </a:r>
          </a:p>
          <a:p>
            <a:r>
              <a:rPr lang="en-US" sz="1200" dirty="0"/>
              <a:t>Independence</a:t>
            </a:r>
          </a:p>
          <a:p>
            <a:r>
              <a:rPr lang="en-US" sz="1200" dirty="0"/>
              <a:t>Intellect</a:t>
            </a:r>
          </a:p>
          <a:p>
            <a:r>
              <a:rPr lang="en-US" sz="1200" dirty="0"/>
              <a:t>Broad-Mindedness</a:t>
            </a:r>
          </a:p>
          <a:p>
            <a:r>
              <a:rPr lang="en-US" sz="1200" dirty="0"/>
              <a:t>Logic</a:t>
            </a:r>
          </a:p>
          <a:p>
            <a:r>
              <a:rPr lang="en-US" sz="1200" dirty="0"/>
              <a:t>Obedience</a:t>
            </a:r>
          </a:p>
          <a:p>
            <a:r>
              <a:rPr lang="en-US" sz="1200" dirty="0"/>
              <a:t>Helpfulness</a:t>
            </a:r>
          </a:p>
          <a:p>
            <a:r>
              <a:rPr lang="en-US" sz="1200" dirty="0"/>
              <a:t>Responsibility</a:t>
            </a:r>
          </a:p>
          <a:p>
            <a:r>
              <a:rPr lang="en-US" sz="1200" dirty="0"/>
              <a:t>Forgiveness</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1"/>
            <a:ext cx="7872412" cy="1228724"/>
          </a:xfrm>
        </p:spPr>
        <p:txBody>
          <a:bodyPr/>
          <a:lstStyle/>
          <a:p>
            <a:r>
              <a:rPr lang="en-US" dirty="0" smtClean="0"/>
              <a:t>Values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1073225"/>
              </p:ext>
            </p:extLst>
          </p:nvPr>
        </p:nvGraphicFramePr>
        <p:xfrm>
          <a:off x="471451" y="1398107"/>
          <a:ext cx="7634288" cy="3672840"/>
        </p:xfrm>
        <a:graphic>
          <a:graphicData uri="http://schemas.openxmlformats.org/drawingml/2006/table">
            <a:tbl>
              <a:tblPr firstRow="1" bandRow="1">
                <a:tableStyleId>{5C22544A-7EE6-4342-B048-85BDC9FD1C3A}</a:tableStyleId>
              </a:tblPr>
              <a:tblGrid>
                <a:gridCol w="1908572">
                  <a:extLst>
                    <a:ext uri="{9D8B030D-6E8A-4147-A177-3AD203B41FA5}">
                      <a16:colId xmlns:a16="http://schemas.microsoft.com/office/drawing/2014/main" xmlns="" val="20000"/>
                    </a:ext>
                  </a:extLst>
                </a:gridCol>
                <a:gridCol w="1908572">
                  <a:extLst>
                    <a:ext uri="{9D8B030D-6E8A-4147-A177-3AD203B41FA5}">
                      <a16:colId xmlns:a16="http://schemas.microsoft.com/office/drawing/2014/main" xmlns="" val="20001"/>
                    </a:ext>
                  </a:extLst>
                </a:gridCol>
                <a:gridCol w="1908572">
                  <a:extLst>
                    <a:ext uri="{9D8B030D-6E8A-4147-A177-3AD203B41FA5}">
                      <a16:colId xmlns:a16="http://schemas.microsoft.com/office/drawing/2014/main" xmlns="" val="20002"/>
                    </a:ext>
                  </a:extLst>
                </a:gridCol>
                <a:gridCol w="1908572">
                  <a:extLst>
                    <a:ext uri="{9D8B030D-6E8A-4147-A177-3AD203B41FA5}">
                      <a16:colId xmlns:a16="http://schemas.microsoft.com/office/drawing/2014/main" xmlns="" val="20003"/>
                    </a:ext>
                  </a:extLst>
                </a:gridCol>
              </a:tblGrid>
              <a:tr h="370840">
                <a:tc>
                  <a:txBody>
                    <a:bodyPr/>
                    <a:lstStyle/>
                    <a:p>
                      <a:pPr algn="r"/>
                      <a:r>
                        <a:rPr lang="en-US" dirty="0" smtClean="0"/>
                        <a:t>Business</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499D8D"/>
                    </a:solidFill>
                  </a:tcPr>
                </a:tc>
                <a:tc>
                  <a:txBody>
                    <a:bodyPr/>
                    <a:lstStyle/>
                    <a:p>
                      <a:r>
                        <a:rPr lang="en-US" dirty="0" smtClean="0"/>
                        <a:t>Executives</a:t>
                      </a:r>
                      <a:endParaRPr lang="en-US" dirty="0"/>
                    </a:p>
                  </a:txBody>
                  <a:tcP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499D8D"/>
                    </a:solidFill>
                  </a:tcPr>
                </a:tc>
                <a:tc>
                  <a:txBody>
                    <a:bodyPr/>
                    <a:lstStyle/>
                    <a:p>
                      <a:pPr algn="r"/>
                      <a:r>
                        <a:rPr lang="en-US" dirty="0" smtClean="0"/>
                        <a:t>Community</a:t>
                      </a:r>
                      <a:endParaRPr lang="en-US" dirty="0"/>
                    </a:p>
                  </a:txBody>
                  <a:tcPr>
                    <a:lnL w="952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Activists</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0"/>
                  </a:ext>
                </a:extLst>
              </a:tr>
              <a:tr h="370840">
                <a:tc>
                  <a:txBody>
                    <a:bodyPr/>
                    <a:lstStyle/>
                    <a:p>
                      <a:pPr algn="ctr"/>
                      <a:r>
                        <a:rPr lang="en-US" b="1" i="1" dirty="0" smtClean="0">
                          <a:effectLst/>
                        </a:rPr>
                        <a:t>Terminal    Values</a:t>
                      </a:r>
                      <a:endParaRPr lang="en-US" b="1" i="1" dirty="0">
                        <a:effectLs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b="1" i="1" dirty="0" smtClean="0">
                          <a:effectLst/>
                        </a:rPr>
                        <a:t>Instrumental Values</a:t>
                      </a:r>
                      <a:endParaRPr lang="en-US" b="1" i="1" dirty="0">
                        <a:effectLst/>
                      </a:endParaRPr>
                    </a:p>
                  </a:txBody>
                  <a:tcPr>
                    <a:lnR w="952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effectLst/>
                        </a:rPr>
                        <a:t>Terminal    Values</a:t>
                      </a:r>
                    </a:p>
                  </a:txBody>
                  <a:tcPr>
                    <a:lnL w="952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effectLst/>
                        </a:rPr>
                        <a:t>Instrumental Values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1"/>
                  </a:ext>
                </a:extLst>
              </a:tr>
              <a:tr h="370840">
                <a:tc>
                  <a:txBody>
                    <a:bodyPr/>
                    <a:lstStyle/>
                    <a:p>
                      <a:r>
                        <a:rPr lang="en-US" dirty="0" smtClean="0"/>
                        <a:t>1.  Self-Respect</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342900" indent="-342900">
                        <a:buAutoNum type="arabicPeriod"/>
                      </a:pPr>
                      <a:r>
                        <a:rPr lang="en-US" dirty="0" smtClean="0"/>
                        <a:t>Honest</a:t>
                      </a:r>
                      <a:endParaRPr lang="en-US" dirty="0"/>
                    </a:p>
                  </a:txBody>
                  <a:tcPr>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342900" indent="-342900">
                        <a:buAutoNum type="arabicPeriod"/>
                      </a:pPr>
                      <a:r>
                        <a:rPr lang="en-US" i="1" dirty="0" smtClean="0"/>
                        <a:t>Equality</a:t>
                      </a:r>
                      <a:endParaRPr lang="en-US" i="1" dirty="0"/>
                    </a:p>
                  </a:txBody>
                  <a:tcPr>
                    <a:lnL w="952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t>1. Honest</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370840">
                <a:tc>
                  <a:txBody>
                    <a:bodyPr/>
                    <a:lstStyle/>
                    <a:p>
                      <a:pPr marL="342900" indent="-342900">
                        <a:buAutoNum type="arabicPeriod" startAt="2"/>
                      </a:pPr>
                      <a:r>
                        <a:rPr lang="en-US" baseline="0" dirty="0" smtClean="0"/>
                        <a:t>Family</a:t>
                      </a:r>
                    </a:p>
                    <a:p>
                      <a:pPr marL="0" indent="0">
                        <a:buNone/>
                      </a:pPr>
                      <a:r>
                        <a:rPr lang="en-US" baseline="0" dirty="0" smtClean="0"/>
                        <a:t>     Security</a:t>
                      </a:r>
                      <a:endParaRPr lang="en-US" dirty="0"/>
                    </a:p>
                  </a:txBody>
                  <a:tcP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r>
                        <a:rPr lang="en-US" dirty="0" smtClean="0"/>
                        <a:t>2.  Responsible</a:t>
                      </a:r>
                      <a:endParaRPr lang="en-US" dirty="0"/>
                    </a:p>
                  </a:txBody>
                  <a:tcPr>
                    <a:lnR w="9525"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342900" indent="-342900">
                        <a:buAutoNum type="arabicPeriod" startAt="2"/>
                      </a:pPr>
                      <a:r>
                        <a:rPr lang="en-US" i="1" dirty="0" smtClean="0"/>
                        <a:t>A world of</a:t>
                      </a:r>
                    </a:p>
                    <a:p>
                      <a:pPr marL="0" indent="0">
                        <a:buNone/>
                      </a:pPr>
                      <a:r>
                        <a:rPr lang="en-US" i="1" baseline="0" dirty="0" smtClean="0"/>
                        <a:t>     Peace</a:t>
                      </a:r>
                      <a:endParaRPr lang="en-US" i="1" dirty="0"/>
                    </a:p>
                  </a:txBody>
                  <a:tcPr>
                    <a:lnL w="9525" cap="flat" cmpd="sng" algn="ctr">
                      <a:solidFill>
                        <a:schemeClr val="tx1"/>
                      </a:solidFill>
                      <a:prstDash val="solid"/>
                      <a:round/>
                      <a:headEnd type="none" w="med" len="med"/>
                      <a:tailEnd type="none" w="med" len="med"/>
                    </a:lnL>
                  </a:tcPr>
                </a:tc>
                <a:tc>
                  <a:txBody>
                    <a:bodyPr/>
                    <a:lstStyle/>
                    <a:p>
                      <a:r>
                        <a:rPr lang="en-US" dirty="0" smtClean="0"/>
                        <a:t>2. </a:t>
                      </a:r>
                      <a:r>
                        <a:rPr lang="en-US" i="1" dirty="0" smtClean="0"/>
                        <a:t>Helpful</a:t>
                      </a:r>
                      <a:endParaRPr lang="en-US" i="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370840">
                <a:tc>
                  <a:txBody>
                    <a:bodyPr/>
                    <a:lstStyle/>
                    <a:p>
                      <a:pPr marL="342900" indent="-342900">
                        <a:buAutoNum type="arabicPeriod" startAt="3"/>
                      </a:pPr>
                      <a:r>
                        <a:rPr lang="en-US" dirty="0" smtClean="0"/>
                        <a:t>Freedom</a:t>
                      </a:r>
                      <a:endParaRPr lang="en-US" dirty="0"/>
                    </a:p>
                  </a:txBody>
                  <a:tcPr>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342900" indent="-342900">
                        <a:buAutoNum type="arabicPeriod" startAt="3"/>
                      </a:pPr>
                      <a:r>
                        <a:rPr lang="en-US" dirty="0" smtClean="0"/>
                        <a:t>Capable</a:t>
                      </a:r>
                      <a:endParaRPr lang="en-US" dirty="0"/>
                    </a:p>
                  </a:txBody>
                  <a:tcPr>
                    <a:lnR w="9525"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r>
                        <a:rPr lang="en-US" dirty="0" smtClean="0"/>
                        <a:t>3.  Family</a:t>
                      </a:r>
                    </a:p>
                    <a:p>
                      <a:r>
                        <a:rPr lang="en-US" dirty="0" smtClean="0"/>
                        <a:t>     Security</a:t>
                      </a:r>
                      <a:endParaRPr lang="en-US" dirty="0"/>
                    </a:p>
                  </a:txBody>
                  <a:tcPr>
                    <a:lnL w="9525" cap="flat" cmpd="sng" algn="ctr">
                      <a:solidFill>
                        <a:schemeClr val="tx1"/>
                      </a:solidFill>
                      <a:prstDash val="solid"/>
                      <a:round/>
                      <a:headEnd type="none" w="med" len="med"/>
                      <a:tailEnd type="none" w="med" len="med"/>
                    </a:lnL>
                  </a:tcPr>
                </a:tc>
                <a:tc>
                  <a:txBody>
                    <a:bodyPr/>
                    <a:lstStyle/>
                    <a:p>
                      <a:r>
                        <a:rPr lang="en-US" dirty="0" smtClean="0"/>
                        <a:t>3. </a:t>
                      </a:r>
                      <a:r>
                        <a:rPr lang="en-US" i="1" dirty="0" smtClean="0"/>
                        <a:t>Courageous</a:t>
                      </a:r>
                      <a:endParaRPr lang="en-US" i="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4"/>
                  </a:ext>
                </a:extLst>
              </a:tr>
              <a:tr h="370840">
                <a:tc>
                  <a:txBody>
                    <a:bodyPr/>
                    <a:lstStyle/>
                    <a:p>
                      <a:r>
                        <a:rPr lang="en-US" dirty="0" smtClean="0"/>
                        <a:t>4.  </a:t>
                      </a:r>
                      <a:r>
                        <a:rPr lang="en-US" i="1" dirty="0" smtClean="0"/>
                        <a:t>Sense of Accomplishment</a:t>
                      </a:r>
                      <a:endParaRPr lang="en-US" i="1" dirty="0"/>
                    </a:p>
                  </a:txBody>
                  <a:tcP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r>
                        <a:rPr lang="en-US" dirty="0" smtClean="0"/>
                        <a:t>4.  </a:t>
                      </a:r>
                      <a:r>
                        <a:rPr lang="en-US" i="1" dirty="0" smtClean="0"/>
                        <a:t>Ambitious</a:t>
                      </a:r>
                      <a:endParaRPr lang="en-US" i="1" dirty="0"/>
                    </a:p>
                  </a:txBody>
                  <a:tcPr>
                    <a:lnR w="9525"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r>
                        <a:rPr lang="en-US" dirty="0" smtClean="0"/>
                        <a:t>4. Self-Respect</a:t>
                      </a:r>
                      <a:endParaRPr lang="en-US" dirty="0"/>
                    </a:p>
                  </a:txBody>
                  <a:tcPr>
                    <a:lnL w="9525" cap="flat" cmpd="sng" algn="ctr">
                      <a:solidFill>
                        <a:schemeClr val="tx1"/>
                      </a:solidFill>
                      <a:prstDash val="solid"/>
                      <a:round/>
                      <a:headEnd type="none" w="med" len="med"/>
                      <a:tailEnd type="none" w="med" len="med"/>
                    </a:lnL>
                  </a:tcPr>
                </a:tc>
                <a:tc>
                  <a:txBody>
                    <a:bodyPr/>
                    <a:lstStyle/>
                    <a:p>
                      <a:r>
                        <a:rPr lang="en-US" dirty="0" smtClean="0"/>
                        <a:t>4. Responsible</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5"/>
                  </a:ext>
                </a:extLst>
              </a:tr>
              <a:tr h="370840">
                <a:tc>
                  <a:txBody>
                    <a:bodyPr/>
                    <a:lstStyle/>
                    <a:p>
                      <a:r>
                        <a:rPr lang="en-US" dirty="0" smtClean="0"/>
                        <a:t>5.</a:t>
                      </a:r>
                      <a:r>
                        <a:rPr lang="en-US" baseline="0" dirty="0" smtClean="0"/>
                        <a:t>  </a:t>
                      </a:r>
                      <a:r>
                        <a:rPr lang="en-US" i="1" baseline="0" dirty="0" smtClean="0"/>
                        <a:t>Happiness</a:t>
                      </a:r>
                      <a:endParaRPr lang="en-US" i="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342900" indent="-342900">
                        <a:buAutoNum type="arabicPeriod" startAt="5"/>
                      </a:pPr>
                      <a:r>
                        <a:rPr lang="en-US" i="1" dirty="0" smtClean="0"/>
                        <a:t>Independent</a:t>
                      </a:r>
                      <a:endParaRPr lang="en-US" i="1" dirty="0"/>
                    </a:p>
                  </a:txBody>
                  <a:tcPr>
                    <a:lnR w="952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342900" indent="-342900">
                        <a:buAutoNum type="arabicPeriod" startAt="5"/>
                      </a:pPr>
                      <a:r>
                        <a:rPr lang="en-US" dirty="0" smtClean="0"/>
                        <a:t>Freedom</a:t>
                      </a:r>
                      <a:endParaRPr lang="en-US" dirty="0"/>
                    </a:p>
                  </a:txBody>
                  <a:tcPr>
                    <a:lnL w="952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5. Capable</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pic>
        <p:nvPicPr>
          <p:cNvPr id="5" name="Picture 2" descr="C:\Users\Bob Stretch\AppData\Local\Microsoft\Windows\Temporary Internet Files\Content.IE5\7421JAUB\MCj019812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809" y="-10633"/>
            <a:ext cx="1382059" cy="117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Bob Stretch\AppData\Local\Microsoft\Windows\Temporary Internet Files\Content.IE5\118DJOWU\MCPE06369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369789" y="31534"/>
            <a:ext cx="1562100" cy="117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6369788" y="31535"/>
            <a:ext cx="520109" cy="215444"/>
          </a:xfrm>
          <a:prstGeom prst="rect">
            <a:avLst/>
          </a:prstGeom>
          <a:noFill/>
        </p:spPr>
        <p:txBody>
          <a:bodyPr wrap="square" rtlCol="0">
            <a:spAutoFit/>
          </a:bodyPr>
          <a:lstStyle/>
          <a:p>
            <a:r>
              <a:rPr lang="en-US" sz="800" dirty="0" smtClean="0"/>
              <a:t>Down</a:t>
            </a:r>
            <a:endParaRPr lang="en-US" sz="800" dirty="0"/>
          </a:p>
        </p:txBody>
      </p:sp>
      <p:sp>
        <p:nvSpPr>
          <p:cNvPr id="8" name="TextBox 7"/>
          <p:cNvSpPr txBox="1"/>
          <p:nvPr/>
        </p:nvSpPr>
        <p:spPr>
          <a:xfrm>
            <a:off x="6889897" y="139257"/>
            <a:ext cx="414670" cy="215444"/>
          </a:xfrm>
          <a:prstGeom prst="rect">
            <a:avLst/>
          </a:prstGeom>
          <a:noFill/>
        </p:spPr>
        <p:txBody>
          <a:bodyPr wrap="square" rtlCol="0">
            <a:spAutoFit/>
          </a:bodyPr>
          <a:lstStyle/>
          <a:p>
            <a:r>
              <a:rPr lang="en-US" sz="800" dirty="0" smtClean="0"/>
              <a:t>With</a:t>
            </a:r>
            <a:endParaRPr lang="en-US" sz="800" dirty="0"/>
          </a:p>
        </p:txBody>
      </p:sp>
      <p:sp>
        <p:nvSpPr>
          <p:cNvPr id="9" name="TextBox 8"/>
          <p:cNvSpPr txBox="1"/>
          <p:nvPr/>
        </p:nvSpPr>
        <p:spPr>
          <a:xfrm>
            <a:off x="7304567" y="0"/>
            <a:ext cx="457200" cy="338554"/>
          </a:xfrm>
          <a:prstGeom prst="rect">
            <a:avLst/>
          </a:prstGeom>
          <a:noFill/>
        </p:spPr>
        <p:txBody>
          <a:bodyPr wrap="square" rtlCol="0">
            <a:spAutoFit/>
          </a:bodyPr>
          <a:lstStyle/>
          <a:p>
            <a:r>
              <a:rPr lang="en-US" sz="800" dirty="0" smtClean="0"/>
              <a:t>Every Thing</a:t>
            </a:r>
            <a:endParaRPr lang="en-US" sz="800" dirty="0"/>
          </a:p>
        </p:txBody>
      </p:sp>
      <p:sp>
        <p:nvSpPr>
          <p:cNvPr id="10" name="Text Box 5"/>
          <p:cNvSpPr txBox="1">
            <a:spLocks noChangeArrowheads="1"/>
          </p:cNvSpPr>
          <p:nvPr/>
        </p:nvSpPr>
        <p:spPr bwMode="blackWhite">
          <a:xfrm>
            <a:off x="685800" y="5458910"/>
            <a:ext cx="6995160" cy="328000"/>
          </a:xfrm>
          <a:prstGeom prst="rect">
            <a:avLst/>
          </a:prstGeom>
          <a:solidFill>
            <a:schemeClr val="accent1"/>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E X H I B I T  </a:t>
            </a:r>
            <a:r>
              <a:rPr lang="en-US" dirty="0" smtClean="0">
                <a:solidFill>
                  <a:schemeClr val="bg1"/>
                </a:solidFill>
                <a:latin typeface="+mj-lt"/>
              </a:rPr>
              <a:t>5-4</a:t>
            </a:r>
            <a:r>
              <a:rPr lang="en-US" dirty="0" smtClean="0">
                <a:solidFill>
                  <a:schemeClr val="bg1"/>
                </a:solidFill>
                <a:latin typeface="+mj-lt"/>
                <a:cs typeface="Arial" charset="0"/>
              </a:rPr>
              <a:t> </a:t>
            </a:r>
            <a:endParaRPr lang="en-US" dirty="0">
              <a:solidFill>
                <a:schemeClr val="bg1"/>
              </a:solidFill>
              <a:latin typeface="+mj-lt"/>
            </a:endParaRPr>
          </a:p>
        </p:txBody>
      </p:sp>
    </p:spTree>
    <p:extLst>
      <p:ext uri="{BB962C8B-B14F-4D97-AF65-F5344CB8AC3E}">
        <p14:creationId xmlns:p14="http://schemas.microsoft.com/office/powerpoint/2010/main" val="30574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1"/>
                </a:solidFill>
              </a:rPr>
              <a:t>Generational Values</a:t>
            </a:r>
            <a:endParaRPr lang="en-US"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4111756"/>
              </p:ext>
            </p:extLst>
          </p:nvPr>
        </p:nvGraphicFramePr>
        <p:xfrm>
          <a:off x="914399" y="1392864"/>
          <a:ext cx="6629402" cy="4297680"/>
        </p:xfrm>
        <a:graphic>
          <a:graphicData uri="http://schemas.openxmlformats.org/drawingml/2006/table">
            <a:tbl>
              <a:tblPr/>
              <a:tblGrid>
                <a:gridCol w="975159">
                  <a:extLst>
                    <a:ext uri="{9D8B030D-6E8A-4147-A177-3AD203B41FA5}">
                      <a16:colId xmlns:a16="http://schemas.microsoft.com/office/drawing/2014/main" xmlns="" val="20000"/>
                    </a:ext>
                  </a:extLst>
                </a:gridCol>
                <a:gridCol w="1429952">
                  <a:extLst>
                    <a:ext uri="{9D8B030D-6E8A-4147-A177-3AD203B41FA5}">
                      <a16:colId xmlns:a16="http://schemas.microsoft.com/office/drawing/2014/main" xmlns="" val="20001"/>
                    </a:ext>
                  </a:extLst>
                </a:gridCol>
                <a:gridCol w="1364385">
                  <a:extLst>
                    <a:ext uri="{9D8B030D-6E8A-4147-A177-3AD203B41FA5}">
                      <a16:colId xmlns:a16="http://schemas.microsoft.com/office/drawing/2014/main" xmlns="" val="20002"/>
                    </a:ext>
                  </a:extLst>
                </a:gridCol>
                <a:gridCol w="2859906">
                  <a:extLst>
                    <a:ext uri="{9D8B030D-6E8A-4147-A177-3AD203B41FA5}">
                      <a16:colId xmlns:a16="http://schemas.microsoft.com/office/drawing/2014/main" xmlns="" val="20003"/>
                    </a:ext>
                  </a:extLst>
                </a:gridCol>
              </a:tblGrid>
              <a:tr h="51962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Cohort</a:t>
                      </a:r>
                    </a:p>
                  </a:txBody>
                  <a:tcPr marL="82296" marR="82296" marT="39624" marB="39624"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Entered Workforce</a:t>
                      </a:r>
                    </a:p>
                  </a:txBody>
                  <a:tcPr marL="82296" marR="82296" marT="39624" marB="39624"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Approximate Current Age</a:t>
                      </a:r>
                    </a:p>
                  </a:txBody>
                  <a:tcPr marL="82296" marR="82296" marT="39624" marB="39624"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Dominant Work Values</a:t>
                      </a:r>
                    </a:p>
                  </a:txBody>
                  <a:tcPr marL="82296" marR="82296" marT="39624" marB="39624"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54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431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Veterans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1950-1964</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65+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(most are retired now)</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Hard working, conservative, conforming; loyalty to the organization</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54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extLst>
                  <a:ext uri="{0D108BD9-81ED-4DB2-BD59-A6C34878D82A}">
                    <a16:rowId xmlns:a16="http://schemas.microsoft.com/office/drawing/2014/main" xmlns="" val="10001"/>
                  </a:ext>
                </a:extLst>
              </a:tr>
              <a:tr h="7431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Boomers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1965-1985</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50-70s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(some are retired now)</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Success, achievement, ambition, dislike of authority; loyalty to career</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431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Xers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1985-2000</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30-50s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Work/life balance, team-oriented, dislike of rules; loyalty to relationships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alpha val="20000"/>
                      </a:schemeClr>
                    </a:solidFill>
                  </a:tcPr>
                </a:tc>
                <a:extLst>
                  <a:ext uri="{0D108BD9-81ED-4DB2-BD59-A6C34878D82A}">
                    <a16:rowId xmlns:a16="http://schemas.microsoft.com/office/drawing/2014/main" xmlns="" val="10003"/>
                  </a:ext>
                </a:extLst>
              </a:tr>
              <a:tr h="9442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err="1" smtClean="0">
                          <a:ln>
                            <a:noFill/>
                          </a:ln>
                          <a:solidFill>
                            <a:schemeClr val="tx1"/>
                          </a:solidFill>
                          <a:effectLst/>
                          <a:latin typeface="Times New Roman" pitchFamily="18" charset="0"/>
                        </a:rPr>
                        <a:t>Millenials</a:t>
                      </a:r>
                      <a:endParaRPr kumimoji="0" lang="en-US" sz="13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rPr>
                        <a:t>(sometimes called Gen Y or Z or  </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baseline="0" dirty="0" err="1" smtClean="0">
                          <a:ln>
                            <a:noFill/>
                          </a:ln>
                          <a:solidFill>
                            <a:schemeClr val="tx1"/>
                          </a:solidFill>
                          <a:effectLst/>
                          <a:latin typeface="Times New Roman" pitchFamily="18" charset="0"/>
                        </a:rPr>
                        <a:t>Nexters</a:t>
                      </a:r>
                      <a:r>
                        <a:rPr kumimoji="0" lang="en-US" sz="1200" b="0" i="0" u="none" strike="noStrike" cap="none" normalizeH="0" baseline="0" dirty="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2000-Present</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Under 30</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Confident, financial success, self-reliant but team-oriented; loyalty to both self and relationships</a:t>
                      </a:r>
                    </a:p>
                  </a:txBody>
                  <a:tcPr marL="82296" marR="82296" marT="39624" marB="39624"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9" name="TextBox 8"/>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8" name="Slide Number Placeholder 7"/>
          <p:cNvSpPr>
            <a:spLocks noGrp="1"/>
          </p:cNvSpPr>
          <p:nvPr>
            <p:ph type="sldNum" sz="quarter" idx="4294967295"/>
          </p:nvPr>
        </p:nvSpPr>
        <p:spPr>
          <a:xfrm>
            <a:off x="6209348" y="5542408"/>
            <a:ext cx="1920240" cy="316442"/>
          </a:xfrm>
          <a:prstGeom prst="rect">
            <a:avLst/>
          </a:prstGeom>
        </p:spPr>
        <p:txBody>
          <a:bodyPr lIns="80988" tIns="40494" rIns="80988" bIns="40494"/>
          <a:lstStyle/>
          <a:p>
            <a:pPr algn="r">
              <a:defRPr/>
            </a:pPr>
            <a:fld id="{04531FF8-E5A5-426A-A77A-5E1085802DA8}" type="slidenum">
              <a:rPr lang="en-US" smtClean="0"/>
              <a:pPr algn="r">
                <a:defRPr/>
              </a:pPr>
              <a:t>27</a:t>
            </a:fld>
            <a:endParaRPr lang="en-US" dirty="0"/>
          </a:p>
        </p:txBody>
      </p:sp>
      <p:sp>
        <p:nvSpPr>
          <p:cNvPr id="7" name="Text Box 5"/>
          <p:cNvSpPr txBox="1">
            <a:spLocks noChangeArrowheads="1"/>
          </p:cNvSpPr>
          <p:nvPr/>
        </p:nvSpPr>
        <p:spPr bwMode="blackWhite">
          <a:xfrm>
            <a:off x="685800" y="5458910"/>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smtClean="0">
                <a:solidFill>
                  <a:schemeClr val="bg1"/>
                </a:solidFill>
                <a:latin typeface="+mj-lt"/>
                <a:cs typeface="Arial" charset="0"/>
              </a:rPr>
              <a:t>See textbook for similar exhibit… </a:t>
            </a:r>
            <a:endParaRPr lang="en-US" dirty="0">
              <a:solidFill>
                <a:schemeClr val="bg1"/>
              </a:solidFill>
              <a:latin typeface="+mj-lt"/>
            </a:endParaRPr>
          </a:p>
        </p:txBody>
      </p:sp>
    </p:spTree>
    <p:extLst>
      <p:ext uri="{BB962C8B-B14F-4D97-AF65-F5344CB8AC3E}">
        <p14:creationId xmlns:p14="http://schemas.microsoft.com/office/powerpoint/2010/main" val="3021106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1"/>
          </p:nvPr>
        </p:nvSpPr>
        <p:spPr/>
        <p:txBody>
          <a:bodyPr/>
          <a:lstStyle/>
          <a:p>
            <a:r>
              <a:rPr lang="en-US" sz="1600" dirty="0" smtClean="0"/>
              <a:t>For a somewhat harsh critique of both the X-generation and Millennials in </a:t>
            </a:r>
            <a:r>
              <a:rPr lang="en-US" sz="1600" dirty="0"/>
              <a:t>the workplace </a:t>
            </a:r>
            <a:r>
              <a:rPr lang="en-US" sz="1600" dirty="0" smtClean="0"/>
              <a:t>(‘lumped together’ under the Millennials label in this video) see</a:t>
            </a:r>
            <a:r>
              <a:rPr lang="en-US" sz="1600" dirty="0"/>
              <a:t>: </a:t>
            </a:r>
            <a:r>
              <a:rPr lang="en-US" sz="1600" dirty="0">
                <a:hlinkClick r:id="rId2"/>
              </a:rPr>
              <a:t>https://</a:t>
            </a:r>
            <a:r>
              <a:rPr lang="en-US" sz="1600" dirty="0" smtClean="0">
                <a:hlinkClick r:id="rId2"/>
              </a:rPr>
              <a:t>www.youtube.com/watch?v=QXWNChoIluo</a:t>
            </a:r>
            <a:r>
              <a:rPr lang="en-US" sz="1600" dirty="0" smtClean="0"/>
              <a:t> (13 min.)</a:t>
            </a:r>
          </a:p>
          <a:p>
            <a:endParaRPr lang="en-US" sz="1600" dirty="0"/>
          </a:p>
          <a:p>
            <a:r>
              <a:rPr lang="en-US" sz="1400" dirty="0" smtClean="0"/>
              <a:t>Is </a:t>
            </a:r>
            <a:r>
              <a:rPr lang="en-US" sz="1400" dirty="0"/>
              <a:t> Simon </a:t>
            </a:r>
            <a:r>
              <a:rPr lang="en-US" sz="1400" dirty="0" smtClean="0"/>
              <a:t>Sinek’s assessment correct?</a:t>
            </a:r>
          </a:p>
          <a:p>
            <a:r>
              <a:rPr lang="en-US" sz="1400" dirty="0" smtClean="0"/>
              <a:t>Do companies have a special responsibility to train and socialize Millennials that is different from their responsibility to prior generations of young adults?  Why or why not?</a:t>
            </a:r>
            <a:endParaRPr lang="en-US" sz="1400" dirty="0"/>
          </a:p>
          <a:p>
            <a:endParaRPr lang="en-US" sz="1600"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065851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National Culture &amp; </a:t>
            </a:r>
            <a:br>
              <a:rPr lang="en-US" sz="3400" dirty="0" smtClean="0"/>
            </a:br>
            <a:r>
              <a:rPr lang="en-US" sz="3400" dirty="0" smtClean="0"/>
              <a:t>Individual Values</a:t>
            </a:r>
            <a:endParaRPr lang="en-US" sz="3400" dirty="0"/>
          </a:p>
        </p:txBody>
      </p:sp>
      <p:sp>
        <p:nvSpPr>
          <p:cNvPr id="3" name="Text Placeholder 2"/>
          <p:cNvSpPr>
            <a:spLocks noGrp="1"/>
          </p:cNvSpPr>
          <p:nvPr>
            <p:ph type="body" sz="half" idx="1"/>
          </p:nvPr>
        </p:nvSpPr>
        <p:spPr/>
        <p:txBody>
          <a:bodyPr/>
          <a:lstStyle/>
          <a:p>
            <a:r>
              <a:rPr lang="en-US" sz="2400" dirty="0" smtClean="0"/>
              <a:t>What are Hofstede’s six cultural dimensions?  </a:t>
            </a:r>
            <a:r>
              <a:rPr lang="en-US" sz="1600" dirty="0" smtClean="0"/>
              <a:t>(Your text only discusses five…)</a:t>
            </a:r>
          </a:p>
          <a:p>
            <a:endParaRPr lang="en-US" sz="1600" dirty="0"/>
          </a:p>
          <a:p>
            <a:r>
              <a:rPr lang="en-US" sz="1600" dirty="0" smtClean="0"/>
              <a:t>Go straight to the official source and </a:t>
            </a:r>
            <a:r>
              <a:rPr lang="en-US" sz="1600" dirty="0"/>
              <a:t>read about them here: </a:t>
            </a:r>
            <a:r>
              <a:rPr lang="en-US" sz="1600" dirty="0">
                <a:hlinkClick r:id="rId2"/>
              </a:rPr>
              <a:t>https://</a:t>
            </a:r>
            <a:r>
              <a:rPr lang="en-US" sz="1600" dirty="0" smtClean="0">
                <a:hlinkClick r:id="rId2"/>
              </a:rPr>
              <a:t>www.hofstede-insights.com/models/national-culture/</a:t>
            </a:r>
            <a:r>
              <a:rPr lang="en-US" sz="1600" dirty="0" smtClean="0"/>
              <a:t> </a:t>
            </a:r>
          </a:p>
          <a:p>
            <a:endParaRPr lang="en-US" sz="1600" dirty="0"/>
          </a:p>
          <a:p>
            <a:r>
              <a:rPr lang="en-US" sz="1600" dirty="0" smtClean="0"/>
              <a:t>While there, click on the “country comparison” link and compare another country’s cultural values to those of the U.S. </a:t>
            </a:r>
            <a:endParaRPr lang="en-US" sz="1600" dirty="0"/>
          </a:p>
        </p:txBody>
      </p:sp>
      <p:sp>
        <p:nvSpPr>
          <p:cNvPr id="4" name="Content Placeholder 3"/>
          <p:cNvSpPr>
            <a:spLocks noGrp="1"/>
          </p:cNvSpPr>
          <p:nvPr>
            <p:ph sz="half" idx="2"/>
          </p:nvPr>
        </p:nvSpPr>
        <p:spPr/>
        <p:txBody>
          <a:bodyPr/>
          <a:lstStyle/>
          <a:p>
            <a:endParaRPr lang="en-US" sz="1600" dirty="0"/>
          </a:p>
        </p:txBody>
      </p:sp>
    </p:spTree>
    <p:extLst>
      <p:ext uri="{BB962C8B-B14F-4D97-AF65-F5344CB8AC3E}">
        <p14:creationId xmlns:p14="http://schemas.microsoft.com/office/powerpoint/2010/main" val="360504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t>What are “Personality Traits”?</a:t>
            </a:r>
          </a:p>
        </p:txBody>
      </p:sp>
      <p:sp>
        <p:nvSpPr>
          <p:cNvPr id="6147" name="Rectangle 3"/>
          <p:cNvSpPr>
            <a:spLocks noGrp="1" noChangeArrowheads="1"/>
          </p:cNvSpPr>
          <p:nvPr>
            <p:ph type="body" sz="half" idx="1"/>
          </p:nvPr>
        </p:nvSpPr>
        <p:spPr/>
        <p:txBody>
          <a:bodyPr/>
          <a:lstStyle/>
          <a:p>
            <a:pPr eaLnBrk="1" hangingPunct="1">
              <a:lnSpc>
                <a:spcPct val="90000"/>
              </a:lnSpc>
              <a:buFont typeface="Wingdings" pitchFamily="2" charset="2"/>
              <a:buNone/>
            </a:pPr>
            <a:endParaRPr lang="en-US" sz="2500" dirty="0" smtClean="0"/>
          </a:p>
        </p:txBody>
      </p:sp>
      <p:sp>
        <p:nvSpPr>
          <p:cNvPr id="5" name="TextBox 4"/>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Content Placeholder 1"/>
          <p:cNvSpPr>
            <a:spLocks noGrp="1"/>
          </p:cNvSpPr>
          <p:nvPr>
            <p:ph sz="half" idx="2"/>
          </p:nvPr>
        </p:nvSpPr>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National Culture &amp; </a:t>
            </a:r>
            <a:br>
              <a:rPr lang="en-US" sz="3400" dirty="0" smtClean="0"/>
            </a:br>
            <a:r>
              <a:rPr lang="en-US" sz="3400" dirty="0" smtClean="0"/>
              <a:t>Individual Values</a:t>
            </a:r>
            <a:endParaRPr lang="en-US" sz="3400" dirty="0"/>
          </a:p>
        </p:txBody>
      </p:sp>
      <p:sp>
        <p:nvSpPr>
          <p:cNvPr id="3" name="Text Placeholder 2"/>
          <p:cNvSpPr>
            <a:spLocks noGrp="1"/>
          </p:cNvSpPr>
          <p:nvPr>
            <p:ph type="body" sz="half" idx="1"/>
          </p:nvPr>
        </p:nvSpPr>
        <p:spPr/>
        <p:txBody>
          <a:bodyPr/>
          <a:lstStyle/>
          <a:p>
            <a:pPr marL="0" indent="0">
              <a:buNone/>
            </a:pPr>
            <a:endParaRPr lang="en-US" sz="1600" dirty="0"/>
          </a:p>
        </p:txBody>
      </p:sp>
      <p:sp>
        <p:nvSpPr>
          <p:cNvPr id="4" name="Content Placeholder 3"/>
          <p:cNvSpPr>
            <a:spLocks noGrp="1"/>
          </p:cNvSpPr>
          <p:nvPr>
            <p:ph sz="half" idx="2"/>
          </p:nvPr>
        </p:nvSpPr>
        <p:spPr/>
        <p:txBody>
          <a:bodyPr/>
          <a:lstStyle/>
          <a:p>
            <a:r>
              <a:rPr lang="en-US" sz="2400" dirty="0" smtClean="0"/>
              <a:t>What is the GLOBE framework?  How does it compare to Hofstede’s work?</a:t>
            </a:r>
          </a:p>
          <a:p>
            <a:r>
              <a:rPr lang="en-US" sz="1600" dirty="0"/>
              <a:t>Go to </a:t>
            </a:r>
            <a:r>
              <a:rPr lang="en-US" sz="1600" dirty="0">
                <a:hlinkClick r:id="rId2"/>
              </a:rPr>
              <a:t>http://globeproject.com</a:t>
            </a:r>
            <a:r>
              <a:rPr lang="en-US" sz="1600" dirty="0" smtClean="0">
                <a:hlinkClick r:id="rId2"/>
              </a:rPr>
              <a:t>/</a:t>
            </a:r>
            <a:r>
              <a:rPr lang="en-US" sz="1600" dirty="0" smtClean="0"/>
              <a:t> and click on the “Visual Results of the Culture &amp; Leadership Study.”  It will produce a map.  Click on one of the countries shown in the map and then click on the U.S.  How are they similar?  How are they different?</a:t>
            </a:r>
          </a:p>
          <a:p>
            <a:r>
              <a:rPr lang="en-US" sz="1600" dirty="0" smtClean="0"/>
              <a:t>What do you think of the assumption that national culture will affect individuals’ values, personality, and behavior at work?</a:t>
            </a:r>
            <a:endParaRPr lang="en-US" sz="1600" dirty="0"/>
          </a:p>
        </p:txBody>
      </p:sp>
    </p:spTree>
    <p:extLst>
      <p:ext uri="{BB962C8B-B14F-4D97-AF65-F5344CB8AC3E}">
        <p14:creationId xmlns:p14="http://schemas.microsoft.com/office/powerpoint/2010/main" val="128270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In Conclusion…</a:t>
            </a:r>
          </a:p>
        </p:txBody>
      </p:sp>
      <p:sp>
        <p:nvSpPr>
          <p:cNvPr id="33795" name="Rectangle 3"/>
          <p:cNvSpPr>
            <a:spLocks noGrp="1" noChangeArrowheads="1"/>
          </p:cNvSpPr>
          <p:nvPr>
            <p:ph type="body" sz="half" idx="1"/>
          </p:nvPr>
        </p:nvSpPr>
        <p:spPr>
          <a:xfrm>
            <a:off x="0" y="1301840"/>
            <a:ext cx="6477000" cy="4292600"/>
          </a:xfrm>
        </p:spPr>
        <p:txBody>
          <a:bodyPr/>
          <a:lstStyle/>
          <a:p>
            <a:pPr marL="0" indent="0" eaLnBrk="1" hangingPunct="1">
              <a:buNone/>
            </a:pPr>
            <a:r>
              <a:rPr lang="en-US" sz="2900" dirty="0" smtClean="0"/>
              <a:t>   Managerial Success is affected by:</a:t>
            </a:r>
          </a:p>
          <a:p>
            <a:pPr lvl="1" eaLnBrk="1" hangingPunct="1"/>
            <a:r>
              <a:rPr lang="en-US" sz="2500" dirty="0" smtClean="0"/>
              <a:t>Intelligence</a:t>
            </a:r>
          </a:p>
          <a:p>
            <a:pPr lvl="1" eaLnBrk="1" hangingPunct="1"/>
            <a:r>
              <a:rPr lang="en-US" sz="2500" dirty="0" smtClean="0"/>
              <a:t>Personality traits</a:t>
            </a:r>
          </a:p>
          <a:p>
            <a:pPr lvl="2" eaLnBrk="1" hangingPunct="1"/>
            <a:r>
              <a:rPr lang="en-US" sz="2000" dirty="0" smtClean="0"/>
              <a:t>Typologies:  MBTI, “Big 5,” McClelland’s Needs</a:t>
            </a:r>
          </a:p>
          <a:p>
            <a:pPr lvl="2" eaLnBrk="1" hangingPunct="1"/>
            <a:r>
              <a:rPr lang="en-US" sz="2000" dirty="0" smtClean="0"/>
              <a:t>Dark Triad </a:t>
            </a:r>
            <a:r>
              <a:rPr lang="en-US" sz="2000" i="1" dirty="0" smtClean="0"/>
              <a:t>(</a:t>
            </a:r>
            <a:r>
              <a:rPr lang="en-US" sz="1400" i="1" dirty="0" smtClean="0"/>
              <a:t>see text</a:t>
            </a:r>
            <a:r>
              <a:rPr lang="en-US" sz="2000" i="1" dirty="0" smtClean="0"/>
              <a:t>)</a:t>
            </a:r>
          </a:p>
          <a:p>
            <a:pPr lvl="2" eaLnBrk="1" hangingPunct="1"/>
            <a:r>
              <a:rPr lang="en-US" sz="2000" dirty="0" smtClean="0"/>
              <a:t>Core Self Evaluation, Self-Monitoring, 	Locus of Control, other traits (</a:t>
            </a:r>
            <a:r>
              <a:rPr lang="en-US" sz="1400" i="1" dirty="0" smtClean="0"/>
              <a:t>see text</a:t>
            </a:r>
            <a:r>
              <a:rPr lang="en-US" sz="2000" dirty="0" smtClean="0"/>
              <a:t>)</a:t>
            </a:r>
          </a:p>
          <a:p>
            <a:pPr lvl="1" eaLnBrk="1" hangingPunct="1"/>
            <a:r>
              <a:rPr lang="en-US" sz="2500" dirty="0" smtClean="0"/>
              <a:t>Values</a:t>
            </a:r>
          </a:p>
          <a:p>
            <a:pPr lvl="2" eaLnBrk="1" hangingPunct="1"/>
            <a:r>
              <a:rPr lang="en-US" sz="2000" dirty="0" smtClean="0"/>
              <a:t>Instrumental &amp; Terminal Values</a:t>
            </a:r>
          </a:p>
          <a:p>
            <a:pPr lvl="2" eaLnBrk="1" hangingPunct="1"/>
            <a:r>
              <a:rPr lang="en-US" sz="2000" dirty="0" smtClean="0"/>
              <a:t>Generational Values</a:t>
            </a:r>
          </a:p>
          <a:p>
            <a:pPr lvl="2" eaLnBrk="1" hangingPunct="1"/>
            <a:r>
              <a:rPr lang="en-US" sz="2000" dirty="0" smtClean="0"/>
              <a:t>National Cultural Values </a:t>
            </a:r>
          </a:p>
        </p:txBody>
      </p:sp>
      <p:sp>
        <p:nvSpPr>
          <p:cNvPr id="6" name="TextBox 5"/>
          <p:cNvSpPr txBox="1"/>
          <p:nvPr/>
        </p:nvSpPr>
        <p:spPr>
          <a:xfrm>
            <a:off x="382772" y="5667555"/>
            <a:ext cx="784682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Content Placeholder 1"/>
          <p:cNvSpPr>
            <a:spLocks noGrp="1"/>
          </p:cNvSpPr>
          <p:nvPr>
            <p:ph sz="half" idx="2"/>
          </p:nvPr>
        </p:nvSpPr>
        <p:spPr>
          <a:xfrm>
            <a:off x="4306185" y="4945075"/>
            <a:ext cx="3693227" cy="734999"/>
          </a:xfrm>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“Big Five” Personality Traits</a:t>
            </a:r>
          </a:p>
        </p:txBody>
      </p:sp>
      <p:sp>
        <p:nvSpPr>
          <p:cNvPr id="7171" name="Text Box 3"/>
          <p:cNvSpPr txBox="1">
            <a:spLocks noChangeArrowheads="1"/>
          </p:cNvSpPr>
          <p:nvPr/>
        </p:nvSpPr>
        <p:spPr bwMode="auto">
          <a:xfrm>
            <a:off x="6897688" y="5500282"/>
            <a:ext cx="1231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endParaRPr lang="en-US" b="1" i="1" dirty="0"/>
          </a:p>
        </p:txBody>
      </p:sp>
      <p:sp>
        <p:nvSpPr>
          <p:cNvPr id="5" name="TextBox 4"/>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2" name="TextBox 1"/>
          <p:cNvSpPr txBox="1"/>
          <p:nvPr/>
        </p:nvSpPr>
        <p:spPr>
          <a:xfrm>
            <a:off x="2494483" y="1473096"/>
            <a:ext cx="3518611" cy="421653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3200" b="1" dirty="0" smtClean="0">
                <a:latin typeface="Estrangelo Edessa" pitchFamily="66" charset="0"/>
                <a:cs typeface="Estrangelo Edessa" pitchFamily="66" charset="0"/>
              </a:rPr>
              <a:t>What are the “Big Five” Personality Traits? </a:t>
            </a:r>
            <a:endParaRPr lang="en-US" sz="1200" b="1" dirty="0" smtClean="0">
              <a:latin typeface="Estrangelo Edessa" pitchFamily="66" charset="0"/>
              <a:cs typeface="Estrangelo Edessa" pitchFamily="66" charset="0"/>
            </a:endParaRPr>
          </a:p>
          <a:p>
            <a:pPr algn="ctr"/>
            <a:endParaRPr lang="en-US" sz="1200" b="1" dirty="0" smtClean="0">
              <a:latin typeface="Estrangelo Edessa" pitchFamily="66" charset="0"/>
              <a:cs typeface="Estrangelo Edessa" pitchFamily="66" charset="0"/>
            </a:endParaRPr>
          </a:p>
          <a:p>
            <a:pPr algn="ctr"/>
            <a:r>
              <a:rPr lang="en-US" sz="3200" b="1" dirty="0" smtClean="0">
                <a:latin typeface="Estrangelo Edessa" pitchFamily="66" charset="0"/>
                <a:cs typeface="Estrangelo Edessa" pitchFamily="66" charset="0"/>
              </a:rPr>
              <a:t>How do they relate to business management?</a:t>
            </a:r>
            <a:r>
              <a:rPr lang="en-US" sz="3200" b="1" dirty="0" smtClean="0">
                <a:latin typeface="Estrangelo Edessa" pitchFamily="66" charset="0"/>
                <a:cs typeface="Estrangelo Edessa" pitchFamily="66" charset="0"/>
              </a:rPr>
              <a:t> </a:t>
            </a:r>
            <a:endParaRPr lang="en-US" sz="3200" b="1" dirty="0">
              <a:latin typeface="Estrangelo Edessa" pitchFamily="66" charset="0"/>
              <a:cs typeface="Estrangelo Edessa" pitchFamily="66"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The Myers-Briggs Type Indicator</a:t>
            </a:r>
            <a:endParaRPr lang="en-US" dirty="0"/>
          </a:p>
        </p:txBody>
      </p:sp>
      <p:sp>
        <p:nvSpPr>
          <p:cNvPr id="8195" name="Content Placeholder 2"/>
          <p:cNvSpPr>
            <a:spLocks noGrp="1"/>
          </p:cNvSpPr>
          <p:nvPr>
            <p:ph idx="1"/>
          </p:nvPr>
        </p:nvSpPr>
        <p:spPr>
          <a:xfrm>
            <a:off x="548640" y="1293308"/>
            <a:ext cx="7670202" cy="965798"/>
          </a:xfrm>
        </p:spPr>
        <p:txBody>
          <a:bodyPr/>
          <a:lstStyle/>
          <a:p>
            <a:pPr marL="0" indent="0" eaLnBrk="1" hangingPunct="1">
              <a:buNone/>
            </a:pPr>
            <a:r>
              <a:rPr lang="en-US" sz="2400" b="0" dirty="0" smtClean="0"/>
              <a:t>Participants are classified on four axes to determine one of 16 possible personality types, such as ENTJ.</a:t>
            </a:r>
            <a:r>
              <a:rPr lang="en-US" b="0" dirty="0" smtClean="0"/>
              <a:t> </a:t>
            </a:r>
          </a:p>
        </p:txBody>
      </p:sp>
      <p:sp>
        <p:nvSpPr>
          <p:cNvPr id="4" name="Footer Placeholder 3"/>
          <p:cNvSpPr>
            <a:spLocks noGrp="1"/>
          </p:cNvSpPr>
          <p:nvPr>
            <p:ph type="ftr" sz="quarter" idx="4294967295"/>
          </p:nvPr>
        </p:nvSpPr>
        <p:spPr>
          <a:xfrm>
            <a:off x="617220" y="5481320"/>
            <a:ext cx="4114800" cy="316442"/>
          </a:xfrm>
          <a:prstGeom prst="rect">
            <a:avLst/>
          </a:prstGeom>
        </p:spPr>
        <p:txBody>
          <a:bodyPr lIns="80988" tIns="40494" rIns="80988" bIns="40494"/>
          <a:lstStyle/>
          <a:p>
            <a:pPr>
              <a:defRPr/>
            </a:pPr>
            <a:r>
              <a:rPr lang="en-US" dirty="0"/>
              <a:t> </a:t>
            </a:r>
          </a:p>
        </p:txBody>
      </p:sp>
      <p:sp>
        <p:nvSpPr>
          <p:cNvPr id="11" name="Rounded Rectangle 10"/>
          <p:cNvSpPr/>
          <p:nvPr/>
        </p:nvSpPr>
        <p:spPr bwMode="auto">
          <a:xfrm>
            <a:off x="6515099" y="4556760"/>
            <a:ext cx="1574651"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Flexible and Spontaneous</a:t>
            </a:r>
          </a:p>
        </p:txBody>
      </p:sp>
      <p:sp>
        <p:nvSpPr>
          <p:cNvPr id="12" name="Rounded Rectangle 11"/>
          <p:cNvSpPr/>
          <p:nvPr/>
        </p:nvSpPr>
        <p:spPr bwMode="auto">
          <a:xfrm>
            <a:off x="548640" y="2377440"/>
            <a:ext cx="1371600"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Sociable and Assertive</a:t>
            </a:r>
          </a:p>
        </p:txBody>
      </p:sp>
      <p:sp>
        <p:nvSpPr>
          <p:cNvPr id="13" name="Rounded Rectangle 12"/>
          <p:cNvSpPr/>
          <p:nvPr/>
        </p:nvSpPr>
        <p:spPr bwMode="auto">
          <a:xfrm>
            <a:off x="4663439" y="2377440"/>
            <a:ext cx="1851659"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Quiet and Shy</a:t>
            </a:r>
          </a:p>
        </p:txBody>
      </p:sp>
      <p:sp>
        <p:nvSpPr>
          <p:cNvPr id="14" name="Rounded Rectangle 13"/>
          <p:cNvSpPr/>
          <p:nvPr/>
        </p:nvSpPr>
        <p:spPr bwMode="auto">
          <a:xfrm>
            <a:off x="5349239" y="3103880"/>
            <a:ext cx="1708785"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Unconscious</a:t>
            </a:r>
          </a:p>
          <a:p>
            <a:pPr algn="ctr">
              <a:defRPr/>
            </a:pPr>
            <a:r>
              <a:rPr lang="en-US" dirty="0">
                <a:latin typeface="+mj-lt"/>
              </a:rPr>
              <a:t>Processes</a:t>
            </a:r>
          </a:p>
        </p:txBody>
      </p:sp>
      <p:sp>
        <p:nvSpPr>
          <p:cNvPr id="15" name="Rounded Rectangle 14"/>
          <p:cNvSpPr/>
          <p:nvPr/>
        </p:nvSpPr>
        <p:spPr bwMode="auto">
          <a:xfrm>
            <a:off x="5897880" y="3830320"/>
            <a:ext cx="1371600"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Uses Values &amp; Emotions</a:t>
            </a:r>
          </a:p>
        </p:txBody>
      </p:sp>
      <p:sp>
        <p:nvSpPr>
          <p:cNvPr id="16" name="Rounded Rectangle 15"/>
          <p:cNvSpPr/>
          <p:nvPr/>
        </p:nvSpPr>
        <p:spPr bwMode="auto">
          <a:xfrm>
            <a:off x="1234440" y="3169920"/>
            <a:ext cx="1371600"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Practical and</a:t>
            </a:r>
          </a:p>
          <a:p>
            <a:pPr algn="ctr">
              <a:defRPr/>
            </a:pPr>
            <a:r>
              <a:rPr lang="en-US" dirty="0">
                <a:latin typeface="+mj-lt"/>
              </a:rPr>
              <a:t>Orderly</a:t>
            </a:r>
          </a:p>
        </p:txBody>
      </p:sp>
      <p:sp>
        <p:nvSpPr>
          <p:cNvPr id="17" name="Rounded Rectangle 16"/>
          <p:cNvSpPr/>
          <p:nvPr/>
        </p:nvSpPr>
        <p:spPr bwMode="auto">
          <a:xfrm>
            <a:off x="1851660" y="3896360"/>
            <a:ext cx="1371600"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Use Reason</a:t>
            </a:r>
          </a:p>
          <a:p>
            <a:pPr algn="ctr">
              <a:defRPr/>
            </a:pPr>
            <a:r>
              <a:rPr lang="en-US" dirty="0">
                <a:latin typeface="+mj-lt"/>
              </a:rPr>
              <a:t>and Logic</a:t>
            </a:r>
          </a:p>
        </p:txBody>
      </p:sp>
      <p:sp>
        <p:nvSpPr>
          <p:cNvPr id="18" name="Rounded Rectangle 17"/>
          <p:cNvSpPr/>
          <p:nvPr/>
        </p:nvSpPr>
        <p:spPr bwMode="auto">
          <a:xfrm>
            <a:off x="2400300" y="4622800"/>
            <a:ext cx="1371600" cy="660400"/>
          </a:xfrm>
          <a:prstGeom prst="roundRect">
            <a:avLst/>
          </a:prstGeom>
          <a:noFill/>
          <a:ln w="9525" cap="flat" cmpd="sng" algn="ctr">
            <a:noFill/>
            <a:prstDash val="solid"/>
            <a:round/>
            <a:headEnd type="none" w="med" len="med"/>
            <a:tailEnd type="none" w="med" len="med"/>
          </a:ln>
          <a:effectLst/>
        </p:spPr>
        <p:txBody>
          <a:bodyPr lIns="80988" tIns="40494" rIns="80988" bIns="40494"/>
          <a:lstStyle/>
          <a:p>
            <a:pPr algn="ctr">
              <a:defRPr/>
            </a:pPr>
            <a:r>
              <a:rPr lang="en-US" dirty="0">
                <a:latin typeface="+mj-lt"/>
              </a:rPr>
              <a:t>Want Order</a:t>
            </a:r>
          </a:p>
          <a:p>
            <a:pPr algn="ctr">
              <a:defRPr/>
            </a:pPr>
            <a:r>
              <a:rPr lang="en-US" dirty="0">
                <a:latin typeface="+mj-lt"/>
              </a:rPr>
              <a:t>&amp; Structure</a:t>
            </a:r>
          </a:p>
        </p:txBody>
      </p:sp>
      <p:sp>
        <p:nvSpPr>
          <p:cNvPr id="19" name="Slide Number Placeholder 18"/>
          <p:cNvSpPr>
            <a:spLocks noGrp="1"/>
          </p:cNvSpPr>
          <p:nvPr>
            <p:ph type="sldNum" sz="quarter" idx="4294967295"/>
          </p:nvPr>
        </p:nvSpPr>
        <p:spPr>
          <a:xfrm>
            <a:off x="6209348" y="5283200"/>
            <a:ext cx="1920240" cy="316442"/>
          </a:xfrm>
          <a:prstGeom prst="rect">
            <a:avLst/>
          </a:prstGeom>
        </p:spPr>
        <p:txBody>
          <a:bodyPr lIns="80988" tIns="40494" rIns="80988" bIns="40494"/>
          <a:lstStyle/>
          <a:p>
            <a:pPr algn="r">
              <a:defRPr/>
            </a:pPr>
            <a:fld id="{4AA33F58-4B79-4E48-899C-E075606854A0}" type="slidenum">
              <a:rPr lang="en-US" smtClean="0"/>
              <a:pPr algn="r">
                <a:defRPr/>
              </a:pPr>
              <a:t>5</a:t>
            </a:fld>
            <a:endParaRPr lang="en-US" dirty="0"/>
          </a:p>
        </p:txBody>
      </p:sp>
      <p:sp>
        <p:nvSpPr>
          <p:cNvPr id="20" name="TextBox 19"/>
          <p:cNvSpPr txBox="1"/>
          <p:nvPr/>
        </p:nvSpPr>
        <p:spPr>
          <a:xfrm>
            <a:off x="392360" y="5667555"/>
            <a:ext cx="7837239"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
        <p:nvSpPr>
          <p:cNvPr id="3" name="Left-Right Arrow 2"/>
          <p:cNvSpPr/>
          <p:nvPr/>
        </p:nvSpPr>
        <p:spPr bwMode="auto">
          <a:xfrm>
            <a:off x="1741932" y="2253082"/>
            <a:ext cx="3078785" cy="680313"/>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21" name="Left-Right Arrow 20"/>
          <p:cNvSpPr/>
          <p:nvPr/>
        </p:nvSpPr>
        <p:spPr bwMode="auto">
          <a:xfrm>
            <a:off x="2400300" y="3083967"/>
            <a:ext cx="3078785" cy="680313"/>
          </a:xfrm>
          <a:prstGeom prst="leftRightArrow">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22" name="Left-Right Arrow 21"/>
          <p:cNvSpPr/>
          <p:nvPr/>
        </p:nvSpPr>
        <p:spPr bwMode="auto">
          <a:xfrm>
            <a:off x="3145536" y="3809188"/>
            <a:ext cx="2902915" cy="680313"/>
          </a:xfrm>
          <a:prstGeom prst="leftRightArrow">
            <a:avLst/>
          </a:prstGeom>
          <a:solidFill>
            <a:srgbClr val="BB2C29">
              <a:alpha val="76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23" name="Left-Right Arrow 22"/>
          <p:cNvSpPr/>
          <p:nvPr/>
        </p:nvSpPr>
        <p:spPr bwMode="auto">
          <a:xfrm>
            <a:off x="3613404" y="4622800"/>
            <a:ext cx="3078785" cy="680313"/>
          </a:xfrm>
          <a:prstGeom prst="leftRightArrow">
            <a:avLst/>
          </a:prstGeom>
          <a:solidFill>
            <a:srgbClr val="66CC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5" name="TextBox 4"/>
          <p:cNvSpPr txBox="1"/>
          <p:nvPr/>
        </p:nvSpPr>
        <p:spPr>
          <a:xfrm>
            <a:off x="1920239" y="2423961"/>
            <a:ext cx="2743199" cy="338554"/>
          </a:xfrm>
          <a:prstGeom prst="rect">
            <a:avLst/>
          </a:prstGeom>
          <a:noFill/>
        </p:spPr>
        <p:txBody>
          <a:bodyPr wrap="square" rtlCol="0">
            <a:spAutoFit/>
          </a:bodyPr>
          <a:lstStyle/>
          <a:p>
            <a:r>
              <a:rPr lang="en-US" dirty="0" smtClean="0"/>
              <a:t>Extravert [E] vs. Introvert [I]</a:t>
            </a:r>
            <a:endParaRPr lang="en-US" dirty="0"/>
          </a:p>
        </p:txBody>
      </p:sp>
      <p:sp>
        <p:nvSpPr>
          <p:cNvPr id="10" name="TextBox 9"/>
          <p:cNvSpPr txBox="1"/>
          <p:nvPr/>
        </p:nvSpPr>
        <p:spPr>
          <a:xfrm>
            <a:off x="2606040" y="3264803"/>
            <a:ext cx="2774898" cy="338554"/>
          </a:xfrm>
          <a:prstGeom prst="rect">
            <a:avLst/>
          </a:prstGeom>
          <a:noFill/>
        </p:spPr>
        <p:txBody>
          <a:bodyPr wrap="square" rtlCol="0">
            <a:spAutoFit/>
          </a:bodyPr>
          <a:lstStyle/>
          <a:p>
            <a:r>
              <a:rPr lang="en-US" dirty="0" smtClean="0"/>
              <a:t>Sensing [S] vs. Intuition [N]</a:t>
            </a:r>
            <a:endParaRPr lang="en-US" dirty="0"/>
          </a:p>
        </p:txBody>
      </p:sp>
      <p:sp>
        <p:nvSpPr>
          <p:cNvPr id="24" name="TextBox 23"/>
          <p:cNvSpPr txBox="1"/>
          <p:nvPr/>
        </p:nvSpPr>
        <p:spPr>
          <a:xfrm>
            <a:off x="3291838" y="3986784"/>
            <a:ext cx="2684680" cy="338554"/>
          </a:xfrm>
          <a:prstGeom prst="rect">
            <a:avLst/>
          </a:prstGeom>
          <a:noFill/>
        </p:spPr>
        <p:txBody>
          <a:bodyPr wrap="square" rtlCol="0">
            <a:spAutoFit/>
          </a:bodyPr>
          <a:lstStyle/>
          <a:p>
            <a:r>
              <a:rPr lang="en-US" dirty="0" smtClean="0"/>
              <a:t>Thinking [T] vs. Feeling [F]</a:t>
            </a:r>
            <a:endParaRPr lang="en-US" dirty="0"/>
          </a:p>
        </p:txBody>
      </p:sp>
      <p:sp>
        <p:nvSpPr>
          <p:cNvPr id="25" name="TextBox 24"/>
          <p:cNvSpPr txBox="1"/>
          <p:nvPr/>
        </p:nvSpPr>
        <p:spPr>
          <a:xfrm>
            <a:off x="3771900" y="4791456"/>
            <a:ext cx="2811780" cy="338554"/>
          </a:xfrm>
          <a:prstGeom prst="rect">
            <a:avLst/>
          </a:prstGeom>
          <a:noFill/>
        </p:spPr>
        <p:txBody>
          <a:bodyPr wrap="square" rtlCol="0">
            <a:spAutoFit/>
          </a:bodyPr>
          <a:lstStyle/>
          <a:p>
            <a:r>
              <a:rPr lang="en-US" dirty="0" smtClean="0"/>
              <a:t>Judging [J] vs. Perceiving [P]</a:t>
            </a:r>
            <a:endParaRPr lang="en-US" dirty="0"/>
          </a:p>
        </p:txBody>
      </p:sp>
    </p:spTree>
    <p:extLst>
      <p:ext uri="{BB962C8B-B14F-4D97-AF65-F5344CB8AC3E}">
        <p14:creationId xmlns:p14="http://schemas.microsoft.com/office/powerpoint/2010/main" val="2588980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Meyers-Briggs Type Indicator (MBTI) relates to the “Big Five”</a:t>
            </a:r>
          </a:p>
        </p:txBody>
      </p:sp>
      <p:sp>
        <p:nvSpPr>
          <p:cNvPr id="8195" name="Content Placeholder 2"/>
          <p:cNvSpPr>
            <a:spLocks noGrp="1"/>
          </p:cNvSpPr>
          <p:nvPr>
            <p:ph idx="1"/>
          </p:nvPr>
        </p:nvSpPr>
        <p:spPr>
          <a:xfrm>
            <a:off x="365125" y="1387475"/>
            <a:ext cx="7864475" cy="4292600"/>
          </a:xfrm>
        </p:spPr>
        <p:txBody>
          <a:bodyPr/>
          <a:lstStyle/>
          <a:p>
            <a:pPr>
              <a:buFont typeface="Wingdings" pitchFamily="2" charset="2"/>
              <a:buNone/>
            </a:pPr>
            <a:r>
              <a:rPr lang="en-US" sz="2600" dirty="0" smtClean="0"/>
              <a:t>    </a:t>
            </a:r>
            <a:r>
              <a:rPr lang="en-US" sz="2600" u="sng" dirty="0" smtClean="0"/>
              <a:t>MBTI Dimension</a:t>
            </a:r>
            <a:r>
              <a:rPr lang="en-US" sz="2600" dirty="0" smtClean="0"/>
              <a:t>		</a:t>
            </a:r>
            <a:r>
              <a:rPr lang="en-US" sz="2600" u="sng" dirty="0" smtClean="0"/>
              <a:t>Big Five</a:t>
            </a:r>
            <a:r>
              <a:rPr lang="en-US" sz="2600" dirty="0" smtClean="0"/>
              <a:t>	     </a:t>
            </a:r>
            <a:r>
              <a:rPr lang="en-US" sz="2600" u="sng" dirty="0" smtClean="0"/>
              <a:t>Correlates</a:t>
            </a:r>
            <a:endParaRPr lang="en-US" sz="2600" dirty="0" smtClean="0"/>
          </a:p>
          <a:p>
            <a:r>
              <a:rPr lang="en-US" sz="2600" dirty="0" smtClean="0"/>
              <a:t>Extraversion- 		 Extraversion		r = -.74</a:t>
            </a:r>
          </a:p>
          <a:p>
            <a:pPr marL="0" indent="0">
              <a:buNone/>
            </a:pPr>
            <a:r>
              <a:rPr lang="en-US" sz="2600" dirty="0"/>
              <a:t> </a:t>
            </a:r>
            <a:r>
              <a:rPr lang="en-US" sz="2600" dirty="0" smtClean="0"/>
              <a:t>   Introversion</a:t>
            </a:r>
          </a:p>
          <a:p>
            <a:r>
              <a:rPr lang="en-US" sz="2600" dirty="0" smtClean="0"/>
              <a:t>Sensation-Intuition,   Openness to new</a:t>
            </a:r>
            <a:endParaRPr lang="en-US" sz="2200" dirty="0" smtClean="0"/>
          </a:p>
          <a:p>
            <a:pPr>
              <a:buFont typeface="Wingdings" pitchFamily="2" charset="2"/>
              <a:buNone/>
            </a:pPr>
            <a:r>
              <a:rPr lang="en-US" sz="2600" dirty="0" smtClean="0"/>
              <a:t>					  Experience	      </a:t>
            </a:r>
            <a:r>
              <a:rPr lang="en-US" sz="2600" dirty="0"/>
              <a:t> </a:t>
            </a:r>
            <a:r>
              <a:rPr lang="en-US" sz="2600" dirty="0" smtClean="0"/>
              <a:t>r =  .72</a:t>
            </a:r>
          </a:p>
          <a:p>
            <a:r>
              <a:rPr lang="en-US" sz="2600" dirty="0" smtClean="0"/>
              <a:t>Thinking-Feeling,	 A_____________    r =  .44</a:t>
            </a:r>
            <a:r>
              <a:rPr lang="en-US" sz="800" dirty="0" smtClean="0"/>
              <a:t> </a:t>
            </a:r>
          </a:p>
          <a:p>
            <a:pPr marL="0" indent="0">
              <a:buNone/>
            </a:pPr>
            <a:endParaRPr lang="en-US" sz="1000" dirty="0" smtClean="0"/>
          </a:p>
          <a:p>
            <a:r>
              <a:rPr lang="en-US" sz="2600" dirty="0" smtClean="0"/>
              <a:t>Judging-Perceiving,  C______________  r =  .49</a:t>
            </a:r>
          </a:p>
          <a:p>
            <a:endParaRPr lang="en-US" sz="1200" dirty="0" smtClean="0"/>
          </a:p>
          <a:p>
            <a:r>
              <a:rPr lang="en-US" sz="1200" dirty="0" smtClean="0"/>
              <a:t>For a 5 minute </a:t>
            </a:r>
            <a:r>
              <a:rPr lang="en-US" sz="1200" dirty="0" smtClean="0"/>
              <a:t>optional video </a:t>
            </a:r>
            <a:r>
              <a:rPr lang="en-US" sz="1200" dirty="0" smtClean="0"/>
              <a:t>that makes similar points as this slide – and offers basic definitions of the Big </a:t>
            </a:r>
            <a:r>
              <a:rPr lang="en-US" sz="1200" dirty="0"/>
              <a:t>Five traits, see: </a:t>
            </a:r>
            <a:r>
              <a:rPr lang="en-US" sz="1200" dirty="0">
                <a:hlinkClick r:id="rId2"/>
              </a:rPr>
              <a:t>https://</a:t>
            </a:r>
            <a:r>
              <a:rPr lang="en-US" sz="1200" dirty="0" smtClean="0">
                <a:hlinkClick r:id="rId2"/>
              </a:rPr>
              <a:t>www.youtube.com/watch?v=IA6Dnp_1hL4</a:t>
            </a:r>
            <a:r>
              <a:rPr lang="en-US" sz="1200" dirty="0" smtClean="0"/>
              <a:t> </a:t>
            </a:r>
          </a:p>
        </p:txBody>
      </p:sp>
      <p:sp>
        <p:nvSpPr>
          <p:cNvPr id="4" name="TextBox 3"/>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dirty="0" smtClean="0"/>
              <a:t>Specific Personality Traits:</a:t>
            </a:r>
            <a:br>
              <a:rPr lang="en-US" dirty="0" smtClean="0"/>
            </a:br>
            <a:r>
              <a:rPr lang="en-US" dirty="0" smtClean="0"/>
              <a:t>Self-Esteem </a:t>
            </a:r>
            <a:r>
              <a:rPr lang="en-US" sz="3200" dirty="0" smtClean="0"/>
              <a:t>(Core Self-Evaluation)</a:t>
            </a:r>
          </a:p>
        </p:txBody>
      </p:sp>
      <p:sp>
        <p:nvSpPr>
          <p:cNvPr id="3" name="Content Placeholder 2"/>
          <p:cNvSpPr>
            <a:spLocks noGrp="1"/>
          </p:cNvSpPr>
          <p:nvPr>
            <p:ph idx="1"/>
          </p:nvPr>
        </p:nvSpPr>
        <p:spPr>
          <a:xfrm>
            <a:off x="365124" y="1387475"/>
            <a:ext cx="7693026" cy="4292600"/>
          </a:xfrm>
        </p:spPr>
        <p:txBody>
          <a:bodyPr/>
          <a:lstStyle/>
          <a:p>
            <a:pPr marL="233363" lvl="2" indent="-233363" eaLnBrk="1" hangingPunct="1">
              <a:buFont typeface="Wingdings" pitchFamily="2" charset="2"/>
              <a:buChar char="l"/>
            </a:pPr>
            <a:r>
              <a:rPr lang="en-US" sz="3000" dirty="0" smtClean="0"/>
              <a:t>Definition: _________________________ _________________________________</a:t>
            </a:r>
          </a:p>
          <a:p>
            <a:pPr marL="233363" lvl="2" indent="-233363" eaLnBrk="1" hangingPunct="1">
              <a:buFont typeface="Wingdings" pitchFamily="2" charset="2"/>
              <a:buChar char="l"/>
            </a:pPr>
            <a:r>
              <a:rPr lang="en-US" sz="3000" i="1" dirty="0" smtClean="0">
                <a:effectLst>
                  <a:outerShdw blurRad="38100" dist="38100" dir="2700000" algn="tl">
                    <a:srgbClr val="C0C0C0"/>
                  </a:outerShdw>
                </a:effectLst>
              </a:rPr>
              <a:t>Low vs. High Self-Esteem</a:t>
            </a:r>
            <a:endParaRPr lang="en-US" sz="3000" dirty="0" smtClean="0"/>
          </a:p>
          <a:p>
            <a:pPr marL="233363" lvl="2" indent="-233363" eaLnBrk="1" hangingPunct="1">
              <a:buFont typeface="Wingdings" pitchFamily="2" charset="2"/>
              <a:buChar char="l"/>
            </a:pPr>
            <a:r>
              <a:rPr lang="en-US" sz="2900" i="1" dirty="0" smtClean="0">
                <a:effectLst>
                  <a:outerShdw blurRad="38100" dist="38100" dir="2700000" algn="tl">
                    <a:srgbClr val="C0C0C0"/>
                  </a:outerShdw>
                </a:effectLst>
              </a:rPr>
              <a:t>Plasticity Hypothesis</a:t>
            </a:r>
          </a:p>
          <a:p>
            <a:pPr marL="233363" lvl="2" indent="-233363" eaLnBrk="1" hangingPunct="1">
              <a:buFont typeface="Wingdings" pitchFamily="2" charset="2"/>
              <a:buChar char="l"/>
            </a:pPr>
            <a:endParaRPr lang="en-US" sz="2900" i="1" dirty="0">
              <a:effectLst>
                <a:outerShdw blurRad="38100" dist="38100" dir="2700000" algn="tl">
                  <a:srgbClr val="C0C0C0"/>
                </a:outerShdw>
              </a:effectLst>
            </a:endParaRPr>
          </a:p>
          <a:p>
            <a:pPr marL="0" lvl="2" indent="0" eaLnBrk="1" hangingPunct="1">
              <a:buNone/>
            </a:pPr>
            <a:endParaRPr lang="en-US" sz="1600" dirty="0" smtClean="0"/>
          </a:p>
          <a:p>
            <a:pPr marL="0" lvl="2" indent="0" eaLnBrk="1" hangingPunct="1">
              <a:buNone/>
            </a:pPr>
            <a:endParaRPr lang="en-US" sz="1600" dirty="0"/>
          </a:p>
          <a:p>
            <a:pPr marL="0" lvl="2" indent="0" eaLnBrk="1" hangingPunct="1">
              <a:buNone/>
            </a:pPr>
            <a:endParaRPr lang="en-US" sz="1600" dirty="0" smtClean="0"/>
          </a:p>
          <a:p>
            <a:pPr marL="0" lvl="2" indent="0" eaLnBrk="1" hangingPunct="1">
              <a:buNone/>
            </a:pPr>
            <a:endParaRPr lang="en-US" sz="1600" dirty="0"/>
          </a:p>
          <a:p>
            <a:pPr marL="0" lvl="2" indent="0" eaLnBrk="1" hangingPunct="1">
              <a:buNone/>
            </a:pPr>
            <a:r>
              <a:rPr lang="en-US" sz="1600" dirty="0" smtClean="0"/>
              <a:t>An aside:  What do your social media posts say about your personality?</a:t>
            </a:r>
          </a:p>
          <a:p>
            <a:pPr marL="0" lvl="2" indent="0" eaLnBrk="1" hangingPunct="1">
              <a:buNone/>
            </a:pPr>
            <a:r>
              <a:rPr lang="en-US" sz="1400" dirty="0">
                <a:hlinkClick r:id="rId2"/>
              </a:rPr>
              <a:t>https://</a:t>
            </a:r>
            <a:r>
              <a:rPr lang="en-US" sz="1400" dirty="0" smtClean="0">
                <a:hlinkClick r:id="rId2"/>
              </a:rPr>
              <a:t>www.youtube.com/watch?v=pHTVFPF6tng</a:t>
            </a:r>
            <a:r>
              <a:rPr lang="en-US" sz="1400" dirty="0" smtClean="0"/>
              <a:t> </a:t>
            </a:r>
            <a:r>
              <a:rPr lang="en-US" sz="1400" dirty="0" smtClean="0"/>
              <a:t>(optional; 2 </a:t>
            </a:r>
            <a:r>
              <a:rPr lang="en-US" sz="1400" dirty="0" smtClean="0"/>
              <a:t>minutes)</a:t>
            </a:r>
          </a:p>
        </p:txBody>
      </p:sp>
      <p:sp>
        <p:nvSpPr>
          <p:cNvPr id="6" name="TextBox 5"/>
          <p:cNvSpPr txBox="1"/>
          <p:nvPr/>
        </p:nvSpPr>
        <p:spPr>
          <a:xfrm>
            <a:off x="463550" y="5667555"/>
            <a:ext cx="7666038"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1A69A4"/>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1A69A4"/>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subTnLst>
                                    <p:animClr clrSpc="rgb" dir="cw">
                                      <p:cBhvr override="childStyle">
                                        <p:cTn dur="1" fill="hold" display="0" masterRel="nextClick" afterEffect="1"/>
                                        <p:tgtEl>
                                          <p:spTgt spid="3">
                                            <p:txEl>
                                              <p:pRg st="8" end="8"/>
                                            </p:txEl>
                                          </p:spTgt>
                                        </p:tgtEl>
                                        <p:attrNameLst>
                                          <p:attrName>ppt_c</p:attrName>
                                        </p:attrNameLst>
                                      </p:cBhvr>
                                      <p:to>
                                        <a:srgbClr val="1A69A4"/>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subTnLst>
                                    <p:animClr clrSpc="rgb" dir="cw">
                                      <p:cBhvr override="childStyle">
                                        <p:cTn dur="1" fill="hold" display="0" masterRel="nextClick" afterEffect="1"/>
                                        <p:tgtEl>
                                          <p:spTgt spid="3">
                                            <p:txEl>
                                              <p:pRg st="9" end="9"/>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Self-Esteem and Occupational Choice</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2400" dirty="0" smtClean="0"/>
              <a:t>High Self-Esteem (Hi SE) college students believe that </a:t>
            </a:r>
            <a:r>
              <a:rPr lang="en-US" sz="2400" dirty="0"/>
              <a:t>they have the abilities necessary to succeed in their chosen </a:t>
            </a:r>
            <a:r>
              <a:rPr lang="en-US" sz="2400" dirty="0" smtClean="0"/>
              <a:t>careers.</a:t>
            </a:r>
          </a:p>
          <a:p>
            <a:pPr fontAlgn="auto">
              <a:spcAft>
                <a:spcPts val="0"/>
              </a:spcAft>
              <a:buFont typeface="Arial" pitchFamily="34" charset="0"/>
              <a:buChar char="•"/>
              <a:defRPr/>
            </a:pPr>
            <a:r>
              <a:rPr lang="en-US" sz="2400" dirty="0" smtClean="0"/>
              <a:t>Study of laid off workers:</a:t>
            </a:r>
          </a:p>
        </p:txBody>
      </p:sp>
    </p:spTree>
    <p:extLst>
      <p:ext uri="{BB962C8B-B14F-4D97-AF65-F5344CB8AC3E}">
        <p14:creationId xmlns:p14="http://schemas.microsoft.com/office/powerpoint/2010/main" val="4072076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Self-Esteem &amp; Job Search Behaviors</a:t>
            </a:r>
          </a:p>
        </p:txBody>
      </p:sp>
      <p:sp>
        <p:nvSpPr>
          <p:cNvPr id="3" name="Content Placeholder 2"/>
          <p:cNvSpPr>
            <a:spLocks noGrp="1"/>
          </p:cNvSpPr>
          <p:nvPr>
            <p:ph idx="1"/>
          </p:nvPr>
        </p:nvSpPr>
        <p:spPr>
          <a:xfrm>
            <a:off x="411163" y="1387475"/>
            <a:ext cx="3703637" cy="3921125"/>
          </a:xfrm>
        </p:spPr>
        <p:txBody>
          <a:bodyPr>
            <a:normAutofit lnSpcReduction="10000"/>
          </a:bodyPr>
          <a:lstStyle/>
          <a:p>
            <a:pPr>
              <a:lnSpc>
                <a:spcPct val="90000"/>
              </a:lnSpc>
            </a:pPr>
            <a:r>
              <a:rPr lang="en-US" sz="2500" dirty="0" smtClean="0"/>
              <a:t>Hi SE were more likely to actually send the number of resume’s they said they would</a:t>
            </a:r>
          </a:p>
          <a:p>
            <a:pPr>
              <a:lnSpc>
                <a:spcPct val="90000"/>
              </a:lnSpc>
            </a:pPr>
            <a:r>
              <a:rPr lang="en-US" sz="2500" dirty="0" smtClean="0"/>
              <a:t>Hi SE were _____ likely to make a favorable impression in job interviews</a:t>
            </a:r>
          </a:p>
          <a:p>
            <a:pPr>
              <a:lnSpc>
                <a:spcPct val="90000"/>
              </a:lnSpc>
            </a:pPr>
            <a:r>
              <a:rPr lang="en-US" sz="2500" dirty="0" smtClean="0"/>
              <a:t>______ SE were more likely to receive job offers</a:t>
            </a:r>
          </a:p>
          <a:p>
            <a:pPr>
              <a:lnSpc>
                <a:spcPct val="90000"/>
              </a:lnSpc>
            </a:pPr>
            <a:endParaRPr lang="en-US" sz="2500" dirty="0" smtClean="0"/>
          </a:p>
        </p:txBody>
      </p:sp>
    </p:spTree>
    <p:extLst>
      <p:ext uri="{BB962C8B-B14F-4D97-AF65-F5344CB8AC3E}">
        <p14:creationId xmlns:p14="http://schemas.microsoft.com/office/powerpoint/2010/main" val="3309541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2793</TotalTime>
  <Words>2196</Words>
  <Application>Microsoft Office PowerPoint</Application>
  <PresentationFormat>Custom</PresentationFormat>
  <Paragraphs>346</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Jones2 T05</vt:lpstr>
      <vt:lpstr>Personality and Values:</vt:lpstr>
      <vt:lpstr>Learning Objectives: Organizational Behavior is affected by…</vt:lpstr>
      <vt:lpstr>What are “Personality Traits”?</vt:lpstr>
      <vt:lpstr>“Big Five” Personality Traits</vt:lpstr>
      <vt:lpstr>The Myers-Briggs Type Indicator</vt:lpstr>
      <vt:lpstr>Meyers-Briggs Type Indicator (MBTI) relates to the “Big Five”</vt:lpstr>
      <vt:lpstr>Specific Personality Traits: Self-Esteem (Core Self-Evaluation)</vt:lpstr>
      <vt:lpstr>Self-Esteem and Occupational Choice</vt:lpstr>
      <vt:lpstr>Self-Esteem &amp; Job Search Behaviors</vt:lpstr>
      <vt:lpstr>Self-Esteem and Job Satisfaction</vt:lpstr>
      <vt:lpstr>How does SE influence reactions to negative feedback?</vt:lpstr>
      <vt:lpstr>Self Esteem, Stress, &amp; Survivor Guilt</vt:lpstr>
      <vt:lpstr>Specific Personality Traits: Locus of Control</vt:lpstr>
      <vt:lpstr>“Self-Monitoring” Personality</vt:lpstr>
      <vt:lpstr>“Need Theory” Personality Theory</vt:lpstr>
      <vt:lpstr>“Need Theory” Personality Traits (McClelland)</vt:lpstr>
      <vt:lpstr>Need for Affiliation, Power &amp;  Need for Achievement</vt:lpstr>
      <vt:lpstr>“Need Theory” Personality Traits (McClelland)</vt:lpstr>
      <vt:lpstr>Linking Personality and  Values to the Workplace</vt:lpstr>
      <vt:lpstr>Holland’s Typology</vt:lpstr>
      <vt:lpstr>Relationships Among Personality Types</vt:lpstr>
      <vt:lpstr>Linking Personality and Values to the Workplace</vt:lpstr>
      <vt:lpstr>Freudian Theory of Personality</vt:lpstr>
      <vt:lpstr>Milton Rokeach’s Value Survey</vt:lpstr>
      <vt:lpstr>Rokeach’s Terminal and Instrumental Values</vt:lpstr>
      <vt:lpstr>Values</vt:lpstr>
      <vt:lpstr>Generational Values</vt:lpstr>
      <vt:lpstr>PowerPoint Presentation</vt:lpstr>
      <vt:lpstr>National Culture &amp;  Individual Values</vt:lpstr>
      <vt:lpstr>National Culture &amp;  Individual Values</vt:lpstr>
      <vt:lpstr>In Conclusion…</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124</cp:revision>
  <dcterms:created xsi:type="dcterms:W3CDTF">2004-09-20T18:17:15Z</dcterms:created>
  <dcterms:modified xsi:type="dcterms:W3CDTF">2018-07-30T18:23:32Z</dcterms:modified>
  <cp:category>Presentation</cp:category>
</cp:coreProperties>
</file>