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8"/>
  </p:notesMasterIdLst>
  <p:sldIdLst>
    <p:sldId id="258" r:id="rId2"/>
    <p:sldId id="304" r:id="rId3"/>
    <p:sldId id="305" r:id="rId4"/>
    <p:sldId id="329" r:id="rId5"/>
    <p:sldId id="330" r:id="rId6"/>
    <p:sldId id="331" r:id="rId7"/>
    <p:sldId id="332" r:id="rId8"/>
    <p:sldId id="306" r:id="rId9"/>
    <p:sldId id="308" r:id="rId10"/>
    <p:sldId id="309" r:id="rId11"/>
    <p:sldId id="343" r:id="rId12"/>
    <p:sldId id="342"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44" r:id="rId31"/>
    <p:sldId id="266" r:id="rId32"/>
    <p:sldId id="267" r:id="rId33"/>
    <p:sldId id="268" r:id="rId34"/>
    <p:sldId id="345" r:id="rId35"/>
    <p:sldId id="271" r:id="rId36"/>
    <p:sldId id="272" r:id="rId37"/>
    <p:sldId id="333" r:id="rId38"/>
    <p:sldId id="334" r:id="rId39"/>
    <p:sldId id="335" r:id="rId40"/>
    <p:sldId id="336" r:id="rId41"/>
    <p:sldId id="283" r:id="rId42"/>
    <p:sldId id="338" r:id="rId43"/>
    <p:sldId id="339" r:id="rId44"/>
    <p:sldId id="340" r:id="rId45"/>
    <p:sldId id="341" r:id="rId46"/>
    <p:sldId id="337" r:id="rId47"/>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8A4"/>
    <a:srgbClr val="DCC7E3"/>
    <a:srgbClr val="AF7EBE"/>
    <a:srgbClr val="9BE5FF"/>
    <a:srgbClr val="75DBFF"/>
    <a:srgbClr val="A6C0D6"/>
    <a:srgbClr val="5A8F3D"/>
    <a:srgbClr val="0B3F49"/>
    <a:srgbClr val="538438"/>
    <a:srgbClr val="1A69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9231" autoAdjust="0"/>
    <p:restoredTop sz="63090" autoAdjust="0"/>
  </p:normalViewPr>
  <p:slideViewPr>
    <p:cSldViewPr snapToGrid="0">
      <p:cViewPr>
        <p:scale>
          <a:sx n="104" d="100"/>
          <a:sy n="104" d="100"/>
        </p:scale>
        <p:origin x="-552" y="-10"/>
      </p:cViewPr>
      <p:guideLst>
        <p:guide orient="horz" pos="1872"/>
        <p:guide pos="2592"/>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83" d="100"/>
          <a:sy n="83" d="100"/>
        </p:scale>
        <p:origin x="-199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B32B4F-5E60-429D-9DCF-AC3BCFBC32D5}" type="slidenum">
              <a:rPr lang="en-US"/>
              <a:pPr/>
              <a:t>‹#›</a:t>
            </a:fld>
            <a:endParaRPr lang="en-US"/>
          </a:p>
        </p:txBody>
      </p:sp>
    </p:spTree>
    <p:extLst>
      <p:ext uri="{BB962C8B-B14F-4D97-AF65-F5344CB8AC3E}">
        <p14:creationId xmlns:p14="http://schemas.microsoft.com/office/powerpoint/2010/main" val="2695820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C68C7-8962-4D48-8E68-F92FD73E3BDF}" type="slidenum">
              <a:rPr lang="en-US"/>
              <a:pPr/>
              <a:t>3</a:t>
            </a:fld>
            <a:endParaRPr lang="en-US"/>
          </a:p>
        </p:txBody>
      </p:sp>
      <p:sp>
        <p:nvSpPr>
          <p:cNvPr id="1638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DE856-5F70-41FE-86AD-C19117BB7434}" type="slidenum">
              <a:rPr lang="en-US"/>
              <a:pPr/>
              <a:t>35</a:t>
            </a:fld>
            <a:endParaRPr lang="en-US"/>
          </a:p>
        </p:txBody>
      </p:sp>
      <p:sp>
        <p:nvSpPr>
          <p:cNvPr id="3379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D7132-B18F-4B45-8C44-2BBEC811B273}" type="slidenum">
              <a:rPr lang="en-US"/>
              <a:pPr/>
              <a:t>36</a:t>
            </a:fld>
            <a:endParaRPr lang="en-US"/>
          </a:p>
        </p:txBody>
      </p:sp>
      <p:sp>
        <p:nvSpPr>
          <p:cNvPr id="3584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62A77-87AA-4C13-9B3B-6BB221DE903B}" type="slidenum">
              <a:rPr lang="en-US"/>
              <a:pPr/>
              <a:t>41</a:t>
            </a:fld>
            <a:endParaRPr lang="en-US"/>
          </a:p>
        </p:txBody>
      </p:sp>
      <p:sp>
        <p:nvSpPr>
          <p:cNvPr id="5427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organizational constraints to good decision making that create deviations from the rational model defined earlier.  Managers shape their decisions on performance evaluations, reward systems, and formal regulations.  They also base decisions on system-imposed time constraints and historical precedents.  All these factors may influence the decisions that are made.</a:t>
            </a: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F8078899-F81F-4BB3-A8F7-B759D00A1802}" type="slidenum">
              <a:rPr lang="en-US" sz="1200" b="0">
                <a:latin typeface="Times New Roman" pitchFamily="18" charset="0"/>
              </a:rPr>
              <a:pPr eaLnBrk="1" hangingPunct="1"/>
              <a:t>43</a:t>
            </a:fld>
            <a:endParaRPr lang="en-US" sz="1200" b="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Better decisions are those that incorporate novel and useful ideas, better known as creativity.  An organization will tend to make better decisions when creative people are involved in the process.  So it is important to identify people who have that creative potential.  Some of the methods and theories identified in earlier chapters can help in this process.  For example, those who score high in openness to experience tend to be more creative.</a:t>
            </a:r>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EEBD8202-B56B-4309-BF8A-8422BFAE03B6}" type="slidenum">
              <a:rPr lang="en-US" sz="1200" b="0">
                <a:latin typeface="Times New Roman" pitchFamily="18" charset="0"/>
              </a:rPr>
              <a:pPr eaLnBrk="1" hangingPunct="1"/>
              <a:t>44</a:t>
            </a:fld>
            <a:endParaRPr lang="en-US" sz="1200" b="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three component model of creativity proposes that individual creativity results from a mixture of three components – expertise, creative-thinking skills and intrinsic task motivation.  </a:t>
            </a:r>
          </a:p>
          <a:p>
            <a:endParaRPr lang="en-US" dirty="0" smtClean="0"/>
          </a:p>
          <a:p>
            <a:r>
              <a:rPr lang="en-US" dirty="0" smtClean="0"/>
              <a:t>Expertise is the foundation and is based on the knowledge and experience of the individual.  </a:t>
            </a:r>
          </a:p>
          <a:p>
            <a:endParaRPr lang="en-US" dirty="0"/>
          </a:p>
          <a:p>
            <a:r>
              <a:rPr lang="en-US" dirty="0" smtClean="0"/>
              <a:t>Creative-thinking skills are the personality characteristics associated with creativity, such as the ability to use analogies and the talent to see things differently.  </a:t>
            </a:r>
          </a:p>
          <a:p>
            <a:endParaRPr lang="en-US" dirty="0"/>
          </a:p>
          <a:p>
            <a:r>
              <a:rPr lang="en-US" dirty="0" smtClean="0"/>
              <a:t>Intrinsic task motivation is the desire to do the job because of the characteristics associated with the job.  </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F7BDB159-399A-4FF0-96CC-62AC1B097848}" type="slidenum">
              <a:rPr lang="en-US" sz="1200" b="0">
                <a:latin typeface="Times New Roman" pitchFamily="18" charset="0"/>
              </a:rPr>
              <a:pPr eaLnBrk="1" hangingPunct="1"/>
              <a:t>45</a:t>
            </a:fld>
            <a:endParaRPr lang="en-US" sz="12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Perception is the way people organize the massive amounts of information they receive into patterns that give it meaning.  People will use their perceptions of reality, not reality itself,  to decide how to behave.  </a:t>
            </a:r>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F8B021D7-8AF0-47D0-A0A1-36BF10D0D879}" type="slidenum">
              <a:rPr lang="en-US" sz="1200" b="0">
                <a:latin typeface="Times New Roman" pitchFamily="18" charset="0"/>
              </a:rPr>
              <a:pPr eaLnBrk="1" hangingPunct="1"/>
              <a:t>4</a:t>
            </a:fld>
            <a:endParaRPr lang="en-US" sz="1200" b="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factors that influence people’s perceptions.  The factors are either in the perceiver such as attitudes and experience; in the situation such as social setting and time; or in the target such as sounds, size, or background.</a:t>
            </a: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7257E2CA-1162-431E-8EC3-F66241DAC156}" type="slidenum">
              <a:rPr lang="en-US" sz="1200" b="0">
                <a:latin typeface="Times New Roman" pitchFamily="18" charset="0"/>
              </a:rPr>
              <a:pPr eaLnBrk="1" hangingPunct="1"/>
              <a:t>5</a:t>
            </a:fld>
            <a:endParaRPr lang="en-US" sz="1200" b="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attribution theory helps us to understand our perceptions about others.  Research has shown that our perceptions about others are based upon the assumptions we make about them.  The attribution theory says that when we observe behavior we try to determine if it is internally or externally driven.  If it is internally driven it is under the person’s control whereas external causes are not under the individual’s control.   </a:t>
            </a:r>
          </a:p>
          <a:p>
            <a:endParaRPr lang="en-US" dirty="0"/>
          </a:p>
          <a:p>
            <a:r>
              <a:rPr lang="en-US" dirty="0" smtClean="0"/>
              <a:t>We can use three factors to help us decide if behavior is internally or externally controlled:  distinctiveness, consensus, consistency.    Distinctiveness shows different behaviors in different situations.  Consensus looks at the response and compares it to others in the same situation to see if it is consistent with the behaviors of others.  Consistency looks to see if the response is the same over time.</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461494C0-3F2A-4C07-A8A3-0F331BAE2671}" type="slidenum">
              <a:rPr lang="en-US" sz="1200" b="0">
                <a:latin typeface="Times New Roman" pitchFamily="18" charset="0"/>
              </a:rPr>
              <a:pPr eaLnBrk="1" hangingPunct="1"/>
              <a:t>6</a:t>
            </a:fld>
            <a:endParaRPr lang="en-US" sz="1200" b="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chart looks at the elements of the attribution theory and helps us to make the connection between external or internal driven factors.  For example if consensus is high then it is most likely externally driven whereas if consensus is low it tends to be more internally driven.</a:t>
            </a:r>
          </a:p>
          <a:p>
            <a:endParaRPr lang="en-US" dirty="0"/>
          </a:p>
          <a:p>
            <a:pPr eaLnBrk="1" hangingPunct="1">
              <a:lnSpc>
                <a:spcPct val="90000"/>
              </a:lnSpc>
            </a:pPr>
            <a:r>
              <a:rPr lang="en-US" b="0" dirty="0" smtClean="0"/>
              <a:t>Causation is judged through:</a:t>
            </a:r>
          </a:p>
          <a:p>
            <a:pPr lvl="1" eaLnBrk="1" hangingPunct="1">
              <a:lnSpc>
                <a:spcPct val="90000"/>
              </a:lnSpc>
            </a:pPr>
            <a:r>
              <a:rPr lang="en-US" dirty="0" smtClean="0"/>
              <a:t>Distinctiveness</a:t>
            </a:r>
          </a:p>
          <a:p>
            <a:pPr lvl="2" eaLnBrk="1" hangingPunct="1">
              <a:lnSpc>
                <a:spcPct val="90000"/>
              </a:lnSpc>
            </a:pPr>
            <a:r>
              <a:rPr lang="en-US" dirty="0" smtClean="0"/>
              <a:t>Shows different behaviors in different situations</a:t>
            </a:r>
          </a:p>
          <a:p>
            <a:pPr lvl="1" eaLnBrk="1" hangingPunct="1">
              <a:lnSpc>
                <a:spcPct val="90000"/>
              </a:lnSpc>
            </a:pPr>
            <a:r>
              <a:rPr lang="en-US" dirty="0" smtClean="0"/>
              <a:t>Consensus</a:t>
            </a:r>
          </a:p>
          <a:p>
            <a:pPr lvl="2" eaLnBrk="1" hangingPunct="1">
              <a:lnSpc>
                <a:spcPct val="90000"/>
              </a:lnSpc>
            </a:pPr>
            <a:r>
              <a:rPr lang="en-US" dirty="0" smtClean="0"/>
              <a:t>Response is the same as others to same situation</a:t>
            </a:r>
          </a:p>
          <a:p>
            <a:pPr lvl="1" eaLnBrk="1" hangingPunct="1">
              <a:lnSpc>
                <a:spcPct val="90000"/>
              </a:lnSpc>
            </a:pPr>
            <a:r>
              <a:rPr lang="en-US" dirty="0" smtClean="0"/>
              <a:t>Consistency</a:t>
            </a:r>
          </a:p>
          <a:p>
            <a:pPr lvl="2" eaLnBrk="1" hangingPunct="1">
              <a:lnSpc>
                <a:spcPct val="90000"/>
              </a:lnSpc>
            </a:pPr>
            <a:r>
              <a:rPr lang="en-US" dirty="0" smtClean="0"/>
              <a:t>Responds in the same way over time</a:t>
            </a:r>
          </a:p>
          <a:p>
            <a:endParaRPr lang="en-US" dirty="0" smtClean="0"/>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r>
              <a:rPr lang="en-US" sz="1200" b="0">
                <a:latin typeface="Times New Roman" pitchFamily="18" charset="0"/>
              </a:rPr>
              <a:t>(c) 2008 Prentice-Hall, All rights reserved.</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550" eaLnBrk="0" hangingPunct="0">
              <a:defRPr sz="1000" b="1">
                <a:solidFill>
                  <a:schemeClr val="tx1"/>
                </a:solidFill>
                <a:latin typeface="Arial" charset="0"/>
              </a:defRPr>
            </a:lvl1pPr>
            <a:lvl2pPr marL="730840" indent="-281092" defTabSz="913550" eaLnBrk="0" hangingPunct="0">
              <a:defRPr sz="1000" b="1">
                <a:solidFill>
                  <a:schemeClr val="tx1"/>
                </a:solidFill>
                <a:latin typeface="Arial" charset="0"/>
              </a:defRPr>
            </a:lvl2pPr>
            <a:lvl3pPr marL="1124369" indent="-224874" defTabSz="913550" eaLnBrk="0" hangingPunct="0">
              <a:defRPr sz="1000" b="1">
                <a:solidFill>
                  <a:schemeClr val="tx1"/>
                </a:solidFill>
                <a:latin typeface="Arial" charset="0"/>
              </a:defRPr>
            </a:lvl3pPr>
            <a:lvl4pPr marL="1574117" indent="-224874" defTabSz="913550" eaLnBrk="0" hangingPunct="0">
              <a:defRPr sz="1000" b="1">
                <a:solidFill>
                  <a:schemeClr val="tx1"/>
                </a:solidFill>
                <a:latin typeface="Arial" charset="0"/>
              </a:defRPr>
            </a:lvl4pPr>
            <a:lvl5pPr marL="2023864" indent="-224874" defTabSz="913550" eaLnBrk="0" hangingPunct="0">
              <a:defRPr sz="1000" b="1">
                <a:solidFill>
                  <a:schemeClr val="tx1"/>
                </a:solidFill>
                <a:latin typeface="Arial" charset="0"/>
              </a:defRPr>
            </a:lvl5pPr>
            <a:lvl6pPr marL="2473612" indent="-224874" defTabSz="913550" eaLnBrk="0" fontAlgn="base" hangingPunct="0">
              <a:spcBef>
                <a:spcPct val="0"/>
              </a:spcBef>
              <a:spcAft>
                <a:spcPct val="0"/>
              </a:spcAft>
              <a:defRPr sz="1000" b="1">
                <a:solidFill>
                  <a:schemeClr val="tx1"/>
                </a:solidFill>
                <a:latin typeface="Arial" charset="0"/>
              </a:defRPr>
            </a:lvl6pPr>
            <a:lvl7pPr marL="2923360" indent="-224874" defTabSz="913550" eaLnBrk="0" fontAlgn="base" hangingPunct="0">
              <a:spcBef>
                <a:spcPct val="0"/>
              </a:spcBef>
              <a:spcAft>
                <a:spcPct val="0"/>
              </a:spcAft>
              <a:defRPr sz="1000" b="1">
                <a:solidFill>
                  <a:schemeClr val="tx1"/>
                </a:solidFill>
                <a:latin typeface="Arial" charset="0"/>
              </a:defRPr>
            </a:lvl7pPr>
            <a:lvl8pPr marL="3373107" indent="-224874" defTabSz="913550" eaLnBrk="0" fontAlgn="base" hangingPunct="0">
              <a:spcBef>
                <a:spcPct val="0"/>
              </a:spcBef>
              <a:spcAft>
                <a:spcPct val="0"/>
              </a:spcAft>
              <a:defRPr sz="1000" b="1">
                <a:solidFill>
                  <a:schemeClr val="tx1"/>
                </a:solidFill>
                <a:latin typeface="Arial" charset="0"/>
              </a:defRPr>
            </a:lvl8pPr>
            <a:lvl9pPr marL="3822855" indent="-224874" defTabSz="913550" eaLnBrk="0" fontAlgn="base" hangingPunct="0">
              <a:spcBef>
                <a:spcPct val="0"/>
              </a:spcBef>
              <a:spcAft>
                <a:spcPct val="0"/>
              </a:spcAft>
              <a:defRPr sz="1000" b="1">
                <a:solidFill>
                  <a:schemeClr val="tx1"/>
                </a:solidFill>
                <a:latin typeface="Arial" charset="0"/>
              </a:defRPr>
            </a:lvl9pPr>
          </a:lstStyle>
          <a:p>
            <a:pPr eaLnBrk="1" hangingPunct="1"/>
            <a:fld id="{203A11DC-34BD-463F-9678-6AA49002AA87}" type="slidenum">
              <a:rPr lang="en-US" sz="1200" b="0">
                <a:latin typeface="Times New Roman" pitchFamily="18" charset="0"/>
              </a:rPr>
              <a:pPr eaLnBrk="1" hangingPunct="1"/>
              <a:t>7</a:t>
            </a:fld>
            <a:endParaRPr lang="en-US" sz="1200" b="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E2ED2-30B6-4384-8A15-8AC179931689}" type="slidenum">
              <a:rPr lang="en-US"/>
              <a:pPr/>
              <a:t>8</a:t>
            </a:fld>
            <a:endParaRPr lang="en-US"/>
          </a:p>
        </p:txBody>
      </p:sp>
      <p:sp>
        <p:nvSpPr>
          <p:cNvPr id="1843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3779F9-F56F-4FB0-8C8D-15315F67E4A0}" type="slidenum">
              <a:rPr lang="en-US"/>
              <a:pPr/>
              <a:t>10</a:t>
            </a:fld>
            <a:endParaRPr lang="en-US"/>
          </a:p>
        </p:txBody>
      </p:sp>
      <p:sp>
        <p:nvSpPr>
          <p:cNvPr id="2355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0A064-8AD7-4AD7-936F-4C2682BF0AD2}" type="slidenum">
              <a:rPr lang="en-US"/>
              <a:pPr/>
              <a:t>32</a:t>
            </a:fld>
            <a:endParaRPr lang="en-US"/>
          </a:p>
        </p:txBody>
      </p:sp>
      <p:sp>
        <p:nvSpPr>
          <p:cNvPr id="2662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37A09-D602-4137-8FD4-C3B0B98EEE3C}" type="slidenum">
              <a:rPr lang="en-US"/>
              <a:pPr/>
              <a:t>33</a:t>
            </a:fld>
            <a:endParaRPr lang="en-US"/>
          </a:p>
        </p:txBody>
      </p:sp>
      <p:sp>
        <p:nvSpPr>
          <p:cNvPr id="2867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47" name="Group 7"/>
          <p:cNvGrpSpPr>
            <a:grpSpLocks/>
          </p:cNvGrpSpPr>
          <p:nvPr/>
        </p:nvGrpSpPr>
        <p:grpSpPr bwMode="auto">
          <a:xfrm>
            <a:off x="0" y="0"/>
            <a:ext cx="376238" cy="5943600"/>
            <a:chOff x="0" y="0"/>
            <a:chExt cx="237" cy="3744"/>
          </a:xfrm>
        </p:grpSpPr>
        <p:sp>
          <p:nvSpPr>
            <p:cNvPr id="102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10"/>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Oval 11"/>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Rectangle 12"/>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53" name="Rectangle 13"/>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Rectangle 14"/>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Rectangle 15"/>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7"/>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258" name="Text Box 18"/>
          <p:cNvSpPr txBox="1">
            <a:spLocks noChangeArrowheads="1"/>
          </p:cNvSpPr>
          <p:nvPr/>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59" name="Text Box 19"/>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7200" b="1">
                <a:solidFill>
                  <a:srgbClr val="1A69A4"/>
                </a:solidFill>
              </a:rPr>
              <a:t>1</a:t>
            </a:r>
          </a:p>
        </p:txBody>
      </p:sp>
      <p:sp>
        <p:nvSpPr>
          <p:cNvPr id="10260" name="Rectangle 20"/>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Line 21"/>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Rectangle 22"/>
          <p:cNvSpPr>
            <a:spLocks noChangeArrowheads="1"/>
          </p:cNvSpPr>
          <p:nvPr/>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Line 23"/>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Oval 24"/>
          <p:cNvSpPr>
            <a:spLocks noChangeArrowheads="1"/>
          </p:cNvSpPr>
          <p:nvPr/>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Oval 25"/>
          <p:cNvSpPr>
            <a:spLocks noChangeArrowheads="1"/>
          </p:cNvSpPr>
          <p:nvPr/>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Oval 26"/>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7" name="Rectangle 27"/>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Rectangle 28"/>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Rectangle 29"/>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 name="Rectangle 30"/>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Line 31"/>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72" name="Group 32"/>
          <p:cNvGrpSpPr>
            <a:grpSpLocks/>
          </p:cNvGrpSpPr>
          <p:nvPr userDrawn="1"/>
        </p:nvGrpSpPr>
        <p:grpSpPr bwMode="auto">
          <a:xfrm>
            <a:off x="0" y="0"/>
            <a:ext cx="376238" cy="5943600"/>
            <a:chOff x="0" y="0"/>
            <a:chExt cx="237" cy="3744"/>
          </a:xfrm>
        </p:grpSpPr>
        <p:sp>
          <p:nvSpPr>
            <p:cNvPr id="10273" name="Rectangle 33"/>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Line 34"/>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5" name="Oval 35"/>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Oval 36"/>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7" name="Rectangle 37"/>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78" name="Rectangle 38"/>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9" name="Rectangle 39"/>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0" name="Rectangle 40"/>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1" name="Text Box 41"/>
          <p:cNvSpPr txBox="1">
            <a:spLocks noChangeArrowheads="1"/>
          </p:cNvSpPr>
          <p:nvPr userDrawn="1"/>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82" name="Text Box 42"/>
          <p:cNvSpPr txBox="1">
            <a:spLocks noChangeArrowheads="1"/>
          </p:cNvSpPr>
          <p:nvPr userDrawn="1"/>
        </p:nvSpPr>
        <p:spPr bwMode="auto">
          <a:xfrm>
            <a:off x="6618342" y="354013"/>
            <a:ext cx="1269891"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7200" b="1" dirty="0" smtClean="0">
                <a:solidFill>
                  <a:schemeClr val="tx2"/>
                </a:solidFill>
              </a:rPr>
              <a:t>6</a:t>
            </a:r>
            <a:r>
              <a:rPr lang="en-US" sz="4400" b="1" dirty="0" smtClean="0">
                <a:solidFill>
                  <a:schemeClr val="tx2"/>
                </a:solidFill>
              </a:rPr>
              <a:t>-</a:t>
            </a:r>
            <a:r>
              <a:rPr lang="en-US" sz="5400" b="1" dirty="0" smtClean="0">
                <a:solidFill>
                  <a:schemeClr val="tx2"/>
                </a:solidFill>
              </a:rPr>
              <a:t>a</a:t>
            </a:r>
            <a:endParaRPr lang="en-US" sz="5400" b="1" dirty="0">
              <a:solidFill>
                <a:schemeClr val="tx2"/>
              </a:solidFill>
            </a:endParaRPr>
          </a:p>
        </p:txBody>
      </p:sp>
      <p:sp>
        <p:nvSpPr>
          <p:cNvPr id="10283" name="Rectangle 43"/>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4" name="Line 44"/>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5" name="Rectangle 45"/>
          <p:cNvSpPr>
            <a:spLocks noChangeArrowheads="1"/>
          </p:cNvSpPr>
          <p:nvPr userDrawn="1"/>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6" name="Line 46"/>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7" name="Oval 47"/>
          <p:cNvSpPr>
            <a:spLocks noChangeArrowheads="1"/>
          </p:cNvSpPr>
          <p:nvPr userDrawn="1"/>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8" name="Oval 48"/>
          <p:cNvSpPr>
            <a:spLocks noChangeArrowheads="1"/>
          </p:cNvSpPr>
          <p:nvPr userDrawn="1"/>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9" name="Oval 49"/>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94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3854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037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65125" y="1387475"/>
            <a:ext cx="7634288" cy="4013200"/>
          </a:xfrm>
        </p:spPr>
        <p:txBody>
          <a:bodyPr/>
          <a:lstStyle/>
          <a:p>
            <a:endParaRPr lang="en-US"/>
          </a:p>
        </p:txBody>
      </p:sp>
    </p:spTree>
    <p:extLst>
      <p:ext uri="{BB962C8B-B14F-4D97-AF65-F5344CB8AC3E}">
        <p14:creationId xmlns:p14="http://schemas.microsoft.com/office/powerpoint/2010/main" val="16685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29239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824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022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53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041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83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448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935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32"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8"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23" name="Group 7"/>
          <p:cNvGrpSpPr>
            <a:grpSpLocks/>
          </p:cNvGrpSpPr>
          <p:nvPr/>
        </p:nvGrpSpPr>
        <p:grpSpPr bwMode="auto">
          <a:xfrm>
            <a:off x="0" y="0"/>
            <a:ext cx="376238" cy="5943600"/>
            <a:chOff x="0" y="0"/>
            <a:chExt cx="237" cy="3744"/>
          </a:xfrm>
        </p:grpSpPr>
        <p:sp>
          <p:nvSpPr>
            <p:cNvPr id="9224"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Oval 10"/>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11"/>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Rectangle 12"/>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9"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9230"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1"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36" name="Group 20"/>
          <p:cNvGrpSpPr>
            <a:grpSpLocks/>
          </p:cNvGrpSpPr>
          <p:nvPr userDrawn="1"/>
        </p:nvGrpSpPr>
        <p:grpSpPr bwMode="auto">
          <a:xfrm>
            <a:off x="0" y="0"/>
            <a:ext cx="376238" cy="5943600"/>
            <a:chOff x="0" y="0"/>
            <a:chExt cx="237" cy="3744"/>
          </a:xfrm>
        </p:grpSpPr>
        <p:sp>
          <p:nvSpPr>
            <p:cNvPr id="9237"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Oval 23"/>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Oval 24"/>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Rectangle 25"/>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2" name="Text Box 26"/>
          <p:cNvSpPr txBox="1">
            <a:spLocks noChangeArrowheads="1"/>
          </p:cNvSpPr>
          <p:nvPr userDrawn="1"/>
        </p:nvSpPr>
        <p:spPr bwMode="auto">
          <a:xfrm>
            <a:off x="7315200" y="5435600"/>
            <a:ext cx="723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dirty="0" smtClean="0"/>
              <a:t>6-</a:t>
            </a:r>
            <a:fld id="{1449AE06-02C3-4397-A6E5-3CFD51107CE8}" type="slidenum">
              <a:rPr lang="en-US" smtClean="0"/>
              <a:pPr algn="r">
                <a:spcBef>
                  <a:spcPct val="50000"/>
                </a:spcBef>
              </a:pPr>
              <a:t>‹#›</a:t>
            </a:fld>
            <a:endParaRPr lang="en-US" dirty="0"/>
          </a:p>
        </p:txBody>
      </p:sp>
      <p:sp>
        <p:nvSpPr>
          <p:cNvPr id="9243" name="Text Box 27"/>
          <p:cNvSpPr txBox="1">
            <a:spLocks noChangeArrowheads="1"/>
          </p:cNvSpPr>
          <p:nvPr userDrawn="1"/>
        </p:nvSpPr>
        <p:spPr bwMode="auto">
          <a:xfrm>
            <a:off x="7985318" y="5787639"/>
            <a:ext cx="14427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r>
              <a:rPr lang="en-US" sz="900" b="1" i="1" dirty="0">
                <a:latin typeface="Book Antiqua" pitchFamily="18" charset="0"/>
              </a:rPr>
              <a:t>© </a:t>
            </a:r>
            <a:r>
              <a:rPr lang="en-US" sz="900" b="1" i="1" dirty="0" smtClean="0">
                <a:latin typeface="Book Antiqua" pitchFamily="18" charset="0"/>
              </a:rPr>
              <a:t>.</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iming>
    <p:tnLst>
      <p:par>
        <p:cTn id="1" dur="indefinite" restart="never" nodeType="tmRoot"/>
      </p:par>
    </p:tnLst>
  </p:timing>
  <p:txStyles>
    <p:titleStyle>
      <a:lvl1pPr algn="ctr" defTabSz="809625" rtl="0" fontAlgn="base">
        <a:spcBef>
          <a:spcPct val="0"/>
        </a:spcBef>
        <a:spcAft>
          <a:spcPct val="0"/>
        </a:spcAft>
        <a:defRPr sz="3800">
          <a:solidFill>
            <a:schemeClr val="tx2"/>
          </a:solidFill>
          <a:latin typeface="+mj-lt"/>
          <a:ea typeface="+mj-ea"/>
          <a:cs typeface="+mj-cs"/>
        </a:defRPr>
      </a:lvl1pPr>
      <a:lvl2pPr algn="ctr" defTabSz="809625" rtl="0" fontAlgn="base">
        <a:spcBef>
          <a:spcPct val="0"/>
        </a:spcBef>
        <a:spcAft>
          <a:spcPct val="0"/>
        </a:spcAft>
        <a:defRPr sz="3800">
          <a:solidFill>
            <a:schemeClr val="tx2"/>
          </a:solidFill>
          <a:latin typeface="Arial" charset="0"/>
        </a:defRPr>
      </a:lvl2pPr>
      <a:lvl3pPr algn="ctr" defTabSz="809625" rtl="0" fontAlgn="base">
        <a:spcBef>
          <a:spcPct val="0"/>
        </a:spcBef>
        <a:spcAft>
          <a:spcPct val="0"/>
        </a:spcAft>
        <a:defRPr sz="3800">
          <a:solidFill>
            <a:schemeClr val="tx2"/>
          </a:solidFill>
          <a:latin typeface="Arial" charset="0"/>
        </a:defRPr>
      </a:lvl3pPr>
      <a:lvl4pPr algn="ctr" defTabSz="809625" rtl="0" fontAlgn="base">
        <a:spcBef>
          <a:spcPct val="0"/>
        </a:spcBef>
        <a:spcAft>
          <a:spcPct val="0"/>
        </a:spcAft>
        <a:defRPr sz="3800">
          <a:solidFill>
            <a:schemeClr val="tx2"/>
          </a:solidFill>
          <a:latin typeface="Arial" charset="0"/>
        </a:defRPr>
      </a:lvl4pPr>
      <a:lvl5pPr algn="ctr" defTabSz="809625" rtl="0" fontAlgn="base">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fontAlgn="base">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fontAlgn="base">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zhMbl0AIu5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PiXnTByEzZw"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wEwGBIr_RIw" TargetMode="External"/><Relationship Id="rId2" Type="http://schemas.openxmlformats.org/officeDocument/2006/relationships/hyperlink" Target="https://www.ted.com/talks/dan_gilbert_researches_happiness/transcript#t-182253"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businessdictionary.com/definition/perceptio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qs_B5gP-Z4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youtube.com/watch?v=0gRdFiTJeS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creativityatwork.com/2012/03/23/can-creativity-be-taught/" TargetMode="External"/><Relationship Id="rId4" Type="http://schemas.openxmlformats.org/officeDocument/2006/relationships/hyperlink" Target="https://www.youtube.com/watch?v=gglFXkj_gcI"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Z9OF3wHDw0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www.youtube.com/watch?v=mDhiyPAD6NQ"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p:txBody>
          <a:bodyPr/>
          <a:lstStyle/>
          <a:p>
            <a:r>
              <a:rPr lang="en-US" dirty="0"/>
              <a:t>The </a:t>
            </a:r>
            <a:r>
              <a:rPr lang="en-US" dirty="0" smtClean="0"/>
              <a:t>Individual Manager </a:t>
            </a:r>
            <a:r>
              <a:rPr lang="en-US" dirty="0"/>
              <a:t>as a </a:t>
            </a:r>
            <a:br>
              <a:rPr lang="en-US" dirty="0"/>
            </a:br>
            <a:r>
              <a:rPr lang="en-US" dirty="0"/>
              <a:t>Decision Maker</a:t>
            </a:r>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The Classical Model</a:t>
            </a:r>
          </a:p>
        </p:txBody>
      </p:sp>
      <p:sp>
        <p:nvSpPr>
          <p:cNvPr id="22531" name="Rectangle 3"/>
          <p:cNvSpPr>
            <a:spLocks noGrp="1" noChangeArrowheads="1"/>
          </p:cNvSpPr>
          <p:nvPr>
            <p:ph type="body" idx="1"/>
          </p:nvPr>
        </p:nvSpPr>
        <p:spPr>
          <a:xfrm>
            <a:off x="365125" y="1387475"/>
            <a:ext cx="5626100" cy="4013200"/>
          </a:xfrm>
        </p:spPr>
        <p:txBody>
          <a:bodyPr/>
          <a:lstStyle/>
          <a:p>
            <a:pPr>
              <a:buFont typeface="Wingdings" pitchFamily="2" charset="2"/>
              <a:buNone/>
            </a:pPr>
            <a:r>
              <a:rPr lang="en-US" sz="2600" dirty="0"/>
              <a:t>Classical Model of Decision Making</a:t>
            </a:r>
          </a:p>
          <a:p>
            <a:pPr lvl="1"/>
            <a:r>
              <a:rPr lang="en-US" sz="2400" dirty="0"/>
              <a:t>A </a:t>
            </a:r>
            <a:r>
              <a:rPr lang="en-US" sz="2400" b="1" dirty="0" smtClean="0"/>
              <a:t>prescriptive</a:t>
            </a:r>
            <a:r>
              <a:rPr lang="en-US" sz="2400" dirty="0" smtClean="0"/>
              <a:t> </a:t>
            </a:r>
            <a:r>
              <a:rPr lang="en-US" sz="2400" dirty="0"/>
              <a:t>model of decision making that assumes the decision maker can identify and evaluate all possible alternatives and rationally choose the most appropriate course of action.</a:t>
            </a:r>
          </a:p>
          <a:p>
            <a:pPr lvl="1"/>
            <a:r>
              <a:rPr lang="en-US" sz="2600" dirty="0" smtClean="0"/>
              <a:t>Seeks the </a:t>
            </a:r>
            <a:r>
              <a:rPr lang="en-US" sz="2600" i="1" dirty="0" smtClean="0">
                <a:effectLst>
                  <a:outerShdw blurRad="38100" dist="38100" dir="2700000" algn="tl">
                    <a:srgbClr val="C0C0C0"/>
                  </a:outerShdw>
                </a:effectLst>
              </a:rPr>
              <a:t>Optimum decision</a:t>
            </a:r>
            <a:endParaRPr lang="en-US" sz="2600" i="1" dirty="0">
              <a:effectLst>
                <a:outerShdw blurRad="38100" dist="38100" dir="2700000" algn="tl">
                  <a:srgbClr val="C0C0C0"/>
                </a:outerShdw>
              </a:effectLst>
            </a:endParaRPr>
          </a:p>
        </p:txBody>
      </p:sp>
    </p:spTree>
    <p:extLst>
      <p:ext uri="{BB962C8B-B14F-4D97-AF65-F5344CB8AC3E}">
        <p14:creationId xmlns:p14="http://schemas.microsoft.com/office/powerpoint/2010/main" val="8063719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Classical Decision Making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34426932"/>
              </p:ext>
            </p:extLst>
          </p:nvPr>
        </p:nvGraphicFramePr>
        <p:xfrm>
          <a:off x="1075334" y="1545336"/>
          <a:ext cx="5665623" cy="3408680"/>
        </p:xfrm>
        <a:graphic>
          <a:graphicData uri="http://schemas.openxmlformats.org/drawingml/2006/table">
            <a:tbl>
              <a:tblPr firstRow="1" bandRow="1">
                <a:tableStyleId>{5C22544A-7EE6-4342-B048-85BDC9FD1C3A}</a:tableStyleId>
              </a:tblPr>
              <a:tblGrid>
                <a:gridCol w="1121793"/>
                <a:gridCol w="4543830"/>
              </a:tblGrid>
              <a:tr h="370840">
                <a:tc>
                  <a:txBody>
                    <a:bodyPr/>
                    <a:lstStyle/>
                    <a:p>
                      <a:r>
                        <a:rPr lang="en-US" dirty="0" smtClean="0"/>
                        <a:t>Step No.</a:t>
                      </a:r>
                      <a:endParaRPr lang="en-US" dirty="0"/>
                    </a:p>
                  </a:txBody>
                  <a:tcPr/>
                </a:tc>
                <a:tc>
                  <a:txBody>
                    <a:bodyPr/>
                    <a:lstStyle/>
                    <a:p>
                      <a:r>
                        <a:rPr lang="en-US" dirty="0" smtClean="0"/>
                        <a:t>Step:</a:t>
                      </a:r>
                      <a:endParaRPr lang="en-US" dirty="0"/>
                    </a:p>
                  </a:txBody>
                  <a:tcPr/>
                </a:tc>
              </a:tr>
              <a:tr h="370840">
                <a:tc>
                  <a:txBody>
                    <a:bodyPr/>
                    <a:lstStyle/>
                    <a:p>
                      <a:pPr algn="ctr"/>
                      <a:r>
                        <a:rPr lang="en-US" dirty="0" smtClean="0"/>
                        <a:t>1</a:t>
                      </a:r>
                      <a:endParaRPr lang="en-US" dirty="0"/>
                    </a:p>
                  </a:txBody>
                  <a:tcPr/>
                </a:tc>
                <a:tc>
                  <a:txBody>
                    <a:bodyPr/>
                    <a:lstStyle/>
                    <a:p>
                      <a:r>
                        <a:rPr lang="en-US" dirty="0" smtClean="0"/>
                        <a:t>Recognize the need for a decision</a:t>
                      </a:r>
                      <a:endParaRPr lang="en-US" dirty="0"/>
                    </a:p>
                  </a:txBody>
                  <a:tcPr/>
                </a:tc>
              </a:tr>
              <a:tr h="370840">
                <a:tc>
                  <a:txBody>
                    <a:bodyPr/>
                    <a:lstStyle/>
                    <a:p>
                      <a:pPr algn="ctr"/>
                      <a:r>
                        <a:rPr lang="en-US" dirty="0" smtClean="0"/>
                        <a:t>2</a:t>
                      </a:r>
                      <a:endParaRPr lang="en-US" dirty="0"/>
                    </a:p>
                  </a:txBody>
                  <a:tcPr/>
                </a:tc>
                <a:tc>
                  <a:txBody>
                    <a:bodyPr/>
                    <a:lstStyle/>
                    <a:p>
                      <a:r>
                        <a:rPr lang="en-US" dirty="0" smtClean="0"/>
                        <a:t>Identify</a:t>
                      </a:r>
                      <a:r>
                        <a:rPr lang="en-US" baseline="0" dirty="0" smtClean="0"/>
                        <a:t> or generate alternatives solutions</a:t>
                      </a:r>
                      <a:endParaRPr lang="en-US" dirty="0"/>
                    </a:p>
                  </a:txBody>
                  <a:tcPr/>
                </a:tc>
              </a:tr>
              <a:tr h="370840">
                <a:tc>
                  <a:txBody>
                    <a:bodyPr/>
                    <a:lstStyle/>
                    <a:p>
                      <a:pPr algn="ctr"/>
                      <a:r>
                        <a:rPr lang="en-US" dirty="0" smtClean="0"/>
                        <a:t>3</a:t>
                      </a:r>
                      <a:endParaRPr lang="en-US" dirty="0"/>
                    </a:p>
                  </a:txBody>
                  <a:tcPr/>
                </a:tc>
                <a:tc>
                  <a:txBody>
                    <a:bodyPr/>
                    <a:lstStyle/>
                    <a:p>
                      <a:r>
                        <a:rPr lang="en-US" dirty="0" smtClean="0"/>
                        <a:t>Assess the alternatives, given possible “states of nature” and decision</a:t>
                      </a:r>
                      <a:r>
                        <a:rPr lang="en-US" baseline="0" dirty="0" smtClean="0"/>
                        <a:t> making assumptions</a:t>
                      </a:r>
                      <a:endParaRPr lang="en-US" dirty="0"/>
                    </a:p>
                  </a:txBody>
                  <a:tcPr/>
                </a:tc>
              </a:tr>
              <a:tr h="370840">
                <a:tc>
                  <a:txBody>
                    <a:bodyPr/>
                    <a:lstStyle/>
                    <a:p>
                      <a:pPr algn="ctr"/>
                      <a:r>
                        <a:rPr lang="en-US" dirty="0" smtClean="0"/>
                        <a:t>4</a:t>
                      </a:r>
                      <a:endParaRPr lang="en-US" dirty="0"/>
                    </a:p>
                  </a:txBody>
                  <a:tcPr/>
                </a:tc>
                <a:tc>
                  <a:txBody>
                    <a:bodyPr/>
                    <a:lstStyle/>
                    <a:p>
                      <a:r>
                        <a:rPr lang="en-US" dirty="0" smtClean="0"/>
                        <a:t>Choose among alternatives</a:t>
                      </a:r>
                      <a:endParaRPr lang="en-US" dirty="0"/>
                    </a:p>
                  </a:txBody>
                  <a:tcPr/>
                </a:tc>
              </a:tr>
              <a:tr h="370840">
                <a:tc>
                  <a:txBody>
                    <a:bodyPr/>
                    <a:lstStyle/>
                    <a:p>
                      <a:pPr algn="ctr"/>
                      <a:r>
                        <a:rPr lang="en-US" dirty="0" smtClean="0"/>
                        <a:t>5</a:t>
                      </a:r>
                      <a:endParaRPr lang="en-US" dirty="0"/>
                    </a:p>
                  </a:txBody>
                  <a:tcPr/>
                </a:tc>
                <a:tc>
                  <a:txBody>
                    <a:bodyPr/>
                    <a:lstStyle/>
                    <a:p>
                      <a:r>
                        <a:rPr lang="en-US" dirty="0" smtClean="0"/>
                        <a:t>Implement the chosen alternative</a:t>
                      </a:r>
                      <a:endParaRPr lang="en-US" dirty="0"/>
                    </a:p>
                  </a:txBody>
                  <a:tcPr/>
                </a:tc>
              </a:tr>
              <a:tr h="370840">
                <a:tc>
                  <a:txBody>
                    <a:bodyPr/>
                    <a:lstStyle/>
                    <a:p>
                      <a:pPr algn="ctr"/>
                      <a:r>
                        <a:rPr lang="en-US" dirty="0" smtClean="0"/>
                        <a:t>6</a:t>
                      </a:r>
                      <a:endParaRPr lang="en-US" dirty="0"/>
                    </a:p>
                  </a:txBody>
                  <a:tcPr/>
                </a:tc>
                <a:tc>
                  <a:txBody>
                    <a:bodyPr/>
                    <a:lstStyle/>
                    <a:p>
                      <a:r>
                        <a:rPr lang="en-US" dirty="0" smtClean="0"/>
                        <a:t>Gather feedback to learn how well chose alternative is working</a:t>
                      </a:r>
                      <a:endParaRPr lang="en-US" dirty="0"/>
                    </a:p>
                  </a:txBody>
                  <a:tcPr/>
                </a:tc>
              </a:tr>
            </a:tbl>
          </a:graphicData>
        </a:graphic>
      </p:graphicFrame>
    </p:spTree>
    <p:extLst>
      <p:ext uri="{BB962C8B-B14F-4D97-AF65-F5344CB8AC3E}">
        <p14:creationId xmlns:p14="http://schemas.microsoft.com/office/powerpoint/2010/main" val="172180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The Used CD Store</a:t>
            </a:r>
            <a:endParaRPr lang="en-US" dirty="0"/>
          </a:p>
        </p:txBody>
      </p:sp>
    </p:spTree>
    <p:extLst>
      <p:ext uri="{BB962C8B-B14F-4D97-AF65-F5344CB8AC3E}">
        <p14:creationId xmlns:p14="http://schemas.microsoft.com/office/powerpoint/2010/main" val="428156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Example: The Used CD Store</a:t>
            </a:r>
          </a:p>
        </p:txBody>
      </p:sp>
      <p:sp>
        <p:nvSpPr>
          <p:cNvPr id="108547" name="Rectangle 3"/>
          <p:cNvSpPr>
            <a:spLocks noGrp="1" noChangeArrowheads="1"/>
          </p:cNvSpPr>
          <p:nvPr>
            <p:ph type="body" idx="1"/>
          </p:nvPr>
        </p:nvSpPr>
        <p:spPr>
          <a:xfrm>
            <a:off x="365125" y="1387475"/>
            <a:ext cx="7864475" cy="4013200"/>
          </a:xfrm>
        </p:spPr>
        <p:txBody>
          <a:bodyPr/>
          <a:lstStyle/>
          <a:p>
            <a:pPr>
              <a:lnSpc>
                <a:spcPct val="80000"/>
              </a:lnSpc>
              <a:buFont typeface="Wingdings" pitchFamily="2" charset="2"/>
              <a:buNone/>
            </a:pPr>
            <a:r>
              <a:rPr lang="en-US" sz="2800"/>
              <a:t>Step 1. Recognize the need for a decision</a:t>
            </a:r>
          </a:p>
          <a:p>
            <a:pPr>
              <a:lnSpc>
                <a:spcPct val="80000"/>
              </a:lnSpc>
              <a:buFont typeface="Wingdings" pitchFamily="2" charset="2"/>
              <a:buNone/>
            </a:pPr>
            <a:r>
              <a:rPr lang="en-US" sz="2800"/>
              <a:t>			</a:t>
            </a:r>
            <a:r>
              <a:rPr lang="en-US" sz="2800" i="1"/>
              <a:t>Problem:</a:t>
            </a:r>
            <a:r>
              <a:rPr lang="en-US" sz="2800"/>
              <a:t>  What types of CDs 				should we stock to maximize 				profits? *</a:t>
            </a:r>
          </a:p>
          <a:p>
            <a:pPr>
              <a:lnSpc>
                <a:spcPct val="80000"/>
              </a:lnSpc>
              <a:buFont typeface="Wingdings" pitchFamily="2" charset="2"/>
              <a:buNone/>
            </a:pPr>
            <a:r>
              <a:rPr lang="en-US" sz="2800"/>
              <a:t>Step 2. Generate Alternative Solutions:</a:t>
            </a:r>
          </a:p>
          <a:p>
            <a:pPr>
              <a:lnSpc>
                <a:spcPct val="80000"/>
              </a:lnSpc>
              <a:buFont typeface="Wingdings" pitchFamily="2" charset="2"/>
              <a:buNone/>
            </a:pPr>
            <a:r>
              <a:rPr lang="en-US" sz="2400"/>
              <a:t>			1.	Classical</a:t>
            </a:r>
          </a:p>
          <a:p>
            <a:pPr>
              <a:lnSpc>
                <a:spcPct val="80000"/>
              </a:lnSpc>
              <a:buFont typeface="Wingdings" pitchFamily="2" charset="2"/>
              <a:buNone/>
            </a:pPr>
            <a:r>
              <a:rPr lang="en-US" sz="2400"/>
              <a:t>			2.	Popular (e.g., Rock, Country)</a:t>
            </a:r>
          </a:p>
          <a:p>
            <a:pPr>
              <a:lnSpc>
                <a:spcPct val="80000"/>
              </a:lnSpc>
              <a:buFont typeface="Wingdings" pitchFamily="2" charset="2"/>
              <a:buNone/>
            </a:pPr>
            <a:r>
              <a:rPr lang="en-US" sz="2400"/>
              <a:t>			3.	Gospel</a:t>
            </a:r>
          </a:p>
          <a:p>
            <a:pPr>
              <a:lnSpc>
                <a:spcPct val="80000"/>
              </a:lnSpc>
              <a:buFont typeface="Wingdings" pitchFamily="2" charset="2"/>
              <a:buNone/>
            </a:pPr>
            <a:r>
              <a:rPr lang="en-US" sz="2400"/>
              <a:t>			4.	Jazz and Rhythm &amp; Blues</a:t>
            </a:r>
          </a:p>
          <a:p>
            <a:pPr>
              <a:lnSpc>
                <a:spcPct val="80000"/>
              </a:lnSpc>
              <a:buFont typeface="Wingdings" pitchFamily="2" charset="2"/>
              <a:buNone/>
            </a:pPr>
            <a:r>
              <a:rPr lang="en-US" sz="2400"/>
              <a:t>			5.	Variety of musical styles</a:t>
            </a:r>
          </a:p>
        </p:txBody>
      </p:sp>
      <p:sp>
        <p:nvSpPr>
          <p:cNvPr id="108548" name="Text Box 4"/>
          <p:cNvSpPr txBox="1">
            <a:spLocks noChangeArrowheads="1"/>
          </p:cNvSpPr>
          <p:nvPr/>
        </p:nvSpPr>
        <p:spPr bwMode="auto">
          <a:xfrm>
            <a:off x="482600" y="5207000"/>
            <a:ext cx="7188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a:t>*=Read test questions carefully. Some problems ask you to maximize profits.  Others ask you to minimize costs.</a:t>
            </a:r>
          </a:p>
        </p:txBody>
      </p:sp>
    </p:spTree>
    <p:extLst>
      <p:ext uri="{BB962C8B-B14F-4D97-AF65-F5344CB8AC3E}">
        <p14:creationId xmlns:p14="http://schemas.microsoft.com/office/powerpoint/2010/main" val="303426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Example:  The Used CD Store</a:t>
            </a:r>
          </a:p>
        </p:txBody>
      </p:sp>
      <p:sp>
        <p:nvSpPr>
          <p:cNvPr id="109571" name="Rectangle 3"/>
          <p:cNvSpPr>
            <a:spLocks noGrp="1" noChangeArrowheads="1"/>
          </p:cNvSpPr>
          <p:nvPr>
            <p:ph type="body" idx="1"/>
          </p:nvPr>
        </p:nvSpPr>
        <p:spPr>
          <a:xfrm>
            <a:off x="365125" y="1387475"/>
            <a:ext cx="7864475" cy="4556125"/>
          </a:xfrm>
        </p:spPr>
        <p:txBody>
          <a:bodyPr/>
          <a:lstStyle/>
          <a:p>
            <a:pPr>
              <a:buFont typeface="Wingdings" pitchFamily="2" charset="2"/>
              <a:buNone/>
            </a:pPr>
            <a:r>
              <a:rPr lang="en-US" sz="3600"/>
              <a:t>Step 3:  Assess Alternative Solutions.</a:t>
            </a:r>
          </a:p>
          <a:p>
            <a:pPr>
              <a:buFont typeface="Wingdings" pitchFamily="2" charset="2"/>
              <a:buNone/>
            </a:pPr>
            <a:r>
              <a:rPr lang="en-US" sz="2800"/>
              <a:t>	Step 3-A.  Identify possible “States of Nature”</a:t>
            </a:r>
            <a:r>
              <a:rPr lang="en-US" sz="3000"/>
              <a:t> </a:t>
            </a:r>
          </a:p>
          <a:p>
            <a:pPr>
              <a:buFont typeface="Wingdings" pitchFamily="2" charset="2"/>
              <a:buNone/>
            </a:pPr>
            <a:r>
              <a:rPr lang="en-US" sz="2800"/>
              <a:t>	Step 3-B. Make a “Conditional Values” Table.</a:t>
            </a:r>
          </a:p>
          <a:p>
            <a:pPr>
              <a:buFont typeface="Wingdings" pitchFamily="2" charset="2"/>
              <a:buNone/>
            </a:pPr>
            <a:r>
              <a:rPr lang="en-US"/>
              <a:t>	</a:t>
            </a:r>
            <a:r>
              <a:rPr lang="en-US" sz="2800"/>
              <a:t>Step 3-C. Decide what decision making 			     conditions exist</a:t>
            </a:r>
          </a:p>
          <a:p>
            <a:pPr>
              <a:buFont typeface="Wingdings" pitchFamily="2" charset="2"/>
              <a:buNone/>
            </a:pPr>
            <a:r>
              <a:rPr lang="en-US" sz="2000"/>
              <a:t>	</a:t>
            </a:r>
          </a:p>
        </p:txBody>
      </p:sp>
    </p:spTree>
    <p:extLst>
      <p:ext uri="{BB962C8B-B14F-4D97-AF65-F5344CB8AC3E}">
        <p14:creationId xmlns:p14="http://schemas.microsoft.com/office/powerpoint/2010/main" val="234232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Assessing Alternative Solutions</a:t>
            </a:r>
          </a:p>
        </p:txBody>
      </p:sp>
      <p:sp>
        <p:nvSpPr>
          <p:cNvPr id="110595" name="Rectangle 3"/>
          <p:cNvSpPr>
            <a:spLocks noGrp="1" noChangeArrowheads="1"/>
          </p:cNvSpPr>
          <p:nvPr>
            <p:ph type="body" idx="1"/>
          </p:nvPr>
        </p:nvSpPr>
        <p:spPr>
          <a:xfrm>
            <a:off x="365125" y="1387475"/>
            <a:ext cx="7003238" cy="4013200"/>
          </a:xfrm>
        </p:spPr>
        <p:txBody>
          <a:bodyPr/>
          <a:lstStyle/>
          <a:p>
            <a:pPr>
              <a:buFont typeface="Wingdings" pitchFamily="2" charset="2"/>
              <a:buNone/>
            </a:pPr>
            <a:r>
              <a:rPr lang="en-US" sz="3100" dirty="0"/>
              <a:t>Step 3-A. </a:t>
            </a:r>
            <a:r>
              <a:rPr lang="en-US" sz="3100" dirty="0" smtClean="0"/>
              <a:t>Identify </a:t>
            </a:r>
            <a:r>
              <a:rPr lang="en-US" sz="3100" dirty="0"/>
              <a:t>possible </a:t>
            </a:r>
            <a:endParaRPr lang="en-US" sz="3100" dirty="0" smtClean="0"/>
          </a:p>
          <a:p>
            <a:pPr>
              <a:buFont typeface="Wingdings" pitchFamily="2" charset="2"/>
              <a:buNone/>
            </a:pPr>
            <a:r>
              <a:rPr lang="en-US" sz="3100" dirty="0"/>
              <a:t> </a:t>
            </a:r>
            <a:r>
              <a:rPr lang="en-US" sz="3100" dirty="0" smtClean="0"/>
              <a:t>     “</a:t>
            </a:r>
            <a:r>
              <a:rPr lang="en-US" sz="3100" dirty="0"/>
              <a:t>States of Nature”</a:t>
            </a:r>
          </a:p>
          <a:p>
            <a:pPr>
              <a:buFont typeface="Wingdings" pitchFamily="2" charset="2"/>
              <a:buNone/>
            </a:pPr>
            <a:endParaRPr lang="en-US" sz="2800" dirty="0"/>
          </a:p>
          <a:p>
            <a:pPr>
              <a:buFont typeface="Wingdings" pitchFamily="2" charset="2"/>
              <a:buNone/>
            </a:pPr>
            <a:r>
              <a:rPr lang="en-US" sz="3100" dirty="0"/>
              <a:t>Typically, these are:</a:t>
            </a:r>
          </a:p>
          <a:p>
            <a:pPr>
              <a:buFont typeface="Wingdings" pitchFamily="2" charset="2"/>
              <a:buNone/>
            </a:pPr>
            <a:r>
              <a:rPr lang="en-US" sz="2400" dirty="0"/>
              <a:t>	</a:t>
            </a:r>
            <a:r>
              <a:rPr lang="en-US" sz="2700" dirty="0"/>
              <a:t>-Recession</a:t>
            </a:r>
          </a:p>
          <a:p>
            <a:pPr>
              <a:buFont typeface="Wingdings" pitchFamily="2" charset="2"/>
              <a:buNone/>
            </a:pPr>
            <a:r>
              <a:rPr lang="en-US" sz="2700" dirty="0"/>
              <a:t>	-Steady Growth</a:t>
            </a:r>
          </a:p>
          <a:p>
            <a:pPr>
              <a:buFont typeface="Wingdings" pitchFamily="2" charset="2"/>
              <a:buNone/>
            </a:pPr>
            <a:r>
              <a:rPr lang="en-US" sz="2700" dirty="0"/>
              <a:t>	-Economic “Boom”</a:t>
            </a:r>
          </a:p>
          <a:p>
            <a:endParaRPr lang="en-US" dirty="0"/>
          </a:p>
        </p:txBody>
      </p:sp>
    </p:spTree>
    <p:extLst>
      <p:ext uri="{BB962C8B-B14F-4D97-AF65-F5344CB8AC3E}">
        <p14:creationId xmlns:p14="http://schemas.microsoft.com/office/powerpoint/2010/main" val="2259354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Making a Conditional Values Table</a:t>
            </a:r>
          </a:p>
        </p:txBody>
      </p:sp>
      <p:sp>
        <p:nvSpPr>
          <p:cNvPr id="111619" name="Rectangle 3"/>
          <p:cNvSpPr>
            <a:spLocks noGrp="1" noChangeArrowheads="1"/>
          </p:cNvSpPr>
          <p:nvPr>
            <p:ph type="body" idx="1"/>
          </p:nvPr>
        </p:nvSpPr>
        <p:spPr>
          <a:xfrm>
            <a:off x="365125" y="1387475"/>
            <a:ext cx="7864475" cy="4013200"/>
          </a:xfrm>
        </p:spPr>
        <p:txBody>
          <a:bodyPr/>
          <a:lstStyle/>
          <a:p>
            <a:pPr>
              <a:buFont typeface="Wingdings" pitchFamily="2" charset="2"/>
              <a:buNone/>
            </a:pPr>
            <a:r>
              <a:rPr lang="en-US" sz="2400" b="1" dirty="0"/>
              <a:t>Step 3-B.  Make a Conditional Values Table</a:t>
            </a:r>
          </a:p>
          <a:p>
            <a:pPr>
              <a:buFont typeface="Wingdings" pitchFamily="2" charset="2"/>
              <a:buNone/>
            </a:pPr>
            <a:r>
              <a:rPr lang="en-US" sz="2400" dirty="0"/>
              <a:t>How to compute a conditional value (CV) table:</a:t>
            </a:r>
          </a:p>
          <a:p>
            <a:pPr>
              <a:buFont typeface="Wingdings" pitchFamily="2" charset="2"/>
              <a:buNone/>
            </a:pPr>
            <a:r>
              <a:rPr lang="en-US" sz="2100" dirty="0"/>
              <a:t>CV = (Price x Quantity Demanded) – (Cost x </a:t>
            </a:r>
            <a:r>
              <a:rPr lang="en-US" sz="2100" dirty="0" err="1"/>
              <a:t>Qty</a:t>
            </a:r>
            <a:r>
              <a:rPr lang="en-US" sz="2100" dirty="0"/>
              <a:t> Supplied)</a:t>
            </a:r>
          </a:p>
          <a:p>
            <a:pPr>
              <a:buFont typeface="Wingdings" pitchFamily="2" charset="2"/>
              <a:buNone/>
            </a:pPr>
            <a:endParaRPr lang="en-US" sz="2100" dirty="0"/>
          </a:p>
          <a:p>
            <a:pPr>
              <a:buFont typeface="Wingdings" pitchFamily="2" charset="2"/>
              <a:buNone/>
            </a:pPr>
            <a:r>
              <a:rPr lang="en-US" sz="2000" dirty="0"/>
              <a:t>Example:  Only stocking </a:t>
            </a:r>
            <a:r>
              <a:rPr lang="en-US" sz="2000" dirty="0" smtClean="0"/>
              <a:t>classical </a:t>
            </a:r>
            <a:r>
              <a:rPr lang="en-US" sz="2000" dirty="0"/>
              <a:t>albums:</a:t>
            </a:r>
          </a:p>
          <a:p>
            <a:pPr>
              <a:buFont typeface="Wingdings" pitchFamily="2" charset="2"/>
              <a:buNone/>
            </a:pPr>
            <a:r>
              <a:rPr lang="en-US" sz="2000" dirty="0"/>
              <a:t>				Demand:				</a:t>
            </a:r>
          </a:p>
          <a:p>
            <a:pPr>
              <a:buFont typeface="Wingdings" pitchFamily="2" charset="2"/>
              <a:buNone/>
            </a:pPr>
            <a:r>
              <a:rPr lang="en-US" sz="2000" i="1" u="sng" dirty="0"/>
              <a:t>Supply:</a:t>
            </a:r>
            <a:r>
              <a:rPr lang="en-US" sz="2000" i="1" dirty="0"/>
              <a:t>	</a:t>
            </a:r>
            <a:r>
              <a:rPr lang="en-US" sz="2000" i="1" u="sng" dirty="0"/>
              <a:t>Recession</a:t>
            </a:r>
            <a:r>
              <a:rPr lang="en-US" sz="2000" i="1" dirty="0"/>
              <a:t>	</a:t>
            </a:r>
            <a:r>
              <a:rPr lang="en-US" sz="2000" i="1" u="sng" dirty="0"/>
              <a:t>Steady Growth</a:t>
            </a:r>
            <a:r>
              <a:rPr lang="en-US" sz="2000" i="1" dirty="0"/>
              <a:t>	</a:t>
            </a:r>
            <a:r>
              <a:rPr lang="en-US" sz="2000" i="1" u="sng" dirty="0"/>
              <a:t>Boom</a:t>
            </a:r>
            <a:endParaRPr lang="en-US" sz="2000" dirty="0"/>
          </a:p>
          <a:p>
            <a:pPr>
              <a:buFont typeface="Wingdings" pitchFamily="2" charset="2"/>
              <a:buNone/>
            </a:pPr>
            <a:r>
              <a:rPr lang="en-US" sz="2000" dirty="0"/>
              <a:t>	60		    	30		35		   40</a:t>
            </a:r>
          </a:p>
          <a:p>
            <a:pPr>
              <a:buFont typeface="Wingdings" pitchFamily="2" charset="2"/>
              <a:buNone/>
            </a:pPr>
            <a:endParaRPr lang="en-US" sz="2000" dirty="0"/>
          </a:p>
          <a:p>
            <a:pPr>
              <a:buFont typeface="Wingdings" pitchFamily="2" charset="2"/>
              <a:buNone/>
            </a:pPr>
            <a:r>
              <a:rPr lang="en-US" sz="2000" dirty="0"/>
              <a:t>Supply is constant; demand varies based on economy</a:t>
            </a:r>
            <a:endParaRPr lang="en-US" sz="2000" i="1" u="sng" dirty="0"/>
          </a:p>
        </p:txBody>
      </p:sp>
    </p:spTree>
    <p:extLst>
      <p:ext uri="{BB962C8B-B14F-4D97-AF65-F5344CB8AC3E}">
        <p14:creationId xmlns:p14="http://schemas.microsoft.com/office/powerpoint/2010/main" val="1013896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Making a Conditional Values Table</a:t>
            </a:r>
          </a:p>
        </p:txBody>
      </p:sp>
      <p:sp>
        <p:nvSpPr>
          <p:cNvPr id="112643" name="Rectangle 3"/>
          <p:cNvSpPr>
            <a:spLocks noGrp="1" noChangeArrowheads="1"/>
          </p:cNvSpPr>
          <p:nvPr>
            <p:ph type="body" idx="1"/>
          </p:nvPr>
        </p:nvSpPr>
        <p:spPr/>
        <p:txBody>
          <a:bodyPr/>
          <a:lstStyle/>
          <a:p>
            <a:pPr>
              <a:buFont typeface="Wingdings" pitchFamily="2" charset="2"/>
              <a:buNone/>
            </a:pPr>
            <a:r>
              <a:rPr lang="en-US" sz="2800"/>
              <a:t>Each element of the table is calculated using  </a:t>
            </a:r>
            <a:r>
              <a:rPr lang="en-US" sz="2800" i="1"/>
              <a:t>Retail Price/CD = $4.00</a:t>
            </a:r>
            <a:r>
              <a:rPr lang="en-US" sz="2800"/>
              <a:t>  &amp; </a:t>
            </a:r>
            <a:r>
              <a:rPr lang="en-US" sz="2800" i="1"/>
              <a:t>Cost/CD = $1.00</a:t>
            </a:r>
          </a:p>
          <a:p>
            <a:pPr>
              <a:buFont typeface="Wingdings" pitchFamily="2" charset="2"/>
              <a:buNone/>
            </a:pPr>
            <a:r>
              <a:rPr lang="en-US" sz="2800"/>
              <a:t>In the above example, each cell of the table is calculated using this formula:</a:t>
            </a:r>
          </a:p>
          <a:p>
            <a:pPr>
              <a:buFont typeface="Wingdings" pitchFamily="2" charset="2"/>
              <a:buNone/>
            </a:pPr>
            <a:r>
              <a:rPr lang="en-US" sz="2800"/>
              <a:t>	</a:t>
            </a:r>
            <a:r>
              <a:rPr lang="en-US" sz="2800" i="1">
                <a:effectLst>
                  <a:outerShdw blurRad="38100" dist="38100" dir="2700000" algn="tl">
                    <a:srgbClr val="C0C0C0"/>
                  </a:outerShdw>
                </a:effectLst>
              </a:rPr>
              <a:t>(Price x Demand) – (Cost x Supply) = CV</a:t>
            </a:r>
          </a:p>
          <a:p>
            <a:pPr>
              <a:buFont typeface="Wingdings" pitchFamily="2" charset="2"/>
              <a:buNone/>
            </a:pPr>
            <a:r>
              <a:rPr lang="en-US" sz="2800"/>
              <a:t>Where demand in a recession = 30 cases:</a:t>
            </a:r>
          </a:p>
          <a:p>
            <a:pPr>
              <a:buFont typeface="Wingdings" pitchFamily="2" charset="2"/>
              <a:buNone/>
            </a:pPr>
            <a:r>
              <a:rPr lang="en-US" sz="2800"/>
              <a:t>			($4 x 30) – ($1 x 60)   = CV</a:t>
            </a:r>
          </a:p>
          <a:p>
            <a:pPr>
              <a:buFont typeface="Wingdings" pitchFamily="2" charset="2"/>
              <a:buNone/>
            </a:pPr>
            <a:r>
              <a:rPr lang="en-US" sz="2800"/>
              <a:t>			 $120      –  $60 	   = $60</a:t>
            </a:r>
          </a:p>
          <a:p>
            <a:pPr>
              <a:buFont typeface="Wingdings" pitchFamily="2" charset="2"/>
              <a:buNone/>
            </a:pPr>
            <a:endParaRPr lang="en-US" sz="2800"/>
          </a:p>
        </p:txBody>
      </p:sp>
      <p:sp>
        <p:nvSpPr>
          <p:cNvPr id="112644" name="Rectangle 4"/>
          <p:cNvSpPr>
            <a:spLocks noChangeArrowheads="1"/>
          </p:cNvSpPr>
          <p:nvPr/>
        </p:nvSpPr>
        <p:spPr bwMode="auto">
          <a:xfrm>
            <a:off x="419100" y="2374900"/>
            <a:ext cx="7493000" cy="1447800"/>
          </a:xfrm>
          <a:prstGeom prst="rect">
            <a:avLst/>
          </a:prstGeom>
          <a:solidFill>
            <a:schemeClr val="accent1">
              <a:alpha val="60001"/>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06052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A Conditional Values Table</a:t>
            </a:r>
          </a:p>
        </p:txBody>
      </p:sp>
      <p:sp>
        <p:nvSpPr>
          <p:cNvPr id="113667" name="Rectangle 3"/>
          <p:cNvSpPr>
            <a:spLocks noGrp="1" noChangeArrowheads="1"/>
          </p:cNvSpPr>
          <p:nvPr>
            <p:ph type="body" sz="half" idx="1"/>
          </p:nvPr>
        </p:nvSpPr>
        <p:spPr/>
        <p:txBody>
          <a:bodyPr/>
          <a:lstStyle/>
          <a:p>
            <a:pPr>
              <a:buFont typeface="Wingdings" pitchFamily="2" charset="2"/>
              <a:buNone/>
            </a:pPr>
            <a:endParaRPr lang="en-US" sz="2900"/>
          </a:p>
          <a:p>
            <a:pPr>
              <a:buFont typeface="Wingdings" pitchFamily="2" charset="2"/>
              <a:buNone/>
            </a:pPr>
            <a:endParaRPr lang="en-US" sz="2900"/>
          </a:p>
        </p:txBody>
      </p:sp>
      <p:graphicFrame>
        <p:nvGraphicFramePr>
          <p:cNvPr id="113668" name="Group 4"/>
          <p:cNvGraphicFramePr>
            <a:graphicFrameLocks noGrp="1"/>
          </p:cNvGraphicFramePr>
          <p:nvPr>
            <p:ph sz="half" idx="2"/>
          </p:nvPr>
        </p:nvGraphicFramePr>
        <p:xfrm>
          <a:off x="485775" y="1387475"/>
          <a:ext cx="7513638" cy="4139184"/>
        </p:xfrm>
        <a:graphic>
          <a:graphicData uri="http://schemas.openxmlformats.org/drawingml/2006/table">
            <a:tbl>
              <a:tblPr/>
              <a:tblGrid>
                <a:gridCol w="1878013">
                  <a:extLst>
                    <a:ext uri="{9D8B030D-6E8A-4147-A177-3AD203B41FA5}">
                      <a16:colId xmlns:a16="http://schemas.microsoft.com/office/drawing/2014/main" xmlns="" val="20000"/>
                    </a:ext>
                  </a:extLst>
                </a:gridCol>
                <a:gridCol w="1881187">
                  <a:extLst>
                    <a:ext uri="{9D8B030D-6E8A-4147-A177-3AD203B41FA5}">
                      <a16:colId xmlns:a16="http://schemas.microsoft.com/office/drawing/2014/main" xmlns="" val="20001"/>
                    </a:ext>
                  </a:extLst>
                </a:gridCol>
                <a:gridCol w="1876425">
                  <a:extLst>
                    <a:ext uri="{9D8B030D-6E8A-4147-A177-3AD203B41FA5}">
                      <a16:colId xmlns:a16="http://schemas.microsoft.com/office/drawing/2014/main" xmlns="" val="20002"/>
                    </a:ext>
                  </a:extLst>
                </a:gridCol>
                <a:gridCol w="1878013">
                  <a:extLst>
                    <a:ext uri="{9D8B030D-6E8A-4147-A177-3AD203B41FA5}">
                      <a16:colId xmlns:a16="http://schemas.microsoft.com/office/drawing/2014/main" xmlns="" val="20003"/>
                    </a:ext>
                  </a:extLst>
                </a:gridCol>
              </a:tblGrid>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3">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Black" pitchFamily="34" charset="0"/>
                        </a:rPr>
                        <a:t>          State  Of  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FFFFFF"/>
                            </a:outerShdw>
                          </a:effectLst>
                          <a:latin typeface="Arial" charset="0"/>
                        </a:rPr>
                        <a:t>Decision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2800" b="0" i="1"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FFFFFF"/>
                            </a:outerShdw>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FFFFFF"/>
                            </a:outerShdw>
                          </a:effectLst>
                          <a:latin typeface="Arial" charset="0"/>
                        </a:rPr>
                        <a:t>Steady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FFFFFF"/>
                            </a:outerShdw>
                          </a:effectLst>
                          <a:latin typeface="Arial" charset="0"/>
                        </a:rPr>
                        <a:t>Economic “Boom”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1"/>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Pop &amp; CW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Jazz &amp; 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916428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Deciding what conditions exist</a:t>
            </a:r>
          </a:p>
        </p:txBody>
      </p:sp>
      <p:sp>
        <p:nvSpPr>
          <p:cNvPr id="114691" name="Rectangle 3"/>
          <p:cNvSpPr>
            <a:spLocks noGrp="1" noChangeArrowheads="1"/>
          </p:cNvSpPr>
          <p:nvPr>
            <p:ph type="body" idx="1"/>
          </p:nvPr>
        </p:nvSpPr>
        <p:spPr>
          <a:xfrm>
            <a:off x="365125" y="1387475"/>
            <a:ext cx="7864475" cy="4013200"/>
          </a:xfrm>
        </p:spPr>
        <p:txBody>
          <a:bodyPr/>
          <a:lstStyle/>
          <a:p>
            <a:pPr>
              <a:buFont typeface="Wingdings" pitchFamily="2" charset="2"/>
              <a:buNone/>
            </a:pPr>
            <a:r>
              <a:rPr lang="en-US" sz="2400"/>
              <a:t>Step 3-C. Decide what decision making conditions exist:</a:t>
            </a:r>
          </a:p>
          <a:p>
            <a:pPr>
              <a:buFont typeface="Wingdings" pitchFamily="2" charset="2"/>
              <a:buNone/>
            </a:pPr>
            <a:r>
              <a:rPr lang="en-US" sz="2000"/>
              <a:t>			I.   Certainty</a:t>
            </a:r>
          </a:p>
          <a:p>
            <a:pPr>
              <a:buFont typeface="Wingdings" pitchFamily="2" charset="2"/>
              <a:buNone/>
            </a:pPr>
            <a:r>
              <a:rPr lang="en-US" sz="2000"/>
              <a:t>			II.  Risk </a:t>
            </a:r>
          </a:p>
          <a:p>
            <a:pPr>
              <a:buFont typeface="Wingdings" pitchFamily="2" charset="2"/>
              <a:buNone/>
            </a:pPr>
            <a:r>
              <a:rPr lang="en-US" sz="2000"/>
              <a:t>			III. Uncertainty</a:t>
            </a:r>
          </a:p>
          <a:p>
            <a:pPr>
              <a:buFont typeface="Wingdings" pitchFamily="2" charset="2"/>
              <a:buNone/>
            </a:pPr>
            <a:endParaRPr lang="en-US" sz="2000"/>
          </a:p>
          <a:p>
            <a:pPr>
              <a:buFont typeface="Wingdings" pitchFamily="2" charset="2"/>
              <a:buNone/>
            </a:pPr>
            <a:r>
              <a:rPr lang="en-US" sz="2400" b="1"/>
              <a:t>I. Certainty:</a:t>
            </a:r>
            <a:r>
              <a:rPr lang="en-US" sz="2400"/>
              <a:t>  You KNOW what conditions exist.  From the previous slide, which choice provides the highest payoff if you are certain that an “economic boom” will occur?</a:t>
            </a:r>
          </a:p>
          <a:p>
            <a:endParaRPr lang="en-US" sz="2400"/>
          </a:p>
        </p:txBody>
      </p:sp>
    </p:spTree>
    <p:extLst>
      <p:ext uri="{BB962C8B-B14F-4D97-AF65-F5344CB8AC3E}">
        <p14:creationId xmlns:p14="http://schemas.microsoft.com/office/powerpoint/2010/main" val="344834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Learning Objectives</a:t>
            </a:r>
          </a:p>
        </p:txBody>
      </p:sp>
      <p:sp>
        <p:nvSpPr>
          <p:cNvPr id="12291" name="Rectangle 3"/>
          <p:cNvSpPr>
            <a:spLocks noGrp="1" noChangeArrowheads="1"/>
          </p:cNvSpPr>
          <p:nvPr>
            <p:ph type="body" idx="1"/>
          </p:nvPr>
        </p:nvSpPr>
        <p:spPr>
          <a:xfrm>
            <a:off x="365125" y="1387475"/>
            <a:ext cx="7683722" cy="4013200"/>
          </a:xfrm>
        </p:spPr>
        <p:txBody>
          <a:bodyPr/>
          <a:lstStyle/>
          <a:p>
            <a:pPr>
              <a:buFont typeface="Wingdings" pitchFamily="2" charset="2"/>
              <a:buNone/>
            </a:pPr>
            <a:r>
              <a:rPr lang="en-US" dirty="0" smtClean="0"/>
              <a:t>Topics we will cover:</a:t>
            </a:r>
            <a:endParaRPr lang="en-US" dirty="0"/>
          </a:p>
          <a:p>
            <a:pPr lvl="1"/>
            <a:r>
              <a:rPr lang="en-US" dirty="0"/>
              <a:t>P</a:t>
            </a:r>
            <a:r>
              <a:rPr lang="en-US" dirty="0" smtClean="0"/>
              <a:t>erception affects decision making.</a:t>
            </a:r>
          </a:p>
          <a:p>
            <a:pPr lvl="1"/>
            <a:r>
              <a:rPr lang="en-US" dirty="0" smtClean="0"/>
              <a:t>Programmed </a:t>
            </a:r>
            <a:r>
              <a:rPr lang="en-US" dirty="0"/>
              <a:t>&amp; </a:t>
            </a:r>
            <a:r>
              <a:rPr lang="en-US" dirty="0" smtClean="0"/>
              <a:t>non-programmed </a:t>
            </a:r>
            <a:r>
              <a:rPr lang="en-US" dirty="0"/>
              <a:t>decisions. </a:t>
            </a:r>
          </a:p>
          <a:p>
            <a:pPr lvl="1"/>
            <a:r>
              <a:rPr lang="en-US" dirty="0"/>
              <a:t>Six steps of rational decision making.</a:t>
            </a:r>
          </a:p>
          <a:p>
            <a:pPr lvl="1"/>
            <a:r>
              <a:rPr lang="en-US" dirty="0" smtClean="0"/>
              <a:t>Decision making errors.</a:t>
            </a:r>
            <a:endParaRPr lang="en-US" dirty="0"/>
          </a:p>
          <a:p>
            <a:pPr lvl="1"/>
            <a:r>
              <a:rPr lang="en-US" dirty="0" smtClean="0"/>
              <a:t>Creativity, personality, &amp; Decision making</a:t>
            </a:r>
            <a:endParaRPr lang="en-US" dirty="0"/>
          </a:p>
        </p:txBody>
      </p:sp>
    </p:spTree>
    <p:extLst>
      <p:ext uri="{BB962C8B-B14F-4D97-AF65-F5344CB8AC3E}">
        <p14:creationId xmlns:p14="http://schemas.microsoft.com/office/powerpoint/2010/main" val="3911938502"/>
      </p:ext>
    </p:extLst>
  </p:cSld>
  <p:clrMapOvr>
    <a:masterClrMapping/>
  </p:clrMapOvr>
  <p:transition>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Deciding what conditions exist</a:t>
            </a:r>
          </a:p>
        </p:txBody>
      </p:sp>
      <p:sp>
        <p:nvSpPr>
          <p:cNvPr id="115715" name="Rectangle 3"/>
          <p:cNvSpPr>
            <a:spLocks noGrp="1" noChangeArrowheads="1"/>
          </p:cNvSpPr>
          <p:nvPr>
            <p:ph type="body" idx="1"/>
          </p:nvPr>
        </p:nvSpPr>
        <p:spPr>
          <a:xfrm>
            <a:off x="365125" y="1387475"/>
            <a:ext cx="7864475" cy="4362942"/>
          </a:xfrm>
        </p:spPr>
        <p:txBody>
          <a:bodyPr/>
          <a:lstStyle/>
          <a:p>
            <a:pPr>
              <a:lnSpc>
                <a:spcPct val="90000"/>
              </a:lnSpc>
              <a:buFont typeface="Wingdings" pitchFamily="2" charset="2"/>
              <a:buNone/>
            </a:pPr>
            <a:r>
              <a:rPr lang="en-US" sz="2400" b="1" dirty="0"/>
              <a:t>II. Risk:</a:t>
            </a:r>
            <a:r>
              <a:rPr lang="en-US" sz="2400" dirty="0"/>
              <a:t>  We can assign probabilities to each 			of the different economic conditions.  We multiply 	these probabilities by the payoffs for each option 	under each condition.  Then we add them across 	the conditions to get an Expected Value (EV) for 	each option.</a:t>
            </a:r>
          </a:p>
          <a:p>
            <a:pPr>
              <a:lnSpc>
                <a:spcPct val="90000"/>
              </a:lnSpc>
              <a:buFont typeface="Wingdings" pitchFamily="2" charset="2"/>
              <a:buNone/>
            </a:pPr>
            <a:endParaRPr lang="en-US" sz="2400" dirty="0"/>
          </a:p>
          <a:p>
            <a:pPr>
              <a:lnSpc>
                <a:spcPct val="90000"/>
              </a:lnSpc>
              <a:buFont typeface="Wingdings" pitchFamily="2" charset="2"/>
              <a:buNone/>
            </a:pPr>
            <a:r>
              <a:rPr lang="en-US" sz="2400" dirty="0"/>
              <a:t>	Suppose we determined that…</a:t>
            </a:r>
          </a:p>
          <a:p>
            <a:pPr>
              <a:lnSpc>
                <a:spcPct val="90000"/>
              </a:lnSpc>
              <a:buFont typeface="Wingdings" pitchFamily="2" charset="2"/>
              <a:buNone/>
            </a:pPr>
            <a:r>
              <a:rPr lang="en-US" sz="2000" dirty="0"/>
              <a:t>		There was a 50% chance of a recession,</a:t>
            </a:r>
          </a:p>
          <a:p>
            <a:pPr>
              <a:lnSpc>
                <a:spcPct val="90000"/>
              </a:lnSpc>
              <a:buFont typeface="Wingdings" pitchFamily="2" charset="2"/>
              <a:buNone/>
            </a:pPr>
            <a:r>
              <a:rPr lang="en-US" sz="2000" dirty="0"/>
              <a:t>		There was a 30% chance of steady growth, &amp;</a:t>
            </a:r>
          </a:p>
          <a:p>
            <a:pPr>
              <a:lnSpc>
                <a:spcPct val="90000"/>
              </a:lnSpc>
              <a:buFont typeface="Wingdings" pitchFamily="2" charset="2"/>
              <a:buNone/>
            </a:pPr>
            <a:r>
              <a:rPr lang="en-US" sz="2000" dirty="0"/>
              <a:t>		There was a 20% chance of an economic </a:t>
            </a:r>
            <a:r>
              <a:rPr lang="en-US" sz="2000" dirty="0" smtClean="0"/>
              <a:t>boom</a:t>
            </a:r>
          </a:p>
          <a:p>
            <a:pPr>
              <a:lnSpc>
                <a:spcPct val="90000"/>
              </a:lnSpc>
              <a:buFont typeface="Wingdings" pitchFamily="2" charset="2"/>
              <a:buNone/>
            </a:pPr>
            <a:endParaRPr lang="en-US" sz="2000" dirty="0" smtClean="0"/>
          </a:p>
          <a:p>
            <a:pPr>
              <a:lnSpc>
                <a:spcPct val="90000"/>
              </a:lnSpc>
              <a:buNone/>
            </a:pPr>
            <a:r>
              <a:rPr lang="en-US" sz="1400" dirty="0" smtClean="0"/>
              <a:t>For a 6 min. video about “Risk,” see</a:t>
            </a:r>
            <a:r>
              <a:rPr lang="en-US" sz="1400" dirty="0"/>
              <a:t>: </a:t>
            </a:r>
            <a:r>
              <a:rPr lang="en-US" sz="1400" dirty="0">
                <a:hlinkClick r:id="rId2"/>
              </a:rPr>
              <a:t>https://</a:t>
            </a:r>
            <a:r>
              <a:rPr lang="en-US" sz="1400" dirty="0" smtClean="0">
                <a:hlinkClick r:id="rId2"/>
              </a:rPr>
              <a:t>www.youtube.com/watch?v=zhMbl0AIu5A</a:t>
            </a:r>
            <a:r>
              <a:rPr lang="en-US" sz="1400" dirty="0" smtClean="0"/>
              <a:t>  </a:t>
            </a:r>
            <a:endParaRPr lang="en-US" sz="1400" dirty="0"/>
          </a:p>
        </p:txBody>
      </p:sp>
    </p:spTree>
    <p:extLst>
      <p:ext uri="{BB962C8B-B14F-4D97-AF65-F5344CB8AC3E}">
        <p14:creationId xmlns:p14="http://schemas.microsoft.com/office/powerpoint/2010/main" val="4272276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57188" y="0"/>
            <a:ext cx="7872412" cy="990600"/>
          </a:xfrm>
        </p:spPr>
        <p:txBody>
          <a:bodyPr/>
          <a:lstStyle/>
          <a:p>
            <a:r>
              <a:rPr lang="en-US" sz="2800"/>
              <a:t>What has the highest EV under Risk conditions?</a:t>
            </a:r>
          </a:p>
        </p:txBody>
      </p:sp>
      <p:graphicFrame>
        <p:nvGraphicFramePr>
          <p:cNvPr id="116739" name="Group 3"/>
          <p:cNvGraphicFramePr>
            <a:graphicFrameLocks noGrp="1"/>
          </p:cNvGraphicFramePr>
          <p:nvPr>
            <p:ph idx="1"/>
          </p:nvPr>
        </p:nvGraphicFramePr>
        <p:xfrm>
          <a:off x="365125" y="830263"/>
          <a:ext cx="7864475" cy="4663440"/>
        </p:xfrm>
        <a:graphic>
          <a:graphicData uri="http://schemas.openxmlformats.org/drawingml/2006/table">
            <a:tbl>
              <a:tblPr/>
              <a:tblGrid>
                <a:gridCol w="1573213">
                  <a:extLst>
                    <a:ext uri="{9D8B030D-6E8A-4147-A177-3AD203B41FA5}">
                      <a16:colId xmlns:a16="http://schemas.microsoft.com/office/drawing/2014/main" xmlns="" val="20000"/>
                    </a:ext>
                  </a:extLst>
                </a:gridCol>
                <a:gridCol w="1571625">
                  <a:extLst>
                    <a:ext uri="{9D8B030D-6E8A-4147-A177-3AD203B41FA5}">
                      <a16:colId xmlns:a16="http://schemas.microsoft.com/office/drawing/2014/main" xmlns="" val="20001"/>
                    </a:ext>
                  </a:extLst>
                </a:gridCol>
                <a:gridCol w="1574800">
                  <a:extLst>
                    <a:ext uri="{9D8B030D-6E8A-4147-A177-3AD203B41FA5}">
                      <a16:colId xmlns:a16="http://schemas.microsoft.com/office/drawing/2014/main" xmlns="" val="20002"/>
                    </a:ext>
                  </a:extLst>
                </a:gridCol>
                <a:gridCol w="1571625">
                  <a:extLst>
                    <a:ext uri="{9D8B030D-6E8A-4147-A177-3AD203B41FA5}">
                      <a16:colId xmlns:a16="http://schemas.microsoft.com/office/drawing/2014/main" xmlns="" val="20003"/>
                    </a:ext>
                  </a:extLst>
                </a:gridCol>
                <a:gridCol w="1573212">
                  <a:extLst>
                    <a:ext uri="{9D8B030D-6E8A-4147-A177-3AD203B41FA5}">
                      <a16:colId xmlns:a16="http://schemas.microsoft.com/office/drawing/2014/main" xmlns="" val="20004"/>
                    </a:ext>
                  </a:extLst>
                </a:gridCol>
              </a:tblGrid>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gridSpan="4">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State of Nature (Probability)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Recession (.50)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Steady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Boom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Expected Value (EV)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2C29"/>
                    </a:solidFill>
                  </a:tcPr>
                </a:tc>
                <a:extLst>
                  <a:ext uri="{0D108BD9-81ED-4DB2-BD59-A6C34878D82A}">
                    <a16:rowId xmlns:a16="http://schemas.microsoft.com/office/drawing/2014/main" xmlns="" val="10001"/>
                  </a:ext>
                </a:extLst>
              </a:tr>
              <a:tr h="282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 x .50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 x .30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$100 x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$ 74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Popular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$90 x .50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$200 x .30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x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xmlns="" val="10004"/>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$ 185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xmlns="" val="10005"/>
                  </a:ext>
                </a:extLst>
              </a:tr>
              <a:tr h="282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x .50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$180 x .30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$240 x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$ 162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Jazz/RB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 x .50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$90 x .30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$200 x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xmlns="" val="10008"/>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$ 82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extLst>
                  <a:ext uri="{0D108BD9-81ED-4DB2-BD59-A6C34878D82A}">
                    <a16:rowId xmlns:a16="http://schemas.microsoft.com/office/drawing/2014/main" xmlns="" val="10009"/>
                  </a:ext>
                </a:extLst>
              </a:tr>
              <a:tr h="282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 x .50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x .30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$350 x .20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809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$ 190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4017363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Deciding what conditions exist</a:t>
            </a:r>
          </a:p>
        </p:txBody>
      </p:sp>
      <p:sp>
        <p:nvSpPr>
          <p:cNvPr id="117763" name="Rectangle 3"/>
          <p:cNvSpPr>
            <a:spLocks noGrp="1" noChangeArrowheads="1"/>
          </p:cNvSpPr>
          <p:nvPr>
            <p:ph type="body" idx="1"/>
          </p:nvPr>
        </p:nvSpPr>
        <p:spPr>
          <a:xfrm>
            <a:off x="365125" y="1387475"/>
            <a:ext cx="7634288" cy="4318000"/>
          </a:xfrm>
        </p:spPr>
        <p:txBody>
          <a:bodyPr/>
          <a:lstStyle/>
          <a:p>
            <a:pPr>
              <a:buFont typeface="Wingdings" pitchFamily="2" charset="2"/>
              <a:buNone/>
            </a:pPr>
            <a:r>
              <a:rPr lang="en-US" sz="2800" b="1"/>
              <a:t>III.</a:t>
            </a:r>
            <a:r>
              <a:rPr lang="en-US" sz="2800"/>
              <a:t> </a:t>
            </a:r>
            <a:r>
              <a:rPr lang="en-US" sz="2800" b="1"/>
              <a:t>Uncertainty:</a:t>
            </a:r>
            <a:r>
              <a:rPr lang="en-US" sz="2800"/>
              <a:t>  We have no idea how likely 				  each economic state is.</a:t>
            </a:r>
          </a:p>
          <a:p>
            <a:pPr>
              <a:buFont typeface="Wingdings" pitchFamily="2" charset="2"/>
              <a:buNone/>
            </a:pPr>
            <a:r>
              <a:rPr lang="en-US" sz="2800"/>
              <a:t>		Several possible guidelines exist:</a:t>
            </a:r>
          </a:p>
          <a:p>
            <a:pPr>
              <a:buFont typeface="Wingdings" pitchFamily="2" charset="2"/>
              <a:buNone/>
            </a:pPr>
            <a:r>
              <a:rPr lang="en-US" sz="2400"/>
              <a:t>		</a:t>
            </a:r>
            <a:r>
              <a:rPr lang="en-US" sz="2000"/>
              <a:t>*MAXIMAX:  Maximize the best payoff under the best 			circumstance (“optimistic solution”)</a:t>
            </a:r>
          </a:p>
          <a:p>
            <a:pPr>
              <a:buFont typeface="Wingdings" pitchFamily="2" charset="2"/>
              <a:buNone/>
            </a:pPr>
            <a:r>
              <a:rPr lang="en-US" sz="2000"/>
              <a:t>		*MAXIMIN:  Maximize payoff under worst conditions 			(“pessimistic”)</a:t>
            </a:r>
          </a:p>
          <a:p>
            <a:pPr>
              <a:buFont typeface="Wingdings" pitchFamily="2" charset="2"/>
              <a:buNone/>
            </a:pPr>
            <a:r>
              <a:rPr lang="en-US" sz="2000"/>
              <a:t>		*MINIMAX:  Minimize maximum regret from making the 			wrong decision</a:t>
            </a:r>
          </a:p>
          <a:p>
            <a:pPr>
              <a:buFont typeface="Wingdings" pitchFamily="2" charset="2"/>
              <a:buNone/>
            </a:pPr>
            <a:r>
              <a:rPr lang="en-US" sz="2000"/>
              <a:t>		*INSUFFICIENT REASON: Assume each economic 			condition is equally likely</a:t>
            </a:r>
          </a:p>
        </p:txBody>
      </p:sp>
    </p:spTree>
    <p:extLst>
      <p:ext uri="{BB962C8B-B14F-4D97-AF65-F5344CB8AC3E}">
        <p14:creationId xmlns:p14="http://schemas.microsoft.com/office/powerpoint/2010/main" val="3325418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3400"/>
              <a:t>Deciding What Conditions Exist:  Uncertainty</a:t>
            </a:r>
          </a:p>
        </p:txBody>
      </p:sp>
      <p:sp>
        <p:nvSpPr>
          <p:cNvPr id="118787" name="Rectangle 3"/>
          <p:cNvSpPr>
            <a:spLocks noGrp="1" noChangeArrowheads="1"/>
          </p:cNvSpPr>
          <p:nvPr>
            <p:ph type="body" sz="half" idx="1"/>
          </p:nvPr>
        </p:nvSpPr>
        <p:spPr>
          <a:xfrm>
            <a:off x="365125" y="1387475"/>
            <a:ext cx="7864475" cy="4013200"/>
          </a:xfrm>
        </p:spPr>
        <p:txBody>
          <a:bodyPr/>
          <a:lstStyle/>
          <a:p>
            <a:pPr>
              <a:buFont typeface="Wingdings" pitchFamily="2" charset="2"/>
              <a:buNone/>
            </a:pPr>
            <a:r>
              <a:rPr lang="en-US" sz="2100" b="1"/>
              <a:t>Maximax:</a:t>
            </a:r>
            <a:r>
              <a:rPr lang="en-US" sz="2100"/>
              <a:t>  Maximize the payoff under the best conditions. 	</a:t>
            </a:r>
          </a:p>
          <a:p>
            <a:pPr>
              <a:buFont typeface="Wingdings" pitchFamily="2" charset="2"/>
              <a:buNone/>
            </a:pPr>
            <a:r>
              <a:rPr lang="en-US" sz="1900"/>
              <a:t>			*What is the best (maximum) economic condition?</a:t>
            </a:r>
          </a:p>
          <a:p>
            <a:pPr>
              <a:buFont typeface="Wingdings" pitchFamily="2" charset="2"/>
              <a:buNone/>
            </a:pPr>
            <a:r>
              <a:rPr lang="en-US" sz="1900"/>
              <a:t>			*Which option provides the best (maximum) payoff?</a:t>
            </a:r>
          </a:p>
          <a:p>
            <a:pPr>
              <a:buFont typeface="Wingdings" pitchFamily="2" charset="2"/>
              <a:buNone/>
            </a:pPr>
            <a:endParaRPr lang="en-US" sz="1900"/>
          </a:p>
          <a:p>
            <a:pPr>
              <a:buFont typeface="Wingdings" pitchFamily="2" charset="2"/>
              <a:buNone/>
            </a:pPr>
            <a:endParaRPr lang="en-US" sz="1900"/>
          </a:p>
          <a:p>
            <a:pPr>
              <a:buFont typeface="Wingdings" pitchFamily="2" charset="2"/>
              <a:buNone/>
            </a:pPr>
            <a:endParaRPr lang="en-US" sz="1900"/>
          </a:p>
        </p:txBody>
      </p:sp>
      <p:graphicFrame>
        <p:nvGraphicFramePr>
          <p:cNvPr id="118788" name="Group 4"/>
          <p:cNvGraphicFramePr>
            <a:graphicFrameLocks noGrp="1"/>
          </p:cNvGraphicFramePr>
          <p:nvPr>
            <p:ph sz="half" idx="2"/>
          </p:nvPr>
        </p:nvGraphicFramePr>
        <p:xfrm>
          <a:off x="1933575" y="2571750"/>
          <a:ext cx="5443538" cy="3167889"/>
        </p:xfrm>
        <a:graphic>
          <a:graphicData uri="http://schemas.openxmlformats.org/drawingml/2006/table">
            <a:tbl>
              <a:tblPr/>
              <a:tblGrid>
                <a:gridCol w="1360488">
                  <a:extLst>
                    <a:ext uri="{9D8B030D-6E8A-4147-A177-3AD203B41FA5}">
                      <a16:colId xmlns:a16="http://schemas.microsoft.com/office/drawing/2014/main" xmlns="" val="20000"/>
                    </a:ext>
                  </a:extLst>
                </a:gridCol>
                <a:gridCol w="1362075">
                  <a:extLst>
                    <a:ext uri="{9D8B030D-6E8A-4147-A177-3AD203B41FA5}">
                      <a16:colId xmlns:a16="http://schemas.microsoft.com/office/drawing/2014/main" xmlns="" val="20001"/>
                    </a:ext>
                  </a:extLst>
                </a:gridCol>
                <a:gridCol w="1360487">
                  <a:extLst>
                    <a:ext uri="{9D8B030D-6E8A-4147-A177-3AD203B41FA5}">
                      <a16:colId xmlns:a16="http://schemas.microsoft.com/office/drawing/2014/main" xmlns="" val="20002"/>
                    </a:ext>
                  </a:extLst>
                </a:gridCol>
                <a:gridCol w="1360488">
                  <a:extLst>
                    <a:ext uri="{9D8B030D-6E8A-4147-A177-3AD203B41FA5}">
                      <a16:colId xmlns:a16="http://schemas.microsoft.com/office/drawing/2014/main" xmlns="" val="20003"/>
                    </a:ext>
                  </a:extLst>
                </a:gridCol>
              </a:tblGrid>
              <a:tr h="48895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3">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Black" pitchFamily="34" charset="0"/>
                        </a:rPr>
                        <a:t>          State  Of  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Decision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Steady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Economic “Boom”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1"/>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11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Pop &amp; CW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11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Jazz &amp; 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299738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3400"/>
              <a:t>Deciding What Conditions Exist:  Uncertainty</a:t>
            </a:r>
          </a:p>
        </p:txBody>
      </p:sp>
      <p:sp>
        <p:nvSpPr>
          <p:cNvPr id="119811" name="Rectangle 3"/>
          <p:cNvSpPr>
            <a:spLocks noGrp="1" noChangeArrowheads="1"/>
          </p:cNvSpPr>
          <p:nvPr>
            <p:ph type="body" sz="half" idx="1"/>
          </p:nvPr>
        </p:nvSpPr>
        <p:spPr>
          <a:xfrm>
            <a:off x="365125" y="1387475"/>
            <a:ext cx="7864475" cy="4013200"/>
          </a:xfrm>
        </p:spPr>
        <p:txBody>
          <a:bodyPr/>
          <a:lstStyle/>
          <a:p>
            <a:pPr>
              <a:buFont typeface="Wingdings" pitchFamily="2" charset="2"/>
              <a:buNone/>
            </a:pPr>
            <a:r>
              <a:rPr lang="en-US" sz="2100" b="1"/>
              <a:t>Maximin:</a:t>
            </a:r>
            <a:r>
              <a:rPr lang="en-US" sz="2100"/>
              <a:t>  Maximize the payoff under the minimum conditions. </a:t>
            </a:r>
          </a:p>
          <a:p>
            <a:pPr>
              <a:buFont typeface="Wingdings" pitchFamily="2" charset="2"/>
              <a:buNone/>
            </a:pPr>
            <a:r>
              <a:rPr lang="en-US" sz="1900"/>
              <a:t>			*What is the minimum (worst) economic condition?</a:t>
            </a:r>
          </a:p>
          <a:p>
            <a:pPr>
              <a:buFont typeface="Wingdings" pitchFamily="2" charset="2"/>
              <a:buNone/>
            </a:pPr>
            <a:r>
              <a:rPr lang="en-US" sz="1900"/>
              <a:t>			*Which option provides the maximum (best) payoff?</a:t>
            </a:r>
          </a:p>
          <a:p>
            <a:pPr>
              <a:buFont typeface="Wingdings" pitchFamily="2" charset="2"/>
              <a:buNone/>
            </a:pPr>
            <a:endParaRPr lang="en-US" sz="1900"/>
          </a:p>
          <a:p>
            <a:pPr>
              <a:buFont typeface="Wingdings" pitchFamily="2" charset="2"/>
              <a:buNone/>
            </a:pPr>
            <a:endParaRPr lang="en-US" sz="1900"/>
          </a:p>
          <a:p>
            <a:pPr>
              <a:buFont typeface="Wingdings" pitchFamily="2" charset="2"/>
              <a:buNone/>
            </a:pPr>
            <a:endParaRPr lang="en-US" sz="1900"/>
          </a:p>
        </p:txBody>
      </p:sp>
      <p:graphicFrame>
        <p:nvGraphicFramePr>
          <p:cNvPr id="119812" name="Group 4"/>
          <p:cNvGraphicFramePr>
            <a:graphicFrameLocks noGrp="1"/>
          </p:cNvGraphicFramePr>
          <p:nvPr>
            <p:ph sz="half" idx="2"/>
          </p:nvPr>
        </p:nvGraphicFramePr>
        <p:xfrm>
          <a:off x="1933575" y="2571750"/>
          <a:ext cx="5443538" cy="3167889"/>
        </p:xfrm>
        <a:graphic>
          <a:graphicData uri="http://schemas.openxmlformats.org/drawingml/2006/table">
            <a:tbl>
              <a:tblPr/>
              <a:tblGrid>
                <a:gridCol w="1360488">
                  <a:extLst>
                    <a:ext uri="{9D8B030D-6E8A-4147-A177-3AD203B41FA5}">
                      <a16:colId xmlns:a16="http://schemas.microsoft.com/office/drawing/2014/main" xmlns="" val="20000"/>
                    </a:ext>
                  </a:extLst>
                </a:gridCol>
                <a:gridCol w="1362075">
                  <a:extLst>
                    <a:ext uri="{9D8B030D-6E8A-4147-A177-3AD203B41FA5}">
                      <a16:colId xmlns:a16="http://schemas.microsoft.com/office/drawing/2014/main" xmlns="" val="20001"/>
                    </a:ext>
                  </a:extLst>
                </a:gridCol>
                <a:gridCol w="1360487">
                  <a:extLst>
                    <a:ext uri="{9D8B030D-6E8A-4147-A177-3AD203B41FA5}">
                      <a16:colId xmlns:a16="http://schemas.microsoft.com/office/drawing/2014/main" xmlns="" val="20002"/>
                    </a:ext>
                  </a:extLst>
                </a:gridCol>
                <a:gridCol w="1360488">
                  <a:extLst>
                    <a:ext uri="{9D8B030D-6E8A-4147-A177-3AD203B41FA5}">
                      <a16:colId xmlns:a16="http://schemas.microsoft.com/office/drawing/2014/main" xmlns="" val="20003"/>
                    </a:ext>
                  </a:extLst>
                </a:gridCol>
              </a:tblGrid>
              <a:tr h="48895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3">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Black" pitchFamily="34" charset="0"/>
                        </a:rPr>
                        <a:t>          State  Of  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Decision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Steady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FFFFFF"/>
                            </a:outerShdw>
                          </a:effectLst>
                          <a:latin typeface="Arial" charset="0"/>
                        </a:rPr>
                        <a:t>Economic “Boom”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1"/>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11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Pop &amp; CW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11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Jazz &amp; 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095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984346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z="3400"/>
              <a:t>How to compute “Regret” tables </a:t>
            </a:r>
            <a:br>
              <a:rPr lang="en-US" sz="3400"/>
            </a:br>
            <a:r>
              <a:rPr lang="en-US" sz="3400"/>
              <a:t>under a Minimax solution</a:t>
            </a:r>
          </a:p>
        </p:txBody>
      </p:sp>
      <p:sp>
        <p:nvSpPr>
          <p:cNvPr id="120835" name="Rectangle 3"/>
          <p:cNvSpPr>
            <a:spLocks noGrp="1" noChangeArrowheads="1"/>
          </p:cNvSpPr>
          <p:nvPr>
            <p:ph type="body" sz="half" idx="1"/>
          </p:nvPr>
        </p:nvSpPr>
        <p:spPr>
          <a:xfrm>
            <a:off x="365125" y="1387475"/>
            <a:ext cx="7864475" cy="1892300"/>
          </a:xfrm>
        </p:spPr>
        <p:txBody>
          <a:bodyPr/>
          <a:lstStyle/>
          <a:p>
            <a:pPr>
              <a:lnSpc>
                <a:spcPct val="90000"/>
              </a:lnSpc>
              <a:buFont typeface="Wingdings" pitchFamily="2" charset="2"/>
              <a:buNone/>
            </a:pPr>
            <a:r>
              <a:rPr lang="en-US" sz="1900"/>
              <a:t>*First, pick one of the three economic conditions </a:t>
            </a:r>
            <a:r>
              <a:rPr lang="en-US" sz="1600"/>
              <a:t>(e.g. “Steady Growth)</a:t>
            </a:r>
          </a:p>
          <a:p>
            <a:pPr>
              <a:lnSpc>
                <a:spcPct val="90000"/>
              </a:lnSpc>
              <a:buFont typeface="Wingdings" pitchFamily="2" charset="2"/>
              <a:buNone/>
            </a:pPr>
            <a:r>
              <a:rPr lang="en-US" sz="1900"/>
              <a:t>*What is the best choice under that economic condition?</a:t>
            </a:r>
          </a:p>
          <a:p>
            <a:pPr>
              <a:lnSpc>
                <a:spcPct val="90000"/>
              </a:lnSpc>
              <a:buFont typeface="Wingdings" pitchFamily="2" charset="2"/>
              <a:buNone/>
            </a:pPr>
            <a:r>
              <a:rPr lang="en-US" sz="2000"/>
              <a:t>	</a:t>
            </a:r>
            <a:r>
              <a:rPr lang="en-US" sz="1600"/>
              <a:t>(for example, under “Steady Growth” it is “Variety” with a payoff of 300).</a:t>
            </a:r>
          </a:p>
          <a:p>
            <a:pPr>
              <a:lnSpc>
                <a:spcPct val="90000"/>
              </a:lnSpc>
              <a:buFont typeface="Wingdings" pitchFamily="2" charset="2"/>
              <a:buNone/>
            </a:pPr>
            <a:r>
              <a:rPr lang="en-US" sz="1900"/>
              <a:t>*Next, subtract the payoffs of every other choice from that choice.</a:t>
            </a:r>
            <a:r>
              <a:rPr lang="en-US" sz="2000"/>
              <a:t> </a:t>
            </a:r>
            <a:r>
              <a:rPr lang="en-US" sz="1600"/>
              <a:t>(if you had selected Classical, your regret would be 300 – 80 = 220 under Steady Growth)</a:t>
            </a:r>
          </a:p>
          <a:p>
            <a:pPr>
              <a:lnSpc>
                <a:spcPct val="90000"/>
              </a:lnSpc>
              <a:buFont typeface="Wingdings" pitchFamily="2" charset="2"/>
              <a:buNone/>
            </a:pPr>
            <a:r>
              <a:rPr lang="en-US" sz="2000"/>
              <a:t>*</a:t>
            </a:r>
            <a:r>
              <a:rPr lang="en-US" sz="1900"/>
              <a:t>Do this for every option under that economic condition</a:t>
            </a:r>
            <a:r>
              <a:rPr lang="en-US" sz="2000"/>
              <a:t>.</a:t>
            </a:r>
          </a:p>
        </p:txBody>
      </p:sp>
      <p:graphicFrame>
        <p:nvGraphicFramePr>
          <p:cNvPr id="120836" name="Group 4"/>
          <p:cNvGraphicFramePr>
            <a:graphicFrameLocks noGrp="1"/>
          </p:cNvGraphicFramePr>
          <p:nvPr>
            <p:ph sz="half" idx="2"/>
          </p:nvPr>
        </p:nvGraphicFramePr>
        <p:xfrm>
          <a:off x="1158875" y="3390900"/>
          <a:ext cx="6319838" cy="2389632"/>
        </p:xfrm>
        <a:graphic>
          <a:graphicData uri="http://schemas.openxmlformats.org/drawingml/2006/table">
            <a:tbl>
              <a:tblPr/>
              <a:tblGrid>
                <a:gridCol w="1579563">
                  <a:extLst>
                    <a:ext uri="{9D8B030D-6E8A-4147-A177-3AD203B41FA5}">
                      <a16:colId xmlns:a16="http://schemas.microsoft.com/office/drawing/2014/main" xmlns="" val="20000"/>
                    </a:ext>
                  </a:extLst>
                </a:gridCol>
                <a:gridCol w="1581150">
                  <a:extLst>
                    <a:ext uri="{9D8B030D-6E8A-4147-A177-3AD203B41FA5}">
                      <a16:colId xmlns:a16="http://schemas.microsoft.com/office/drawing/2014/main" xmlns="" val="20001"/>
                    </a:ext>
                  </a:extLst>
                </a:gridCol>
                <a:gridCol w="1579562">
                  <a:extLst>
                    <a:ext uri="{9D8B030D-6E8A-4147-A177-3AD203B41FA5}">
                      <a16:colId xmlns:a16="http://schemas.microsoft.com/office/drawing/2014/main" xmlns="" val="20002"/>
                    </a:ext>
                  </a:extLst>
                </a:gridCol>
                <a:gridCol w="1579563">
                  <a:extLst>
                    <a:ext uri="{9D8B030D-6E8A-4147-A177-3AD203B41FA5}">
                      <a16:colId xmlns:a16="http://schemas.microsoft.com/office/drawing/2014/main" xmlns="" val="20003"/>
                    </a:ext>
                  </a:extLst>
                </a:gridCol>
              </a:tblGrid>
              <a:tr h="30321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3">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Black" pitchFamily="34" charset="0"/>
                        </a:rPr>
                        <a:t>          State  Of  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72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Decision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Steady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Economic “Boom”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1"/>
                  </a:ext>
                </a:extLst>
              </a:tr>
              <a:tr h="2682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682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Pop &amp; CW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698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682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Jazz &amp; 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682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2F808">
                        <a:alpha val="50000"/>
                      </a:srgb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00039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0835">
                                            <p:txEl>
                                              <p:pRg st="0" end="0"/>
                                            </p:txEl>
                                          </p:spTgt>
                                        </p:tgtEl>
                                        <p:attrNameLst>
                                          <p:attrName>ppt_c</p:attrName>
                                        </p:attrNameLst>
                                      </p:cBhvr>
                                      <p:to>
                                        <a:srgbClr val="1A69A4"/>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0835">
                                            <p:txEl>
                                              <p:pRg st="1" end="1"/>
                                            </p:txEl>
                                          </p:spTgt>
                                        </p:tgtEl>
                                        <p:attrNameLst>
                                          <p:attrName>ppt_c</p:attrName>
                                        </p:attrNameLst>
                                      </p:cBhvr>
                                      <p:to>
                                        <a:srgbClr val="1A69A4"/>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0835">
                                            <p:txEl>
                                              <p:pRg st="2" end="2"/>
                                            </p:txEl>
                                          </p:spTgt>
                                        </p:tgtEl>
                                        <p:attrNameLst>
                                          <p:attrName>ppt_c</p:attrName>
                                        </p:attrNameLst>
                                      </p:cBhvr>
                                      <p:to>
                                        <a:srgbClr val="1A69A4"/>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0835">
                                            <p:txEl>
                                              <p:pRg st="3" end="3"/>
                                            </p:txEl>
                                          </p:spTgt>
                                        </p:tgtEl>
                                        <p:attrNameLst>
                                          <p:attrName>ppt_c</p:attrName>
                                        </p:attrNameLst>
                                      </p:cBhvr>
                                      <p:to>
                                        <a:srgbClr val="1A69A4"/>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083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0835">
                                            <p:txEl>
                                              <p:pRg st="4" end="4"/>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z="3400"/>
              <a:t>How to compute “Regret” tables </a:t>
            </a:r>
            <a:br>
              <a:rPr lang="en-US" sz="3400"/>
            </a:br>
            <a:r>
              <a:rPr lang="en-US" sz="3400"/>
              <a:t>under a Minimax solution</a:t>
            </a:r>
          </a:p>
        </p:txBody>
      </p:sp>
      <p:sp>
        <p:nvSpPr>
          <p:cNvPr id="121859" name="Rectangle 3"/>
          <p:cNvSpPr>
            <a:spLocks noGrp="1" noChangeArrowheads="1"/>
          </p:cNvSpPr>
          <p:nvPr>
            <p:ph type="body" sz="half" idx="1"/>
          </p:nvPr>
        </p:nvSpPr>
        <p:spPr>
          <a:xfrm>
            <a:off x="365125" y="1387475"/>
            <a:ext cx="7864475" cy="2273300"/>
          </a:xfrm>
        </p:spPr>
        <p:txBody>
          <a:bodyPr/>
          <a:lstStyle/>
          <a:p>
            <a:pPr>
              <a:buFont typeface="Wingdings" pitchFamily="2" charset="2"/>
              <a:buNone/>
            </a:pPr>
            <a:r>
              <a:rPr lang="en-US" sz="2100"/>
              <a:t>*Repeat the above procedure for each economic condition.</a:t>
            </a:r>
          </a:p>
          <a:p>
            <a:pPr>
              <a:buFont typeface="Wingdings" pitchFamily="2" charset="2"/>
              <a:buNone/>
            </a:pPr>
            <a:r>
              <a:rPr lang="en-US" sz="2100"/>
              <a:t>*For each option, identify the condition with the MAXIMUM regret.</a:t>
            </a:r>
            <a:r>
              <a:rPr lang="en-US" sz="1700"/>
              <a:t> (for example, the regret for Classical CDs under recession is 60; the regret under a Boom is 300.  So the maximum regret for Classical is 300.</a:t>
            </a:r>
          </a:p>
          <a:p>
            <a:pPr>
              <a:buFont typeface="Wingdings" pitchFamily="2" charset="2"/>
              <a:buNone/>
            </a:pPr>
            <a:r>
              <a:rPr lang="en-US" sz="1700"/>
              <a:t>*</a:t>
            </a:r>
            <a:r>
              <a:rPr lang="en-US" sz="2100"/>
              <a:t>Select the option with the smallest (minimum) maximum regret.</a:t>
            </a:r>
          </a:p>
        </p:txBody>
      </p:sp>
      <p:graphicFrame>
        <p:nvGraphicFramePr>
          <p:cNvPr id="121860" name="Group 4"/>
          <p:cNvGraphicFramePr>
            <a:graphicFrameLocks noGrp="1"/>
          </p:cNvGraphicFramePr>
          <p:nvPr>
            <p:ph sz="half" idx="2"/>
          </p:nvPr>
        </p:nvGraphicFramePr>
        <p:xfrm>
          <a:off x="638175" y="3368675"/>
          <a:ext cx="6840538" cy="2389632"/>
        </p:xfrm>
        <a:graphic>
          <a:graphicData uri="http://schemas.openxmlformats.org/drawingml/2006/table">
            <a:tbl>
              <a:tblPr/>
              <a:tblGrid>
                <a:gridCol w="1709738">
                  <a:extLst>
                    <a:ext uri="{9D8B030D-6E8A-4147-A177-3AD203B41FA5}">
                      <a16:colId xmlns:a16="http://schemas.microsoft.com/office/drawing/2014/main" xmlns="" val="20000"/>
                    </a:ext>
                  </a:extLst>
                </a:gridCol>
                <a:gridCol w="1711325">
                  <a:extLst>
                    <a:ext uri="{9D8B030D-6E8A-4147-A177-3AD203B41FA5}">
                      <a16:colId xmlns:a16="http://schemas.microsoft.com/office/drawing/2014/main" xmlns="" val="20001"/>
                    </a:ext>
                  </a:extLst>
                </a:gridCol>
                <a:gridCol w="1709737">
                  <a:extLst>
                    <a:ext uri="{9D8B030D-6E8A-4147-A177-3AD203B41FA5}">
                      <a16:colId xmlns:a16="http://schemas.microsoft.com/office/drawing/2014/main" xmlns="" val="20002"/>
                    </a:ext>
                  </a:extLst>
                </a:gridCol>
                <a:gridCol w="1709738">
                  <a:extLst>
                    <a:ext uri="{9D8B030D-6E8A-4147-A177-3AD203B41FA5}">
                      <a16:colId xmlns:a16="http://schemas.microsoft.com/office/drawing/2014/main" xmlns="" val="20003"/>
                    </a:ext>
                  </a:extLst>
                </a:gridCol>
              </a:tblGrid>
              <a:tr h="2317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3">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Black" pitchFamily="34" charset="0"/>
                        </a:rPr>
                        <a:t>          State  Of  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2703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Decision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Steady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1" u="none" strike="noStrike" cap="none" normalizeH="0" baseline="0" smtClean="0">
                          <a:ln>
                            <a:noFill/>
                          </a:ln>
                          <a:solidFill>
                            <a:schemeClr val="tx1"/>
                          </a:solidFill>
                          <a:effectLst>
                            <a:outerShdw blurRad="38100" dist="38100" dir="2700000" algn="tl">
                              <a:srgbClr val="FFFFFF"/>
                            </a:outerShdw>
                          </a:effectLst>
                          <a:latin typeface="Arial" charset="0"/>
                        </a:rPr>
                        <a:t>Economic “Boom”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1"/>
                  </a:ext>
                </a:extLst>
              </a:tr>
              <a:tr h="2317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33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Pop &amp; CW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2860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33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Jazz &amp; 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3018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241423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1859">
                                            <p:txEl>
                                              <p:pRg st="0" end="0"/>
                                            </p:txEl>
                                          </p:spTgt>
                                        </p:tgtEl>
                                        <p:attrNameLst>
                                          <p:attrName>ppt_c</p:attrName>
                                        </p:attrNameLst>
                                      </p:cBhvr>
                                      <p:to>
                                        <a:srgbClr val="1A69A4"/>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1859">
                                            <p:txEl>
                                              <p:pRg st="1" end="1"/>
                                            </p:txEl>
                                          </p:spTgt>
                                        </p:tgtEl>
                                        <p:attrNameLst>
                                          <p:attrName>ppt_c</p:attrName>
                                        </p:attrNameLst>
                                      </p:cBhvr>
                                      <p:to>
                                        <a:srgbClr val="1A69A4"/>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85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1859">
                                            <p:txEl>
                                              <p:pRg st="2" end="2"/>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sz="2600" b="1"/>
              <a:t>Minimax:</a:t>
            </a:r>
            <a:r>
              <a:rPr lang="en-US" sz="2600"/>
              <a:t>  Minimize  maximum “regret” using </a:t>
            </a:r>
            <a:br>
              <a:rPr lang="en-US" sz="2600"/>
            </a:br>
            <a:r>
              <a:rPr lang="en-US" sz="2600"/>
              <a:t>Regret Tables</a:t>
            </a:r>
          </a:p>
        </p:txBody>
      </p:sp>
      <p:sp>
        <p:nvSpPr>
          <p:cNvPr id="122883" name="Rectangle 3"/>
          <p:cNvSpPr>
            <a:spLocks noGrp="1" noChangeArrowheads="1"/>
          </p:cNvSpPr>
          <p:nvPr>
            <p:ph type="body" sz="half" idx="1"/>
          </p:nvPr>
        </p:nvSpPr>
        <p:spPr>
          <a:xfrm>
            <a:off x="365125" y="1387475"/>
            <a:ext cx="7864475" cy="4013200"/>
          </a:xfrm>
        </p:spPr>
        <p:txBody>
          <a:bodyPr/>
          <a:lstStyle/>
          <a:p>
            <a:pPr>
              <a:buFont typeface="Wingdings" pitchFamily="2" charset="2"/>
              <a:buNone/>
            </a:pPr>
            <a:r>
              <a:rPr lang="en-US" sz="2100"/>
              <a:t>	</a:t>
            </a:r>
          </a:p>
          <a:p>
            <a:pPr>
              <a:buFont typeface="Wingdings" pitchFamily="2" charset="2"/>
              <a:buNone/>
            </a:pPr>
            <a:endParaRPr lang="en-US" sz="1900"/>
          </a:p>
          <a:p>
            <a:pPr>
              <a:buFont typeface="Wingdings" pitchFamily="2" charset="2"/>
              <a:buNone/>
            </a:pPr>
            <a:endParaRPr lang="en-US" sz="1900"/>
          </a:p>
          <a:p>
            <a:pPr>
              <a:buFont typeface="Wingdings" pitchFamily="2" charset="2"/>
              <a:buNone/>
            </a:pPr>
            <a:endParaRPr lang="en-US" sz="1900"/>
          </a:p>
        </p:txBody>
      </p:sp>
      <p:graphicFrame>
        <p:nvGraphicFramePr>
          <p:cNvPr id="122884" name="Group 4"/>
          <p:cNvGraphicFramePr>
            <a:graphicFrameLocks noGrp="1"/>
          </p:cNvGraphicFramePr>
          <p:nvPr>
            <p:ph sz="half" idx="2"/>
          </p:nvPr>
        </p:nvGraphicFramePr>
        <p:xfrm>
          <a:off x="536575" y="1362075"/>
          <a:ext cx="7450138" cy="4053840"/>
        </p:xfrm>
        <a:graphic>
          <a:graphicData uri="http://schemas.openxmlformats.org/drawingml/2006/table">
            <a:tbl>
              <a:tblPr/>
              <a:tblGrid>
                <a:gridCol w="1489075">
                  <a:extLst>
                    <a:ext uri="{9D8B030D-6E8A-4147-A177-3AD203B41FA5}">
                      <a16:colId xmlns:a16="http://schemas.microsoft.com/office/drawing/2014/main" xmlns="" val="20000"/>
                    </a:ext>
                  </a:extLst>
                </a:gridCol>
                <a:gridCol w="1492250">
                  <a:extLst>
                    <a:ext uri="{9D8B030D-6E8A-4147-A177-3AD203B41FA5}">
                      <a16:colId xmlns:a16="http://schemas.microsoft.com/office/drawing/2014/main" xmlns="" val="20001"/>
                    </a:ext>
                  </a:extLst>
                </a:gridCol>
                <a:gridCol w="1487488">
                  <a:extLst>
                    <a:ext uri="{9D8B030D-6E8A-4147-A177-3AD203B41FA5}">
                      <a16:colId xmlns:a16="http://schemas.microsoft.com/office/drawing/2014/main" xmlns="" val="20002"/>
                    </a:ext>
                  </a:extLst>
                </a:gridCol>
                <a:gridCol w="1492250">
                  <a:extLst>
                    <a:ext uri="{9D8B030D-6E8A-4147-A177-3AD203B41FA5}">
                      <a16:colId xmlns:a16="http://schemas.microsoft.com/office/drawing/2014/main" xmlns="" val="20003"/>
                    </a:ext>
                  </a:extLst>
                </a:gridCol>
                <a:gridCol w="1489075">
                  <a:extLst>
                    <a:ext uri="{9D8B030D-6E8A-4147-A177-3AD203B41FA5}">
                      <a16:colId xmlns:a16="http://schemas.microsoft.com/office/drawing/2014/main" xmlns="" val="20004"/>
                    </a:ext>
                  </a:extLst>
                </a:gridCol>
              </a:tblGrid>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bg1"/>
                          </a:solidFill>
                          <a:effectLst/>
                          <a:latin typeface="Arial" charset="0"/>
                        </a:rPr>
                        <a:t>Option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bg1"/>
                          </a:solidFill>
                          <a:effectLst/>
                          <a:latin typeface="Arial" charset="0"/>
                        </a:rPr>
                        <a:t>Recession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bg1"/>
                          </a:solidFill>
                          <a:effectLst/>
                          <a:latin typeface="Arial" charset="0"/>
                        </a:rPr>
                        <a:t>Steady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bg1"/>
                          </a:solidFill>
                          <a:effectLst/>
                          <a:latin typeface="Arial" charset="0"/>
                        </a:rPr>
                        <a:t>Boom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bg1"/>
                          </a:solidFill>
                          <a:effectLst/>
                          <a:latin typeface="Arial" charset="0"/>
                        </a:rPr>
                        <a:t>Max. regret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Classical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 60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 80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 100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353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Popular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 90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 200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 400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3"/>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4"/>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 120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 180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 240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Jazz / R &amp;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 30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 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 200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7"/>
                  </a:ext>
                </a:extLst>
              </a:tr>
              <a:tr h="36353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$ 210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xmlns="" val="10008"/>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Variety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120 – 60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300 – 300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 – 350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6512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C0C0C0"/>
                            </a:outerShdw>
                          </a:effectLst>
                          <a:latin typeface="Arial" charset="0"/>
                        </a:rPr>
                        <a:t>$  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122958" name="Oval 78"/>
          <p:cNvSpPr>
            <a:spLocks noChangeArrowheads="1"/>
          </p:cNvSpPr>
          <p:nvPr/>
        </p:nvSpPr>
        <p:spPr bwMode="auto">
          <a:xfrm>
            <a:off x="6858000" y="5029200"/>
            <a:ext cx="1066800" cy="3175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90476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3400"/>
              <a:t>Deciding What Conditions Exist:  Uncertainty</a:t>
            </a:r>
          </a:p>
        </p:txBody>
      </p:sp>
      <p:sp>
        <p:nvSpPr>
          <p:cNvPr id="123907" name="Rectangle 3"/>
          <p:cNvSpPr>
            <a:spLocks noGrp="1" noChangeArrowheads="1"/>
          </p:cNvSpPr>
          <p:nvPr>
            <p:ph type="body" idx="1"/>
          </p:nvPr>
        </p:nvSpPr>
        <p:spPr>
          <a:xfrm>
            <a:off x="365125" y="1387475"/>
            <a:ext cx="7864475" cy="4013200"/>
          </a:xfrm>
        </p:spPr>
        <p:txBody>
          <a:bodyPr/>
          <a:lstStyle/>
          <a:p>
            <a:pPr>
              <a:buFont typeface="Wingdings" pitchFamily="2" charset="2"/>
              <a:buNone/>
            </a:pPr>
            <a:r>
              <a:rPr lang="en-US" sz="2800" b="1"/>
              <a:t>Insufficient Reason:  </a:t>
            </a:r>
            <a:r>
              <a:rPr lang="en-US" sz="2800"/>
              <a:t>Assume each economic condition is equally likely:</a:t>
            </a:r>
          </a:p>
          <a:p>
            <a:pPr>
              <a:buFont typeface="Wingdings" pitchFamily="2" charset="2"/>
              <a:buNone/>
            </a:pPr>
            <a:r>
              <a:rPr lang="en-US" sz="2400"/>
              <a:t>	Classical	1/3 (  60   +   80 +  100) = 1/3(240) = $ 80</a:t>
            </a:r>
          </a:p>
          <a:p>
            <a:pPr>
              <a:buFont typeface="Wingdings" pitchFamily="2" charset="2"/>
              <a:buNone/>
            </a:pPr>
            <a:r>
              <a:rPr lang="en-US" sz="2400"/>
              <a:t>	Popular	1/3 (  90   + 200 +  400) = 1/3(690) = $230</a:t>
            </a:r>
          </a:p>
          <a:p>
            <a:pPr>
              <a:buFont typeface="Wingdings" pitchFamily="2" charset="2"/>
              <a:buNone/>
            </a:pPr>
            <a:r>
              <a:rPr lang="en-US" sz="2400"/>
              <a:t>	Gospel	1/3 (120   + 180 +  240) = 1/3(540) = $180</a:t>
            </a:r>
          </a:p>
          <a:p>
            <a:pPr>
              <a:buFont typeface="Wingdings" pitchFamily="2" charset="2"/>
              <a:buNone/>
            </a:pPr>
            <a:r>
              <a:rPr lang="en-US" sz="2400"/>
              <a:t>	Jazz/R&amp;B	1/3 (  30   +   90 +  200) = 1/3(320) = $106.</a:t>
            </a:r>
            <a:r>
              <a:rPr lang="en-US" sz="1800"/>
              <a:t>67</a:t>
            </a:r>
          </a:p>
          <a:p>
            <a:pPr>
              <a:buFont typeface="Wingdings" pitchFamily="2" charset="2"/>
              <a:buNone/>
            </a:pPr>
            <a:r>
              <a:rPr lang="en-US" sz="2400"/>
              <a:t>	Variety	1/3 (  60   + 300 +  350) = 1/3(710) = $236.</a:t>
            </a:r>
            <a:r>
              <a:rPr lang="en-US" sz="1800"/>
              <a:t>67</a:t>
            </a:r>
            <a:endParaRPr lang="en-US" sz="2400"/>
          </a:p>
          <a:p>
            <a:pPr>
              <a:buFont typeface="Wingdings" pitchFamily="2" charset="2"/>
              <a:buNone/>
            </a:pPr>
            <a:endParaRPr lang="en-US" sz="2400"/>
          </a:p>
          <a:p>
            <a:pPr>
              <a:buFont typeface="Wingdings" pitchFamily="2" charset="2"/>
              <a:buNone/>
            </a:pPr>
            <a:endParaRPr lang="en-US" sz="2400"/>
          </a:p>
          <a:p>
            <a:pPr>
              <a:buFont typeface="Wingdings" pitchFamily="2" charset="2"/>
              <a:buNone/>
            </a:pPr>
            <a:endParaRPr lang="en-US" sz="2400"/>
          </a:p>
        </p:txBody>
      </p:sp>
    </p:spTree>
    <p:extLst>
      <p:ext uri="{BB962C8B-B14F-4D97-AF65-F5344CB8AC3E}">
        <p14:creationId xmlns:p14="http://schemas.microsoft.com/office/powerpoint/2010/main" val="4106599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z="3400"/>
              <a:t>Review of “Best Options” under different conditions of uncertainty</a:t>
            </a:r>
          </a:p>
        </p:txBody>
      </p:sp>
      <p:sp>
        <p:nvSpPr>
          <p:cNvPr id="124931" name="Rectangle 3"/>
          <p:cNvSpPr>
            <a:spLocks noGrp="1" noChangeArrowheads="1"/>
          </p:cNvSpPr>
          <p:nvPr>
            <p:ph type="body" idx="1"/>
          </p:nvPr>
        </p:nvSpPr>
        <p:spPr>
          <a:xfrm>
            <a:off x="365125" y="1387475"/>
            <a:ext cx="3898531" cy="4013200"/>
          </a:xfrm>
        </p:spPr>
        <p:txBody>
          <a:bodyPr/>
          <a:lstStyle/>
          <a:p>
            <a:r>
              <a:rPr lang="en-US" dirty="0" err="1"/>
              <a:t>Maximax</a:t>
            </a:r>
            <a:r>
              <a:rPr lang="en-US" dirty="0"/>
              <a:t> </a:t>
            </a:r>
            <a:r>
              <a:rPr lang="en-US" dirty="0" smtClean="0"/>
              <a:t>= </a:t>
            </a:r>
            <a:r>
              <a:rPr lang="en-US" i="1" dirty="0" smtClean="0"/>
              <a:t>Popular</a:t>
            </a:r>
            <a:endParaRPr lang="en-US" i="1" dirty="0"/>
          </a:p>
          <a:p>
            <a:r>
              <a:rPr lang="en-US" dirty="0" err="1"/>
              <a:t>Maximin</a:t>
            </a:r>
            <a:r>
              <a:rPr lang="en-US" dirty="0"/>
              <a:t> = </a:t>
            </a:r>
            <a:r>
              <a:rPr lang="en-US" i="1" dirty="0" smtClean="0"/>
              <a:t>Gospel</a:t>
            </a:r>
            <a:endParaRPr lang="en-US" i="1" dirty="0"/>
          </a:p>
          <a:p>
            <a:r>
              <a:rPr lang="en-US" dirty="0" err="1"/>
              <a:t>Minimax</a:t>
            </a:r>
            <a:r>
              <a:rPr lang="en-US" dirty="0"/>
              <a:t> = </a:t>
            </a:r>
            <a:r>
              <a:rPr lang="en-US" i="1" dirty="0" smtClean="0"/>
              <a:t>Variety</a:t>
            </a:r>
            <a:endParaRPr lang="en-US" i="1" dirty="0"/>
          </a:p>
          <a:p>
            <a:r>
              <a:rPr lang="en-US" dirty="0"/>
              <a:t>Insufficient Reason = </a:t>
            </a:r>
            <a:r>
              <a:rPr lang="en-US" i="1" dirty="0"/>
              <a:t>Variety</a:t>
            </a:r>
          </a:p>
        </p:txBody>
      </p:sp>
    </p:spTree>
    <p:extLst>
      <p:ext uri="{BB962C8B-B14F-4D97-AF65-F5344CB8AC3E}">
        <p14:creationId xmlns:p14="http://schemas.microsoft.com/office/powerpoint/2010/main" val="229889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The Nature of Managerial </a:t>
            </a:r>
            <a:r>
              <a:rPr lang="en-US" dirty="0" smtClean="0"/>
              <a:t/>
            </a:r>
            <a:br>
              <a:rPr lang="en-US" dirty="0" smtClean="0"/>
            </a:br>
            <a:r>
              <a:rPr lang="en-US" dirty="0" smtClean="0"/>
              <a:t>Decision </a:t>
            </a:r>
            <a:r>
              <a:rPr lang="en-US" dirty="0"/>
              <a:t>Making</a:t>
            </a:r>
          </a:p>
        </p:txBody>
      </p:sp>
      <p:sp>
        <p:nvSpPr>
          <p:cNvPr id="14339" name="Rectangle 3"/>
          <p:cNvSpPr>
            <a:spLocks noGrp="1" noChangeArrowheads="1"/>
          </p:cNvSpPr>
          <p:nvPr>
            <p:ph type="body" idx="1"/>
          </p:nvPr>
        </p:nvSpPr>
        <p:spPr/>
        <p:txBody>
          <a:bodyPr/>
          <a:lstStyle/>
          <a:p>
            <a:pPr>
              <a:buFont typeface="Wingdings" pitchFamily="2" charset="2"/>
              <a:buNone/>
            </a:pPr>
            <a:r>
              <a:rPr lang="en-US"/>
              <a:t>Decision Making</a:t>
            </a:r>
          </a:p>
          <a:p>
            <a:pPr lvl="1"/>
            <a:r>
              <a:rPr lang="en-US" sz="2400"/>
              <a:t>The process by which managers respond to opportunities and threats by analyzing options, and selecting goals and/or courses of action.</a:t>
            </a:r>
          </a:p>
          <a:p>
            <a:pPr lvl="2"/>
            <a:r>
              <a:rPr lang="en-US" sz="2000"/>
              <a:t>Decisions in response to </a:t>
            </a:r>
            <a:r>
              <a:rPr lang="en-US" sz="2000" i="1">
                <a:effectLst>
                  <a:outerShdw blurRad="38100" dist="38100" dir="2700000" algn="tl">
                    <a:srgbClr val="C0C0C0"/>
                  </a:outerShdw>
                </a:effectLst>
              </a:rPr>
              <a:t>opportunities</a:t>
            </a:r>
            <a:r>
              <a:rPr lang="en-US" sz="2000"/>
              <a:t>—occurs when managers respond to ways to improve organizational performance.</a:t>
            </a:r>
          </a:p>
          <a:p>
            <a:pPr lvl="2"/>
            <a:r>
              <a:rPr lang="en-US" sz="2000"/>
              <a:t>Decisions in response to </a:t>
            </a:r>
            <a:r>
              <a:rPr lang="en-US" sz="2000" i="1">
                <a:effectLst>
                  <a:outerShdw blurRad="38100" dist="38100" dir="2700000" algn="tl">
                    <a:srgbClr val="C0C0C0"/>
                  </a:outerShdw>
                </a:effectLst>
              </a:rPr>
              <a:t>threats</a:t>
            </a:r>
            <a:r>
              <a:rPr lang="en-US" sz="2000"/>
              <a:t>—occurs when managers are impacted by adverse events to the organization.</a:t>
            </a:r>
          </a:p>
        </p:txBody>
      </p:sp>
    </p:spTree>
    <p:extLst>
      <p:ext uri="{BB962C8B-B14F-4D97-AF65-F5344CB8AC3E}">
        <p14:creationId xmlns:p14="http://schemas.microsoft.com/office/powerpoint/2010/main" val="62772822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Classical Decision Making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53319771"/>
              </p:ext>
            </p:extLst>
          </p:nvPr>
        </p:nvGraphicFramePr>
        <p:xfrm>
          <a:off x="1075334" y="1545336"/>
          <a:ext cx="5665623" cy="3408680"/>
        </p:xfrm>
        <a:graphic>
          <a:graphicData uri="http://schemas.openxmlformats.org/drawingml/2006/table">
            <a:tbl>
              <a:tblPr firstRow="1" bandRow="1">
                <a:tableStyleId>{5C22544A-7EE6-4342-B048-85BDC9FD1C3A}</a:tableStyleId>
              </a:tblPr>
              <a:tblGrid>
                <a:gridCol w="1121793"/>
                <a:gridCol w="4543830"/>
              </a:tblGrid>
              <a:tr h="370840">
                <a:tc>
                  <a:txBody>
                    <a:bodyPr/>
                    <a:lstStyle/>
                    <a:p>
                      <a:r>
                        <a:rPr lang="en-US" dirty="0" smtClean="0"/>
                        <a:t>Step No.</a:t>
                      </a:r>
                      <a:endParaRPr lang="en-US" dirty="0"/>
                    </a:p>
                  </a:txBody>
                  <a:tcPr/>
                </a:tc>
                <a:tc>
                  <a:txBody>
                    <a:bodyPr/>
                    <a:lstStyle/>
                    <a:p>
                      <a:r>
                        <a:rPr lang="en-US" dirty="0" smtClean="0"/>
                        <a:t>Step:</a:t>
                      </a:r>
                      <a:endParaRPr lang="en-US" dirty="0"/>
                    </a:p>
                  </a:txBody>
                  <a:tcPr/>
                </a:tc>
              </a:tr>
              <a:tr h="370840">
                <a:tc>
                  <a:txBody>
                    <a:bodyPr/>
                    <a:lstStyle/>
                    <a:p>
                      <a:pPr algn="ctr"/>
                      <a:r>
                        <a:rPr lang="en-US" dirty="0" smtClean="0"/>
                        <a:t>1</a:t>
                      </a:r>
                      <a:endParaRPr lang="en-US" dirty="0"/>
                    </a:p>
                  </a:txBody>
                  <a:tcPr/>
                </a:tc>
                <a:tc>
                  <a:txBody>
                    <a:bodyPr/>
                    <a:lstStyle/>
                    <a:p>
                      <a:r>
                        <a:rPr lang="en-US" dirty="0" smtClean="0"/>
                        <a:t>Recognize the need for a decision</a:t>
                      </a:r>
                      <a:endParaRPr lang="en-US" dirty="0"/>
                    </a:p>
                  </a:txBody>
                  <a:tcPr/>
                </a:tc>
              </a:tr>
              <a:tr h="370840">
                <a:tc>
                  <a:txBody>
                    <a:bodyPr/>
                    <a:lstStyle/>
                    <a:p>
                      <a:pPr algn="ctr"/>
                      <a:r>
                        <a:rPr lang="en-US" dirty="0" smtClean="0"/>
                        <a:t>2</a:t>
                      </a:r>
                      <a:endParaRPr lang="en-US" dirty="0"/>
                    </a:p>
                  </a:txBody>
                  <a:tcPr/>
                </a:tc>
                <a:tc>
                  <a:txBody>
                    <a:bodyPr/>
                    <a:lstStyle/>
                    <a:p>
                      <a:r>
                        <a:rPr lang="en-US" dirty="0" smtClean="0"/>
                        <a:t>Identify</a:t>
                      </a:r>
                      <a:r>
                        <a:rPr lang="en-US" baseline="0" dirty="0" smtClean="0"/>
                        <a:t> or generate alternatives solutions</a:t>
                      </a:r>
                      <a:endParaRPr lang="en-US" dirty="0"/>
                    </a:p>
                  </a:txBody>
                  <a:tcPr/>
                </a:tc>
              </a:tr>
              <a:tr h="370840">
                <a:tc>
                  <a:txBody>
                    <a:bodyPr/>
                    <a:lstStyle/>
                    <a:p>
                      <a:pPr algn="ctr"/>
                      <a:r>
                        <a:rPr lang="en-US" dirty="0" smtClean="0"/>
                        <a:t>3</a:t>
                      </a:r>
                      <a:endParaRPr lang="en-US" dirty="0"/>
                    </a:p>
                  </a:txBody>
                  <a:tcPr/>
                </a:tc>
                <a:tc>
                  <a:txBody>
                    <a:bodyPr/>
                    <a:lstStyle/>
                    <a:p>
                      <a:r>
                        <a:rPr lang="en-US" dirty="0" smtClean="0"/>
                        <a:t>Assess the alternatives, given possible “states of nature” and decision</a:t>
                      </a:r>
                      <a:r>
                        <a:rPr lang="en-US" baseline="0" dirty="0" smtClean="0"/>
                        <a:t> making assumptions</a:t>
                      </a:r>
                      <a:endParaRPr lang="en-US" dirty="0"/>
                    </a:p>
                  </a:txBody>
                  <a:tcPr/>
                </a:tc>
              </a:tr>
              <a:tr h="370840">
                <a:tc>
                  <a:txBody>
                    <a:bodyPr/>
                    <a:lstStyle/>
                    <a:p>
                      <a:pPr algn="ctr"/>
                      <a:r>
                        <a:rPr lang="en-US" dirty="0" smtClean="0"/>
                        <a:t>4</a:t>
                      </a:r>
                      <a:endParaRPr lang="en-US" dirty="0"/>
                    </a:p>
                  </a:txBody>
                  <a:tcPr/>
                </a:tc>
                <a:tc>
                  <a:txBody>
                    <a:bodyPr/>
                    <a:lstStyle/>
                    <a:p>
                      <a:r>
                        <a:rPr lang="en-US" dirty="0" smtClean="0"/>
                        <a:t>Choose among alternatives</a:t>
                      </a:r>
                      <a:endParaRPr lang="en-US" dirty="0"/>
                    </a:p>
                  </a:txBody>
                  <a:tcPr/>
                </a:tc>
              </a:tr>
              <a:tr h="370840">
                <a:tc>
                  <a:txBody>
                    <a:bodyPr/>
                    <a:lstStyle/>
                    <a:p>
                      <a:pPr algn="ctr"/>
                      <a:r>
                        <a:rPr lang="en-US" dirty="0" smtClean="0"/>
                        <a:t>5</a:t>
                      </a:r>
                      <a:endParaRPr lang="en-US" dirty="0"/>
                    </a:p>
                  </a:txBody>
                  <a:tcPr/>
                </a:tc>
                <a:tc>
                  <a:txBody>
                    <a:bodyPr/>
                    <a:lstStyle/>
                    <a:p>
                      <a:r>
                        <a:rPr lang="en-US" dirty="0" smtClean="0"/>
                        <a:t>Implement the chosen alternative</a:t>
                      </a:r>
                      <a:endParaRPr lang="en-US" dirty="0"/>
                    </a:p>
                  </a:txBody>
                  <a:tcPr/>
                </a:tc>
              </a:tr>
              <a:tr h="370840">
                <a:tc>
                  <a:txBody>
                    <a:bodyPr/>
                    <a:lstStyle/>
                    <a:p>
                      <a:pPr algn="ctr"/>
                      <a:r>
                        <a:rPr lang="en-US" dirty="0" smtClean="0"/>
                        <a:t>6</a:t>
                      </a:r>
                      <a:endParaRPr lang="en-US" dirty="0"/>
                    </a:p>
                  </a:txBody>
                  <a:tcPr/>
                </a:tc>
                <a:tc>
                  <a:txBody>
                    <a:bodyPr/>
                    <a:lstStyle/>
                    <a:p>
                      <a:r>
                        <a:rPr lang="en-US" dirty="0" smtClean="0"/>
                        <a:t>Gather feedback to learn how well chose alternative is working</a:t>
                      </a:r>
                      <a:endParaRPr lang="en-US" dirty="0"/>
                    </a:p>
                  </a:txBody>
                  <a:tcPr/>
                </a:tc>
              </a:tr>
            </a:tbl>
          </a:graphicData>
        </a:graphic>
      </p:graphicFrame>
    </p:spTree>
    <p:extLst>
      <p:ext uri="{BB962C8B-B14F-4D97-AF65-F5344CB8AC3E}">
        <p14:creationId xmlns:p14="http://schemas.microsoft.com/office/powerpoint/2010/main" val="739156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dirty="0"/>
              <a:t>The Classical Model of Decision </a:t>
            </a:r>
            <a:r>
              <a:rPr lang="en-US" sz="3200" dirty="0" smtClean="0"/>
              <a:t>Making Makes Many Assumptions</a:t>
            </a:r>
            <a:endParaRPr lang="en-US" sz="3200" dirty="0"/>
          </a:p>
        </p:txBody>
      </p:sp>
      <p:sp>
        <p:nvSpPr>
          <p:cNvPr id="2" name="TextBox 1"/>
          <p:cNvSpPr txBox="1"/>
          <p:nvPr/>
        </p:nvSpPr>
        <p:spPr>
          <a:xfrm>
            <a:off x="475488" y="1397203"/>
            <a:ext cx="7666330" cy="338554"/>
          </a:xfrm>
          <a:prstGeom prst="rect">
            <a:avLst/>
          </a:prstGeom>
          <a:noFill/>
        </p:spPr>
        <p:txBody>
          <a:bodyPr wrap="square" rtlCol="0">
            <a:spAutoFit/>
          </a:bodyPr>
          <a:lstStyle/>
          <a:p>
            <a:r>
              <a:rPr lang="en-US" dirty="0" smtClean="0"/>
              <a:t>What are some assumptions of classical decision making that may not be correct?</a:t>
            </a:r>
            <a:endParaRPr lang="en-US" dirty="0"/>
          </a:p>
        </p:txBody>
      </p:sp>
    </p:spTree>
  </p:cSld>
  <p:clrMapOvr>
    <a:masterClrMapping/>
  </p:clrMapOvr>
  <p:transition>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The Administrative </a:t>
            </a:r>
            <a:r>
              <a:rPr lang="en-US" dirty="0" smtClean="0"/>
              <a:t>Model </a:t>
            </a:r>
            <a:br>
              <a:rPr lang="en-US" dirty="0" smtClean="0"/>
            </a:br>
            <a:r>
              <a:rPr lang="en-US" sz="2400" dirty="0" smtClean="0"/>
              <a:t>(March &amp; Simon)</a:t>
            </a:r>
            <a:endParaRPr lang="en-US" sz="2400" dirty="0"/>
          </a:p>
        </p:txBody>
      </p:sp>
      <p:sp>
        <p:nvSpPr>
          <p:cNvPr id="25603" name="Rectangle 3"/>
          <p:cNvSpPr>
            <a:spLocks noGrp="1" noChangeArrowheads="1"/>
          </p:cNvSpPr>
          <p:nvPr>
            <p:ph type="body" idx="1"/>
          </p:nvPr>
        </p:nvSpPr>
        <p:spPr>
          <a:xfrm>
            <a:off x="365124" y="1387475"/>
            <a:ext cx="4430160" cy="4013200"/>
          </a:xfrm>
        </p:spPr>
        <p:txBody>
          <a:bodyPr/>
          <a:lstStyle/>
          <a:p>
            <a:pPr>
              <a:buFont typeface="Wingdings" pitchFamily="2" charset="2"/>
              <a:buNone/>
            </a:pPr>
            <a:r>
              <a:rPr lang="en-US" dirty="0"/>
              <a:t>Administrative Model of Decision Making</a:t>
            </a:r>
          </a:p>
          <a:p>
            <a:pPr lvl="1"/>
            <a:r>
              <a:rPr lang="en-US" dirty="0" smtClean="0"/>
              <a:t>A </a:t>
            </a:r>
            <a:r>
              <a:rPr lang="en-US" b="1" dirty="0" smtClean="0"/>
              <a:t>descriptive</a:t>
            </a:r>
            <a:r>
              <a:rPr lang="en-US" dirty="0" smtClean="0"/>
              <a:t> </a:t>
            </a:r>
            <a:r>
              <a:rPr lang="en-US" dirty="0"/>
              <a:t>approach to decision making that explains why </a:t>
            </a:r>
            <a:r>
              <a:rPr lang="en-US" dirty="0" smtClean="0"/>
              <a:t>usually </a:t>
            </a:r>
            <a:r>
              <a:rPr lang="en-US" dirty="0"/>
              <a:t>make </a:t>
            </a:r>
            <a:r>
              <a:rPr lang="en-US" i="1" dirty="0"/>
              <a:t>satisfactory</a:t>
            </a:r>
            <a:r>
              <a:rPr lang="en-US" dirty="0"/>
              <a:t> rather than </a:t>
            </a:r>
            <a:r>
              <a:rPr lang="en-US" i="1" dirty="0"/>
              <a:t>optimum</a:t>
            </a:r>
            <a:r>
              <a:rPr lang="en-US" dirty="0"/>
              <a:t> decisions.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The Administrative </a:t>
            </a:r>
            <a:r>
              <a:rPr lang="en-US" dirty="0" smtClean="0"/>
              <a:t>Model </a:t>
            </a:r>
            <a:br>
              <a:rPr lang="en-US" dirty="0" smtClean="0"/>
            </a:br>
            <a:r>
              <a:rPr lang="en-US" sz="2400" dirty="0" smtClean="0"/>
              <a:t>(March &amp; Simon; see text pp. 176 - 179)</a:t>
            </a:r>
            <a:endParaRPr lang="en-US" dirty="0"/>
          </a:p>
        </p:txBody>
      </p:sp>
      <p:sp>
        <p:nvSpPr>
          <p:cNvPr id="27651" name="Rectangle 3"/>
          <p:cNvSpPr>
            <a:spLocks noGrp="1" noChangeArrowheads="1"/>
          </p:cNvSpPr>
          <p:nvPr>
            <p:ph type="body" idx="1"/>
          </p:nvPr>
        </p:nvSpPr>
        <p:spPr/>
        <p:txBody>
          <a:bodyPr/>
          <a:lstStyle/>
          <a:p>
            <a:pPr>
              <a:lnSpc>
                <a:spcPct val="90000"/>
              </a:lnSpc>
              <a:buFont typeface="Wingdings" pitchFamily="2" charset="2"/>
              <a:buNone/>
            </a:pPr>
            <a:r>
              <a:rPr lang="en-US" dirty="0"/>
              <a:t>Administrative Model of Decision Making </a:t>
            </a:r>
          </a:p>
          <a:p>
            <a:pPr lvl="1">
              <a:lnSpc>
                <a:spcPct val="90000"/>
              </a:lnSpc>
            </a:pPr>
            <a:r>
              <a:rPr lang="en-US" b="1" dirty="0" smtClean="0">
                <a:effectLst>
                  <a:outerShdw blurRad="38100" dist="38100" dir="2700000" algn="tl">
                    <a:srgbClr val="000000">
                      <a:alpha val="43137"/>
                    </a:srgbClr>
                  </a:outerShdw>
                </a:effectLst>
              </a:rPr>
              <a:t>B_______________  R_______________</a:t>
            </a:r>
          </a:p>
          <a:p>
            <a:pPr lvl="1">
              <a:lnSpc>
                <a:spcPct val="90000"/>
              </a:lnSpc>
            </a:pPr>
            <a:r>
              <a:rPr lang="en-US" dirty="0" smtClean="0"/>
              <a:t>There </a:t>
            </a:r>
            <a:r>
              <a:rPr lang="en-US" dirty="0"/>
              <a:t>is a large number of alternatives and available information can be so extensive that managers cannot consider it all.</a:t>
            </a:r>
          </a:p>
          <a:p>
            <a:pPr lvl="2">
              <a:lnSpc>
                <a:spcPct val="90000"/>
              </a:lnSpc>
            </a:pPr>
            <a:r>
              <a:rPr lang="en-US" dirty="0"/>
              <a:t>Decisions are limited by people’s cognitive abilities.</a:t>
            </a:r>
          </a:p>
          <a:p>
            <a:pPr lvl="1">
              <a:lnSpc>
                <a:spcPct val="90000"/>
              </a:lnSpc>
            </a:pPr>
            <a:r>
              <a:rPr lang="en-US" b="1" dirty="0">
                <a:effectLst>
                  <a:outerShdw blurRad="38100" dist="38100" dir="2700000" algn="tl">
                    <a:srgbClr val="000000">
                      <a:alpha val="43137"/>
                    </a:srgbClr>
                  </a:outerShdw>
                </a:effectLst>
              </a:rPr>
              <a:t>Incomplete information</a:t>
            </a:r>
          </a:p>
          <a:p>
            <a:pPr lvl="2">
              <a:lnSpc>
                <a:spcPct val="90000"/>
              </a:lnSpc>
            </a:pPr>
            <a:r>
              <a:rPr lang="en-US" dirty="0"/>
              <a:t>most managers do not see all alternatives and decide based on incomplete information.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fade">
                                      <p:cBhvr>
                                        <p:cTn id="10" dur="500"/>
                                        <p:tgtEl>
                                          <p:spTgt spid="27651">
                                            <p:txEl>
                                              <p:pRg st="1" end="1"/>
                                            </p:txEl>
                                          </p:spTgt>
                                        </p:tgtEl>
                                      </p:cBhvr>
                                    </p:animEffect>
                                  </p:childTnLst>
                                  <p:subTnLst>
                                    <p:animClr clrSpc="rgb" dir="cw">
                                      <p:cBhvr override="childStyle">
                                        <p:cTn dur="1" fill="hold" display="0" masterRel="nextClick" afterEffect="1"/>
                                        <p:tgtEl>
                                          <p:spTgt spid="27651">
                                            <p:txEl>
                                              <p:pRg st="1" end="1"/>
                                            </p:txEl>
                                          </p:spTgt>
                                        </p:tgtEl>
                                        <p:attrNameLst>
                                          <p:attrName>ppt_c</p:attrName>
                                        </p:attrNameLst>
                                      </p:cBhvr>
                                      <p:to>
                                        <a:srgbClr val="1A69A4"/>
                                      </p:to>
                                    </p:animClr>
                                  </p:subTnLst>
                                </p:cTn>
                              </p:par>
                              <p:par>
                                <p:cTn id="11" presetID="10" presetClass="entr" presetSubtype="0"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fade">
                                      <p:cBhvr>
                                        <p:cTn id="13" dur="500"/>
                                        <p:tgtEl>
                                          <p:spTgt spid="27651">
                                            <p:txEl>
                                              <p:pRg st="2" end="2"/>
                                            </p:txEl>
                                          </p:spTgt>
                                        </p:tgtEl>
                                      </p:cBhvr>
                                    </p:animEffect>
                                  </p:childTnLst>
                                  <p:subTnLst>
                                    <p:animClr clrSpc="rgb" dir="cw">
                                      <p:cBhvr override="childStyle">
                                        <p:cTn dur="1" fill="hold" display="0" masterRel="nextClick" afterEffect="1"/>
                                        <p:tgtEl>
                                          <p:spTgt spid="27651">
                                            <p:txEl>
                                              <p:pRg st="2" end="2"/>
                                            </p:txEl>
                                          </p:spTgt>
                                        </p:tgtEl>
                                        <p:attrNameLst>
                                          <p:attrName>ppt_c</p:attrName>
                                        </p:attrNameLst>
                                      </p:cBhvr>
                                      <p:to>
                                        <a:srgbClr val="1A69A4"/>
                                      </p:to>
                                    </p:animClr>
                                  </p:subTnLst>
                                </p:cTn>
                              </p:par>
                              <p:par>
                                <p:cTn id="14" presetID="10" presetClass="entr" presetSubtype="0" fill="hold" grpId="0" nodeType="withEffect">
                                  <p:stCondLst>
                                    <p:cond delay="0"/>
                                  </p:stCondLst>
                                  <p:childTnLst>
                                    <p:set>
                                      <p:cBhvr>
                                        <p:cTn id="15" dur="1" fill="hold">
                                          <p:stCondLst>
                                            <p:cond delay="0"/>
                                          </p:stCondLst>
                                        </p:cTn>
                                        <p:tgtEl>
                                          <p:spTgt spid="27651">
                                            <p:txEl>
                                              <p:pRg st="3" end="3"/>
                                            </p:txEl>
                                          </p:spTgt>
                                        </p:tgtEl>
                                        <p:attrNameLst>
                                          <p:attrName>style.visibility</p:attrName>
                                        </p:attrNameLst>
                                      </p:cBhvr>
                                      <p:to>
                                        <p:strVal val="visible"/>
                                      </p:to>
                                    </p:set>
                                    <p:animEffect transition="in" filter="fade">
                                      <p:cBhvr>
                                        <p:cTn id="16" dur="500"/>
                                        <p:tgtEl>
                                          <p:spTgt spid="27651">
                                            <p:txEl>
                                              <p:pRg st="3" end="3"/>
                                            </p:txEl>
                                          </p:spTgt>
                                        </p:tgtEl>
                                      </p:cBhvr>
                                    </p:animEffect>
                                  </p:childTnLst>
                                  <p:subTnLst>
                                    <p:animClr clrSpc="rgb" dir="cw">
                                      <p:cBhvr override="childStyle">
                                        <p:cTn dur="1" fill="hold" display="0" masterRel="nextClick" afterEffect="1"/>
                                        <p:tgtEl>
                                          <p:spTgt spid="27651">
                                            <p:txEl>
                                              <p:pRg st="3" end="3"/>
                                            </p:txEl>
                                          </p:spTgt>
                                        </p:tgtEl>
                                        <p:attrNameLst>
                                          <p:attrName>ppt_c</p:attrName>
                                        </p:attrNameLst>
                                      </p:cBhvr>
                                      <p:to>
                                        <a:srgbClr val="1A69A4"/>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animEffect transition="in" filter="fade">
                                      <p:cBhvr>
                                        <p:cTn id="21" dur="500"/>
                                        <p:tgtEl>
                                          <p:spTgt spid="27651">
                                            <p:txEl>
                                              <p:pRg st="4" end="4"/>
                                            </p:txEl>
                                          </p:spTgt>
                                        </p:tgtEl>
                                      </p:cBhvr>
                                    </p:animEffect>
                                  </p:childTnLst>
                                  <p:subTnLst>
                                    <p:animClr clrSpc="rgb" dir="cw">
                                      <p:cBhvr override="childStyle">
                                        <p:cTn dur="1" fill="hold" display="0" masterRel="nextClick" afterEffect="1"/>
                                        <p:tgtEl>
                                          <p:spTgt spid="27651">
                                            <p:txEl>
                                              <p:pRg st="4" end="4"/>
                                            </p:txEl>
                                          </p:spTgt>
                                        </p:tgtEl>
                                        <p:attrNameLst>
                                          <p:attrName>ppt_c</p:attrName>
                                        </p:attrNameLst>
                                      </p:cBhvr>
                                      <p:to>
                                        <a:srgbClr val="1A69A4"/>
                                      </p:to>
                                    </p:animClr>
                                  </p:subTnLst>
                                </p:cTn>
                              </p:par>
                              <p:par>
                                <p:cTn id="22" presetID="10" presetClass="entr" presetSubtype="0" fill="hold" grpId="0" nodeType="withEffect">
                                  <p:stCondLst>
                                    <p:cond delay="0"/>
                                  </p:stCondLst>
                                  <p:childTnLst>
                                    <p:set>
                                      <p:cBhvr>
                                        <p:cTn id="23" dur="1" fill="hold">
                                          <p:stCondLst>
                                            <p:cond delay="0"/>
                                          </p:stCondLst>
                                        </p:cTn>
                                        <p:tgtEl>
                                          <p:spTgt spid="27651">
                                            <p:txEl>
                                              <p:pRg st="5" end="5"/>
                                            </p:txEl>
                                          </p:spTgt>
                                        </p:tgtEl>
                                        <p:attrNameLst>
                                          <p:attrName>style.visibility</p:attrName>
                                        </p:attrNameLst>
                                      </p:cBhvr>
                                      <p:to>
                                        <p:strVal val="visible"/>
                                      </p:to>
                                    </p:set>
                                    <p:animEffect transition="in" filter="fade">
                                      <p:cBhvr>
                                        <p:cTn id="24" dur="500"/>
                                        <p:tgtEl>
                                          <p:spTgt spid="27651">
                                            <p:txEl>
                                              <p:pRg st="5" end="5"/>
                                            </p:txEl>
                                          </p:spTgt>
                                        </p:tgtEl>
                                      </p:cBhvr>
                                    </p:animEffect>
                                  </p:childTnLst>
                                  <p:subTnLst>
                                    <p:animClr clrSpc="rgb" dir="cw">
                                      <p:cBhvr override="childStyle">
                                        <p:cTn dur="1" fill="hold" display="0" masterRel="nextClick" afterEffect="1"/>
                                        <p:tgtEl>
                                          <p:spTgt spid="27651">
                                            <p:txEl>
                                              <p:pRg st="5" end="5"/>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information often incomplete?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839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Causes of Incomplete Information </a:t>
            </a:r>
          </a:p>
        </p:txBody>
      </p:sp>
      <p:sp>
        <p:nvSpPr>
          <p:cNvPr id="32771" name="Rectangle 3"/>
          <p:cNvSpPr>
            <a:spLocks noGrp="1" noChangeArrowheads="1"/>
          </p:cNvSpPr>
          <p:nvPr>
            <p:ph type="body" idx="1"/>
          </p:nvPr>
        </p:nvSpPr>
        <p:spPr>
          <a:xfrm>
            <a:off x="365125" y="1387475"/>
            <a:ext cx="3906838" cy="3052763"/>
          </a:xfrm>
        </p:spPr>
        <p:txBody>
          <a:bodyPr/>
          <a:lstStyle/>
          <a:p>
            <a:pPr>
              <a:buFont typeface="Wingdings" pitchFamily="2" charset="2"/>
              <a:buNone/>
            </a:pPr>
            <a:r>
              <a:rPr lang="en-US" sz="2800" b="1" dirty="0"/>
              <a:t>Ambiguous Information</a:t>
            </a:r>
          </a:p>
          <a:p>
            <a:pPr lvl="1"/>
            <a:r>
              <a:rPr lang="en-US" sz="2400" dirty="0"/>
              <a:t>Information whose meaning is not clear allowing it to </a:t>
            </a:r>
            <a:r>
              <a:rPr lang="en-US" sz="2400" dirty="0" smtClean="0"/>
              <a:t>be perceived and  </a:t>
            </a:r>
            <a:r>
              <a:rPr lang="en-US" sz="2400" dirty="0"/>
              <a:t/>
            </a:r>
            <a:br>
              <a:rPr lang="en-US" sz="2400" dirty="0"/>
            </a:br>
            <a:r>
              <a:rPr lang="en-US" sz="2400" dirty="0"/>
              <a:t>interpreted in multiple or conflicting ways.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Consequences </a:t>
            </a:r>
            <a:r>
              <a:rPr lang="en-US" dirty="0"/>
              <a:t>of </a:t>
            </a:r>
            <a:r>
              <a:rPr lang="en-US" dirty="0" smtClean="0"/>
              <a:t/>
            </a:r>
            <a:br>
              <a:rPr lang="en-US" dirty="0" smtClean="0"/>
            </a:br>
            <a:r>
              <a:rPr lang="en-US" dirty="0" smtClean="0"/>
              <a:t>Incomplete </a:t>
            </a:r>
            <a:r>
              <a:rPr lang="en-US" dirty="0"/>
              <a:t>Information</a:t>
            </a:r>
          </a:p>
        </p:txBody>
      </p:sp>
      <p:sp>
        <p:nvSpPr>
          <p:cNvPr id="34819" name="Rectangle 3"/>
          <p:cNvSpPr>
            <a:spLocks noGrp="1" noChangeArrowheads="1"/>
          </p:cNvSpPr>
          <p:nvPr>
            <p:ph type="body" idx="1"/>
          </p:nvPr>
        </p:nvSpPr>
        <p:spPr>
          <a:xfrm>
            <a:off x="365124" y="1387475"/>
            <a:ext cx="7864475" cy="4013200"/>
          </a:xfrm>
        </p:spPr>
        <p:txBody>
          <a:bodyPr/>
          <a:lstStyle/>
          <a:p>
            <a:pPr>
              <a:lnSpc>
                <a:spcPct val="90000"/>
              </a:lnSpc>
              <a:buFont typeface="Wingdings" pitchFamily="2" charset="2"/>
              <a:buNone/>
            </a:pPr>
            <a:r>
              <a:rPr lang="en-US" sz="2800" b="1" dirty="0"/>
              <a:t>Satisficing</a:t>
            </a:r>
          </a:p>
          <a:p>
            <a:pPr lvl="1">
              <a:lnSpc>
                <a:spcPct val="90000"/>
              </a:lnSpc>
            </a:pPr>
            <a:r>
              <a:rPr lang="en-US" sz="2400" dirty="0"/>
              <a:t>Searching for and choosing an acceptable, or satisfactory response to problems and opportunities, rather than </a:t>
            </a:r>
            <a:r>
              <a:rPr lang="en-US" sz="2400" dirty="0" smtClean="0"/>
              <a:t>making the </a:t>
            </a:r>
            <a:r>
              <a:rPr lang="en-US" sz="2400" dirty="0"/>
              <a:t>best decision.</a:t>
            </a:r>
          </a:p>
          <a:p>
            <a:pPr lvl="2">
              <a:lnSpc>
                <a:spcPct val="90000"/>
              </a:lnSpc>
            </a:pPr>
            <a:r>
              <a:rPr lang="en-US" sz="2200" dirty="0"/>
              <a:t>Managers explore a limited number of options and choose an acceptable decision rather than the optimum decision.</a:t>
            </a:r>
          </a:p>
          <a:p>
            <a:pPr lvl="2">
              <a:lnSpc>
                <a:spcPct val="90000"/>
              </a:lnSpc>
            </a:pPr>
            <a:r>
              <a:rPr lang="en-US" sz="2200" dirty="0"/>
              <a:t>Managers assume that the limited options they examine represent all options.</a:t>
            </a:r>
          </a:p>
          <a:p>
            <a:pPr lvl="2">
              <a:lnSpc>
                <a:spcPct val="90000"/>
              </a:lnSpc>
            </a:pPr>
            <a:r>
              <a:rPr lang="en-US" sz="2200" dirty="0"/>
              <a:t>This is the typical response of managers when dealing with incomplete information.</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z="3400" dirty="0" smtClean="0"/>
              <a:t>Heuristics, </a:t>
            </a:r>
            <a:r>
              <a:rPr lang="en-US" sz="3400" dirty="0"/>
              <a:t>Cognitive Biases, and Managerial Decision Making</a:t>
            </a:r>
          </a:p>
        </p:txBody>
      </p:sp>
      <p:sp>
        <p:nvSpPr>
          <p:cNvPr id="96259" name="Rectangle 3"/>
          <p:cNvSpPr>
            <a:spLocks noGrp="1" noChangeArrowheads="1"/>
          </p:cNvSpPr>
          <p:nvPr>
            <p:ph type="body" idx="1"/>
          </p:nvPr>
        </p:nvSpPr>
        <p:spPr>
          <a:xfrm>
            <a:off x="197700" y="1228725"/>
            <a:ext cx="7864475" cy="4013200"/>
          </a:xfrm>
        </p:spPr>
        <p:txBody>
          <a:bodyPr/>
          <a:lstStyle/>
          <a:p>
            <a:pPr>
              <a:buFont typeface="Wingdings" pitchFamily="2" charset="2"/>
              <a:buNone/>
            </a:pPr>
            <a:r>
              <a:rPr lang="en-US" i="1" dirty="0" smtClean="0">
                <a:effectLst>
                  <a:outerShdw blurRad="38100" dist="38100" dir="2700000" algn="tl">
                    <a:srgbClr val="C0C0C0"/>
                  </a:outerShdw>
                </a:effectLst>
              </a:rPr>
              <a:t>  Heuristics </a:t>
            </a:r>
            <a:r>
              <a:rPr lang="en-US" sz="2800" i="1" dirty="0">
                <a:effectLst>
                  <a:outerShdw blurRad="38100" dist="38100" dir="2700000" algn="tl">
                    <a:srgbClr val="C0C0C0"/>
                  </a:outerShdw>
                </a:effectLst>
              </a:rPr>
              <a:t>(Mental </a:t>
            </a:r>
            <a:r>
              <a:rPr lang="en-US" sz="2800" i="1" dirty="0" smtClean="0">
                <a:effectLst>
                  <a:outerShdw blurRad="38100" dist="38100" dir="2700000" algn="tl">
                    <a:srgbClr val="C0C0C0"/>
                  </a:outerShdw>
                </a:effectLst>
              </a:rPr>
              <a:t>Shortcuts; </a:t>
            </a:r>
            <a:r>
              <a:rPr lang="en-US" sz="2000" i="1" dirty="0" smtClean="0">
                <a:effectLst>
                  <a:outerShdw blurRad="38100" dist="38100" dir="2700000" algn="tl">
                    <a:srgbClr val="C0C0C0"/>
                  </a:outerShdw>
                </a:effectLst>
              </a:rPr>
              <a:t>see text</a:t>
            </a:r>
            <a:r>
              <a:rPr lang="en-US" sz="2800" i="1" dirty="0" smtClean="0">
                <a:effectLst>
                  <a:outerShdw blurRad="38100" dist="38100" dir="2700000" algn="tl">
                    <a:srgbClr val="C0C0C0"/>
                  </a:outerShdw>
                </a:effectLst>
              </a:rPr>
              <a:t>):</a:t>
            </a:r>
            <a:endParaRPr lang="en-US" i="1" dirty="0">
              <a:effectLst>
                <a:outerShdw blurRad="38100" dist="38100" dir="2700000" algn="tl">
                  <a:srgbClr val="C0C0C0"/>
                </a:outerShdw>
              </a:effectLst>
            </a:endParaRPr>
          </a:p>
          <a:p>
            <a:pPr lvl="1"/>
            <a:r>
              <a:rPr lang="en-US" sz="2400" dirty="0"/>
              <a:t>Rules of thumb to deal with complex situations; a </a:t>
            </a:r>
            <a:r>
              <a:rPr lang="en-US" sz="2400" dirty="0" smtClean="0"/>
              <a:t>result of </a:t>
            </a:r>
            <a:r>
              <a:rPr lang="en-US" sz="2400" dirty="0"/>
              <a:t>bounded rationality</a:t>
            </a:r>
          </a:p>
          <a:p>
            <a:pPr lvl="1"/>
            <a:r>
              <a:rPr lang="en-US" sz="2400" dirty="0"/>
              <a:t>Three Main Heuristics:</a:t>
            </a:r>
          </a:p>
          <a:p>
            <a:pPr lvl="2"/>
            <a:r>
              <a:rPr lang="en-US" dirty="0"/>
              <a:t>“</a:t>
            </a:r>
            <a:r>
              <a:rPr lang="en-US" i="1" dirty="0" smtClean="0">
                <a:effectLst>
                  <a:outerShdw blurRad="38100" dist="38100" dir="2700000" algn="tl">
                    <a:srgbClr val="C0C0C0"/>
                  </a:outerShdw>
                </a:effectLst>
              </a:rPr>
              <a:t>A_______________</a:t>
            </a:r>
            <a:r>
              <a:rPr lang="en-US" dirty="0" smtClean="0"/>
              <a:t>” </a:t>
            </a:r>
            <a:r>
              <a:rPr lang="en-US" dirty="0"/>
              <a:t>Heuristic</a:t>
            </a:r>
          </a:p>
          <a:p>
            <a:pPr lvl="2"/>
            <a:r>
              <a:rPr lang="en-US" dirty="0"/>
              <a:t>“</a:t>
            </a:r>
            <a:r>
              <a:rPr lang="en-US" i="1" dirty="0" smtClean="0">
                <a:effectLst>
                  <a:outerShdw blurRad="38100" dist="38100" dir="2700000" algn="tl">
                    <a:srgbClr val="C0C0C0"/>
                  </a:outerShdw>
                </a:effectLst>
              </a:rPr>
              <a:t>R_______________</a:t>
            </a:r>
            <a:r>
              <a:rPr lang="en-US" dirty="0" smtClean="0"/>
              <a:t>” </a:t>
            </a:r>
            <a:r>
              <a:rPr lang="en-US" dirty="0"/>
              <a:t>Heuristic</a:t>
            </a:r>
          </a:p>
          <a:p>
            <a:pPr lvl="2"/>
            <a:r>
              <a:rPr lang="en-US" dirty="0"/>
              <a:t>“</a:t>
            </a:r>
            <a:r>
              <a:rPr lang="en-US" i="1" dirty="0" smtClean="0">
                <a:effectLst>
                  <a:outerShdw blurRad="38100" dist="38100" dir="2700000" algn="tl">
                    <a:srgbClr val="C0C0C0"/>
                  </a:outerShdw>
                </a:effectLst>
              </a:rPr>
              <a:t>A_______________ </a:t>
            </a:r>
            <a:r>
              <a:rPr lang="en-US" i="1" dirty="0">
                <a:effectLst>
                  <a:outerShdw blurRad="38100" dist="38100" dir="2700000" algn="tl">
                    <a:srgbClr val="C0C0C0"/>
                  </a:outerShdw>
                </a:effectLst>
              </a:rPr>
              <a:t>&amp; Adjustment</a:t>
            </a:r>
            <a:r>
              <a:rPr lang="en-US" dirty="0"/>
              <a:t>” </a:t>
            </a:r>
            <a:r>
              <a:rPr lang="en-US" dirty="0" smtClean="0"/>
              <a:t>Heuristic</a:t>
            </a:r>
          </a:p>
          <a:p>
            <a:pPr lvl="2"/>
            <a:r>
              <a:rPr lang="en-US" sz="1200" dirty="0" smtClean="0"/>
              <a:t>For slide shows about Heuristics with different examples than used in class look here:  </a:t>
            </a:r>
          </a:p>
          <a:p>
            <a:pPr lvl="3"/>
            <a:r>
              <a:rPr lang="en-US" sz="1200" dirty="0">
                <a:hlinkClick r:id="rId2"/>
              </a:rPr>
              <a:t>https://</a:t>
            </a:r>
            <a:r>
              <a:rPr lang="en-US" sz="1200" dirty="0" smtClean="0">
                <a:hlinkClick r:id="rId2"/>
              </a:rPr>
              <a:t>www.youtube.com/watch?v=nSFHFfevfms </a:t>
            </a:r>
            <a:endParaRPr lang="en-US" sz="1200" dirty="0">
              <a:hlinkClick r:id="rId2"/>
            </a:endParaRPr>
          </a:p>
          <a:p>
            <a:pPr lvl="3"/>
            <a:r>
              <a:rPr lang="en-US" sz="1200" dirty="0" smtClean="0">
                <a:hlinkClick r:id="rId2"/>
              </a:rPr>
              <a:t>https</a:t>
            </a:r>
            <a:r>
              <a:rPr lang="en-US" sz="1200" dirty="0">
                <a:hlinkClick r:id="rId2"/>
              </a:rPr>
              <a:t>://</a:t>
            </a:r>
            <a:r>
              <a:rPr lang="en-US" sz="1200" dirty="0" smtClean="0">
                <a:hlinkClick r:id="rId2"/>
              </a:rPr>
              <a:t>www.youtube.com/watch?v=PiXnTByEzZw</a:t>
            </a:r>
            <a:r>
              <a:rPr lang="en-US" sz="1200" dirty="0" smtClean="0"/>
              <a:t> </a:t>
            </a:r>
            <a:endParaRPr lang="en-US" sz="1200" dirty="0"/>
          </a:p>
          <a:p>
            <a:pPr lvl="1"/>
            <a:r>
              <a:rPr lang="en-US" sz="2600" dirty="0"/>
              <a:t>If incorrect, </a:t>
            </a:r>
            <a:r>
              <a:rPr lang="en-US" sz="2600" dirty="0" smtClean="0"/>
              <a:t>heuristics lead </a:t>
            </a:r>
            <a:r>
              <a:rPr lang="en-US" sz="2600" dirty="0"/>
              <a:t>to </a:t>
            </a:r>
            <a:r>
              <a:rPr lang="en-US" sz="2600" i="1" dirty="0" smtClean="0">
                <a:effectLst>
                  <a:outerShdw blurRad="38100" dist="38100" dir="2700000" algn="tl">
                    <a:srgbClr val="C0C0C0"/>
                  </a:outerShdw>
                </a:effectLst>
              </a:rPr>
              <a:t>cognitive biases</a:t>
            </a:r>
            <a:endParaRPr lang="en-US" sz="2600" i="1" dirty="0">
              <a:effectLst>
                <a:outerShdw blurRad="38100" dist="38100" dir="2700000" algn="tl">
                  <a:srgbClr val="C0C0C0"/>
                </a:outerShdw>
              </a:effectLst>
            </a:endParaRPr>
          </a:p>
        </p:txBody>
      </p:sp>
    </p:spTree>
    <p:extLst>
      <p:ext uri="{BB962C8B-B14F-4D97-AF65-F5344CB8AC3E}">
        <p14:creationId xmlns:p14="http://schemas.microsoft.com/office/powerpoint/2010/main" val="219340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259">
                                            <p:txEl>
                                              <p:pRg st="1" end="1"/>
                                            </p:txEl>
                                          </p:spTgt>
                                        </p:tgtEl>
                                        <p:attrNameLst>
                                          <p:attrName>style.visibility</p:attrName>
                                        </p:attrNameLst>
                                      </p:cBhvr>
                                      <p:to>
                                        <p:strVal val="visible"/>
                                      </p:to>
                                    </p:set>
                                    <p:animEffect transition="in" filter="fade">
                                      <p:cBhvr>
                                        <p:cTn id="7" dur="500"/>
                                        <p:tgtEl>
                                          <p:spTgt spid="96259">
                                            <p:txEl>
                                              <p:pRg st="1" end="1"/>
                                            </p:txEl>
                                          </p:spTgt>
                                        </p:tgtEl>
                                      </p:cBhvr>
                                    </p:animEffect>
                                  </p:childTnLst>
                                  <p:subTnLst>
                                    <p:animClr clrSpc="rgb" dir="cw">
                                      <p:cBhvr override="childStyle">
                                        <p:cTn dur="1" fill="hold" display="0" masterRel="nextClick" afterEffect="1"/>
                                        <p:tgtEl>
                                          <p:spTgt spid="96259">
                                            <p:txEl>
                                              <p:pRg st="1" end="1"/>
                                            </p:txEl>
                                          </p:spTgt>
                                        </p:tgtEl>
                                        <p:attrNameLst>
                                          <p:attrName>ppt_c</p:attrName>
                                        </p:attrNameLst>
                                      </p:cBhvr>
                                      <p:to>
                                        <a:schemeClr va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6259">
                                            <p:txEl>
                                              <p:pRg st="2" end="2"/>
                                            </p:txEl>
                                          </p:spTgt>
                                        </p:tgtEl>
                                        <p:attrNameLst>
                                          <p:attrName>style.visibility</p:attrName>
                                        </p:attrNameLst>
                                      </p:cBhvr>
                                      <p:to>
                                        <p:strVal val="visible"/>
                                      </p:to>
                                    </p:set>
                                    <p:animEffect transition="in" filter="fade">
                                      <p:cBhvr>
                                        <p:cTn id="12" dur="500"/>
                                        <p:tgtEl>
                                          <p:spTgt spid="96259">
                                            <p:txEl>
                                              <p:pRg st="2" end="2"/>
                                            </p:txEl>
                                          </p:spTgt>
                                        </p:tgtEl>
                                      </p:cBhvr>
                                    </p:animEffect>
                                  </p:childTnLst>
                                  <p:subTnLst>
                                    <p:animClr clrSpc="rgb" dir="cw">
                                      <p:cBhvr override="childStyle">
                                        <p:cTn dur="1" fill="hold" display="0" masterRel="nextClick" afterEffect="1"/>
                                        <p:tgtEl>
                                          <p:spTgt spid="96259">
                                            <p:txEl>
                                              <p:pRg st="2" end="2"/>
                                            </p:txEl>
                                          </p:spTgt>
                                        </p:tgtEl>
                                        <p:attrNameLst>
                                          <p:attrName>ppt_c</p:attrName>
                                        </p:attrNameLst>
                                      </p:cBhvr>
                                      <p:to>
                                        <a:srgbClr val="BB2C2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6259">
                                            <p:txEl>
                                              <p:pRg st="3" end="3"/>
                                            </p:txEl>
                                          </p:spTgt>
                                        </p:tgtEl>
                                        <p:attrNameLst>
                                          <p:attrName>style.visibility</p:attrName>
                                        </p:attrNameLst>
                                      </p:cBhvr>
                                      <p:to>
                                        <p:strVal val="visible"/>
                                      </p:to>
                                    </p:set>
                                    <p:animEffect transition="in" filter="fade">
                                      <p:cBhvr>
                                        <p:cTn id="17" dur="500"/>
                                        <p:tgtEl>
                                          <p:spTgt spid="96259">
                                            <p:txEl>
                                              <p:pRg st="3" end="3"/>
                                            </p:txEl>
                                          </p:spTgt>
                                        </p:tgtEl>
                                      </p:cBhvr>
                                    </p:animEffect>
                                  </p:childTnLst>
                                  <p:subTnLst>
                                    <p:animClr clrSpc="rgb" dir="cw">
                                      <p:cBhvr override="childStyle">
                                        <p:cTn dur="1" fill="hold" display="0" masterRel="nextClick" afterEffect="1"/>
                                        <p:tgtEl>
                                          <p:spTgt spid="96259">
                                            <p:txEl>
                                              <p:pRg st="3" end="3"/>
                                            </p:txEl>
                                          </p:spTgt>
                                        </p:tgtEl>
                                        <p:attrNameLst>
                                          <p:attrName>ppt_c</p:attrName>
                                        </p:attrNameLst>
                                      </p:cBhvr>
                                      <p:to>
                                        <a:srgbClr val="1A69A4"/>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6259">
                                            <p:txEl>
                                              <p:pRg st="4" end="4"/>
                                            </p:txEl>
                                          </p:spTgt>
                                        </p:tgtEl>
                                        <p:attrNameLst>
                                          <p:attrName>style.visibility</p:attrName>
                                        </p:attrNameLst>
                                      </p:cBhvr>
                                      <p:to>
                                        <p:strVal val="visible"/>
                                      </p:to>
                                    </p:set>
                                    <p:animEffect transition="in" filter="fade">
                                      <p:cBhvr>
                                        <p:cTn id="22" dur="500"/>
                                        <p:tgtEl>
                                          <p:spTgt spid="96259">
                                            <p:txEl>
                                              <p:pRg st="4" end="4"/>
                                            </p:txEl>
                                          </p:spTgt>
                                        </p:tgtEl>
                                      </p:cBhvr>
                                    </p:animEffect>
                                  </p:childTnLst>
                                  <p:subTnLst>
                                    <p:animClr clrSpc="rgb" dir="cw">
                                      <p:cBhvr override="childStyle">
                                        <p:cTn dur="1" fill="hold" display="0" masterRel="nextClick" afterEffect="1"/>
                                        <p:tgtEl>
                                          <p:spTgt spid="96259">
                                            <p:txEl>
                                              <p:pRg st="4" end="4"/>
                                            </p:txEl>
                                          </p:spTgt>
                                        </p:tgtEl>
                                        <p:attrNameLst>
                                          <p:attrName>ppt_c</p:attrName>
                                        </p:attrNameLst>
                                      </p:cBhvr>
                                      <p:to>
                                        <a:srgbClr val="1A69A4"/>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6259">
                                            <p:txEl>
                                              <p:pRg st="5" end="5"/>
                                            </p:txEl>
                                          </p:spTgt>
                                        </p:tgtEl>
                                        <p:attrNameLst>
                                          <p:attrName>style.visibility</p:attrName>
                                        </p:attrNameLst>
                                      </p:cBhvr>
                                      <p:to>
                                        <p:strVal val="visible"/>
                                      </p:to>
                                    </p:set>
                                    <p:animEffect transition="in" filter="fade">
                                      <p:cBhvr>
                                        <p:cTn id="27" dur="500"/>
                                        <p:tgtEl>
                                          <p:spTgt spid="96259">
                                            <p:txEl>
                                              <p:pRg st="5" end="5"/>
                                            </p:txEl>
                                          </p:spTgt>
                                        </p:tgtEl>
                                      </p:cBhvr>
                                    </p:animEffect>
                                  </p:childTnLst>
                                  <p:subTnLst>
                                    <p:animClr clrSpc="rgb" dir="cw">
                                      <p:cBhvr override="childStyle">
                                        <p:cTn dur="1" fill="hold" display="0" masterRel="nextClick" afterEffect="1"/>
                                        <p:tgtEl>
                                          <p:spTgt spid="96259">
                                            <p:txEl>
                                              <p:pRg st="5" end="5"/>
                                            </p:txEl>
                                          </p:spTgt>
                                        </p:tgtEl>
                                        <p:attrNameLst>
                                          <p:attrName>ppt_c</p:attrName>
                                        </p:attrNameLst>
                                      </p:cBhvr>
                                      <p:to>
                                        <a:srgbClr val="1A69A4"/>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6259">
                                            <p:txEl>
                                              <p:pRg st="6" end="6"/>
                                            </p:txEl>
                                          </p:spTgt>
                                        </p:tgtEl>
                                        <p:attrNameLst>
                                          <p:attrName>style.visibility</p:attrName>
                                        </p:attrNameLst>
                                      </p:cBhvr>
                                      <p:to>
                                        <p:strVal val="visible"/>
                                      </p:to>
                                    </p:set>
                                    <p:animEffect transition="in" filter="fade">
                                      <p:cBhvr>
                                        <p:cTn id="32" dur="500"/>
                                        <p:tgtEl>
                                          <p:spTgt spid="96259">
                                            <p:txEl>
                                              <p:pRg st="6" end="6"/>
                                            </p:txEl>
                                          </p:spTgt>
                                        </p:tgtEl>
                                      </p:cBhvr>
                                    </p:animEffect>
                                  </p:childTnLst>
                                  <p:subTnLst>
                                    <p:animClr clrSpc="rgb" dir="cw">
                                      <p:cBhvr override="childStyle">
                                        <p:cTn dur="1" fill="hold" display="0" masterRel="nextClick" afterEffect="1"/>
                                        <p:tgtEl>
                                          <p:spTgt spid="96259">
                                            <p:txEl>
                                              <p:pRg st="6" end="6"/>
                                            </p:txEl>
                                          </p:spTgt>
                                        </p:tgtEl>
                                        <p:attrNameLst>
                                          <p:attrName>ppt_c</p:attrName>
                                        </p:attrNameLst>
                                      </p:cBhvr>
                                      <p:to>
                                        <a:srgbClr val="1A69A4"/>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6259">
                                            <p:txEl>
                                              <p:pRg st="7" end="7"/>
                                            </p:txEl>
                                          </p:spTgt>
                                        </p:tgtEl>
                                        <p:attrNameLst>
                                          <p:attrName>style.visibility</p:attrName>
                                        </p:attrNameLst>
                                      </p:cBhvr>
                                      <p:to>
                                        <p:strVal val="visible"/>
                                      </p:to>
                                    </p:set>
                                    <p:animEffect transition="in" filter="fade">
                                      <p:cBhvr>
                                        <p:cTn id="37" dur="500"/>
                                        <p:tgtEl>
                                          <p:spTgt spid="96259">
                                            <p:txEl>
                                              <p:pRg st="7" end="7"/>
                                            </p:txEl>
                                          </p:spTgt>
                                        </p:tgtEl>
                                      </p:cBhvr>
                                    </p:animEffect>
                                  </p:childTnLst>
                                  <p:subTnLst>
                                    <p:animClr clrSpc="rgb" dir="cw">
                                      <p:cBhvr override="childStyle">
                                        <p:cTn dur="1" fill="hold" display="0" masterRel="nextClick" afterEffect="1"/>
                                        <p:tgtEl>
                                          <p:spTgt spid="96259">
                                            <p:txEl>
                                              <p:pRg st="7" end="7"/>
                                            </p:txEl>
                                          </p:spTgt>
                                        </p:tgtEl>
                                        <p:attrNameLst>
                                          <p:attrName>ppt_c</p:attrName>
                                        </p:attrNameLst>
                                      </p:cBhvr>
                                      <p:to>
                                        <a:srgbClr val="1A69A4"/>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6259">
                                            <p:txEl>
                                              <p:pRg st="8" end="8"/>
                                            </p:txEl>
                                          </p:spTgt>
                                        </p:tgtEl>
                                        <p:attrNameLst>
                                          <p:attrName>style.visibility</p:attrName>
                                        </p:attrNameLst>
                                      </p:cBhvr>
                                      <p:to>
                                        <p:strVal val="visible"/>
                                      </p:to>
                                    </p:set>
                                    <p:animEffect transition="in" filter="fade">
                                      <p:cBhvr>
                                        <p:cTn id="42" dur="500"/>
                                        <p:tgtEl>
                                          <p:spTgt spid="96259">
                                            <p:txEl>
                                              <p:pRg st="8" end="8"/>
                                            </p:txEl>
                                          </p:spTgt>
                                        </p:tgtEl>
                                      </p:cBhvr>
                                    </p:animEffect>
                                  </p:childTnLst>
                                  <p:subTnLst>
                                    <p:animClr clrSpc="rgb" dir="cw">
                                      <p:cBhvr override="childStyle">
                                        <p:cTn dur="1" fill="hold" display="0" masterRel="nextClick" afterEffect="1"/>
                                        <p:tgtEl>
                                          <p:spTgt spid="96259">
                                            <p:txEl>
                                              <p:pRg st="8" end="8"/>
                                            </p:txEl>
                                          </p:spTgt>
                                        </p:tgtEl>
                                        <p:attrNameLst>
                                          <p:attrName>ppt_c</p:attrName>
                                        </p:attrNameLst>
                                      </p:cBhvr>
                                      <p:to>
                                        <a:srgbClr val="1A69A4"/>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6259">
                                            <p:txEl>
                                              <p:pRg st="9" end="9"/>
                                            </p:txEl>
                                          </p:spTgt>
                                        </p:tgtEl>
                                        <p:attrNameLst>
                                          <p:attrName>style.visibility</p:attrName>
                                        </p:attrNameLst>
                                      </p:cBhvr>
                                      <p:to>
                                        <p:strVal val="visible"/>
                                      </p:to>
                                    </p:set>
                                    <p:animEffect transition="in" filter="fade">
                                      <p:cBhvr>
                                        <p:cTn id="47" dur="500"/>
                                        <p:tgtEl>
                                          <p:spTgt spid="96259">
                                            <p:txEl>
                                              <p:pRg st="9" end="9"/>
                                            </p:txEl>
                                          </p:spTgt>
                                        </p:tgtEl>
                                      </p:cBhvr>
                                    </p:animEffect>
                                  </p:childTnLst>
                                  <p:subTnLst>
                                    <p:animClr clrSpc="rgb" dir="cw">
                                      <p:cBhvr override="childStyle">
                                        <p:cTn dur="1" fill="hold" display="0" masterRel="nextClick" afterEffect="1"/>
                                        <p:tgtEl>
                                          <p:spTgt spid="96259">
                                            <p:txEl>
                                              <p:pRg st="9" end="9"/>
                                            </p:txEl>
                                          </p:spTgt>
                                        </p:tgtEl>
                                        <p:attrNameLst>
                                          <p:attrName>ppt_c</p:attrName>
                                        </p:attrNameLst>
                                      </p:cBhvr>
                                      <p:to>
                                        <a:srgbClr val="BB2C2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3400"/>
              <a:t>Types of Biases Based on the Availability Heuristic </a:t>
            </a:r>
            <a:r>
              <a:rPr lang="en-US" sz="2400"/>
              <a:t>(Max Bazerman)</a:t>
            </a:r>
          </a:p>
        </p:txBody>
      </p:sp>
      <p:sp>
        <p:nvSpPr>
          <p:cNvPr id="97283" name="Rectangle 3"/>
          <p:cNvSpPr>
            <a:spLocks noGrp="1" noChangeArrowheads="1"/>
          </p:cNvSpPr>
          <p:nvPr>
            <p:ph type="body" idx="1"/>
          </p:nvPr>
        </p:nvSpPr>
        <p:spPr>
          <a:xfrm>
            <a:off x="365125" y="1387475"/>
            <a:ext cx="4345098" cy="4013200"/>
          </a:xfrm>
        </p:spPr>
        <p:txBody>
          <a:bodyPr/>
          <a:lstStyle/>
          <a:p>
            <a:r>
              <a:rPr lang="en-US" sz="3100" dirty="0"/>
              <a:t>Vivid Events are </a:t>
            </a:r>
            <a:r>
              <a:rPr lang="en-US" sz="3100" dirty="0" smtClean="0"/>
              <a:t>  Easy </a:t>
            </a:r>
            <a:r>
              <a:rPr lang="en-US" sz="3100" dirty="0"/>
              <a:t>to Recall</a:t>
            </a:r>
          </a:p>
          <a:p>
            <a:r>
              <a:rPr lang="en-US" sz="3100" dirty="0"/>
              <a:t>Primacy &amp; </a:t>
            </a:r>
            <a:r>
              <a:rPr lang="en-US" sz="3100" dirty="0" err="1"/>
              <a:t>Recency</a:t>
            </a:r>
            <a:r>
              <a:rPr lang="en-US" sz="3100" dirty="0"/>
              <a:t> Effects</a:t>
            </a:r>
          </a:p>
          <a:p>
            <a:r>
              <a:rPr lang="en-US" sz="3100" dirty="0"/>
              <a:t>Ease of </a:t>
            </a:r>
            <a:r>
              <a:rPr lang="en-US" sz="3100" dirty="0" err="1"/>
              <a:t>Retrievability</a:t>
            </a:r>
            <a:r>
              <a:rPr lang="en-US" sz="3100" dirty="0"/>
              <a:t> based on memory structures &amp; schema</a:t>
            </a:r>
            <a:r>
              <a:rPr lang="en-US" dirty="0"/>
              <a:t>.</a:t>
            </a:r>
          </a:p>
        </p:txBody>
      </p:sp>
    </p:spTree>
    <p:extLst>
      <p:ext uri="{BB962C8B-B14F-4D97-AF65-F5344CB8AC3E}">
        <p14:creationId xmlns:p14="http://schemas.microsoft.com/office/powerpoint/2010/main" val="24889762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3400"/>
              <a:t>Types of Biases Based on the Representativeness Heuristic </a:t>
            </a:r>
            <a:r>
              <a:rPr lang="en-US" sz="2400"/>
              <a:t>(Bazerman)</a:t>
            </a:r>
          </a:p>
        </p:txBody>
      </p:sp>
      <p:sp>
        <p:nvSpPr>
          <p:cNvPr id="98307" name="Rectangle 3"/>
          <p:cNvSpPr>
            <a:spLocks noGrp="1" noChangeArrowheads="1"/>
          </p:cNvSpPr>
          <p:nvPr>
            <p:ph type="body" sz="half" idx="1"/>
          </p:nvPr>
        </p:nvSpPr>
        <p:spPr>
          <a:xfrm>
            <a:off x="365124" y="1387475"/>
            <a:ext cx="4664075" cy="4013200"/>
          </a:xfrm>
        </p:spPr>
        <p:txBody>
          <a:bodyPr/>
          <a:lstStyle/>
          <a:p>
            <a:r>
              <a:rPr lang="en-US" sz="2600" dirty="0"/>
              <a:t>Insensitivity to the base rate</a:t>
            </a:r>
          </a:p>
          <a:p>
            <a:r>
              <a:rPr lang="en-US" sz="2600" dirty="0"/>
              <a:t>Insensitivity to sample size</a:t>
            </a:r>
          </a:p>
          <a:p>
            <a:r>
              <a:rPr lang="en-US" sz="2600" dirty="0"/>
              <a:t>Misconceptions of chance processes</a:t>
            </a:r>
          </a:p>
          <a:p>
            <a:r>
              <a:rPr lang="en-US" sz="2600" dirty="0"/>
              <a:t>Ignoring regression to the mean</a:t>
            </a:r>
          </a:p>
          <a:p>
            <a:r>
              <a:rPr lang="en-US" sz="2600" dirty="0"/>
              <a:t>The Conjunction Fallacy</a:t>
            </a:r>
          </a:p>
          <a:p>
            <a:endParaRPr lang="en-US" sz="2500" dirty="0"/>
          </a:p>
        </p:txBody>
      </p:sp>
      <p:sp>
        <p:nvSpPr>
          <p:cNvPr id="2" name="TextBox 1"/>
          <p:cNvSpPr txBox="1"/>
          <p:nvPr/>
        </p:nvSpPr>
        <p:spPr>
          <a:xfrm>
            <a:off x="5241700" y="1578193"/>
            <a:ext cx="2859111" cy="3293209"/>
          </a:xfrm>
          <a:prstGeom prst="rect">
            <a:avLst/>
          </a:prstGeom>
          <a:noFill/>
        </p:spPr>
        <p:txBody>
          <a:bodyPr wrap="square" rtlCol="0">
            <a:spAutoFit/>
          </a:bodyPr>
          <a:lstStyle/>
          <a:p>
            <a:r>
              <a:rPr lang="en-US" dirty="0"/>
              <a:t>F</a:t>
            </a:r>
            <a:r>
              <a:rPr lang="en-US" dirty="0" smtClean="0"/>
              <a:t>or a 33 min. TED video that discusses some of these decision errors </a:t>
            </a:r>
            <a:r>
              <a:rPr lang="en-US" sz="1200" dirty="0" smtClean="0"/>
              <a:t>(</a:t>
            </a:r>
            <a:r>
              <a:rPr lang="en-US" sz="1000" i="1" dirty="0" smtClean="0"/>
              <a:t>warning: the presenter uses a few swear words</a:t>
            </a:r>
            <a:r>
              <a:rPr lang="en-US" sz="1200" dirty="0" smtClean="0"/>
              <a:t>)</a:t>
            </a:r>
            <a:r>
              <a:rPr lang="en-US" dirty="0" smtClean="0"/>
              <a:t>, see: </a:t>
            </a:r>
          </a:p>
          <a:p>
            <a:r>
              <a:rPr lang="en-US" dirty="0">
                <a:hlinkClick r:id="rId2"/>
              </a:rPr>
              <a:t>https://</a:t>
            </a:r>
            <a:r>
              <a:rPr lang="en-US" dirty="0" smtClean="0">
                <a:hlinkClick r:id="rId2"/>
              </a:rPr>
              <a:t>www.ted.com/talks/dan_gilbert_researches_happiness/transcript#t-182253</a:t>
            </a:r>
            <a:r>
              <a:rPr lang="en-US" dirty="0" smtClean="0"/>
              <a:t> </a:t>
            </a:r>
          </a:p>
          <a:p>
            <a:endParaRPr lang="en-US" dirty="0"/>
          </a:p>
          <a:p>
            <a:r>
              <a:rPr lang="en-US" dirty="0" smtClean="0"/>
              <a:t>For a different, 11 min. video that describes some decision errors, see: </a:t>
            </a:r>
          </a:p>
          <a:p>
            <a:r>
              <a:rPr lang="en-US" dirty="0">
                <a:hlinkClick r:id="rId3"/>
              </a:rPr>
              <a:t>https://</a:t>
            </a:r>
            <a:r>
              <a:rPr lang="en-US" dirty="0" smtClean="0">
                <a:hlinkClick r:id="rId3"/>
              </a:rPr>
              <a:t>www.youtube.com/watch?v=wEwGBIr_RIw</a:t>
            </a:r>
            <a:r>
              <a:rPr lang="en-US" dirty="0" smtClean="0"/>
              <a:t>  </a:t>
            </a:r>
            <a:endParaRPr lang="en-US" dirty="0"/>
          </a:p>
        </p:txBody>
      </p:sp>
    </p:spTree>
    <p:extLst>
      <p:ext uri="{BB962C8B-B14F-4D97-AF65-F5344CB8AC3E}">
        <p14:creationId xmlns:p14="http://schemas.microsoft.com/office/powerpoint/2010/main" val="49016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 Decision is influenced by an Individual’s Perception</a:t>
            </a:r>
            <a:endParaRPr lang="en-US" dirty="0"/>
          </a:p>
        </p:txBody>
      </p:sp>
      <p:sp>
        <p:nvSpPr>
          <p:cNvPr id="12291" name="Content Placeholder 2"/>
          <p:cNvSpPr>
            <a:spLocks noGrp="1"/>
          </p:cNvSpPr>
          <p:nvPr>
            <p:ph idx="1"/>
          </p:nvPr>
        </p:nvSpPr>
        <p:spPr>
          <a:xfrm>
            <a:off x="365125" y="1387475"/>
            <a:ext cx="7683722" cy="4013200"/>
          </a:xfrm>
        </p:spPr>
        <p:txBody>
          <a:bodyPr/>
          <a:lstStyle/>
          <a:p>
            <a:pPr eaLnBrk="1" hangingPunct="1">
              <a:spcBef>
                <a:spcPct val="50000"/>
              </a:spcBef>
            </a:pPr>
            <a:r>
              <a:rPr lang="en-US" b="1" i="1" dirty="0" smtClean="0"/>
              <a:t>Perception. </a:t>
            </a:r>
            <a:r>
              <a:rPr lang="en-US" sz="1600" i="1" dirty="0" smtClean="0"/>
              <a:t>Need a definition?  See your textbook – or this </a:t>
            </a:r>
            <a:r>
              <a:rPr lang="en-US" sz="1600" i="1" dirty="0"/>
              <a:t>link:  </a:t>
            </a:r>
            <a:r>
              <a:rPr lang="en-US" sz="1600" i="1" dirty="0">
                <a:hlinkClick r:id="rId3"/>
              </a:rPr>
              <a:t>http://</a:t>
            </a:r>
            <a:r>
              <a:rPr lang="en-US" sz="1600" i="1" dirty="0" smtClean="0">
                <a:hlinkClick r:id="rId3"/>
              </a:rPr>
              <a:t>www.businessdictionary.com/definition/perception.html</a:t>
            </a:r>
            <a:r>
              <a:rPr lang="en-US" sz="1600" i="1" dirty="0" smtClean="0"/>
              <a:t> </a:t>
            </a:r>
            <a:endParaRPr lang="en-US" sz="1600" b="0" dirty="0" smtClean="0"/>
          </a:p>
          <a:p>
            <a:pPr eaLnBrk="1" hangingPunct="1">
              <a:spcBef>
                <a:spcPct val="50000"/>
              </a:spcBef>
            </a:pPr>
            <a:endParaRPr lang="en-US" b="0" dirty="0" smtClean="0"/>
          </a:p>
          <a:p>
            <a:pPr eaLnBrk="1" hangingPunct="1">
              <a:spcBef>
                <a:spcPct val="50000"/>
              </a:spcBef>
            </a:pPr>
            <a:endParaRPr lang="en-US" dirty="0"/>
          </a:p>
          <a:p>
            <a:pPr eaLnBrk="1" hangingPunct="1">
              <a:spcBef>
                <a:spcPct val="50000"/>
              </a:spcBef>
            </a:pPr>
            <a:endParaRPr lang="en-US" b="0" dirty="0" smtClean="0"/>
          </a:p>
          <a:p>
            <a:pPr eaLnBrk="1" hangingPunct="1">
              <a:spcBef>
                <a:spcPct val="50000"/>
              </a:spcBef>
            </a:pPr>
            <a:r>
              <a:rPr lang="en-US" b="0" dirty="0" smtClean="0"/>
              <a:t>People act based on perceptions.</a:t>
            </a:r>
          </a:p>
          <a:p>
            <a:pPr eaLnBrk="1" hangingPunct="1">
              <a:spcBef>
                <a:spcPct val="50000"/>
              </a:spcBef>
              <a:buFont typeface="Wingdings" pitchFamily="2" charset="2"/>
              <a:buNone/>
            </a:pPr>
            <a:endParaRPr lang="en-US" b="0" dirty="0" smtClean="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432745" y="5487571"/>
            <a:ext cx="1920240" cy="316442"/>
          </a:xfrm>
          <a:prstGeom prst="rect">
            <a:avLst/>
          </a:prstGeom>
        </p:spPr>
        <p:txBody>
          <a:bodyPr lIns="80988" tIns="40494" rIns="80988" bIns="40494"/>
          <a:lstStyle/>
          <a:p>
            <a:pPr>
              <a:defRPr/>
            </a:pPr>
            <a:r>
              <a:rPr lang="en-US" dirty="0" smtClean="0"/>
              <a:t> </a:t>
            </a:r>
          </a:p>
          <a:p>
            <a:pPr>
              <a:defRPr/>
            </a:pPr>
            <a:endParaRPr lang="en-US" dirty="0"/>
          </a:p>
        </p:txBody>
      </p:sp>
    </p:spTree>
    <p:extLst>
      <p:ext uri="{BB962C8B-B14F-4D97-AF65-F5344CB8AC3E}">
        <p14:creationId xmlns:p14="http://schemas.microsoft.com/office/powerpoint/2010/main" val="2087459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3400"/>
              <a:t>Types of Biases Based on the Anchoring &amp; Adjustment Heuristic</a:t>
            </a:r>
            <a:endParaRPr lang="en-US" sz="2400"/>
          </a:p>
        </p:txBody>
      </p:sp>
      <p:sp>
        <p:nvSpPr>
          <p:cNvPr id="99331" name="Rectangle 3"/>
          <p:cNvSpPr>
            <a:spLocks noGrp="1" noChangeArrowheads="1"/>
          </p:cNvSpPr>
          <p:nvPr>
            <p:ph type="body" sz="half" idx="1"/>
          </p:nvPr>
        </p:nvSpPr>
        <p:spPr>
          <a:xfrm>
            <a:off x="365124" y="1387475"/>
            <a:ext cx="4100549" cy="4109558"/>
          </a:xfrm>
        </p:spPr>
        <p:txBody>
          <a:bodyPr/>
          <a:lstStyle/>
          <a:p>
            <a:r>
              <a:rPr lang="en-US" sz="2500" dirty="0"/>
              <a:t>Insufficient anchor adjustment</a:t>
            </a:r>
          </a:p>
          <a:p>
            <a:r>
              <a:rPr lang="en-US" sz="2500" dirty="0"/>
              <a:t>Disjunctive Events Bias</a:t>
            </a:r>
          </a:p>
          <a:p>
            <a:r>
              <a:rPr lang="en-US" sz="2500" dirty="0"/>
              <a:t>Overconfidence</a:t>
            </a:r>
          </a:p>
          <a:p>
            <a:r>
              <a:rPr lang="en-US" sz="2500" dirty="0" smtClean="0"/>
              <a:t>Confirmation Bias: Seeking </a:t>
            </a:r>
            <a:r>
              <a:rPr lang="en-US" sz="2500" dirty="0"/>
              <a:t>only confirmatory evidence to support our pre-existing position</a:t>
            </a:r>
          </a:p>
          <a:p>
            <a:r>
              <a:rPr lang="en-US" sz="2500" dirty="0"/>
              <a:t>Hindsight Bias</a:t>
            </a:r>
          </a:p>
          <a:p>
            <a:endParaRPr lang="en-US" sz="2500" dirty="0"/>
          </a:p>
        </p:txBody>
      </p:sp>
      <p:sp>
        <p:nvSpPr>
          <p:cNvPr id="99334" name="Rectangle 6"/>
          <p:cNvSpPr>
            <a:spLocks noGrp="1" noChangeArrowheads="1"/>
          </p:cNvSpPr>
          <p:nvPr>
            <p:ph sz="half" idx="2"/>
          </p:nvPr>
        </p:nvSpPr>
        <p:spPr>
          <a:xfrm>
            <a:off x="4257675" y="1387475"/>
            <a:ext cx="3741738" cy="3088832"/>
          </a:xfrm>
        </p:spPr>
        <p:txBody>
          <a:bodyPr/>
          <a:lstStyle/>
          <a:p>
            <a:endParaRPr lang="en-US" sz="2900" dirty="0"/>
          </a:p>
        </p:txBody>
      </p:sp>
    </p:spTree>
    <p:extLst>
      <p:ext uri="{BB962C8B-B14F-4D97-AF65-F5344CB8AC3E}">
        <p14:creationId xmlns:p14="http://schemas.microsoft.com/office/powerpoint/2010/main" val="31311453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t>Additional Types </a:t>
            </a:r>
            <a:r>
              <a:rPr lang="en-US" dirty="0"/>
              <a:t>of </a:t>
            </a:r>
            <a:r>
              <a:rPr lang="en-US" dirty="0" smtClean="0"/>
              <a:t/>
            </a:r>
            <a:br>
              <a:rPr lang="en-US" dirty="0" smtClean="0"/>
            </a:br>
            <a:r>
              <a:rPr lang="en-US" dirty="0" smtClean="0"/>
              <a:t>Decision-Making Errors</a:t>
            </a:r>
            <a:endParaRPr lang="en-US" dirty="0"/>
          </a:p>
        </p:txBody>
      </p:sp>
      <p:sp>
        <p:nvSpPr>
          <p:cNvPr id="53251" name="Rectangle 3"/>
          <p:cNvSpPr>
            <a:spLocks noGrp="1" noChangeArrowheads="1"/>
          </p:cNvSpPr>
          <p:nvPr>
            <p:ph type="body" idx="1"/>
          </p:nvPr>
        </p:nvSpPr>
        <p:spPr/>
        <p:txBody>
          <a:bodyPr/>
          <a:lstStyle/>
          <a:p>
            <a:r>
              <a:rPr lang="en-US" sz="2800" b="1" dirty="0"/>
              <a:t>Illusion of Control</a:t>
            </a:r>
          </a:p>
          <a:p>
            <a:pPr lvl="1"/>
            <a:r>
              <a:rPr lang="en-US" sz="2500" dirty="0"/>
              <a:t>The tendency to overestimates one’s own ability to control activities and events.</a:t>
            </a:r>
          </a:p>
          <a:p>
            <a:r>
              <a:rPr lang="en-US" sz="2800" b="1" dirty="0" smtClean="0"/>
              <a:t>Randomness Error </a:t>
            </a:r>
          </a:p>
          <a:p>
            <a:pPr lvl="1"/>
            <a:r>
              <a:rPr lang="en-US" sz="2500" dirty="0" smtClean="0"/>
              <a:t>Creating meaning out of random events</a:t>
            </a:r>
          </a:p>
          <a:p>
            <a:r>
              <a:rPr lang="en-US" sz="2800" b="1" dirty="0" smtClean="0"/>
              <a:t>Escalation of </a:t>
            </a:r>
            <a:r>
              <a:rPr lang="en-US" sz="2800" b="1" dirty="0"/>
              <a:t>Commitment</a:t>
            </a:r>
          </a:p>
          <a:p>
            <a:pPr lvl="1"/>
            <a:r>
              <a:rPr lang="en-US" sz="2500" dirty="0"/>
              <a:t>Committing considerable resources to project and then committing more even if evidence shows the project is </a:t>
            </a:r>
            <a:r>
              <a:rPr lang="en-US" sz="2500" dirty="0" smtClean="0"/>
              <a:t>failing, </a:t>
            </a:r>
            <a:r>
              <a:rPr lang="en-US" sz="1400" dirty="0" smtClean="0"/>
              <a:t>as illustrated in </a:t>
            </a:r>
            <a:r>
              <a:rPr lang="en-US" sz="1400" dirty="0"/>
              <a:t>this </a:t>
            </a:r>
            <a:r>
              <a:rPr lang="en-US" sz="1400" dirty="0" smtClean="0"/>
              <a:t>2 min. student </a:t>
            </a:r>
            <a:r>
              <a:rPr lang="en-US" sz="1400" dirty="0"/>
              <a:t>video:  </a:t>
            </a:r>
            <a:r>
              <a:rPr lang="en-US" sz="1400" dirty="0">
                <a:hlinkClick r:id="rId3"/>
              </a:rPr>
              <a:t>https://</a:t>
            </a:r>
            <a:r>
              <a:rPr lang="en-US" sz="1400" dirty="0" smtClean="0">
                <a:hlinkClick r:id="rId3"/>
              </a:rPr>
              <a:t>www.youtube.com/watch?v=qs_B5gP-Z4s</a:t>
            </a:r>
            <a:r>
              <a:rPr lang="en-US" sz="1400" dirty="0" smtClean="0"/>
              <a:t> </a:t>
            </a: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0" end="0"/>
                                            </p:txEl>
                                          </p:spTgt>
                                        </p:tgtEl>
                                        <p:attrNameLst>
                                          <p:attrName>ppt_c</p:attrName>
                                        </p:attrNameLst>
                                      </p:cBhvr>
                                      <p:to>
                                        <a:srgbClr val="1A69A4"/>
                                      </p:to>
                                    </p:animClr>
                                  </p:sub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1" end="1"/>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2" end="2"/>
                                            </p:txEl>
                                          </p:spTgt>
                                        </p:tgtEl>
                                        <p:attrNameLst>
                                          <p:attrName>ppt_c</p:attrName>
                                        </p:attrNameLst>
                                      </p:cBhvr>
                                      <p:to>
                                        <a:srgbClr val="1A69A4"/>
                                      </p:to>
                                    </p:animClr>
                                  </p:subTnLst>
                                </p:cTn>
                              </p:par>
                              <p:par>
                                <p:cTn id="13" presetID="1" presetClass="entr" presetSubtype="0" fill="hold" nodeType="with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3" end="3"/>
                                            </p:txEl>
                                          </p:spTgt>
                                        </p:tgtEl>
                                        <p:attrNameLst>
                                          <p:attrName>ppt_c</p:attrName>
                                        </p:attrNameLst>
                                      </p:cBhvr>
                                      <p:to>
                                        <a:srgbClr val="1A69A4"/>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4" end="4"/>
                                            </p:txEl>
                                          </p:spTgt>
                                        </p:tgtEl>
                                        <p:attrNameLst>
                                          <p:attrName>ppt_c</p:attrName>
                                        </p:attrNameLst>
                                      </p:cBhvr>
                                      <p:to>
                                        <a:srgbClr val="1A69A4"/>
                                      </p:to>
                                    </p:animClr>
                                  </p:subTnLst>
                                </p:cTn>
                              </p:par>
                              <p:par>
                                <p:cTn id="19" presetID="1" presetClass="entr" presetSubtype="0" fill="hold"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5" end="5"/>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and </a:t>
            </a:r>
            <a:br>
              <a:rPr lang="en-US" dirty="0" smtClean="0"/>
            </a:br>
            <a:r>
              <a:rPr lang="en-US" dirty="0" smtClean="0"/>
              <a:t>Decision-Making</a:t>
            </a:r>
            <a:endParaRPr lang="en-US" dirty="0"/>
          </a:p>
        </p:txBody>
      </p:sp>
      <p:sp>
        <p:nvSpPr>
          <p:cNvPr id="3" name="Content Placeholder 2"/>
          <p:cNvSpPr>
            <a:spLocks noGrp="1"/>
          </p:cNvSpPr>
          <p:nvPr>
            <p:ph idx="1"/>
          </p:nvPr>
        </p:nvSpPr>
        <p:spPr>
          <a:xfrm>
            <a:off x="0" y="1366210"/>
            <a:ext cx="5400675" cy="4013200"/>
          </a:xfrm>
        </p:spPr>
        <p:txBody>
          <a:bodyPr/>
          <a:lstStyle/>
          <a:p>
            <a:pPr lvl="1" eaLnBrk="1" hangingPunct="1">
              <a:defRPr/>
            </a:pPr>
            <a:r>
              <a:rPr lang="en-US" b="1" dirty="0" smtClean="0">
                <a:effectLst>
                  <a:outerShdw blurRad="38100" dist="38100" dir="2700000" algn="tl">
                    <a:srgbClr val="000000">
                      <a:alpha val="43137"/>
                    </a:srgbClr>
                  </a:outerShdw>
                </a:effectLst>
              </a:rPr>
              <a:t>Conscientiousness</a:t>
            </a:r>
            <a:r>
              <a:rPr lang="en-US" dirty="0" smtClean="0"/>
              <a:t> affects </a:t>
            </a:r>
            <a:r>
              <a:rPr lang="en-US" dirty="0"/>
              <a:t>escalation of commitment</a:t>
            </a:r>
          </a:p>
          <a:p>
            <a:pPr lvl="2" eaLnBrk="1" hangingPunct="1">
              <a:defRPr/>
            </a:pPr>
            <a:r>
              <a:rPr lang="en-US" i="1" dirty="0"/>
              <a:t>Achievement strivers</a:t>
            </a:r>
            <a:r>
              <a:rPr lang="en-US" dirty="0"/>
              <a:t> are likely to increase commitment</a:t>
            </a:r>
          </a:p>
          <a:p>
            <a:pPr lvl="2" eaLnBrk="1" hangingPunct="1">
              <a:defRPr/>
            </a:pPr>
            <a:r>
              <a:rPr lang="en-US" i="1" dirty="0"/>
              <a:t>Dutiful</a:t>
            </a:r>
            <a:r>
              <a:rPr lang="en-US" dirty="0"/>
              <a:t> people  are less likely to have this bias</a:t>
            </a:r>
          </a:p>
          <a:p>
            <a:pPr lvl="1" eaLnBrk="1" hangingPunct="1">
              <a:defRPr/>
            </a:pPr>
            <a:r>
              <a:rPr lang="en-US" b="1" dirty="0">
                <a:effectLst>
                  <a:outerShdw blurRad="38100" dist="38100" dir="2700000" algn="tl">
                    <a:srgbClr val="000000">
                      <a:alpha val="43137"/>
                    </a:srgbClr>
                  </a:outerShdw>
                </a:effectLst>
              </a:rPr>
              <a:t>Self-Esteem</a:t>
            </a:r>
          </a:p>
          <a:p>
            <a:pPr lvl="2" eaLnBrk="1" hangingPunct="1">
              <a:defRPr/>
            </a:pPr>
            <a:r>
              <a:rPr lang="en-US" dirty="0" smtClean="0"/>
              <a:t>H_____ </a:t>
            </a:r>
            <a:r>
              <a:rPr lang="en-US" dirty="0"/>
              <a:t>self-esteem people are susceptible to </a:t>
            </a:r>
            <a:r>
              <a:rPr lang="en-US" dirty="0" smtClean="0"/>
              <a:t>self-serving </a:t>
            </a:r>
            <a:r>
              <a:rPr lang="en-US" dirty="0"/>
              <a:t>bias</a:t>
            </a:r>
          </a:p>
          <a:p>
            <a:endParaRPr lang="en-US" dirty="0"/>
          </a:p>
        </p:txBody>
      </p:sp>
    </p:spTree>
    <p:extLst>
      <p:ext uri="{BB962C8B-B14F-4D97-AF65-F5344CB8AC3E}">
        <p14:creationId xmlns:p14="http://schemas.microsoft.com/office/powerpoint/2010/main" val="85814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1A69A4"/>
                                      </p:to>
                                    </p:animClr>
                                  </p:sub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1A69A4"/>
                                      </p:to>
                                    </p:animClr>
                                  </p:sub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1A69A4"/>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1A69A4"/>
                                      </p:to>
                                    </p:animClr>
                                  </p:sub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What are some common Organizational Constraints on decision making?</a:t>
            </a:r>
            <a:r>
              <a:rPr lang="en-US" sz="2400" dirty="0" smtClean="0"/>
              <a:t> </a:t>
            </a:r>
            <a:endParaRPr lang="en-US" sz="2000" dirty="0"/>
          </a:p>
        </p:txBody>
      </p:sp>
      <p:sp>
        <p:nvSpPr>
          <p:cNvPr id="25603" name="Content Placeholder 2"/>
          <p:cNvSpPr>
            <a:spLocks noGrp="1"/>
          </p:cNvSpPr>
          <p:nvPr>
            <p:ph idx="1"/>
          </p:nvPr>
        </p:nvSpPr>
        <p:spPr/>
        <p:txBody>
          <a:bodyPr/>
          <a:lstStyle/>
          <a:p>
            <a:pPr eaLnBrk="1" hangingPunct="1">
              <a:buFont typeface="Wingdings" pitchFamily="2" charset="2"/>
              <a:buNone/>
            </a:pPr>
            <a:r>
              <a:rPr lang="en-US" dirty="0" smtClean="0"/>
              <a:t>See Text, Chapter 6…</a:t>
            </a:r>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Tree>
    <p:extLst>
      <p:ext uri="{BB962C8B-B14F-4D97-AF65-F5344CB8AC3E}">
        <p14:creationId xmlns:p14="http://schemas.microsoft.com/office/powerpoint/2010/main" val="2823057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dirty="0" smtClean="0"/>
              <a:t>   Creativity in </a:t>
            </a:r>
            <a:br>
              <a:rPr lang="en-US" dirty="0" smtClean="0"/>
            </a:br>
            <a:r>
              <a:rPr lang="en-US" dirty="0" smtClean="0"/>
              <a:t>   Decision Making</a:t>
            </a:r>
            <a:endParaRPr lang="en-US" dirty="0"/>
          </a:p>
        </p:txBody>
      </p:sp>
      <p:sp>
        <p:nvSpPr>
          <p:cNvPr id="28675" name="Content Placeholder 2"/>
          <p:cNvSpPr>
            <a:spLocks noGrp="1"/>
          </p:cNvSpPr>
          <p:nvPr>
            <p:ph idx="1"/>
          </p:nvPr>
        </p:nvSpPr>
        <p:spPr>
          <a:xfrm>
            <a:off x="365125" y="1347618"/>
            <a:ext cx="7864475" cy="4013200"/>
          </a:xfrm>
        </p:spPr>
        <p:txBody>
          <a:bodyPr/>
          <a:lstStyle/>
          <a:p>
            <a:pPr eaLnBrk="1" hangingPunct="1"/>
            <a:r>
              <a:rPr lang="en-US" sz="2800" dirty="0" smtClean="0">
                <a:effectLst>
                  <a:outerShdw blurRad="38100" dist="38100" dir="2700000" algn="tl">
                    <a:srgbClr val="000000">
                      <a:alpha val="43137"/>
                    </a:srgbClr>
                  </a:outerShdw>
                </a:effectLst>
              </a:rPr>
              <a:t>Creativity:</a:t>
            </a:r>
            <a:r>
              <a:rPr lang="en-US" sz="2800" dirty="0" smtClean="0"/>
              <a:t> P</a:t>
            </a:r>
            <a:r>
              <a:rPr lang="en-US" dirty="0" smtClean="0"/>
              <a:t>roduce novel and useful ideas</a:t>
            </a:r>
          </a:p>
          <a:p>
            <a:pPr eaLnBrk="1" hangingPunct="1"/>
            <a:r>
              <a:rPr lang="en-US" sz="2800" dirty="0" smtClean="0"/>
              <a:t>Who has great </a:t>
            </a:r>
            <a:r>
              <a:rPr lang="en-US" sz="2800" i="1" dirty="0" smtClean="0"/>
              <a:t>creative thinking skills</a:t>
            </a:r>
            <a:r>
              <a:rPr lang="en-US" sz="2800" dirty="0" smtClean="0"/>
              <a:t>? </a:t>
            </a:r>
            <a:r>
              <a:rPr lang="en-US" sz="1400" dirty="0" smtClean="0"/>
              <a:t>(see text)</a:t>
            </a:r>
            <a:r>
              <a:rPr lang="en-US" sz="2800" dirty="0" smtClean="0"/>
              <a:t> </a:t>
            </a:r>
          </a:p>
          <a:p>
            <a:pPr lvl="1"/>
            <a:r>
              <a:rPr lang="en-US" sz="2400" dirty="0" smtClean="0"/>
              <a:t>Those high in “O__________ to E________”</a:t>
            </a:r>
          </a:p>
          <a:p>
            <a:pPr lvl="1" eaLnBrk="1" hangingPunct="1"/>
            <a:r>
              <a:rPr lang="en-US" sz="2400" dirty="0" smtClean="0"/>
              <a:t>Is regular intelligence related to creativity?  Or does it “get in the way” of creativity? </a:t>
            </a:r>
          </a:p>
          <a:p>
            <a:pPr lvl="1" eaLnBrk="1" hangingPunct="1"/>
            <a:r>
              <a:rPr lang="en-US" sz="2400" dirty="0" smtClean="0"/>
              <a:t>independent, self-confident, risk-taking </a:t>
            </a:r>
          </a:p>
          <a:p>
            <a:pPr lvl="1" eaLnBrk="1" hangingPunct="1"/>
            <a:r>
              <a:rPr lang="en-US" sz="2400" dirty="0" smtClean="0"/>
              <a:t>an “</a:t>
            </a:r>
            <a:r>
              <a:rPr lang="en-US" sz="2400" dirty="0" err="1" smtClean="0"/>
              <a:t>i</a:t>
            </a:r>
            <a:r>
              <a:rPr lang="en-US" sz="2400" dirty="0" smtClean="0"/>
              <a:t>________ locus of control,” </a:t>
            </a:r>
          </a:p>
          <a:p>
            <a:pPr lvl="1" eaLnBrk="1" hangingPunct="1"/>
            <a:r>
              <a:rPr lang="en-US" sz="2400" dirty="0" smtClean="0"/>
              <a:t>tolerant of ambiguity &amp; low need for structure </a:t>
            </a:r>
          </a:p>
          <a:p>
            <a:pPr lvl="1" eaLnBrk="1" hangingPunct="1"/>
            <a:r>
              <a:rPr lang="en-US" sz="2400" dirty="0" smtClean="0"/>
              <a:t>persevere in the face of frustration</a:t>
            </a:r>
          </a:p>
          <a:p>
            <a:pPr lvl="1" eaLnBrk="1" hangingPunct="1"/>
            <a:endParaRPr lang="en-US" dirty="0" smtClean="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Tree>
    <p:extLst>
      <p:ext uri="{BB962C8B-B14F-4D97-AF65-F5344CB8AC3E}">
        <p14:creationId xmlns:p14="http://schemas.microsoft.com/office/powerpoint/2010/main" val="1121940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 calcmode="lin" valueType="num">
                                      <p:cBhvr additive="base">
                                        <p:cTn id="7"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3" end="3"/>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675">
                                            <p:txEl>
                                              <p:pRg st="4" end="4"/>
                                            </p:txEl>
                                          </p:spTgt>
                                        </p:tgtEl>
                                        <p:attrNameLst>
                                          <p:attrName>style.visibility</p:attrName>
                                        </p:attrNameLst>
                                      </p:cBhvr>
                                      <p:to>
                                        <p:strVal val="visible"/>
                                      </p:to>
                                    </p:set>
                                    <p:anim calcmode="lin" valueType="num">
                                      <p:cBhvr additive="base">
                                        <p:cTn id="13"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4" end="4"/>
                                            </p:txEl>
                                          </p:spTgt>
                                        </p:tgtEl>
                                        <p:attrNameLst>
                                          <p:attrName>ppt_c</p:attrName>
                                        </p:attrNameLst>
                                      </p:cBhvr>
                                      <p:to>
                                        <a:srgbClr val="1A69A4"/>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anim calcmode="lin" valueType="num">
                                      <p:cBhvr additive="base">
                                        <p:cTn id="19"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5" end="5"/>
                                            </p:txEl>
                                          </p:spTgt>
                                        </p:tgtEl>
                                        <p:attrNameLst>
                                          <p:attrName>ppt_c</p:attrName>
                                        </p:attrNameLst>
                                      </p:cBhvr>
                                      <p:to>
                                        <a:srgbClr val="1A69A4"/>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8675">
                                            <p:txEl>
                                              <p:pRg st="6" end="6"/>
                                            </p:txEl>
                                          </p:spTgt>
                                        </p:tgtEl>
                                        <p:attrNameLst>
                                          <p:attrName>style.visibility</p:attrName>
                                        </p:attrNameLst>
                                      </p:cBhvr>
                                      <p:to>
                                        <p:strVal val="visible"/>
                                      </p:to>
                                    </p:set>
                                    <p:anim calcmode="lin" valueType="num">
                                      <p:cBhvr additive="base">
                                        <p:cTn id="25"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6" end="6"/>
                                            </p:txEl>
                                          </p:spTgt>
                                        </p:tgtEl>
                                        <p:attrNameLst>
                                          <p:attrName>ppt_c</p:attrName>
                                        </p:attrNameLst>
                                      </p:cBhvr>
                                      <p:to>
                                        <a:srgbClr val="1A69A4"/>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8675">
                                            <p:txEl>
                                              <p:pRg st="7" end="7"/>
                                            </p:txEl>
                                          </p:spTgt>
                                        </p:tgtEl>
                                        <p:attrNameLst>
                                          <p:attrName>style.visibility</p:attrName>
                                        </p:attrNameLst>
                                      </p:cBhvr>
                                      <p:to>
                                        <p:strVal val="visible"/>
                                      </p:to>
                                    </p:set>
                                    <p:anim calcmode="lin" valueType="num">
                                      <p:cBhvr additive="base">
                                        <p:cTn id="31"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7" end="7"/>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Three Component Model </a:t>
            </a:r>
            <a:br>
              <a:rPr lang="en-US" dirty="0" smtClean="0"/>
            </a:br>
            <a:r>
              <a:rPr lang="en-US" dirty="0" smtClean="0"/>
              <a:t>of Creativity</a:t>
            </a:r>
            <a:endParaRPr lang="en-US" dirty="0"/>
          </a:p>
        </p:txBody>
      </p:sp>
      <p:sp>
        <p:nvSpPr>
          <p:cNvPr id="29699" name="Content Placeholder 2"/>
          <p:cNvSpPr>
            <a:spLocks noGrp="1"/>
          </p:cNvSpPr>
          <p:nvPr>
            <p:ph idx="1"/>
          </p:nvPr>
        </p:nvSpPr>
        <p:spPr>
          <a:xfrm>
            <a:off x="148108" y="1302237"/>
            <a:ext cx="7946264" cy="4424680"/>
          </a:xfrm>
        </p:spPr>
        <p:txBody>
          <a:bodyPr/>
          <a:lstStyle/>
          <a:p>
            <a:pPr marL="690563" indent="-457200">
              <a:spcBef>
                <a:spcPct val="50000"/>
              </a:spcBef>
            </a:pPr>
            <a:r>
              <a:rPr lang="en-US" sz="2500" b="0" dirty="0" smtClean="0"/>
              <a:t>Individual creativity:  A three-stage process </a:t>
            </a:r>
            <a:r>
              <a:rPr lang="en-US" sz="1400" b="0" dirty="0" smtClean="0"/>
              <a:t>(see text)…</a:t>
            </a:r>
          </a:p>
          <a:p>
            <a:pPr marL="690563" indent="-457200">
              <a:spcBef>
                <a:spcPct val="50000"/>
              </a:spcBef>
            </a:pPr>
            <a:r>
              <a:rPr lang="en-US" sz="2500" dirty="0" smtClean="0"/>
              <a:t>One stage involves creative behavior.  What are the four steps of creative behavior?</a:t>
            </a:r>
          </a:p>
          <a:p>
            <a:pPr marL="690563" indent="-457200">
              <a:spcBef>
                <a:spcPct val="50000"/>
              </a:spcBef>
            </a:pPr>
            <a:r>
              <a:rPr lang="en-US" sz="2500" b="0" dirty="0" smtClean="0"/>
              <a:t>What </a:t>
            </a:r>
            <a:r>
              <a:rPr lang="en-US" sz="2500" dirty="0" smtClean="0"/>
              <a:t>are</a:t>
            </a:r>
            <a:r>
              <a:rPr lang="en-US" sz="2500" b="0" dirty="0" smtClean="0"/>
              <a:t> differences between creativity and innovation?</a:t>
            </a:r>
          </a:p>
          <a:p>
            <a:pPr marL="690563" indent="-457200">
              <a:spcBef>
                <a:spcPct val="50000"/>
              </a:spcBef>
            </a:pPr>
            <a:r>
              <a:rPr lang="en-US" sz="2500" dirty="0" smtClean="0"/>
              <a:t>Interesting videos about these topics: </a:t>
            </a:r>
          </a:p>
          <a:p>
            <a:pPr marL="1025525" lvl="1" indent="-457200">
              <a:spcBef>
                <a:spcPct val="50000"/>
              </a:spcBef>
            </a:pPr>
            <a:r>
              <a:rPr lang="en-US" sz="1400" dirty="0">
                <a:hlinkClick r:id="rId3"/>
              </a:rPr>
              <a:t>https://</a:t>
            </a:r>
            <a:r>
              <a:rPr lang="en-US" sz="1400" dirty="0" smtClean="0">
                <a:hlinkClick r:id="rId3"/>
              </a:rPr>
              <a:t>www.youtube.com/watch?v=0gRdFiTJeSg</a:t>
            </a:r>
            <a:r>
              <a:rPr lang="en-US" sz="1400" dirty="0" smtClean="0"/>
              <a:t> (5 min.)</a:t>
            </a:r>
          </a:p>
          <a:p>
            <a:pPr marL="1025525" lvl="1" indent="-457200">
              <a:spcBef>
                <a:spcPct val="50000"/>
              </a:spcBef>
            </a:pPr>
            <a:r>
              <a:rPr lang="en-US" sz="1400" dirty="0">
                <a:hlinkClick r:id="rId4"/>
              </a:rPr>
              <a:t>https://</a:t>
            </a:r>
            <a:r>
              <a:rPr lang="en-US" sz="1400" dirty="0" smtClean="0">
                <a:hlinkClick r:id="rId4"/>
              </a:rPr>
              <a:t>www.youtube.com/watch?v=gglFXkj_gcI</a:t>
            </a:r>
            <a:r>
              <a:rPr lang="en-US" sz="1400" dirty="0" smtClean="0"/>
              <a:t> (3 min.)</a:t>
            </a:r>
          </a:p>
          <a:p>
            <a:pPr marL="1025525" lvl="1" indent="-457200">
              <a:spcBef>
                <a:spcPct val="50000"/>
              </a:spcBef>
            </a:pPr>
            <a:r>
              <a:rPr lang="en-US" sz="1400" dirty="0">
                <a:hlinkClick r:id="rId5"/>
              </a:rPr>
              <a:t>https://www.creativityatwork.com/2012/03/23/can-creativity-be-taught</a:t>
            </a:r>
            <a:r>
              <a:rPr lang="en-US" sz="1400" dirty="0" smtClean="0">
                <a:hlinkClick r:id="rId5"/>
              </a:rPr>
              <a:t>/</a:t>
            </a:r>
            <a:r>
              <a:rPr lang="en-US" sz="1400" dirty="0" smtClean="0"/>
              <a:t> (article + 13 min. </a:t>
            </a:r>
            <a:r>
              <a:rPr lang="en-US" sz="1400" dirty="0" err="1" smtClean="0"/>
              <a:t>TEDx</a:t>
            </a:r>
            <a:r>
              <a:rPr lang="en-US" sz="1400" dirty="0" smtClean="0"/>
              <a:t> talk; it takes him 5 minutes to get to the main topic) </a:t>
            </a:r>
            <a:endParaRPr lang="en-US" sz="1400" b="0" dirty="0" smtClean="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Tree>
    <p:extLst>
      <p:ext uri="{BB962C8B-B14F-4D97-AF65-F5344CB8AC3E}">
        <p14:creationId xmlns:p14="http://schemas.microsoft.com/office/powerpoint/2010/main" val="2734115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None/>
            </a:pPr>
            <a:r>
              <a:rPr lang="en-US" dirty="0" smtClean="0"/>
              <a:t>Topics we covered:</a:t>
            </a:r>
          </a:p>
          <a:p>
            <a:pPr lvl="1"/>
            <a:r>
              <a:rPr lang="en-US" dirty="0" smtClean="0"/>
              <a:t>Perception affects decision making.</a:t>
            </a:r>
          </a:p>
          <a:p>
            <a:pPr lvl="1"/>
            <a:r>
              <a:rPr lang="en-US" dirty="0" smtClean="0"/>
              <a:t>Programmed &amp; non-programmed decisions</a:t>
            </a:r>
          </a:p>
          <a:p>
            <a:pPr lvl="1"/>
            <a:r>
              <a:rPr lang="en-US" dirty="0" smtClean="0"/>
              <a:t>Rational decision making</a:t>
            </a:r>
          </a:p>
          <a:p>
            <a:pPr lvl="2"/>
            <a:r>
              <a:rPr lang="en-US" dirty="0" smtClean="0"/>
              <a:t>Six steps</a:t>
            </a:r>
          </a:p>
          <a:p>
            <a:pPr lvl="2"/>
            <a:r>
              <a:rPr lang="en-US" dirty="0" smtClean="0"/>
              <a:t>Various assumptions (e.g., </a:t>
            </a:r>
            <a:r>
              <a:rPr lang="en-US" dirty="0" err="1" smtClean="0"/>
              <a:t>Maximax</a:t>
            </a:r>
            <a:r>
              <a:rPr lang="en-US" dirty="0" smtClean="0"/>
              <a:t>, </a:t>
            </a:r>
            <a:r>
              <a:rPr lang="en-US" dirty="0" err="1" smtClean="0"/>
              <a:t>Maximin</a:t>
            </a:r>
            <a:r>
              <a:rPr lang="en-US" dirty="0" smtClean="0"/>
              <a:t>)</a:t>
            </a:r>
          </a:p>
          <a:p>
            <a:pPr lvl="1"/>
            <a:r>
              <a:rPr lang="en-US" dirty="0" smtClean="0"/>
              <a:t>Decision making errors, heuristics, biases.</a:t>
            </a:r>
          </a:p>
          <a:p>
            <a:pPr lvl="1"/>
            <a:r>
              <a:rPr lang="en-US" dirty="0" smtClean="0"/>
              <a:t>Creativity, personality, &amp; Decision making</a:t>
            </a:r>
          </a:p>
          <a:p>
            <a:endParaRPr lang="en-US" dirty="0"/>
          </a:p>
        </p:txBody>
      </p:sp>
    </p:spTree>
    <p:extLst>
      <p:ext uri="{BB962C8B-B14F-4D97-AF65-F5344CB8AC3E}">
        <p14:creationId xmlns:p14="http://schemas.microsoft.com/office/powerpoint/2010/main" val="3344124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Factors that Influence Perception</a:t>
            </a:r>
            <a:endParaRPr lang="en-US" dirty="0"/>
          </a:p>
        </p:txBody>
      </p:sp>
      <p:sp>
        <p:nvSpPr>
          <p:cNvPr id="4" name="Footer Placeholder 3"/>
          <p:cNvSpPr>
            <a:spLocks noGrp="1"/>
          </p:cNvSpPr>
          <p:nvPr>
            <p:ph type="ftr" sz="quarter" idx="4294967295"/>
          </p:nvPr>
        </p:nvSpPr>
        <p:spPr>
          <a:xfrm>
            <a:off x="404569" y="5627158"/>
            <a:ext cx="4114800" cy="316442"/>
          </a:xfrm>
          <a:prstGeom prst="rect">
            <a:avLst/>
          </a:prstGeom>
        </p:spPr>
        <p:txBody>
          <a:bodyPr lIns="80988" tIns="40494" rIns="80988" bIns="40494"/>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5695862" y="5404627"/>
            <a:ext cx="1920240" cy="316442"/>
          </a:xfrm>
          <a:prstGeom prst="rect">
            <a:avLst/>
          </a:prstGeom>
        </p:spPr>
        <p:txBody>
          <a:bodyPr lIns="80988" tIns="40494" rIns="80988" bIns="40494"/>
          <a:lstStyle/>
          <a:p>
            <a:pPr>
              <a:defRPr/>
            </a:pPr>
            <a:endParaRPr lang="en-US" dirty="0"/>
          </a:p>
        </p:txBody>
      </p:sp>
      <p:sp>
        <p:nvSpPr>
          <p:cNvPr id="6" name="Text Box 5"/>
          <p:cNvSpPr txBox="1">
            <a:spLocks noChangeArrowheads="1"/>
          </p:cNvSpPr>
          <p:nvPr/>
        </p:nvSpPr>
        <p:spPr bwMode="blackWhite">
          <a:xfrm>
            <a:off x="505046" y="5393069"/>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See E X H I B I T  6-1</a:t>
            </a:r>
          </a:p>
        </p:txBody>
      </p:sp>
      <p:sp>
        <p:nvSpPr>
          <p:cNvPr id="3" name="TextBox 2"/>
          <p:cNvSpPr txBox="1"/>
          <p:nvPr/>
        </p:nvSpPr>
        <p:spPr>
          <a:xfrm>
            <a:off x="808074" y="1552353"/>
            <a:ext cx="2530549" cy="830997"/>
          </a:xfrm>
          <a:prstGeom prst="rect">
            <a:avLst/>
          </a:prstGeom>
          <a:noFill/>
        </p:spPr>
        <p:txBody>
          <a:bodyPr wrap="square" rtlCol="0">
            <a:spAutoFit/>
          </a:bodyPr>
          <a:lstStyle/>
          <a:p>
            <a:r>
              <a:rPr lang="en-US" dirty="0" smtClean="0"/>
              <a:t>Can you draw and label Exhibit 6-1 from memory?</a:t>
            </a:r>
          </a:p>
          <a:p>
            <a:endParaRPr lang="en-US" dirty="0"/>
          </a:p>
        </p:txBody>
      </p:sp>
    </p:spTree>
    <p:extLst>
      <p:ext uri="{BB962C8B-B14F-4D97-AF65-F5344CB8AC3E}">
        <p14:creationId xmlns:p14="http://schemas.microsoft.com/office/powerpoint/2010/main" val="2668518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Attribution Theory: Judging Others</a:t>
            </a:r>
            <a:endParaRPr lang="en-US" dirty="0"/>
          </a:p>
        </p:txBody>
      </p:sp>
      <p:sp>
        <p:nvSpPr>
          <p:cNvPr id="14339" name="Content Placeholder 4"/>
          <p:cNvSpPr>
            <a:spLocks noGrp="1"/>
          </p:cNvSpPr>
          <p:nvPr>
            <p:ph idx="1"/>
          </p:nvPr>
        </p:nvSpPr>
        <p:spPr>
          <a:xfrm>
            <a:off x="255182" y="1387474"/>
            <a:ext cx="7889358" cy="4290311"/>
          </a:xfrm>
        </p:spPr>
        <p:txBody>
          <a:bodyPr/>
          <a:lstStyle/>
          <a:p>
            <a:pPr lvl="1" eaLnBrk="1" hangingPunct="1">
              <a:lnSpc>
                <a:spcPct val="90000"/>
              </a:lnSpc>
            </a:pPr>
            <a:r>
              <a:rPr lang="en-US" sz="2700" dirty="0" smtClean="0"/>
              <a:t>Observers attempt to determine whether behavior is internally or externally caused. </a:t>
            </a:r>
            <a:r>
              <a:rPr lang="en-US" sz="800" dirty="0" smtClean="0"/>
              <a:t> </a:t>
            </a:r>
          </a:p>
          <a:p>
            <a:pPr marL="347662" lvl="1" indent="0" eaLnBrk="1" hangingPunct="1">
              <a:lnSpc>
                <a:spcPct val="90000"/>
              </a:lnSpc>
              <a:buNone/>
            </a:pPr>
            <a:r>
              <a:rPr lang="en-US" sz="800" dirty="0"/>
              <a:t> </a:t>
            </a:r>
            <a:endParaRPr lang="en-US" sz="2700" dirty="0" smtClean="0"/>
          </a:p>
          <a:p>
            <a:pPr lvl="2" eaLnBrk="1" hangingPunct="1">
              <a:lnSpc>
                <a:spcPct val="90000"/>
              </a:lnSpc>
            </a:pPr>
            <a:r>
              <a:rPr lang="en-US" b="1" dirty="0"/>
              <a:t>I</a:t>
            </a:r>
            <a:r>
              <a:rPr lang="en-US" b="1" dirty="0" smtClean="0"/>
              <a:t>__________ causes:</a:t>
            </a:r>
            <a:r>
              <a:rPr lang="en-US" dirty="0" smtClean="0"/>
              <a:t> under that person’s control</a:t>
            </a:r>
          </a:p>
          <a:p>
            <a:pPr lvl="2">
              <a:lnSpc>
                <a:spcPct val="90000"/>
              </a:lnSpc>
              <a:spcAft>
                <a:spcPts val="531"/>
              </a:spcAft>
            </a:pPr>
            <a:r>
              <a:rPr lang="en-US" b="1" dirty="0" smtClean="0"/>
              <a:t>E_______ causes:</a:t>
            </a:r>
            <a:r>
              <a:rPr lang="en-US" dirty="0" smtClean="0"/>
              <a:t> not under the person’s control </a:t>
            </a:r>
            <a:r>
              <a:rPr lang="en-US" sz="800" dirty="0" smtClean="0"/>
              <a:t> </a:t>
            </a:r>
          </a:p>
          <a:p>
            <a:pPr marL="795338" lvl="2" indent="-457200">
              <a:lnSpc>
                <a:spcPct val="90000"/>
              </a:lnSpc>
              <a:buFont typeface="Wingdings" pitchFamily="2" charset="2"/>
              <a:buChar char="§"/>
            </a:pPr>
            <a:r>
              <a:rPr lang="en-US" sz="2700" dirty="0" smtClean="0"/>
              <a:t>Cause of behavior may be stable or unstable.</a:t>
            </a:r>
            <a:r>
              <a:rPr lang="en-US" sz="800" dirty="0" smtClean="0"/>
              <a:t> </a:t>
            </a:r>
          </a:p>
          <a:p>
            <a:pPr marL="338138" lvl="2" indent="0">
              <a:lnSpc>
                <a:spcPct val="90000"/>
              </a:lnSpc>
              <a:buNone/>
            </a:pPr>
            <a:r>
              <a:rPr lang="en-US" sz="800" dirty="0" smtClean="0"/>
              <a:t>  </a:t>
            </a:r>
          </a:p>
          <a:p>
            <a:pPr lvl="2">
              <a:lnSpc>
                <a:spcPct val="90000"/>
              </a:lnSpc>
            </a:pPr>
            <a:r>
              <a:rPr lang="en-US" b="1" dirty="0" smtClean="0"/>
              <a:t>S_______ causes:  </a:t>
            </a:r>
            <a:r>
              <a:rPr lang="en-US" dirty="0" smtClean="0"/>
              <a:t>Unchanging across situations</a:t>
            </a:r>
          </a:p>
          <a:p>
            <a:pPr lvl="2">
              <a:lnSpc>
                <a:spcPct val="90000"/>
              </a:lnSpc>
            </a:pPr>
            <a:r>
              <a:rPr lang="en-US" b="1" dirty="0" smtClean="0"/>
              <a:t>Unstable causes: </a:t>
            </a:r>
            <a:r>
              <a:rPr lang="en-US" dirty="0" smtClean="0"/>
              <a:t>Vary across situations. </a:t>
            </a:r>
          </a:p>
        </p:txBody>
      </p:sp>
      <p:sp>
        <p:nvSpPr>
          <p:cNvPr id="3" name="Footer Placeholder 2"/>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smtClean="0"/>
              <a:t> </a:t>
            </a:r>
            <a:endParaRPr lang="en-US" dirty="0"/>
          </a:p>
        </p:txBody>
      </p:sp>
      <p:sp>
        <p:nvSpPr>
          <p:cNvPr id="4" name="Slide Number Placeholder 3"/>
          <p:cNvSpPr>
            <a:spLocks noGrp="1"/>
          </p:cNvSpPr>
          <p:nvPr>
            <p:ph type="sldNum" sz="quarter" idx="4294967295"/>
          </p:nvPr>
        </p:nvSpPr>
        <p:spPr>
          <a:xfrm>
            <a:off x="3101517" y="5476939"/>
            <a:ext cx="1920240" cy="316442"/>
          </a:xfrm>
          <a:prstGeom prst="rect">
            <a:avLst/>
          </a:prstGeom>
        </p:spPr>
        <p:txBody>
          <a:bodyPr lIns="80988" tIns="40494" rIns="80988" bIns="40494"/>
          <a:lstStyle/>
          <a:p>
            <a:pPr>
              <a:defRPr/>
            </a:pPr>
            <a:r>
              <a:rPr lang="en-US" dirty="0" smtClean="0"/>
              <a:t> </a:t>
            </a:r>
            <a:endParaRPr lang="en-US" dirty="0"/>
          </a:p>
        </p:txBody>
      </p:sp>
      <p:pic>
        <p:nvPicPr>
          <p:cNvPr id="6" name="Picture 3" descr="C:\Users\Bob Stretch\AppData\Local\Microsoft\Windows\Temporary Internet Files\Content.IE5\7421JAUB\MCj036317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112658" y="4517898"/>
            <a:ext cx="1968086" cy="9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137684" y="4679529"/>
            <a:ext cx="4974974" cy="954107"/>
          </a:xfrm>
          <a:prstGeom prst="rect">
            <a:avLst/>
          </a:prstGeom>
          <a:blipFill>
            <a:blip r:embed="rId4"/>
            <a:tile tx="0" ty="0" sx="100000" sy="100000" flip="none" algn="tl"/>
          </a:blipFill>
          <a:scene3d>
            <a:camera prst="orthographicFront"/>
            <a:lightRig rig="threePt" dir="t"/>
          </a:scene3d>
          <a:sp3d>
            <a:bevelT w="114300" prst="hardEdge"/>
          </a:sp3d>
        </p:spPr>
        <p:txBody>
          <a:bodyPr wrap="square" rtlCol="0">
            <a:spAutoFit/>
          </a:bodyPr>
          <a:lstStyle/>
          <a:p>
            <a:pPr marL="0" lvl="2" algn="ctr"/>
            <a:r>
              <a:rPr lang="en-US" sz="2800" b="1" dirty="0" smtClean="0">
                <a:solidFill>
                  <a:srgbClr val="0070C0"/>
                </a:solidFill>
              </a:rPr>
              <a:t>Beware the Fundamental Attribution Error</a:t>
            </a:r>
          </a:p>
        </p:txBody>
      </p:sp>
    </p:spTree>
    <p:extLst>
      <p:ext uri="{BB962C8B-B14F-4D97-AF65-F5344CB8AC3E}">
        <p14:creationId xmlns:p14="http://schemas.microsoft.com/office/powerpoint/2010/main" val="1468758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en-US" dirty="0" smtClean="0"/>
              <a:t>Elements of Attribution Theory</a:t>
            </a:r>
            <a:endParaRPr lang="en-US" dirty="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
        <p:nvSpPr>
          <p:cNvPr id="9" name="Text Box 5"/>
          <p:cNvSpPr txBox="1">
            <a:spLocks noChangeArrowheads="1"/>
          </p:cNvSpPr>
          <p:nvPr/>
        </p:nvSpPr>
        <p:spPr bwMode="blackWhite">
          <a:xfrm>
            <a:off x="536944" y="5427012"/>
            <a:ext cx="2461437"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mj-lt"/>
              </a:rPr>
              <a:t>See E X H I B I T  6-2</a:t>
            </a:r>
          </a:p>
        </p:txBody>
      </p:sp>
      <p:sp>
        <p:nvSpPr>
          <p:cNvPr id="2" name="TextBox 1"/>
          <p:cNvSpPr txBox="1"/>
          <p:nvPr/>
        </p:nvSpPr>
        <p:spPr>
          <a:xfrm>
            <a:off x="428625" y="1409700"/>
            <a:ext cx="7491881" cy="1815882"/>
          </a:xfrm>
          <a:prstGeom prst="rect">
            <a:avLst/>
          </a:prstGeom>
          <a:noFill/>
        </p:spPr>
        <p:txBody>
          <a:bodyPr wrap="square" rtlCol="0">
            <a:spAutoFit/>
          </a:bodyPr>
          <a:lstStyle/>
          <a:p>
            <a:r>
              <a:rPr lang="en-US" dirty="0" smtClean="0"/>
              <a:t>To learn more about these topics:</a:t>
            </a:r>
          </a:p>
          <a:p>
            <a:pPr marL="285750" indent="-285750">
              <a:buFont typeface="Arial" panose="020B0604020202020204" pitchFamily="34" charset="0"/>
              <a:buChar char="•"/>
            </a:pPr>
            <a:r>
              <a:rPr lang="en-US" dirty="0">
                <a:hlinkClick r:id="rId3"/>
              </a:rPr>
              <a:t>https://</a:t>
            </a:r>
            <a:r>
              <a:rPr lang="en-US" dirty="0" smtClean="0">
                <a:hlinkClick r:id="rId3"/>
              </a:rPr>
              <a:t>www.youtube.com/watch?v=Z9OF3wHDw0M</a:t>
            </a:r>
            <a:r>
              <a:rPr lang="en-US" dirty="0" smtClean="0"/>
              <a:t> (6 min)</a:t>
            </a:r>
          </a:p>
          <a:p>
            <a:pPr marL="285750" indent="-285750">
              <a:buFont typeface="Arial" panose="020B0604020202020204" pitchFamily="34" charset="0"/>
              <a:buChar char="•"/>
            </a:pPr>
            <a:r>
              <a:rPr lang="en-US" dirty="0">
                <a:hlinkClick r:id="rId4"/>
              </a:rPr>
              <a:t>https://</a:t>
            </a:r>
            <a:r>
              <a:rPr lang="en-US" dirty="0" smtClean="0">
                <a:hlinkClick r:id="rId4"/>
              </a:rPr>
              <a:t>www.youtube.com/watch?v=mDhiyPAD6NQ</a:t>
            </a:r>
            <a:r>
              <a:rPr lang="en-US" dirty="0" smtClean="0"/>
              <a:t> (7 min)</a:t>
            </a:r>
          </a:p>
          <a:p>
            <a:endParaRPr lang="en-US" dirty="0"/>
          </a:p>
          <a:p>
            <a:r>
              <a:rPr lang="en-US" dirty="0" smtClean="0"/>
              <a:t>Define “Distinctiveness” “Consensus” and “Consistency.”  What role do each of these three terms play in determining whether people make internal or external attributions about other peoples’ behavior?  </a:t>
            </a:r>
            <a:endParaRPr lang="en-US" dirty="0"/>
          </a:p>
        </p:txBody>
      </p:sp>
    </p:spTree>
    <p:extLst>
      <p:ext uri="{BB962C8B-B14F-4D97-AF65-F5344CB8AC3E}">
        <p14:creationId xmlns:p14="http://schemas.microsoft.com/office/powerpoint/2010/main" val="1424675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79425" y="330200"/>
            <a:ext cx="7270750" cy="792163"/>
          </a:xfrm>
        </p:spPr>
        <p:txBody>
          <a:bodyPr/>
          <a:lstStyle/>
          <a:p>
            <a:r>
              <a:rPr lang="en-US"/>
              <a:t> Decision Making</a:t>
            </a:r>
          </a:p>
        </p:txBody>
      </p:sp>
      <p:sp>
        <p:nvSpPr>
          <p:cNvPr id="17411" name="Rectangle 3"/>
          <p:cNvSpPr>
            <a:spLocks noGrp="1" noChangeArrowheads="1"/>
          </p:cNvSpPr>
          <p:nvPr>
            <p:ph type="body" idx="1"/>
          </p:nvPr>
        </p:nvSpPr>
        <p:spPr>
          <a:xfrm>
            <a:off x="365125" y="1371601"/>
            <a:ext cx="7634288" cy="1600200"/>
          </a:xfrm>
        </p:spPr>
        <p:txBody>
          <a:bodyPr/>
          <a:lstStyle/>
          <a:p>
            <a:pPr>
              <a:buFont typeface="Wingdings" pitchFamily="2" charset="2"/>
              <a:buNone/>
            </a:pPr>
            <a:r>
              <a:rPr lang="en-US" dirty="0" smtClean="0">
                <a:effectLst>
                  <a:outerShdw blurRad="38100" dist="38100" dir="2700000" algn="tl">
                    <a:srgbClr val="000000">
                      <a:alpha val="43137"/>
                    </a:srgbClr>
                  </a:outerShdw>
                </a:effectLst>
              </a:rPr>
              <a:t>Programmed </a:t>
            </a:r>
            <a:r>
              <a:rPr lang="en-US" dirty="0">
                <a:effectLst>
                  <a:outerShdw blurRad="38100" dist="38100" dir="2700000" algn="tl">
                    <a:srgbClr val="000000">
                      <a:alpha val="43137"/>
                    </a:srgbClr>
                  </a:outerShdw>
                </a:effectLst>
              </a:rPr>
              <a:t>Decision</a:t>
            </a:r>
          </a:p>
          <a:p>
            <a:pPr lvl="1"/>
            <a:r>
              <a:rPr lang="en-US" dirty="0" smtClean="0"/>
              <a:t>Routine, virtually automatic decision making that follows established rules.</a:t>
            </a:r>
          </a:p>
          <a:p>
            <a:pPr lvl="1"/>
            <a:endParaRPr lang="en-US" dirty="0" smtClean="0"/>
          </a:p>
        </p:txBody>
      </p:sp>
      <p:sp>
        <p:nvSpPr>
          <p:cNvPr id="2" name="TextBox 1"/>
          <p:cNvSpPr txBox="1"/>
          <p:nvPr/>
        </p:nvSpPr>
        <p:spPr>
          <a:xfrm>
            <a:off x="419100" y="3295650"/>
            <a:ext cx="7696200" cy="2308324"/>
          </a:xfrm>
          <a:prstGeom prst="rect">
            <a:avLst/>
          </a:prstGeom>
          <a:noFill/>
        </p:spPr>
        <p:txBody>
          <a:bodyPr wrap="square" rtlCol="0">
            <a:spAutoFit/>
          </a:bodyPr>
          <a:lstStyle/>
          <a:p>
            <a:pPr marL="0" lvl="1"/>
            <a:r>
              <a:rPr lang="en-US" sz="3200" dirty="0">
                <a:effectLst>
                  <a:outerShdw blurRad="38100" dist="38100" dir="2700000" algn="tl">
                    <a:srgbClr val="000000">
                      <a:alpha val="43137"/>
                    </a:srgbClr>
                  </a:outerShdw>
                </a:effectLst>
              </a:rPr>
              <a:t>Non-programmed Decision</a:t>
            </a:r>
          </a:p>
          <a:p>
            <a:r>
              <a:rPr lang="en-US" sz="2800" dirty="0" smtClean="0"/>
              <a:t>_____________________________________ _____________________________________ _____________________________________. No rules to follow since the decision is new.</a:t>
            </a:r>
            <a:endParaRPr lang="en-US" sz="2800" dirty="0"/>
          </a:p>
        </p:txBody>
      </p:sp>
    </p:spTree>
    <p:extLst>
      <p:ext uri="{BB962C8B-B14F-4D97-AF65-F5344CB8AC3E}">
        <p14:creationId xmlns:p14="http://schemas.microsoft.com/office/powerpoint/2010/main" val="32984275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Decision Making</a:t>
            </a:r>
          </a:p>
        </p:txBody>
      </p:sp>
      <p:sp>
        <p:nvSpPr>
          <p:cNvPr id="21507" name="Rectangle 3"/>
          <p:cNvSpPr>
            <a:spLocks noGrp="1" noChangeArrowheads="1"/>
          </p:cNvSpPr>
          <p:nvPr>
            <p:ph type="body" idx="1"/>
          </p:nvPr>
        </p:nvSpPr>
        <p:spPr>
          <a:xfrm>
            <a:off x="365125" y="1387475"/>
            <a:ext cx="7864475" cy="4076700"/>
          </a:xfrm>
        </p:spPr>
        <p:txBody>
          <a:bodyPr/>
          <a:lstStyle/>
          <a:p>
            <a:r>
              <a:rPr lang="en-US" sz="2800" b="1" dirty="0" smtClean="0"/>
              <a:t>I______________</a:t>
            </a:r>
            <a:r>
              <a:rPr lang="en-US" sz="2800" dirty="0" smtClean="0"/>
              <a:t> </a:t>
            </a:r>
            <a:r>
              <a:rPr lang="en-US" sz="2800" dirty="0"/>
              <a:t>– </a:t>
            </a:r>
            <a:r>
              <a:rPr lang="en-US" sz="2800" dirty="0" smtClean="0"/>
              <a:t>A non-conscious, affective process that results in quick decisions. </a:t>
            </a:r>
            <a:endParaRPr lang="en-US" sz="2800" dirty="0"/>
          </a:p>
          <a:p>
            <a:endParaRPr lang="en-US" sz="2800" b="1" dirty="0" smtClean="0"/>
          </a:p>
          <a:p>
            <a:endParaRPr lang="en-US" sz="2800" b="1" dirty="0"/>
          </a:p>
          <a:p>
            <a:r>
              <a:rPr lang="en-US" sz="2800" b="1" dirty="0" smtClean="0"/>
              <a:t>Reasoned </a:t>
            </a:r>
            <a:r>
              <a:rPr lang="en-US" sz="2800" b="1" dirty="0"/>
              <a:t>judgment</a:t>
            </a:r>
            <a:r>
              <a:rPr lang="en-US" sz="2800" dirty="0"/>
              <a:t> – decisions that take time and effort to make and result from careful information gathering, generation of alternatives, and evaluation of alternatives</a:t>
            </a:r>
          </a:p>
        </p:txBody>
      </p:sp>
    </p:spTree>
    <p:extLst>
      <p:ext uri="{BB962C8B-B14F-4D97-AF65-F5344CB8AC3E}">
        <p14:creationId xmlns:p14="http://schemas.microsoft.com/office/powerpoint/2010/main" val="195749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1507">
                                            <p:txEl>
                                              <p:pRg st="0" end="0"/>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anim calcmode="lin" valueType="num">
                                      <p:cBhvr additive="base">
                                        <p:cTn id="13"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1507">
                                            <p:txEl>
                                              <p:pRg st="3" end="3"/>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2428</TotalTime>
  <Words>2834</Words>
  <Application>Microsoft Office PowerPoint</Application>
  <PresentationFormat>Custom</PresentationFormat>
  <Paragraphs>561</Paragraphs>
  <Slides>46</Slides>
  <Notes>15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Jones2 T05</vt:lpstr>
      <vt:lpstr>The Individual Manager as a  Decision Maker</vt:lpstr>
      <vt:lpstr>Learning Objectives</vt:lpstr>
      <vt:lpstr>The Nature of Managerial  Decision Making</vt:lpstr>
      <vt:lpstr>A Decision is influenced by an Individual’s Perception</vt:lpstr>
      <vt:lpstr>Factors that Influence Perception</vt:lpstr>
      <vt:lpstr>Attribution Theory: Judging Others</vt:lpstr>
      <vt:lpstr>Elements of Attribution Theory</vt:lpstr>
      <vt:lpstr> Decision Making</vt:lpstr>
      <vt:lpstr>Decision Making</vt:lpstr>
      <vt:lpstr>The Classical Model</vt:lpstr>
      <vt:lpstr>Steps in Classical Decision Making</vt:lpstr>
      <vt:lpstr>Example: The Used CD Store</vt:lpstr>
      <vt:lpstr>Example: The Used CD Store</vt:lpstr>
      <vt:lpstr>Example:  The Used CD Store</vt:lpstr>
      <vt:lpstr>Assessing Alternative Solutions</vt:lpstr>
      <vt:lpstr>Making a Conditional Values Table</vt:lpstr>
      <vt:lpstr>Making a Conditional Values Table</vt:lpstr>
      <vt:lpstr>A Conditional Values Table</vt:lpstr>
      <vt:lpstr>Deciding what conditions exist</vt:lpstr>
      <vt:lpstr>Deciding what conditions exist</vt:lpstr>
      <vt:lpstr>What has the highest EV under Risk conditions?</vt:lpstr>
      <vt:lpstr>Deciding what conditions exist</vt:lpstr>
      <vt:lpstr>Deciding What Conditions Exist:  Uncertainty</vt:lpstr>
      <vt:lpstr>Deciding What Conditions Exist:  Uncertainty</vt:lpstr>
      <vt:lpstr>How to compute “Regret” tables  under a Minimax solution</vt:lpstr>
      <vt:lpstr>How to compute “Regret” tables  under a Minimax solution</vt:lpstr>
      <vt:lpstr>Minimax:  Minimize  maximum “regret” using  Regret Tables</vt:lpstr>
      <vt:lpstr>Deciding What Conditions Exist:  Uncertainty</vt:lpstr>
      <vt:lpstr>Review of “Best Options” under different conditions of uncertainty</vt:lpstr>
      <vt:lpstr>Steps in Classical Decision Making</vt:lpstr>
      <vt:lpstr>The Classical Model of Decision Making Makes Many Assumptions</vt:lpstr>
      <vt:lpstr>The Administrative Model  (March &amp; Simon)</vt:lpstr>
      <vt:lpstr>The Administrative Model  (March &amp; Simon; see text pp. 176 - 179)</vt:lpstr>
      <vt:lpstr>Why is information often incomplete?</vt:lpstr>
      <vt:lpstr>Causes of Incomplete Information </vt:lpstr>
      <vt:lpstr>Consequences of  Incomplete Information</vt:lpstr>
      <vt:lpstr>Heuristics, Cognitive Biases, and Managerial Decision Making</vt:lpstr>
      <vt:lpstr>Types of Biases Based on the Availability Heuristic (Max Bazerman)</vt:lpstr>
      <vt:lpstr>Types of Biases Based on the Representativeness Heuristic (Bazerman)</vt:lpstr>
      <vt:lpstr>Types of Biases Based on the Anchoring &amp; Adjustment Heuristic</vt:lpstr>
      <vt:lpstr>Additional Types of  Decision-Making Errors</vt:lpstr>
      <vt:lpstr>Personality and  Decision-Making</vt:lpstr>
      <vt:lpstr>What are some common Organizational Constraints on decision making? </vt:lpstr>
      <vt:lpstr>   Creativity in     Decision Making</vt:lpstr>
      <vt:lpstr>The Three Component Model  of Creativity</vt:lpstr>
      <vt:lpstr>Summary</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96</cp:revision>
  <dcterms:created xsi:type="dcterms:W3CDTF">2004-09-20T18:17:15Z</dcterms:created>
  <dcterms:modified xsi:type="dcterms:W3CDTF">2018-07-30T18:32:13Z</dcterms:modified>
  <cp:category>Presentation</cp:category>
</cp:coreProperties>
</file>