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8" r:id="rId2"/>
    <p:sldId id="309" r:id="rId3"/>
    <p:sldId id="308" r:id="rId4"/>
    <p:sldId id="310" r:id="rId5"/>
    <p:sldId id="311" r:id="rId6"/>
    <p:sldId id="257" r:id="rId7"/>
    <p:sldId id="260" r:id="rId8"/>
    <p:sldId id="261" r:id="rId9"/>
    <p:sldId id="314" r:id="rId10"/>
    <p:sldId id="263" r:id="rId11"/>
    <p:sldId id="267" r:id="rId12"/>
    <p:sldId id="299" r:id="rId13"/>
    <p:sldId id="313" r:id="rId14"/>
    <p:sldId id="275" r:id="rId15"/>
    <p:sldId id="279" r:id="rId16"/>
    <p:sldId id="300" r:id="rId17"/>
    <p:sldId id="283" r:id="rId18"/>
    <p:sldId id="288" r:id="rId19"/>
    <p:sldId id="290" r:id="rId20"/>
    <p:sldId id="291" r:id="rId21"/>
    <p:sldId id="293" r:id="rId22"/>
    <p:sldId id="301" r:id="rId23"/>
    <p:sldId id="305" r:id="rId24"/>
    <p:sldId id="302" r:id="rId25"/>
    <p:sldId id="303" r:id="rId26"/>
    <p:sldId id="306" r:id="rId27"/>
    <p:sldId id="315" r:id="rId28"/>
    <p:sldId id="304" r:id="rId29"/>
    <p:sldId id="295" r:id="rId30"/>
    <p:sldId id="312" r:id="rId31"/>
    <p:sldId id="296" r:id="rId32"/>
    <p:sldId id="316" r:id="rId33"/>
  </p:sldIdLst>
  <p:sldSz cx="8229600" cy="594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F3D"/>
    <a:srgbClr val="AF7EBE"/>
    <a:srgbClr val="0B3F49"/>
    <a:srgbClr val="538438"/>
    <a:srgbClr val="1A69A4"/>
    <a:srgbClr val="EAEAEA"/>
    <a:srgbClr val="FEF7E4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66343" autoAdjust="0"/>
  </p:normalViewPr>
  <p:slideViewPr>
    <p:cSldViewPr snapToGrid="0">
      <p:cViewPr>
        <p:scale>
          <a:sx n="104" d="100"/>
          <a:sy n="104" d="100"/>
        </p:scale>
        <p:origin x="-792" y="235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6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D76F1-3541-424A-9D7D-907940B6881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AED4C-5B4F-4DB1-A1BF-F9E4F507F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5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5688" y="685800"/>
            <a:ext cx="47466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207669-80A2-4CDE-BB30-28FD72C0D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8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30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" name="Group 1031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" name="Rectangle 1032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33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34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51D22"/>
                </a:gs>
                <a:gs pos="50000">
                  <a:srgbClr val="0B3F49"/>
                </a:gs>
                <a:gs pos="100000">
                  <a:srgbClr val="051D22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35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C314C"/>
                </a:gs>
                <a:gs pos="50000">
                  <a:srgbClr val="1A69A4"/>
                </a:gs>
                <a:gs pos="100000">
                  <a:srgbClr val="0C314C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36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1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037"/>
          <p:cNvSpPr>
            <a:spLocks noChangeArrowheads="1"/>
          </p:cNvSpPr>
          <p:nvPr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038"/>
          <p:cNvSpPr>
            <a:spLocks noChangeArrowheads="1"/>
          </p:cNvSpPr>
          <p:nvPr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039"/>
          <p:cNvSpPr>
            <a:spLocks noChangeArrowheads="1"/>
          </p:cNvSpPr>
          <p:nvPr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042"/>
          <p:cNvSpPr txBox="1">
            <a:spLocks noChangeArrowheads="1"/>
          </p:cNvSpPr>
          <p:nvPr/>
        </p:nvSpPr>
        <p:spPr bwMode="auto">
          <a:xfrm rot="162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32" tIns="45716" rIns="91432" bIns="45716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19" name="Text Box 1043"/>
          <p:cNvSpPr txBox="1">
            <a:spLocks noChangeArrowheads="1"/>
          </p:cNvSpPr>
          <p:nvPr/>
        </p:nvSpPr>
        <p:spPr bwMode="auto">
          <a:xfrm>
            <a:off x="6907213" y="354013"/>
            <a:ext cx="692150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none" lIns="91432" tIns="45716" rIns="91432" bIns="45716"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A69A4"/>
                </a:solidFill>
              </a:rPr>
              <a:t>1</a:t>
            </a:r>
          </a:p>
        </p:txBody>
      </p:sp>
      <p:sp>
        <p:nvSpPr>
          <p:cNvPr id="20" name="Rectangle 1044"/>
          <p:cNvSpPr>
            <a:spLocks noChangeArrowheads="1"/>
          </p:cNvSpPr>
          <p:nvPr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5"/>
          <p:cNvSpPr>
            <a:spLocks noChangeShapeType="1"/>
          </p:cNvSpPr>
          <p:nvPr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1046"/>
          <p:cNvSpPr>
            <a:spLocks noChangeArrowheads="1"/>
          </p:cNvSpPr>
          <p:nvPr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1999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47"/>
          <p:cNvSpPr>
            <a:spLocks noChangeShapeType="1"/>
          </p:cNvSpPr>
          <p:nvPr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Oval 1048"/>
          <p:cNvSpPr>
            <a:spLocks noChangeArrowheads="1"/>
          </p:cNvSpPr>
          <p:nvPr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51D22"/>
              </a:gs>
              <a:gs pos="50000">
                <a:srgbClr val="0B3F49"/>
              </a:gs>
              <a:gs pos="100000">
                <a:srgbClr val="051D22"/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049"/>
          <p:cNvSpPr>
            <a:spLocks noChangeArrowheads="1"/>
          </p:cNvSpPr>
          <p:nvPr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C314C"/>
              </a:gs>
              <a:gs pos="50000">
                <a:srgbClr val="1A69A4"/>
              </a:gs>
              <a:gs pos="100000">
                <a:srgbClr val="0C314C"/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050"/>
          <p:cNvSpPr>
            <a:spLocks noChangeArrowheads="1"/>
          </p:cNvSpPr>
          <p:nvPr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51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052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053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054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55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2" name="Group 1056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33" name="Rectangle 1057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058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1059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51D22"/>
                </a:gs>
                <a:gs pos="50000">
                  <a:srgbClr val="0B3F49"/>
                </a:gs>
                <a:gs pos="100000">
                  <a:srgbClr val="051D22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060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C314C"/>
                </a:gs>
                <a:gs pos="50000">
                  <a:srgbClr val="1A69A4"/>
                </a:gs>
                <a:gs pos="100000">
                  <a:srgbClr val="0C314C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061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1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Rectangle 1062"/>
          <p:cNvSpPr>
            <a:spLocks noChangeArrowheads="1"/>
          </p:cNvSpPr>
          <p:nvPr userDrawn="1"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63"/>
          <p:cNvSpPr>
            <a:spLocks noChangeArrowheads="1"/>
          </p:cNvSpPr>
          <p:nvPr userDrawn="1"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064"/>
          <p:cNvSpPr>
            <a:spLocks noChangeArrowheads="1"/>
          </p:cNvSpPr>
          <p:nvPr userDrawn="1"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065"/>
          <p:cNvSpPr txBox="1">
            <a:spLocks noChangeArrowheads="1"/>
          </p:cNvSpPr>
          <p:nvPr userDrawn="1"/>
        </p:nvSpPr>
        <p:spPr bwMode="auto">
          <a:xfrm rot="162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36" tIns="45718" rIns="91436" bIns="45718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42" name="Text Box 1066"/>
          <p:cNvSpPr txBox="1">
            <a:spLocks noChangeArrowheads="1"/>
          </p:cNvSpPr>
          <p:nvPr userDrawn="1"/>
        </p:nvSpPr>
        <p:spPr bwMode="auto">
          <a:xfrm>
            <a:off x="6716125" y="354013"/>
            <a:ext cx="1074325" cy="1200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none" lIns="91436" tIns="45718" rIns="91436" bIns="45718"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A69A4"/>
                </a:solidFill>
              </a:rPr>
              <a:t>6</a:t>
            </a:r>
            <a:r>
              <a:rPr lang="en-US" sz="4800" b="1" dirty="0" smtClean="0">
                <a:solidFill>
                  <a:srgbClr val="1A69A4"/>
                </a:solidFill>
              </a:rPr>
              <a:t>b</a:t>
            </a:r>
            <a:endParaRPr lang="en-US" sz="4800" b="1" dirty="0">
              <a:solidFill>
                <a:srgbClr val="1A69A4"/>
              </a:solidFill>
            </a:endParaRPr>
          </a:p>
        </p:txBody>
      </p:sp>
      <p:sp>
        <p:nvSpPr>
          <p:cNvPr id="43" name="Rectangle 1067"/>
          <p:cNvSpPr>
            <a:spLocks noChangeArrowheads="1"/>
          </p:cNvSpPr>
          <p:nvPr userDrawn="1"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068"/>
          <p:cNvSpPr>
            <a:spLocks noChangeShapeType="1"/>
          </p:cNvSpPr>
          <p:nvPr userDrawn="1"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" name="Rectangle 1069"/>
          <p:cNvSpPr>
            <a:spLocks noChangeArrowheads="1"/>
          </p:cNvSpPr>
          <p:nvPr userDrawn="1"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1999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070"/>
          <p:cNvSpPr>
            <a:spLocks noChangeShapeType="1"/>
          </p:cNvSpPr>
          <p:nvPr userDrawn="1"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Oval 1071"/>
          <p:cNvSpPr>
            <a:spLocks noChangeArrowheads="1"/>
          </p:cNvSpPr>
          <p:nvPr userDrawn="1"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51D22"/>
              </a:gs>
              <a:gs pos="50000">
                <a:srgbClr val="0B3F49"/>
              </a:gs>
              <a:gs pos="100000">
                <a:srgbClr val="051D22"/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072"/>
          <p:cNvSpPr>
            <a:spLocks noChangeArrowheads="1"/>
          </p:cNvSpPr>
          <p:nvPr userDrawn="1"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C314C"/>
              </a:gs>
              <a:gs pos="50000">
                <a:srgbClr val="1A69A4"/>
              </a:gs>
              <a:gs pos="100000">
                <a:srgbClr val="0C314C"/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1073"/>
          <p:cNvSpPr>
            <a:spLocks noChangeArrowheads="1"/>
          </p:cNvSpPr>
          <p:nvPr userDrawn="1"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040"/>
          <p:cNvSpPr>
            <a:spLocks noGrp="1" noChangeArrowheads="1"/>
          </p:cNvSpPr>
          <p:nvPr>
            <p:ph type="ctrTitle"/>
          </p:nvPr>
        </p:nvSpPr>
        <p:spPr>
          <a:xfrm>
            <a:off x="274638" y="1846263"/>
            <a:ext cx="7954962" cy="127476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57" name="Rectangle 1041"/>
          <p:cNvSpPr>
            <a:spLocks noGrp="1" noChangeArrowheads="1"/>
          </p:cNvSpPr>
          <p:nvPr>
            <p:ph type="subTitle" idx="1"/>
          </p:nvPr>
        </p:nvSpPr>
        <p:spPr>
          <a:xfrm>
            <a:off x="301625" y="3368675"/>
            <a:ext cx="7927975" cy="18430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754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2688" y="238125"/>
            <a:ext cx="1966912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38125"/>
            <a:ext cx="5753100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5125" y="1387475"/>
            <a:ext cx="7332663" cy="39243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836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5125" y="1387475"/>
            <a:ext cx="3589338" cy="392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1387475"/>
            <a:ext cx="3590925" cy="392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65125" y="1387475"/>
            <a:ext cx="3589338" cy="39243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6863" y="1387475"/>
            <a:ext cx="3590925" cy="392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2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0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2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387475"/>
            <a:ext cx="3589338" cy="392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1387475"/>
            <a:ext cx="3590925" cy="392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5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7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98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31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7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48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9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10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51D22"/>
                </a:gs>
                <a:gs pos="50000">
                  <a:srgbClr val="0B3F49"/>
                </a:gs>
                <a:gs pos="100000">
                  <a:srgbClr val="051D22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11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C314C"/>
                </a:gs>
                <a:gs pos="50000">
                  <a:srgbClr val="1A69A4"/>
                </a:gs>
                <a:gs pos="100000">
                  <a:srgbClr val="0C314C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2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1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38125"/>
            <a:ext cx="78724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80980" tIns="40490" rIns="80980" bIns="404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387475"/>
            <a:ext cx="73326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80" tIns="40490" rIns="80980" bIns="40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5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6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7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8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9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11" name="Group 20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43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2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3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51D22"/>
                </a:gs>
                <a:gs pos="50000">
                  <a:srgbClr val="0B3F49"/>
                </a:gs>
                <a:gs pos="100000">
                  <a:srgbClr val="051D22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4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C314C"/>
                </a:gs>
                <a:gs pos="50000">
                  <a:srgbClr val="1A69A4"/>
                </a:gs>
                <a:gs pos="100000">
                  <a:srgbClr val="0C314C"/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25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1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3" name="Text Box 27"/>
          <p:cNvSpPr txBox="1">
            <a:spLocks noChangeArrowheads="1"/>
          </p:cNvSpPr>
          <p:nvPr userDrawn="1"/>
        </p:nvSpPr>
        <p:spPr bwMode="auto">
          <a:xfrm rot="16200000">
            <a:off x="-2300062" y="3122044"/>
            <a:ext cx="4837863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900" b="1" i="1" dirty="0" smtClean="0">
                <a:latin typeface="Book Antiqua" pitchFamily="18" charset="0"/>
              </a:rPr>
              <a:t>© Pearson/Prentice-Hall. Some slides © </a:t>
            </a:r>
            <a:r>
              <a:rPr lang="en-US" sz="900" b="1" i="1" dirty="0">
                <a:latin typeface="Book Antiqua" pitchFamily="18" charset="0"/>
              </a:rPr>
              <a:t>The McGraw-Hill Companies, Inc. All rights reserved.</a:t>
            </a:r>
            <a:endParaRPr lang="en-US" dirty="0"/>
          </a:p>
        </p:txBody>
      </p:sp>
      <p:sp>
        <p:nvSpPr>
          <p:cNvPr id="9244" name="Text Box 28"/>
          <p:cNvSpPr txBox="1">
            <a:spLocks noChangeArrowheads="1"/>
          </p:cNvSpPr>
          <p:nvPr userDrawn="1"/>
        </p:nvSpPr>
        <p:spPr bwMode="auto">
          <a:xfrm>
            <a:off x="6991350" y="5441950"/>
            <a:ext cx="123825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36F2C94E-E324-4076-981F-BF41BC9FC928}" type="slidenum">
              <a:rPr lang="en-US" smtClean="0"/>
              <a:pPr algn="r" eaLnBrk="1" hangingPunct="1">
                <a:spcBef>
                  <a:spcPct val="50000"/>
                </a:spcBef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233363" indent="-233363" algn="l" defTabSz="809625" rtl="0" eaLnBrk="0" fontAlgn="base" hangingPunct="0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0663" algn="l" defTabSz="809625" rtl="0" eaLnBrk="0" fontAlgn="base" hangingPunct="0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3838" algn="l" defTabSz="809625" rtl="0" eaLnBrk="0" fontAlgn="base" hangingPunct="0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255713" indent="-234950" algn="l" defTabSz="809625" rtl="0" eaLnBrk="0" fontAlgn="base" hangingPunct="0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4pPr>
      <a:lvl5pPr marL="1604963" indent="-234950" algn="l" defTabSz="809625" rtl="0" eaLnBrk="0" fontAlgn="base" hangingPunct="0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5pPr>
      <a:lvl6pPr marL="20621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6pPr>
      <a:lvl7pPr marL="25193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7pPr>
      <a:lvl8pPr marL="29765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8pPr>
      <a:lvl9pPr marL="34337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50000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5IBe1cnQw" TargetMode="External"/><Relationship Id="rId2" Type="http://schemas.openxmlformats.org/officeDocument/2006/relationships/hyperlink" Target="http://redwardfreeman.com/stakeholder-management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4qQ0xkYn2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nj.com/credo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638" y="1400175"/>
            <a:ext cx="7954962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Ethics,  </a:t>
            </a:r>
            <a:br>
              <a:rPr lang="en-US" dirty="0" smtClean="0"/>
            </a:br>
            <a:r>
              <a:rPr lang="en-US" dirty="0" smtClean="0"/>
              <a:t>Social Responsibility,</a:t>
            </a:r>
            <a:br>
              <a:rPr lang="en-US" dirty="0" smtClean="0"/>
            </a:br>
            <a:r>
              <a:rPr lang="en-US" dirty="0" smtClean="0"/>
              <a:t>and Decision Making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42900" y="3505200"/>
            <a:ext cx="78867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A Survey of Personal Ethical/Unethical Behavior at Work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/>
              <a:t>General Advice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Ethics and the Law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92575" y="2246313"/>
            <a:ext cx="3594100" cy="2857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i="1" smtClean="0"/>
              <a:t>The law is not permanent; it changes as social norms change.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i="1" smtClean="0"/>
              <a:t>Ethics may (or may not) contribute to the development of the law.</a:t>
            </a:r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1"/>
          </p:nvPr>
        </p:nvSpPr>
        <p:spPr>
          <a:xfrm>
            <a:off x="365125" y="1387475"/>
            <a:ext cx="1624609" cy="3924300"/>
          </a:xfrm>
        </p:spPr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Company Stakeholders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374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1163" y="1748333"/>
            <a:ext cx="3636962" cy="3560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016045" y="1330324"/>
            <a:ext cx="4067251" cy="1288517"/>
          </a:xfrm>
        </p:spPr>
        <p:txBody>
          <a:bodyPr/>
          <a:lstStyle/>
          <a:p>
            <a:r>
              <a:rPr lang="en-US" dirty="0" smtClean="0"/>
              <a:t>A company is accountable to/ pressured by many stakeholders.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79888" y="2794406"/>
            <a:ext cx="3638550" cy="2514194"/>
          </a:xfrm>
        </p:spPr>
        <p:txBody>
          <a:bodyPr/>
          <a:lstStyle/>
          <a:p>
            <a:r>
              <a:rPr lang="en-US" dirty="0" smtClean="0"/>
              <a:t>Stockholders</a:t>
            </a:r>
          </a:p>
          <a:p>
            <a:r>
              <a:rPr lang="en-US" dirty="0" smtClean="0"/>
              <a:t>Customers</a:t>
            </a:r>
          </a:p>
          <a:p>
            <a:r>
              <a:rPr lang="en-US" dirty="0" smtClean="0"/>
              <a:t>Community groups</a:t>
            </a:r>
          </a:p>
          <a:p>
            <a:r>
              <a:rPr lang="en-US" dirty="0" smtClean="0"/>
              <a:t>Employees</a:t>
            </a:r>
          </a:p>
          <a:p>
            <a:r>
              <a:rPr lang="en-US" dirty="0" smtClean="0"/>
              <a:t>Suppliers &amp; Distributors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125" y="2364740"/>
            <a:ext cx="24542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a</a:t>
            </a:r>
            <a:r>
              <a:rPr lang="en-US" dirty="0" smtClean="0"/>
              <a:t> video </a:t>
            </a:r>
            <a:r>
              <a:rPr lang="en-US" dirty="0" smtClean="0"/>
              <a:t>about stakeholder theory, </a:t>
            </a:r>
            <a:r>
              <a:rPr lang="en-US" dirty="0"/>
              <a:t>see: </a:t>
            </a:r>
            <a:r>
              <a:rPr lang="en-US" sz="1400" dirty="0">
                <a:hlinkClick r:id="rId2"/>
              </a:rPr>
              <a:t>http://redwardfreeman.com/stakeholder-management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</a:t>
            </a:r>
          </a:p>
          <a:p>
            <a:endParaRPr lang="en-US" sz="1400" dirty="0"/>
          </a:p>
          <a:p>
            <a:r>
              <a:rPr lang="en-US" sz="1400" dirty="0" smtClean="0"/>
              <a:t>For a longer video by the same professor, see: </a:t>
            </a:r>
          </a:p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www.youtube.com/watch?v=Ih5IBe1cnQw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Government, Community &amp; </a:t>
            </a:r>
            <a:br>
              <a:rPr lang="en-US" sz="3400" smtClean="0"/>
            </a:br>
            <a:r>
              <a:rPr lang="en-US" sz="3400" smtClean="0"/>
              <a:t>Interest Groups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352550"/>
            <a:ext cx="4149725" cy="3924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Government &amp;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Community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Expects stable tax base.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Expects compliance with laws (safety, fair trade)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May expect donations to local charities.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return, provides infrastructure, police,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Government, Community &amp; </a:t>
            </a:r>
            <a:br>
              <a:rPr lang="en-US" sz="3400" smtClean="0"/>
            </a:br>
            <a:r>
              <a:rPr lang="en-US" sz="3400" smtClean="0"/>
              <a:t>Interest Groups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184150" y="1358900"/>
            <a:ext cx="3616325" cy="3924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Interest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Expect companies to comply with their ethical standards 	</a:t>
            </a:r>
            <a:r>
              <a:rPr lang="en-US" sz="2000" smtClean="0"/>
              <a:t>(e.g., decency on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television) </a:t>
            </a:r>
            <a:endParaRPr lang="en-US" sz="1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May boycott firms that do not comply          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/>
              <a:t>(e.g., American Family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Association boycotts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sponsors of indecent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television programs).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Ethical Decision Making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60400" y="1371600"/>
            <a:ext cx="177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647700" y="1358900"/>
            <a:ext cx="2006600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1A69A4"/>
                </a:solidFill>
              </a:rPr>
              <a:t>Figure </a:t>
            </a:r>
            <a:r>
              <a:rPr lang="en-US" sz="1400" b="1" dirty="0" smtClean="0">
                <a:solidFill>
                  <a:srgbClr val="1A69A4"/>
                </a:solidFill>
              </a:rPr>
              <a:t>4.3</a:t>
            </a:r>
            <a:endParaRPr lang="en-US" sz="1400" b="1" dirty="0">
              <a:solidFill>
                <a:srgbClr val="1A69A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400" y="1371600"/>
            <a:ext cx="109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15312"/>
              </p:ext>
            </p:extLst>
          </p:nvPr>
        </p:nvGraphicFramePr>
        <p:xfrm>
          <a:off x="660401" y="1457553"/>
          <a:ext cx="7240016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1471"/>
                <a:gridCol w="543854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Ethical Rules: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Utilitarian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should produce the greatest good for the greatest</a:t>
                      </a:r>
                      <a:r>
                        <a:rPr lang="en-US" baseline="0" dirty="0" smtClean="0"/>
                        <a:t> number of people.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Justice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 benefits and harm in an impartial manner on</a:t>
                      </a:r>
                      <a:r>
                        <a:rPr lang="en-US" baseline="0" dirty="0" smtClean="0"/>
                        <a:t> the basis of one of the following criteria:</a:t>
                      </a:r>
                    </a:p>
                    <a:p>
                      <a:r>
                        <a:rPr lang="en-US" baseline="0" dirty="0" smtClean="0"/>
                        <a:t>**Equality</a:t>
                      </a:r>
                    </a:p>
                    <a:p>
                      <a:r>
                        <a:rPr lang="en-US" baseline="0" dirty="0" smtClean="0"/>
                        <a:t>**Equity</a:t>
                      </a:r>
                    </a:p>
                    <a:p>
                      <a:r>
                        <a:rPr lang="en-US" baseline="0" dirty="0" smtClean="0"/>
                        <a:t>**Need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Moral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protects fundamental human rights and privileges of each individual.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Practical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 has no qualms about telling the public how decision was reached because typical person would see decision as appropriate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Practical Decision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The “Professional Ethics Board” test:  Does my decision fall within the acceptable standards that apply in business today?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The “Newspaper” test:  Am I willing to see the decision communicated to all people and groups affected by it?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The “Family” test:  Would the people with whom I have a significant personal relationship approve of the decision?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Ethical Decision Models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Pluralism rule: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Weigh competing demands and competing ethical principles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Put them in a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Hierarchy gives a basis for making decisions.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886200" y="1397000"/>
            <a:ext cx="4165600" cy="368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Determinants of Ethics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7675" y="1333500"/>
            <a:ext cx="9525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125" y="4940984"/>
            <a:ext cx="3978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a business ethics case (11 min.) interview, see:</a:t>
            </a:r>
          </a:p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www.youtube.com/watch?v=74qQ0xkYn28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200" dirty="0" smtClean="0"/>
              <a:t>How do these sources of ethics apply to this case (either in terms of the problems or solutions)?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4945" y="1387475"/>
            <a:ext cx="7002844" cy="3924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Sources of business ethics:</a:t>
            </a:r>
          </a:p>
          <a:p>
            <a:pPr lvl="1"/>
            <a:r>
              <a:rPr lang="en-US" dirty="0" smtClean="0"/>
              <a:t>Individual ethics</a:t>
            </a:r>
          </a:p>
          <a:p>
            <a:pPr lvl="1"/>
            <a:r>
              <a:rPr lang="en-US" dirty="0" smtClean="0"/>
              <a:t>Ethics of society</a:t>
            </a:r>
          </a:p>
          <a:p>
            <a:pPr lvl="1"/>
            <a:r>
              <a:rPr lang="en-US" dirty="0" smtClean="0"/>
              <a:t>Occupational / Professional ethics</a:t>
            </a:r>
          </a:p>
          <a:p>
            <a:pPr lvl="1"/>
            <a:r>
              <a:rPr lang="en-US" dirty="0" smtClean="0"/>
              <a:t>Pre-existing organizational ethics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Social Responsibility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way a company views its duty or obligation to make decisions that protect, enhance, and promote the welfare and well-being of stakeholders and society as a whole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Approaches to Social Responsibility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5785"/>
              </p:ext>
            </p:extLst>
          </p:nvPr>
        </p:nvGraphicFramePr>
        <p:xfrm>
          <a:off x="476441" y="1516075"/>
          <a:ext cx="750444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765"/>
                <a:gridCol w="1390669"/>
                <a:gridCol w="2217074"/>
                <a:gridCol w="18899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Obstructionist</a:t>
                      </a:r>
                      <a:r>
                        <a:rPr lang="en-US" baseline="0" dirty="0" smtClean="0"/>
                        <a:t>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Defensive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Accommodative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Proactive approach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social responsibility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social responsibility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Left-Right Arrow 3"/>
          <p:cNvSpPr/>
          <p:nvPr/>
        </p:nvSpPr>
        <p:spPr bwMode="auto">
          <a:xfrm>
            <a:off x="694944" y="2172614"/>
            <a:ext cx="6561734" cy="365760"/>
          </a:xfrm>
          <a:prstGeom prst="leftRight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9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Percent who have ever done this:</a:t>
            </a:r>
          </a:p>
        </p:txBody>
      </p:sp>
      <p:graphicFrame>
        <p:nvGraphicFramePr>
          <p:cNvPr id="88149" name="Group 85"/>
          <p:cNvGraphicFramePr>
            <a:graphicFrameLocks noGrp="1"/>
          </p:cNvGraphicFramePr>
          <p:nvPr>
            <p:ph idx="1"/>
          </p:nvPr>
        </p:nvGraphicFramePr>
        <p:xfrm>
          <a:off x="365125" y="1387475"/>
          <a:ext cx="7864475" cy="4594230"/>
        </p:xfrm>
        <a:graphic>
          <a:graphicData uri="http://schemas.openxmlformats.org/drawingml/2006/table">
            <a:tbl>
              <a:tblPr/>
              <a:tblGrid>
                <a:gridCol w="5260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Public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Taken home work supplies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Called in sick when not ill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Co. phone for personal long-distance telephone calls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Overstated deductions on taxes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Driven while drunk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Cocaine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3F49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Approaches to Social Responsibility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864475" cy="3924300"/>
          </a:xfrm>
        </p:spPr>
        <p:txBody>
          <a:bodyPr/>
          <a:lstStyle/>
          <a:p>
            <a:pPr eaLnBrk="1" hangingPunct="1"/>
            <a:r>
              <a:rPr lang="en-US" b="1" dirty="0" smtClean="0"/>
              <a:t>Obstructionist approach</a:t>
            </a:r>
            <a:r>
              <a:rPr lang="en-US" dirty="0" smtClean="0"/>
              <a:t> – </a:t>
            </a:r>
            <a:r>
              <a:rPr lang="en-US" sz="2800" dirty="0" smtClean="0"/>
              <a:t>Companies choose not to behave in a social responsible way and behave unethically and illegality</a:t>
            </a:r>
          </a:p>
          <a:p>
            <a:pPr lvl="1" eaLnBrk="1" hangingPunct="1"/>
            <a:r>
              <a:rPr lang="en-US" sz="2400" dirty="0" smtClean="0"/>
              <a:t>May only respond when ethical employees (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Whistleblowers</a:t>
            </a:r>
            <a:r>
              <a:rPr lang="en-US" sz="2400" dirty="0" smtClean="0"/>
              <a:t>) report the firm to the government.</a:t>
            </a:r>
          </a:p>
          <a:p>
            <a:pPr eaLnBrk="1" hangingPunct="1"/>
            <a:r>
              <a:rPr lang="en-US" b="1" dirty="0" smtClean="0"/>
              <a:t>D_____________ approach</a:t>
            </a:r>
            <a:r>
              <a:rPr lang="en-US" dirty="0" smtClean="0"/>
              <a:t> – </a:t>
            </a:r>
            <a:r>
              <a:rPr lang="en-US" sz="2800" dirty="0" smtClean="0"/>
              <a:t>companies behave ethically to the degree that they stay within the law and abide strictly with legal requirements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Approaches to Social Responsibility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A_____________________ approach</a:t>
            </a:r>
            <a:r>
              <a:rPr lang="en-US" sz="2800" dirty="0" smtClean="0"/>
              <a:t> – Companies behave legally and ethically and try to balance the interests of different stakeholders as the need arises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P________________ approach</a:t>
            </a:r>
            <a:r>
              <a:rPr lang="en-US" sz="2800" dirty="0" smtClean="0"/>
              <a:t> – </a:t>
            </a:r>
            <a:br>
              <a:rPr lang="en-US" sz="2800" dirty="0" smtClean="0"/>
            </a:br>
            <a:r>
              <a:rPr lang="en-US" sz="2800" dirty="0" smtClean="0"/>
              <a:t> Companies actively embrace socially responsible behavior, going out of their way to attempt to meet the needs of different stakeholder groups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 Different View of </a:t>
            </a:r>
            <a:br>
              <a:rPr lang="en-US" sz="3400" smtClean="0"/>
            </a:br>
            <a:r>
              <a:rPr lang="en-US" sz="3400" smtClean="0"/>
              <a:t>Corporate Social Responsibility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387475"/>
            <a:ext cx="8016875" cy="4203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Obligation: </a:t>
            </a:r>
            <a:r>
              <a:rPr lang="en-US" sz="2800" dirty="0" smtClean="0"/>
              <a:t>(the “Classical View”)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Managers do just that – they manage someone else’s investment.  Therefore, they have NO RIGHT to give profits away (e.g., by “charitable donations”).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Firm should make a profit and obey the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contributions are to be made, they should be made by individual investors or stockholders.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invisible hand of the Market (and prevailing morality)” will ultimately allocate resources in society.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Social Obligation view is similar to what is also called the “Defensive”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 Different View of </a:t>
            </a:r>
            <a:br>
              <a:rPr lang="en-US" sz="3400" smtClean="0"/>
            </a:br>
            <a:r>
              <a:rPr lang="en-US" sz="3400" smtClean="0"/>
              <a:t>Corporate Social Responsibility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Obligation: </a:t>
            </a:r>
            <a:r>
              <a:rPr lang="en-US" sz="2800" smtClean="0"/>
              <a:t>(the “Classical View”):</a:t>
            </a:r>
          </a:p>
          <a:p>
            <a:pPr eaLnBrk="1" hangingPunct="1">
              <a:defRPr/>
            </a:pPr>
            <a:r>
              <a:rPr lang="en-US" sz="2800" smtClean="0"/>
              <a:t>Managers are not experts at evaluating charitable funding requests.</a:t>
            </a:r>
          </a:p>
          <a:p>
            <a:pPr eaLnBrk="1" hangingPunct="1">
              <a:defRPr/>
            </a:pPr>
            <a:r>
              <a:rPr lang="en-US" sz="2800" smtClean="0"/>
              <a:t>Managers are not elected to office as politicians are; therefore, no accountability.</a:t>
            </a:r>
          </a:p>
          <a:p>
            <a:pPr eaLnBrk="1" hangingPunct="1">
              <a:defRPr/>
            </a:pPr>
            <a:r>
              <a:rPr lang="en-US" sz="2800" smtClean="0"/>
              <a:t>Donated money must be recovered for shareholders through higher prices or absorbed costs.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 Different View of </a:t>
            </a:r>
            <a:br>
              <a:rPr lang="en-US" sz="3400" smtClean="0"/>
            </a:br>
            <a:r>
              <a:rPr lang="en-US" sz="3400" smtClean="0"/>
              <a:t>Corporate Social Responsibility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688263" cy="3924300"/>
          </a:xfrm>
        </p:spPr>
        <p:txBody>
          <a:bodyPr/>
          <a:lstStyle/>
          <a:p>
            <a:pPr eaLnBrk="1" hangingPunct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Reaction: </a:t>
            </a:r>
            <a:r>
              <a:rPr lang="en-US" sz="2800" dirty="0" smtClean="0"/>
              <a:t>(“Hand of government”)</a:t>
            </a:r>
          </a:p>
          <a:p>
            <a:pPr lvl="1" eaLnBrk="1" hangingPunct="1"/>
            <a:r>
              <a:rPr lang="en-US" sz="2400" dirty="0" smtClean="0"/>
              <a:t>Firms should respond (react) to various pressure and stakeholder groups (incl. trade groups).</a:t>
            </a:r>
          </a:p>
          <a:p>
            <a:pPr lvl="1" eaLnBrk="1" hangingPunct="1"/>
            <a:r>
              <a:rPr lang="en-US" sz="2400" dirty="0" smtClean="0"/>
              <a:t>Firms should especially react to government, whose job it is to regulate business </a:t>
            </a:r>
          </a:p>
          <a:p>
            <a:pPr lvl="1" eaLnBrk="1" hangingPunct="1"/>
            <a:r>
              <a:rPr lang="en-US" sz="2400" dirty="0" smtClean="0"/>
              <a:t>Ethical behavior and social responsibility is provided for by a system of laws, stakeholder pressure, and industry self-regulation.</a:t>
            </a:r>
          </a:p>
          <a:p>
            <a:pPr lvl="1" eaLnBrk="1" hangingPunct="1"/>
            <a:r>
              <a:rPr lang="en-US" sz="2400" dirty="0" smtClean="0"/>
              <a:t>Similar to “Accommodative”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 Different View of </a:t>
            </a:r>
            <a:br>
              <a:rPr lang="en-US" sz="3400" smtClean="0"/>
            </a:br>
            <a:r>
              <a:rPr lang="en-US" sz="3400" smtClean="0"/>
              <a:t>Corporate Social Responsibility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86447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Responsiveness: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/>
              <a:t>(“Hand of Mgt.”)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Management must anticipate and meet stakeholder needs and interests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This is in the firm’s “enlightened self-interest.”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Mgt. should bear part of the costs of improving society (“anti-freeloader” view)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err="1" smtClean="0"/>
              <a:t>Mgt</a:t>
            </a:r>
            <a:r>
              <a:rPr lang="en-US" sz="2500" dirty="0" smtClean="0"/>
              <a:t> should take stands on social issues.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err="1" smtClean="0"/>
              <a:t>Mgt</a:t>
            </a:r>
            <a:r>
              <a:rPr lang="en-US" sz="2500" dirty="0" smtClean="0"/>
              <a:t> should work with government to develop laws.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Similar to “Proactive Approach”.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A Different View of </a:t>
            </a:r>
            <a:br>
              <a:rPr lang="en-US" sz="3400" smtClean="0"/>
            </a:br>
            <a:r>
              <a:rPr lang="en-US" sz="3400" smtClean="0"/>
              <a:t>Corporate Social Responsibility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864475" cy="3924300"/>
          </a:xfrm>
        </p:spPr>
        <p:txBody>
          <a:bodyPr/>
          <a:lstStyle/>
          <a:p>
            <a:pPr eaLnBrk="1" hangingPunct="1"/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Typical arguments for Social Responsiveness:</a:t>
            </a:r>
          </a:p>
          <a:p>
            <a:pPr lvl="1" eaLnBrk="1" hangingPunct="1"/>
            <a:r>
              <a:rPr lang="en-US" sz="2400" smtClean="0"/>
              <a:t>Its good for long-run profits.</a:t>
            </a:r>
          </a:p>
          <a:p>
            <a:pPr lvl="1" eaLnBrk="1" hangingPunct="1"/>
            <a:r>
              <a:rPr lang="en-US" sz="2400" smtClean="0"/>
              <a:t>Public expects it.</a:t>
            </a:r>
          </a:p>
          <a:p>
            <a:pPr lvl="1" eaLnBrk="1" hangingPunct="1"/>
            <a:r>
              <a:rPr lang="en-US" sz="2400" smtClean="0"/>
              <a:t>Good Public relations.</a:t>
            </a:r>
          </a:p>
          <a:p>
            <a:pPr lvl="1" eaLnBrk="1" hangingPunct="1"/>
            <a:r>
              <a:rPr lang="en-US" sz="2400" smtClean="0"/>
              <a:t>Improves the community’s quality of life.</a:t>
            </a:r>
          </a:p>
          <a:p>
            <a:pPr lvl="1" eaLnBrk="1" hangingPunct="1"/>
            <a:r>
              <a:rPr lang="en-US" sz="2400" smtClean="0"/>
              <a:t>Discourages further government regulation.</a:t>
            </a:r>
          </a:p>
          <a:p>
            <a:pPr lvl="1" eaLnBrk="1" hangingPunct="1"/>
            <a:r>
              <a:rPr lang="en-US" sz="2400" smtClean="0"/>
              <a:t>“An ounce of prevention is worth a pound of cure.”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239713"/>
            <a:ext cx="2606675" cy="1046162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Johnson &amp; Johnson Credo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4063" y="1865376"/>
            <a:ext cx="6736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this website and read the Johnson &amp; Johnson </a:t>
            </a:r>
            <a:r>
              <a:rPr lang="en-US" dirty="0"/>
              <a:t>Credo:  </a:t>
            </a:r>
            <a:r>
              <a:rPr lang="en-US" dirty="0">
                <a:hlinkClick r:id="rId2"/>
              </a:rPr>
              <a:t>https://www.jnj.com/credo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What is the Johnson &amp; Johnson Credo?  Why was it written?</a:t>
            </a:r>
          </a:p>
          <a:p>
            <a:endParaRPr lang="en-US" dirty="0"/>
          </a:p>
          <a:p>
            <a:r>
              <a:rPr lang="en-US" dirty="0" smtClean="0"/>
              <a:t>To what stakeholders does J &amp; J pledge to be accountable?  How?</a:t>
            </a:r>
          </a:p>
          <a:p>
            <a:endParaRPr lang="en-US" dirty="0"/>
          </a:p>
          <a:p>
            <a:r>
              <a:rPr lang="en-US" dirty="0" smtClean="0"/>
              <a:t>Has the J &amp; J Credo actually guided business decisions?  		What decisions were guided by the Credo?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How do “Socially Responsive”/Proactive firms anticipate social demands?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Futurists </a:t>
            </a:r>
            <a:r>
              <a:rPr lang="en-US" smtClean="0"/>
              <a:t>create social forecasts</a:t>
            </a:r>
          </a:p>
          <a:p>
            <a:pPr eaLnBrk="1" hangingPunct="1"/>
            <a:r>
              <a:rPr lang="en-US" b="1" smtClean="0"/>
              <a:t>Opinion surveys</a:t>
            </a:r>
          </a:p>
          <a:p>
            <a:pPr eaLnBrk="1" hangingPunct="1"/>
            <a:r>
              <a:rPr lang="en-US" smtClean="0"/>
              <a:t>Conducting a </a:t>
            </a:r>
            <a:r>
              <a:rPr lang="en-US" b="1" smtClean="0"/>
              <a:t>“Social Audit”</a:t>
            </a:r>
            <a:r>
              <a:rPr lang="en-US" smtClean="0"/>
              <a:t> of the firm’s practices, looking for possible ethical concerns.</a:t>
            </a:r>
          </a:p>
          <a:p>
            <a:pPr eaLnBrk="1" hangingPunct="1"/>
            <a:r>
              <a:rPr lang="en-US" b="1" smtClean="0"/>
              <a:t>Issues Managers</a:t>
            </a:r>
            <a:r>
              <a:rPr lang="en-US" smtClean="0"/>
              <a:t> monitor trends in newspapers &amp; other media outlets.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Role of Organizational Culture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5999163" cy="3924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Ethical values and norms help organizational members:</a:t>
            </a:r>
          </a:p>
          <a:p>
            <a:pPr lvl="1" eaLnBrk="1" hangingPunct="1"/>
            <a:r>
              <a:rPr lang="en-US" smtClean="0"/>
              <a:t>Resist self-interested action</a:t>
            </a:r>
          </a:p>
          <a:p>
            <a:pPr lvl="1" eaLnBrk="1" hangingPunct="1"/>
            <a:r>
              <a:rPr lang="en-US" smtClean="0"/>
              <a:t>Realize they are part of “something bigger than themselves”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Personal Morality:  </a:t>
            </a:r>
            <a:br>
              <a:rPr lang="en-US" sz="3400" smtClean="0"/>
            </a:br>
            <a:r>
              <a:rPr lang="en-US" sz="3400" smtClean="0"/>
              <a:t>Commonsense Advice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864475" cy="3924300"/>
          </a:xfrm>
        </p:spPr>
        <p:txBody>
          <a:bodyPr/>
          <a:lstStyle/>
          <a:p>
            <a:pPr lvl="1" eaLnBrk="1" hangingPunct="1"/>
            <a:r>
              <a:rPr lang="en-US" sz="2400" smtClean="0"/>
              <a:t>Obey the law</a:t>
            </a:r>
          </a:p>
          <a:p>
            <a:pPr lvl="1" eaLnBrk="1" hangingPunct="1"/>
            <a:r>
              <a:rPr lang="en-US" sz="2400" smtClean="0"/>
              <a:t>Obey relevant professional codes</a:t>
            </a:r>
          </a:p>
          <a:p>
            <a:pPr lvl="1" eaLnBrk="1" hangingPunct="1"/>
            <a:r>
              <a:rPr lang="en-US" sz="2400" smtClean="0"/>
              <a:t>Tell the truth</a:t>
            </a:r>
          </a:p>
          <a:p>
            <a:pPr lvl="1" eaLnBrk="1" hangingPunct="1"/>
            <a:r>
              <a:rPr lang="en-US" sz="2400" smtClean="0"/>
              <a:t>Obey Jesus’ Golden Rule:  “Do unto others as you would have them do unto you.”</a:t>
            </a:r>
          </a:p>
          <a:p>
            <a:pPr lvl="1" eaLnBrk="1" hangingPunct="1"/>
            <a:r>
              <a:rPr lang="en-US" sz="2400" smtClean="0"/>
              <a:t>Refresh yourself with your religious &amp; ethical value system daily.  When values are salient, behavior tends to comply with those values.</a:t>
            </a:r>
          </a:p>
          <a:p>
            <a:pPr lvl="1" eaLnBrk="1" hangingPunct="1"/>
            <a:r>
              <a:rPr lang="en-US" sz="2400" smtClean="0"/>
              <a:t>“Do no harm.”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Using Culture and Policies to Encourage Ethical Behavior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Visible top management commitment</a:t>
            </a:r>
          </a:p>
          <a:p>
            <a:pPr eaLnBrk="1" hangingPunct="1"/>
            <a:r>
              <a:rPr lang="en-US" dirty="0" smtClean="0"/>
              <a:t>Code of ethics for the firm or industry</a:t>
            </a:r>
          </a:p>
          <a:p>
            <a:pPr eaLnBrk="1" hangingPunct="1"/>
            <a:r>
              <a:rPr lang="en-US" dirty="0" smtClean="0"/>
              <a:t>Ethics committee</a:t>
            </a:r>
          </a:p>
          <a:p>
            <a:pPr eaLnBrk="1" hangingPunct="1"/>
            <a:r>
              <a:rPr lang="en-US" dirty="0" smtClean="0"/>
              <a:t>Ethics training</a:t>
            </a:r>
          </a:p>
          <a:p>
            <a:pPr eaLnBrk="1" hangingPunct="1"/>
            <a:r>
              <a:rPr lang="en-US" dirty="0" smtClean="0"/>
              <a:t>Ethics hot line or ombudsman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Ethics Ombudsman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Manager responsible for communicating and teaching ethical standards to all employees and monitoring their conformity to those standards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387475"/>
            <a:ext cx="7635875" cy="3924300"/>
          </a:xfrm>
        </p:spPr>
        <p:txBody>
          <a:bodyPr/>
          <a:lstStyle/>
          <a:p>
            <a:r>
              <a:rPr lang="en-US" dirty="0" smtClean="0"/>
              <a:t>Workers and companies should behave ethically.</a:t>
            </a:r>
          </a:p>
          <a:p>
            <a:r>
              <a:rPr lang="en-US" dirty="0" smtClean="0"/>
              <a:t>However, what is ‘ethical’ is not always clear, depending upon your perspective.</a:t>
            </a:r>
          </a:p>
          <a:p>
            <a:r>
              <a:rPr lang="en-US" dirty="0" smtClean="0"/>
              <a:t>Firms use several methods to anticipate changing social expectations and communicate ethics </a:t>
            </a:r>
            <a:r>
              <a:rPr lang="en-US" smtClean="0"/>
              <a:t>with employees.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smtClean="0"/>
              <a:t>Personal Morality:  </a:t>
            </a:r>
            <a:br>
              <a:rPr lang="en-US" sz="3400" smtClean="0"/>
            </a:br>
            <a:r>
              <a:rPr lang="en-US" sz="3400" smtClean="0"/>
              <a:t>Commonsense Advice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Seek a wide range of trusted advisors</a:t>
            </a:r>
          </a:p>
          <a:p>
            <a:pPr lvl="1" eaLnBrk="1" hangingPunct="1"/>
            <a:r>
              <a:rPr lang="en-US" smtClean="0"/>
              <a:t>Anticipate reactions to proposals</a:t>
            </a:r>
          </a:p>
          <a:p>
            <a:pPr lvl="1" eaLnBrk="1" hangingPunct="1"/>
            <a:r>
              <a:rPr lang="en-US" smtClean="0"/>
              <a:t>Don’t allow yourself to be the scapegoat for another’s unethical or illegal activity.</a:t>
            </a:r>
          </a:p>
          <a:p>
            <a:pPr lvl="1" eaLnBrk="1" hangingPunct="1"/>
            <a:r>
              <a:rPr lang="en-US" smtClean="0"/>
              <a:t>When seeking a job, research the firm for clues about their ethical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638" y="1447800"/>
            <a:ext cx="7954962" cy="16732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Personal Ethics,  </a:t>
            </a:r>
            <a:br>
              <a:rPr lang="en-US" sz="4000" dirty="0"/>
            </a:br>
            <a:r>
              <a:rPr lang="en-US" sz="4000" dirty="0"/>
              <a:t>Social Responsibility,</a:t>
            </a:r>
            <a:br>
              <a:rPr lang="en-US" sz="4000" dirty="0"/>
            </a:br>
            <a:r>
              <a:rPr lang="en-US" sz="4000" dirty="0"/>
              <a:t>and Decision Making</a:t>
            </a:r>
            <a:endParaRPr lang="en-US" sz="4000" dirty="0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Learning 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864475" cy="3924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Understand the relationship between ethics and the law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Appreciate why it is important to be ethical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Differentiate between claims of different stakeholder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Describe four rules that help managers act ethically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Identify four sources of managerial ethics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Distinguish between the main approaches toward social responsibility that a company can take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3550" y="5789613"/>
            <a:ext cx="10207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1" i="1">
                <a:latin typeface="Book Antiqua" pitchFamily="18" charset="0"/>
              </a:rPr>
              <a:t>McGraw-Hill/Irwin</a:t>
            </a: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016500" y="5789613"/>
            <a:ext cx="31130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96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900" b="1" i="1">
                <a:latin typeface="Book Antiqua" pitchFamily="18" charset="0"/>
              </a:rPr>
              <a:t>© 2006 The McGraw-Hill Companies, Inc. All rights reserved.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Nature of Ethics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4008438" cy="3924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900" b="1" smtClean="0"/>
              <a:t>Ethics</a:t>
            </a:r>
            <a:r>
              <a:rPr lang="en-US" sz="2900" smtClean="0"/>
              <a:t> – Inner-guiding moral principles, values, and beliefs that people use to analyze a situation and then decide what is the appropriate way to behave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06863" y="1387475"/>
            <a:ext cx="3590925" cy="3589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Nature of Ethics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b="1" smtClean="0"/>
              <a:t>Ethical Dilemma</a:t>
            </a:r>
            <a:r>
              <a:rPr lang="en-US" sz="2900" smtClean="0"/>
              <a:t> – </a:t>
            </a:r>
            <a:br>
              <a:rPr lang="en-US" sz="2900" smtClean="0"/>
            </a:br>
            <a:r>
              <a:rPr lang="en-US" sz="2900" smtClean="0"/>
              <a:t>When conflict exists as to who should benefit in a situation.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Why should managers behave ethically?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relentless pursuit of self-interest can lead to a collective disaster when one or more people start to profit from being unethical because this encourages other people to act in the same way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nes2 T05">
  <a:themeElements>
    <a:clrScheme name="Jones2 T05 15">
      <a:dk1>
        <a:srgbClr val="000000"/>
      </a:dk1>
      <a:lt1>
        <a:srgbClr val="FFFFFF"/>
      </a:lt1>
      <a:dk2>
        <a:srgbClr val="E8B218"/>
      </a:dk2>
      <a:lt2>
        <a:srgbClr val="000000"/>
      </a:lt2>
      <a:accent1>
        <a:srgbClr val="E8B218"/>
      </a:accent1>
      <a:accent2>
        <a:srgbClr val="5A8F3D"/>
      </a:accent2>
      <a:accent3>
        <a:srgbClr val="FFFFFF"/>
      </a:accent3>
      <a:accent4>
        <a:srgbClr val="000000"/>
      </a:accent4>
      <a:accent5>
        <a:srgbClr val="F2D5AB"/>
      </a:accent5>
      <a:accent6>
        <a:srgbClr val="518136"/>
      </a:accent6>
      <a:hlink>
        <a:srgbClr val="BB2C29"/>
      </a:hlink>
      <a:folHlink>
        <a:srgbClr val="AF7EBE"/>
      </a:folHlink>
    </a:clrScheme>
    <a:fontScheme name="Jones2 T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ones2 T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4">
        <a:dk1>
          <a:srgbClr val="000000"/>
        </a:dk1>
        <a:lt1>
          <a:srgbClr val="FFFFFF"/>
        </a:lt1>
        <a:dk2>
          <a:srgbClr val="E8B218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5">
        <a:dk1>
          <a:srgbClr val="000000"/>
        </a:dk1>
        <a:lt1>
          <a:srgbClr val="FFFFFF"/>
        </a:lt1>
        <a:dk2>
          <a:srgbClr val="E8B218"/>
        </a:dk2>
        <a:lt2>
          <a:srgbClr val="000000"/>
        </a:lt2>
        <a:accent1>
          <a:srgbClr val="E8B218"/>
        </a:accent1>
        <a:accent2>
          <a:srgbClr val="5A8F3D"/>
        </a:accent2>
        <a:accent3>
          <a:srgbClr val="FFFFFF"/>
        </a:accent3>
        <a:accent4>
          <a:srgbClr val="000000"/>
        </a:accent4>
        <a:accent5>
          <a:srgbClr val="F2D5AB"/>
        </a:accent5>
        <a:accent6>
          <a:srgbClr val="518136"/>
        </a:accent6>
        <a:hlink>
          <a:srgbClr val="BB2C29"/>
        </a:hlink>
        <a:folHlink>
          <a:srgbClr val="AF7E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Jones2 T05</Template>
  <TotalTime>9522</TotalTime>
  <Words>1404</Words>
  <Application>Microsoft Office PowerPoint</Application>
  <PresentationFormat>Custom</PresentationFormat>
  <Paragraphs>199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Jones2 T05</vt:lpstr>
      <vt:lpstr>Personal Ethics,   Social Responsibility, and Decision Making</vt:lpstr>
      <vt:lpstr>Percent who have ever done this:</vt:lpstr>
      <vt:lpstr>Personal Morality:   Commonsense Advice</vt:lpstr>
      <vt:lpstr>Personal Morality:   Commonsense Advice</vt:lpstr>
      <vt:lpstr>Personal Ethics,   Social Responsibility, and Decision Making</vt:lpstr>
      <vt:lpstr>Learning Objectives</vt:lpstr>
      <vt:lpstr>The Nature of Ethics</vt:lpstr>
      <vt:lpstr>The Nature of Ethics</vt:lpstr>
      <vt:lpstr>Why should managers behave ethically?</vt:lpstr>
      <vt:lpstr>Ethics and the Law</vt:lpstr>
      <vt:lpstr>Types of Company Stakeholders</vt:lpstr>
      <vt:lpstr>Government, Community &amp;  Interest Groups</vt:lpstr>
      <vt:lpstr>Government, Community &amp;  Interest Groups</vt:lpstr>
      <vt:lpstr>Ethical Decision Making</vt:lpstr>
      <vt:lpstr>Practical Decision Model</vt:lpstr>
      <vt:lpstr>Ethical Decision Models</vt:lpstr>
      <vt:lpstr>Determinants of Ethics</vt:lpstr>
      <vt:lpstr>Social Responsibility</vt:lpstr>
      <vt:lpstr>Approaches to Social Responsibility</vt:lpstr>
      <vt:lpstr>Approaches to Social Responsibility</vt:lpstr>
      <vt:lpstr>Approaches to Social Responsibility</vt:lpstr>
      <vt:lpstr>A Different View of  Corporate Social Responsibility </vt:lpstr>
      <vt:lpstr>A Different View of  Corporate Social Responsibility</vt:lpstr>
      <vt:lpstr>A Different View of  Corporate Social Responsibility</vt:lpstr>
      <vt:lpstr>A Different View of  Corporate Social Responsibility</vt:lpstr>
      <vt:lpstr>A Different View of  Corporate Social Responsibility</vt:lpstr>
      <vt:lpstr>Johnson &amp; Johnson Credo</vt:lpstr>
      <vt:lpstr>How do “Socially Responsive”/Proactive firms anticipate social demands?</vt:lpstr>
      <vt:lpstr>Role of Organizational Culture</vt:lpstr>
      <vt:lpstr>Using Culture and Policies to Encourage Ethical Behavior</vt:lpstr>
      <vt:lpstr>Ethics Ombudsman</vt:lpstr>
      <vt:lpstr>Summary</vt:lpstr>
    </vt:vector>
  </TitlesOfParts>
  <Manager>Haldala</Manager>
  <Company>AzureWing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Jones</dc:title>
  <dc:subject>Contemporary Management 4e</dc:subject>
  <dc:creator>Linda Crane</dc:creator>
  <cp:lastModifiedBy>Owner</cp:lastModifiedBy>
  <cp:revision>78</cp:revision>
  <cp:lastPrinted>2011-08-30T23:02:37Z</cp:lastPrinted>
  <dcterms:created xsi:type="dcterms:W3CDTF">2004-09-20T18:17:15Z</dcterms:created>
  <dcterms:modified xsi:type="dcterms:W3CDTF">2018-07-30T18:50:21Z</dcterms:modified>
  <cp:category>Presentation</cp:category>
</cp:coreProperties>
</file>