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6"/>
  </p:notesMasterIdLst>
  <p:sldIdLst>
    <p:sldId id="258" r:id="rId2"/>
    <p:sldId id="259" r:id="rId3"/>
    <p:sldId id="261" r:id="rId4"/>
    <p:sldId id="310" r:id="rId5"/>
    <p:sldId id="319" r:id="rId6"/>
    <p:sldId id="303" r:id="rId7"/>
    <p:sldId id="304" r:id="rId8"/>
    <p:sldId id="305" r:id="rId9"/>
    <p:sldId id="306" r:id="rId10"/>
    <p:sldId id="308" r:id="rId11"/>
    <p:sldId id="317" r:id="rId12"/>
    <p:sldId id="318" r:id="rId13"/>
    <p:sldId id="321" r:id="rId14"/>
    <p:sldId id="322" r:id="rId15"/>
    <p:sldId id="323" r:id="rId16"/>
    <p:sldId id="320" r:id="rId17"/>
    <p:sldId id="311" r:id="rId18"/>
    <p:sldId id="276" r:id="rId19"/>
    <p:sldId id="279" r:id="rId20"/>
    <p:sldId id="332" r:id="rId21"/>
    <p:sldId id="313" r:id="rId22"/>
    <p:sldId id="314" r:id="rId23"/>
    <p:sldId id="315" r:id="rId24"/>
    <p:sldId id="316" r:id="rId25"/>
    <p:sldId id="312" r:id="rId26"/>
    <p:sldId id="282" r:id="rId27"/>
    <p:sldId id="283" r:id="rId28"/>
    <p:sldId id="284" r:id="rId29"/>
    <p:sldId id="285" r:id="rId30"/>
    <p:sldId id="288" r:id="rId31"/>
    <p:sldId id="289" r:id="rId32"/>
    <p:sldId id="290" r:id="rId33"/>
    <p:sldId id="324" r:id="rId34"/>
    <p:sldId id="331" r:id="rId35"/>
    <p:sldId id="302" r:id="rId36"/>
    <p:sldId id="328" r:id="rId37"/>
    <p:sldId id="291" r:id="rId38"/>
    <p:sldId id="329" r:id="rId39"/>
    <p:sldId id="292" r:id="rId40"/>
    <p:sldId id="295" r:id="rId41"/>
    <p:sldId id="330" r:id="rId42"/>
    <p:sldId id="293" r:id="rId43"/>
    <p:sldId id="294" r:id="rId44"/>
    <p:sldId id="300" r:id="rId45"/>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180" algn="l" rtl="0" fontAlgn="base">
      <a:spcBef>
        <a:spcPct val="0"/>
      </a:spcBef>
      <a:spcAft>
        <a:spcPct val="0"/>
      </a:spcAft>
      <a:defRPr sz="1600" kern="1200">
        <a:solidFill>
          <a:schemeClr val="tx1"/>
        </a:solidFill>
        <a:latin typeface="Arial" charset="0"/>
        <a:ea typeface="+mn-ea"/>
        <a:cs typeface="+mn-cs"/>
      </a:defRPr>
    </a:lvl2pPr>
    <a:lvl3pPr marL="914359" algn="l" rtl="0" fontAlgn="base">
      <a:spcBef>
        <a:spcPct val="0"/>
      </a:spcBef>
      <a:spcAft>
        <a:spcPct val="0"/>
      </a:spcAft>
      <a:defRPr sz="1600" kern="1200">
        <a:solidFill>
          <a:schemeClr val="tx1"/>
        </a:solidFill>
        <a:latin typeface="Arial" charset="0"/>
        <a:ea typeface="+mn-ea"/>
        <a:cs typeface="+mn-cs"/>
      </a:defRPr>
    </a:lvl3pPr>
    <a:lvl4pPr marL="1371538" algn="l" rtl="0" fontAlgn="base">
      <a:spcBef>
        <a:spcPct val="0"/>
      </a:spcBef>
      <a:spcAft>
        <a:spcPct val="0"/>
      </a:spcAft>
      <a:defRPr sz="1600" kern="1200">
        <a:solidFill>
          <a:schemeClr val="tx1"/>
        </a:solidFill>
        <a:latin typeface="Arial" charset="0"/>
        <a:ea typeface="+mn-ea"/>
        <a:cs typeface="+mn-cs"/>
      </a:defRPr>
    </a:lvl4pPr>
    <a:lvl5pPr marL="1828718" algn="l" rtl="0" fontAlgn="base">
      <a:spcBef>
        <a:spcPct val="0"/>
      </a:spcBef>
      <a:spcAft>
        <a:spcPct val="0"/>
      </a:spcAft>
      <a:defRPr sz="1600" kern="1200">
        <a:solidFill>
          <a:schemeClr val="tx1"/>
        </a:solidFill>
        <a:latin typeface="Arial" charset="0"/>
        <a:ea typeface="+mn-ea"/>
        <a:cs typeface="+mn-cs"/>
      </a:defRPr>
    </a:lvl5pPr>
    <a:lvl6pPr marL="2285898" algn="l" defTabSz="914359" rtl="0" eaLnBrk="1" latinLnBrk="0" hangingPunct="1">
      <a:defRPr sz="1600" kern="1200">
        <a:solidFill>
          <a:schemeClr val="tx1"/>
        </a:solidFill>
        <a:latin typeface="Arial" charset="0"/>
        <a:ea typeface="+mn-ea"/>
        <a:cs typeface="+mn-cs"/>
      </a:defRPr>
    </a:lvl6pPr>
    <a:lvl7pPr marL="2743078" algn="l" defTabSz="914359" rtl="0" eaLnBrk="1" latinLnBrk="0" hangingPunct="1">
      <a:defRPr sz="1600" kern="1200">
        <a:solidFill>
          <a:schemeClr val="tx1"/>
        </a:solidFill>
        <a:latin typeface="Arial" charset="0"/>
        <a:ea typeface="+mn-ea"/>
        <a:cs typeface="+mn-cs"/>
      </a:defRPr>
    </a:lvl7pPr>
    <a:lvl8pPr marL="3200257" algn="l" defTabSz="914359" rtl="0" eaLnBrk="1" latinLnBrk="0" hangingPunct="1">
      <a:defRPr sz="1600" kern="1200">
        <a:solidFill>
          <a:schemeClr val="tx1"/>
        </a:solidFill>
        <a:latin typeface="Arial" charset="0"/>
        <a:ea typeface="+mn-ea"/>
        <a:cs typeface="+mn-cs"/>
      </a:defRPr>
    </a:lvl8pPr>
    <a:lvl9pPr marL="3657436" algn="l" defTabSz="914359"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9A4"/>
    <a:srgbClr val="A3E7FF"/>
    <a:srgbClr val="5A8F3D"/>
    <a:srgbClr val="AF7EBE"/>
    <a:srgbClr val="0B3F49"/>
    <a:srgbClr val="538438"/>
    <a:srgbClr val="608834"/>
    <a:srgbClr val="BB2C29"/>
    <a:srgbClr val="FCF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7" autoAdjust="0"/>
    <p:restoredTop sz="90558" autoAdjust="0"/>
  </p:normalViewPr>
  <p:slideViewPr>
    <p:cSldViewPr snapToGrid="0">
      <p:cViewPr>
        <p:scale>
          <a:sx n="108" d="100"/>
          <a:sy n="108" d="100"/>
        </p:scale>
        <p:origin x="-1061" y="106"/>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828"/>
    </p:cViewPr>
  </p:sorterViewPr>
  <p:notesViewPr>
    <p:cSldViewPr snapToGrid="0">
      <p:cViewPr varScale="1">
        <p:scale>
          <a:sx n="83" d="100"/>
          <a:sy n="83" d="100"/>
        </p:scale>
        <p:origin x="-199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AF822C6-4D8E-40FA-86A7-D13B461C9E29}" type="slidenum">
              <a:rPr lang="en-US"/>
              <a:pPr/>
              <a:t>‹#›</a:t>
            </a:fld>
            <a:endParaRPr lang="en-US"/>
          </a:p>
        </p:txBody>
      </p:sp>
    </p:spTree>
    <p:extLst>
      <p:ext uri="{BB962C8B-B14F-4D97-AF65-F5344CB8AC3E}">
        <p14:creationId xmlns:p14="http://schemas.microsoft.com/office/powerpoint/2010/main" val="38368152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180" algn="l" rtl="0" fontAlgn="base">
      <a:spcBef>
        <a:spcPct val="30000"/>
      </a:spcBef>
      <a:spcAft>
        <a:spcPct val="0"/>
      </a:spcAft>
      <a:defRPr sz="1200" kern="1200">
        <a:solidFill>
          <a:schemeClr val="tx1"/>
        </a:solidFill>
        <a:latin typeface="Arial" charset="0"/>
        <a:ea typeface="+mn-ea"/>
        <a:cs typeface="+mn-cs"/>
      </a:defRPr>
    </a:lvl2pPr>
    <a:lvl3pPr marL="914359" algn="l" rtl="0" fontAlgn="base">
      <a:spcBef>
        <a:spcPct val="30000"/>
      </a:spcBef>
      <a:spcAft>
        <a:spcPct val="0"/>
      </a:spcAft>
      <a:defRPr sz="1200" kern="1200">
        <a:solidFill>
          <a:schemeClr val="tx1"/>
        </a:solidFill>
        <a:latin typeface="Arial" charset="0"/>
        <a:ea typeface="+mn-ea"/>
        <a:cs typeface="+mn-cs"/>
      </a:defRPr>
    </a:lvl3pPr>
    <a:lvl4pPr marL="1371538" algn="l" rtl="0" fontAlgn="base">
      <a:spcBef>
        <a:spcPct val="30000"/>
      </a:spcBef>
      <a:spcAft>
        <a:spcPct val="0"/>
      </a:spcAft>
      <a:defRPr sz="1200" kern="1200">
        <a:solidFill>
          <a:schemeClr val="tx1"/>
        </a:solidFill>
        <a:latin typeface="Arial" charset="0"/>
        <a:ea typeface="+mn-ea"/>
        <a:cs typeface="+mn-cs"/>
      </a:defRPr>
    </a:lvl4pPr>
    <a:lvl5pPr marL="1828718" algn="l" rtl="0" fontAlgn="base">
      <a:spcBef>
        <a:spcPct val="30000"/>
      </a:spcBef>
      <a:spcAft>
        <a:spcPct val="0"/>
      </a:spcAft>
      <a:defRPr sz="1200" kern="1200">
        <a:solidFill>
          <a:schemeClr val="tx1"/>
        </a:solidFill>
        <a:latin typeface="Arial" charset="0"/>
        <a:ea typeface="+mn-ea"/>
        <a:cs typeface="+mn-cs"/>
      </a:defRPr>
    </a:lvl5pPr>
    <a:lvl6pPr marL="2285898" algn="l" defTabSz="914359" rtl="0" eaLnBrk="1" latinLnBrk="0" hangingPunct="1">
      <a:defRPr sz="1200" kern="1200">
        <a:solidFill>
          <a:schemeClr val="tx1"/>
        </a:solidFill>
        <a:latin typeface="+mn-lt"/>
        <a:ea typeface="+mn-ea"/>
        <a:cs typeface="+mn-cs"/>
      </a:defRPr>
    </a:lvl6pPr>
    <a:lvl7pPr marL="2743078" algn="l" defTabSz="914359" rtl="0" eaLnBrk="1" latinLnBrk="0" hangingPunct="1">
      <a:defRPr sz="1200" kern="1200">
        <a:solidFill>
          <a:schemeClr val="tx1"/>
        </a:solidFill>
        <a:latin typeface="+mn-lt"/>
        <a:ea typeface="+mn-ea"/>
        <a:cs typeface="+mn-cs"/>
      </a:defRPr>
    </a:lvl7pPr>
    <a:lvl8pPr marL="3200257" algn="l" defTabSz="914359" rtl="0" eaLnBrk="1" latinLnBrk="0" hangingPunct="1">
      <a:defRPr sz="1200" kern="1200">
        <a:solidFill>
          <a:schemeClr val="tx1"/>
        </a:solidFill>
        <a:latin typeface="+mn-lt"/>
        <a:ea typeface="+mn-ea"/>
        <a:cs typeface="+mn-cs"/>
      </a:defRPr>
    </a:lvl8pPr>
    <a:lvl9pPr marL="3657436" algn="l" defTabSz="91435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87DC8-98D7-4EE5-97E3-A4FA5F140C67}" type="slidenum">
              <a:rPr lang="en-US"/>
              <a:pPr/>
              <a:t>1</a:t>
            </a:fld>
            <a:endParaRPr lang="en-US"/>
          </a:p>
        </p:txBody>
      </p:sp>
      <p:sp>
        <p:nvSpPr>
          <p:cNvPr id="90114" name="Rectangle 2"/>
          <p:cNvSpPr>
            <a:spLocks noGrp="1" noRot="1" noChangeAspect="1" noChangeArrowheads="1" noTextEdit="1"/>
          </p:cNvSpPr>
          <p:nvPr>
            <p:ph type="sldImg"/>
          </p:nvPr>
        </p:nvSpPr>
        <p:spPr>
          <a:xfrm>
            <a:off x="1055688" y="685800"/>
            <a:ext cx="4746625" cy="3429000"/>
          </a:xfrm>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8CC00-0843-49F7-9314-C0CE9A076E8F}" type="slidenum">
              <a:rPr lang="en-US"/>
              <a:pPr/>
              <a:t>18</a:t>
            </a:fld>
            <a:endParaRPr lang="en-US"/>
          </a:p>
        </p:txBody>
      </p:sp>
      <p:sp>
        <p:nvSpPr>
          <p:cNvPr id="4096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517D7-EC21-4D40-B237-7C3E5C2FC9E5}" type="slidenum">
              <a:rPr lang="en-US"/>
              <a:pPr/>
              <a:t>19</a:t>
            </a:fld>
            <a:endParaRPr lang="en-US"/>
          </a:p>
        </p:txBody>
      </p:sp>
      <p:sp>
        <p:nvSpPr>
          <p:cNvPr id="4608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2A4CA-C516-4795-9D16-E7A6C0831DC4}" type="slidenum">
              <a:rPr lang="en-US"/>
              <a:pPr/>
              <a:t>21</a:t>
            </a:fld>
            <a:endParaRPr lang="en-US"/>
          </a:p>
        </p:txBody>
      </p:sp>
      <p:sp>
        <p:nvSpPr>
          <p:cNvPr id="2560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BB72AF-9BCE-45DC-AF02-16A841983BA2}" type="slidenum">
              <a:rPr lang="en-US"/>
              <a:pPr/>
              <a:t>23</a:t>
            </a:fld>
            <a:endParaRPr lang="en-US"/>
          </a:p>
        </p:txBody>
      </p:sp>
      <p:sp>
        <p:nvSpPr>
          <p:cNvPr id="2867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9DB87-6A7B-4ADA-BDFA-20871F518D7B}" type="slidenum">
              <a:rPr lang="en-US"/>
              <a:pPr/>
              <a:t>24</a:t>
            </a:fld>
            <a:endParaRPr lang="en-US"/>
          </a:p>
        </p:txBody>
      </p:sp>
      <p:sp>
        <p:nvSpPr>
          <p:cNvPr id="3072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80A15-6C03-42B3-A600-21E16B52069F}" type="slidenum">
              <a:rPr lang="en-US"/>
              <a:pPr/>
              <a:t>25</a:t>
            </a:fld>
            <a:endParaRPr lang="en-US"/>
          </a:p>
        </p:txBody>
      </p:sp>
      <p:sp>
        <p:nvSpPr>
          <p:cNvPr id="2355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DD453-D555-4F0B-A570-F87ADCE458CD}" type="slidenum">
              <a:rPr lang="en-US"/>
              <a:pPr/>
              <a:t>26</a:t>
            </a:fld>
            <a:endParaRPr lang="en-US"/>
          </a:p>
        </p:txBody>
      </p:sp>
      <p:sp>
        <p:nvSpPr>
          <p:cNvPr id="5222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93CCD-B5EF-49C8-92F2-BA7379086CDC}" type="slidenum">
              <a:rPr lang="en-US"/>
              <a:pPr/>
              <a:t>27</a:t>
            </a:fld>
            <a:endParaRPr lang="en-US"/>
          </a:p>
        </p:txBody>
      </p:sp>
      <p:sp>
        <p:nvSpPr>
          <p:cNvPr id="5427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5E816-61DC-4B8E-9968-4B967215A17B}" type="slidenum">
              <a:rPr lang="en-US"/>
              <a:pPr/>
              <a:t>28</a:t>
            </a:fld>
            <a:endParaRPr lang="en-US"/>
          </a:p>
        </p:txBody>
      </p:sp>
      <p:sp>
        <p:nvSpPr>
          <p:cNvPr id="5632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EAD89-49CA-4BC2-9FCF-C5037A895744}" type="slidenum">
              <a:rPr lang="en-US"/>
              <a:pPr/>
              <a:t>29</a:t>
            </a:fld>
            <a:endParaRPr lang="en-US"/>
          </a:p>
        </p:txBody>
      </p:sp>
      <p:sp>
        <p:nvSpPr>
          <p:cNvPr id="5837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AC1B8-1362-48BA-B528-0E2C042638A4}" type="slidenum">
              <a:rPr lang="en-US"/>
              <a:pPr/>
              <a:t>3</a:t>
            </a:fld>
            <a:endParaRPr lang="en-US"/>
          </a:p>
        </p:txBody>
      </p:sp>
      <p:sp>
        <p:nvSpPr>
          <p:cNvPr id="1638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EB088-DCDD-4482-8EBA-76BA76D17BAE}" type="slidenum">
              <a:rPr lang="en-US"/>
              <a:pPr/>
              <a:t>30</a:t>
            </a:fld>
            <a:endParaRPr lang="en-US"/>
          </a:p>
        </p:txBody>
      </p:sp>
      <p:sp>
        <p:nvSpPr>
          <p:cNvPr id="6349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2E5653-78DE-4018-8512-8CC6D387F286}" type="slidenum">
              <a:rPr lang="en-US"/>
              <a:pPr/>
              <a:t>32</a:t>
            </a:fld>
            <a:endParaRPr lang="en-US"/>
          </a:p>
        </p:txBody>
      </p:sp>
      <p:sp>
        <p:nvSpPr>
          <p:cNvPr id="6656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055688" y="685800"/>
            <a:ext cx="4746625" cy="342900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Self-efficacy can be increased in several ways.  The first is increasing your mastery of a task/skill.  Another way is to model your actions after someone else who performs the task effectively and applying their actions to your own.  The final methods to increase self-efficacy is to receive verbal persuasion through others as well as getting excited about completing the task.</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1000" b="1">
                <a:solidFill>
                  <a:schemeClr val="tx1"/>
                </a:solidFill>
                <a:latin typeface="Arial" charset="0"/>
              </a:defRPr>
            </a:lvl1pPr>
            <a:lvl2pPr marL="742950" indent="-285750" defTabSz="928688" eaLnBrk="0" hangingPunct="0">
              <a:defRPr sz="1000" b="1">
                <a:solidFill>
                  <a:schemeClr val="tx1"/>
                </a:solidFill>
                <a:latin typeface="Arial" charset="0"/>
              </a:defRPr>
            </a:lvl2pPr>
            <a:lvl3pPr marL="1143000" indent="-228600" defTabSz="928688" eaLnBrk="0" hangingPunct="0">
              <a:defRPr sz="1000" b="1">
                <a:solidFill>
                  <a:schemeClr val="tx1"/>
                </a:solidFill>
                <a:latin typeface="Arial" charset="0"/>
              </a:defRPr>
            </a:lvl3pPr>
            <a:lvl4pPr marL="1600200" indent="-228600" defTabSz="928688" eaLnBrk="0" hangingPunct="0">
              <a:defRPr sz="1000" b="1">
                <a:solidFill>
                  <a:schemeClr val="tx1"/>
                </a:solidFill>
                <a:latin typeface="Arial" charset="0"/>
              </a:defRPr>
            </a:lvl4pPr>
            <a:lvl5pPr marL="2057400" indent="-228600" defTabSz="928688" eaLnBrk="0" hangingPunct="0">
              <a:defRPr sz="1000" b="1">
                <a:solidFill>
                  <a:schemeClr val="tx1"/>
                </a:solidFill>
                <a:latin typeface="Arial" charset="0"/>
              </a:defRPr>
            </a:lvl5pPr>
            <a:lvl6pPr marL="2514600" indent="-228600" defTabSz="928688" eaLnBrk="0" fontAlgn="base" hangingPunct="0">
              <a:spcBef>
                <a:spcPct val="0"/>
              </a:spcBef>
              <a:spcAft>
                <a:spcPct val="0"/>
              </a:spcAft>
              <a:defRPr sz="1000" b="1">
                <a:solidFill>
                  <a:schemeClr val="tx1"/>
                </a:solidFill>
                <a:latin typeface="Arial" charset="0"/>
              </a:defRPr>
            </a:lvl6pPr>
            <a:lvl7pPr marL="2971800" indent="-228600" defTabSz="928688" eaLnBrk="0" fontAlgn="base" hangingPunct="0">
              <a:spcBef>
                <a:spcPct val="0"/>
              </a:spcBef>
              <a:spcAft>
                <a:spcPct val="0"/>
              </a:spcAft>
              <a:defRPr sz="1000" b="1">
                <a:solidFill>
                  <a:schemeClr val="tx1"/>
                </a:solidFill>
                <a:latin typeface="Arial" charset="0"/>
              </a:defRPr>
            </a:lvl7pPr>
            <a:lvl8pPr marL="3429000" indent="-228600" defTabSz="928688" eaLnBrk="0" fontAlgn="base" hangingPunct="0">
              <a:spcBef>
                <a:spcPct val="0"/>
              </a:spcBef>
              <a:spcAft>
                <a:spcPct val="0"/>
              </a:spcAft>
              <a:defRPr sz="1000" b="1">
                <a:solidFill>
                  <a:schemeClr val="tx1"/>
                </a:solidFill>
                <a:latin typeface="Arial" charset="0"/>
              </a:defRPr>
            </a:lvl8pPr>
            <a:lvl9pPr marL="3886200" indent="-228600" defTabSz="928688"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1000" b="1">
                <a:solidFill>
                  <a:schemeClr val="tx1"/>
                </a:solidFill>
                <a:latin typeface="Arial" charset="0"/>
              </a:defRPr>
            </a:lvl1pPr>
            <a:lvl2pPr marL="742950" indent="-285750" defTabSz="928688" eaLnBrk="0" hangingPunct="0">
              <a:defRPr sz="1000" b="1">
                <a:solidFill>
                  <a:schemeClr val="tx1"/>
                </a:solidFill>
                <a:latin typeface="Arial" charset="0"/>
              </a:defRPr>
            </a:lvl2pPr>
            <a:lvl3pPr marL="1143000" indent="-228600" defTabSz="928688" eaLnBrk="0" hangingPunct="0">
              <a:defRPr sz="1000" b="1">
                <a:solidFill>
                  <a:schemeClr val="tx1"/>
                </a:solidFill>
                <a:latin typeface="Arial" charset="0"/>
              </a:defRPr>
            </a:lvl3pPr>
            <a:lvl4pPr marL="1600200" indent="-228600" defTabSz="928688" eaLnBrk="0" hangingPunct="0">
              <a:defRPr sz="1000" b="1">
                <a:solidFill>
                  <a:schemeClr val="tx1"/>
                </a:solidFill>
                <a:latin typeface="Arial" charset="0"/>
              </a:defRPr>
            </a:lvl4pPr>
            <a:lvl5pPr marL="2057400" indent="-228600" defTabSz="928688" eaLnBrk="0" hangingPunct="0">
              <a:defRPr sz="1000" b="1">
                <a:solidFill>
                  <a:schemeClr val="tx1"/>
                </a:solidFill>
                <a:latin typeface="Arial" charset="0"/>
              </a:defRPr>
            </a:lvl5pPr>
            <a:lvl6pPr marL="2514600" indent="-228600" defTabSz="928688" eaLnBrk="0" fontAlgn="base" hangingPunct="0">
              <a:spcBef>
                <a:spcPct val="0"/>
              </a:spcBef>
              <a:spcAft>
                <a:spcPct val="0"/>
              </a:spcAft>
              <a:defRPr sz="1000" b="1">
                <a:solidFill>
                  <a:schemeClr val="tx1"/>
                </a:solidFill>
                <a:latin typeface="Arial" charset="0"/>
              </a:defRPr>
            </a:lvl6pPr>
            <a:lvl7pPr marL="2971800" indent="-228600" defTabSz="928688" eaLnBrk="0" fontAlgn="base" hangingPunct="0">
              <a:spcBef>
                <a:spcPct val="0"/>
              </a:spcBef>
              <a:spcAft>
                <a:spcPct val="0"/>
              </a:spcAft>
              <a:defRPr sz="1000" b="1">
                <a:solidFill>
                  <a:schemeClr val="tx1"/>
                </a:solidFill>
                <a:latin typeface="Arial" charset="0"/>
              </a:defRPr>
            </a:lvl7pPr>
            <a:lvl8pPr marL="3429000" indent="-228600" defTabSz="928688" eaLnBrk="0" fontAlgn="base" hangingPunct="0">
              <a:spcBef>
                <a:spcPct val="0"/>
              </a:spcBef>
              <a:spcAft>
                <a:spcPct val="0"/>
              </a:spcAft>
              <a:defRPr sz="1000" b="1">
                <a:solidFill>
                  <a:schemeClr val="tx1"/>
                </a:solidFill>
                <a:latin typeface="Arial" charset="0"/>
              </a:defRPr>
            </a:lvl8pPr>
            <a:lvl9pPr marL="3886200" indent="-228600" defTabSz="928688" eaLnBrk="0" fontAlgn="base" hangingPunct="0">
              <a:spcBef>
                <a:spcPct val="0"/>
              </a:spcBef>
              <a:spcAft>
                <a:spcPct val="0"/>
              </a:spcAft>
              <a:defRPr sz="1000" b="1">
                <a:solidFill>
                  <a:schemeClr val="tx1"/>
                </a:solidFill>
                <a:latin typeface="Arial" charset="0"/>
              </a:defRPr>
            </a:lvl9pPr>
          </a:lstStyle>
          <a:p>
            <a:pPr eaLnBrk="1" hangingPunct="1"/>
            <a:fld id="{B01F0166-EA1C-4EE5-820A-F69FD906A035}" type="slidenum">
              <a:rPr lang="en-US" sz="1200" b="0" smtClean="0">
                <a:latin typeface="Times New Roman" pitchFamily="18" charset="0"/>
              </a:rPr>
              <a:pPr eaLnBrk="1" hangingPunct="1"/>
              <a:t>33</a:t>
            </a:fld>
            <a:endParaRPr lang="en-US" sz="1200" b="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method of motivation that has been highly successful is employee recognition programs.  This idea recognizes the importance of coupling extrinsic and intrinsic methods to help motivate employees.  Recognition is an intrinsic motivation technique that can range from giving an employee the proverbial pat on the back to a more public recognition ceremony.  Recognition programs are highly effective and cost very little to administer.  There are critics of such programs, however, who say that they can be politically motivated and if the perception is that they are applied unfairly, they can cause more harm than good.</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70A6E3C9-BB32-43A2-91A3-4A049D967F41}" type="slidenum">
              <a:rPr lang="en-US" sz="1200" b="0" smtClean="0">
                <a:latin typeface="Times New Roman" pitchFamily="18" charset="0"/>
              </a:rPr>
              <a:pPr eaLnBrk="1" hangingPunct="1"/>
              <a:t>34</a:t>
            </a:fld>
            <a:endParaRPr lang="en-US" sz="1200" b="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EF60B-A471-4302-A04E-25F804562F07}" type="slidenum">
              <a:rPr lang="en-US"/>
              <a:pPr/>
              <a:t>37</a:t>
            </a:fld>
            <a:endParaRPr lang="en-US"/>
          </a:p>
        </p:txBody>
      </p:sp>
      <p:sp>
        <p:nvSpPr>
          <p:cNvPr id="6861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forms of Variable-Pay programs.  They include piece-rate pay, merit-based pay, bonuses, skill-based pay, profit-sharing plans, gainsharing, and employee stock ownership plans.</a:t>
            </a:r>
          </a:p>
        </p:txBody>
      </p:sp>
      <p:sp>
        <p:nvSpPr>
          <p:cNvPr id="3277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27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25A6B1EF-27A4-4B2B-BB27-EC758F8854A6}" type="slidenum">
              <a:rPr lang="en-US" sz="1200" b="0" smtClean="0">
                <a:latin typeface="Times New Roman" pitchFamily="18" charset="0"/>
              </a:rPr>
              <a:pPr eaLnBrk="1" hangingPunct="1"/>
              <a:t>38</a:t>
            </a:fld>
            <a:endParaRPr lang="en-US" sz="1200" b="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136D6-4A28-4C42-8EA4-BDADD4600F16}" type="slidenum">
              <a:rPr lang="en-US"/>
              <a:pPr/>
              <a:t>39</a:t>
            </a:fld>
            <a:endParaRPr lang="en-US"/>
          </a:p>
        </p:txBody>
      </p:sp>
      <p:sp>
        <p:nvSpPr>
          <p:cNvPr id="70658"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9"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8DAAB-00C2-46BC-A273-86D15E115712}" type="slidenum">
              <a:rPr lang="en-US"/>
              <a:pPr/>
              <a:t>42</a:t>
            </a:fld>
            <a:endParaRPr lang="en-US"/>
          </a:p>
        </p:txBody>
      </p:sp>
      <p:sp>
        <p:nvSpPr>
          <p:cNvPr id="7270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055688" y="685800"/>
            <a:ext cx="4746625" cy="3429000"/>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self-determination theory states that people prefer to have control over their actions.  So when they are required to do something they previously freely chose, it will diminish their motivation.</a:t>
            </a:r>
          </a:p>
          <a:p>
            <a:endParaRPr lang="en-US" smtClean="0"/>
          </a:p>
          <a:p>
            <a:r>
              <a:rPr lang="en-US" smtClean="0"/>
              <a:t>This theory sets forth that in the workplace, intrinsic and extrinsic rewards are not independent of one another.  In fact, the presence of extrinsic rewards may decrease the intrinsic rewards.  In addition to extrinsic rewards, managers need to realize the importance of using goal setting and verbal rewards as a method to increase motivation.  </a:t>
            </a: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1000" b="1">
                <a:solidFill>
                  <a:schemeClr val="tx1"/>
                </a:solidFill>
                <a:latin typeface="Arial" charset="0"/>
              </a:defRPr>
            </a:lvl1pPr>
            <a:lvl2pPr marL="742950" indent="-285750" defTabSz="928688" eaLnBrk="0" hangingPunct="0">
              <a:defRPr sz="1000" b="1">
                <a:solidFill>
                  <a:schemeClr val="tx1"/>
                </a:solidFill>
                <a:latin typeface="Arial" charset="0"/>
              </a:defRPr>
            </a:lvl2pPr>
            <a:lvl3pPr marL="1143000" indent="-228600" defTabSz="928688" eaLnBrk="0" hangingPunct="0">
              <a:defRPr sz="1000" b="1">
                <a:solidFill>
                  <a:schemeClr val="tx1"/>
                </a:solidFill>
                <a:latin typeface="Arial" charset="0"/>
              </a:defRPr>
            </a:lvl3pPr>
            <a:lvl4pPr marL="1600200" indent="-228600" defTabSz="928688" eaLnBrk="0" hangingPunct="0">
              <a:defRPr sz="1000" b="1">
                <a:solidFill>
                  <a:schemeClr val="tx1"/>
                </a:solidFill>
                <a:latin typeface="Arial" charset="0"/>
              </a:defRPr>
            </a:lvl4pPr>
            <a:lvl5pPr marL="2057400" indent="-228600" defTabSz="928688" eaLnBrk="0" hangingPunct="0">
              <a:defRPr sz="1000" b="1">
                <a:solidFill>
                  <a:schemeClr val="tx1"/>
                </a:solidFill>
                <a:latin typeface="Arial" charset="0"/>
              </a:defRPr>
            </a:lvl5pPr>
            <a:lvl6pPr marL="2514600" indent="-228600" defTabSz="928688" eaLnBrk="0" fontAlgn="base" hangingPunct="0">
              <a:spcBef>
                <a:spcPct val="0"/>
              </a:spcBef>
              <a:spcAft>
                <a:spcPct val="0"/>
              </a:spcAft>
              <a:defRPr sz="1000" b="1">
                <a:solidFill>
                  <a:schemeClr val="tx1"/>
                </a:solidFill>
                <a:latin typeface="Arial" charset="0"/>
              </a:defRPr>
            </a:lvl6pPr>
            <a:lvl7pPr marL="2971800" indent="-228600" defTabSz="928688" eaLnBrk="0" fontAlgn="base" hangingPunct="0">
              <a:spcBef>
                <a:spcPct val="0"/>
              </a:spcBef>
              <a:spcAft>
                <a:spcPct val="0"/>
              </a:spcAft>
              <a:defRPr sz="1000" b="1">
                <a:solidFill>
                  <a:schemeClr val="tx1"/>
                </a:solidFill>
                <a:latin typeface="Arial" charset="0"/>
              </a:defRPr>
            </a:lvl7pPr>
            <a:lvl8pPr marL="3429000" indent="-228600" defTabSz="928688" eaLnBrk="0" fontAlgn="base" hangingPunct="0">
              <a:spcBef>
                <a:spcPct val="0"/>
              </a:spcBef>
              <a:spcAft>
                <a:spcPct val="0"/>
              </a:spcAft>
              <a:defRPr sz="1000" b="1">
                <a:solidFill>
                  <a:schemeClr val="tx1"/>
                </a:solidFill>
                <a:latin typeface="Arial" charset="0"/>
              </a:defRPr>
            </a:lvl8pPr>
            <a:lvl9pPr marL="3886200" indent="-228600" defTabSz="928688"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1000" b="1">
                <a:solidFill>
                  <a:schemeClr val="tx1"/>
                </a:solidFill>
                <a:latin typeface="Arial" charset="0"/>
              </a:defRPr>
            </a:lvl1pPr>
            <a:lvl2pPr marL="742950" indent="-285750" defTabSz="928688" eaLnBrk="0" hangingPunct="0">
              <a:defRPr sz="1000" b="1">
                <a:solidFill>
                  <a:schemeClr val="tx1"/>
                </a:solidFill>
                <a:latin typeface="Arial" charset="0"/>
              </a:defRPr>
            </a:lvl2pPr>
            <a:lvl3pPr marL="1143000" indent="-228600" defTabSz="928688" eaLnBrk="0" hangingPunct="0">
              <a:defRPr sz="1000" b="1">
                <a:solidFill>
                  <a:schemeClr val="tx1"/>
                </a:solidFill>
                <a:latin typeface="Arial" charset="0"/>
              </a:defRPr>
            </a:lvl3pPr>
            <a:lvl4pPr marL="1600200" indent="-228600" defTabSz="928688" eaLnBrk="0" hangingPunct="0">
              <a:defRPr sz="1000" b="1">
                <a:solidFill>
                  <a:schemeClr val="tx1"/>
                </a:solidFill>
                <a:latin typeface="Arial" charset="0"/>
              </a:defRPr>
            </a:lvl4pPr>
            <a:lvl5pPr marL="2057400" indent="-228600" defTabSz="928688" eaLnBrk="0" hangingPunct="0">
              <a:defRPr sz="1000" b="1">
                <a:solidFill>
                  <a:schemeClr val="tx1"/>
                </a:solidFill>
                <a:latin typeface="Arial" charset="0"/>
              </a:defRPr>
            </a:lvl5pPr>
            <a:lvl6pPr marL="2514600" indent="-228600" defTabSz="928688" eaLnBrk="0" fontAlgn="base" hangingPunct="0">
              <a:spcBef>
                <a:spcPct val="0"/>
              </a:spcBef>
              <a:spcAft>
                <a:spcPct val="0"/>
              </a:spcAft>
              <a:defRPr sz="1000" b="1">
                <a:solidFill>
                  <a:schemeClr val="tx1"/>
                </a:solidFill>
                <a:latin typeface="Arial" charset="0"/>
              </a:defRPr>
            </a:lvl6pPr>
            <a:lvl7pPr marL="2971800" indent="-228600" defTabSz="928688" eaLnBrk="0" fontAlgn="base" hangingPunct="0">
              <a:spcBef>
                <a:spcPct val="0"/>
              </a:spcBef>
              <a:spcAft>
                <a:spcPct val="0"/>
              </a:spcAft>
              <a:defRPr sz="1000" b="1">
                <a:solidFill>
                  <a:schemeClr val="tx1"/>
                </a:solidFill>
                <a:latin typeface="Arial" charset="0"/>
              </a:defRPr>
            </a:lvl7pPr>
            <a:lvl8pPr marL="3429000" indent="-228600" defTabSz="928688" eaLnBrk="0" fontAlgn="base" hangingPunct="0">
              <a:spcBef>
                <a:spcPct val="0"/>
              </a:spcBef>
              <a:spcAft>
                <a:spcPct val="0"/>
              </a:spcAft>
              <a:defRPr sz="1000" b="1">
                <a:solidFill>
                  <a:schemeClr val="tx1"/>
                </a:solidFill>
                <a:latin typeface="Arial" charset="0"/>
              </a:defRPr>
            </a:lvl8pPr>
            <a:lvl9pPr marL="3886200" indent="-228600" defTabSz="928688" eaLnBrk="0" fontAlgn="base" hangingPunct="0">
              <a:spcBef>
                <a:spcPct val="0"/>
              </a:spcBef>
              <a:spcAft>
                <a:spcPct val="0"/>
              </a:spcAft>
              <a:defRPr sz="1000" b="1">
                <a:solidFill>
                  <a:schemeClr val="tx1"/>
                </a:solidFill>
                <a:latin typeface="Arial" charset="0"/>
              </a:defRPr>
            </a:lvl9pPr>
          </a:lstStyle>
          <a:p>
            <a:pPr eaLnBrk="1" hangingPunct="1"/>
            <a:fld id="{527CE621-43B8-4C71-A21D-E2D57B244B1F}" type="slidenum">
              <a:rPr lang="en-US" sz="1200" b="0" smtClean="0">
                <a:latin typeface="Times New Roman" pitchFamily="18" charset="0"/>
              </a:rPr>
              <a:pPr eaLnBrk="1" hangingPunct="1"/>
              <a:t>4</a:t>
            </a:fld>
            <a:endParaRPr 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F3D698-97C1-41AB-AE16-4AD6A18F89E1}" type="slidenum">
              <a:rPr lang="en-US"/>
              <a:pPr/>
              <a:t>6</a:t>
            </a:fld>
            <a:endParaRPr lang="en-US"/>
          </a:p>
        </p:txBody>
      </p:sp>
      <p:sp>
        <p:nvSpPr>
          <p:cNvPr id="3379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4C9B3-09F8-4601-ABD6-68598DAFD5F2}" type="slidenum">
              <a:rPr lang="en-US"/>
              <a:pPr/>
              <a:t>7</a:t>
            </a:fld>
            <a:endParaRPr lang="en-US"/>
          </a:p>
        </p:txBody>
      </p:sp>
      <p:sp>
        <p:nvSpPr>
          <p:cNvPr id="91138" name="Rectangle 2"/>
          <p:cNvSpPr>
            <a:spLocks noGrp="1" noRot="1" noChangeAspect="1" noChangeArrowheads="1" noTextEdit="1"/>
          </p:cNvSpPr>
          <p:nvPr>
            <p:ph type="sldImg"/>
          </p:nvPr>
        </p:nvSpPr>
        <p:spPr>
          <a:xfrm>
            <a:off x="1055688" y="685800"/>
            <a:ext cx="4746625" cy="3429000"/>
          </a:xfrm>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8D21E-28A6-49D9-B8BA-56B0F4E9A5A5}" type="slidenum">
              <a:rPr lang="en-US"/>
              <a:pPr/>
              <a:t>9</a:t>
            </a:fld>
            <a:endParaRPr lang="en-US"/>
          </a:p>
        </p:txBody>
      </p:sp>
      <p:sp>
        <p:nvSpPr>
          <p:cNvPr id="3789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CFBD8-5BB9-49D4-9C6A-AB2F2B65CE5C}" type="slidenum">
              <a:rPr lang="en-US"/>
              <a:pPr/>
              <a:t>11</a:t>
            </a:fld>
            <a:endParaRPr lang="en-US"/>
          </a:p>
        </p:txBody>
      </p:sp>
      <p:sp>
        <p:nvSpPr>
          <p:cNvPr id="4813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CF61F-7554-4E1B-A3DF-27444AEF2BA0}" type="slidenum">
              <a:rPr lang="en-US"/>
              <a:pPr/>
              <a:t>12</a:t>
            </a:fld>
            <a:endParaRPr lang="en-US"/>
          </a:p>
        </p:txBody>
      </p:sp>
      <p:sp>
        <p:nvSpPr>
          <p:cNvPr id="50178"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9"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4CA2CCE-4230-4745-9EB6-A33154A4063D}" type="slidenum">
              <a:rPr lang="en-US" sz="1200"/>
              <a:pPr eaLnBrk="1" hangingPunct="1"/>
              <a:t>13</a:t>
            </a:fld>
            <a:endParaRPr lang="en-US" sz="1200"/>
          </a:p>
        </p:txBody>
      </p:sp>
      <p:sp>
        <p:nvSpPr>
          <p:cNvPr id="2560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2"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43" name="Rectangle 1027"/>
          <p:cNvSpPr>
            <a:spLocks noChangeArrowheads="1"/>
          </p:cNvSpPr>
          <p:nvPr/>
        </p:nvSpPr>
        <p:spPr bwMode="auto">
          <a:xfrm>
            <a:off x="0" y="230189"/>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44" name="Rectangle 1028"/>
          <p:cNvSpPr>
            <a:spLocks noChangeArrowheads="1"/>
          </p:cNvSpPr>
          <p:nvPr/>
        </p:nvSpPr>
        <p:spPr bwMode="auto">
          <a:xfrm>
            <a:off x="5983288" y="2122489"/>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45"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46"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grpSp>
        <p:nvGrpSpPr>
          <p:cNvPr id="10247" name="Group 1031"/>
          <p:cNvGrpSpPr>
            <a:grpSpLocks/>
          </p:cNvGrpSpPr>
          <p:nvPr/>
        </p:nvGrpSpPr>
        <p:grpSpPr bwMode="auto">
          <a:xfrm>
            <a:off x="0" y="0"/>
            <a:ext cx="376238" cy="5943600"/>
            <a:chOff x="0" y="0"/>
            <a:chExt cx="237" cy="3744"/>
          </a:xfrm>
        </p:grpSpPr>
        <p:sp>
          <p:nvSpPr>
            <p:cNvPr id="10248"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1034"/>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Oval 1035"/>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Rectangle 1036"/>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53" name="Rectangle 1037"/>
          <p:cNvSpPr>
            <a:spLocks noChangeArrowheads="1"/>
          </p:cNvSpPr>
          <p:nvPr/>
        </p:nvSpPr>
        <p:spPr bwMode="auto">
          <a:xfrm>
            <a:off x="9526"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54" name="Rectangle 1038"/>
          <p:cNvSpPr>
            <a:spLocks noChangeArrowheads="1"/>
          </p:cNvSpPr>
          <p:nvPr/>
        </p:nvSpPr>
        <p:spPr bwMode="auto">
          <a:xfrm>
            <a:off x="173038" y="3343276"/>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55"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56" name="Rectangle 1040"/>
          <p:cNvSpPr>
            <a:spLocks noGrp="1" noChangeArrowheads="1"/>
          </p:cNvSpPr>
          <p:nvPr>
            <p:ph type="ctrTitle"/>
          </p:nvPr>
        </p:nvSpPr>
        <p:spPr>
          <a:xfrm>
            <a:off x="274638" y="1846264"/>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6"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258" name="Text Box 1042"/>
          <p:cNvSpPr txBox="1">
            <a:spLocks noChangeArrowheads="1"/>
          </p:cNvSpPr>
          <p:nvPr/>
        </p:nvSpPr>
        <p:spPr bwMode="auto">
          <a:xfrm rot="16200000">
            <a:off x="7355365" y="701037"/>
            <a:ext cx="1348422" cy="46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59" name="Text Box 1043"/>
          <p:cNvSpPr txBox="1">
            <a:spLocks noChangeArrowheads="1"/>
          </p:cNvSpPr>
          <p:nvPr/>
        </p:nvSpPr>
        <p:spPr bwMode="auto">
          <a:xfrm>
            <a:off x="6904487" y="354014"/>
            <a:ext cx="697603" cy="120031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28" tIns="45714" rIns="91428" bIns="45714">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7200" b="1">
                <a:solidFill>
                  <a:srgbClr val="1A69A4"/>
                </a:solidFill>
              </a:rPr>
              <a:t>1</a:t>
            </a:r>
          </a:p>
        </p:txBody>
      </p:sp>
      <p:sp>
        <p:nvSpPr>
          <p:cNvPr id="1026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1" name="Line 1045"/>
          <p:cNvSpPr>
            <a:spLocks noChangeShapeType="1"/>
          </p:cNvSpPr>
          <p:nvPr/>
        </p:nvSpPr>
        <p:spPr bwMode="auto">
          <a:xfrm>
            <a:off x="184151"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sp>
        <p:nvSpPr>
          <p:cNvPr id="10262" name="Rectangle 1046"/>
          <p:cNvSpPr>
            <a:spLocks noChangeArrowheads="1"/>
          </p:cNvSpPr>
          <p:nvPr/>
        </p:nvSpPr>
        <p:spPr bwMode="auto">
          <a:xfrm>
            <a:off x="1" y="193676"/>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sp>
        <p:nvSpPr>
          <p:cNvPr id="10264" name="Oval 1048"/>
          <p:cNvSpPr>
            <a:spLocks noChangeArrowheads="1"/>
          </p:cNvSpPr>
          <p:nvPr/>
        </p:nvSpPr>
        <p:spPr bwMode="auto">
          <a:xfrm>
            <a:off x="1" y="254001"/>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5" name="Oval 1049"/>
          <p:cNvSpPr>
            <a:spLocks noChangeArrowheads="1"/>
          </p:cNvSpPr>
          <p:nvPr/>
        </p:nvSpPr>
        <p:spPr bwMode="auto">
          <a:xfrm>
            <a:off x="201614" y="444501"/>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8" name="Rectangle 1052"/>
          <p:cNvSpPr>
            <a:spLocks noChangeArrowheads="1"/>
          </p:cNvSpPr>
          <p:nvPr userDrawn="1"/>
        </p:nvSpPr>
        <p:spPr bwMode="auto">
          <a:xfrm>
            <a:off x="0" y="230189"/>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69" name="Rectangle 1053"/>
          <p:cNvSpPr>
            <a:spLocks noChangeArrowheads="1"/>
          </p:cNvSpPr>
          <p:nvPr userDrawn="1"/>
        </p:nvSpPr>
        <p:spPr bwMode="auto">
          <a:xfrm>
            <a:off x="5983288" y="2122489"/>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7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7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grpSp>
        <p:nvGrpSpPr>
          <p:cNvPr id="10272" name="Group 1056"/>
          <p:cNvGrpSpPr>
            <a:grpSpLocks/>
          </p:cNvGrpSpPr>
          <p:nvPr userDrawn="1"/>
        </p:nvGrpSpPr>
        <p:grpSpPr bwMode="auto">
          <a:xfrm>
            <a:off x="0" y="0"/>
            <a:ext cx="376238" cy="5943600"/>
            <a:chOff x="0" y="0"/>
            <a:chExt cx="237" cy="3744"/>
          </a:xfrm>
        </p:grpSpPr>
        <p:sp>
          <p:nvSpPr>
            <p:cNvPr id="1027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5" name="Oval 1059"/>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Oval 1060"/>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7" name="Rectangle 1061"/>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78" name="Rectangle 1062"/>
          <p:cNvSpPr>
            <a:spLocks noChangeArrowheads="1"/>
          </p:cNvSpPr>
          <p:nvPr userDrawn="1"/>
        </p:nvSpPr>
        <p:spPr bwMode="auto">
          <a:xfrm>
            <a:off x="19051" y="492425"/>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79" name="Rectangle 1063"/>
          <p:cNvSpPr>
            <a:spLocks noChangeArrowheads="1"/>
          </p:cNvSpPr>
          <p:nvPr userDrawn="1"/>
        </p:nvSpPr>
        <p:spPr bwMode="auto">
          <a:xfrm>
            <a:off x="173038" y="3343276"/>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1" name="Text Box 1065"/>
          <p:cNvSpPr txBox="1">
            <a:spLocks noChangeArrowheads="1"/>
          </p:cNvSpPr>
          <p:nvPr userDrawn="1"/>
        </p:nvSpPr>
        <p:spPr bwMode="auto">
          <a:xfrm rot="16200000">
            <a:off x="7355361" y="701034"/>
            <a:ext cx="1348430" cy="461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82" name="Text Box 1066"/>
          <p:cNvSpPr txBox="1">
            <a:spLocks noChangeArrowheads="1"/>
          </p:cNvSpPr>
          <p:nvPr userDrawn="1"/>
        </p:nvSpPr>
        <p:spPr bwMode="auto">
          <a:xfrm>
            <a:off x="6543001" y="492425"/>
            <a:ext cx="1420574" cy="9233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5400" b="1" dirty="0" smtClean="0">
                <a:solidFill>
                  <a:srgbClr val="1A69A4"/>
                </a:solidFill>
              </a:rPr>
              <a:t>7</a:t>
            </a:r>
            <a:r>
              <a:rPr lang="en-US" sz="1800" b="1" baseline="0" dirty="0" smtClean="0">
                <a:solidFill>
                  <a:srgbClr val="1A69A4"/>
                </a:solidFill>
              </a:rPr>
              <a:t> </a:t>
            </a:r>
            <a:r>
              <a:rPr lang="en-US" sz="3200" b="1" baseline="0" dirty="0" smtClean="0">
                <a:solidFill>
                  <a:srgbClr val="1A69A4"/>
                </a:solidFill>
              </a:rPr>
              <a:t>&amp;</a:t>
            </a:r>
            <a:r>
              <a:rPr lang="en-US" sz="1800" b="1" baseline="0" dirty="0" smtClean="0">
                <a:solidFill>
                  <a:srgbClr val="1A69A4"/>
                </a:solidFill>
              </a:rPr>
              <a:t> </a:t>
            </a:r>
            <a:r>
              <a:rPr lang="en-US" sz="5400" b="1" baseline="0" dirty="0" smtClean="0">
                <a:solidFill>
                  <a:srgbClr val="1A69A4"/>
                </a:solidFill>
              </a:rPr>
              <a:t>8</a:t>
            </a:r>
            <a:endParaRPr lang="en-US" sz="5400" b="1" dirty="0">
              <a:solidFill>
                <a:srgbClr val="1A69A4"/>
              </a:solidFill>
            </a:endParaRPr>
          </a:p>
        </p:txBody>
      </p:sp>
      <p:sp>
        <p:nvSpPr>
          <p:cNvPr id="1028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4" name="Line 1068"/>
          <p:cNvSpPr>
            <a:spLocks noChangeShapeType="1"/>
          </p:cNvSpPr>
          <p:nvPr userDrawn="1"/>
        </p:nvSpPr>
        <p:spPr bwMode="auto">
          <a:xfrm>
            <a:off x="184151"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sp>
        <p:nvSpPr>
          <p:cNvPr id="10285" name="Rectangle 1069"/>
          <p:cNvSpPr>
            <a:spLocks noChangeArrowheads="1"/>
          </p:cNvSpPr>
          <p:nvPr userDrawn="1"/>
        </p:nvSpPr>
        <p:spPr bwMode="auto">
          <a:xfrm>
            <a:off x="1" y="193676"/>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sp>
        <p:nvSpPr>
          <p:cNvPr id="10287" name="Oval 1071"/>
          <p:cNvSpPr>
            <a:spLocks noChangeArrowheads="1"/>
          </p:cNvSpPr>
          <p:nvPr userDrawn="1"/>
        </p:nvSpPr>
        <p:spPr bwMode="auto">
          <a:xfrm>
            <a:off x="1" y="254001"/>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8" name="Oval 1072"/>
          <p:cNvSpPr>
            <a:spLocks noChangeArrowheads="1"/>
          </p:cNvSpPr>
          <p:nvPr userDrawn="1"/>
        </p:nvSpPr>
        <p:spPr bwMode="auto">
          <a:xfrm>
            <a:off x="201614" y="444501"/>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028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276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9"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9247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6"/>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257676" y="1387476"/>
            <a:ext cx="3741738" cy="4013200"/>
          </a:xfrm>
        </p:spPr>
        <p:txBody>
          <a:bodyPr/>
          <a:lstStyle/>
          <a:p>
            <a:endParaRPr lang="en-US"/>
          </a:p>
        </p:txBody>
      </p:sp>
    </p:spTree>
    <p:extLst>
      <p:ext uri="{BB962C8B-B14F-4D97-AF65-F5344CB8AC3E}">
        <p14:creationId xmlns:p14="http://schemas.microsoft.com/office/powerpoint/2010/main" val="3867332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6"/>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6" y="1387476"/>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963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4191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6"/>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180" indent="0">
              <a:buNone/>
              <a:defRPr sz="1800"/>
            </a:lvl2pPr>
            <a:lvl3pPr marL="914359" indent="0">
              <a:buNone/>
              <a:defRPr sz="1600"/>
            </a:lvl3pPr>
            <a:lvl4pPr marL="1371538" indent="0">
              <a:buNone/>
              <a:defRPr sz="1400"/>
            </a:lvl4pPr>
            <a:lvl5pPr marL="1828718" indent="0">
              <a:buNone/>
              <a:defRPr sz="1400"/>
            </a:lvl5pPr>
            <a:lvl6pPr marL="2285898" indent="0">
              <a:buNone/>
              <a:defRPr sz="1400"/>
            </a:lvl6pPr>
            <a:lvl7pPr marL="2743078" indent="0">
              <a:buNone/>
              <a:defRPr sz="1400"/>
            </a:lvl7pPr>
            <a:lvl8pPr marL="3200257" indent="0">
              <a:buNone/>
              <a:defRPr sz="1400"/>
            </a:lvl8pPr>
            <a:lvl9pPr marL="3657436" indent="0">
              <a:buNone/>
              <a:defRPr sz="1400"/>
            </a:lvl9pPr>
          </a:lstStyle>
          <a:p>
            <a:pPr lvl="0"/>
            <a:r>
              <a:rPr lang="en-US" smtClean="0"/>
              <a:t>Click to edit Master text styles</a:t>
            </a:r>
          </a:p>
        </p:txBody>
      </p:sp>
    </p:spTree>
    <p:extLst>
      <p:ext uri="{BB962C8B-B14F-4D97-AF65-F5344CB8AC3E}">
        <p14:creationId xmlns:p14="http://schemas.microsoft.com/office/powerpoint/2010/main" val="356929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6"/>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6" y="1387476"/>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375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4" y="1330325"/>
            <a:ext cx="3636962" cy="554038"/>
          </a:xfrm>
        </p:spPr>
        <p:txBody>
          <a:bodyPr anchor="b"/>
          <a:lstStyle>
            <a:lvl1pPr marL="0" indent="0">
              <a:buNone/>
              <a:defRPr sz="2400" b="1"/>
            </a:lvl1pPr>
            <a:lvl2pPr marL="457180" indent="0">
              <a:buNone/>
              <a:defRPr sz="2000" b="1"/>
            </a:lvl2pPr>
            <a:lvl3pPr marL="914359" indent="0">
              <a:buNone/>
              <a:defRPr sz="1800" b="1"/>
            </a:lvl3pPr>
            <a:lvl4pPr marL="1371538" indent="0">
              <a:buNone/>
              <a:defRPr sz="1600" b="1"/>
            </a:lvl4pPr>
            <a:lvl5pPr marL="1828718" indent="0">
              <a:buNone/>
              <a:defRPr sz="1600" b="1"/>
            </a:lvl5pPr>
            <a:lvl6pPr marL="2285898" indent="0">
              <a:buNone/>
              <a:defRPr sz="1600" b="1"/>
            </a:lvl6pPr>
            <a:lvl7pPr marL="2743078" indent="0">
              <a:buNone/>
              <a:defRPr sz="1600" b="1"/>
            </a:lvl7pPr>
            <a:lvl8pPr marL="3200257" indent="0">
              <a:buNone/>
              <a:defRPr sz="1600" b="1"/>
            </a:lvl8pPr>
            <a:lvl9pPr marL="365743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4" y="1884364"/>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180" indent="0">
              <a:buNone/>
              <a:defRPr sz="2000" b="1"/>
            </a:lvl2pPr>
            <a:lvl3pPr marL="914359" indent="0">
              <a:buNone/>
              <a:defRPr sz="1800" b="1"/>
            </a:lvl3pPr>
            <a:lvl4pPr marL="1371538" indent="0">
              <a:buNone/>
              <a:defRPr sz="1600" b="1"/>
            </a:lvl4pPr>
            <a:lvl5pPr marL="1828718" indent="0">
              <a:buNone/>
              <a:defRPr sz="1600" b="1"/>
            </a:lvl5pPr>
            <a:lvl6pPr marL="2285898" indent="0">
              <a:buNone/>
              <a:defRPr sz="1600" b="1"/>
            </a:lvl6pPr>
            <a:lvl7pPr marL="2743078" indent="0">
              <a:buNone/>
              <a:defRPr sz="1600" b="1"/>
            </a:lvl7pPr>
            <a:lvl8pPr marL="3200257" indent="0">
              <a:buNone/>
              <a:defRPr sz="1600" b="1"/>
            </a:lvl8pPr>
            <a:lvl9pPr marL="365743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4"/>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486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370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18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4" y="236539"/>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4" y="236539"/>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4" y="1243013"/>
            <a:ext cx="2708275" cy="4065587"/>
          </a:xfrm>
        </p:spPr>
        <p:txBody>
          <a:bodyPr/>
          <a:lstStyle>
            <a:lvl1pPr marL="0" indent="0">
              <a:buNone/>
              <a:defRPr sz="1400"/>
            </a:lvl1pPr>
            <a:lvl2pPr marL="457180" indent="0">
              <a:buNone/>
              <a:defRPr sz="1200"/>
            </a:lvl2pPr>
            <a:lvl3pPr marL="914359" indent="0">
              <a:buNone/>
              <a:defRPr sz="1000"/>
            </a:lvl3pPr>
            <a:lvl4pPr marL="1371538" indent="0">
              <a:buNone/>
              <a:defRPr sz="900"/>
            </a:lvl4pPr>
            <a:lvl5pPr marL="1828718" indent="0">
              <a:buNone/>
              <a:defRPr sz="900"/>
            </a:lvl5pPr>
            <a:lvl6pPr marL="2285898" indent="0">
              <a:buNone/>
              <a:defRPr sz="900"/>
            </a:lvl6pPr>
            <a:lvl7pPr marL="2743078" indent="0">
              <a:buNone/>
              <a:defRPr sz="900"/>
            </a:lvl7pPr>
            <a:lvl8pPr marL="3200257" indent="0">
              <a:buNone/>
              <a:defRPr sz="900"/>
            </a:lvl8pPr>
            <a:lvl9pPr marL="3657436" indent="0">
              <a:buNone/>
              <a:defRPr sz="900"/>
            </a:lvl9pPr>
          </a:lstStyle>
          <a:p>
            <a:pPr lvl="0"/>
            <a:r>
              <a:rPr lang="en-US" smtClean="0"/>
              <a:t>Click to edit Master text styles</a:t>
            </a:r>
          </a:p>
        </p:txBody>
      </p:sp>
    </p:spTree>
    <p:extLst>
      <p:ext uri="{BB962C8B-B14F-4D97-AF65-F5344CB8AC3E}">
        <p14:creationId xmlns:p14="http://schemas.microsoft.com/office/powerpoint/2010/main" val="352898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1" y="4160839"/>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1" y="531814"/>
            <a:ext cx="4938713" cy="3565525"/>
          </a:xfrm>
        </p:spPr>
        <p:txBody>
          <a:bodyPr/>
          <a:lstStyle>
            <a:lvl1pPr marL="0" indent="0">
              <a:buNone/>
              <a:defRPr sz="3200"/>
            </a:lvl1pPr>
            <a:lvl2pPr marL="457180" indent="0">
              <a:buNone/>
              <a:defRPr sz="2800"/>
            </a:lvl2pPr>
            <a:lvl3pPr marL="914359" indent="0">
              <a:buNone/>
              <a:defRPr sz="2400"/>
            </a:lvl3pPr>
            <a:lvl4pPr marL="1371538" indent="0">
              <a:buNone/>
              <a:defRPr sz="2000"/>
            </a:lvl4pPr>
            <a:lvl5pPr marL="1828718" indent="0">
              <a:buNone/>
              <a:defRPr sz="2000"/>
            </a:lvl5pPr>
            <a:lvl6pPr marL="2285898" indent="0">
              <a:buNone/>
              <a:defRPr sz="2000"/>
            </a:lvl6pPr>
            <a:lvl7pPr marL="2743078" indent="0">
              <a:buNone/>
              <a:defRPr sz="2000"/>
            </a:lvl7pPr>
            <a:lvl8pPr marL="3200257" indent="0">
              <a:buNone/>
              <a:defRPr sz="2000"/>
            </a:lvl8pPr>
            <a:lvl9pPr marL="3657436" indent="0">
              <a:buNone/>
              <a:defRPr sz="2000"/>
            </a:lvl9pPr>
          </a:lstStyle>
          <a:p>
            <a:endParaRPr lang="en-US"/>
          </a:p>
        </p:txBody>
      </p:sp>
      <p:sp>
        <p:nvSpPr>
          <p:cNvPr id="4" name="Text Placeholder 3"/>
          <p:cNvSpPr>
            <a:spLocks noGrp="1"/>
          </p:cNvSpPr>
          <p:nvPr>
            <p:ph type="body" sz="half" idx="2"/>
          </p:nvPr>
        </p:nvSpPr>
        <p:spPr>
          <a:xfrm>
            <a:off x="1612901" y="4651375"/>
            <a:ext cx="4938713" cy="698500"/>
          </a:xfrm>
        </p:spPr>
        <p:txBody>
          <a:bodyPr/>
          <a:lstStyle>
            <a:lvl1pPr marL="0" indent="0">
              <a:buNone/>
              <a:defRPr sz="1400"/>
            </a:lvl1pPr>
            <a:lvl2pPr marL="457180" indent="0">
              <a:buNone/>
              <a:defRPr sz="1200"/>
            </a:lvl2pPr>
            <a:lvl3pPr marL="914359" indent="0">
              <a:buNone/>
              <a:defRPr sz="1000"/>
            </a:lvl3pPr>
            <a:lvl4pPr marL="1371538" indent="0">
              <a:buNone/>
              <a:defRPr sz="900"/>
            </a:lvl4pPr>
            <a:lvl5pPr marL="1828718" indent="0">
              <a:buNone/>
              <a:defRPr sz="900"/>
            </a:lvl5pPr>
            <a:lvl6pPr marL="2285898" indent="0">
              <a:buNone/>
              <a:defRPr sz="900"/>
            </a:lvl6pPr>
            <a:lvl7pPr marL="2743078" indent="0">
              <a:buNone/>
              <a:defRPr sz="900"/>
            </a:lvl7pPr>
            <a:lvl8pPr marL="3200257" indent="0">
              <a:buNone/>
              <a:defRPr sz="900"/>
            </a:lvl8pPr>
            <a:lvl9pPr marL="3657436" indent="0">
              <a:buNone/>
              <a:defRPr sz="900"/>
            </a:lvl9pPr>
          </a:lstStyle>
          <a:p>
            <a:pPr lvl="0"/>
            <a:r>
              <a:rPr lang="en-US" smtClean="0"/>
              <a:t>Click to edit Master text styles</a:t>
            </a:r>
          </a:p>
        </p:txBody>
      </p:sp>
    </p:spTree>
    <p:extLst>
      <p:ext uri="{BB962C8B-B14F-4D97-AF65-F5344CB8AC3E}">
        <p14:creationId xmlns:p14="http://schemas.microsoft.com/office/powerpoint/2010/main" val="296622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19" name="Rectangle 3"/>
          <p:cNvSpPr>
            <a:spLocks noChangeArrowheads="1"/>
          </p:cNvSpPr>
          <p:nvPr/>
        </p:nvSpPr>
        <p:spPr bwMode="auto">
          <a:xfrm>
            <a:off x="0" y="230189"/>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20" name="Rectangle 4"/>
          <p:cNvSpPr>
            <a:spLocks noChangeArrowheads="1"/>
          </p:cNvSpPr>
          <p:nvPr/>
        </p:nvSpPr>
        <p:spPr bwMode="auto">
          <a:xfrm>
            <a:off x="5983288" y="2122489"/>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21"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22"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grpSp>
        <p:nvGrpSpPr>
          <p:cNvPr id="9223" name="Group 7"/>
          <p:cNvGrpSpPr>
            <a:grpSpLocks/>
          </p:cNvGrpSpPr>
          <p:nvPr/>
        </p:nvGrpSpPr>
        <p:grpSpPr bwMode="auto">
          <a:xfrm>
            <a:off x="0" y="0"/>
            <a:ext cx="376238" cy="5943600"/>
            <a:chOff x="0" y="0"/>
            <a:chExt cx="237" cy="3744"/>
          </a:xfrm>
        </p:grpSpPr>
        <p:sp>
          <p:nvSpPr>
            <p:cNvPr id="9224"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Oval 10"/>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11"/>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Rectangle 12"/>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9"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76" tIns="40488" rIns="80976" bIns="40488" numCol="1" anchor="ctr" anchorCtr="0" compatLnSpc="1">
            <a:prstTxWarp prst="textNoShape">
              <a:avLst/>
            </a:prstTxWarp>
          </a:bodyPr>
          <a:lstStyle/>
          <a:p>
            <a:pPr lvl="0"/>
            <a:r>
              <a:rPr lang="en-US" smtClean="0"/>
              <a:t>Click to edit Master title style</a:t>
            </a:r>
          </a:p>
        </p:txBody>
      </p:sp>
      <p:sp>
        <p:nvSpPr>
          <p:cNvPr id="9230" name="Rectangle 14"/>
          <p:cNvSpPr>
            <a:spLocks noGrp="1" noChangeArrowheads="1"/>
          </p:cNvSpPr>
          <p:nvPr>
            <p:ph type="body" idx="1"/>
          </p:nvPr>
        </p:nvSpPr>
        <p:spPr bwMode="auto">
          <a:xfrm>
            <a:off x="365125" y="1387476"/>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76" tIns="40488" rIns="80976" bIns="404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1"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32" name="Rectangle 16"/>
          <p:cNvSpPr>
            <a:spLocks noChangeArrowheads="1"/>
          </p:cNvSpPr>
          <p:nvPr userDrawn="1"/>
        </p:nvSpPr>
        <p:spPr bwMode="auto">
          <a:xfrm>
            <a:off x="0" y="230189"/>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33" name="Rectangle 17"/>
          <p:cNvSpPr>
            <a:spLocks noChangeArrowheads="1"/>
          </p:cNvSpPr>
          <p:nvPr userDrawn="1"/>
        </p:nvSpPr>
        <p:spPr bwMode="auto">
          <a:xfrm>
            <a:off x="5983288" y="2122489"/>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34"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9235"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lstStyle/>
          <a:p>
            <a:endParaRPr lang="en-US"/>
          </a:p>
        </p:txBody>
      </p:sp>
      <p:grpSp>
        <p:nvGrpSpPr>
          <p:cNvPr id="9236" name="Group 20"/>
          <p:cNvGrpSpPr>
            <a:grpSpLocks/>
          </p:cNvGrpSpPr>
          <p:nvPr userDrawn="1"/>
        </p:nvGrpSpPr>
        <p:grpSpPr bwMode="auto">
          <a:xfrm>
            <a:off x="0" y="0"/>
            <a:ext cx="376238" cy="5943600"/>
            <a:chOff x="0" y="0"/>
            <a:chExt cx="237" cy="3744"/>
          </a:xfrm>
        </p:grpSpPr>
        <p:sp>
          <p:nvSpPr>
            <p:cNvPr id="9237"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Oval 23"/>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Oval 24"/>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Rectangle 25"/>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2" name="Text Box 26"/>
          <p:cNvSpPr txBox="1">
            <a:spLocks noChangeArrowheads="1"/>
          </p:cNvSpPr>
          <p:nvPr userDrawn="1"/>
        </p:nvSpPr>
        <p:spPr bwMode="auto">
          <a:xfrm>
            <a:off x="7137401" y="5435600"/>
            <a:ext cx="927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6" tIns="45718" rIns="91436" bIns="45718">
            <a:spAutoFit/>
          </a:bodyPr>
          <a:lstStyle/>
          <a:p>
            <a:pPr algn="r">
              <a:spcBef>
                <a:spcPct val="50000"/>
              </a:spcBef>
            </a:pPr>
            <a:fld id="{929D5E78-24E5-490B-AC0C-97DCD3F62452}" type="slidenum">
              <a:rPr lang="en-US" smtClean="0"/>
              <a:pPr algn="r">
                <a:spcBef>
                  <a:spcPct val="50000"/>
                </a:spcBef>
              </a:pPr>
              <a:t>‹#›</a:t>
            </a:fld>
            <a:endParaRPr lang="en-US" dirty="0"/>
          </a:p>
        </p:txBody>
      </p:sp>
      <p:sp>
        <p:nvSpPr>
          <p:cNvPr id="9243" name="Text Box 27"/>
          <p:cNvSpPr txBox="1">
            <a:spLocks noChangeArrowheads="1"/>
          </p:cNvSpPr>
          <p:nvPr userDrawn="1"/>
        </p:nvSpPr>
        <p:spPr bwMode="auto">
          <a:xfrm rot="16200000">
            <a:off x="-2262624" y="3347413"/>
            <a:ext cx="4711225"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r>
              <a:rPr lang="en-US" sz="700" b="1" i="1" dirty="0" smtClean="0">
                <a:latin typeface="Book Antiqua" pitchFamily="18" charset="0"/>
              </a:rPr>
              <a:t>Some exhibits:</a:t>
            </a:r>
            <a:r>
              <a:rPr lang="en-US" sz="700" b="1" i="1" baseline="0" dirty="0" smtClean="0">
                <a:latin typeface="Book Antiqua" pitchFamily="18" charset="0"/>
              </a:rPr>
              <a:t> </a:t>
            </a:r>
            <a:r>
              <a:rPr lang="en-US" sz="700" b="1" i="1" dirty="0" smtClean="0">
                <a:latin typeface="Book Antiqua" pitchFamily="18" charset="0"/>
              </a:rPr>
              <a:t>© </a:t>
            </a:r>
            <a:r>
              <a:rPr lang="en-US" sz="700" b="1" i="1" dirty="0" smtClean="0">
                <a:latin typeface="Book Antiqua" pitchFamily="18" charset="0"/>
              </a:rPr>
              <a:t>The </a:t>
            </a:r>
            <a:r>
              <a:rPr lang="en-US" sz="700" b="1" i="1" dirty="0">
                <a:latin typeface="Book Antiqua" pitchFamily="18" charset="0"/>
              </a:rPr>
              <a:t>McGraw-Hill Companies, Inc. All rights </a:t>
            </a:r>
            <a:r>
              <a:rPr lang="en-US" sz="700" b="1" i="1" dirty="0" smtClean="0">
                <a:latin typeface="Book Antiqua" pitchFamily="18" charset="0"/>
              </a:rPr>
              <a:t>reserved. Some exhibits: © </a:t>
            </a:r>
            <a:r>
              <a:rPr lang="en-US" sz="700" b="1" i="1" dirty="0" smtClean="0">
                <a:latin typeface="Book Antiqua" pitchFamily="18" charset="0"/>
              </a:rPr>
              <a:t> </a:t>
            </a:r>
            <a:r>
              <a:rPr lang="en-US" sz="700" b="1" i="1" dirty="0" smtClean="0">
                <a:latin typeface="Book Antiqua" pitchFamily="18" charset="0"/>
              </a:rPr>
              <a:t>Pearson/Prentice-Hall .</a:t>
            </a:r>
            <a:endParaRPr lang="en-US" sz="700" dirty="0"/>
          </a:p>
        </p:txBody>
      </p:sp>
      <p:sp>
        <p:nvSpPr>
          <p:cNvPr id="9244" name="Text Box 28"/>
          <p:cNvSpPr txBox="1">
            <a:spLocks noChangeArrowheads="1"/>
          </p:cNvSpPr>
          <p:nvPr userDrawn="1"/>
        </p:nvSpPr>
        <p:spPr bwMode="auto">
          <a:xfrm>
            <a:off x="8056476" y="5679918"/>
            <a:ext cx="17312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r>
              <a:rPr lang="en-US" dirty="0" smtClean="0"/>
              <a:t>   </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iming>
    <p:tnLst>
      <p:par>
        <p:cTn id="1" dur="indefinite" restart="never" nodeType="tmRoot"/>
      </p:par>
    </p:tnLst>
  </p:timing>
  <p:txStyles>
    <p:titleStyle>
      <a:lvl1pPr algn="ctr" defTabSz="809589" rtl="0" fontAlgn="base">
        <a:spcBef>
          <a:spcPct val="0"/>
        </a:spcBef>
        <a:spcAft>
          <a:spcPct val="0"/>
        </a:spcAft>
        <a:defRPr sz="3800">
          <a:solidFill>
            <a:schemeClr val="tx2"/>
          </a:solidFill>
          <a:latin typeface="+mj-lt"/>
          <a:ea typeface="+mj-ea"/>
          <a:cs typeface="+mj-cs"/>
        </a:defRPr>
      </a:lvl1pPr>
      <a:lvl2pPr algn="ctr" defTabSz="809589" rtl="0" fontAlgn="base">
        <a:spcBef>
          <a:spcPct val="0"/>
        </a:spcBef>
        <a:spcAft>
          <a:spcPct val="0"/>
        </a:spcAft>
        <a:defRPr sz="3800">
          <a:solidFill>
            <a:schemeClr val="tx2"/>
          </a:solidFill>
          <a:latin typeface="Arial" charset="0"/>
        </a:defRPr>
      </a:lvl2pPr>
      <a:lvl3pPr algn="ctr" defTabSz="809589" rtl="0" fontAlgn="base">
        <a:spcBef>
          <a:spcPct val="0"/>
        </a:spcBef>
        <a:spcAft>
          <a:spcPct val="0"/>
        </a:spcAft>
        <a:defRPr sz="3800">
          <a:solidFill>
            <a:schemeClr val="tx2"/>
          </a:solidFill>
          <a:latin typeface="Arial" charset="0"/>
        </a:defRPr>
      </a:lvl3pPr>
      <a:lvl4pPr algn="ctr" defTabSz="809589" rtl="0" fontAlgn="base">
        <a:spcBef>
          <a:spcPct val="0"/>
        </a:spcBef>
        <a:spcAft>
          <a:spcPct val="0"/>
        </a:spcAft>
        <a:defRPr sz="3800">
          <a:solidFill>
            <a:schemeClr val="tx2"/>
          </a:solidFill>
          <a:latin typeface="Arial" charset="0"/>
        </a:defRPr>
      </a:lvl4pPr>
      <a:lvl5pPr algn="ctr" defTabSz="809589" rtl="0" fontAlgn="base">
        <a:spcBef>
          <a:spcPct val="0"/>
        </a:spcBef>
        <a:spcAft>
          <a:spcPct val="0"/>
        </a:spcAft>
        <a:defRPr sz="3800">
          <a:solidFill>
            <a:schemeClr val="tx2"/>
          </a:solidFill>
          <a:latin typeface="Arial" charset="0"/>
        </a:defRPr>
      </a:lvl5pPr>
      <a:lvl6pPr marL="457180" algn="ctr" defTabSz="809589" rtl="0" fontAlgn="base">
        <a:spcBef>
          <a:spcPct val="0"/>
        </a:spcBef>
        <a:spcAft>
          <a:spcPct val="0"/>
        </a:spcAft>
        <a:defRPr sz="3800">
          <a:solidFill>
            <a:schemeClr val="tx2"/>
          </a:solidFill>
          <a:latin typeface="Arial" charset="0"/>
        </a:defRPr>
      </a:lvl6pPr>
      <a:lvl7pPr marL="914359" algn="ctr" defTabSz="809589" rtl="0" fontAlgn="base">
        <a:spcBef>
          <a:spcPct val="0"/>
        </a:spcBef>
        <a:spcAft>
          <a:spcPct val="0"/>
        </a:spcAft>
        <a:defRPr sz="3800">
          <a:solidFill>
            <a:schemeClr val="tx2"/>
          </a:solidFill>
          <a:latin typeface="Arial" charset="0"/>
        </a:defRPr>
      </a:lvl7pPr>
      <a:lvl8pPr marL="1371538" algn="ctr" defTabSz="809589" rtl="0" fontAlgn="base">
        <a:spcBef>
          <a:spcPct val="0"/>
        </a:spcBef>
        <a:spcAft>
          <a:spcPct val="0"/>
        </a:spcAft>
        <a:defRPr sz="3800">
          <a:solidFill>
            <a:schemeClr val="tx2"/>
          </a:solidFill>
          <a:latin typeface="Arial" charset="0"/>
        </a:defRPr>
      </a:lvl8pPr>
      <a:lvl9pPr marL="1828718" algn="ctr" defTabSz="809589" rtl="0" fontAlgn="base">
        <a:spcBef>
          <a:spcPct val="0"/>
        </a:spcBef>
        <a:spcAft>
          <a:spcPct val="0"/>
        </a:spcAft>
        <a:defRPr sz="3800">
          <a:solidFill>
            <a:schemeClr val="tx2"/>
          </a:solidFill>
          <a:latin typeface="Arial" charset="0"/>
        </a:defRPr>
      </a:lvl9pPr>
    </p:titleStyle>
    <p:bodyStyle>
      <a:lvl1pPr marL="233353" indent="-233353" algn="l" defTabSz="809589" rtl="0" fontAlgn="base">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00" indent="-220654" algn="l" defTabSz="809589" rtl="0" fontAlgn="base">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23" indent="-223828"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657"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891"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071"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251"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430"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609" indent="-234940" algn="l" defTabSz="809589"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359" rtl="0" eaLnBrk="1" latinLnBrk="0" hangingPunct="1">
        <a:defRPr sz="1800" kern="1200">
          <a:solidFill>
            <a:schemeClr val="tx1"/>
          </a:solidFill>
          <a:latin typeface="+mn-lt"/>
          <a:ea typeface="+mn-ea"/>
          <a:cs typeface="+mn-cs"/>
        </a:defRPr>
      </a:lvl1pPr>
      <a:lvl2pPr marL="457180" algn="l" defTabSz="914359" rtl="0" eaLnBrk="1" latinLnBrk="0" hangingPunct="1">
        <a:defRPr sz="1800" kern="1200">
          <a:solidFill>
            <a:schemeClr val="tx1"/>
          </a:solidFill>
          <a:latin typeface="+mn-lt"/>
          <a:ea typeface="+mn-ea"/>
          <a:cs typeface="+mn-cs"/>
        </a:defRPr>
      </a:lvl2pPr>
      <a:lvl3pPr marL="914359" algn="l" defTabSz="914359" rtl="0" eaLnBrk="1" latinLnBrk="0" hangingPunct="1">
        <a:defRPr sz="1800" kern="1200">
          <a:solidFill>
            <a:schemeClr val="tx1"/>
          </a:solidFill>
          <a:latin typeface="+mn-lt"/>
          <a:ea typeface="+mn-ea"/>
          <a:cs typeface="+mn-cs"/>
        </a:defRPr>
      </a:lvl3pPr>
      <a:lvl4pPr marL="1371538" algn="l" defTabSz="914359" rtl="0" eaLnBrk="1" latinLnBrk="0" hangingPunct="1">
        <a:defRPr sz="1800" kern="1200">
          <a:solidFill>
            <a:schemeClr val="tx1"/>
          </a:solidFill>
          <a:latin typeface="+mn-lt"/>
          <a:ea typeface="+mn-ea"/>
          <a:cs typeface="+mn-cs"/>
        </a:defRPr>
      </a:lvl4pPr>
      <a:lvl5pPr marL="1828718" algn="l" defTabSz="914359" rtl="0" eaLnBrk="1" latinLnBrk="0" hangingPunct="1">
        <a:defRPr sz="1800" kern="1200">
          <a:solidFill>
            <a:schemeClr val="tx1"/>
          </a:solidFill>
          <a:latin typeface="+mn-lt"/>
          <a:ea typeface="+mn-ea"/>
          <a:cs typeface="+mn-cs"/>
        </a:defRPr>
      </a:lvl5pPr>
      <a:lvl6pPr marL="2285898" algn="l" defTabSz="914359" rtl="0" eaLnBrk="1" latinLnBrk="0" hangingPunct="1">
        <a:defRPr sz="1800" kern="1200">
          <a:solidFill>
            <a:schemeClr val="tx1"/>
          </a:solidFill>
          <a:latin typeface="+mn-lt"/>
          <a:ea typeface="+mn-ea"/>
          <a:cs typeface="+mn-cs"/>
        </a:defRPr>
      </a:lvl6pPr>
      <a:lvl7pPr marL="2743078" algn="l" defTabSz="914359" rtl="0" eaLnBrk="1" latinLnBrk="0" hangingPunct="1">
        <a:defRPr sz="1800" kern="1200">
          <a:solidFill>
            <a:schemeClr val="tx1"/>
          </a:solidFill>
          <a:latin typeface="+mn-lt"/>
          <a:ea typeface="+mn-ea"/>
          <a:cs typeface="+mn-cs"/>
        </a:defRPr>
      </a:lvl7pPr>
      <a:lvl8pPr marL="3200257" algn="l" defTabSz="914359" rtl="0" eaLnBrk="1" latinLnBrk="0" hangingPunct="1">
        <a:defRPr sz="1800" kern="1200">
          <a:solidFill>
            <a:schemeClr val="tx1"/>
          </a:solidFill>
          <a:latin typeface="+mn-lt"/>
          <a:ea typeface="+mn-ea"/>
          <a:cs typeface="+mn-cs"/>
        </a:defRPr>
      </a:lvl8pPr>
      <a:lvl9pPr marL="3657436" algn="l" defTabSz="91435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wGbmAH4mBP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9FZDVmSvsH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k9FeQdQW8B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anagementisajourney.com/theres-room-for-vroom-in-employee-motiva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sychology.about.com/od/behavioralpsychology/a/introopcond.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PsTlJyox0K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EtJy69cEOtQ"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t8Ny-yKEwG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youtube.com/watch?v=Jvn0cBNWF5A"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nagementisajourney.com/motivation-applying-maslows-hierarchy-of-needs-theor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mindtools.com/pages/article/herzberg-motivators-hygiene-factor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OWmhRdcfI1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p:txBody>
          <a:bodyPr/>
          <a:lstStyle/>
          <a:p>
            <a:r>
              <a:rPr lang="en-US"/>
              <a:t>Motivation and </a:t>
            </a:r>
            <a:br>
              <a:rPr lang="en-US"/>
            </a:br>
            <a:r>
              <a:rPr lang="en-US"/>
              <a:t>Performance</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3200" dirty="0"/>
              <a:t>McClelland’s </a:t>
            </a:r>
            <a:r>
              <a:rPr lang="en-US" sz="3200" dirty="0" smtClean="0"/>
              <a:t>Needs </a:t>
            </a:r>
            <a:endParaRPr lang="en-US" sz="3200" dirty="0"/>
          </a:p>
        </p:txBody>
      </p:sp>
      <p:sp>
        <p:nvSpPr>
          <p:cNvPr id="81923" name="Rectangle 3"/>
          <p:cNvSpPr>
            <a:spLocks noGrp="1" noChangeArrowheads="1"/>
          </p:cNvSpPr>
          <p:nvPr>
            <p:ph type="body" sz="half" idx="1"/>
          </p:nvPr>
        </p:nvSpPr>
        <p:spPr>
          <a:xfrm>
            <a:off x="365124" y="1387476"/>
            <a:ext cx="7426326" cy="4013200"/>
          </a:xfrm>
        </p:spPr>
        <p:txBody>
          <a:bodyPr/>
          <a:lstStyle/>
          <a:p>
            <a:r>
              <a:rPr lang="en-US" sz="2900" dirty="0" smtClean="0"/>
              <a:t>Need for </a:t>
            </a:r>
            <a:r>
              <a:rPr lang="en-US" sz="2900" b="1" dirty="0" smtClean="0"/>
              <a:t>A____________ </a:t>
            </a:r>
          </a:p>
          <a:p>
            <a:pPr lvl="1"/>
            <a:r>
              <a:rPr lang="en-US" sz="2500" dirty="0"/>
              <a:t>need to </a:t>
            </a:r>
            <a:r>
              <a:rPr lang="en-US" sz="2500" dirty="0" smtClean="0"/>
              <a:t>perform </a:t>
            </a:r>
            <a:r>
              <a:rPr lang="en-US" sz="2500" dirty="0"/>
              <a:t>challenging </a:t>
            </a:r>
            <a:r>
              <a:rPr lang="en-US" sz="2500" dirty="0" smtClean="0"/>
              <a:t>tasks </a:t>
            </a:r>
            <a:r>
              <a:rPr lang="en-US" sz="2500" dirty="0"/>
              <a:t>well and </a:t>
            </a:r>
            <a:r>
              <a:rPr lang="en-US" sz="2500" dirty="0" smtClean="0"/>
              <a:t>to meet personal </a:t>
            </a:r>
            <a:r>
              <a:rPr lang="en-US" sz="2500" dirty="0"/>
              <a:t>standards </a:t>
            </a:r>
            <a:r>
              <a:rPr lang="en-US" sz="2500" dirty="0" smtClean="0"/>
              <a:t>for excellence.</a:t>
            </a:r>
            <a:endParaRPr lang="en-US" sz="2500" b="1" dirty="0" smtClean="0"/>
          </a:p>
          <a:p>
            <a:r>
              <a:rPr lang="en-US" sz="2900" dirty="0" smtClean="0"/>
              <a:t>Need </a:t>
            </a:r>
            <a:r>
              <a:rPr lang="en-US" sz="2900" dirty="0"/>
              <a:t>for </a:t>
            </a:r>
            <a:r>
              <a:rPr lang="en-US" sz="2900" b="1" dirty="0" smtClean="0"/>
              <a:t>A____________</a:t>
            </a:r>
            <a:endParaRPr lang="en-US" sz="2900" b="1" dirty="0"/>
          </a:p>
          <a:p>
            <a:pPr lvl="1"/>
            <a:r>
              <a:rPr lang="en-US" sz="2500" dirty="0"/>
              <a:t>A concern for good interpersonal relations, being liked, and getting along</a:t>
            </a:r>
          </a:p>
          <a:p>
            <a:r>
              <a:rPr lang="en-US" sz="2900" dirty="0"/>
              <a:t>Need for </a:t>
            </a:r>
            <a:r>
              <a:rPr lang="en-US" sz="2900" b="1" dirty="0" smtClean="0"/>
              <a:t>P____________</a:t>
            </a:r>
            <a:endParaRPr lang="en-US" sz="2900" b="1" dirty="0"/>
          </a:p>
          <a:p>
            <a:pPr lvl="1"/>
            <a:r>
              <a:rPr lang="en-US" sz="2500" dirty="0"/>
              <a:t>A desire to control or influence others</a:t>
            </a:r>
          </a:p>
        </p:txBody>
      </p:sp>
    </p:spTree>
    <p:extLst>
      <p:ext uri="{BB962C8B-B14F-4D97-AF65-F5344CB8AC3E}">
        <p14:creationId xmlns:p14="http://schemas.microsoft.com/office/powerpoint/2010/main" val="3806927564"/>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400"/>
              <a:t>Goal Setting Theory (Locke &amp; Latham)</a:t>
            </a:r>
          </a:p>
        </p:txBody>
      </p:sp>
      <p:sp>
        <p:nvSpPr>
          <p:cNvPr id="47107" name="Rectangle 3"/>
          <p:cNvSpPr>
            <a:spLocks noGrp="1" noChangeArrowheads="1"/>
          </p:cNvSpPr>
          <p:nvPr>
            <p:ph type="body" sz="half" idx="1"/>
          </p:nvPr>
        </p:nvSpPr>
        <p:spPr/>
        <p:txBody>
          <a:bodyPr/>
          <a:lstStyle/>
          <a:p>
            <a:r>
              <a:rPr lang="en-US" sz="2500" dirty="0"/>
              <a:t>Goal:  What a person is trying to accomplish</a:t>
            </a:r>
            <a:r>
              <a:rPr lang="en-US" sz="2500" dirty="0" smtClean="0"/>
              <a:t>.</a:t>
            </a:r>
          </a:p>
          <a:p>
            <a:r>
              <a:rPr lang="en-US" sz="2500" dirty="0" smtClean="0"/>
              <a:t>Focuses </a:t>
            </a:r>
            <a:r>
              <a:rPr lang="en-US" sz="2500" dirty="0"/>
              <a:t>on identifying types of goals motivate workers. </a:t>
            </a:r>
          </a:p>
          <a:p>
            <a:r>
              <a:rPr lang="en-US" sz="2500" dirty="0"/>
              <a:t>Considers how managers can get workers to focus their inputs toward achieving  organizational goals.</a:t>
            </a:r>
          </a:p>
        </p:txBody>
      </p:sp>
      <p:sp>
        <p:nvSpPr>
          <p:cNvPr id="2" name="Content Placeholder 1"/>
          <p:cNvSpPr>
            <a:spLocks noGrp="1"/>
          </p:cNvSpPr>
          <p:nvPr>
            <p:ph sz="half" idx="2"/>
          </p:nvPr>
        </p:nvSpPr>
        <p:spPr>
          <a:xfrm>
            <a:off x="5000624" y="1387476"/>
            <a:ext cx="2998789" cy="4013200"/>
          </a:xfrm>
        </p:spPr>
        <p:txBody>
          <a:bodyPr/>
          <a:lstStyle/>
          <a:p>
            <a:endParaRPr lang="en-US"/>
          </a:p>
        </p:txBody>
      </p:sp>
    </p:spTree>
    <p:extLst>
      <p:ext uri="{BB962C8B-B14F-4D97-AF65-F5344CB8AC3E}">
        <p14:creationId xmlns:p14="http://schemas.microsoft.com/office/powerpoint/2010/main" val="2973750721"/>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Goal Setting Theory</a:t>
            </a:r>
          </a:p>
        </p:txBody>
      </p:sp>
      <p:sp>
        <p:nvSpPr>
          <p:cNvPr id="49155" name="Rectangle 3"/>
          <p:cNvSpPr>
            <a:spLocks noGrp="1" noChangeArrowheads="1"/>
          </p:cNvSpPr>
          <p:nvPr>
            <p:ph type="body" idx="1"/>
          </p:nvPr>
        </p:nvSpPr>
        <p:spPr/>
        <p:txBody>
          <a:bodyPr/>
          <a:lstStyle/>
          <a:p>
            <a:pPr>
              <a:lnSpc>
                <a:spcPct val="90000"/>
              </a:lnSpc>
            </a:pPr>
            <a:r>
              <a:rPr lang="en-US" sz="2800" dirty="0" smtClean="0"/>
              <a:t>Characteristics </a:t>
            </a:r>
            <a:r>
              <a:rPr lang="en-US" sz="2800" dirty="0"/>
              <a:t>of Motivating Goals</a:t>
            </a:r>
          </a:p>
          <a:p>
            <a:pPr lvl="1">
              <a:lnSpc>
                <a:spcPct val="90000"/>
              </a:lnSpc>
            </a:pPr>
            <a:r>
              <a:rPr lang="en-US" sz="2100" i="1" dirty="0" smtClean="0"/>
              <a:t>S__________ </a:t>
            </a:r>
            <a:r>
              <a:rPr lang="en-US" sz="2100" dirty="0" smtClean="0"/>
              <a:t>and </a:t>
            </a:r>
            <a:r>
              <a:rPr lang="en-US" sz="2100" dirty="0"/>
              <a:t>not vague in providing direction</a:t>
            </a:r>
          </a:p>
          <a:p>
            <a:pPr lvl="1">
              <a:lnSpc>
                <a:spcPct val="90000"/>
              </a:lnSpc>
            </a:pPr>
            <a:r>
              <a:rPr lang="en-US" sz="2100" i="1" dirty="0" smtClean="0"/>
              <a:t>D___________ </a:t>
            </a:r>
            <a:r>
              <a:rPr lang="en-US" sz="2100" dirty="0"/>
              <a:t>but not impossible to attain</a:t>
            </a:r>
          </a:p>
          <a:p>
            <a:pPr lvl="1">
              <a:lnSpc>
                <a:spcPct val="90000"/>
              </a:lnSpc>
            </a:pPr>
            <a:r>
              <a:rPr lang="en-US" sz="2100" i="1" dirty="0" smtClean="0"/>
              <a:t>Accepted </a:t>
            </a:r>
            <a:r>
              <a:rPr lang="en-US" sz="2100" dirty="0" smtClean="0"/>
              <a:t> </a:t>
            </a:r>
            <a:r>
              <a:rPr lang="en-US" sz="2100" dirty="0"/>
              <a:t>with (public) commitment by workers</a:t>
            </a:r>
          </a:p>
          <a:p>
            <a:pPr lvl="1">
              <a:lnSpc>
                <a:spcPct val="90000"/>
              </a:lnSpc>
            </a:pPr>
            <a:r>
              <a:rPr lang="en-US" sz="2100" i="1" dirty="0" smtClean="0"/>
              <a:t>Feedback</a:t>
            </a:r>
            <a:r>
              <a:rPr lang="en-US" sz="2100" dirty="0" smtClean="0"/>
              <a:t> </a:t>
            </a:r>
            <a:r>
              <a:rPr lang="en-US" sz="2100" dirty="0"/>
              <a:t>on goal attainment is important.</a:t>
            </a:r>
          </a:p>
          <a:p>
            <a:pPr lvl="1">
              <a:lnSpc>
                <a:spcPct val="90000"/>
              </a:lnSpc>
            </a:pPr>
            <a:r>
              <a:rPr lang="en-US" sz="2100" dirty="0"/>
              <a:t>Workers should be encouraged to develop </a:t>
            </a:r>
            <a:r>
              <a:rPr lang="en-US" sz="2100" i="1" dirty="0"/>
              <a:t>action plans</a:t>
            </a:r>
            <a:r>
              <a:rPr lang="en-US" sz="2100" dirty="0"/>
              <a:t> to attain goals</a:t>
            </a:r>
            <a:r>
              <a:rPr lang="en-US" sz="2100" dirty="0" smtClean="0"/>
              <a:t>.</a:t>
            </a:r>
          </a:p>
          <a:p>
            <a:pPr lvl="1">
              <a:lnSpc>
                <a:spcPct val="90000"/>
              </a:lnSpc>
            </a:pPr>
            <a:r>
              <a:rPr lang="en-US" sz="1600" dirty="0" smtClean="0"/>
              <a:t>For a 4 min. video about setting goals, </a:t>
            </a:r>
            <a:r>
              <a:rPr lang="en-US" sz="1600" dirty="0"/>
              <a:t>see: </a:t>
            </a:r>
            <a:r>
              <a:rPr lang="en-US" sz="1600" dirty="0">
                <a:hlinkClick r:id="rId3"/>
              </a:rPr>
              <a:t>https://</a:t>
            </a:r>
            <a:r>
              <a:rPr lang="en-US" sz="1600" dirty="0" smtClean="0">
                <a:hlinkClick r:id="rId3"/>
              </a:rPr>
              <a:t>www.youtube.com/watch?v=wGbmAH4mBPA</a:t>
            </a:r>
            <a:r>
              <a:rPr lang="en-US" sz="1600" dirty="0" smtClean="0"/>
              <a:t> </a:t>
            </a:r>
            <a:r>
              <a:rPr lang="en-US" sz="2400" dirty="0"/>
              <a:t>		</a:t>
            </a:r>
          </a:p>
          <a:p>
            <a:pPr>
              <a:lnSpc>
                <a:spcPct val="90000"/>
              </a:lnSpc>
            </a:pPr>
            <a:r>
              <a:rPr lang="en-US" sz="2800" dirty="0"/>
              <a:t>Management by Objectives (MBO</a:t>
            </a:r>
            <a:r>
              <a:rPr lang="en-US" sz="2800" dirty="0" smtClean="0"/>
              <a:t>)</a:t>
            </a:r>
          </a:p>
          <a:p>
            <a:pPr marL="0" indent="0">
              <a:lnSpc>
                <a:spcPct val="90000"/>
              </a:lnSpc>
              <a:buNone/>
            </a:pPr>
            <a:r>
              <a:rPr lang="en-US" sz="1600" dirty="0" smtClean="0">
                <a:hlinkClick r:id="rId4"/>
              </a:rPr>
              <a:t>https</a:t>
            </a:r>
            <a:r>
              <a:rPr lang="en-US" sz="1600" dirty="0">
                <a:hlinkClick r:id="rId4"/>
              </a:rPr>
              <a:t>://</a:t>
            </a:r>
            <a:r>
              <a:rPr lang="en-US" sz="1600" dirty="0" smtClean="0">
                <a:hlinkClick r:id="rId4"/>
              </a:rPr>
              <a:t>www.youtube.com/watch?v=9FZDVmSvsH0</a:t>
            </a:r>
            <a:r>
              <a:rPr lang="en-US" sz="1600" dirty="0" smtClean="0"/>
              <a:t> </a:t>
            </a:r>
            <a:endParaRPr lang="en-US" sz="1600" dirty="0"/>
          </a:p>
        </p:txBody>
      </p:sp>
    </p:spTree>
    <p:extLst>
      <p:ext uri="{BB962C8B-B14F-4D97-AF65-F5344CB8AC3E}">
        <p14:creationId xmlns:p14="http://schemas.microsoft.com/office/powerpoint/2010/main" val="430754763"/>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Job Design: Grouping Tasks </a:t>
            </a:r>
          </a:p>
        </p:txBody>
      </p:sp>
      <p:sp>
        <p:nvSpPr>
          <p:cNvPr id="36867" name="Rectangle 3"/>
          <p:cNvSpPr>
            <a:spLocks noGrp="1" noChangeArrowheads="1"/>
          </p:cNvSpPr>
          <p:nvPr>
            <p:ph type="body" idx="1"/>
          </p:nvPr>
        </p:nvSpPr>
        <p:spPr>
          <a:xfrm>
            <a:off x="365125" y="1387476"/>
            <a:ext cx="7788275" cy="4013200"/>
          </a:xfrm>
        </p:spPr>
        <p:txBody>
          <a:bodyPr/>
          <a:lstStyle/>
          <a:p>
            <a:pPr marL="0" indent="0" eaLnBrk="1" hangingPunct="1">
              <a:buNone/>
              <a:defRPr/>
            </a:pPr>
            <a:r>
              <a:rPr lang="en-US" sz="2900" i="1" dirty="0" smtClean="0"/>
              <a:t>What is the difference?</a:t>
            </a:r>
          </a:p>
          <a:p>
            <a:pPr eaLnBrk="1" hangingPunct="1">
              <a:defRPr/>
            </a:pPr>
            <a:r>
              <a:rPr lang="en-US" sz="2900" dirty="0" smtClean="0"/>
              <a:t>Job Simplification</a:t>
            </a:r>
          </a:p>
          <a:p>
            <a:pPr eaLnBrk="1" hangingPunct="1">
              <a:defRPr/>
            </a:pPr>
            <a:r>
              <a:rPr lang="en-US" sz="2900" dirty="0" smtClean="0"/>
              <a:t>Job Enlargement</a:t>
            </a:r>
          </a:p>
          <a:p>
            <a:pPr eaLnBrk="1" hangingPunct="1">
              <a:defRPr/>
            </a:pPr>
            <a:r>
              <a:rPr lang="en-US" sz="2900" dirty="0" smtClean="0"/>
              <a:t>Job Rotation</a:t>
            </a:r>
          </a:p>
          <a:p>
            <a:pPr eaLnBrk="1" hangingPunct="1">
              <a:defRPr/>
            </a:pPr>
            <a:r>
              <a:rPr lang="en-US" sz="2900" dirty="0" smtClean="0"/>
              <a:t>Job Enrichment</a:t>
            </a:r>
          </a:p>
          <a:p>
            <a:pPr lvl="1">
              <a:defRPr/>
            </a:pPr>
            <a:r>
              <a:rPr lang="en-US" sz="2500" dirty="0" smtClean="0"/>
              <a:t>And what is “Higher Order Need Strength”?</a:t>
            </a:r>
            <a:endParaRPr lang="en-US" sz="2500" dirty="0"/>
          </a:p>
          <a:p>
            <a:pPr marL="0" lvl="1" indent="0">
              <a:buSzPct val="70000"/>
              <a:buNone/>
              <a:defRPr/>
            </a:pPr>
            <a:r>
              <a:rPr lang="en-US" sz="2400" dirty="0"/>
              <a:t>     </a:t>
            </a:r>
          </a:p>
        </p:txBody>
      </p:sp>
    </p:spTree>
    <p:extLst>
      <p:ext uri="{BB962C8B-B14F-4D97-AF65-F5344CB8AC3E}">
        <p14:creationId xmlns:p14="http://schemas.microsoft.com/office/powerpoint/2010/main" val="1776662908"/>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400" dirty="0"/>
              <a:t>The “Job Characteristics Model” of Hackman &amp; Oldham</a:t>
            </a:r>
          </a:p>
        </p:txBody>
      </p:sp>
      <p:sp>
        <p:nvSpPr>
          <p:cNvPr id="5123" name="Text Box 3"/>
          <p:cNvSpPr txBox="1">
            <a:spLocks noChangeArrowheads="1"/>
          </p:cNvSpPr>
          <p:nvPr/>
        </p:nvSpPr>
        <p:spPr bwMode="auto">
          <a:xfrm>
            <a:off x="485775" y="5468939"/>
            <a:ext cx="1098550" cy="251048"/>
          </a:xfrm>
          <a:prstGeom prst="rect">
            <a:avLst/>
          </a:prstGeom>
          <a:solidFill>
            <a:schemeClr val="accent1">
              <a:alpha val="70000"/>
            </a:schemeClr>
          </a:solidFill>
          <a:ln>
            <a:noFill/>
          </a:ln>
          <a:effectLst/>
          <a:scene3d>
            <a:camera prst="orthographicFront"/>
            <a:lightRig rig="threePt" dir="t">
              <a:rot lat="0" lon="0" rev="600000"/>
            </a:lightRig>
          </a:scene3d>
          <a:sp3d extrusionH="12700" contourW="12700">
            <a:bevelT w="165100" prst="coolSlant"/>
          </a:sp3d>
        </p:spPr>
        <p:txBody>
          <a:bodyPr lIns="80980" tIns="40490" rIns="80980" bIns="40490">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sz="1100" b="1" dirty="0"/>
              <a:t>Exhibit 8-1</a:t>
            </a:r>
          </a:p>
        </p:txBody>
      </p:sp>
      <p:sp>
        <p:nvSpPr>
          <p:cNvPr id="5124" name="Text Box 4"/>
          <p:cNvSpPr txBox="1">
            <a:spLocks noChangeArrowheads="1"/>
          </p:cNvSpPr>
          <p:nvPr/>
        </p:nvSpPr>
        <p:spPr bwMode="auto">
          <a:xfrm>
            <a:off x="525465" y="4958577"/>
            <a:ext cx="31543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900"/>
              <a:t>Source: Adapted from J. R. Hackman and G. R. Oldham, </a:t>
            </a:r>
            <a:r>
              <a:rPr lang="en-US" sz="900" i="1"/>
              <a:t>Work Redesign</a:t>
            </a:r>
            <a:r>
              <a:rPr lang="en-US" sz="900"/>
              <a:t> (Reading, MA: Addison-Wesley, 1980).</a:t>
            </a:r>
          </a:p>
        </p:txBody>
      </p:sp>
      <p:sp>
        <p:nvSpPr>
          <p:cNvPr id="2" name="TextBox 1"/>
          <p:cNvSpPr txBox="1"/>
          <p:nvPr/>
        </p:nvSpPr>
        <p:spPr>
          <a:xfrm>
            <a:off x="5433740" y="2214018"/>
            <a:ext cx="2667000" cy="2031325"/>
          </a:xfrm>
          <a:prstGeom prst="rect">
            <a:avLst/>
          </a:prstGeom>
          <a:solidFill>
            <a:srgbClr val="D5BDDD"/>
          </a:solidFill>
          <a:effectLst>
            <a:innerShdw blurRad="63500" dist="50800" dir="2700000">
              <a:prstClr val="black">
                <a:alpha val="50000"/>
              </a:prstClr>
            </a:innerShdw>
          </a:effectLst>
        </p:spPr>
        <p:txBody>
          <a:bodyPr wrap="square" lIns="91432" tIns="45716" rIns="91432" bIns="45716" rtlCol="0">
            <a:spAutoFit/>
          </a:bodyPr>
          <a:lstStyle/>
          <a:p>
            <a:r>
              <a:rPr lang="en-US" sz="1400" dirty="0"/>
              <a:t>High internal work motivation</a:t>
            </a:r>
          </a:p>
          <a:p>
            <a:endParaRPr lang="en-US" sz="1400" dirty="0"/>
          </a:p>
          <a:p>
            <a:r>
              <a:rPr lang="en-US" sz="1400" dirty="0"/>
              <a:t>High-quality work performance</a:t>
            </a:r>
          </a:p>
          <a:p>
            <a:endParaRPr lang="en-US" sz="1400" dirty="0"/>
          </a:p>
          <a:p>
            <a:r>
              <a:rPr lang="en-US" sz="1400" dirty="0"/>
              <a:t>High job satisfaction</a:t>
            </a:r>
          </a:p>
          <a:p>
            <a:endParaRPr lang="en-US" sz="1400" dirty="0"/>
          </a:p>
          <a:p>
            <a:r>
              <a:rPr lang="en-US" sz="1400" dirty="0"/>
              <a:t>Low absenteeism</a:t>
            </a:r>
          </a:p>
          <a:p>
            <a:endParaRPr lang="en-US" sz="1400" dirty="0"/>
          </a:p>
          <a:p>
            <a:r>
              <a:rPr lang="en-US" sz="1400" dirty="0"/>
              <a:t>Low turnover</a:t>
            </a:r>
          </a:p>
        </p:txBody>
      </p:sp>
      <p:sp>
        <p:nvSpPr>
          <p:cNvPr id="3" name="TextBox 2"/>
          <p:cNvSpPr txBox="1"/>
          <p:nvPr/>
        </p:nvSpPr>
        <p:spPr>
          <a:xfrm>
            <a:off x="525465" y="1468192"/>
            <a:ext cx="2114704" cy="338554"/>
          </a:xfrm>
          <a:prstGeom prst="rect">
            <a:avLst/>
          </a:prstGeom>
          <a:noFill/>
        </p:spPr>
        <p:txBody>
          <a:bodyPr wrap="square" rtlCol="0">
            <a:spAutoFit/>
          </a:bodyPr>
          <a:lstStyle/>
          <a:p>
            <a:r>
              <a:rPr lang="en-US" dirty="0" smtClean="0"/>
              <a:t>Job Characteristics</a:t>
            </a:r>
            <a:endParaRPr lang="en-US" dirty="0"/>
          </a:p>
        </p:txBody>
      </p:sp>
      <p:sp>
        <p:nvSpPr>
          <p:cNvPr id="4" name="TextBox 3"/>
          <p:cNvSpPr txBox="1"/>
          <p:nvPr/>
        </p:nvSpPr>
        <p:spPr>
          <a:xfrm>
            <a:off x="2884868" y="1468192"/>
            <a:ext cx="2144332" cy="338554"/>
          </a:xfrm>
          <a:prstGeom prst="rect">
            <a:avLst/>
          </a:prstGeom>
          <a:noFill/>
        </p:spPr>
        <p:txBody>
          <a:bodyPr wrap="square" rtlCol="0">
            <a:spAutoFit/>
          </a:bodyPr>
          <a:lstStyle/>
          <a:p>
            <a:r>
              <a:rPr lang="en-US" dirty="0" smtClean="0"/>
              <a:t>Psychological States</a:t>
            </a:r>
            <a:endParaRPr lang="en-US" dirty="0"/>
          </a:p>
        </p:txBody>
      </p:sp>
      <p:sp>
        <p:nvSpPr>
          <p:cNvPr id="5" name="TextBox 4"/>
          <p:cNvSpPr txBox="1"/>
          <p:nvPr/>
        </p:nvSpPr>
        <p:spPr>
          <a:xfrm>
            <a:off x="5449777" y="1468192"/>
            <a:ext cx="2530699" cy="338554"/>
          </a:xfrm>
          <a:prstGeom prst="rect">
            <a:avLst/>
          </a:prstGeom>
          <a:noFill/>
        </p:spPr>
        <p:txBody>
          <a:bodyPr wrap="square" rtlCol="0">
            <a:spAutoFit/>
          </a:bodyPr>
          <a:lstStyle/>
          <a:p>
            <a:r>
              <a:rPr lang="en-US" dirty="0" smtClean="0"/>
              <a:t>Outcomes</a:t>
            </a:r>
          </a:p>
        </p:txBody>
      </p:sp>
      <p:sp>
        <p:nvSpPr>
          <p:cNvPr id="6" name="Right Arrow 5"/>
          <p:cNvSpPr/>
          <p:nvPr/>
        </p:nvSpPr>
        <p:spPr bwMode="auto">
          <a:xfrm>
            <a:off x="2446986" y="1513268"/>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5011895" y="1513267"/>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131359139"/>
              </p:ext>
            </p:extLst>
          </p:nvPr>
        </p:nvGraphicFramePr>
        <p:xfrm>
          <a:off x="524796" y="1951474"/>
          <a:ext cx="4486430" cy="2743200"/>
        </p:xfrm>
        <a:graphic>
          <a:graphicData uri="http://schemas.openxmlformats.org/drawingml/2006/table">
            <a:tbl>
              <a:tblPr firstRow="1" bandRow="1">
                <a:tableStyleId>{5C22544A-7EE6-4342-B048-85BDC9FD1C3A}</a:tableStyleId>
              </a:tblPr>
              <a:tblGrid>
                <a:gridCol w="2243215">
                  <a:extLst>
                    <a:ext uri="{9D8B030D-6E8A-4147-A177-3AD203B41FA5}">
                      <a16:colId xmlns:a16="http://schemas.microsoft.com/office/drawing/2014/main" xmlns="" val="1725009501"/>
                    </a:ext>
                  </a:extLst>
                </a:gridCol>
                <a:gridCol w="2243215">
                  <a:extLst>
                    <a:ext uri="{9D8B030D-6E8A-4147-A177-3AD203B41FA5}">
                      <a16:colId xmlns:a16="http://schemas.microsoft.com/office/drawing/2014/main" xmlns="" val="2925899411"/>
                    </a:ext>
                  </a:extLst>
                </a:gridCol>
              </a:tblGrid>
              <a:tr h="370840">
                <a:tc>
                  <a:txBody>
                    <a:bodyPr/>
                    <a:lstStyle/>
                    <a:p>
                      <a:r>
                        <a:rPr lang="en-US" b="0" dirty="0" smtClean="0">
                          <a:solidFill>
                            <a:schemeClr val="tx1"/>
                          </a:solidFill>
                        </a:rPr>
                        <a:t>Skill Variety</a:t>
                      </a:r>
                    </a:p>
                    <a:p>
                      <a:r>
                        <a:rPr lang="en-US" b="0" dirty="0" smtClean="0">
                          <a:solidFill>
                            <a:schemeClr val="tx1"/>
                          </a:solidFill>
                        </a:rPr>
                        <a:t>Task Identity</a:t>
                      </a:r>
                    </a:p>
                    <a:p>
                      <a:r>
                        <a:rPr lang="en-US" b="0" dirty="0" smtClean="0">
                          <a:solidFill>
                            <a:schemeClr val="tx1"/>
                          </a:solidFill>
                        </a:rPr>
                        <a:t>Task</a:t>
                      </a:r>
                      <a:r>
                        <a:rPr lang="en-US" b="0" baseline="0" dirty="0" smtClean="0">
                          <a:solidFill>
                            <a:schemeClr val="tx1"/>
                          </a:solidFill>
                        </a:rPr>
                        <a:t> Significance</a:t>
                      </a:r>
                      <a:endParaRPr lang="en-US" b="0" dirty="0">
                        <a:solidFill>
                          <a:schemeClr val="tx1"/>
                        </a:solidFill>
                      </a:endParaRPr>
                    </a:p>
                  </a:txBody>
                  <a:tcPr>
                    <a:solidFill>
                      <a:schemeClr val="accent2">
                        <a:lumMod val="60000"/>
                        <a:lumOff val="40000"/>
                      </a:schemeClr>
                    </a:solidFill>
                  </a:tcPr>
                </a:tc>
                <a:tc>
                  <a:txBody>
                    <a:bodyPr/>
                    <a:lstStyle/>
                    <a:p>
                      <a:pPr algn="ctr"/>
                      <a:r>
                        <a:rPr lang="en-US" b="0" dirty="0" smtClean="0">
                          <a:solidFill>
                            <a:schemeClr val="tx1"/>
                          </a:solidFill>
                        </a:rPr>
                        <a:t>Experienced meaningfulness </a:t>
                      </a:r>
                    </a:p>
                    <a:p>
                      <a:pPr algn="ctr"/>
                      <a:r>
                        <a:rPr lang="en-US" b="0" dirty="0" smtClean="0">
                          <a:solidFill>
                            <a:schemeClr val="tx1"/>
                          </a:solidFill>
                        </a:rPr>
                        <a:t>of work</a:t>
                      </a:r>
                      <a:endParaRPr lang="en-US" b="0"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xmlns="" val="259303438"/>
                  </a:ext>
                </a:extLst>
              </a:tr>
              <a:tr h="370840">
                <a:tc>
                  <a:txBody>
                    <a:bodyPr/>
                    <a:lstStyle/>
                    <a:p>
                      <a:endParaRPr lang="en-US" dirty="0" smtClean="0"/>
                    </a:p>
                    <a:p>
                      <a:r>
                        <a:rPr lang="en-US" dirty="0" smtClean="0"/>
                        <a:t>Autonomy</a:t>
                      </a:r>
                      <a:endParaRPr lang="en-US" dirty="0"/>
                    </a:p>
                  </a:txBody>
                  <a:tcPr>
                    <a:solidFill>
                      <a:schemeClr val="accent2">
                        <a:lumMod val="60000"/>
                        <a:lumOff val="40000"/>
                      </a:schemeClr>
                    </a:solidFill>
                  </a:tcPr>
                </a:tc>
                <a:tc>
                  <a:txBody>
                    <a:bodyPr/>
                    <a:lstStyle/>
                    <a:p>
                      <a:pPr algn="ctr"/>
                      <a:r>
                        <a:rPr lang="en-US" dirty="0" smtClean="0"/>
                        <a:t>Experienced responsibility for work outcomes</a:t>
                      </a:r>
                      <a:endParaRPr lang="en-US" dirty="0"/>
                    </a:p>
                  </a:txBody>
                  <a:tcPr>
                    <a:solidFill>
                      <a:schemeClr val="tx2">
                        <a:lumMod val="40000"/>
                        <a:lumOff val="60000"/>
                      </a:schemeClr>
                    </a:solidFill>
                  </a:tcPr>
                </a:tc>
                <a:extLst>
                  <a:ext uri="{0D108BD9-81ED-4DB2-BD59-A6C34878D82A}">
                    <a16:rowId xmlns:a16="http://schemas.microsoft.com/office/drawing/2014/main" xmlns="" val="428551534"/>
                  </a:ext>
                </a:extLst>
              </a:tr>
              <a:tr h="370840">
                <a:tc>
                  <a:txBody>
                    <a:bodyPr/>
                    <a:lstStyle/>
                    <a:p>
                      <a:r>
                        <a:rPr lang="en-US" dirty="0" smtClean="0"/>
                        <a:t>Feedback</a:t>
                      </a:r>
                      <a:r>
                        <a:rPr lang="en-US" baseline="0" dirty="0" smtClean="0"/>
                        <a:t> from work itself</a:t>
                      </a:r>
                      <a:endParaRPr lang="en-US" dirty="0"/>
                    </a:p>
                  </a:txBody>
                  <a:tcPr>
                    <a:solidFill>
                      <a:schemeClr val="accent2">
                        <a:lumMod val="60000"/>
                        <a:lumOff val="40000"/>
                      </a:schemeClr>
                    </a:solidFill>
                  </a:tcPr>
                </a:tc>
                <a:tc>
                  <a:txBody>
                    <a:bodyPr/>
                    <a:lstStyle/>
                    <a:p>
                      <a:pPr algn="ctr"/>
                      <a:r>
                        <a:rPr lang="en-US" dirty="0" smtClean="0"/>
                        <a:t>Knowledge of the results</a:t>
                      </a:r>
                      <a:r>
                        <a:rPr lang="en-US" baseline="0" dirty="0" smtClean="0"/>
                        <a:t> of work activities</a:t>
                      </a:r>
                      <a:endParaRPr lang="en-US" dirty="0"/>
                    </a:p>
                  </a:txBody>
                  <a:tcPr>
                    <a:solidFill>
                      <a:schemeClr val="tx2">
                        <a:lumMod val="40000"/>
                        <a:lumOff val="60000"/>
                      </a:schemeClr>
                    </a:solidFill>
                  </a:tcPr>
                </a:tc>
                <a:extLst>
                  <a:ext uri="{0D108BD9-81ED-4DB2-BD59-A6C34878D82A}">
                    <a16:rowId xmlns:a16="http://schemas.microsoft.com/office/drawing/2014/main" xmlns="" val="4283477532"/>
                  </a:ext>
                </a:extLst>
              </a:tr>
            </a:tbl>
          </a:graphicData>
        </a:graphic>
      </p:graphicFrame>
      <p:sp>
        <p:nvSpPr>
          <p:cNvPr id="13" name="Right Arrow 12"/>
          <p:cNvSpPr/>
          <p:nvPr/>
        </p:nvSpPr>
        <p:spPr bwMode="auto">
          <a:xfrm rot="1708069">
            <a:off x="4995858" y="2358364"/>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4" name="Right Arrow 13"/>
          <p:cNvSpPr/>
          <p:nvPr/>
        </p:nvSpPr>
        <p:spPr bwMode="auto">
          <a:xfrm>
            <a:off x="4989419" y="3154679"/>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5" name="Right Arrow 14"/>
          <p:cNvSpPr/>
          <p:nvPr/>
        </p:nvSpPr>
        <p:spPr bwMode="auto">
          <a:xfrm rot="19496213">
            <a:off x="5003542" y="3868634"/>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6" name="Right Arrow 15"/>
          <p:cNvSpPr/>
          <p:nvPr/>
        </p:nvSpPr>
        <p:spPr bwMode="auto">
          <a:xfrm>
            <a:off x="2421228" y="2284798"/>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7" name="Right Arrow 16"/>
          <p:cNvSpPr/>
          <p:nvPr/>
        </p:nvSpPr>
        <p:spPr bwMode="auto">
          <a:xfrm>
            <a:off x="2421228" y="3226483"/>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8" name="Right Arrow 17"/>
          <p:cNvSpPr/>
          <p:nvPr/>
        </p:nvSpPr>
        <p:spPr bwMode="auto">
          <a:xfrm>
            <a:off x="2446986" y="4122994"/>
            <a:ext cx="437882" cy="24469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43743321"/>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88" y="165100"/>
            <a:ext cx="7872412" cy="1206500"/>
          </a:xfrm>
        </p:spPr>
        <p:txBody>
          <a:bodyPr/>
          <a:lstStyle/>
          <a:p>
            <a:pPr eaLnBrk="1" hangingPunct="1"/>
            <a:r>
              <a:rPr lang="en-US" sz="2900" dirty="0"/>
              <a:t>How can you increase the “Core job dimensions” identified by Hackman &amp; Oldham?</a:t>
            </a:r>
          </a:p>
        </p:txBody>
      </p:sp>
      <p:sp>
        <p:nvSpPr>
          <p:cNvPr id="105475" name="Rectangle 3"/>
          <p:cNvSpPr>
            <a:spLocks noGrp="1" noChangeArrowheads="1"/>
          </p:cNvSpPr>
          <p:nvPr>
            <p:ph type="body" idx="1"/>
          </p:nvPr>
        </p:nvSpPr>
        <p:spPr/>
        <p:txBody>
          <a:bodyPr/>
          <a:lstStyle/>
          <a:p>
            <a:pPr marL="0" indent="0" eaLnBrk="1" hangingPunct="1">
              <a:lnSpc>
                <a:spcPct val="80000"/>
              </a:lnSpc>
              <a:buNone/>
              <a:defRPr/>
            </a:pPr>
            <a:r>
              <a:rPr lang="en-US" sz="1800" dirty="0" smtClean="0"/>
              <a:t>See text (Ch. 8) and think about these questions:</a:t>
            </a:r>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How can you increase the “Core Job Dimensions” identified by Hackman &amp; Oldham?</a:t>
            </a:r>
          </a:p>
          <a:p>
            <a:pPr marL="0" indent="0" eaLnBrk="1" hangingPunct="1">
              <a:lnSpc>
                <a:spcPct val="80000"/>
              </a:lnSpc>
              <a:buNone/>
              <a:defRPr/>
            </a:pPr>
            <a:endParaRPr lang="en-US" sz="1800" dirty="0" smtClean="0"/>
          </a:p>
          <a:p>
            <a:pPr marL="0" indent="0" eaLnBrk="1" hangingPunct="1">
              <a:lnSpc>
                <a:spcPct val="80000"/>
              </a:lnSpc>
              <a:buNone/>
              <a:defRPr/>
            </a:pPr>
            <a:endParaRPr lang="en-US" sz="1800" dirty="0"/>
          </a:p>
          <a:p>
            <a:pPr marL="0" indent="0" eaLnBrk="1" hangingPunct="1">
              <a:lnSpc>
                <a:spcPct val="80000"/>
              </a:lnSpc>
              <a:buNone/>
              <a:defRPr/>
            </a:pPr>
            <a:r>
              <a:rPr lang="en-US" sz="1800" dirty="0" smtClean="0"/>
              <a:t>What is a job’s MPS?</a:t>
            </a:r>
          </a:p>
          <a:p>
            <a:pPr marL="0" indent="0" eaLnBrk="1" hangingPunct="1">
              <a:lnSpc>
                <a:spcPct val="80000"/>
              </a:lnSpc>
              <a:buNone/>
              <a:defRPr/>
            </a:pPr>
            <a:endParaRPr lang="en-US" sz="1800" dirty="0" smtClean="0"/>
          </a:p>
          <a:p>
            <a:pPr marL="0" indent="0" eaLnBrk="1" hangingPunct="1">
              <a:lnSpc>
                <a:spcPct val="80000"/>
              </a:lnSpc>
              <a:buNone/>
              <a:defRPr/>
            </a:pPr>
            <a:endParaRPr lang="en-US" sz="1800" dirty="0"/>
          </a:p>
          <a:p>
            <a:pPr marL="0" indent="0" eaLnBrk="1" hangingPunct="1">
              <a:lnSpc>
                <a:spcPct val="80000"/>
              </a:lnSpc>
              <a:buNone/>
              <a:defRPr/>
            </a:pPr>
            <a:r>
              <a:rPr lang="en-US" sz="1800" dirty="0" smtClean="0"/>
              <a:t>What is “Employee Growth Need Strength”?  Why does it matter?</a:t>
            </a:r>
          </a:p>
          <a:p>
            <a:pPr marL="0" indent="0" eaLnBrk="1" hangingPunct="1">
              <a:lnSpc>
                <a:spcPct val="80000"/>
              </a:lnSpc>
              <a:buNone/>
              <a:defRPr/>
            </a:pPr>
            <a:endParaRPr lang="en-US" sz="1800" dirty="0"/>
          </a:p>
        </p:txBody>
      </p:sp>
    </p:spTree>
    <p:extLst>
      <p:ext uri="{BB962C8B-B14F-4D97-AF65-F5344CB8AC3E}">
        <p14:creationId xmlns:p14="http://schemas.microsoft.com/office/powerpoint/2010/main" val="1391694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Theories</a:t>
            </a:r>
            <a:endParaRPr lang="en-US" dirty="0"/>
          </a:p>
        </p:txBody>
      </p:sp>
      <p:sp>
        <p:nvSpPr>
          <p:cNvPr id="3" name="Content Placeholder 2"/>
          <p:cNvSpPr>
            <a:spLocks noGrp="1"/>
          </p:cNvSpPr>
          <p:nvPr>
            <p:ph idx="1"/>
          </p:nvPr>
        </p:nvSpPr>
        <p:spPr>
          <a:xfrm>
            <a:off x="488949" y="1433513"/>
            <a:ext cx="6702425" cy="2052637"/>
          </a:xfrm>
          <a:solidFill>
            <a:srgbClr val="00B0F0">
              <a:alpha val="27000"/>
            </a:srgbClr>
          </a:solidFill>
        </p:spPr>
        <p:txBody>
          <a:bodyPr/>
          <a:lstStyle/>
          <a:p>
            <a:pPr marL="0" indent="0">
              <a:buNone/>
            </a:pPr>
            <a:r>
              <a:rPr lang="en-US" i="1" dirty="0" smtClean="0"/>
              <a:t>Process </a:t>
            </a:r>
            <a:r>
              <a:rPr lang="en-US" dirty="0" smtClean="0"/>
              <a:t>theories of motivation do not specify what motivates workers. They focus on </a:t>
            </a:r>
            <a:r>
              <a:rPr lang="en-US" i="1" dirty="0" smtClean="0"/>
              <a:t>how </a:t>
            </a:r>
            <a:r>
              <a:rPr lang="en-US" dirty="0" smtClean="0"/>
              <a:t>different factors motivate.  </a:t>
            </a:r>
          </a:p>
          <a:p>
            <a:pPr marL="0" indent="0">
              <a:buNone/>
            </a:pPr>
            <a:r>
              <a:rPr lang="en-US" sz="2800" dirty="0" smtClean="0"/>
              <a:t>(Recall that this differs from “Content” theories discussed earlier, in that content theories specify </a:t>
            </a:r>
            <a:r>
              <a:rPr lang="en-US" sz="2800" i="1" dirty="0" smtClean="0"/>
              <a:t>what</a:t>
            </a:r>
            <a:r>
              <a:rPr lang="en-US" sz="2800" dirty="0" smtClean="0"/>
              <a:t> motivates workers.) </a:t>
            </a:r>
            <a:endParaRPr lang="en-US" sz="2800" dirty="0"/>
          </a:p>
        </p:txBody>
      </p:sp>
    </p:spTree>
    <p:extLst>
      <p:ext uri="{BB962C8B-B14F-4D97-AF65-F5344CB8AC3E}">
        <p14:creationId xmlns:p14="http://schemas.microsoft.com/office/powerpoint/2010/main" val="73053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400" dirty="0"/>
              <a:t>Equity Theory:</a:t>
            </a:r>
            <a:br>
              <a:rPr lang="en-US" sz="3400" dirty="0"/>
            </a:br>
            <a:r>
              <a:rPr lang="en-US" sz="3400" dirty="0"/>
              <a:t>People consider Inputs &amp; Outcomes</a:t>
            </a:r>
          </a:p>
        </p:txBody>
      </p:sp>
      <p:sp>
        <p:nvSpPr>
          <p:cNvPr id="21507" name="Text Box 3"/>
          <p:cNvSpPr txBox="1">
            <a:spLocks noChangeArrowheads="1"/>
          </p:cNvSpPr>
          <p:nvPr/>
        </p:nvSpPr>
        <p:spPr bwMode="auto">
          <a:xfrm>
            <a:off x="525464" y="5418139"/>
            <a:ext cx="1096962" cy="3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84" tIns="40492" rIns="80984" bIns="40492">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spcBef>
                <a:spcPct val="50000"/>
              </a:spcBef>
            </a:pPr>
            <a:r>
              <a:rPr lang="en-US" sz="1000" dirty="0"/>
              <a:t>Exhibit is not in your textbook. </a:t>
            </a:r>
          </a:p>
        </p:txBody>
      </p:sp>
      <p:graphicFrame>
        <p:nvGraphicFramePr>
          <p:cNvPr id="2" name="Table 1"/>
          <p:cNvGraphicFramePr>
            <a:graphicFrameLocks noGrp="1"/>
          </p:cNvGraphicFramePr>
          <p:nvPr>
            <p:extLst>
              <p:ext uri="{D42A27DB-BD31-4B8C-83A1-F6EECF244321}">
                <p14:modId xmlns:p14="http://schemas.microsoft.com/office/powerpoint/2010/main" val="1234682088"/>
              </p:ext>
            </p:extLst>
          </p:nvPr>
        </p:nvGraphicFramePr>
        <p:xfrm>
          <a:off x="856446" y="1426335"/>
          <a:ext cx="7147773" cy="3408680"/>
        </p:xfrm>
        <a:graphic>
          <a:graphicData uri="http://schemas.openxmlformats.org/drawingml/2006/table">
            <a:tbl>
              <a:tblPr firstRow="1" bandRow="1">
                <a:tableStyleId>{5C22544A-7EE6-4342-B048-85BDC9FD1C3A}</a:tableStyleId>
              </a:tblPr>
              <a:tblGrid>
                <a:gridCol w="2195848">
                  <a:extLst>
                    <a:ext uri="{9D8B030D-6E8A-4147-A177-3AD203B41FA5}">
                      <a16:colId xmlns:a16="http://schemas.microsoft.com/office/drawing/2014/main" xmlns="" val="1427788649"/>
                    </a:ext>
                  </a:extLst>
                </a:gridCol>
                <a:gridCol w="2472743">
                  <a:extLst>
                    <a:ext uri="{9D8B030D-6E8A-4147-A177-3AD203B41FA5}">
                      <a16:colId xmlns:a16="http://schemas.microsoft.com/office/drawing/2014/main" xmlns="" val="2417725801"/>
                    </a:ext>
                  </a:extLst>
                </a:gridCol>
                <a:gridCol w="2479182">
                  <a:extLst>
                    <a:ext uri="{9D8B030D-6E8A-4147-A177-3AD203B41FA5}">
                      <a16:colId xmlns:a16="http://schemas.microsoft.com/office/drawing/2014/main" xmlns="" val="3044708767"/>
                    </a:ext>
                  </a:extLst>
                </a:gridCol>
              </a:tblGrid>
              <a:tr h="370840">
                <a:tc>
                  <a:txBody>
                    <a:bodyPr/>
                    <a:lstStyle/>
                    <a:p>
                      <a:r>
                        <a:rPr lang="en-US" dirty="0" smtClean="0"/>
                        <a:t>Inputs from employees</a:t>
                      </a:r>
                      <a:endParaRPr lang="en-US" dirty="0"/>
                    </a:p>
                  </a:txBody>
                  <a:tcPr/>
                </a:tc>
                <a:tc>
                  <a:txBody>
                    <a:bodyPr/>
                    <a:lstStyle/>
                    <a:p>
                      <a:pPr algn="ctr"/>
                      <a:r>
                        <a:rPr lang="en-US" dirty="0" smtClean="0"/>
                        <a:t>Performance</a:t>
                      </a:r>
                      <a:endParaRPr lang="en-US" dirty="0"/>
                    </a:p>
                  </a:txBody>
                  <a:tcPr/>
                </a:tc>
                <a:tc>
                  <a:txBody>
                    <a:bodyPr/>
                    <a:lstStyle/>
                    <a:p>
                      <a:pPr algn="ctr"/>
                      <a:r>
                        <a:rPr lang="en-US" dirty="0" smtClean="0"/>
                        <a:t>Outcomes received by employees</a:t>
                      </a:r>
                      <a:endParaRPr lang="en-US" dirty="0"/>
                    </a:p>
                  </a:txBody>
                  <a:tcPr/>
                </a:tc>
                <a:extLst>
                  <a:ext uri="{0D108BD9-81ED-4DB2-BD59-A6C34878D82A}">
                    <a16:rowId xmlns:a16="http://schemas.microsoft.com/office/drawing/2014/main" xmlns="" val="1920077096"/>
                  </a:ext>
                </a:extLst>
              </a:tr>
              <a:tr h="370840">
                <a:tc>
                  <a:txBody>
                    <a:bodyPr/>
                    <a:lstStyle/>
                    <a:p>
                      <a:r>
                        <a:rPr lang="en-US" dirty="0" smtClean="0"/>
                        <a:t>Hard work (effort)</a:t>
                      </a:r>
                      <a:endParaRPr lang="en-US" dirty="0"/>
                    </a:p>
                  </a:txBody>
                  <a:tcPr/>
                </a:tc>
                <a:tc rowSpan="6">
                  <a:txBody>
                    <a:bodyPr/>
                    <a:lstStyle/>
                    <a:p>
                      <a:pPr algn="ctr"/>
                      <a:endParaRPr lang="en-US" dirty="0" smtClean="0"/>
                    </a:p>
                    <a:p>
                      <a:pPr algn="ctr"/>
                      <a:r>
                        <a:rPr lang="en-US" dirty="0" smtClean="0"/>
                        <a:t>Contributions to </a:t>
                      </a:r>
                    </a:p>
                    <a:p>
                      <a:pPr algn="ctr"/>
                      <a:r>
                        <a:rPr lang="en-US" dirty="0" smtClean="0"/>
                        <a:t>group and organizational effectiveness</a:t>
                      </a:r>
                      <a:r>
                        <a:rPr lang="en-US" baseline="0" dirty="0" smtClean="0"/>
                        <a:t> and efficiency. </a:t>
                      </a:r>
                      <a:endParaRPr lang="en-US" dirty="0"/>
                    </a:p>
                  </a:txBody>
                  <a:tcPr/>
                </a:tc>
                <a:tc>
                  <a:txBody>
                    <a:bodyPr/>
                    <a:lstStyle/>
                    <a:p>
                      <a:r>
                        <a:rPr lang="en-US" dirty="0" smtClean="0"/>
                        <a:t>Pay &amp; benefits</a:t>
                      </a:r>
                      <a:endParaRPr lang="en-US" dirty="0"/>
                    </a:p>
                  </a:txBody>
                  <a:tcPr/>
                </a:tc>
                <a:extLst>
                  <a:ext uri="{0D108BD9-81ED-4DB2-BD59-A6C34878D82A}">
                    <a16:rowId xmlns:a16="http://schemas.microsoft.com/office/drawing/2014/main" xmlns="" val="3528942926"/>
                  </a:ext>
                </a:extLst>
              </a:tr>
              <a:tr h="370840">
                <a:tc>
                  <a:txBody>
                    <a:bodyPr/>
                    <a:lstStyle/>
                    <a:p>
                      <a:r>
                        <a:rPr lang="en-US" dirty="0" smtClean="0"/>
                        <a:t>Time</a:t>
                      </a:r>
                      <a:endParaRPr lang="en-US" dirty="0"/>
                    </a:p>
                  </a:txBody>
                  <a:tcPr/>
                </a:tc>
                <a:tc vMerge="1">
                  <a:txBody>
                    <a:bodyPr/>
                    <a:lstStyle/>
                    <a:p>
                      <a:pPr algn="ctr"/>
                      <a:endParaRPr lang="en-US" dirty="0"/>
                    </a:p>
                  </a:txBody>
                  <a:tcPr/>
                </a:tc>
                <a:tc>
                  <a:txBody>
                    <a:bodyPr/>
                    <a:lstStyle/>
                    <a:p>
                      <a:r>
                        <a:rPr lang="en-US" dirty="0" smtClean="0"/>
                        <a:t>Autonomy</a:t>
                      </a:r>
                      <a:endParaRPr lang="en-US" dirty="0"/>
                    </a:p>
                  </a:txBody>
                  <a:tcPr/>
                </a:tc>
                <a:extLst>
                  <a:ext uri="{0D108BD9-81ED-4DB2-BD59-A6C34878D82A}">
                    <a16:rowId xmlns:a16="http://schemas.microsoft.com/office/drawing/2014/main" xmlns="" val="2844199008"/>
                  </a:ext>
                </a:extLst>
              </a:tr>
              <a:tr h="370840">
                <a:tc>
                  <a:txBody>
                    <a:bodyPr/>
                    <a:lstStyle/>
                    <a:p>
                      <a:r>
                        <a:rPr lang="en-US" dirty="0" smtClean="0"/>
                        <a:t>Education</a:t>
                      </a:r>
                      <a:endParaRPr lang="en-US" dirty="0"/>
                    </a:p>
                  </a:txBody>
                  <a:tcPr/>
                </a:tc>
                <a:tc vMerge="1">
                  <a:txBody>
                    <a:bodyPr/>
                    <a:lstStyle/>
                    <a:p>
                      <a:pPr algn="ctr"/>
                      <a:endParaRPr lang="en-US" dirty="0"/>
                    </a:p>
                  </a:txBody>
                  <a:tcPr/>
                </a:tc>
                <a:tc>
                  <a:txBody>
                    <a:bodyPr/>
                    <a:lstStyle/>
                    <a:p>
                      <a:r>
                        <a:rPr lang="en-US" dirty="0" smtClean="0"/>
                        <a:t>Job</a:t>
                      </a:r>
                      <a:r>
                        <a:rPr lang="en-US" baseline="0" dirty="0" smtClean="0"/>
                        <a:t> Satisfaction</a:t>
                      </a:r>
                      <a:endParaRPr lang="en-US" dirty="0"/>
                    </a:p>
                  </a:txBody>
                  <a:tcPr/>
                </a:tc>
                <a:extLst>
                  <a:ext uri="{0D108BD9-81ED-4DB2-BD59-A6C34878D82A}">
                    <a16:rowId xmlns:a16="http://schemas.microsoft.com/office/drawing/2014/main" xmlns="" val="367200968"/>
                  </a:ext>
                </a:extLst>
              </a:tr>
              <a:tr h="370840">
                <a:tc>
                  <a:txBody>
                    <a:bodyPr/>
                    <a:lstStyle/>
                    <a:p>
                      <a:r>
                        <a:rPr lang="en-US" dirty="0" smtClean="0"/>
                        <a:t>Skill</a:t>
                      </a:r>
                      <a:r>
                        <a:rPr lang="en-US" baseline="0" dirty="0" smtClean="0"/>
                        <a:t> development</a:t>
                      </a:r>
                      <a:endParaRPr lang="en-US" dirty="0"/>
                    </a:p>
                  </a:txBody>
                  <a:tcPr/>
                </a:tc>
                <a:tc vMerge="1">
                  <a:txBody>
                    <a:bodyPr/>
                    <a:lstStyle/>
                    <a:p>
                      <a:pPr algn="ctr"/>
                      <a:endParaRPr lang="en-US" dirty="0"/>
                    </a:p>
                  </a:txBody>
                  <a:tcPr/>
                </a:tc>
                <a:tc>
                  <a:txBody>
                    <a:bodyPr/>
                    <a:lstStyle/>
                    <a:p>
                      <a:r>
                        <a:rPr lang="en-US" dirty="0" smtClean="0"/>
                        <a:t>Doing interesting work</a:t>
                      </a:r>
                      <a:endParaRPr lang="en-US" dirty="0"/>
                    </a:p>
                  </a:txBody>
                  <a:tcPr/>
                </a:tc>
                <a:extLst>
                  <a:ext uri="{0D108BD9-81ED-4DB2-BD59-A6C34878D82A}">
                    <a16:rowId xmlns:a16="http://schemas.microsoft.com/office/drawing/2014/main" xmlns="" val="1121038273"/>
                  </a:ext>
                </a:extLst>
              </a:tr>
              <a:tr h="370840">
                <a:tc>
                  <a:txBody>
                    <a:bodyPr/>
                    <a:lstStyle/>
                    <a:p>
                      <a:r>
                        <a:rPr lang="en-US" dirty="0" smtClean="0"/>
                        <a:t>Knowledge</a:t>
                      </a:r>
                      <a:endParaRPr lang="en-US" dirty="0"/>
                    </a:p>
                  </a:txBody>
                  <a:tcPr/>
                </a:tc>
                <a:tc vMerge="1">
                  <a:txBody>
                    <a:bodyPr/>
                    <a:lstStyle/>
                    <a:p>
                      <a:pPr algn="ctr"/>
                      <a:endParaRPr lang="en-US" dirty="0"/>
                    </a:p>
                  </a:txBody>
                  <a:tcPr/>
                </a:tc>
                <a:tc>
                  <a:txBody>
                    <a:bodyPr/>
                    <a:lstStyle/>
                    <a:p>
                      <a:r>
                        <a:rPr lang="en-US" dirty="0" smtClean="0"/>
                        <a:t>Job security</a:t>
                      </a:r>
                      <a:endParaRPr lang="en-US" dirty="0"/>
                    </a:p>
                  </a:txBody>
                  <a:tcPr/>
                </a:tc>
                <a:extLst>
                  <a:ext uri="{0D108BD9-81ED-4DB2-BD59-A6C34878D82A}">
                    <a16:rowId xmlns:a16="http://schemas.microsoft.com/office/drawing/2014/main" xmlns="" val="2507983875"/>
                  </a:ext>
                </a:extLst>
              </a:tr>
              <a:tr h="370840">
                <a:tc>
                  <a:txBody>
                    <a:bodyPr/>
                    <a:lstStyle/>
                    <a:p>
                      <a:r>
                        <a:rPr lang="en-US" dirty="0" smtClean="0"/>
                        <a:t>Other</a:t>
                      </a:r>
                      <a:r>
                        <a:rPr lang="en-US" baseline="0" dirty="0" smtClean="0"/>
                        <a:t> work-related behaviors (e.g., attention to quality)</a:t>
                      </a:r>
                      <a:endParaRPr lang="en-US" dirty="0"/>
                    </a:p>
                  </a:txBody>
                  <a:tcPr/>
                </a:tc>
                <a:tc vMerge="1">
                  <a:txBody>
                    <a:bodyPr/>
                    <a:lstStyle/>
                    <a:p>
                      <a:pPr algn="ctr"/>
                      <a:endParaRPr lang="en-US" dirty="0"/>
                    </a:p>
                  </a:txBody>
                  <a:tcPr/>
                </a:tc>
                <a:tc>
                  <a:txBody>
                    <a:bodyPr/>
                    <a:lstStyle/>
                    <a:p>
                      <a:r>
                        <a:rPr lang="en-US" dirty="0" smtClean="0"/>
                        <a:t>Sense of Accomplishment</a:t>
                      </a:r>
                      <a:endParaRPr lang="en-US" dirty="0"/>
                    </a:p>
                  </a:txBody>
                  <a:tcPr/>
                </a:tc>
                <a:extLst>
                  <a:ext uri="{0D108BD9-81ED-4DB2-BD59-A6C34878D82A}">
                    <a16:rowId xmlns:a16="http://schemas.microsoft.com/office/drawing/2014/main" xmlns="" val="507868352"/>
                  </a:ext>
                </a:extLst>
              </a:tr>
            </a:tbl>
          </a:graphicData>
        </a:graphic>
      </p:graphicFrame>
      <p:sp>
        <p:nvSpPr>
          <p:cNvPr id="6" name="Right Arrow 5"/>
          <p:cNvSpPr/>
          <p:nvPr/>
        </p:nvSpPr>
        <p:spPr bwMode="auto">
          <a:xfrm>
            <a:off x="2736760" y="1605324"/>
            <a:ext cx="437882" cy="244697"/>
          </a:xfrm>
          <a:prstGeom prst="rightArrow">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5213796" y="1605323"/>
            <a:ext cx="437882" cy="244697"/>
          </a:xfrm>
          <a:prstGeom prst="rightArrow">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111441776"/>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Equity Theory</a:t>
            </a:r>
          </a:p>
        </p:txBody>
      </p:sp>
      <p:sp>
        <p:nvSpPr>
          <p:cNvPr id="39939" name="Rectangle 3"/>
          <p:cNvSpPr>
            <a:spLocks noGrp="1" noChangeArrowheads="1"/>
          </p:cNvSpPr>
          <p:nvPr>
            <p:ph type="body" idx="1"/>
          </p:nvPr>
        </p:nvSpPr>
        <p:spPr/>
        <p:txBody>
          <a:bodyPr/>
          <a:lstStyle/>
          <a:p>
            <a:pPr>
              <a:buFont typeface="Wingdings" pitchFamily="2" charset="2"/>
              <a:buNone/>
            </a:pPr>
            <a:r>
              <a:rPr lang="en-US" dirty="0"/>
              <a:t>Focuses on people’s perceptions of the fairness (or lack of fairness) of their work outcomes in proportion to their work inputs.</a:t>
            </a:r>
          </a:p>
          <a:p>
            <a:pPr>
              <a:buFont typeface="Wingdings" pitchFamily="2" charset="2"/>
              <a:buNone/>
            </a:pPr>
            <a:r>
              <a:rPr lang="en-US" dirty="0"/>
              <a:t>	</a:t>
            </a:r>
            <a:r>
              <a:rPr lang="en-US" sz="2600" i="1" u="sng" dirty="0"/>
              <a:t>My Outcomes</a:t>
            </a:r>
            <a:r>
              <a:rPr lang="en-US" sz="2600" i="1" dirty="0"/>
              <a:t> </a:t>
            </a:r>
            <a:r>
              <a:rPr lang="en-US" sz="2600" dirty="0"/>
              <a:t>vs. </a:t>
            </a:r>
            <a:r>
              <a:rPr lang="en-US" sz="2600" u="sng" dirty="0">
                <a:solidFill>
                  <a:srgbClr val="1A69A4"/>
                </a:solidFill>
              </a:rPr>
              <a:t>Referent Other’s Outcomes</a:t>
            </a:r>
            <a:endParaRPr lang="en-US" sz="2600" dirty="0">
              <a:solidFill>
                <a:srgbClr val="1A69A4"/>
              </a:solidFill>
            </a:endParaRPr>
          </a:p>
          <a:p>
            <a:pPr>
              <a:buFont typeface="Wingdings" pitchFamily="2" charset="2"/>
              <a:buNone/>
            </a:pPr>
            <a:r>
              <a:rPr lang="en-US" sz="2600" dirty="0"/>
              <a:t>   </a:t>
            </a:r>
            <a:r>
              <a:rPr lang="en-US" sz="2600" i="1" dirty="0"/>
              <a:t>My Inputs</a:t>
            </a:r>
            <a:r>
              <a:rPr lang="en-US" sz="2600" dirty="0"/>
              <a:t>		</a:t>
            </a:r>
            <a:r>
              <a:rPr lang="en-US" sz="2600" dirty="0">
                <a:solidFill>
                  <a:srgbClr val="1A69A4"/>
                </a:solidFill>
              </a:rPr>
              <a:t>Referent Other’s </a:t>
            </a:r>
            <a:r>
              <a:rPr lang="en-US" sz="2600" dirty="0" smtClean="0">
                <a:solidFill>
                  <a:srgbClr val="1A69A4"/>
                </a:solidFill>
              </a:rPr>
              <a:t>Inputs</a:t>
            </a:r>
          </a:p>
          <a:p>
            <a:pPr>
              <a:buFont typeface="Wingdings" pitchFamily="2" charset="2"/>
              <a:buNone/>
            </a:pPr>
            <a:endParaRPr lang="en-US" sz="2600" dirty="0" smtClean="0"/>
          </a:p>
          <a:p>
            <a:pPr>
              <a:buFont typeface="Wingdings" pitchFamily="2" charset="2"/>
              <a:buNone/>
            </a:pPr>
            <a:r>
              <a:rPr lang="en-US" sz="2600" i="1" dirty="0" smtClean="0"/>
              <a:t>What is the difference between “Underpayment Inequity” and “Overpayment Inequity”?</a:t>
            </a:r>
            <a:endParaRPr lang="en-US" sz="2600" i="1"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Equity Theory</a:t>
            </a:r>
          </a:p>
        </p:txBody>
      </p:sp>
      <p:sp>
        <p:nvSpPr>
          <p:cNvPr id="45059" name="Rectangle 3"/>
          <p:cNvSpPr>
            <a:spLocks noGrp="1" noChangeArrowheads="1"/>
          </p:cNvSpPr>
          <p:nvPr>
            <p:ph type="body" idx="1"/>
          </p:nvPr>
        </p:nvSpPr>
        <p:spPr/>
        <p:txBody>
          <a:bodyPr/>
          <a:lstStyle/>
          <a:p>
            <a:pPr>
              <a:buFont typeface="Wingdings" pitchFamily="2" charset="2"/>
              <a:buNone/>
            </a:pPr>
            <a:r>
              <a:rPr lang="en-US" sz="2800" b="1" i="1" dirty="0">
                <a:effectLst>
                  <a:outerShdw blurRad="38100" dist="38100" dir="2700000" algn="tl">
                    <a:srgbClr val="C0C0C0"/>
                  </a:outerShdw>
                </a:effectLst>
              </a:rPr>
              <a:t>Restoring Equity:</a:t>
            </a:r>
            <a:r>
              <a:rPr lang="en-US" sz="2800" dirty="0"/>
              <a:t> Inequity creates tension, motivating workers to restore equity.</a:t>
            </a:r>
          </a:p>
          <a:p>
            <a:pPr lvl="1"/>
            <a:r>
              <a:rPr lang="en-US" sz="2400" dirty="0"/>
              <a:t>In </a:t>
            </a:r>
            <a:r>
              <a:rPr lang="en-US" sz="2400" i="1" dirty="0"/>
              <a:t>underpayment</a:t>
            </a:r>
            <a:r>
              <a:rPr lang="en-US" sz="2400" dirty="0"/>
              <a:t>, workers may: </a:t>
            </a:r>
          </a:p>
          <a:p>
            <a:pPr lvl="2"/>
            <a:r>
              <a:rPr lang="en-US" sz="2000" dirty="0"/>
              <a:t>(1) reduce </a:t>
            </a:r>
            <a:r>
              <a:rPr lang="en-US" sz="2000" dirty="0" smtClean="0"/>
              <a:t>________levels </a:t>
            </a:r>
            <a:r>
              <a:rPr lang="en-US" sz="2000" dirty="0"/>
              <a:t>to correct (rebalance) the </a:t>
            </a:r>
            <a:r>
              <a:rPr lang="en-US" sz="2000" dirty="0" smtClean="0"/>
              <a:t>ratio</a:t>
            </a:r>
            <a:endParaRPr lang="en-US" sz="2000" dirty="0"/>
          </a:p>
          <a:p>
            <a:pPr lvl="2"/>
            <a:r>
              <a:rPr lang="en-US" sz="2000" dirty="0"/>
              <a:t>(2) seek a raise to get better outcomes.</a:t>
            </a:r>
          </a:p>
          <a:p>
            <a:pPr lvl="2"/>
            <a:r>
              <a:rPr lang="en-US" sz="2000" dirty="0"/>
              <a:t>(3) find another employer.</a:t>
            </a:r>
          </a:p>
          <a:p>
            <a:pPr lvl="1"/>
            <a:r>
              <a:rPr lang="en-US" sz="2400" dirty="0"/>
              <a:t>In </a:t>
            </a:r>
            <a:r>
              <a:rPr lang="en-US" sz="2400" i="1" dirty="0"/>
              <a:t>overpayment</a:t>
            </a:r>
            <a:r>
              <a:rPr lang="en-US" sz="2400" dirty="0"/>
              <a:t>, workers may change the referent person and/or readjust their ratio perception.</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Learning Objectives</a:t>
            </a:r>
          </a:p>
        </p:txBody>
      </p:sp>
      <p:sp>
        <p:nvSpPr>
          <p:cNvPr id="12291" name="Rectangle 3"/>
          <p:cNvSpPr>
            <a:spLocks noGrp="1" noChangeArrowheads="1"/>
          </p:cNvSpPr>
          <p:nvPr>
            <p:ph type="body" idx="1"/>
          </p:nvPr>
        </p:nvSpPr>
        <p:spPr/>
        <p:txBody>
          <a:bodyPr/>
          <a:lstStyle/>
          <a:p>
            <a:pPr>
              <a:lnSpc>
                <a:spcPct val="90000"/>
              </a:lnSpc>
              <a:buFont typeface="Wingdings" pitchFamily="2" charset="2"/>
              <a:buNone/>
            </a:pPr>
            <a:r>
              <a:rPr lang="en-US" sz="2600" dirty="0"/>
              <a:t>After studying the chapter, you should be able to:</a:t>
            </a:r>
          </a:p>
          <a:p>
            <a:pPr lvl="1">
              <a:lnSpc>
                <a:spcPct val="90000"/>
              </a:lnSpc>
            </a:pPr>
            <a:r>
              <a:rPr lang="en-US" sz="2400" dirty="0"/>
              <a:t>Explain what motivation is and why managers need to be concerned about it.</a:t>
            </a:r>
          </a:p>
          <a:p>
            <a:pPr lvl="1">
              <a:lnSpc>
                <a:spcPct val="90000"/>
              </a:lnSpc>
            </a:pPr>
            <a:r>
              <a:rPr lang="en-US" sz="2400" dirty="0"/>
              <a:t>Apply the following motivational perspectives:</a:t>
            </a:r>
          </a:p>
          <a:p>
            <a:pPr lvl="2">
              <a:lnSpc>
                <a:spcPct val="90000"/>
              </a:lnSpc>
            </a:pPr>
            <a:r>
              <a:rPr lang="en-US" sz="2000" dirty="0"/>
              <a:t>Need-based theories</a:t>
            </a:r>
          </a:p>
          <a:p>
            <a:pPr lvl="2">
              <a:lnSpc>
                <a:spcPct val="90000"/>
              </a:lnSpc>
            </a:pPr>
            <a:r>
              <a:rPr lang="en-US" sz="2000" dirty="0"/>
              <a:t>Goal setting theory </a:t>
            </a:r>
          </a:p>
          <a:p>
            <a:pPr lvl="2">
              <a:lnSpc>
                <a:spcPct val="90000"/>
              </a:lnSpc>
            </a:pPr>
            <a:r>
              <a:rPr lang="en-US" sz="2000" dirty="0"/>
              <a:t>Equity theory </a:t>
            </a:r>
          </a:p>
          <a:p>
            <a:pPr lvl="2">
              <a:lnSpc>
                <a:spcPct val="90000"/>
              </a:lnSpc>
            </a:pPr>
            <a:r>
              <a:rPr lang="en-US" sz="2000" dirty="0"/>
              <a:t>Expectancy theory </a:t>
            </a:r>
          </a:p>
          <a:p>
            <a:pPr lvl="2">
              <a:lnSpc>
                <a:spcPct val="90000"/>
              </a:lnSpc>
            </a:pPr>
            <a:r>
              <a:rPr lang="en-US" sz="2000" dirty="0"/>
              <a:t>Operation Conditioning (behaviorism)</a:t>
            </a:r>
          </a:p>
          <a:p>
            <a:pPr lvl="1">
              <a:lnSpc>
                <a:spcPct val="90000"/>
              </a:lnSpc>
            </a:pPr>
            <a:r>
              <a:rPr lang="en-US" sz="2400" dirty="0"/>
              <a:t>Consider how money may (or may not) be a motivator</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Equity Theory fits within a larger  model of Organizational Just</a:t>
            </a:r>
            <a:r>
              <a:rPr lang="en-US" dirty="0" smtClean="0"/>
              <a:t>ice</a:t>
            </a:r>
            <a:endParaRPr lang="en-US" dirty="0"/>
          </a:p>
        </p:txBody>
      </p:sp>
      <p:sp>
        <p:nvSpPr>
          <p:cNvPr id="3" name="Content Placeholder 2"/>
          <p:cNvSpPr>
            <a:spLocks noGrp="1"/>
          </p:cNvSpPr>
          <p:nvPr>
            <p:ph idx="1"/>
          </p:nvPr>
        </p:nvSpPr>
        <p:spPr/>
        <p:txBody>
          <a:bodyPr/>
          <a:lstStyle/>
          <a:p>
            <a:pPr marL="0" indent="0">
              <a:buNone/>
            </a:pPr>
            <a:r>
              <a:rPr lang="en-US" dirty="0" smtClean="0"/>
              <a:t>What is Organizational Justice?</a:t>
            </a:r>
          </a:p>
          <a:p>
            <a:pPr marL="0" indent="0">
              <a:buNone/>
            </a:pPr>
            <a:r>
              <a:rPr lang="en-US" dirty="0" smtClean="0"/>
              <a:t>What is the difference between:</a:t>
            </a:r>
          </a:p>
          <a:p>
            <a:r>
              <a:rPr lang="en-US" sz="2400" dirty="0" smtClean="0"/>
              <a:t>Distributive Justice?</a:t>
            </a:r>
          </a:p>
          <a:p>
            <a:endParaRPr lang="en-US" sz="2400" dirty="0" smtClean="0"/>
          </a:p>
          <a:p>
            <a:r>
              <a:rPr lang="en-US" sz="2400" dirty="0" smtClean="0"/>
              <a:t>Procedural Justice?</a:t>
            </a:r>
          </a:p>
          <a:p>
            <a:endParaRPr lang="en-US" sz="2400" dirty="0" smtClean="0"/>
          </a:p>
          <a:p>
            <a:r>
              <a:rPr lang="en-US" sz="2400" dirty="0" smtClean="0"/>
              <a:t>Interactional/Interpersonal Justice?</a:t>
            </a:r>
            <a:endParaRPr lang="en-US" sz="2400" dirty="0"/>
          </a:p>
        </p:txBody>
      </p:sp>
      <p:sp>
        <p:nvSpPr>
          <p:cNvPr id="4" name="TextBox 3"/>
          <p:cNvSpPr txBox="1"/>
          <p:nvPr/>
        </p:nvSpPr>
        <p:spPr>
          <a:xfrm>
            <a:off x="521594" y="5267459"/>
            <a:ext cx="6671257" cy="584775"/>
          </a:xfrm>
          <a:prstGeom prst="rect">
            <a:avLst/>
          </a:prstGeom>
          <a:solidFill>
            <a:srgbClr val="A3E7FF"/>
          </a:solidFill>
        </p:spPr>
        <p:txBody>
          <a:bodyPr wrap="square" rtlCol="0">
            <a:spAutoFit/>
          </a:bodyPr>
          <a:lstStyle/>
          <a:p>
            <a:r>
              <a:rPr lang="en-US" dirty="0" smtClean="0"/>
              <a:t>Here’s a 5 min. video about these forms </a:t>
            </a:r>
            <a:r>
              <a:rPr lang="en-US" dirty="0"/>
              <a:t>of </a:t>
            </a:r>
            <a:r>
              <a:rPr lang="en-US" dirty="0" smtClean="0"/>
              <a:t>justice in the U.S. &amp; China: </a:t>
            </a:r>
            <a:r>
              <a:rPr lang="en-US" dirty="0">
                <a:hlinkClick r:id="rId2"/>
              </a:rPr>
              <a:t>https://</a:t>
            </a:r>
            <a:r>
              <a:rPr lang="en-US" dirty="0" smtClean="0">
                <a:hlinkClick r:id="rId2"/>
              </a:rPr>
              <a:t>www.youtube.com/watch?v=k9FeQdQW8Bk</a:t>
            </a:r>
            <a:r>
              <a:rPr lang="en-US" dirty="0" smtClean="0"/>
              <a:t> </a:t>
            </a:r>
            <a:endParaRPr lang="en-US" dirty="0"/>
          </a:p>
        </p:txBody>
      </p:sp>
    </p:spTree>
    <p:extLst>
      <p:ext uri="{BB962C8B-B14F-4D97-AF65-F5344CB8AC3E}">
        <p14:creationId xmlns:p14="http://schemas.microsoft.com/office/powerpoint/2010/main" val="2580090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400"/>
              <a:t>Vroom’s Expectancy Theory </a:t>
            </a:r>
            <a:br>
              <a:rPr lang="en-US" sz="3400"/>
            </a:br>
            <a:r>
              <a:rPr lang="en-US" sz="3400"/>
              <a:t>(also called VIE Theory)</a:t>
            </a:r>
          </a:p>
        </p:txBody>
      </p:sp>
      <p:sp>
        <p:nvSpPr>
          <p:cNvPr id="24579" name="Rectangle 3"/>
          <p:cNvSpPr>
            <a:spLocks noGrp="1" noChangeArrowheads="1"/>
          </p:cNvSpPr>
          <p:nvPr>
            <p:ph type="body" idx="1"/>
          </p:nvPr>
        </p:nvSpPr>
        <p:spPr/>
        <p:txBody>
          <a:bodyPr/>
          <a:lstStyle/>
          <a:p>
            <a:pPr>
              <a:lnSpc>
                <a:spcPct val="90000"/>
              </a:lnSpc>
              <a:buFont typeface="Wingdings" pitchFamily="2" charset="2"/>
              <a:buNone/>
            </a:pPr>
            <a:r>
              <a:rPr lang="en-US" dirty="0"/>
              <a:t>Major Factors of Motivation </a:t>
            </a:r>
          </a:p>
          <a:p>
            <a:pPr lvl="1">
              <a:lnSpc>
                <a:spcPct val="90000"/>
              </a:lnSpc>
            </a:pPr>
            <a:r>
              <a:rPr lang="en-US" i="1" dirty="0">
                <a:effectLst>
                  <a:outerShdw blurRad="38100" dist="38100" dir="2700000" algn="tl">
                    <a:srgbClr val="C0C0C0"/>
                  </a:outerShdw>
                </a:effectLst>
              </a:rPr>
              <a:t>Expectancy</a:t>
            </a:r>
            <a:r>
              <a:rPr lang="en-US" dirty="0"/>
              <a:t>—the belief that effort (input) will result in a certain level of </a:t>
            </a:r>
            <a:r>
              <a:rPr lang="en-US" dirty="0" smtClean="0"/>
              <a:t>performance (“first-order outcomes”)</a:t>
            </a:r>
            <a:endParaRPr lang="en-US" dirty="0"/>
          </a:p>
          <a:p>
            <a:pPr lvl="1">
              <a:lnSpc>
                <a:spcPct val="90000"/>
              </a:lnSpc>
            </a:pPr>
            <a:r>
              <a:rPr lang="en-US" i="1" dirty="0">
                <a:effectLst>
                  <a:outerShdw blurRad="38100" dist="38100" dir="2700000" algn="tl">
                    <a:srgbClr val="C0C0C0"/>
                  </a:outerShdw>
                </a:effectLst>
              </a:rPr>
              <a:t>Instrumentality</a:t>
            </a:r>
            <a:r>
              <a:rPr lang="en-US" dirty="0"/>
              <a:t>—the belief that performance results in the attainment of </a:t>
            </a:r>
            <a:r>
              <a:rPr lang="en-US" dirty="0" smtClean="0"/>
              <a:t>other (“second-order”) outcomes</a:t>
            </a:r>
            <a:endParaRPr lang="en-US" dirty="0"/>
          </a:p>
          <a:p>
            <a:pPr lvl="1">
              <a:lnSpc>
                <a:spcPct val="90000"/>
              </a:lnSpc>
            </a:pPr>
            <a:r>
              <a:rPr lang="en-US" i="1" dirty="0">
                <a:effectLst>
                  <a:outerShdw blurRad="38100" dist="38100" dir="2700000" algn="tl">
                    <a:srgbClr val="C0C0C0"/>
                  </a:outerShdw>
                </a:effectLst>
              </a:rPr>
              <a:t>Valence</a:t>
            </a:r>
            <a:r>
              <a:rPr lang="en-US" dirty="0"/>
              <a:t>—how desirable each of the available outcomes from the job is to a person</a:t>
            </a:r>
          </a:p>
        </p:txBody>
      </p:sp>
    </p:spTree>
    <p:extLst>
      <p:ext uri="{BB962C8B-B14F-4D97-AF65-F5344CB8AC3E}">
        <p14:creationId xmlns:p14="http://schemas.microsoft.com/office/powerpoint/2010/main" val="3312634221"/>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p:txBody>
          <a:bodyPr/>
          <a:lstStyle/>
          <a:p>
            <a:r>
              <a:rPr lang="en-US" sz="3400"/>
              <a:t>Expectancy, Instrumentality, and Valence</a:t>
            </a:r>
          </a:p>
        </p:txBody>
      </p:sp>
      <p:sp>
        <p:nvSpPr>
          <p:cNvPr id="26628" name="Text Box 4"/>
          <p:cNvSpPr txBox="1">
            <a:spLocks noChangeArrowheads="1"/>
          </p:cNvSpPr>
          <p:nvPr/>
        </p:nvSpPr>
        <p:spPr bwMode="auto">
          <a:xfrm>
            <a:off x="488950" y="5443539"/>
            <a:ext cx="1096963" cy="42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84" tIns="40492" rIns="80984" bIns="40492">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spcBef>
                <a:spcPct val="50000"/>
              </a:spcBef>
            </a:pPr>
            <a:r>
              <a:rPr lang="en-US" sz="1100" b="1" dirty="0" smtClean="0"/>
              <a:t>Similar to  Exhibit 7-6</a:t>
            </a:r>
            <a:endParaRPr lang="en-US" sz="1100" b="1" dirty="0"/>
          </a:p>
        </p:txBody>
      </p:sp>
      <p:sp>
        <p:nvSpPr>
          <p:cNvPr id="2" name="TextBox 1"/>
          <p:cNvSpPr txBox="1"/>
          <p:nvPr/>
        </p:nvSpPr>
        <p:spPr>
          <a:xfrm>
            <a:off x="689020" y="1680693"/>
            <a:ext cx="1500388" cy="584775"/>
          </a:xfrm>
          <a:prstGeom prst="rect">
            <a:avLst/>
          </a:prstGeom>
          <a:solidFill>
            <a:srgbClr val="00B0F0"/>
          </a:solidFill>
        </p:spPr>
        <p:txBody>
          <a:bodyPr wrap="square" rtlCol="0">
            <a:spAutoFit/>
          </a:bodyPr>
          <a:lstStyle/>
          <a:p>
            <a:r>
              <a:rPr lang="en-US" dirty="0" smtClean="0"/>
              <a:t>Individual Effort </a:t>
            </a:r>
            <a:endParaRPr lang="en-US" dirty="0"/>
          </a:p>
        </p:txBody>
      </p:sp>
      <p:sp>
        <p:nvSpPr>
          <p:cNvPr id="3" name="TextBox 2"/>
          <p:cNvSpPr txBox="1"/>
          <p:nvPr/>
        </p:nvSpPr>
        <p:spPr>
          <a:xfrm>
            <a:off x="2665927" y="1434471"/>
            <a:ext cx="1796603" cy="1077218"/>
          </a:xfrm>
          <a:prstGeom prst="rect">
            <a:avLst/>
          </a:prstGeom>
          <a:solidFill>
            <a:srgbClr val="A3E7FF"/>
          </a:solidFill>
        </p:spPr>
        <p:txBody>
          <a:bodyPr wrap="square" rtlCol="0">
            <a:spAutoFit/>
          </a:bodyPr>
          <a:lstStyle/>
          <a:p>
            <a:r>
              <a:rPr lang="en-US" dirty="0" smtClean="0"/>
              <a:t>Individual Performance Levels (first-order outcomes) </a:t>
            </a:r>
            <a:endParaRPr lang="en-US" dirty="0"/>
          </a:p>
        </p:txBody>
      </p:sp>
      <p:sp>
        <p:nvSpPr>
          <p:cNvPr id="4" name="TextBox 3"/>
          <p:cNvSpPr txBox="1"/>
          <p:nvPr/>
        </p:nvSpPr>
        <p:spPr>
          <a:xfrm>
            <a:off x="4990563" y="1434471"/>
            <a:ext cx="2260243" cy="830997"/>
          </a:xfrm>
          <a:prstGeom prst="rect">
            <a:avLst/>
          </a:prstGeom>
          <a:solidFill>
            <a:srgbClr val="0070C0"/>
          </a:solidFill>
        </p:spPr>
        <p:txBody>
          <a:bodyPr wrap="square" rtlCol="0">
            <a:spAutoFit/>
          </a:bodyPr>
          <a:lstStyle/>
          <a:p>
            <a:r>
              <a:rPr lang="en-US" dirty="0" smtClean="0">
                <a:solidFill>
                  <a:srgbClr val="FFFF00"/>
                </a:solidFill>
              </a:rPr>
              <a:t>Personal Goals &amp; Rewards (second-order outcomes)</a:t>
            </a:r>
            <a:endParaRPr lang="en-US" dirty="0">
              <a:solidFill>
                <a:srgbClr val="FFFF00"/>
              </a:solidFill>
            </a:endParaRPr>
          </a:p>
        </p:txBody>
      </p:sp>
      <p:sp>
        <p:nvSpPr>
          <p:cNvPr id="5" name="Right Arrow 4"/>
          <p:cNvSpPr/>
          <p:nvPr/>
        </p:nvSpPr>
        <p:spPr bwMode="auto">
          <a:xfrm>
            <a:off x="2253803" y="1806261"/>
            <a:ext cx="412124" cy="33363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4520483" y="1806260"/>
            <a:ext cx="470079" cy="33363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cxnSp>
        <p:nvCxnSpPr>
          <p:cNvPr id="7" name="Straight Connector 6"/>
          <p:cNvCxnSpPr/>
          <p:nvPr/>
        </p:nvCxnSpPr>
        <p:spPr bwMode="auto">
          <a:xfrm>
            <a:off x="2414789" y="2139897"/>
            <a:ext cx="6439" cy="138891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4700790" y="2139897"/>
            <a:ext cx="6439" cy="138891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1578871" y="3083357"/>
            <a:ext cx="1616298" cy="1323439"/>
          </a:xfrm>
          <a:prstGeom prst="rect">
            <a:avLst/>
          </a:prstGeom>
          <a:solidFill>
            <a:srgbClr val="FFC000"/>
          </a:solidFill>
        </p:spPr>
        <p:txBody>
          <a:bodyPr wrap="square" rtlCol="0">
            <a:spAutoFit/>
          </a:bodyPr>
          <a:lstStyle/>
          <a:p>
            <a:r>
              <a:rPr lang="en-US" b="1" dirty="0" smtClean="0"/>
              <a:t>Expectancy:</a:t>
            </a:r>
          </a:p>
          <a:p>
            <a:r>
              <a:rPr lang="en-US" dirty="0" smtClean="0"/>
              <a:t>Probability that Effort will lead to performance</a:t>
            </a:r>
          </a:p>
          <a:p>
            <a:endParaRPr lang="en-US" dirty="0"/>
          </a:p>
        </p:txBody>
      </p:sp>
      <p:sp>
        <p:nvSpPr>
          <p:cNvPr id="10" name="TextBox 9"/>
          <p:cNvSpPr txBox="1"/>
          <p:nvPr/>
        </p:nvSpPr>
        <p:spPr>
          <a:xfrm>
            <a:off x="3448319" y="3089224"/>
            <a:ext cx="2258633" cy="1323439"/>
          </a:xfrm>
          <a:prstGeom prst="rect">
            <a:avLst/>
          </a:prstGeom>
          <a:solidFill>
            <a:schemeClr val="accent1">
              <a:lumMod val="60000"/>
              <a:lumOff val="40000"/>
            </a:schemeClr>
          </a:solidFill>
        </p:spPr>
        <p:txBody>
          <a:bodyPr wrap="square" rtlCol="0">
            <a:spAutoFit/>
          </a:bodyPr>
          <a:lstStyle/>
          <a:p>
            <a:r>
              <a:rPr lang="en-US" b="1" dirty="0" smtClean="0"/>
              <a:t>Instrumentality: </a:t>
            </a:r>
            <a:r>
              <a:rPr lang="en-US" dirty="0" smtClean="0"/>
              <a:t> Probability that performance leads to personal goals and organizational rewards</a:t>
            </a:r>
            <a:endParaRPr lang="en-US" b="1" dirty="0"/>
          </a:p>
        </p:txBody>
      </p:sp>
      <p:sp>
        <p:nvSpPr>
          <p:cNvPr id="11" name="TextBox 10"/>
          <p:cNvSpPr txBox="1"/>
          <p:nvPr/>
        </p:nvSpPr>
        <p:spPr>
          <a:xfrm>
            <a:off x="2976628" y="4703092"/>
            <a:ext cx="4027868" cy="1077218"/>
          </a:xfrm>
          <a:prstGeom prst="rect">
            <a:avLst/>
          </a:prstGeom>
          <a:solidFill>
            <a:srgbClr val="FFFF00"/>
          </a:solidFill>
        </p:spPr>
        <p:txBody>
          <a:bodyPr wrap="square" rtlCol="0">
            <a:spAutoFit/>
          </a:bodyPr>
          <a:lstStyle/>
          <a:p>
            <a:r>
              <a:rPr lang="en-US" b="1" dirty="0" smtClean="0"/>
              <a:t>Valence: </a:t>
            </a:r>
          </a:p>
          <a:p>
            <a:r>
              <a:rPr lang="en-US" dirty="0" smtClean="0"/>
              <a:t>The anticipated value that both first and second-order outcomes have for the individual.</a:t>
            </a:r>
            <a:endParaRPr lang="en-US" dirty="0"/>
          </a:p>
        </p:txBody>
      </p:sp>
      <p:cxnSp>
        <p:nvCxnSpPr>
          <p:cNvPr id="14" name="Straight Connector 13"/>
          <p:cNvCxnSpPr/>
          <p:nvPr/>
        </p:nvCxnSpPr>
        <p:spPr bwMode="auto">
          <a:xfrm flipV="1">
            <a:off x="6632620" y="2265469"/>
            <a:ext cx="38636" cy="2437623"/>
          </a:xfrm>
          <a:prstGeom prst="line">
            <a:avLst/>
          </a:prstGeom>
          <a:ln w="25400" cap="flat" cmpd="sng" algn="ctr">
            <a:solidFill>
              <a:schemeClr val="accent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cxnSp>
        <p:nvCxnSpPr>
          <p:cNvPr id="19" name="Straight Connector 18"/>
          <p:cNvCxnSpPr/>
          <p:nvPr/>
        </p:nvCxnSpPr>
        <p:spPr bwMode="auto">
          <a:xfrm flipV="1">
            <a:off x="3297797" y="2511689"/>
            <a:ext cx="8048" cy="2191403"/>
          </a:xfrm>
          <a:prstGeom prst="line">
            <a:avLst/>
          </a:prstGeom>
          <a:ln w="25400" cap="flat" cmpd="sng" algn="ctr">
            <a:solidFill>
              <a:schemeClr val="accent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17178446"/>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Expectancy Theory in Practice</a:t>
            </a:r>
          </a:p>
        </p:txBody>
      </p:sp>
      <p:sp>
        <p:nvSpPr>
          <p:cNvPr id="27651" name="Rectangle 3"/>
          <p:cNvSpPr>
            <a:spLocks noGrp="1" noChangeArrowheads="1"/>
          </p:cNvSpPr>
          <p:nvPr>
            <p:ph type="body" idx="1"/>
          </p:nvPr>
        </p:nvSpPr>
        <p:spPr>
          <a:xfrm>
            <a:off x="365126" y="1387476"/>
            <a:ext cx="7864475" cy="4013200"/>
          </a:xfrm>
        </p:spPr>
        <p:txBody>
          <a:bodyPr/>
          <a:lstStyle/>
          <a:p>
            <a:pPr lvl="1"/>
            <a:r>
              <a:rPr lang="en-US" sz="2400" i="1">
                <a:effectLst>
                  <a:outerShdw blurRad="38100" dist="38100" dir="2700000" algn="tl">
                    <a:srgbClr val="C0C0C0"/>
                  </a:outerShdw>
                </a:effectLst>
              </a:rPr>
              <a:t>Expectancy:</a:t>
            </a:r>
            <a:r>
              <a:rPr lang="en-US" sz="2400"/>
              <a:t> Effort results in good performance.</a:t>
            </a:r>
          </a:p>
          <a:p>
            <a:pPr lvl="2"/>
            <a:r>
              <a:rPr lang="en-US" sz="2000"/>
              <a:t>Employees will work work hard if they believe they can attain high performance</a:t>
            </a:r>
            <a:r>
              <a:rPr lang="en-US" sz="2000">
                <a:cs typeface="Arial" charset="0"/>
              </a:rPr>
              <a:t>—organizations must provide the resources (e.g. Training) that support performance.</a:t>
            </a:r>
            <a:endParaRPr lang="en-US" sz="2000"/>
          </a:p>
          <a:p>
            <a:pPr lvl="1"/>
            <a:r>
              <a:rPr lang="en-US" sz="2400" i="1">
                <a:effectLst>
                  <a:outerShdw blurRad="38100" dist="38100" dir="2700000" algn="tl">
                    <a:srgbClr val="C0C0C0"/>
                  </a:outerShdw>
                </a:effectLst>
              </a:rPr>
              <a:t>Instrumentality:</a:t>
            </a:r>
            <a:r>
              <a:rPr lang="en-US" sz="2400"/>
              <a:t> Performance leads to outcomes.</a:t>
            </a:r>
          </a:p>
          <a:p>
            <a:pPr lvl="2"/>
            <a:r>
              <a:rPr lang="en-US" sz="2000"/>
              <a:t>Workers are only motivated if they think performance leads to an outcome</a:t>
            </a:r>
            <a:r>
              <a:rPr lang="en-US" sz="2000">
                <a:cs typeface="Arial" charset="0"/>
              </a:rPr>
              <a:t>—managers must link </a:t>
            </a:r>
            <a:r>
              <a:rPr lang="en-US" sz="2000"/>
              <a:t>performance to outcomes.</a:t>
            </a:r>
          </a:p>
          <a:p>
            <a:pPr lvl="1"/>
            <a:r>
              <a:rPr lang="en-US" sz="2400" i="1">
                <a:effectLst>
                  <a:outerShdw blurRad="38100" dist="38100" dir="2700000" algn="tl">
                    <a:srgbClr val="C0C0C0"/>
                  </a:outerShdw>
                </a:effectLst>
              </a:rPr>
              <a:t>Valence:</a:t>
            </a:r>
            <a:r>
              <a:rPr lang="en-US" sz="2400"/>
              <a:t> How desirable an outcome is to a person.</a:t>
            </a:r>
          </a:p>
          <a:p>
            <a:pPr lvl="2"/>
            <a:r>
              <a:rPr lang="en-US" sz="2000"/>
              <a:t>Workers have preferences for outcomes</a:t>
            </a:r>
            <a:r>
              <a:rPr lang="en-US" sz="2000">
                <a:cs typeface="Arial" charset="0"/>
              </a:rPr>
              <a:t>—m</a:t>
            </a:r>
            <a:r>
              <a:rPr lang="en-US" sz="2000"/>
              <a:t>anagers must determine which outcomes are valued.</a:t>
            </a:r>
          </a:p>
        </p:txBody>
      </p:sp>
    </p:spTree>
    <p:extLst>
      <p:ext uri="{BB962C8B-B14F-4D97-AF65-F5344CB8AC3E}">
        <p14:creationId xmlns:p14="http://schemas.microsoft.com/office/powerpoint/2010/main" val="3094313073"/>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Expectancy and Motivation</a:t>
            </a:r>
          </a:p>
        </p:txBody>
      </p:sp>
      <p:sp>
        <p:nvSpPr>
          <p:cNvPr id="29699" name="Rectangle 3"/>
          <p:cNvSpPr>
            <a:spLocks noGrp="1" noChangeArrowheads="1"/>
          </p:cNvSpPr>
          <p:nvPr>
            <p:ph type="body" idx="1"/>
          </p:nvPr>
        </p:nvSpPr>
        <p:spPr>
          <a:xfrm>
            <a:off x="365125" y="1387476"/>
            <a:ext cx="7780762" cy="3248918"/>
          </a:xfrm>
        </p:spPr>
        <p:txBody>
          <a:bodyPr/>
          <a:lstStyle/>
          <a:p>
            <a:pPr>
              <a:lnSpc>
                <a:spcPct val="90000"/>
              </a:lnSpc>
              <a:buFont typeface="Wingdings" pitchFamily="2" charset="2"/>
              <a:buNone/>
            </a:pPr>
            <a:r>
              <a:rPr lang="en-US" sz="3000" dirty="0"/>
              <a:t>Motivation is highest when expectancy, instrumentality, and valence levels are high.</a:t>
            </a:r>
          </a:p>
          <a:p>
            <a:pPr lvl="1">
              <a:lnSpc>
                <a:spcPct val="90000"/>
              </a:lnSpc>
            </a:pPr>
            <a:r>
              <a:rPr lang="en-US" dirty="0"/>
              <a:t>If V,I, or E  is low, motivation will be low.</a:t>
            </a:r>
          </a:p>
          <a:p>
            <a:pPr lvl="2">
              <a:lnSpc>
                <a:spcPct val="90000"/>
              </a:lnSpc>
            </a:pPr>
            <a:r>
              <a:rPr lang="en-US" dirty="0"/>
              <a:t>Workers do not believe they can perform well.</a:t>
            </a:r>
          </a:p>
          <a:p>
            <a:pPr lvl="2">
              <a:lnSpc>
                <a:spcPct val="90000"/>
              </a:lnSpc>
            </a:pPr>
            <a:r>
              <a:rPr lang="en-US" dirty="0"/>
              <a:t>Workers do not believe that performance and rewards are closely linked.</a:t>
            </a:r>
          </a:p>
          <a:p>
            <a:pPr lvl="2">
              <a:lnSpc>
                <a:spcPct val="90000"/>
              </a:lnSpc>
            </a:pPr>
            <a:r>
              <a:rPr lang="en-US" dirty="0"/>
              <a:t>Workers do not value the rewards offered for performance.</a:t>
            </a:r>
          </a:p>
        </p:txBody>
      </p:sp>
      <p:sp>
        <p:nvSpPr>
          <p:cNvPr id="2" name="TextBox 1"/>
          <p:cNvSpPr txBox="1"/>
          <p:nvPr/>
        </p:nvSpPr>
        <p:spPr>
          <a:xfrm>
            <a:off x="489396" y="4636394"/>
            <a:ext cx="7353837"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wrap="square" rtlCol="0">
            <a:spAutoFit/>
          </a:bodyPr>
          <a:lstStyle/>
          <a:p>
            <a:r>
              <a:rPr lang="en-US" dirty="0" smtClean="0"/>
              <a:t>For an optional (short) article about Expectancy theory, with a 3-min. video and short incident </a:t>
            </a:r>
            <a:r>
              <a:rPr lang="en-US" dirty="0"/>
              <a:t>to analyze, see: </a:t>
            </a:r>
            <a:r>
              <a:rPr lang="en-US" dirty="0">
                <a:hlinkClick r:id="rId3"/>
              </a:rPr>
              <a:t>https://managementisajourney.com/theres-room-for-vroom-in-employee-motivation</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12446553"/>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Victor Vroom’s Expectancy Theory</a:t>
            </a:r>
          </a:p>
        </p:txBody>
      </p:sp>
      <p:sp>
        <p:nvSpPr>
          <p:cNvPr id="22531" name="Rectangle 3"/>
          <p:cNvSpPr>
            <a:spLocks noGrp="1" noChangeArrowheads="1"/>
          </p:cNvSpPr>
          <p:nvPr>
            <p:ph type="body" idx="1"/>
          </p:nvPr>
        </p:nvSpPr>
        <p:spPr>
          <a:xfrm>
            <a:off x="296864" y="1304926"/>
            <a:ext cx="7634287" cy="4013200"/>
          </a:xfrm>
        </p:spPr>
        <p:txBody>
          <a:bodyPr/>
          <a:lstStyle/>
          <a:p>
            <a:pPr>
              <a:buFont typeface="Wingdings" pitchFamily="2" charset="2"/>
              <a:buNone/>
            </a:pPr>
            <a:r>
              <a:rPr lang="en-US"/>
              <a:t>Motivation will be high when workers believe:</a:t>
            </a:r>
          </a:p>
          <a:p>
            <a:pPr lvl="1"/>
            <a:r>
              <a:rPr lang="en-US"/>
              <a:t>High levels of effort will lead to high performance. </a:t>
            </a:r>
          </a:p>
          <a:p>
            <a:pPr lvl="1"/>
            <a:r>
              <a:rPr lang="en-US"/>
              <a:t>High performance </a:t>
            </a:r>
            <a:br>
              <a:rPr lang="en-US"/>
            </a:br>
            <a:r>
              <a:rPr lang="en-US"/>
              <a:t>will lead to the </a:t>
            </a:r>
            <a:br>
              <a:rPr lang="en-US"/>
            </a:br>
            <a:r>
              <a:rPr lang="en-US"/>
              <a:t>attainment of </a:t>
            </a:r>
            <a:br>
              <a:rPr lang="en-US"/>
            </a:br>
            <a:r>
              <a:rPr lang="en-US"/>
              <a:t>desired outcomes.</a:t>
            </a:r>
          </a:p>
        </p:txBody>
      </p:sp>
    </p:spTree>
    <p:extLst>
      <p:ext uri="{BB962C8B-B14F-4D97-AF65-F5344CB8AC3E}">
        <p14:creationId xmlns:p14="http://schemas.microsoft.com/office/powerpoint/2010/main" val="961887883"/>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Learning/Reinforcement Theories</a:t>
            </a:r>
            <a:endParaRPr lang="en-US" dirty="0"/>
          </a:p>
        </p:txBody>
      </p:sp>
      <p:sp>
        <p:nvSpPr>
          <p:cNvPr id="51203" name="Rectangle 3"/>
          <p:cNvSpPr>
            <a:spLocks noGrp="1" noChangeArrowheads="1"/>
          </p:cNvSpPr>
          <p:nvPr>
            <p:ph type="body" idx="1"/>
          </p:nvPr>
        </p:nvSpPr>
        <p:spPr>
          <a:xfrm>
            <a:off x="365125" y="1387476"/>
            <a:ext cx="7672388" cy="4013200"/>
          </a:xfrm>
        </p:spPr>
        <p:txBody>
          <a:bodyPr/>
          <a:lstStyle/>
          <a:p>
            <a:pPr>
              <a:lnSpc>
                <a:spcPct val="90000"/>
              </a:lnSpc>
            </a:pPr>
            <a:r>
              <a:rPr lang="en-US" b="1" i="1">
                <a:effectLst>
                  <a:outerShdw blurRad="38100" dist="38100" dir="2700000" algn="tl">
                    <a:srgbClr val="C0C0C0"/>
                  </a:outerShdw>
                </a:effectLst>
              </a:rPr>
              <a:t>Focus:</a:t>
            </a:r>
            <a:r>
              <a:rPr lang="en-US"/>
              <a:t> on increasing performance by linking outcomes to performance and the attainment of goals.</a:t>
            </a:r>
          </a:p>
          <a:p>
            <a:pPr>
              <a:lnSpc>
                <a:spcPct val="90000"/>
              </a:lnSpc>
            </a:pPr>
            <a:r>
              <a:rPr lang="en-US" b="1" i="1">
                <a:effectLst>
                  <a:outerShdw blurRad="38100" dist="38100" dir="2700000" algn="tl">
                    <a:srgbClr val="C0C0C0"/>
                  </a:outerShdw>
                </a:effectLst>
              </a:rPr>
              <a:t>Goal:</a:t>
            </a:r>
            <a:r>
              <a:rPr lang="en-US"/>
              <a:t>  Learning (permanent change in behavior)</a:t>
            </a:r>
          </a:p>
          <a:p>
            <a:pPr>
              <a:lnSpc>
                <a:spcPct val="90000"/>
              </a:lnSpc>
            </a:pPr>
            <a:r>
              <a:rPr lang="en-US"/>
              <a:t>Rooted in “Behaviorism” theory of psychology that focuses on observable behavior (Watson, Skinner)</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Operant Conditioning Theory</a:t>
            </a:r>
          </a:p>
        </p:txBody>
      </p:sp>
      <p:sp>
        <p:nvSpPr>
          <p:cNvPr id="53251" name="Rectangle 3"/>
          <p:cNvSpPr>
            <a:spLocks noGrp="1" noChangeArrowheads="1"/>
          </p:cNvSpPr>
          <p:nvPr>
            <p:ph type="body" idx="1"/>
          </p:nvPr>
        </p:nvSpPr>
        <p:spPr/>
        <p:txBody>
          <a:bodyPr/>
          <a:lstStyle/>
          <a:p>
            <a:pPr>
              <a:lnSpc>
                <a:spcPct val="90000"/>
              </a:lnSpc>
              <a:buFont typeface="Wingdings" pitchFamily="2" charset="2"/>
              <a:buNone/>
            </a:pPr>
            <a:r>
              <a:rPr lang="en-US" dirty="0" smtClean="0"/>
              <a:t>What is Operant Conditioning?</a:t>
            </a:r>
          </a:p>
          <a:p>
            <a:pPr>
              <a:lnSpc>
                <a:spcPct val="90000"/>
              </a:lnSpc>
              <a:buFont typeface="Wingdings" pitchFamily="2" charset="2"/>
              <a:buNone/>
            </a:pPr>
            <a:endParaRPr lang="en-US" dirty="0"/>
          </a:p>
          <a:p>
            <a:pPr>
              <a:lnSpc>
                <a:spcPct val="90000"/>
              </a:lnSpc>
              <a:buNone/>
            </a:pPr>
            <a:endParaRPr lang="en-US" sz="2000" dirty="0" smtClean="0"/>
          </a:p>
          <a:p>
            <a:pPr>
              <a:lnSpc>
                <a:spcPct val="90000"/>
              </a:lnSpc>
              <a:buNone/>
            </a:pPr>
            <a:endParaRPr lang="en-US" sz="2000" dirty="0" smtClean="0"/>
          </a:p>
          <a:p>
            <a:pPr>
              <a:lnSpc>
                <a:spcPct val="90000"/>
              </a:lnSpc>
              <a:buNone/>
            </a:pPr>
            <a:endParaRPr lang="en-US" sz="2000" dirty="0"/>
          </a:p>
          <a:p>
            <a:pPr>
              <a:lnSpc>
                <a:spcPct val="90000"/>
              </a:lnSpc>
              <a:buNone/>
            </a:pPr>
            <a:endParaRPr lang="en-US" sz="2000" dirty="0" smtClean="0"/>
          </a:p>
          <a:p>
            <a:pPr>
              <a:lnSpc>
                <a:spcPct val="90000"/>
              </a:lnSpc>
              <a:buNone/>
            </a:pPr>
            <a:r>
              <a:rPr lang="en-US" sz="2000" dirty="0" smtClean="0"/>
              <a:t>No clue?  You can read an explanation at</a:t>
            </a:r>
            <a:r>
              <a:rPr lang="en-US" sz="2000" dirty="0"/>
              <a:t>: </a:t>
            </a:r>
            <a:r>
              <a:rPr lang="en-US" sz="1600" dirty="0">
                <a:hlinkClick r:id="rId3"/>
              </a:rPr>
              <a:t>http://</a:t>
            </a:r>
            <a:r>
              <a:rPr lang="en-US" sz="1600" dirty="0" smtClean="0">
                <a:hlinkClick r:id="rId3"/>
              </a:rPr>
              <a:t>psychology.about.com/od/behavioralpsychology/a/introopcond.htm</a:t>
            </a:r>
            <a:r>
              <a:rPr lang="en-US" sz="1600" dirty="0" smtClean="0"/>
              <a:t> </a:t>
            </a:r>
          </a:p>
          <a:p>
            <a:pPr>
              <a:lnSpc>
                <a:spcPct val="90000"/>
              </a:lnSpc>
              <a:buNone/>
            </a:pPr>
            <a:endParaRPr lang="en-US" sz="1600" dirty="0"/>
          </a:p>
          <a:p>
            <a:pPr>
              <a:lnSpc>
                <a:spcPct val="90000"/>
              </a:lnSpc>
              <a:buNone/>
            </a:pPr>
            <a:endParaRPr lang="en-US" sz="1600" dirty="0" smtClean="0"/>
          </a:p>
          <a:p>
            <a:pPr>
              <a:lnSpc>
                <a:spcPct val="90000"/>
              </a:lnSpc>
              <a:buNone/>
            </a:pPr>
            <a:endParaRPr lang="en-US" sz="1600" dirty="0" smtClean="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Operant Conditioning Tools</a:t>
            </a:r>
          </a:p>
        </p:txBody>
      </p:sp>
      <p:sp>
        <p:nvSpPr>
          <p:cNvPr id="55299" name="Rectangle 3"/>
          <p:cNvSpPr>
            <a:spLocks noGrp="1" noChangeArrowheads="1"/>
          </p:cNvSpPr>
          <p:nvPr>
            <p:ph type="body" idx="1"/>
          </p:nvPr>
        </p:nvSpPr>
        <p:spPr/>
        <p:txBody>
          <a:bodyPr/>
          <a:lstStyle/>
          <a:p>
            <a:r>
              <a:rPr lang="en-US" sz="2800" dirty="0" smtClean="0"/>
              <a:t>P_______________ </a:t>
            </a:r>
            <a:r>
              <a:rPr lang="en-US" sz="2800" dirty="0"/>
              <a:t>Reinforcement</a:t>
            </a:r>
          </a:p>
          <a:p>
            <a:pPr lvl="1"/>
            <a:r>
              <a:rPr lang="en-US" sz="2400" dirty="0"/>
              <a:t>Getting desired outcomes for performing needed work behaviors</a:t>
            </a:r>
          </a:p>
          <a:p>
            <a:r>
              <a:rPr lang="en-US" sz="2800" dirty="0" smtClean="0"/>
              <a:t>Negative </a:t>
            </a:r>
            <a:r>
              <a:rPr lang="en-US" sz="2800" dirty="0"/>
              <a:t>Reinforcement</a:t>
            </a:r>
          </a:p>
          <a:p>
            <a:pPr lvl="1"/>
            <a:r>
              <a:rPr lang="en-US" sz="2400" dirty="0"/>
              <a:t>Eliminating undesired outcomes once the desired behavior </a:t>
            </a:r>
            <a:r>
              <a:rPr lang="en-US" sz="2400" dirty="0" smtClean="0"/>
              <a:t>occurs</a:t>
            </a:r>
            <a:endParaRPr lang="en-US" sz="2400"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Operant Conditioning Tools</a:t>
            </a:r>
          </a:p>
        </p:txBody>
      </p:sp>
      <p:sp>
        <p:nvSpPr>
          <p:cNvPr id="57347" name="Rectangle 3"/>
          <p:cNvSpPr>
            <a:spLocks noGrp="1" noChangeArrowheads="1"/>
          </p:cNvSpPr>
          <p:nvPr>
            <p:ph type="body" idx="1"/>
          </p:nvPr>
        </p:nvSpPr>
        <p:spPr/>
        <p:txBody>
          <a:bodyPr/>
          <a:lstStyle/>
          <a:p>
            <a:r>
              <a:rPr lang="en-US" sz="2800" dirty="0"/>
              <a:t>Extinction</a:t>
            </a:r>
          </a:p>
          <a:p>
            <a:pPr lvl="1"/>
            <a:r>
              <a:rPr lang="en-US" sz="2400" dirty="0"/>
              <a:t>Curtailing the performance of a dysfunctional behavior by eliminating whatever is reinforcing it. </a:t>
            </a:r>
          </a:p>
          <a:p>
            <a:r>
              <a:rPr lang="en-US" sz="2800" dirty="0" smtClean="0"/>
              <a:t>Punishment</a:t>
            </a:r>
            <a:endParaRPr lang="en-US" sz="2800" dirty="0"/>
          </a:p>
          <a:p>
            <a:pPr lvl="1"/>
            <a:r>
              <a:rPr lang="en-US" sz="2400" dirty="0"/>
              <a:t>Administering an undesired/negative consequence to immediately stop a dysfunctional behavior</a:t>
            </a:r>
            <a:r>
              <a:rPr lang="en-US" sz="2400" dirty="0" smtClean="0"/>
              <a:t>.</a:t>
            </a:r>
          </a:p>
          <a:p>
            <a:pPr lvl="1"/>
            <a:endParaRPr lang="en-US" sz="2400" dirty="0"/>
          </a:p>
          <a:p>
            <a:pPr>
              <a:lnSpc>
                <a:spcPct val="90000"/>
              </a:lnSpc>
              <a:buNone/>
            </a:pPr>
            <a:endParaRPr lang="en-US" sz="1600" dirty="0" smtClean="0"/>
          </a:p>
          <a:p>
            <a:pPr>
              <a:lnSpc>
                <a:spcPct val="90000"/>
              </a:lnSpc>
              <a:buNone/>
            </a:pPr>
            <a:endParaRPr lang="en-US" sz="1600" dirty="0"/>
          </a:p>
          <a:p>
            <a:pPr lvl="1"/>
            <a:endParaRPr lang="en-US" sz="2400"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Nature of Motivation</a:t>
            </a:r>
          </a:p>
        </p:txBody>
      </p:sp>
      <p:sp>
        <p:nvSpPr>
          <p:cNvPr id="14339" name="Rectangle 3"/>
          <p:cNvSpPr>
            <a:spLocks noGrp="1" noChangeArrowheads="1"/>
          </p:cNvSpPr>
          <p:nvPr>
            <p:ph type="body" idx="1"/>
          </p:nvPr>
        </p:nvSpPr>
        <p:spPr>
          <a:xfrm>
            <a:off x="365125" y="1387476"/>
            <a:ext cx="7780762" cy="4013200"/>
          </a:xfrm>
        </p:spPr>
        <p:txBody>
          <a:bodyPr/>
          <a:lstStyle/>
          <a:p>
            <a:pPr>
              <a:buFont typeface="Wingdings" pitchFamily="2" charset="2"/>
              <a:buNone/>
            </a:pPr>
            <a:r>
              <a:rPr lang="en-US" sz="2400" i="1" dirty="0" smtClean="0">
                <a:effectLst>
                  <a:outerShdw blurRad="38100" dist="38100" dir="2700000" algn="tl">
                    <a:srgbClr val="C0C0C0"/>
                  </a:outerShdw>
                </a:effectLst>
              </a:rPr>
              <a:t>Motivation:  </a:t>
            </a:r>
            <a:r>
              <a:rPr lang="en-US" sz="2400" dirty="0" smtClean="0"/>
              <a:t>The </a:t>
            </a:r>
            <a:r>
              <a:rPr lang="en-US" sz="2400" dirty="0"/>
              <a:t>psychological forces acting on an individual that </a:t>
            </a:r>
            <a:r>
              <a:rPr lang="en-US" sz="2400" dirty="0" smtClean="0"/>
              <a:t>determine three elements of work behavior:</a:t>
            </a:r>
            <a:endParaRPr lang="en-US" sz="2400" dirty="0"/>
          </a:p>
          <a:p>
            <a:pPr lvl="2"/>
            <a:r>
              <a:rPr lang="en-US" sz="1800" dirty="0" smtClean="0"/>
              <a:t>__________________</a:t>
            </a:r>
          </a:p>
          <a:p>
            <a:pPr lvl="2"/>
            <a:r>
              <a:rPr lang="en-US" sz="1800" dirty="0" smtClean="0"/>
              <a:t>__________________</a:t>
            </a:r>
            <a:endParaRPr lang="en-US" sz="1800" dirty="0"/>
          </a:p>
          <a:p>
            <a:pPr lvl="2"/>
            <a:r>
              <a:rPr lang="en-US" sz="1800" dirty="0" smtClean="0">
                <a:cs typeface="Arial" charset="0"/>
              </a:rPr>
              <a:t>Persistence</a:t>
            </a:r>
            <a:endParaRPr lang="en-US" sz="1800" dirty="0">
              <a:cs typeface="Arial" charset="0"/>
            </a:endParaRPr>
          </a:p>
          <a:p>
            <a:pPr marL="682595" lvl="2" indent="0">
              <a:buNone/>
            </a:pPr>
            <a:r>
              <a:rPr lang="en-US" sz="1700" dirty="0" smtClean="0"/>
              <a:t>Motivation partially explains why employees behave the way they do. </a:t>
            </a:r>
          </a:p>
          <a:p>
            <a:pPr marL="0" indent="0">
              <a:buNone/>
            </a:pPr>
            <a:r>
              <a:rPr lang="en-US" sz="2800" i="1" dirty="0" smtClean="0">
                <a:effectLst>
                  <a:outerShdw blurRad="38100" dist="38100" dir="2700000" algn="tl">
                    <a:srgbClr val="C0C0C0"/>
                  </a:outerShdw>
                </a:effectLst>
              </a:rPr>
              <a:t>What’s the Difference?</a:t>
            </a:r>
          </a:p>
          <a:p>
            <a:pPr lvl="1"/>
            <a:r>
              <a:rPr lang="en-US" sz="2400" dirty="0" smtClean="0"/>
              <a:t>Intrinsically motivated behavior</a:t>
            </a:r>
          </a:p>
          <a:p>
            <a:pPr lvl="1"/>
            <a:endParaRPr lang="en-US" sz="2000" dirty="0" smtClean="0"/>
          </a:p>
          <a:p>
            <a:pPr lvl="1"/>
            <a:r>
              <a:rPr lang="en-US" sz="2400" dirty="0" smtClean="0"/>
              <a:t>Extrinsically motivated behavior</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t>Social Learning Theory </a:t>
            </a:r>
            <a:r>
              <a:rPr lang="en-US" dirty="0" smtClean="0"/>
              <a:t/>
            </a:r>
            <a:br>
              <a:rPr lang="en-US" dirty="0" smtClean="0"/>
            </a:br>
            <a:r>
              <a:rPr lang="en-US" sz="2800" dirty="0"/>
              <a:t>(Albert Bandura)</a:t>
            </a:r>
          </a:p>
        </p:txBody>
      </p:sp>
      <p:sp>
        <p:nvSpPr>
          <p:cNvPr id="62467" name="Rectangle 3"/>
          <p:cNvSpPr>
            <a:spLocks noGrp="1" noChangeArrowheads="1"/>
          </p:cNvSpPr>
          <p:nvPr>
            <p:ph type="body" idx="1"/>
          </p:nvPr>
        </p:nvSpPr>
        <p:spPr>
          <a:xfrm>
            <a:off x="365125" y="1387476"/>
            <a:ext cx="3997325" cy="4013200"/>
          </a:xfrm>
        </p:spPr>
        <p:txBody>
          <a:bodyPr/>
          <a:lstStyle/>
          <a:p>
            <a:pPr>
              <a:buFont typeface="Wingdings" pitchFamily="2" charset="2"/>
              <a:buNone/>
            </a:pPr>
            <a:r>
              <a:rPr lang="en-US" sz="2800" dirty="0"/>
              <a:t>A theory that takes into account how learning and motivation are influenced by people’s </a:t>
            </a:r>
            <a:br>
              <a:rPr lang="en-US" sz="2800" dirty="0"/>
            </a:br>
            <a:r>
              <a:rPr lang="en-US" sz="2800" dirty="0"/>
              <a:t>thoughts and </a:t>
            </a:r>
            <a:br>
              <a:rPr lang="en-US" sz="2800" dirty="0"/>
            </a:br>
            <a:r>
              <a:rPr lang="en-US" sz="2800" dirty="0"/>
              <a:t>beliefs and their </a:t>
            </a:r>
            <a:br>
              <a:rPr lang="en-US" sz="2800" dirty="0"/>
            </a:br>
            <a:r>
              <a:rPr lang="en-US" sz="2800" dirty="0" smtClean="0"/>
              <a:t>observation </a:t>
            </a:r>
            <a:r>
              <a:rPr lang="en-US" sz="2800" dirty="0"/>
              <a:t>of  </a:t>
            </a:r>
            <a:br>
              <a:rPr lang="en-US" sz="2800" dirty="0"/>
            </a:br>
            <a:r>
              <a:rPr lang="en-US" sz="2800" dirty="0"/>
              <a:t>other people’s </a:t>
            </a:r>
            <a:br>
              <a:rPr lang="en-US" sz="2800" dirty="0"/>
            </a:br>
            <a:r>
              <a:rPr lang="en-US" sz="2800" dirty="0"/>
              <a:t>behavior.</a:t>
            </a:r>
          </a:p>
        </p:txBody>
      </p:sp>
      <p:sp>
        <p:nvSpPr>
          <p:cNvPr id="2" name="TextBox 1"/>
          <p:cNvSpPr txBox="1"/>
          <p:nvPr/>
        </p:nvSpPr>
        <p:spPr>
          <a:xfrm>
            <a:off x="4848895" y="3844343"/>
            <a:ext cx="3129566"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dirty="0">
                <a:hlinkClick r:id="rId3"/>
              </a:rPr>
              <a:t>https://</a:t>
            </a:r>
            <a:r>
              <a:rPr lang="en-US" dirty="0" smtClean="0">
                <a:hlinkClick r:id="rId3"/>
              </a:rPr>
              <a:t>www.youtube.com/watch?v=PsTlJyox0Kg</a:t>
            </a:r>
            <a:r>
              <a:rPr lang="en-US" dirty="0" smtClean="0"/>
              <a:t> (a 6 min. film describing Bandura’s work with children – how does it apply to the workplace?)</a:t>
            </a:r>
            <a:endParaRPr lang="en-US"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3400" dirty="0"/>
              <a:t>Social Learning Theory:  </a:t>
            </a:r>
            <a:br>
              <a:rPr lang="en-US" sz="3400" dirty="0"/>
            </a:br>
            <a:r>
              <a:rPr lang="en-US" sz="3400" dirty="0"/>
              <a:t>Conditions for Vicarious Learning</a:t>
            </a:r>
          </a:p>
        </p:txBody>
      </p:sp>
      <p:sp>
        <p:nvSpPr>
          <p:cNvPr id="64515" name="Rectangle 3"/>
          <p:cNvSpPr>
            <a:spLocks noGrp="1" noChangeArrowheads="1"/>
          </p:cNvSpPr>
          <p:nvPr>
            <p:ph type="body" sz="half" idx="1"/>
          </p:nvPr>
        </p:nvSpPr>
        <p:spPr>
          <a:xfrm>
            <a:off x="161925" y="1387476"/>
            <a:ext cx="4425950" cy="4013200"/>
          </a:xfrm>
        </p:spPr>
        <p:txBody>
          <a:bodyPr/>
          <a:lstStyle/>
          <a:p>
            <a:pPr>
              <a:lnSpc>
                <a:spcPct val="80000"/>
              </a:lnSpc>
              <a:buFont typeface="Wingdings" pitchFamily="2" charset="2"/>
              <a:buNone/>
            </a:pPr>
            <a:r>
              <a:rPr lang="en-US" dirty="0"/>
              <a:t>   The learner…</a:t>
            </a:r>
          </a:p>
          <a:p>
            <a:pPr lvl="1">
              <a:lnSpc>
                <a:spcPct val="80000"/>
              </a:lnSpc>
            </a:pPr>
            <a:r>
              <a:rPr lang="en-US" b="1" dirty="0"/>
              <a:t>Observes</a:t>
            </a:r>
            <a:r>
              <a:rPr lang="en-US" dirty="0"/>
              <a:t> the model performing the behavior.</a:t>
            </a:r>
          </a:p>
          <a:p>
            <a:pPr lvl="1">
              <a:lnSpc>
                <a:spcPct val="80000"/>
              </a:lnSpc>
            </a:pPr>
            <a:r>
              <a:rPr lang="en-US" b="1" dirty="0"/>
              <a:t>Accurately perceives</a:t>
            </a:r>
            <a:r>
              <a:rPr lang="en-US" dirty="0"/>
              <a:t> the model’s behavior.</a:t>
            </a:r>
          </a:p>
          <a:p>
            <a:pPr lvl="1">
              <a:lnSpc>
                <a:spcPct val="80000"/>
              </a:lnSpc>
            </a:pPr>
            <a:r>
              <a:rPr lang="en-US" b="1" dirty="0"/>
              <a:t>Remembers</a:t>
            </a:r>
            <a:r>
              <a:rPr lang="en-US" dirty="0"/>
              <a:t> the behavior.</a:t>
            </a:r>
          </a:p>
          <a:p>
            <a:pPr lvl="1">
              <a:lnSpc>
                <a:spcPct val="80000"/>
              </a:lnSpc>
            </a:pPr>
            <a:r>
              <a:rPr lang="en-US" dirty="0"/>
              <a:t>Has the </a:t>
            </a:r>
            <a:r>
              <a:rPr lang="en-US" b="1" dirty="0"/>
              <a:t>skills</a:t>
            </a:r>
            <a:r>
              <a:rPr lang="en-US" dirty="0"/>
              <a:t> needed to perform the behavior.</a:t>
            </a:r>
          </a:p>
          <a:p>
            <a:pPr lvl="1">
              <a:lnSpc>
                <a:spcPct val="80000"/>
              </a:lnSpc>
            </a:pPr>
            <a:r>
              <a:rPr lang="en-US" dirty="0"/>
              <a:t>Sees or knows that the model is </a:t>
            </a:r>
            <a:r>
              <a:rPr lang="en-US" b="1" dirty="0"/>
              <a:t>positively</a:t>
            </a:r>
            <a:r>
              <a:rPr lang="en-US" dirty="0"/>
              <a:t> </a:t>
            </a:r>
            <a:r>
              <a:rPr lang="en-US" b="1" dirty="0"/>
              <a:t>reinforced</a:t>
            </a:r>
            <a:r>
              <a:rPr lang="en-US" dirty="0"/>
              <a:t> for the behavior.</a:t>
            </a:r>
          </a:p>
        </p:txBody>
      </p:sp>
      <p:sp>
        <p:nvSpPr>
          <p:cNvPr id="64516" name="Rectangle 4"/>
          <p:cNvSpPr>
            <a:spLocks noGrp="1" noChangeArrowheads="1"/>
          </p:cNvSpPr>
          <p:nvPr>
            <p:ph type="body" sz="half" idx="2"/>
          </p:nvPr>
        </p:nvSpPr>
        <p:spPr>
          <a:xfrm>
            <a:off x="4494628" y="1387476"/>
            <a:ext cx="3504786" cy="4013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1A69A4"/>
            </a:solidFill>
          </a:ln>
        </p:spPr>
        <p:txBody>
          <a:bodyPr/>
          <a:lstStyle/>
          <a:p>
            <a:pPr>
              <a:lnSpc>
                <a:spcPct val="80000"/>
              </a:lnSpc>
              <a:buFont typeface="Wingdings" pitchFamily="2" charset="2"/>
              <a:buNone/>
            </a:pPr>
            <a:r>
              <a:rPr lang="en-US" sz="2600" dirty="0"/>
              <a:t>People are motivated to imitate models who </a:t>
            </a:r>
            <a:r>
              <a:rPr lang="en-US" sz="2600" dirty="0" smtClean="0"/>
              <a:t>have certain characteristics.  What are they?</a:t>
            </a:r>
            <a:endParaRPr lang="en-US" sz="2600" dirty="0"/>
          </a:p>
          <a:p>
            <a:pPr marL="0" indent="0">
              <a:lnSpc>
                <a:spcPct val="80000"/>
              </a:lnSpc>
              <a:buNone/>
            </a:pPr>
            <a:r>
              <a:rPr lang="en-US" dirty="0" smtClean="0"/>
              <a:t> </a:t>
            </a:r>
            <a:endParaRPr lang="en-US" dirty="0"/>
          </a:p>
          <a:p>
            <a:pPr>
              <a:lnSpc>
                <a:spcPct val="80000"/>
              </a:lnSpc>
            </a:pPr>
            <a:endParaRPr lang="en-US" dirty="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Social Learning Theory</a:t>
            </a:r>
          </a:p>
        </p:txBody>
      </p:sp>
      <p:sp>
        <p:nvSpPr>
          <p:cNvPr id="65539" name="Rectangle 3"/>
          <p:cNvSpPr>
            <a:spLocks noGrp="1" noChangeArrowheads="1"/>
          </p:cNvSpPr>
          <p:nvPr>
            <p:ph type="body" idx="1"/>
          </p:nvPr>
        </p:nvSpPr>
        <p:spPr/>
        <p:txBody>
          <a:bodyPr/>
          <a:lstStyle/>
          <a:p>
            <a:r>
              <a:rPr lang="en-US" sz="2800" dirty="0"/>
              <a:t>Self-Reinforcement</a:t>
            </a:r>
          </a:p>
          <a:p>
            <a:pPr lvl="2"/>
            <a:r>
              <a:rPr lang="en-US" sz="2000" dirty="0" smtClean="0"/>
              <a:t>What role does self-reinforcement play in “The </a:t>
            </a:r>
            <a:r>
              <a:rPr lang="en-US" sz="2000" dirty="0"/>
              <a:t>self-management of </a:t>
            </a:r>
            <a:r>
              <a:rPr lang="en-US" sz="2000" dirty="0" smtClean="0"/>
              <a:t>behavior?”</a:t>
            </a:r>
            <a:endParaRPr lang="en-US" sz="2000" dirty="0"/>
          </a:p>
          <a:p>
            <a:r>
              <a:rPr lang="en-US" sz="2800" dirty="0" smtClean="0"/>
              <a:t>Self-efficacy</a:t>
            </a:r>
          </a:p>
          <a:p>
            <a:pPr lvl="1"/>
            <a:r>
              <a:rPr lang="en-US" sz="2400" dirty="0"/>
              <a:t>What is Self-efficacy</a:t>
            </a:r>
            <a:r>
              <a:rPr lang="en-US" sz="2400" dirty="0" smtClean="0"/>
              <a:t>?</a:t>
            </a:r>
          </a:p>
          <a:p>
            <a:pPr lvl="1"/>
            <a:r>
              <a:rPr lang="en-US" sz="2400" dirty="0" smtClean="0"/>
              <a:t>How is Self-efficacy different from self-esteem?</a:t>
            </a:r>
          </a:p>
          <a:p>
            <a:pPr lvl="1"/>
            <a:r>
              <a:rPr lang="en-US" sz="2400" dirty="0" smtClean="0"/>
              <a:t>How can a manager increase self-efficacy?</a:t>
            </a:r>
          </a:p>
          <a:p>
            <a:pPr lvl="1"/>
            <a:r>
              <a:rPr lang="en-US" sz="2400" dirty="0" smtClean="0"/>
              <a:t>What are other ways a person can increase their own self-efficacy?</a:t>
            </a:r>
            <a:endParaRPr lang="en-US" sz="2400"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Increasing Self-Efficacy</a:t>
            </a:r>
            <a:endParaRPr lang="en-US" dirty="0"/>
          </a:p>
        </p:txBody>
      </p:sp>
      <p:sp>
        <p:nvSpPr>
          <p:cNvPr id="26627" name="Content Placeholder 2"/>
          <p:cNvSpPr>
            <a:spLocks noGrp="1"/>
          </p:cNvSpPr>
          <p:nvPr>
            <p:ph idx="1"/>
          </p:nvPr>
        </p:nvSpPr>
        <p:spPr>
          <a:xfrm>
            <a:off x="357188" y="1332564"/>
            <a:ext cx="7634288" cy="4013200"/>
          </a:xfrm>
        </p:spPr>
        <p:txBody>
          <a:bodyPr/>
          <a:lstStyle/>
          <a:p>
            <a:pPr eaLnBrk="1" hangingPunct="1">
              <a:lnSpc>
                <a:spcPct val="90000"/>
              </a:lnSpc>
            </a:pPr>
            <a:r>
              <a:rPr lang="en-US" sz="2400" b="1" dirty="0" smtClean="0"/>
              <a:t>Enactive Mastery</a:t>
            </a:r>
          </a:p>
          <a:p>
            <a:pPr lvl="1">
              <a:lnSpc>
                <a:spcPct val="90000"/>
              </a:lnSpc>
            </a:pPr>
            <a:r>
              <a:rPr lang="en-US" sz="1600" dirty="0" smtClean="0"/>
              <a:t>Most </a:t>
            </a:r>
            <a:r>
              <a:rPr lang="en-US" sz="1600" dirty="0"/>
              <a:t>important source of efficacy</a:t>
            </a:r>
          </a:p>
          <a:p>
            <a:pPr lvl="1" eaLnBrk="1" hangingPunct="1">
              <a:lnSpc>
                <a:spcPct val="90000"/>
              </a:lnSpc>
            </a:pPr>
            <a:r>
              <a:rPr lang="en-US" sz="1600" dirty="0"/>
              <a:t>Gaining relevant experience with task or job</a:t>
            </a:r>
          </a:p>
          <a:p>
            <a:pPr lvl="1" eaLnBrk="1" hangingPunct="1">
              <a:lnSpc>
                <a:spcPct val="90000"/>
              </a:lnSpc>
            </a:pPr>
            <a:r>
              <a:rPr lang="en-US" sz="1600" dirty="0"/>
              <a:t>“Practice makes perfect</a:t>
            </a:r>
            <a:r>
              <a:rPr lang="en-US" sz="1600" dirty="0" smtClean="0"/>
              <a:t>” (</a:t>
            </a:r>
            <a:r>
              <a:rPr lang="en-US" sz="1100" dirty="0" smtClean="0">
                <a:hlinkClick r:id="rId3"/>
              </a:rPr>
              <a:t>https</a:t>
            </a:r>
            <a:r>
              <a:rPr lang="en-US" sz="1100" dirty="0">
                <a:hlinkClick r:id="rId3"/>
              </a:rPr>
              <a:t>://</a:t>
            </a:r>
            <a:r>
              <a:rPr lang="en-US" sz="1100" dirty="0" smtClean="0">
                <a:hlinkClick r:id="rId3"/>
              </a:rPr>
              <a:t>www.youtube.com/watch?v=EtJy69cEOtQ</a:t>
            </a:r>
            <a:r>
              <a:rPr lang="en-US" sz="1100" dirty="0" smtClean="0"/>
              <a:t>  24 min.; </a:t>
            </a:r>
          </a:p>
          <a:p>
            <a:pPr marL="347646" lvl="1" indent="0" eaLnBrk="1" hangingPunct="1">
              <a:lnSpc>
                <a:spcPct val="90000"/>
              </a:lnSpc>
              <a:buNone/>
            </a:pPr>
            <a:r>
              <a:rPr lang="en-US" sz="1100" dirty="0"/>
              <a:t> </a:t>
            </a:r>
            <a:r>
              <a:rPr lang="en-US" sz="1100" dirty="0" smtClean="0"/>
              <a:t>     a bit self-indulgent when singing, but the speaker makes </a:t>
            </a:r>
            <a:r>
              <a:rPr lang="en-US" sz="1100" dirty="0" smtClean="0"/>
              <a:t>some </a:t>
            </a:r>
            <a:r>
              <a:rPr lang="en-US" sz="1100" dirty="0" smtClean="0"/>
              <a:t>good points about ‘practicing…’</a:t>
            </a:r>
            <a:r>
              <a:rPr lang="en-US" sz="1400" dirty="0" smtClean="0"/>
              <a:t>)</a:t>
            </a:r>
            <a:endParaRPr lang="en-US" sz="1400" dirty="0"/>
          </a:p>
          <a:p>
            <a:pPr eaLnBrk="1" hangingPunct="1">
              <a:lnSpc>
                <a:spcPct val="90000"/>
              </a:lnSpc>
            </a:pPr>
            <a:r>
              <a:rPr lang="en-US" sz="2400" b="1" dirty="0" smtClean="0"/>
              <a:t>Vicarious modeling</a:t>
            </a:r>
            <a:endParaRPr lang="en-US" sz="2400" b="1" dirty="0"/>
          </a:p>
          <a:p>
            <a:pPr lvl="1" eaLnBrk="1" hangingPunct="1">
              <a:lnSpc>
                <a:spcPct val="90000"/>
              </a:lnSpc>
            </a:pPr>
            <a:r>
              <a:rPr lang="en-US" sz="1600" dirty="0"/>
              <a:t>Increasing confidence by watching others perform the task</a:t>
            </a:r>
          </a:p>
          <a:p>
            <a:pPr lvl="1" eaLnBrk="1" hangingPunct="1">
              <a:lnSpc>
                <a:spcPct val="90000"/>
              </a:lnSpc>
            </a:pPr>
            <a:r>
              <a:rPr lang="en-US" sz="1600" dirty="0"/>
              <a:t>Effective when observer sees a similar model to himself.</a:t>
            </a:r>
          </a:p>
          <a:p>
            <a:pPr eaLnBrk="1" hangingPunct="1">
              <a:lnSpc>
                <a:spcPct val="90000"/>
              </a:lnSpc>
            </a:pPr>
            <a:r>
              <a:rPr lang="en-US" sz="2400" b="1" dirty="0" smtClean="0"/>
              <a:t>Verbal persuasion</a:t>
            </a:r>
            <a:endParaRPr lang="en-US" sz="2400" b="1" dirty="0"/>
          </a:p>
          <a:p>
            <a:pPr lvl="1" eaLnBrk="1" hangingPunct="1">
              <a:lnSpc>
                <a:spcPct val="90000"/>
              </a:lnSpc>
            </a:pPr>
            <a:r>
              <a:rPr lang="en-US" sz="1600" dirty="0"/>
              <a:t>Motivation through verbal conviction</a:t>
            </a:r>
          </a:p>
          <a:p>
            <a:pPr lvl="1" eaLnBrk="1" hangingPunct="1">
              <a:lnSpc>
                <a:spcPct val="90000"/>
              </a:lnSpc>
            </a:pPr>
            <a:r>
              <a:rPr lang="en-US" sz="1600" b="1" dirty="0"/>
              <a:t>Pygmalion</a:t>
            </a:r>
            <a:r>
              <a:rPr lang="en-US" sz="1600" dirty="0"/>
              <a:t> effect - self-fulfilling prophecy</a:t>
            </a:r>
          </a:p>
          <a:p>
            <a:pPr eaLnBrk="1" hangingPunct="1">
              <a:lnSpc>
                <a:spcPct val="90000"/>
              </a:lnSpc>
            </a:pPr>
            <a:r>
              <a:rPr lang="en-US" sz="2400" b="1" dirty="0"/>
              <a:t>Level of energy should match task </a:t>
            </a:r>
            <a:endParaRPr lang="en-US" sz="2400" dirty="0"/>
          </a:p>
          <a:p>
            <a:pPr lvl="1">
              <a:lnSpc>
                <a:spcPct val="90000"/>
              </a:lnSpc>
            </a:pPr>
            <a:r>
              <a:rPr lang="en-US" sz="1600" dirty="0"/>
              <a:t>High for short-term tasks, lower for steady, detailed tasks</a:t>
            </a:r>
          </a:p>
        </p:txBody>
      </p:sp>
      <p:sp>
        <p:nvSpPr>
          <p:cNvPr id="4" name="Footer Placeholder 3"/>
          <p:cNvSpPr>
            <a:spLocks noGrp="1"/>
          </p:cNvSpPr>
          <p:nvPr>
            <p:ph type="ftr" sz="quarter" idx="4294967295"/>
          </p:nvPr>
        </p:nvSpPr>
        <p:spPr>
          <a:xfrm>
            <a:off x="617220" y="5481320"/>
            <a:ext cx="4183380" cy="316442"/>
          </a:xfrm>
          <a:prstGeom prst="rect">
            <a:avLst/>
          </a:prstGeom>
        </p:spPr>
        <p:txBody>
          <a:bodyPr lIns="80984" tIns="40492" rIns="80984" bIns="40492"/>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5897880" y="5508838"/>
            <a:ext cx="1920240" cy="316442"/>
          </a:xfrm>
          <a:prstGeom prst="rect">
            <a:avLst/>
          </a:prstGeom>
        </p:spPr>
        <p:txBody>
          <a:bodyPr lIns="80984" tIns="40492" rIns="80984" bIns="40492"/>
          <a:lstStyle/>
          <a:p>
            <a:pPr>
              <a:defRPr/>
            </a:pPr>
            <a:r>
              <a:rPr lang="en-US" dirty="0" smtClean="0"/>
              <a:t>  </a:t>
            </a:r>
            <a:endParaRPr lang="en-US" dirty="0"/>
          </a:p>
        </p:txBody>
      </p:sp>
    </p:spTree>
    <p:extLst>
      <p:ext uri="{BB962C8B-B14F-4D97-AF65-F5344CB8AC3E}">
        <p14:creationId xmlns:p14="http://schemas.microsoft.com/office/powerpoint/2010/main" val="7494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rgbClr val="1A69A4"/>
                                      </p:to>
                                    </p:animClr>
                                  </p:subTnLst>
                                </p:cTn>
                              </p:par>
                              <p:par>
                                <p:cTn id="13" presetID="10" presetClass="entr" presetSubtype="0" fill="hold"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fade">
                                      <p:cBhvr>
                                        <p:cTn id="15" dur="5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rgbClr val="1A69A4"/>
                                      </p:to>
                                    </p:animClr>
                                  </p:subTnLst>
                                </p:cTn>
                              </p:par>
                              <p:par>
                                <p:cTn id="16" presetID="10" presetClass="entr" presetSubtype="0" fill="hold" nodeType="with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fade">
                                      <p:cBhvr>
                                        <p:cTn id="18" dur="5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rgbClr val="1A69A4"/>
                                      </p:to>
                                    </p:animClr>
                                  </p:subTnLst>
                                </p:cTn>
                              </p:par>
                              <p:par>
                                <p:cTn id="19" presetID="10" presetClass="entr" presetSubtype="0" fill="hold" nodeType="with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animEffect transition="in" filter="fade">
                                      <p:cBhvr>
                                        <p:cTn id="21" dur="500"/>
                                        <p:tgtEl>
                                          <p:spTgt spid="26627">
                                            <p:txEl>
                                              <p:pRg st="4" end="4"/>
                                            </p:txEl>
                                          </p:spTgt>
                                        </p:tgtEl>
                                      </p:cBhvr>
                                    </p:animEffect>
                                  </p:childTnLst>
                                  <p:subTnLst>
                                    <p:animClr clrSpc="rgb" dir="cw">
                                      <p:cBhvr override="childStyle">
                                        <p:cTn dur="1" fill="hold" display="0" masterRel="nextClick" afterEffect="1"/>
                                        <p:tgtEl>
                                          <p:spTgt spid="26627">
                                            <p:txEl>
                                              <p:pRg st="4" end="4"/>
                                            </p:txEl>
                                          </p:spTgt>
                                        </p:tgtEl>
                                        <p:attrNameLst>
                                          <p:attrName>ppt_c</p:attrName>
                                        </p:attrNameLst>
                                      </p:cBhvr>
                                      <p:to>
                                        <a:srgbClr val="1A69A4"/>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6627">
                                            <p:txEl>
                                              <p:pRg st="5" end="5"/>
                                            </p:txEl>
                                          </p:spTgt>
                                        </p:tgtEl>
                                        <p:attrNameLst>
                                          <p:attrName>style.visibility</p:attrName>
                                        </p:attrNameLst>
                                      </p:cBhvr>
                                      <p:to>
                                        <p:strVal val="visible"/>
                                      </p:to>
                                    </p:set>
                                    <p:animEffect transition="in" filter="fade">
                                      <p:cBhvr>
                                        <p:cTn id="26" dur="500"/>
                                        <p:tgtEl>
                                          <p:spTgt spid="26627">
                                            <p:txEl>
                                              <p:pRg st="5" end="5"/>
                                            </p:txEl>
                                          </p:spTgt>
                                        </p:tgtEl>
                                      </p:cBhvr>
                                    </p:animEffect>
                                  </p:childTnLst>
                                  <p:subTnLst>
                                    <p:animClr clrSpc="rgb" dir="cw">
                                      <p:cBhvr override="childStyle">
                                        <p:cTn dur="1" fill="hold" display="0" masterRel="nextClick" afterEffect="1"/>
                                        <p:tgtEl>
                                          <p:spTgt spid="26627">
                                            <p:txEl>
                                              <p:pRg st="5" end="5"/>
                                            </p:txEl>
                                          </p:spTgt>
                                        </p:tgtEl>
                                        <p:attrNameLst>
                                          <p:attrName>ppt_c</p:attrName>
                                        </p:attrNameLst>
                                      </p:cBhvr>
                                      <p:to>
                                        <a:srgbClr val="1A69A4"/>
                                      </p:to>
                                    </p:animClr>
                                  </p:subTnLst>
                                </p:cTn>
                              </p:par>
                              <p:par>
                                <p:cTn id="27" presetID="10" presetClass="entr" presetSubtype="0" fill="hold" nodeType="withEffect">
                                  <p:stCondLst>
                                    <p:cond delay="0"/>
                                  </p:stCondLst>
                                  <p:childTnLst>
                                    <p:set>
                                      <p:cBhvr>
                                        <p:cTn id="28" dur="1" fill="hold">
                                          <p:stCondLst>
                                            <p:cond delay="0"/>
                                          </p:stCondLst>
                                        </p:cTn>
                                        <p:tgtEl>
                                          <p:spTgt spid="26627">
                                            <p:txEl>
                                              <p:pRg st="6" end="6"/>
                                            </p:txEl>
                                          </p:spTgt>
                                        </p:tgtEl>
                                        <p:attrNameLst>
                                          <p:attrName>style.visibility</p:attrName>
                                        </p:attrNameLst>
                                      </p:cBhvr>
                                      <p:to>
                                        <p:strVal val="visible"/>
                                      </p:to>
                                    </p:set>
                                    <p:animEffect transition="in" filter="fade">
                                      <p:cBhvr>
                                        <p:cTn id="29" dur="500"/>
                                        <p:tgtEl>
                                          <p:spTgt spid="26627">
                                            <p:txEl>
                                              <p:pRg st="6" end="6"/>
                                            </p:txEl>
                                          </p:spTgt>
                                        </p:tgtEl>
                                      </p:cBhvr>
                                    </p:animEffect>
                                  </p:childTnLst>
                                  <p:subTnLst>
                                    <p:animClr clrSpc="rgb" dir="cw">
                                      <p:cBhvr override="childStyle">
                                        <p:cTn dur="1" fill="hold" display="0" masterRel="nextClick" afterEffect="1"/>
                                        <p:tgtEl>
                                          <p:spTgt spid="26627">
                                            <p:txEl>
                                              <p:pRg st="6" end="6"/>
                                            </p:txEl>
                                          </p:spTgt>
                                        </p:tgtEl>
                                        <p:attrNameLst>
                                          <p:attrName>ppt_c</p:attrName>
                                        </p:attrNameLst>
                                      </p:cBhvr>
                                      <p:to>
                                        <a:srgbClr val="1A69A4"/>
                                      </p:to>
                                    </p:animClr>
                                  </p:subTnLst>
                                </p:cTn>
                              </p:par>
                              <p:par>
                                <p:cTn id="30" presetID="10" presetClass="entr" presetSubtype="0" fill="hold" nodeType="withEffect">
                                  <p:stCondLst>
                                    <p:cond delay="0"/>
                                  </p:stCondLst>
                                  <p:childTnLst>
                                    <p:set>
                                      <p:cBhvr>
                                        <p:cTn id="31" dur="1" fill="hold">
                                          <p:stCondLst>
                                            <p:cond delay="0"/>
                                          </p:stCondLst>
                                        </p:cTn>
                                        <p:tgtEl>
                                          <p:spTgt spid="26627">
                                            <p:txEl>
                                              <p:pRg st="7" end="7"/>
                                            </p:txEl>
                                          </p:spTgt>
                                        </p:tgtEl>
                                        <p:attrNameLst>
                                          <p:attrName>style.visibility</p:attrName>
                                        </p:attrNameLst>
                                      </p:cBhvr>
                                      <p:to>
                                        <p:strVal val="visible"/>
                                      </p:to>
                                    </p:set>
                                    <p:animEffect transition="in" filter="fade">
                                      <p:cBhvr>
                                        <p:cTn id="32" dur="500"/>
                                        <p:tgtEl>
                                          <p:spTgt spid="26627">
                                            <p:txEl>
                                              <p:pRg st="7" end="7"/>
                                            </p:txEl>
                                          </p:spTgt>
                                        </p:tgtEl>
                                      </p:cBhvr>
                                    </p:animEffect>
                                  </p:childTnLst>
                                  <p:subTnLst>
                                    <p:animClr clrSpc="rgb" dir="cw">
                                      <p:cBhvr override="childStyle">
                                        <p:cTn dur="1" fill="hold" display="0" masterRel="nextClick" afterEffect="1"/>
                                        <p:tgtEl>
                                          <p:spTgt spid="26627">
                                            <p:txEl>
                                              <p:pRg st="7" end="7"/>
                                            </p:txEl>
                                          </p:spTgt>
                                        </p:tgtEl>
                                        <p:attrNameLst>
                                          <p:attrName>ppt_c</p:attrName>
                                        </p:attrNameLst>
                                      </p:cBhvr>
                                      <p:to>
                                        <a:srgbClr val="1A69A4"/>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Effect transition="in" filter="fade">
                                      <p:cBhvr>
                                        <p:cTn id="37" dur="500"/>
                                        <p:tgtEl>
                                          <p:spTgt spid="26627">
                                            <p:txEl>
                                              <p:pRg st="8" end="8"/>
                                            </p:txEl>
                                          </p:spTgt>
                                        </p:tgtEl>
                                      </p:cBhvr>
                                    </p:animEffect>
                                  </p:childTnLst>
                                  <p:subTnLst>
                                    <p:animClr clrSpc="rgb" dir="cw">
                                      <p:cBhvr override="childStyle">
                                        <p:cTn dur="1" fill="hold" display="0" masterRel="nextClick" afterEffect="1"/>
                                        <p:tgtEl>
                                          <p:spTgt spid="26627">
                                            <p:txEl>
                                              <p:pRg st="8" end="8"/>
                                            </p:txEl>
                                          </p:spTgt>
                                        </p:tgtEl>
                                        <p:attrNameLst>
                                          <p:attrName>ppt_c</p:attrName>
                                        </p:attrNameLst>
                                      </p:cBhvr>
                                      <p:to>
                                        <a:srgbClr val="1A69A4"/>
                                      </p:to>
                                    </p:animClr>
                                  </p:subTnLst>
                                </p:cTn>
                              </p:par>
                              <p:par>
                                <p:cTn id="38" presetID="10" presetClass="entr" presetSubtype="0" fill="hold" nodeType="withEffect">
                                  <p:stCondLst>
                                    <p:cond delay="0"/>
                                  </p:stCondLst>
                                  <p:childTnLst>
                                    <p:set>
                                      <p:cBhvr>
                                        <p:cTn id="39" dur="1" fill="hold">
                                          <p:stCondLst>
                                            <p:cond delay="0"/>
                                          </p:stCondLst>
                                        </p:cTn>
                                        <p:tgtEl>
                                          <p:spTgt spid="26627">
                                            <p:txEl>
                                              <p:pRg st="9" end="9"/>
                                            </p:txEl>
                                          </p:spTgt>
                                        </p:tgtEl>
                                        <p:attrNameLst>
                                          <p:attrName>style.visibility</p:attrName>
                                        </p:attrNameLst>
                                      </p:cBhvr>
                                      <p:to>
                                        <p:strVal val="visible"/>
                                      </p:to>
                                    </p:set>
                                    <p:animEffect transition="in" filter="fade">
                                      <p:cBhvr>
                                        <p:cTn id="40" dur="500"/>
                                        <p:tgtEl>
                                          <p:spTgt spid="26627">
                                            <p:txEl>
                                              <p:pRg st="9" end="9"/>
                                            </p:txEl>
                                          </p:spTgt>
                                        </p:tgtEl>
                                      </p:cBhvr>
                                    </p:animEffect>
                                  </p:childTnLst>
                                  <p:subTnLst>
                                    <p:animClr clrSpc="rgb" dir="cw">
                                      <p:cBhvr override="childStyle">
                                        <p:cTn dur="1" fill="hold" display="0" masterRel="nextClick" afterEffect="1"/>
                                        <p:tgtEl>
                                          <p:spTgt spid="26627">
                                            <p:txEl>
                                              <p:pRg st="9" end="9"/>
                                            </p:txEl>
                                          </p:spTgt>
                                        </p:tgtEl>
                                        <p:attrNameLst>
                                          <p:attrName>ppt_c</p:attrName>
                                        </p:attrNameLst>
                                      </p:cBhvr>
                                      <p:to>
                                        <a:srgbClr val="1A69A4"/>
                                      </p:to>
                                    </p:animClr>
                                  </p:subTnLst>
                                </p:cTn>
                              </p:par>
                              <p:par>
                                <p:cTn id="41" presetID="10" presetClass="entr" presetSubtype="0" fill="hold" nodeType="withEffect">
                                  <p:stCondLst>
                                    <p:cond delay="0"/>
                                  </p:stCondLst>
                                  <p:childTnLst>
                                    <p:set>
                                      <p:cBhvr>
                                        <p:cTn id="42" dur="1" fill="hold">
                                          <p:stCondLst>
                                            <p:cond delay="0"/>
                                          </p:stCondLst>
                                        </p:cTn>
                                        <p:tgtEl>
                                          <p:spTgt spid="26627">
                                            <p:txEl>
                                              <p:pRg st="10" end="10"/>
                                            </p:txEl>
                                          </p:spTgt>
                                        </p:tgtEl>
                                        <p:attrNameLst>
                                          <p:attrName>style.visibility</p:attrName>
                                        </p:attrNameLst>
                                      </p:cBhvr>
                                      <p:to>
                                        <p:strVal val="visible"/>
                                      </p:to>
                                    </p:set>
                                    <p:animEffect transition="in" filter="fade">
                                      <p:cBhvr>
                                        <p:cTn id="43" dur="500"/>
                                        <p:tgtEl>
                                          <p:spTgt spid="26627">
                                            <p:txEl>
                                              <p:pRg st="10" end="10"/>
                                            </p:txEl>
                                          </p:spTgt>
                                        </p:tgtEl>
                                      </p:cBhvr>
                                    </p:animEffect>
                                  </p:childTnLst>
                                  <p:subTnLst>
                                    <p:animClr clrSpc="rgb" dir="cw">
                                      <p:cBhvr override="childStyle">
                                        <p:cTn dur="1" fill="hold" display="0" masterRel="nextClick" afterEffect="1"/>
                                        <p:tgtEl>
                                          <p:spTgt spid="26627">
                                            <p:txEl>
                                              <p:pRg st="10" end="10"/>
                                            </p:txEl>
                                          </p:spTgt>
                                        </p:tgtEl>
                                        <p:attrNameLst>
                                          <p:attrName>ppt_c</p:attrName>
                                        </p:attrNameLst>
                                      </p:cBhvr>
                                      <p:to>
                                        <a:srgbClr val="1A69A4"/>
                                      </p:to>
                                    </p:animClr>
                                  </p:sub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6627">
                                            <p:txEl>
                                              <p:pRg st="11" end="11"/>
                                            </p:txEl>
                                          </p:spTgt>
                                        </p:tgtEl>
                                        <p:attrNameLst>
                                          <p:attrName>style.visibility</p:attrName>
                                        </p:attrNameLst>
                                      </p:cBhvr>
                                      <p:to>
                                        <p:strVal val="visible"/>
                                      </p:to>
                                    </p:set>
                                    <p:animEffect transition="in" filter="fade">
                                      <p:cBhvr>
                                        <p:cTn id="48" dur="500"/>
                                        <p:tgtEl>
                                          <p:spTgt spid="26627">
                                            <p:txEl>
                                              <p:pRg st="11" end="11"/>
                                            </p:txEl>
                                          </p:spTgt>
                                        </p:tgtEl>
                                      </p:cBhvr>
                                    </p:animEffect>
                                  </p:childTnLst>
                                  <p:subTnLst>
                                    <p:animClr clrSpc="rgb" dir="cw">
                                      <p:cBhvr override="childStyle">
                                        <p:cTn dur="1" fill="hold" display="0" masterRel="nextClick" afterEffect="1"/>
                                        <p:tgtEl>
                                          <p:spTgt spid="26627">
                                            <p:txEl>
                                              <p:pRg st="11" end="11"/>
                                            </p:txEl>
                                          </p:spTgt>
                                        </p:tgtEl>
                                        <p:attrNameLst>
                                          <p:attrName>ppt_c</p:attrName>
                                        </p:attrNameLst>
                                      </p:cBhvr>
                                      <p:to>
                                        <a:srgbClr val="1A69A4"/>
                                      </p:to>
                                    </p:animClr>
                                  </p:subTnLst>
                                </p:cTn>
                              </p:par>
                              <p:par>
                                <p:cTn id="49" presetID="10" presetClass="entr" presetSubtype="0" fill="hold" nodeType="withEffect">
                                  <p:stCondLst>
                                    <p:cond delay="0"/>
                                  </p:stCondLst>
                                  <p:childTnLst>
                                    <p:set>
                                      <p:cBhvr>
                                        <p:cTn id="50" dur="1" fill="hold">
                                          <p:stCondLst>
                                            <p:cond delay="0"/>
                                          </p:stCondLst>
                                        </p:cTn>
                                        <p:tgtEl>
                                          <p:spTgt spid="26627">
                                            <p:txEl>
                                              <p:pRg st="12" end="12"/>
                                            </p:txEl>
                                          </p:spTgt>
                                        </p:tgtEl>
                                        <p:attrNameLst>
                                          <p:attrName>style.visibility</p:attrName>
                                        </p:attrNameLst>
                                      </p:cBhvr>
                                      <p:to>
                                        <p:strVal val="visible"/>
                                      </p:to>
                                    </p:set>
                                    <p:animEffect transition="in" filter="fade">
                                      <p:cBhvr>
                                        <p:cTn id="51" dur="500"/>
                                        <p:tgtEl>
                                          <p:spTgt spid="26627">
                                            <p:txEl>
                                              <p:pRg st="12" end="12"/>
                                            </p:txEl>
                                          </p:spTgt>
                                        </p:tgtEl>
                                      </p:cBhvr>
                                    </p:animEffect>
                                  </p:childTnLst>
                                  <p:subTnLst>
                                    <p:animClr clrSpc="rgb" dir="cw">
                                      <p:cBhvr override="childStyle">
                                        <p:cTn dur="1" fill="hold" display="0" masterRel="nextClick" afterEffect="1"/>
                                        <p:tgtEl>
                                          <p:spTgt spid="26627">
                                            <p:txEl>
                                              <p:pRg st="12" end="12"/>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Employee Recognition </a:t>
            </a:r>
            <a:br>
              <a:rPr lang="en-US" sz="3600" dirty="0" smtClean="0"/>
            </a:br>
            <a:r>
              <a:rPr lang="en-US" sz="3600" dirty="0" smtClean="0"/>
              <a:t>Programs</a:t>
            </a:r>
            <a:endParaRPr lang="en-US" sz="3600" dirty="0"/>
          </a:p>
        </p:txBody>
      </p:sp>
      <p:sp>
        <p:nvSpPr>
          <p:cNvPr id="18435" name="Content Placeholder 2"/>
          <p:cNvSpPr>
            <a:spLocks noGrp="1"/>
          </p:cNvSpPr>
          <p:nvPr>
            <p:ph idx="1"/>
          </p:nvPr>
        </p:nvSpPr>
        <p:spPr>
          <a:xfrm>
            <a:off x="160019" y="1313815"/>
            <a:ext cx="7594683" cy="4292600"/>
          </a:xfrm>
        </p:spPr>
        <p:txBody>
          <a:bodyPr/>
          <a:lstStyle/>
          <a:p>
            <a:pPr lvl="1"/>
            <a:r>
              <a:rPr lang="en-US" dirty="0" smtClean="0"/>
              <a:t>Attempt to motivate workers to imitate successful peers (Social Learning Theory)  </a:t>
            </a:r>
          </a:p>
          <a:p>
            <a:pPr lvl="1"/>
            <a:r>
              <a:rPr lang="en-US" dirty="0" smtClean="0"/>
              <a:t>Primarily Intrinsic rewards.  </a:t>
            </a:r>
          </a:p>
          <a:p>
            <a:pPr lvl="1"/>
            <a:r>
              <a:rPr lang="en-US" dirty="0" smtClean="0"/>
              <a:t>Use praise as reinforcement.  </a:t>
            </a:r>
          </a:p>
          <a:p>
            <a:pPr lvl="1"/>
            <a:r>
              <a:rPr lang="en-US" dirty="0" smtClean="0"/>
              <a:t>What is good about these?</a:t>
            </a:r>
            <a:endParaRPr lang="en-US" dirty="0" smtClean="0"/>
          </a:p>
          <a:p>
            <a:pPr lvl="1"/>
            <a:r>
              <a:rPr lang="en-US" dirty="0" smtClean="0"/>
              <a:t>Criticisms?</a:t>
            </a:r>
          </a:p>
          <a:p>
            <a:pPr lvl="1"/>
            <a:endParaRPr lang="en-US" sz="2400" dirty="0"/>
          </a:p>
          <a:p>
            <a:pPr lvl="1"/>
            <a:r>
              <a:rPr lang="en-US" sz="1600" dirty="0" smtClean="0"/>
              <a:t>For optional videos on this topic see:</a:t>
            </a:r>
            <a:r>
              <a:rPr lang="en-US" dirty="0" smtClean="0"/>
              <a:t> </a:t>
            </a:r>
          </a:p>
          <a:p>
            <a:pPr marL="682595" lvl="2" indent="0">
              <a:buNone/>
            </a:pPr>
            <a:r>
              <a:rPr lang="en-US" sz="1400" dirty="0">
                <a:hlinkClick r:id="rId3"/>
              </a:rPr>
              <a:t>https://</a:t>
            </a:r>
            <a:r>
              <a:rPr lang="en-US" sz="1400" dirty="0" smtClean="0">
                <a:hlinkClick r:id="rId3"/>
              </a:rPr>
              <a:t>www.youtube.com/watch?v=t8Ny-yKEwG4</a:t>
            </a:r>
            <a:r>
              <a:rPr lang="en-US" sz="1400" dirty="0" smtClean="0"/>
              <a:t> (2 min.) </a:t>
            </a:r>
          </a:p>
          <a:p>
            <a:pPr marL="548640" lvl="1">
              <a:spcBef>
                <a:spcPts val="0"/>
              </a:spcBef>
              <a:buFont typeface="Times New Roman" pitchFamily="18" charset="0"/>
              <a:buNone/>
            </a:pPr>
            <a:r>
              <a:rPr lang="en-US" dirty="0" smtClean="0"/>
              <a:t>    </a:t>
            </a:r>
            <a:r>
              <a:rPr lang="en-US" sz="1400" dirty="0" smtClean="0">
                <a:hlinkClick r:id="rId4"/>
              </a:rPr>
              <a:t>https</a:t>
            </a:r>
            <a:r>
              <a:rPr lang="en-US" sz="1400" dirty="0">
                <a:hlinkClick r:id="rId4"/>
              </a:rPr>
              <a:t>://</a:t>
            </a:r>
            <a:r>
              <a:rPr lang="en-US" sz="1400" dirty="0" smtClean="0">
                <a:hlinkClick r:id="rId4"/>
              </a:rPr>
              <a:t>www.youtube.com/watch?v=Jvn0cBNWF5A</a:t>
            </a:r>
            <a:r>
              <a:rPr lang="en-US" sz="1400" dirty="0" smtClean="0"/>
              <a:t>  (2 min.)  </a:t>
            </a:r>
          </a:p>
        </p:txBody>
      </p:sp>
      <p:sp>
        <p:nvSpPr>
          <p:cNvPr id="4" name="Footer Placeholder 3"/>
          <p:cNvSpPr>
            <a:spLocks noGrp="1"/>
          </p:cNvSpPr>
          <p:nvPr>
            <p:ph type="ftr" sz="quarter" idx="4294967295"/>
          </p:nvPr>
        </p:nvSpPr>
        <p:spPr>
          <a:xfrm>
            <a:off x="617220" y="5481320"/>
            <a:ext cx="4389120" cy="264160"/>
          </a:xfrm>
          <a:prstGeom prst="rect">
            <a:avLst/>
          </a:prstGeom>
        </p:spPr>
        <p:txBody>
          <a:bodyPr lIns="80988" tIns="40494" rIns="80988" bIns="40494"/>
          <a:lstStyle/>
          <a:p>
            <a:pPr>
              <a:defRPr/>
            </a:pPr>
            <a:r>
              <a:rPr lang="en-US" dirty="0" smtClean="0"/>
              <a:t> </a:t>
            </a:r>
          </a:p>
          <a:p>
            <a:pPr>
              <a:defRPr/>
            </a:pPr>
            <a:r>
              <a:rPr lang="en-US" dirty="0" smtClean="0"/>
              <a:t>.</a:t>
            </a: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Tree>
    <p:extLst>
      <p:ext uri="{BB962C8B-B14F-4D97-AF65-F5344CB8AC3E}">
        <p14:creationId xmlns:p14="http://schemas.microsoft.com/office/powerpoint/2010/main" val="2680267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subTnLst>
                                    <p:animClr clrSpc="rgb" dir="cw">
                                      <p:cBhvr override="childStyle">
                                        <p:cTn dur="1" fill="hold" display="0" masterRel="nextClick" afterEffect="1"/>
                                        <p:tgtEl>
                                          <p:spTgt spid="18435">
                                            <p:txEl>
                                              <p:pRg st="0" end="0"/>
                                            </p:txEl>
                                          </p:spTgt>
                                        </p:tgtEl>
                                        <p:attrNameLst>
                                          <p:attrName>ppt_c</p:attrName>
                                        </p:attrNameLst>
                                      </p:cBhvr>
                                      <p:to>
                                        <a:srgbClr val="1A69A4"/>
                                      </p:to>
                                    </p:animClr>
                                  </p:subTnLst>
                                </p:cTn>
                              </p:par>
                              <p:par>
                                <p:cTn id="8" presetID="10"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fade">
                                      <p:cBhvr>
                                        <p:cTn id="10" dur="500"/>
                                        <p:tgtEl>
                                          <p:spTgt spid="18435">
                                            <p:txEl>
                                              <p:pRg st="1" end="1"/>
                                            </p:txEl>
                                          </p:spTgt>
                                        </p:tgtEl>
                                      </p:cBhvr>
                                    </p:animEffect>
                                  </p:childTnLst>
                                  <p:subTnLst>
                                    <p:animClr clrSpc="rgb" dir="cw">
                                      <p:cBhvr override="childStyle">
                                        <p:cTn dur="1" fill="hold" display="0" masterRel="nextClick" afterEffect="1"/>
                                        <p:tgtEl>
                                          <p:spTgt spid="18435">
                                            <p:txEl>
                                              <p:pRg st="1" end="1"/>
                                            </p:txEl>
                                          </p:spTgt>
                                        </p:tgtEl>
                                        <p:attrNameLst>
                                          <p:attrName>ppt_c</p:attrName>
                                        </p:attrNameLst>
                                      </p:cBhvr>
                                      <p:to>
                                        <a:srgbClr val="1A69A4"/>
                                      </p:to>
                                    </p:animClr>
                                  </p:subTnLst>
                                </p:cTn>
                              </p:par>
                              <p:par>
                                <p:cTn id="11" presetID="10"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fade">
                                      <p:cBhvr>
                                        <p:cTn id="13" dur="500"/>
                                        <p:tgtEl>
                                          <p:spTgt spid="18435">
                                            <p:txEl>
                                              <p:pRg st="2" end="2"/>
                                            </p:txEl>
                                          </p:spTgt>
                                        </p:tgtEl>
                                      </p:cBhvr>
                                    </p:animEffect>
                                  </p:childTnLst>
                                  <p:subTnLst>
                                    <p:animClr clrSpc="rgb" dir="cw">
                                      <p:cBhvr override="childStyle">
                                        <p:cTn dur="1" fill="hold" display="0" masterRel="nextClick" afterEffect="1"/>
                                        <p:tgtEl>
                                          <p:spTgt spid="18435">
                                            <p:txEl>
                                              <p:pRg st="2" end="2"/>
                                            </p:txEl>
                                          </p:spTgt>
                                        </p:tgtEl>
                                        <p:attrNameLst>
                                          <p:attrName>ppt_c</p:attrName>
                                        </p:attrNameLst>
                                      </p:cBhvr>
                                      <p:to>
                                        <a:srgbClr val="1A69A4"/>
                                      </p:to>
                                    </p:animClr>
                                  </p:subTnLst>
                                </p:cTn>
                              </p:par>
                              <p:par>
                                <p:cTn id="14" presetID="10" presetClass="entr" presetSubtype="0" fill="hold"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fade">
                                      <p:cBhvr>
                                        <p:cTn id="16" dur="500"/>
                                        <p:tgtEl>
                                          <p:spTgt spid="18435">
                                            <p:txEl>
                                              <p:pRg st="3" end="3"/>
                                            </p:txEl>
                                          </p:spTgt>
                                        </p:tgtEl>
                                      </p:cBhvr>
                                    </p:animEffect>
                                  </p:childTnLst>
                                  <p:subTnLst>
                                    <p:animClr clrSpc="rgb" dir="cw">
                                      <p:cBhvr override="childStyle">
                                        <p:cTn dur="1" fill="hold" display="0" masterRel="nextClick" afterEffect="1"/>
                                        <p:tgtEl>
                                          <p:spTgt spid="18435">
                                            <p:txEl>
                                              <p:pRg st="3" end="3"/>
                                            </p:txEl>
                                          </p:spTgt>
                                        </p:tgtEl>
                                        <p:attrNameLst>
                                          <p:attrName>ppt_c</p:attrName>
                                        </p:attrNameLst>
                                      </p:cBhvr>
                                      <p:to>
                                        <a:srgbClr val="1A69A4"/>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fade">
                                      <p:cBhvr>
                                        <p:cTn id="21" dur="500"/>
                                        <p:tgtEl>
                                          <p:spTgt spid="18435">
                                            <p:txEl>
                                              <p:pRg st="4" end="4"/>
                                            </p:txEl>
                                          </p:spTgt>
                                        </p:tgtEl>
                                      </p:cBhvr>
                                    </p:animEffect>
                                  </p:childTnLst>
                                  <p:subTnLst>
                                    <p:animClr clrSpc="rgb" dir="cw">
                                      <p:cBhvr override="childStyle">
                                        <p:cTn dur="1" fill="hold" display="0" masterRel="nextClick" afterEffect="1"/>
                                        <p:tgtEl>
                                          <p:spTgt spid="18435">
                                            <p:txEl>
                                              <p:pRg st="4" end="4"/>
                                            </p:txEl>
                                          </p:spTgt>
                                        </p:tgtEl>
                                        <p:attrNameLst>
                                          <p:attrName>ppt_c</p:attrName>
                                        </p:attrNameLst>
                                      </p:cBhvr>
                                      <p:to>
                                        <a:srgbClr val="1A69A4"/>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435">
                                            <p:txEl>
                                              <p:pRg st="6" end="6"/>
                                            </p:txEl>
                                          </p:spTgt>
                                        </p:tgtEl>
                                        <p:attrNameLst>
                                          <p:attrName>style.visibility</p:attrName>
                                        </p:attrNameLst>
                                      </p:cBhvr>
                                      <p:to>
                                        <p:strVal val="visible"/>
                                      </p:to>
                                    </p:set>
                                    <p:animEffect transition="in" filter="fade">
                                      <p:cBhvr>
                                        <p:cTn id="26" dur="500"/>
                                        <p:tgtEl>
                                          <p:spTgt spid="18435">
                                            <p:txEl>
                                              <p:pRg st="6" end="6"/>
                                            </p:txEl>
                                          </p:spTgt>
                                        </p:tgtEl>
                                      </p:cBhvr>
                                    </p:animEffect>
                                  </p:childTnLst>
                                  <p:subTnLst>
                                    <p:animClr clrSpc="rgb" dir="cw">
                                      <p:cBhvr override="childStyle">
                                        <p:cTn dur="1" fill="hold" display="0" masterRel="nextClick" afterEffect="1"/>
                                        <p:tgtEl>
                                          <p:spTgt spid="18435">
                                            <p:txEl>
                                              <p:pRg st="6" end="6"/>
                                            </p:txEl>
                                          </p:spTgt>
                                        </p:tgtEl>
                                        <p:attrNameLst>
                                          <p:attrName>ppt_c</p:attrName>
                                        </p:attrNameLst>
                                      </p:cBhvr>
                                      <p:to>
                                        <a:srgbClr val="1A69A4"/>
                                      </p:to>
                                    </p:animClr>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435">
                                            <p:txEl>
                                              <p:pRg st="7" end="7"/>
                                            </p:txEl>
                                          </p:spTgt>
                                        </p:tgtEl>
                                        <p:attrNameLst>
                                          <p:attrName>style.visibility</p:attrName>
                                        </p:attrNameLst>
                                      </p:cBhvr>
                                      <p:to>
                                        <p:strVal val="visible"/>
                                      </p:to>
                                    </p:set>
                                    <p:animEffect transition="in" filter="fade">
                                      <p:cBhvr>
                                        <p:cTn id="31" dur="500"/>
                                        <p:tgtEl>
                                          <p:spTgt spid="18435">
                                            <p:txEl>
                                              <p:pRg st="7" end="7"/>
                                            </p:txEl>
                                          </p:spTgt>
                                        </p:tgtEl>
                                      </p:cBhvr>
                                    </p:animEffect>
                                  </p:childTnLst>
                                  <p:subTnLst>
                                    <p:animClr clrSpc="rgb" dir="cw">
                                      <p:cBhvr override="childStyle">
                                        <p:cTn dur="1" fill="hold" display="0" masterRel="nextClick" afterEffect="1"/>
                                        <p:tgtEl>
                                          <p:spTgt spid="18435">
                                            <p:txEl>
                                              <p:pRg st="7" end="7"/>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3600" dirty="0"/>
              <a:t>Summary:  Content vs. Process Theories of Motivation</a:t>
            </a:r>
          </a:p>
        </p:txBody>
      </p:sp>
      <p:sp>
        <p:nvSpPr>
          <p:cNvPr id="98307" name="Rectangle 3"/>
          <p:cNvSpPr>
            <a:spLocks noGrp="1" noChangeArrowheads="1"/>
          </p:cNvSpPr>
          <p:nvPr>
            <p:ph type="body" idx="1"/>
          </p:nvPr>
        </p:nvSpPr>
        <p:spPr/>
        <p:txBody>
          <a:bodyPr/>
          <a:lstStyle/>
          <a:p>
            <a:r>
              <a:rPr lang="en-US" sz="2900" dirty="0"/>
              <a:t>Motivation Theories fall into two categories:  </a:t>
            </a:r>
          </a:p>
          <a:p>
            <a:pPr lvl="1"/>
            <a:r>
              <a:rPr lang="en-US" i="1" dirty="0">
                <a:effectLst>
                  <a:outerShdw blurRad="38100" dist="38100" dir="2700000" algn="tl">
                    <a:srgbClr val="C0C0C0"/>
                  </a:outerShdw>
                </a:effectLst>
              </a:rPr>
              <a:t>Content</a:t>
            </a:r>
            <a:r>
              <a:rPr lang="en-US" dirty="0"/>
              <a:t> (specifying </a:t>
            </a:r>
            <a:r>
              <a:rPr lang="en-US" i="1" dirty="0"/>
              <a:t>what</a:t>
            </a:r>
            <a:r>
              <a:rPr lang="en-US" dirty="0"/>
              <a:t> motivates) and</a:t>
            </a:r>
          </a:p>
          <a:p>
            <a:pPr lvl="1"/>
            <a:r>
              <a:rPr lang="en-US" i="1" dirty="0">
                <a:effectLst>
                  <a:outerShdw blurRad="38100" dist="38100" dir="2700000" algn="tl">
                    <a:srgbClr val="C0C0C0"/>
                  </a:outerShdw>
                </a:effectLst>
              </a:rPr>
              <a:t>Process</a:t>
            </a:r>
            <a:r>
              <a:rPr lang="en-US" dirty="0"/>
              <a:t> (specifying </a:t>
            </a:r>
            <a:r>
              <a:rPr lang="en-US" i="1" dirty="0"/>
              <a:t>how</a:t>
            </a:r>
            <a:r>
              <a:rPr lang="en-US" dirty="0"/>
              <a:t> factors motivate).</a:t>
            </a:r>
          </a:p>
          <a:p>
            <a:r>
              <a:rPr lang="en-US" sz="2900" dirty="0"/>
              <a:t>Examples:</a:t>
            </a:r>
          </a:p>
          <a:p>
            <a:pPr lvl="1"/>
            <a:r>
              <a:rPr lang="en-US" i="1" dirty="0"/>
              <a:t>Content:</a:t>
            </a:r>
            <a:r>
              <a:rPr lang="en-US" dirty="0"/>
              <a:t>  Herzberg, Maslow, </a:t>
            </a:r>
            <a:r>
              <a:rPr lang="en-US" dirty="0" err="1"/>
              <a:t>Alderfer</a:t>
            </a:r>
            <a:r>
              <a:rPr lang="en-US" dirty="0"/>
              <a:t>, McClelland’s Needs</a:t>
            </a:r>
          </a:p>
          <a:p>
            <a:pPr lvl="1"/>
            <a:r>
              <a:rPr lang="en-US" i="1" dirty="0"/>
              <a:t>Process:</a:t>
            </a:r>
            <a:r>
              <a:rPr lang="en-US" dirty="0"/>
              <a:t>  Behaviorism, Expectancy (VIE), Equity, </a:t>
            </a:r>
            <a:r>
              <a:rPr lang="en-US" dirty="0" smtClean="0"/>
              <a:t>Social </a:t>
            </a:r>
            <a:r>
              <a:rPr lang="en-US" dirty="0"/>
              <a:t>Learning Theories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Pay and Motivation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38153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Pay and Motivation</a:t>
            </a:r>
          </a:p>
        </p:txBody>
      </p:sp>
      <p:sp>
        <p:nvSpPr>
          <p:cNvPr id="67587" name="Rectangle 3"/>
          <p:cNvSpPr>
            <a:spLocks noGrp="1" noChangeArrowheads="1"/>
          </p:cNvSpPr>
          <p:nvPr>
            <p:ph type="body" idx="1"/>
          </p:nvPr>
        </p:nvSpPr>
        <p:spPr>
          <a:xfrm>
            <a:off x="365126" y="1387476"/>
            <a:ext cx="7864475" cy="4356100"/>
          </a:xfrm>
        </p:spPr>
        <p:txBody>
          <a:bodyPr/>
          <a:lstStyle/>
          <a:p>
            <a:pPr>
              <a:lnSpc>
                <a:spcPct val="80000"/>
              </a:lnSpc>
              <a:buFont typeface="Wingdings" pitchFamily="2" charset="2"/>
              <a:buNone/>
            </a:pPr>
            <a:r>
              <a:rPr lang="en-US" sz="2800" dirty="0"/>
              <a:t>What various theories say about pay as a motivator:</a:t>
            </a:r>
          </a:p>
          <a:p>
            <a:pPr lvl="1">
              <a:lnSpc>
                <a:spcPct val="80000"/>
              </a:lnSpc>
            </a:pPr>
            <a:r>
              <a:rPr lang="en-US" sz="2400" i="1" dirty="0">
                <a:effectLst>
                  <a:outerShdw blurRad="38100" dist="38100" dir="2700000" algn="tl">
                    <a:srgbClr val="C0C0C0"/>
                  </a:outerShdw>
                </a:effectLst>
              </a:rPr>
              <a:t>Expectancy:</a:t>
            </a:r>
            <a:r>
              <a:rPr lang="en-US" sz="2400" b="1" dirty="0"/>
              <a:t> </a:t>
            </a:r>
            <a:r>
              <a:rPr lang="en-US" sz="2400" dirty="0"/>
              <a:t>The association between job performance and outcomes (called Instrumentality), must be high for motivation to be high.</a:t>
            </a:r>
          </a:p>
          <a:p>
            <a:pPr lvl="1">
              <a:lnSpc>
                <a:spcPct val="80000"/>
              </a:lnSpc>
            </a:pPr>
            <a:r>
              <a:rPr lang="en-US" sz="2400" i="1" dirty="0">
                <a:effectLst>
                  <a:outerShdw blurRad="38100" dist="38100" dir="2700000" algn="tl">
                    <a:srgbClr val="C0C0C0"/>
                  </a:outerShdw>
                </a:effectLst>
              </a:rPr>
              <a:t>Need Theory:</a:t>
            </a:r>
            <a:r>
              <a:rPr lang="en-US" sz="2400" dirty="0"/>
              <a:t> Pay is used to satisfy many needs.</a:t>
            </a:r>
          </a:p>
          <a:p>
            <a:pPr lvl="1">
              <a:lnSpc>
                <a:spcPct val="80000"/>
              </a:lnSpc>
            </a:pPr>
            <a:r>
              <a:rPr lang="en-US" sz="2400" i="1" dirty="0">
                <a:effectLst>
                  <a:outerShdw blurRad="38100" dist="38100" dir="2700000" algn="tl">
                    <a:srgbClr val="C0C0C0"/>
                  </a:outerShdw>
                </a:effectLst>
              </a:rPr>
              <a:t>Equity Theory:</a:t>
            </a:r>
            <a:r>
              <a:rPr lang="en-US" sz="2400" dirty="0"/>
              <a:t> Pay is one type of outcome; it may or may not be seen as </a:t>
            </a:r>
            <a:r>
              <a:rPr lang="en-US" sz="2400" dirty="0" smtClean="0"/>
              <a:t>fair; may be considered with other outcomes.</a:t>
            </a:r>
            <a:endParaRPr lang="en-US" sz="2400" dirty="0"/>
          </a:p>
          <a:p>
            <a:pPr lvl="1">
              <a:lnSpc>
                <a:spcPct val="80000"/>
              </a:lnSpc>
            </a:pPr>
            <a:r>
              <a:rPr lang="en-US" sz="2400" i="1" dirty="0">
                <a:effectLst>
                  <a:outerShdw blurRad="38100" dist="38100" dir="2700000" algn="tl">
                    <a:srgbClr val="C0C0C0"/>
                  </a:outerShdw>
                </a:effectLst>
              </a:rPr>
              <a:t>Goal Setting</a:t>
            </a:r>
            <a:r>
              <a:rPr lang="en-US" sz="2400" dirty="0"/>
              <a:t> Theory: pay is linked </a:t>
            </a:r>
            <a:r>
              <a:rPr lang="en-US" sz="2400" dirty="0" smtClean="0"/>
              <a:t>to reaching </a:t>
            </a:r>
            <a:r>
              <a:rPr lang="en-US" sz="2400" dirty="0"/>
              <a:t>goals.</a:t>
            </a:r>
          </a:p>
          <a:p>
            <a:pPr lvl="1">
              <a:lnSpc>
                <a:spcPct val="80000"/>
              </a:lnSpc>
            </a:pPr>
            <a:r>
              <a:rPr lang="en-US" sz="2400" i="1" dirty="0">
                <a:effectLst>
                  <a:outerShdw blurRad="38100" dist="38100" dir="2700000" algn="tl">
                    <a:srgbClr val="C0C0C0"/>
                  </a:outerShdw>
                </a:effectLst>
              </a:rPr>
              <a:t>Learning Theory:</a:t>
            </a:r>
            <a:r>
              <a:rPr lang="en-US" sz="2400" dirty="0"/>
              <a:t> Pay is a </a:t>
            </a:r>
            <a:r>
              <a:rPr lang="en-US" sz="2400" dirty="0" err="1"/>
              <a:t>reinforcer</a:t>
            </a:r>
            <a:r>
              <a:rPr lang="en-US" sz="2400" dirty="0"/>
              <a:t>, distributed upon performing work behaviors.</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Pay Programs</a:t>
            </a:r>
            <a:endParaRPr lang="en-US" dirty="0"/>
          </a:p>
        </p:txBody>
      </p:sp>
      <p:sp>
        <p:nvSpPr>
          <p:cNvPr id="4" name="Footer Placeholder 3"/>
          <p:cNvSpPr>
            <a:spLocks noGrp="1"/>
          </p:cNvSpPr>
          <p:nvPr>
            <p:ph type="ftr" sz="quarter" idx="4294967295"/>
          </p:nvPr>
        </p:nvSpPr>
        <p:spPr>
          <a:xfrm>
            <a:off x="617220" y="5481320"/>
            <a:ext cx="4320540" cy="462280"/>
          </a:xfrm>
          <a:prstGeom prst="rect">
            <a:avLst/>
          </a:prstGeom>
        </p:spPr>
        <p:txBody>
          <a:bodyPr lIns="80988" tIns="40494" rIns="80988" bIns="40494"/>
          <a:lstStyle/>
          <a:p>
            <a:pPr>
              <a:defRPr/>
            </a:pPr>
            <a:r>
              <a:rPr lang="en-US" dirty="0" smtClean="0"/>
              <a:t> </a:t>
            </a:r>
          </a:p>
          <a:p>
            <a:pPr>
              <a:defRPr/>
            </a:pP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14341" name="Content Placeholder 5"/>
          <p:cNvSpPr>
            <a:spLocks noGrp="1"/>
          </p:cNvSpPr>
          <p:nvPr>
            <p:ph idx="1"/>
          </p:nvPr>
        </p:nvSpPr>
        <p:spPr>
          <a:xfrm>
            <a:off x="464820" y="1351915"/>
            <a:ext cx="4497705" cy="4292600"/>
          </a:xfrm>
        </p:spPr>
        <p:txBody>
          <a:bodyPr/>
          <a:lstStyle/>
          <a:p>
            <a:r>
              <a:rPr lang="en-US" dirty="0" smtClean="0"/>
              <a:t>Merit-Based, Variable-Pay </a:t>
            </a:r>
            <a:r>
              <a:rPr lang="en-US" dirty="0"/>
              <a:t>Programs</a:t>
            </a:r>
          </a:p>
          <a:p>
            <a:pPr lvl="1"/>
            <a:r>
              <a:rPr lang="en-US" sz="2500" dirty="0"/>
              <a:t>Piece-Rate Pay</a:t>
            </a:r>
          </a:p>
          <a:p>
            <a:pPr lvl="1"/>
            <a:r>
              <a:rPr lang="en-US" sz="2500" dirty="0" smtClean="0"/>
              <a:t>Bonuses</a:t>
            </a:r>
            <a:endParaRPr lang="en-US" sz="2500" dirty="0"/>
          </a:p>
          <a:p>
            <a:pPr lvl="1"/>
            <a:r>
              <a:rPr lang="en-US" sz="2500" dirty="0"/>
              <a:t>Skill-Based Pay</a:t>
            </a:r>
          </a:p>
          <a:p>
            <a:pPr lvl="1"/>
            <a:r>
              <a:rPr lang="en-US" sz="2500" dirty="0"/>
              <a:t>Profit-Sharing Plans</a:t>
            </a:r>
          </a:p>
          <a:p>
            <a:pPr lvl="1"/>
            <a:r>
              <a:rPr lang="en-US" sz="2500" dirty="0" err="1"/>
              <a:t>Gainsharing</a:t>
            </a:r>
            <a:endParaRPr lang="en-US" sz="2500" dirty="0"/>
          </a:p>
          <a:p>
            <a:pPr lvl="1"/>
            <a:r>
              <a:rPr lang="en-US" sz="2500" dirty="0"/>
              <a:t>Employee Stock Ownership Plans</a:t>
            </a:r>
          </a:p>
          <a:p>
            <a:pPr lvl="1"/>
            <a:endParaRPr lang="en-US" sz="2500" dirty="0"/>
          </a:p>
        </p:txBody>
      </p:sp>
      <p:pic>
        <p:nvPicPr>
          <p:cNvPr id="1434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4217" y="104776"/>
            <a:ext cx="769569"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6522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Merit Pay and Performance</a:t>
            </a:r>
          </a:p>
        </p:txBody>
      </p:sp>
      <p:sp>
        <p:nvSpPr>
          <p:cNvPr id="69635" name="Rectangle 3"/>
          <p:cNvSpPr>
            <a:spLocks noGrp="1" noChangeArrowheads="1"/>
          </p:cNvSpPr>
          <p:nvPr>
            <p:ph type="body" idx="1"/>
          </p:nvPr>
        </p:nvSpPr>
        <p:spPr/>
        <p:txBody>
          <a:bodyPr/>
          <a:lstStyle/>
          <a:p>
            <a:pPr>
              <a:buFont typeface="Wingdings" pitchFamily="2" charset="2"/>
              <a:buNone/>
            </a:pPr>
            <a:r>
              <a:rPr lang="en-US" sz="2800" b="1"/>
              <a:t>Merit Pay Plan</a:t>
            </a:r>
          </a:p>
          <a:p>
            <a:pPr lvl="1"/>
            <a:r>
              <a:rPr lang="en-US" sz="2400"/>
              <a:t>A compensation plan that bases pay on based on individual, group and/or organization performance.</a:t>
            </a:r>
          </a:p>
          <a:p>
            <a:pPr lvl="1"/>
            <a:r>
              <a:rPr lang="en-US" sz="2400" b="1"/>
              <a:t>Individual plan:</a:t>
            </a:r>
            <a:r>
              <a:rPr lang="en-US" sz="2400"/>
              <a:t> when individual performance (sales) can accurately measured.</a:t>
            </a:r>
          </a:p>
          <a:p>
            <a:pPr lvl="1"/>
            <a:r>
              <a:rPr lang="en-US" sz="2400" b="1"/>
              <a:t>Group plan:</a:t>
            </a:r>
            <a:r>
              <a:rPr lang="en-US" sz="2400"/>
              <a:t> when group that works closely together is measured and rewarded as a group.</a:t>
            </a:r>
          </a:p>
          <a:p>
            <a:pPr lvl="1"/>
            <a:r>
              <a:rPr lang="en-US" sz="2400" b="1"/>
              <a:t>Organization plan:</a:t>
            </a:r>
            <a:r>
              <a:rPr lang="en-US" sz="2400"/>
              <a:t> when group or individual outcomes not easily measured.</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t>Intrinsic &amp; Extrinsic Motivation: </a:t>
            </a:r>
            <a:br>
              <a:rPr lang="en-US" sz="3600" dirty="0"/>
            </a:br>
            <a:r>
              <a:rPr lang="en-US" sz="3600" dirty="0"/>
              <a:t>Self-Determination </a:t>
            </a:r>
            <a:r>
              <a:rPr lang="en-US" sz="3600" dirty="0" smtClean="0"/>
              <a:t>Theory </a:t>
            </a:r>
            <a:r>
              <a:rPr lang="en-US" sz="2000" dirty="0" smtClean="0"/>
              <a:t>(Ch. 7)</a:t>
            </a:r>
            <a:endParaRPr lang="en-US" sz="3600" dirty="0"/>
          </a:p>
        </p:txBody>
      </p:sp>
      <p:sp>
        <p:nvSpPr>
          <p:cNvPr id="22531" name="Content Placeholder 2"/>
          <p:cNvSpPr>
            <a:spLocks noGrp="1"/>
          </p:cNvSpPr>
          <p:nvPr>
            <p:ph idx="1"/>
          </p:nvPr>
        </p:nvSpPr>
        <p:spPr>
          <a:xfrm>
            <a:off x="200026" y="1432043"/>
            <a:ext cx="8029575" cy="4094480"/>
          </a:xfrm>
        </p:spPr>
        <p:txBody>
          <a:bodyPr/>
          <a:lstStyle/>
          <a:p>
            <a:pPr indent="-5623">
              <a:lnSpc>
                <a:spcPct val="80000"/>
              </a:lnSpc>
              <a:spcBef>
                <a:spcPct val="50000"/>
              </a:spcBef>
              <a:buNone/>
            </a:pPr>
            <a:r>
              <a:rPr lang="en-US" sz="2300" i="1" dirty="0"/>
              <a:t>People prefer to feel they have control over their actions, so anything that makes a task feel more like an obligation than a freely chosen activity undermines motivation.</a:t>
            </a:r>
          </a:p>
          <a:p>
            <a:pPr indent="-5623">
              <a:lnSpc>
                <a:spcPct val="80000"/>
              </a:lnSpc>
              <a:spcBef>
                <a:spcPct val="50000"/>
              </a:spcBef>
            </a:pPr>
            <a:r>
              <a:rPr lang="en-US" sz="2400" dirty="0"/>
              <a:t>Major Implications of Self-Determination Theory:</a:t>
            </a:r>
          </a:p>
          <a:p>
            <a:pPr lvl="1" eaLnBrk="1" hangingPunct="1">
              <a:lnSpc>
                <a:spcPct val="80000"/>
              </a:lnSpc>
              <a:spcBef>
                <a:spcPct val="50000"/>
              </a:spcBef>
            </a:pPr>
            <a:r>
              <a:rPr lang="en-US" sz="2200" dirty="0"/>
              <a:t>Intrinsic and extrinsic rewards are not independent</a:t>
            </a:r>
          </a:p>
          <a:p>
            <a:pPr lvl="1" eaLnBrk="1" hangingPunct="1">
              <a:lnSpc>
                <a:spcPct val="80000"/>
              </a:lnSpc>
              <a:spcBef>
                <a:spcPct val="50000"/>
              </a:spcBef>
            </a:pPr>
            <a:r>
              <a:rPr lang="en-US" sz="2200" dirty="0"/>
              <a:t>Extrinsic rewards may decrease intrinsic 			rewards (“</a:t>
            </a:r>
            <a:r>
              <a:rPr lang="en-US" sz="2200" dirty="0" smtClean="0"/>
              <a:t>C________ E________ </a:t>
            </a:r>
            <a:r>
              <a:rPr lang="en-US" sz="2200" dirty="0"/>
              <a:t>Theory”).</a:t>
            </a:r>
          </a:p>
          <a:p>
            <a:pPr lvl="1" eaLnBrk="1" hangingPunct="1">
              <a:lnSpc>
                <a:spcPct val="80000"/>
              </a:lnSpc>
              <a:spcBef>
                <a:spcPct val="50000"/>
              </a:spcBef>
            </a:pPr>
            <a:r>
              <a:rPr lang="en-US" sz="2200" dirty="0"/>
              <a:t>Meaningful goals and tasks, consistent with a person’s interests and values are more likely to be attained </a:t>
            </a:r>
            <a:r>
              <a:rPr lang="en-US" sz="2200" dirty="0" smtClean="0"/>
              <a:t>    (“Self-C________________”) </a:t>
            </a:r>
            <a:endParaRPr lang="en-US" sz="2200" dirty="0"/>
          </a:p>
          <a:p>
            <a:pPr lvl="1" eaLnBrk="1" hangingPunct="1">
              <a:lnSpc>
                <a:spcPct val="80000"/>
              </a:lnSpc>
              <a:spcBef>
                <a:spcPct val="50000"/>
              </a:spcBef>
            </a:pPr>
            <a:r>
              <a:rPr lang="en-US" sz="2200" dirty="0"/>
              <a:t>Verbal rewards increase intrinsic motivation; tangible rewards reduce it</a:t>
            </a:r>
          </a:p>
        </p:txBody>
      </p:sp>
      <p:sp>
        <p:nvSpPr>
          <p:cNvPr id="4" name="Footer Placeholder 3"/>
          <p:cNvSpPr>
            <a:spLocks noGrp="1"/>
          </p:cNvSpPr>
          <p:nvPr>
            <p:ph type="ftr" sz="quarter" idx="4294967295"/>
          </p:nvPr>
        </p:nvSpPr>
        <p:spPr>
          <a:xfrm>
            <a:off x="617220" y="5481320"/>
            <a:ext cx="4183380" cy="316442"/>
          </a:xfrm>
          <a:prstGeom prst="rect">
            <a:avLst/>
          </a:prstGeom>
        </p:spPr>
        <p:txBody>
          <a:bodyPr lIns="80984" tIns="40492" rIns="80984" bIns="40492"/>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5897880" y="5508838"/>
            <a:ext cx="1920240" cy="316442"/>
          </a:xfrm>
          <a:prstGeom prst="rect">
            <a:avLst/>
          </a:prstGeom>
        </p:spPr>
        <p:txBody>
          <a:bodyPr lIns="80984" tIns="40492" rIns="80984" bIns="40492"/>
          <a:lstStyle/>
          <a:p>
            <a:pPr>
              <a:defRPr/>
            </a:pPr>
            <a:r>
              <a:rPr lang="en-US" dirty="0" smtClean="0"/>
              <a:t> </a:t>
            </a:r>
            <a:endParaRPr lang="en-US" dirty="0"/>
          </a:p>
        </p:txBody>
      </p:sp>
      <p:sp>
        <p:nvSpPr>
          <p:cNvPr id="3" name="Rectangle 2"/>
          <p:cNvSpPr/>
          <p:nvPr/>
        </p:nvSpPr>
        <p:spPr bwMode="auto">
          <a:xfrm>
            <a:off x="447676" y="1352549"/>
            <a:ext cx="7562850" cy="1000125"/>
          </a:xfrm>
          <a:prstGeom prst="rect">
            <a:avLst/>
          </a:prstGeom>
          <a:blipFill dpi="0" rotWithShape="1">
            <a:blip r:embed="rId3">
              <a:alphaModFix amt="32000"/>
            </a:blip>
            <a:srcRect/>
            <a:tile tx="0" ty="0" sx="100000" sy="100000" flip="none" algn="tl"/>
          </a:blipFill>
          <a:ln w="25400"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36" tIns="45718" rIns="91436" bIns="45718" numCol="1" spcCol="0" rtlCol="0" anchor="t" anchorCtr="0" compatLnSpc="1">
            <a:prstTxWarp prst="textNoShape">
              <a:avLst/>
            </a:prstTxWarp>
          </a:bodyPr>
          <a:lstStyle/>
          <a:p>
            <a:pPr defTabSz="809589"/>
            <a:endParaRPr lang="en-US"/>
          </a:p>
        </p:txBody>
      </p:sp>
    </p:spTree>
    <p:extLst>
      <p:ext uri="{BB962C8B-B14F-4D97-AF65-F5344CB8AC3E}">
        <p14:creationId xmlns:p14="http://schemas.microsoft.com/office/powerpoint/2010/main" val="1795684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Examples of Merit Pay Plans</a:t>
            </a:r>
          </a:p>
        </p:txBody>
      </p:sp>
      <p:sp>
        <p:nvSpPr>
          <p:cNvPr id="74755" name="Rectangle 3"/>
          <p:cNvSpPr>
            <a:spLocks noGrp="1" noChangeArrowheads="1"/>
          </p:cNvSpPr>
          <p:nvPr>
            <p:ph type="body" idx="1"/>
          </p:nvPr>
        </p:nvSpPr>
        <p:spPr/>
        <p:txBody>
          <a:bodyPr/>
          <a:lstStyle/>
          <a:p>
            <a:pPr>
              <a:lnSpc>
                <a:spcPct val="90000"/>
              </a:lnSpc>
            </a:pPr>
            <a:r>
              <a:rPr lang="en-US" sz="2800" dirty="0"/>
              <a:t>Piece-rate Pay</a:t>
            </a:r>
          </a:p>
          <a:p>
            <a:pPr lvl="1">
              <a:lnSpc>
                <a:spcPct val="90000"/>
              </a:lnSpc>
            </a:pPr>
            <a:r>
              <a:rPr lang="en-US" sz="2400" dirty="0"/>
              <a:t>Employee’s pay is based on the number of units that the employee produces.</a:t>
            </a:r>
          </a:p>
          <a:p>
            <a:pPr>
              <a:lnSpc>
                <a:spcPct val="90000"/>
              </a:lnSpc>
            </a:pPr>
            <a:r>
              <a:rPr lang="en-US" sz="2800" dirty="0"/>
              <a:t>Commission Pay</a:t>
            </a:r>
          </a:p>
          <a:p>
            <a:pPr lvl="1">
              <a:lnSpc>
                <a:spcPct val="90000"/>
              </a:lnSpc>
            </a:pPr>
            <a:r>
              <a:rPr lang="en-US" sz="2400" dirty="0"/>
              <a:t>Employee’s pay is based on a percentage of sales that the employee makes.</a:t>
            </a:r>
          </a:p>
          <a:p>
            <a:pPr>
              <a:lnSpc>
                <a:spcPct val="90000"/>
              </a:lnSpc>
            </a:pPr>
            <a:r>
              <a:rPr lang="en-US" sz="2800" dirty="0"/>
              <a:t>Organization-based Merit Plans</a:t>
            </a:r>
          </a:p>
          <a:p>
            <a:pPr lvl="1">
              <a:lnSpc>
                <a:spcPct val="90000"/>
              </a:lnSpc>
            </a:pPr>
            <a:r>
              <a:rPr lang="en-US" sz="2400" i="1" dirty="0">
                <a:effectLst>
                  <a:outerShdw blurRad="38100" dist="38100" dir="2700000" algn="tl">
                    <a:srgbClr val="000000">
                      <a:alpha val="43137"/>
                    </a:srgbClr>
                  </a:outerShdw>
                </a:effectLst>
              </a:rPr>
              <a:t>Scanlon plan</a:t>
            </a:r>
            <a:r>
              <a:rPr lang="en-US" sz="2400" dirty="0"/>
              <a:t>—focuses on reduced expenses or cutting costs</a:t>
            </a:r>
          </a:p>
          <a:p>
            <a:pPr lvl="1">
              <a:lnSpc>
                <a:spcPct val="90000"/>
              </a:lnSpc>
            </a:pPr>
            <a:r>
              <a:rPr lang="en-US" sz="2400" i="1" dirty="0">
                <a:effectLst>
                  <a:outerShdw blurRad="38100" dist="38100" dir="2700000" algn="tl">
                    <a:srgbClr val="000000">
                      <a:alpha val="43137"/>
                    </a:srgbClr>
                  </a:outerShdw>
                </a:effectLst>
              </a:rPr>
              <a:t>Profit sharing</a:t>
            </a:r>
            <a:r>
              <a:rPr lang="en-US" sz="2400" dirty="0"/>
              <a:t>—employees receive a share of an organization’s profits</a:t>
            </a: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5125" y="1387476"/>
            <a:ext cx="4111625" cy="4013200"/>
          </a:xfrm>
        </p:spPr>
        <p:txBody>
          <a:bodyPr/>
          <a:lstStyle/>
          <a:p>
            <a:pPr eaLnBrk="1" hangingPunct="1">
              <a:lnSpc>
                <a:spcPct val="90000"/>
              </a:lnSpc>
            </a:pPr>
            <a:r>
              <a:rPr lang="en-US" sz="2800" dirty="0" smtClean="0"/>
              <a:t>Skill-Based Pay</a:t>
            </a:r>
          </a:p>
          <a:p>
            <a:pPr lvl="1" eaLnBrk="1" hangingPunct="1">
              <a:lnSpc>
                <a:spcPct val="90000"/>
              </a:lnSpc>
            </a:pPr>
            <a:r>
              <a:rPr lang="en-US" sz="2400" dirty="0" smtClean="0"/>
              <a:t>Pays based on the number of skills employees have or the number of jobs they can do.</a:t>
            </a:r>
          </a:p>
          <a:p>
            <a:pPr eaLnBrk="1" hangingPunct="1">
              <a:lnSpc>
                <a:spcPct val="90000"/>
              </a:lnSpc>
            </a:pPr>
            <a:r>
              <a:rPr lang="en-US" sz="2800" dirty="0" err="1" smtClean="0"/>
              <a:t>Gainsharing</a:t>
            </a:r>
            <a:endParaRPr lang="en-US" sz="2800" dirty="0" smtClean="0"/>
          </a:p>
          <a:p>
            <a:pPr lvl="1" eaLnBrk="1" hangingPunct="1">
              <a:lnSpc>
                <a:spcPct val="90000"/>
              </a:lnSpc>
            </a:pPr>
            <a:r>
              <a:rPr lang="en-US" sz="2400" dirty="0" smtClean="0"/>
              <a:t>Pays for improvements in group productivity from one period to another.  It is a group incentive plan.</a:t>
            </a:r>
          </a:p>
          <a:p>
            <a:endParaRPr lang="en-US" sz="2400" dirty="0"/>
          </a:p>
        </p:txBody>
      </p:sp>
    </p:spTree>
    <p:extLst>
      <p:ext uri="{BB962C8B-B14F-4D97-AF65-F5344CB8AC3E}">
        <p14:creationId xmlns:p14="http://schemas.microsoft.com/office/powerpoint/2010/main" val="3671352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Salary Increase or Bonus?</a:t>
            </a:r>
          </a:p>
        </p:txBody>
      </p:sp>
      <p:sp>
        <p:nvSpPr>
          <p:cNvPr id="71683" name="Rectangle 3"/>
          <p:cNvSpPr>
            <a:spLocks noGrp="1" noChangeArrowheads="1"/>
          </p:cNvSpPr>
          <p:nvPr>
            <p:ph type="body" idx="1"/>
          </p:nvPr>
        </p:nvSpPr>
        <p:spPr/>
        <p:txBody>
          <a:bodyPr/>
          <a:lstStyle/>
          <a:p>
            <a:pPr>
              <a:lnSpc>
                <a:spcPct val="90000"/>
              </a:lnSpc>
            </a:pPr>
            <a:r>
              <a:rPr lang="en-US" sz="2700"/>
              <a:t>Motivational Value of a Bonus Is Higher When:</a:t>
            </a:r>
          </a:p>
          <a:p>
            <a:pPr lvl="1">
              <a:lnSpc>
                <a:spcPct val="90000"/>
              </a:lnSpc>
            </a:pPr>
            <a:r>
              <a:rPr lang="en-US" sz="2400"/>
              <a:t>Salary levels are unrelated to current performance.</a:t>
            </a:r>
          </a:p>
          <a:p>
            <a:pPr lvl="1">
              <a:lnSpc>
                <a:spcPct val="90000"/>
              </a:lnSpc>
            </a:pPr>
            <a:r>
              <a:rPr lang="en-US" sz="2400"/>
              <a:t>Changes in other compensation items (cost of living, seniority) are not having a large effect in increasing compensation.</a:t>
            </a:r>
          </a:p>
          <a:p>
            <a:pPr lvl="1">
              <a:lnSpc>
                <a:spcPct val="90000"/>
              </a:lnSpc>
            </a:pPr>
            <a:r>
              <a:rPr lang="en-US" sz="2400"/>
              <a:t>Salaries rarely change but performance fluctuates.</a:t>
            </a:r>
          </a:p>
          <a:p>
            <a:pPr>
              <a:lnSpc>
                <a:spcPct val="90000"/>
              </a:lnSpc>
            </a:pPr>
            <a:r>
              <a:rPr lang="en-US" sz="2700"/>
              <a:t>Benefits of Using Bonuses</a:t>
            </a:r>
          </a:p>
          <a:p>
            <a:pPr lvl="1">
              <a:lnSpc>
                <a:spcPct val="90000"/>
              </a:lnSpc>
            </a:pPr>
            <a:r>
              <a:rPr lang="en-US" sz="2400"/>
              <a:t>Do not become permanent part of compensation</a:t>
            </a:r>
          </a:p>
          <a:p>
            <a:pPr lvl="1">
              <a:lnSpc>
                <a:spcPct val="90000"/>
              </a:lnSpc>
            </a:pPr>
            <a:r>
              <a:rPr lang="en-US" sz="2400"/>
              <a:t>Are more directly tied to current performance</a:t>
            </a:r>
          </a:p>
          <a:p>
            <a:pPr lvl="1">
              <a:lnSpc>
                <a:spcPct val="90000"/>
              </a:lnSpc>
            </a:pPr>
            <a:r>
              <a:rPr lang="en-US" sz="2400"/>
              <a:t>Provide more flexibility in distributing rewards</a:t>
            </a:r>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Salary Increase or Bonus? </a:t>
            </a:r>
          </a:p>
        </p:txBody>
      </p:sp>
      <p:sp>
        <p:nvSpPr>
          <p:cNvPr id="73731" name="Rectangle 3"/>
          <p:cNvSpPr>
            <a:spLocks noGrp="1" noChangeArrowheads="1"/>
          </p:cNvSpPr>
          <p:nvPr>
            <p:ph type="body" idx="1"/>
          </p:nvPr>
        </p:nvSpPr>
        <p:spPr/>
        <p:txBody>
          <a:bodyPr/>
          <a:lstStyle/>
          <a:p>
            <a:pPr marL="222240" indent="-222240" defTabSz="914359">
              <a:lnSpc>
                <a:spcPct val="90000"/>
              </a:lnSpc>
              <a:buNone/>
              <a:tabLst>
                <a:tab pos="2003336" algn="l"/>
                <a:tab pos="2919282" algn="l"/>
                <a:tab pos="3487582" algn="l"/>
                <a:tab pos="4798799" algn="l"/>
                <a:tab pos="5541715" algn="l"/>
              </a:tabLst>
            </a:pPr>
            <a:r>
              <a:rPr lang="en-US" dirty="0" smtClean="0"/>
              <a:t>Employee Stock </a:t>
            </a:r>
            <a:r>
              <a:rPr lang="en-US" smtClean="0"/>
              <a:t>Option Plan </a:t>
            </a:r>
            <a:r>
              <a:rPr lang="en-US" dirty="0"/>
              <a:t>(ESOP)</a:t>
            </a:r>
          </a:p>
          <a:p>
            <a:pPr lvl="1" indent="-231765" defTabSz="914359">
              <a:lnSpc>
                <a:spcPct val="90000"/>
              </a:lnSpc>
              <a:tabLst>
                <a:tab pos="2003336" algn="l"/>
                <a:tab pos="2919282" algn="l"/>
                <a:tab pos="3487582" algn="l"/>
                <a:tab pos="4798799" algn="l"/>
                <a:tab pos="5541715" algn="l"/>
              </a:tabLst>
            </a:pPr>
            <a:r>
              <a:rPr lang="en-US" dirty="0"/>
              <a:t>A financial instrument that entitles the bearer to buy shares of an organization’s stock at a certain price during a certain period of time or under certain conditions.</a:t>
            </a:r>
          </a:p>
          <a:p>
            <a:pPr lvl="1" indent="-231765" defTabSz="914359">
              <a:lnSpc>
                <a:spcPct val="90000"/>
              </a:lnSpc>
              <a:tabLst>
                <a:tab pos="2003336" algn="l"/>
                <a:tab pos="2919282" algn="l"/>
                <a:tab pos="3487582" algn="l"/>
                <a:tab pos="4798799" algn="l"/>
                <a:tab pos="5541715" algn="l"/>
              </a:tabLst>
            </a:pPr>
            <a:r>
              <a:rPr lang="en-US" dirty="0"/>
              <a:t>Uses</a:t>
            </a:r>
          </a:p>
          <a:p>
            <a:pPr marL="917534" lvl="2" indent="-173030" defTabSz="914359">
              <a:lnSpc>
                <a:spcPct val="90000"/>
              </a:lnSpc>
              <a:tabLst>
                <a:tab pos="2003336" algn="l"/>
                <a:tab pos="2919282" algn="l"/>
                <a:tab pos="3487582" algn="l"/>
                <a:tab pos="4798799" algn="l"/>
                <a:tab pos="5541715" algn="l"/>
              </a:tabLst>
            </a:pPr>
            <a:r>
              <a:rPr lang="en-US" dirty="0"/>
              <a:t>To attract high-level managers</a:t>
            </a:r>
          </a:p>
          <a:p>
            <a:pPr marL="917534" lvl="2" indent="-173030" defTabSz="914359">
              <a:lnSpc>
                <a:spcPct val="90000"/>
              </a:lnSpc>
              <a:tabLst>
                <a:tab pos="2003336" algn="l"/>
                <a:tab pos="2919282" algn="l"/>
                <a:tab pos="3487582" algn="l"/>
                <a:tab pos="4798799" algn="l"/>
                <a:tab pos="5541715" algn="l"/>
              </a:tabLst>
            </a:pPr>
            <a:r>
              <a:rPr lang="en-US" dirty="0"/>
              <a:t>To motivate employee performance through ownership in the firm</a:t>
            </a:r>
          </a:p>
          <a:p>
            <a:pPr marL="917534" lvl="2" indent="-173030" defTabSz="914359">
              <a:lnSpc>
                <a:spcPct val="90000"/>
              </a:lnSpc>
              <a:tabLst>
                <a:tab pos="2003336" algn="l"/>
                <a:tab pos="2919282" algn="l"/>
                <a:tab pos="3487582" algn="l"/>
                <a:tab pos="4798799" algn="l"/>
                <a:tab pos="5541715" algn="l"/>
              </a:tabLst>
            </a:pPr>
            <a:endParaRPr lang="en-US" dirty="0"/>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Summary:  Content vs. Process</a:t>
            </a:r>
          </a:p>
        </p:txBody>
      </p:sp>
      <p:sp>
        <p:nvSpPr>
          <p:cNvPr id="93187" name="Rectangle 3"/>
          <p:cNvSpPr>
            <a:spLocks noGrp="1" noChangeArrowheads="1"/>
          </p:cNvSpPr>
          <p:nvPr>
            <p:ph type="body" idx="1"/>
          </p:nvPr>
        </p:nvSpPr>
        <p:spPr/>
        <p:txBody>
          <a:bodyPr/>
          <a:lstStyle/>
          <a:p>
            <a:pPr>
              <a:lnSpc>
                <a:spcPct val="90000"/>
              </a:lnSpc>
            </a:pPr>
            <a:r>
              <a:rPr lang="en-US" sz="2900" dirty="0"/>
              <a:t>Motivation Theories fall into two categories:  </a:t>
            </a:r>
          </a:p>
          <a:p>
            <a:pPr lvl="1">
              <a:lnSpc>
                <a:spcPct val="90000"/>
              </a:lnSpc>
            </a:pPr>
            <a:r>
              <a:rPr lang="en-US" i="1" dirty="0">
                <a:effectLst>
                  <a:outerShdw blurRad="38100" dist="38100" dir="2700000" algn="tl">
                    <a:srgbClr val="C0C0C0"/>
                  </a:outerShdw>
                </a:effectLst>
              </a:rPr>
              <a:t>Content</a:t>
            </a:r>
            <a:r>
              <a:rPr lang="en-US" dirty="0"/>
              <a:t> (specifying </a:t>
            </a:r>
            <a:r>
              <a:rPr lang="en-US" i="1" dirty="0"/>
              <a:t>what</a:t>
            </a:r>
            <a:r>
              <a:rPr lang="en-US" dirty="0"/>
              <a:t> motivates) and</a:t>
            </a:r>
          </a:p>
          <a:p>
            <a:pPr lvl="1">
              <a:lnSpc>
                <a:spcPct val="90000"/>
              </a:lnSpc>
            </a:pPr>
            <a:r>
              <a:rPr lang="en-US" i="1" dirty="0">
                <a:effectLst>
                  <a:outerShdw blurRad="38100" dist="38100" dir="2700000" algn="tl">
                    <a:srgbClr val="C0C0C0"/>
                  </a:outerShdw>
                </a:effectLst>
              </a:rPr>
              <a:t>Process</a:t>
            </a:r>
            <a:r>
              <a:rPr lang="en-US" dirty="0"/>
              <a:t> (specifying </a:t>
            </a:r>
            <a:r>
              <a:rPr lang="en-US" i="1" dirty="0"/>
              <a:t>how</a:t>
            </a:r>
            <a:r>
              <a:rPr lang="en-US" dirty="0"/>
              <a:t> factors motivate).</a:t>
            </a:r>
          </a:p>
          <a:p>
            <a:pPr>
              <a:lnSpc>
                <a:spcPct val="90000"/>
              </a:lnSpc>
            </a:pPr>
            <a:r>
              <a:rPr lang="en-US" sz="2900" dirty="0"/>
              <a:t>Examples:</a:t>
            </a:r>
          </a:p>
          <a:p>
            <a:pPr lvl="1">
              <a:lnSpc>
                <a:spcPct val="90000"/>
              </a:lnSpc>
            </a:pPr>
            <a:r>
              <a:rPr lang="en-US" dirty="0"/>
              <a:t>Content:  Herzberg, Maslow, McClelland</a:t>
            </a:r>
          </a:p>
          <a:p>
            <a:pPr lvl="1">
              <a:lnSpc>
                <a:spcPct val="90000"/>
              </a:lnSpc>
            </a:pPr>
            <a:r>
              <a:rPr lang="en-US" dirty="0"/>
              <a:t>Process:  Behaviorism, VIE, </a:t>
            </a:r>
            <a:r>
              <a:rPr lang="en-US" dirty="0" smtClean="0"/>
              <a:t>Equity</a:t>
            </a:r>
            <a:endParaRPr lang="en-US" dirty="0"/>
          </a:p>
          <a:p>
            <a:pPr lvl="1">
              <a:lnSpc>
                <a:spcPct val="90000"/>
              </a:lnSpc>
              <a:buFont typeface="Wingdings" pitchFamily="2" charset="2"/>
              <a:buNone/>
            </a:pPr>
            <a:endParaRPr lang="en-US" dirty="0"/>
          </a:p>
          <a:p>
            <a:pPr>
              <a:lnSpc>
                <a:spcPct val="90000"/>
              </a:lnSpc>
            </a:pPr>
            <a:r>
              <a:rPr lang="en-US" sz="2900" dirty="0"/>
              <a:t>Money may be viewed from either viewpoint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Motivational Theories</a:t>
            </a:r>
            <a:endParaRPr lang="en-US" dirty="0"/>
          </a:p>
        </p:txBody>
      </p:sp>
      <p:sp>
        <p:nvSpPr>
          <p:cNvPr id="3" name="Content Placeholder 2"/>
          <p:cNvSpPr>
            <a:spLocks noGrp="1"/>
          </p:cNvSpPr>
          <p:nvPr>
            <p:ph idx="1"/>
          </p:nvPr>
        </p:nvSpPr>
        <p:spPr>
          <a:xfrm>
            <a:off x="476250" y="1387476"/>
            <a:ext cx="3990975" cy="3222625"/>
          </a:xfrm>
          <a:solidFill>
            <a:schemeClr val="tx2"/>
          </a:solidFill>
        </p:spPr>
        <p:txBody>
          <a:bodyPr/>
          <a:lstStyle/>
          <a:p>
            <a:pPr marL="0" indent="0">
              <a:buNone/>
            </a:pPr>
            <a:r>
              <a:rPr lang="en-US" i="1" dirty="0" smtClean="0"/>
              <a:t>Content </a:t>
            </a:r>
            <a:r>
              <a:rPr lang="en-US" dirty="0" smtClean="0"/>
              <a:t>motivational theories attempt to specify </a:t>
            </a:r>
            <a:r>
              <a:rPr lang="en-US" i="1" dirty="0" smtClean="0"/>
              <a:t>what </a:t>
            </a:r>
            <a:r>
              <a:rPr lang="en-US" dirty="0" smtClean="0"/>
              <a:t>motivates </a:t>
            </a:r>
            <a:r>
              <a:rPr lang="en-US" sz="2800" dirty="0"/>
              <a:t>(or does not motivate) </a:t>
            </a:r>
            <a:r>
              <a:rPr lang="en-US" dirty="0" smtClean="0"/>
              <a:t>workers.  </a:t>
            </a:r>
            <a:endParaRPr lang="en-US" i="1" dirty="0"/>
          </a:p>
        </p:txBody>
      </p:sp>
    </p:spTree>
    <p:extLst>
      <p:ext uri="{BB962C8B-B14F-4D97-AF65-F5344CB8AC3E}">
        <p14:creationId xmlns:p14="http://schemas.microsoft.com/office/powerpoint/2010/main" val="102452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“Content” Motivational </a:t>
            </a:r>
            <a:r>
              <a:rPr lang="en-US" dirty="0"/>
              <a:t>Theories</a:t>
            </a:r>
          </a:p>
        </p:txBody>
      </p:sp>
      <p:sp>
        <p:nvSpPr>
          <p:cNvPr id="32771" name="Rectangle 3"/>
          <p:cNvSpPr>
            <a:spLocks noGrp="1" noChangeArrowheads="1"/>
          </p:cNvSpPr>
          <p:nvPr>
            <p:ph type="body" idx="1"/>
          </p:nvPr>
        </p:nvSpPr>
        <p:spPr/>
        <p:txBody>
          <a:bodyPr/>
          <a:lstStyle/>
          <a:p>
            <a:pPr>
              <a:lnSpc>
                <a:spcPct val="90000"/>
              </a:lnSpc>
            </a:pPr>
            <a:r>
              <a:rPr lang="en-US" sz="2800" dirty="0" smtClean="0"/>
              <a:t>Content Theories</a:t>
            </a:r>
          </a:p>
          <a:p>
            <a:pPr>
              <a:lnSpc>
                <a:spcPct val="90000"/>
              </a:lnSpc>
            </a:pPr>
            <a:r>
              <a:rPr lang="en-US" sz="2800" dirty="0" smtClean="0"/>
              <a:t>Need </a:t>
            </a:r>
            <a:endParaRPr lang="en-US" sz="2800" dirty="0"/>
          </a:p>
          <a:p>
            <a:pPr lvl="1">
              <a:lnSpc>
                <a:spcPct val="90000"/>
              </a:lnSpc>
            </a:pPr>
            <a:r>
              <a:rPr lang="en-US" sz="2400" dirty="0"/>
              <a:t>A requirement for survival and well-being.</a:t>
            </a:r>
          </a:p>
          <a:p>
            <a:pPr>
              <a:lnSpc>
                <a:spcPct val="90000"/>
              </a:lnSpc>
            </a:pPr>
            <a:r>
              <a:rPr lang="en-US" sz="2800" dirty="0"/>
              <a:t>Need Theories</a:t>
            </a:r>
          </a:p>
          <a:p>
            <a:pPr lvl="1">
              <a:lnSpc>
                <a:spcPct val="90000"/>
              </a:lnSpc>
            </a:pPr>
            <a:r>
              <a:rPr lang="en-US" sz="2400" dirty="0"/>
              <a:t>Theories of motivation that focus on what needs people are trying to satisfy at work and what outcomes will satisfy those needs</a:t>
            </a:r>
            <a:r>
              <a:rPr lang="en-US" sz="2400" dirty="0" smtClean="0"/>
              <a:t>.</a:t>
            </a:r>
            <a:endParaRPr lang="en-US" sz="2400" dirty="0"/>
          </a:p>
        </p:txBody>
      </p:sp>
    </p:spTree>
    <p:extLst>
      <p:ext uri="{BB962C8B-B14F-4D97-AF65-F5344CB8AC3E}">
        <p14:creationId xmlns:p14="http://schemas.microsoft.com/office/powerpoint/2010/main" val="2812411638"/>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Maslow’s Hierarchy of Needs</a:t>
            </a:r>
            <a:br>
              <a:rPr lang="en-US" dirty="0"/>
            </a:br>
            <a:r>
              <a:rPr lang="en-US" sz="1400" dirty="0">
                <a:hlinkClick r:id="rId3"/>
              </a:rPr>
              <a:t>https://managementisajourney.com/motivation-applying-maslows-hierarchy-of-needs-theory</a:t>
            </a:r>
            <a:r>
              <a:rPr lang="en-US" sz="1400" dirty="0" smtClean="0">
                <a:hlinkClick r:id="rId3"/>
              </a:rPr>
              <a:t>/</a:t>
            </a:r>
            <a:r>
              <a:rPr lang="en-US" sz="1400" dirty="0" smtClean="0"/>
              <a:t> </a:t>
            </a:r>
            <a:endParaRPr lang="en-US" sz="1400" dirty="0"/>
          </a:p>
        </p:txBody>
      </p:sp>
      <p:sp>
        <p:nvSpPr>
          <p:cNvPr id="34819" name="Text Box 3"/>
          <p:cNvSpPr txBox="1">
            <a:spLocks noChangeArrowheads="1"/>
          </p:cNvSpPr>
          <p:nvPr/>
        </p:nvSpPr>
        <p:spPr bwMode="auto">
          <a:xfrm>
            <a:off x="364649" y="5464660"/>
            <a:ext cx="2655253" cy="3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84" tIns="40492" rIns="80984" bIns="40492">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spcBef>
                <a:spcPct val="50000"/>
              </a:spcBef>
            </a:pPr>
            <a:r>
              <a:rPr lang="en-US" sz="1000" dirty="0"/>
              <a:t>This Exhibit is not in the Robbins-Judge text; however, it is similar to </a:t>
            </a:r>
            <a:r>
              <a:rPr lang="en-US" sz="1000" dirty="0" smtClean="0"/>
              <a:t>an Exhibit in Ch. 7</a:t>
            </a:r>
            <a:endParaRPr lang="en-US" sz="1000" dirty="0"/>
          </a:p>
        </p:txBody>
      </p:sp>
      <p:sp>
        <p:nvSpPr>
          <p:cNvPr id="2" name="Down Arrow 1"/>
          <p:cNvSpPr/>
          <p:nvPr/>
        </p:nvSpPr>
        <p:spPr bwMode="auto">
          <a:xfrm rot="10800000">
            <a:off x="592429" y="2367898"/>
            <a:ext cx="334850" cy="1957588"/>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53681836"/>
              </p:ext>
            </p:extLst>
          </p:nvPr>
        </p:nvGraphicFramePr>
        <p:xfrm>
          <a:off x="1088264" y="1403402"/>
          <a:ext cx="6883758" cy="3576320"/>
        </p:xfrm>
        <a:graphic>
          <a:graphicData uri="http://schemas.openxmlformats.org/drawingml/2006/table">
            <a:tbl>
              <a:tblPr firstRow="1" bandRow="1">
                <a:tableStyleId>{93296810-A885-4BE3-A3E7-6D5BEEA58F35}</a:tableStyleId>
              </a:tblPr>
              <a:tblGrid>
                <a:gridCol w="2294586">
                  <a:extLst>
                    <a:ext uri="{9D8B030D-6E8A-4147-A177-3AD203B41FA5}">
                      <a16:colId xmlns:a16="http://schemas.microsoft.com/office/drawing/2014/main" xmlns="" val="3561205165"/>
                    </a:ext>
                  </a:extLst>
                </a:gridCol>
                <a:gridCol w="2294586">
                  <a:extLst>
                    <a:ext uri="{9D8B030D-6E8A-4147-A177-3AD203B41FA5}">
                      <a16:colId xmlns:a16="http://schemas.microsoft.com/office/drawing/2014/main" xmlns="" val="1483680947"/>
                    </a:ext>
                  </a:extLst>
                </a:gridCol>
                <a:gridCol w="2294586">
                  <a:extLst>
                    <a:ext uri="{9D8B030D-6E8A-4147-A177-3AD203B41FA5}">
                      <a16:colId xmlns:a16="http://schemas.microsoft.com/office/drawing/2014/main" xmlns="" val="3385822031"/>
                    </a:ext>
                  </a:extLst>
                </a:gridCol>
              </a:tblGrid>
              <a:tr h="370840">
                <a:tc>
                  <a:txBody>
                    <a:bodyPr/>
                    <a:lstStyle/>
                    <a:p>
                      <a:r>
                        <a:rPr lang="en-US" dirty="0" smtClean="0"/>
                        <a:t>Maslow’s Need</a:t>
                      </a:r>
                      <a:endParaRPr lang="en-US" dirty="0"/>
                    </a:p>
                  </a:txBody>
                  <a:tcPr/>
                </a:tc>
                <a:tc>
                  <a:txBody>
                    <a:bodyPr/>
                    <a:lstStyle/>
                    <a:p>
                      <a:r>
                        <a:rPr lang="en-US" dirty="0" smtClean="0"/>
                        <a:t>Description</a:t>
                      </a:r>
                      <a:endParaRPr lang="en-US" dirty="0"/>
                    </a:p>
                  </a:txBody>
                  <a:tcPr/>
                </a:tc>
                <a:tc>
                  <a:txBody>
                    <a:bodyPr/>
                    <a:lstStyle/>
                    <a:p>
                      <a:r>
                        <a:rPr lang="en-US" dirty="0" smtClean="0"/>
                        <a:t>Illustration</a:t>
                      </a:r>
                      <a:endParaRPr lang="en-US" dirty="0"/>
                    </a:p>
                  </a:txBody>
                  <a:tcPr/>
                </a:tc>
                <a:extLst>
                  <a:ext uri="{0D108BD9-81ED-4DB2-BD59-A6C34878D82A}">
                    <a16:rowId xmlns:a16="http://schemas.microsoft.com/office/drawing/2014/main" xmlns="" val="4145826020"/>
                  </a:ext>
                </a:extLst>
              </a:tr>
              <a:tr h="370840">
                <a:tc>
                  <a:txBody>
                    <a:bodyPr/>
                    <a:lstStyle/>
                    <a:p>
                      <a:r>
                        <a:rPr lang="en-US" dirty="0" smtClean="0"/>
                        <a:t>Self-Actualization</a:t>
                      </a:r>
                      <a:endParaRPr lang="en-US" dirty="0"/>
                    </a:p>
                  </a:txBody>
                  <a:tcPr/>
                </a:tc>
                <a:tc>
                  <a:txBody>
                    <a:bodyPr/>
                    <a:lstStyle/>
                    <a:p>
                      <a:r>
                        <a:rPr lang="en-US" dirty="0" smtClean="0"/>
                        <a:t>Realize your full potential</a:t>
                      </a:r>
                      <a:endParaRPr lang="en-US" dirty="0"/>
                    </a:p>
                  </a:txBody>
                  <a:tcPr/>
                </a:tc>
                <a:tc>
                  <a:txBody>
                    <a:bodyPr/>
                    <a:lstStyle/>
                    <a:p>
                      <a:endParaRPr lang="en-US"/>
                    </a:p>
                  </a:txBody>
                  <a:tcPr/>
                </a:tc>
                <a:extLst>
                  <a:ext uri="{0D108BD9-81ED-4DB2-BD59-A6C34878D82A}">
                    <a16:rowId xmlns:a16="http://schemas.microsoft.com/office/drawing/2014/main" xmlns="" val="286553319"/>
                  </a:ext>
                </a:extLst>
              </a:tr>
              <a:tr h="370840">
                <a:tc>
                  <a:txBody>
                    <a:bodyPr/>
                    <a:lstStyle/>
                    <a:p>
                      <a:r>
                        <a:rPr lang="en-US" dirty="0" smtClean="0"/>
                        <a:t>Esteem</a:t>
                      </a:r>
                      <a:endParaRPr lang="en-US" dirty="0"/>
                    </a:p>
                  </a:txBody>
                  <a:tcPr/>
                </a:tc>
                <a:tc>
                  <a:txBody>
                    <a:bodyPr/>
                    <a:lstStyle/>
                    <a:p>
                      <a:r>
                        <a:rPr lang="en-US" dirty="0" smtClean="0"/>
                        <a:t>Feel good about yourself; Acceptance</a:t>
                      </a:r>
                      <a:endParaRPr lang="en-US" dirty="0"/>
                    </a:p>
                  </a:txBody>
                  <a:tcPr/>
                </a:tc>
                <a:tc>
                  <a:txBody>
                    <a:bodyPr/>
                    <a:lstStyle/>
                    <a:p>
                      <a:r>
                        <a:rPr lang="en-US" dirty="0" smtClean="0"/>
                        <a:t>Recognition for</a:t>
                      </a:r>
                      <a:r>
                        <a:rPr lang="en-US" baseline="0" dirty="0" smtClean="0"/>
                        <a:t> good work; Promotions</a:t>
                      </a:r>
                      <a:endParaRPr lang="en-US" dirty="0"/>
                    </a:p>
                  </a:txBody>
                  <a:tcPr/>
                </a:tc>
                <a:extLst>
                  <a:ext uri="{0D108BD9-81ED-4DB2-BD59-A6C34878D82A}">
                    <a16:rowId xmlns:a16="http://schemas.microsoft.com/office/drawing/2014/main" xmlns="" val="153969071"/>
                  </a:ext>
                </a:extLst>
              </a:tr>
              <a:tr h="370840">
                <a:tc>
                  <a:txBody>
                    <a:bodyPr/>
                    <a:lstStyle/>
                    <a:p>
                      <a:r>
                        <a:rPr lang="en-US" dirty="0" smtClean="0"/>
                        <a:t>Belongingness/ Social</a:t>
                      </a:r>
                      <a:endParaRPr lang="en-US" dirty="0"/>
                    </a:p>
                  </a:txBody>
                  <a:tcPr/>
                </a:tc>
                <a:tc>
                  <a:txBody>
                    <a:bodyPr/>
                    <a:lstStyle/>
                    <a:p>
                      <a:r>
                        <a:rPr lang="en-US" baseline="0" dirty="0" smtClean="0"/>
                        <a:t>Quality Interactions; Friendship; Love</a:t>
                      </a:r>
                      <a:endParaRPr lang="en-US" dirty="0"/>
                    </a:p>
                  </a:txBody>
                  <a:tcPr/>
                </a:tc>
                <a:tc>
                  <a:txBody>
                    <a:bodyPr/>
                    <a:lstStyle/>
                    <a:p>
                      <a:endParaRPr lang="en-US"/>
                    </a:p>
                  </a:txBody>
                  <a:tcPr/>
                </a:tc>
                <a:extLst>
                  <a:ext uri="{0D108BD9-81ED-4DB2-BD59-A6C34878D82A}">
                    <a16:rowId xmlns:a16="http://schemas.microsoft.com/office/drawing/2014/main" xmlns="" val="1039039280"/>
                  </a:ext>
                </a:extLst>
              </a:tr>
              <a:tr h="370840">
                <a:tc>
                  <a:txBody>
                    <a:bodyPr/>
                    <a:lstStyle/>
                    <a:p>
                      <a:r>
                        <a:rPr lang="en-US" dirty="0" smtClean="0"/>
                        <a:t>Safety</a:t>
                      </a:r>
                      <a:endParaRPr lang="en-US" dirty="0"/>
                    </a:p>
                  </a:txBody>
                  <a:tcPr/>
                </a:tc>
                <a:tc>
                  <a:txBody>
                    <a:bodyPr/>
                    <a:lstStyle/>
                    <a:p>
                      <a:r>
                        <a:rPr lang="en-US" dirty="0" smtClean="0"/>
                        <a:t>Security; Stability</a:t>
                      </a:r>
                      <a:endParaRPr lang="en-US" dirty="0"/>
                    </a:p>
                  </a:txBody>
                  <a:tcPr/>
                </a:tc>
                <a:tc>
                  <a:txBody>
                    <a:bodyPr/>
                    <a:lstStyle/>
                    <a:p>
                      <a:r>
                        <a:rPr lang="en-US" dirty="0" smtClean="0"/>
                        <a:t>Health Insurance</a:t>
                      </a:r>
                      <a:endParaRPr lang="en-US" dirty="0"/>
                    </a:p>
                  </a:txBody>
                  <a:tcPr/>
                </a:tc>
                <a:extLst>
                  <a:ext uri="{0D108BD9-81ED-4DB2-BD59-A6C34878D82A}">
                    <a16:rowId xmlns:a16="http://schemas.microsoft.com/office/drawing/2014/main" xmlns="" val="1881382260"/>
                  </a:ext>
                </a:extLst>
              </a:tr>
              <a:tr h="370840">
                <a:tc>
                  <a:txBody>
                    <a:bodyPr/>
                    <a:lstStyle/>
                    <a:p>
                      <a:r>
                        <a:rPr lang="en-US" dirty="0" smtClean="0"/>
                        <a:t>Physiological</a:t>
                      </a:r>
                      <a:endParaRPr lang="en-US" dirty="0"/>
                    </a:p>
                  </a:txBody>
                  <a:tcPr/>
                </a:tc>
                <a:tc>
                  <a:txBody>
                    <a:bodyPr/>
                    <a:lstStyle/>
                    <a:p>
                      <a:r>
                        <a:rPr lang="en-US" dirty="0" smtClean="0"/>
                        <a:t>What</a:t>
                      </a:r>
                      <a:r>
                        <a:rPr lang="en-US" baseline="0" dirty="0" smtClean="0"/>
                        <a:t> you need to live; Food; Water; Shelter</a:t>
                      </a:r>
                      <a:endParaRPr lang="en-US" dirty="0"/>
                    </a:p>
                  </a:txBody>
                  <a:tcPr/>
                </a:tc>
                <a:tc>
                  <a:txBody>
                    <a:bodyPr/>
                    <a:lstStyle/>
                    <a:p>
                      <a:endParaRPr lang="en-US" dirty="0"/>
                    </a:p>
                  </a:txBody>
                  <a:tcPr/>
                </a:tc>
                <a:extLst>
                  <a:ext uri="{0D108BD9-81ED-4DB2-BD59-A6C34878D82A}">
                    <a16:rowId xmlns:a16="http://schemas.microsoft.com/office/drawing/2014/main" xmlns="" val="1542364235"/>
                  </a:ext>
                </a:extLst>
              </a:tr>
            </a:tbl>
          </a:graphicData>
        </a:graphic>
      </p:graphicFrame>
      <p:sp>
        <p:nvSpPr>
          <p:cNvPr id="29" name="Rectangle 23"/>
          <p:cNvSpPr>
            <a:spLocks noChangeArrowheads="1"/>
          </p:cNvSpPr>
          <p:nvPr/>
        </p:nvSpPr>
        <p:spPr bwMode="blackWhite">
          <a:xfrm>
            <a:off x="3038158" y="5154399"/>
            <a:ext cx="3840480" cy="72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80145" tIns="39369" rIns="80145" bIns="39369">
            <a:spAutoFit/>
          </a:bodyPr>
          <a:lstStyle/>
          <a:p>
            <a:pPr algn="ctr" defTabSz="809589" eaLnBrk="0" hangingPunct="0"/>
            <a:r>
              <a:rPr lang="en-US" sz="1400" b="1" dirty="0" smtClean="0">
                <a:solidFill>
                  <a:srgbClr val="3C0023"/>
                </a:solidFill>
                <a:effectLst>
                  <a:outerShdw blurRad="38100" dist="38100" dir="2700000" algn="tl">
                    <a:srgbClr val="C0C0C0"/>
                  </a:outerShdw>
                </a:effectLst>
              </a:rPr>
              <a:t>Fulfillment-Progression Hypothesis: Lower-level </a:t>
            </a:r>
            <a:r>
              <a:rPr lang="en-US" sz="1400" b="1" dirty="0">
                <a:solidFill>
                  <a:srgbClr val="3C0023"/>
                </a:solidFill>
                <a:effectLst>
                  <a:outerShdw blurRad="38100" dist="38100" dir="2700000" algn="tl">
                    <a:srgbClr val="C0C0C0"/>
                  </a:outerShdw>
                </a:effectLst>
              </a:rPr>
              <a:t>needs must be satisfied before higher-level needs are addressed.</a:t>
            </a:r>
          </a:p>
        </p:txBody>
      </p:sp>
    </p:spTree>
    <p:extLst>
      <p:ext uri="{BB962C8B-B14F-4D97-AF65-F5344CB8AC3E}">
        <p14:creationId xmlns:p14="http://schemas.microsoft.com/office/powerpoint/2010/main" val="982298267"/>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Alderfer’s ERG Theory</a:t>
            </a:r>
          </a:p>
        </p:txBody>
      </p:sp>
      <p:sp>
        <p:nvSpPr>
          <p:cNvPr id="35843" name="Text Box 3"/>
          <p:cNvSpPr txBox="1">
            <a:spLocks noChangeArrowheads="1"/>
          </p:cNvSpPr>
          <p:nvPr/>
        </p:nvSpPr>
        <p:spPr bwMode="auto">
          <a:xfrm>
            <a:off x="466726" y="5467351"/>
            <a:ext cx="1096963" cy="3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84" tIns="40492" rIns="80984" bIns="40492">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spcBef>
                <a:spcPct val="50000"/>
              </a:spcBef>
            </a:pPr>
            <a:r>
              <a:rPr lang="en-US" sz="1000" dirty="0" smtClean="0"/>
              <a:t>Exhibit </a:t>
            </a:r>
            <a:r>
              <a:rPr lang="en-US" sz="1000" dirty="0"/>
              <a:t>is not in your  textbook. </a:t>
            </a:r>
          </a:p>
        </p:txBody>
      </p:sp>
      <p:grpSp>
        <p:nvGrpSpPr>
          <p:cNvPr id="35845" name="Group 5"/>
          <p:cNvGrpSpPr>
            <a:grpSpLocks/>
          </p:cNvGrpSpPr>
          <p:nvPr/>
        </p:nvGrpSpPr>
        <p:grpSpPr bwMode="auto">
          <a:xfrm>
            <a:off x="357511" y="1640315"/>
            <a:ext cx="7661461" cy="3647450"/>
            <a:chOff x="250" y="1192"/>
            <a:chExt cx="5362" cy="2651"/>
          </a:xfrm>
        </p:grpSpPr>
        <p:sp>
          <p:nvSpPr>
            <p:cNvPr id="35846" name="Rectangle 6"/>
            <p:cNvSpPr>
              <a:spLocks noChangeArrowheads="1"/>
            </p:cNvSpPr>
            <p:nvPr/>
          </p:nvSpPr>
          <p:spPr bwMode="blackWhite">
            <a:xfrm>
              <a:off x="1286" y="3248"/>
              <a:ext cx="4326" cy="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145" tIns="39369" rIns="80145" bIns="39369">
              <a:spAutoFit/>
            </a:bodyPr>
            <a:lstStyle/>
            <a:p>
              <a:pPr defTabSz="809589" eaLnBrk="0" hangingPunct="0"/>
              <a:r>
                <a:rPr lang="en-US" sz="1200" b="1" i="1" dirty="0" smtClean="0">
                  <a:solidFill>
                    <a:srgbClr val="3C0023"/>
                  </a:solidFill>
                  <a:effectLst>
                    <a:outerShdw blurRad="38100" dist="38100" dir="2700000" algn="tl">
                      <a:srgbClr val="C0C0C0"/>
                    </a:outerShdw>
                  </a:effectLst>
                </a:rPr>
                <a:t>Fulfillment-Progression Hypothesis</a:t>
              </a:r>
              <a:r>
                <a:rPr lang="en-US" sz="1200" b="1" dirty="0" smtClean="0">
                  <a:solidFill>
                    <a:srgbClr val="3C0023"/>
                  </a:solidFill>
                  <a:effectLst>
                    <a:outerShdw blurRad="38100" dist="38100" dir="2700000" algn="tl">
                      <a:srgbClr val="C0C0C0"/>
                    </a:outerShdw>
                  </a:effectLst>
                </a:rPr>
                <a:t>: </a:t>
              </a:r>
            </a:p>
            <a:p>
              <a:pPr defTabSz="809589" eaLnBrk="0" hangingPunct="0"/>
              <a:r>
                <a:rPr lang="en-US" sz="1200" b="1" dirty="0">
                  <a:solidFill>
                    <a:srgbClr val="3C0023"/>
                  </a:solidFill>
                  <a:effectLst>
                    <a:outerShdw blurRad="38100" dist="38100" dir="2700000" algn="tl">
                      <a:srgbClr val="C0C0C0"/>
                    </a:outerShdw>
                  </a:effectLst>
                </a:rPr>
                <a:t>	</a:t>
              </a:r>
              <a:r>
                <a:rPr lang="en-US" sz="1200" b="1" dirty="0" smtClean="0">
                  <a:solidFill>
                    <a:srgbClr val="3C0023"/>
                  </a:solidFill>
                  <a:effectLst>
                    <a:outerShdw blurRad="38100" dist="38100" dir="2700000" algn="tl">
                      <a:srgbClr val="C0C0C0"/>
                    </a:outerShdw>
                  </a:effectLst>
                </a:rPr>
                <a:t>After </a:t>
              </a:r>
              <a:r>
                <a:rPr lang="en-US" sz="1200" b="1" dirty="0">
                  <a:solidFill>
                    <a:srgbClr val="3C0023"/>
                  </a:solidFill>
                  <a:effectLst>
                    <a:outerShdw blurRad="38100" dist="38100" dir="2700000" algn="tl">
                      <a:srgbClr val="C0C0C0"/>
                    </a:outerShdw>
                  </a:effectLst>
                </a:rPr>
                <a:t>lower level needs satisfied, person seeks higher needs. </a:t>
              </a:r>
              <a:endParaRPr lang="en-US" sz="1200" b="1" dirty="0" smtClean="0">
                <a:solidFill>
                  <a:srgbClr val="3C0023"/>
                </a:solidFill>
                <a:effectLst>
                  <a:outerShdw blurRad="38100" dist="38100" dir="2700000" algn="tl">
                    <a:srgbClr val="C0C0C0"/>
                  </a:outerShdw>
                </a:effectLst>
              </a:endParaRPr>
            </a:p>
            <a:p>
              <a:pPr defTabSz="809589" eaLnBrk="0" hangingPunct="0"/>
              <a:r>
                <a:rPr lang="en-US" sz="1200" b="1" i="1" dirty="0" smtClean="0">
                  <a:solidFill>
                    <a:srgbClr val="3C0023"/>
                  </a:solidFill>
                  <a:effectLst>
                    <a:outerShdw blurRad="38100" dist="38100" dir="2700000" algn="tl">
                      <a:srgbClr val="C0C0C0"/>
                    </a:outerShdw>
                  </a:effectLst>
                </a:rPr>
                <a:t>Frustration-Regression Hypothesis</a:t>
              </a:r>
              <a:r>
                <a:rPr lang="en-US" sz="1200" b="1" dirty="0" smtClean="0">
                  <a:solidFill>
                    <a:srgbClr val="3C0023"/>
                  </a:solidFill>
                  <a:effectLst>
                    <a:outerShdw blurRad="38100" dist="38100" dir="2700000" algn="tl">
                      <a:srgbClr val="C0C0C0"/>
                    </a:outerShdw>
                  </a:effectLst>
                </a:rPr>
                <a:t>: </a:t>
              </a:r>
            </a:p>
            <a:p>
              <a:pPr defTabSz="809589" eaLnBrk="0" hangingPunct="0"/>
              <a:r>
                <a:rPr lang="en-US" sz="1200" b="1" dirty="0">
                  <a:solidFill>
                    <a:srgbClr val="3C0023"/>
                  </a:solidFill>
                  <a:effectLst>
                    <a:outerShdw blurRad="38100" dist="38100" dir="2700000" algn="tl">
                      <a:srgbClr val="C0C0C0"/>
                    </a:outerShdw>
                  </a:effectLst>
                </a:rPr>
                <a:t>	</a:t>
              </a:r>
              <a:r>
                <a:rPr lang="en-US" sz="1200" b="1" dirty="0" smtClean="0">
                  <a:solidFill>
                    <a:srgbClr val="3C0023"/>
                  </a:solidFill>
                  <a:effectLst>
                    <a:outerShdw blurRad="38100" dist="38100" dir="2700000" algn="tl">
                      <a:srgbClr val="C0C0C0"/>
                    </a:outerShdw>
                  </a:effectLst>
                </a:rPr>
                <a:t>When unable </a:t>
              </a:r>
              <a:r>
                <a:rPr lang="en-US" sz="1200" b="1" dirty="0">
                  <a:solidFill>
                    <a:srgbClr val="3C0023"/>
                  </a:solidFill>
                  <a:effectLst>
                    <a:outerShdw blurRad="38100" dist="38100" dir="2700000" algn="tl">
                      <a:srgbClr val="C0C0C0"/>
                    </a:outerShdw>
                  </a:effectLst>
                </a:rPr>
                <a:t>to satisfy higher needs, lower needs motivation is raised.</a:t>
              </a:r>
            </a:p>
          </p:txBody>
        </p:sp>
        <p:sp>
          <p:nvSpPr>
            <p:cNvPr id="35859" name="Rectangle 19"/>
            <p:cNvSpPr>
              <a:spLocks noChangeArrowheads="1"/>
            </p:cNvSpPr>
            <p:nvPr/>
          </p:nvSpPr>
          <p:spPr bwMode="blackWhite">
            <a:xfrm>
              <a:off x="250" y="1192"/>
              <a:ext cx="960"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80145" tIns="39369" rIns="80145" bIns="39369">
              <a:spAutoFit/>
            </a:bodyPr>
            <a:lstStyle/>
            <a:p>
              <a:pPr algn="ctr" defTabSz="809589" eaLnBrk="0" hangingPunct="0"/>
              <a:r>
                <a:rPr lang="en-US" sz="1400" b="1" dirty="0">
                  <a:solidFill>
                    <a:srgbClr val="3C0023"/>
                  </a:solidFill>
                  <a:effectLst>
                    <a:outerShdw blurRad="38100" dist="38100" dir="2700000" algn="tl">
                      <a:srgbClr val="C0C0C0"/>
                    </a:outerShdw>
                  </a:effectLst>
                </a:rPr>
                <a:t>Highest-level needs</a:t>
              </a:r>
            </a:p>
          </p:txBody>
        </p:sp>
        <p:sp>
          <p:nvSpPr>
            <p:cNvPr id="35860" name="Rectangle 20"/>
            <p:cNvSpPr>
              <a:spLocks noChangeArrowheads="1"/>
            </p:cNvSpPr>
            <p:nvPr/>
          </p:nvSpPr>
          <p:spPr bwMode="blackWhite">
            <a:xfrm>
              <a:off x="326" y="2746"/>
              <a:ext cx="960"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80145" tIns="39369" rIns="80145" bIns="39369">
              <a:spAutoFit/>
            </a:bodyPr>
            <a:lstStyle/>
            <a:p>
              <a:pPr algn="ctr" defTabSz="809589" eaLnBrk="0" hangingPunct="0"/>
              <a:r>
                <a:rPr lang="en-US" sz="1400" b="1" dirty="0">
                  <a:solidFill>
                    <a:srgbClr val="3C0023"/>
                  </a:solidFill>
                  <a:effectLst>
                    <a:outerShdw blurRad="38100" dist="38100" dir="2700000" algn="tl">
                      <a:srgbClr val="C0C0C0"/>
                    </a:outerShdw>
                  </a:effectLst>
                </a:rPr>
                <a:t>Lowest-level needs</a:t>
              </a:r>
            </a:p>
          </p:txBody>
        </p:sp>
        <p:sp>
          <p:nvSpPr>
            <p:cNvPr id="35861" name="Line 21"/>
            <p:cNvSpPr>
              <a:spLocks noChangeShapeType="1"/>
            </p:cNvSpPr>
            <p:nvPr/>
          </p:nvSpPr>
          <p:spPr bwMode="blackWhite">
            <a:xfrm>
              <a:off x="710" y="1623"/>
              <a:ext cx="0" cy="1008"/>
            </a:xfrm>
            <a:prstGeom prst="line">
              <a:avLst/>
            </a:prstGeom>
            <a:noFill/>
            <a:ln w="381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endParaRPr lang="en-US"/>
            </a:p>
          </p:txBody>
        </p:sp>
      </p:grpSp>
      <p:graphicFrame>
        <p:nvGraphicFramePr>
          <p:cNvPr id="2" name="Table 1"/>
          <p:cNvGraphicFramePr>
            <a:graphicFrameLocks noGrp="1"/>
          </p:cNvGraphicFramePr>
          <p:nvPr>
            <p:extLst>
              <p:ext uri="{D42A27DB-BD31-4B8C-83A1-F6EECF244321}">
                <p14:modId xmlns:p14="http://schemas.microsoft.com/office/powerpoint/2010/main" val="121966621"/>
              </p:ext>
            </p:extLst>
          </p:nvPr>
        </p:nvGraphicFramePr>
        <p:xfrm>
          <a:off x="1946385" y="1581777"/>
          <a:ext cx="5963994" cy="2565400"/>
        </p:xfrm>
        <a:graphic>
          <a:graphicData uri="http://schemas.openxmlformats.org/drawingml/2006/table">
            <a:tbl>
              <a:tblPr firstRow="1" bandRow="1">
                <a:tableStyleId>{5C22544A-7EE6-4342-B048-85BDC9FD1C3A}</a:tableStyleId>
              </a:tblPr>
              <a:tblGrid>
                <a:gridCol w="1601745">
                  <a:extLst>
                    <a:ext uri="{9D8B030D-6E8A-4147-A177-3AD203B41FA5}">
                      <a16:colId xmlns:a16="http://schemas.microsoft.com/office/drawing/2014/main" xmlns="" val="273991694"/>
                    </a:ext>
                  </a:extLst>
                </a:gridCol>
                <a:gridCol w="2524259">
                  <a:extLst>
                    <a:ext uri="{9D8B030D-6E8A-4147-A177-3AD203B41FA5}">
                      <a16:colId xmlns:a16="http://schemas.microsoft.com/office/drawing/2014/main" xmlns="" val="1414404730"/>
                    </a:ext>
                  </a:extLst>
                </a:gridCol>
                <a:gridCol w="1837990">
                  <a:extLst>
                    <a:ext uri="{9D8B030D-6E8A-4147-A177-3AD203B41FA5}">
                      <a16:colId xmlns:a16="http://schemas.microsoft.com/office/drawing/2014/main" xmlns="" val="3403797416"/>
                    </a:ext>
                  </a:extLst>
                </a:gridCol>
              </a:tblGrid>
              <a:tr h="370840">
                <a:tc>
                  <a:txBody>
                    <a:bodyPr/>
                    <a:lstStyle/>
                    <a:p>
                      <a:r>
                        <a:rPr lang="en-US" dirty="0" smtClean="0"/>
                        <a:t>Need</a:t>
                      </a:r>
                      <a:endParaRPr lang="en-US" dirty="0"/>
                    </a:p>
                  </a:txBody>
                  <a:tcPr>
                    <a:solidFill>
                      <a:srgbClr val="1A69A4"/>
                    </a:solidFill>
                  </a:tcPr>
                </a:tc>
                <a:tc>
                  <a:txBody>
                    <a:bodyPr/>
                    <a:lstStyle/>
                    <a:p>
                      <a:r>
                        <a:rPr lang="en-US" dirty="0" smtClean="0"/>
                        <a:t>Description</a:t>
                      </a:r>
                      <a:endParaRPr lang="en-US" dirty="0"/>
                    </a:p>
                  </a:txBody>
                  <a:tcPr>
                    <a:solidFill>
                      <a:srgbClr val="1A69A4"/>
                    </a:solidFill>
                  </a:tcPr>
                </a:tc>
                <a:tc>
                  <a:txBody>
                    <a:bodyPr/>
                    <a:lstStyle/>
                    <a:p>
                      <a:r>
                        <a:rPr lang="en-US" dirty="0" smtClean="0"/>
                        <a:t>Illustration</a:t>
                      </a:r>
                      <a:endParaRPr lang="en-US" dirty="0"/>
                    </a:p>
                  </a:txBody>
                  <a:tcPr>
                    <a:solidFill>
                      <a:srgbClr val="1A69A4"/>
                    </a:solidFill>
                  </a:tcPr>
                </a:tc>
                <a:extLst>
                  <a:ext uri="{0D108BD9-81ED-4DB2-BD59-A6C34878D82A}">
                    <a16:rowId xmlns:a16="http://schemas.microsoft.com/office/drawing/2014/main" xmlns="" val="2927045976"/>
                  </a:ext>
                </a:extLst>
              </a:tr>
              <a:tr h="370840">
                <a:tc>
                  <a:txBody>
                    <a:bodyPr/>
                    <a:lstStyle/>
                    <a:p>
                      <a:r>
                        <a:rPr lang="en-US" dirty="0" smtClean="0"/>
                        <a:t>Growth</a:t>
                      </a:r>
                      <a:endParaRPr lang="en-US" dirty="0"/>
                    </a:p>
                  </a:txBody>
                  <a:tcPr>
                    <a:solidFill>
                      <a:srgbClr val="A3E7FF"/>
                    </a:solidFill>
                  </a:tcPr>
                </a:tc>
                <a:tc>
                  <a:txBody>
                    <a:bodyPr/>
                    <a:lstStyle/>
                    <a:p>
                      <a:r>
                        <a:rPr lang="en-US" dirty="0" smtClean="0"/>
                        <a:t>Self-development;</a:t>
                      </a:r>
                    </a:p>
                    <a:p>
                      <a:r>
                        <a:rPr lang="en-US" baseline="0" dirty="0" smtClean="0"/>
                        <a:t>Doing creative work </a:t>
                      </a:r>
                      <a:endParaRPr lang="en-US" dirty="0"/>
                    </a:p>
                  </a:txBody>
                  <a:tcPr>
                    <a:solidFill>
                      <a:srgbClr val="A3E7FF"/>
                    </a:solidFill>
                  </a:tcPr>
                </a:tc>
                <a:tc>
                  <a:txBody>
                    <a:bodyPr/>
                    <a:lstStyle/>
                    <a:p>
                      <a:endParaRPr lang="en-US"/>
                    </a:p>
                  </a:txBody>
                  <a:tcPr>
                    <a:solidFill>
                      <a:srgbClr val="A3E7FF"/>
                    </a:solidFill>
                  </a:tcPr>
                </a:tc>
                <a:extLst>
                  <a:ext uri="{0D108BD9-81ED-4DB2-BD59-A6C34878D82A}">
                    <a16:rowId xmlns:a16="http://schemas.microsoft.com/office/drawing/2014/main" xmlns="" val="231187289"/>
                  </a:ext>
                </a:extLst>
              </a:tr>
              <a:tr h="370840">
                <a:tc>
                  <a:txBody>
                    <a:bodyPr/>
                    <a:lstStyle/>
                    <a:p>
                      <a:r>
                        <a:rPr lang="en-US" dirty="0" smtClean="0"/>
                        <a:t>Relatedness</a:t>
                      </a:r>
                      <a:endParaRPr lang="en-US" dirty="0"/>
                    </a:p>
                  </a:txBody>
                  <a:tcPr>
                    <a:solidFill>
                      <a:srgbClr val="A3E7FF"/>
                    </a:solidFill>
                  </a:tcPr>
                </a:tc>
                <a:tc>
                  <a:txBody>
                    <a:bodyPr/>
                    <a:lstStyle/>
                    <a:p>
                      <a:r>
                        <a:rPr lang="en-US" dirty="0" smtClean="0"/>
                        <a:t>Good interpersonal</a:t>
                      </a:r>
                      <a:r>
                        <a:rPr lang="en-US" baseline="0" dirty="0" smtClean="0"/>
                        <a:t> relations; Friendship</a:t>
                      </a:r>
                      <a:endParaRPr lang="en-US" dirty="0"/>
                    </a:p>
                  </a:txBody>
                  <a:tcPr>
                    <a:solidFill>
                      <a:srgbClr val="A3E7FF"/>
                    </a:solidFill>
                  </a:tcPr>
                </a:tc>
                <a:tc>
                  <a:txBody>
                    <a:bodyPr/>
                    <a:lstStyle/>
                    <a:p>
                      <a:endParaRPr lang="en-US" dirty="0"/>
                    </a:p>
                  </a:txBody>
                  <a:tcPr>
                    <a:solidFill>
                      <a:srgbClr val="A3E7FF"/>
                    </a:solidFill>
                  </a:tcPr>
                </a:tc>
                <a:extLst>
                  <a:ext uri="{0D108BD9-81ED-4DB2-BD59-A6C34878D82A}">
                    <a16:rowId xmlns:a16="http://schemas.microsoft.com/office/drawing/2014/main" xmlns="" val="3024114032"/>
                  </a:ext>
                </a:extLst>
              </a:tr>
              <a:tr h="370840">
                <a:tc>
                  <a:txBody>
                    <a:bodyPr/>
                    <a:lstStyle/>
                    <a:p>
                      <a:r>
                        <a:rPr lang="en-US" dirty="0" smtClean="0"/>
                        <a:t>Existence</a:t>
                      </a:r>
                      <a:endParaRPr lang="en-US" dirty="0"/>
                    </a:p>
                  </a:txBody>
                  <a:tcPr>
                    <a:solidFill>
                      <a:srgbClr val="A3E7FF"/>
                    </a:solidFill>
                  </a:tcPr>
                </a:tc>
                <a:tc>
                  <a:txBody>
                    <a:bodyPr/>
                    <a:lstStyle/>
                    <a:p>
                      <a:r>
                        <a:rPr lang="en-US" dirty="0" smtClean="0"/>
                        <a:t>Shelter;</a:t>
                      </a:r>
                      <a:r>
                        <a:rPr lang="en-US" baseline="0" dirty="0" smtClean="0"/>
                        <a:t> Clothing; </a:t>
                      </a:r>
                    </a:p>
                    <a:p>
                      <a:r>
                        <a:rPr lang="en-US" baseline="0" dirty="0" smtClean="0"/>
                        <a:t>Food; Water</a:t>
                      </a:r>
                      <a:endParaRPr lang="en-US" dirty="0"/>
                    </a:p>
                  </a:txBody>
                  <a:tcPr>
                    <a:solidFill>
                      <a:srgbClr val="A3E7FF"/>
                    </a:solidFill>
                  </a:tcPr>
                </a:tc>
                <a:tc>
                  <a:txBody>
                    <a:bodyPr/>
                    <a:lstStyle/>
                    <a:p>
                      <a:r>
                        <a:rPr lang="en-US" dirty="0" smtClean="0"/>
                        <a:t>Adequate pay for life’s necessities</a:t>
                      </a:r>
                      <a:endParaRPr lang="en-US" dirty="0"/>
                    </a:p>
                  </a:txBody>
                  <a:tcPr>
                    <a:solidFill>
                      <a:srgbClr val="A3E7FF"/>
                    </a:solidFill>
                  </a:tcPr>
                </a:tc>
                <a:extLst>
                  <a:ext uri="{0D108BD9-81ED-4DB2-BD59-A6C34878D82A}">
                    <a16:rowId xmlns:a16="http://schemas.microsoft.com/office/drawing/2014/main" xmlns="" val="103213518"/>
                  </a:ext>
                </a:extLst>
              </a:tr>
            </a:tbl>
          </a:graphicData>
        </a:graphic>
      </p:graphicFrame>
    </p:spTree>
    <p:extLst>
      <p:ext uri="{BB962C8B-B14F-4D97-AF65-F5344CB8AC3E}">
        <p14:creationId xmlns:p14="http://schemas.microsoft.com/office/powerpoint/2010/main" val="2843112927"/>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600" dirty="0"/>
              <a:t>Herzberg’s </a:t>
            </a:r>
            <a:r>
              <a:rPr lang="en-US" sz="3600" dirty="0" smtClean="0"/>
              <a:t>Two-Factor</a:t>
            </a:r>
            <a:r>
              <a:rPr lang="en-US" sz="3600" dirty="0"/>
              <a:t/>
            </a:r>
            <a:br>
              <a:rPr lang="en-US" sz="3600" dirty="0"/>
            </a:br>
            <a:r>
              <a:rPr lang="en-US" sz="3600" dirty="0" smtClean="0"/>
              <a:t>(Motivation-Hygiene) Theory </a:t>
            </a:r>
            <a:r>
              <a:rPr lang="en-US" sz="1800" dirty="0" smtClean="0"/>
              <a:t>(Ch. 7)</a:t>
            </a:r>
            <a:endParaRPr lang="en-US" sz="3600" dirty="0"/>
          </a:p>
        </p:txBody>
      </p:sp>
      <p:sp>
        <p:nvSpPr>
          <p:cNvPr id="36867" name="Rectangle 3"/>
          <p:cNvSpPr>
            <a:spLocks noGrp="1" noChangeArrowheads="1"/>
          </p:cNvSpPr>
          <p:nvPr>
            <p:ph type="body" idx="1"/>
          </p:nvPr>
        </p:nvSpPr>
        <p:spPr/>
        <p:txBody>
          <a:bodyPr/>
          <a:lstStyle/>
          <a:p>
            <a:pPr>
              <a:lnSpc>
                <a:spcPct val="90000"/>
              </a:lnSpc>
              <a:buFont typeface="Wingdings" pitchFamily="2" charset="2"/>
              <a:buNone/>
            </a:pPr>
            <a:r>
              <a:rPr lang="en-US" sz="2400" dirty="0" smtClean="0"/>
              <a:t>What ARE the two factors of Herzberg’s “Two-Factor Theory”?  Give examples of each.</a:t>
            </a:r>
          </a:p>
          <a:p>
            <a:pPr>
              <a:lnSpc>
                <a:spcPct val="90000"/>
              </a:lnSpc>
              <a:buFont typeface="Wingdings" pitchFamily="2" charset="2"/>
              <a:buNone/>
            </a:pPr>
            <a:endParaRPr lang="en-US" sz="2400" dirty="0"/>
          </a:p>
          <a:p>
            <a:pPr>
              <a:lnSpc>
                <a:spcPct val="90000"/>
              </a:lnSpc>
              <a:buFont typeface="Wingdings" pitchFamily="2" charset="2"/>
              <a:buNone/>
            </a:pPr>
            <a:r>
              <a:rPr lang="en-US" sz="2400" dirty="0" smtClean="0"/>
              <a:t>For articles &amp; videos describing Herzberg’s theory, see:</a:t>
            </a:r>
          </a:p>
          <a:p>
            <a:pPr>
              <a:lnSpc>
                <a:spcPct val="90000"/>
              </a:lnSpc>
            </a:pPr>
            <a:r>
              <a:rPr lang="en-US" sz="1600" dirty="0">
                <a:hlinkClick r:id="rId3"/>
              </a:rPr>
              <a:t>https://</a:t>
            </a:r>
            <a:r>
              <a:rPr lang="en-US" sz="1600" dirty="0" smtClean="0">
                <a:hlinkClick r:id="rId3"/>
              </a:rPr>
              <a:t>www.mindtools.com/pages/article/herzberg-motivators-hygiene-factors.htm</a:t>
            </a:r>
            <a:r>
              <a:rPr lang="en-US" sz="1600" dirty="0" smtClean="0"/>
              <a:t>  (3 min.)</a:t>
            </a:r>
          </a:p>
          <a:p>
            <a:pPr>
              <a:lnSpc>
                <a:spcPct val="90000"/>
              </a:lnSpc>
            </a:pPr>
            <a:r>
              <a:rPr lang="en-US" sz="1600" dirty="0">
                <a:hlinkClick r:id="rId4"/>
              </a:rPr>
              <a:t>https://</a:t>
            </a:r>
            <a:r>
              <a:rPr lang="en-US" sz="1600" dirty="0" smtClean="0">
                <a:hlinkClick r:id="rId4"/>
              </a:rPr>
              <a:t>www.youtube.com/watch?v=OWmhRdcfI1I</a:t>
            </a:r>
            <a:r>
              <a:rPr lang="en-US" sz="1600" dirty="0" smtClean="0"/>
              <a:t> (3 min.)</a:t>
            </a:r>
            <a:endParaRPr lang="en-US" sz="1600" dirty="0"/>
          </a:p>
        </p:txBody>
      </p:sp>
    </p:spTree>
    <p:extLst>
      <p:ext uri="{BB962C8B-B14F-4D97-AF65-F5344CB8AC3E}">
        <p14:creationId xmlns:p14="http://schemas.microsoft.com/office/powerpoint/2010/main" val="118252483"/>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1228</TotalTime>
  <Words>2593</Words>
  <Application>Microsoft Office PowerPoint</Application>
  <PresentationFormat>Custom</PresentationFormat>
  <Paragraphs>402</Paragraphs>
  <Slides>44</Slides>
  <Notes>27</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Jones2 T05</vt:lpstr>
      <vt:lpstr>Motivation and  Performance</vt:lpstr>
      <vt:lpstr>Learning Objectives</vt:lpstr>
      <vt:lpstr>The Nature of Motivation</vt:lpstr>
      <vt:lpstr>Intrinsic &amp; Extrinsic Motivation:  Self-Determination Theory (Ch. 7)</vt:lpstr>
      <vt:lpstr>Content Motivational Theories</vt:lpstr>
      <vt:lpstr>“Content” Motivational Theories</vt:lpstr>
      <vt:lpstr>Maslow’s Hierarchy of Needs https://managementisajourney.com/motivation-applying-maslows-hierarchy-of-needs-theory/ </vt:lpstr>
      <vt:lpstr>Alderfer’s ERG Theory</vt:lpstr>
      <vt:lpstr>Herzberg’s Two-Factor (Motivation-Hygiene) Theory (Ch. 7)</vt:lpstr>
      <vt:lpstr>McClelland’s Needs </vt:lpstr>
      <vt:lpstr>Goal Setting Theory (Locke &amp; Latham)</vt:lpstr>
      <vt:lpstr>Goal Setting Theory</vt:lpstr>
      <vt:lpstr>Job Design: Grouping Tasks </vt:lpstr>
      <vt:lpstr>The “Job Characteristics Model” of Hackman &amp; Oldham</vt:lpstr>
      <vt:lpstr>How can you increase the “Core job dimensions” identified by Hackman &amp; Oldham?</vt:lpstr>
      <vt:lpstr>Process Theories</vt:lpstr>
      <vt:lpstr>Equity Theory: People consider Inputs &amp; Outcomes</vt:lpstr>
      <vt:lpstr>Equity Theory</vt:lpstr>
      <vt:lpstr>Equity Theory</vt:lpstr>
      <vt:lpstr>Equity Theory fits within a larger  model of Organizational Justice</vt:lpstr>
      <vt:lpstr>Vroom’s Expectancy Theory  (also called VIE Theory)</vt:lpstr>
      <vt:lpstr>Expectancy, Instrumentality, and Valence</vt:lpstr>
      <vt:lpstr>Expectancy Theory in Practice</vt:lpstr>
      <vt:lpstr>Expectancy and Motivation</vt:lpstr>
      <vt:lpstr>Victor Vroom’s Expectancy Theory</vt:lpstr>
      <vt:lpstr>Learning/Reinforcement Theories</vt:lpstr>
      <vt:lpstr>Operant Conditioning Theory</vt:lpstr>
      <vt:lpstr>Operant Conditioning Tools</vt:lpstr>
      <vt:lpstr>Operant Conditioning Tools</vt:lpstr>
      <vt:lpstr>Social Learning Theory  (Albert Bandura)</vt:lpstr>
      <vt:lpstr>Social Learning Theory:   Conditions for Vicarious Learning</vt:lpstr>
      <vt:lpstr>Social Learning Theory</vt:lpstr>
      <vt:lpstr>Increasing Self-Efficacy</vt:lpstr>
      <vt:lpstr>Employee Recognition  Programs</vt:lpstr>
      <vt:lpstr>Summary:  Content vs. Process Theories of Motivation</vt:lpstr>
      <vt:lpstr>Pay and Motivation</vt:lpstr>
      <vt:lpstr>Pay and Motivation</vt:lpstr>
      <vt:lpstr>Pay Programs</vt:lpstr>
      <vt:lpstr>Merit Pay and Performance</vt:lpstr>
      <vt:lpstr>Examples of Merit Pay Plans</vt:lpstr>
      <vt:lpstr>PowerPoint Presentation</vt:lpstr>
      <vt:lpstr>Salary Increase or Bonus?</vt:lpstr>
      <vt:lpstr>Salary Increase or Bonus? </vt:lpstr>
      <vt:lpstr>Summary:  Content vs. Process</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94</cp:revision>
  <dcterms:created xsi:type="dcterms:W3CDTF">2004-09-20T18:17:15Z</dcterms:created>
  <dcterms:modified xsi:type="dcterms:W3CDTF">2018-07-29T01:39:47Z</dcterms:modified>
  <cp:category>Presentation</cp:category>
</cp:coreProperties>
</file>