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1"/>
  </p:notesMasterIdLst>
  <p:sldIdLst>
    <p:sldId id="258" r:id="rId2"/>
    <p:sldId id="259" r:id="rId3"/>
    <p:sldId id="309" r:id="rId4"/>
    <p:sldId id="261" r:id="rId5"/>
    <p:sldId id="263" r:id="rId6"/>
    <p:sldId id="268" r:id="rId7"/>
    <p:sldId id="269" r:id="rId8"/>
    <p:sldId id="270" r:id="rId9"/>
    <p:sldId id="271" r:id="rId10"/>
    <p:sldId id="275" r:id="rId11"/>
    <p:sldId id="310" r:id="rId12"/>
    <p:sldId id="297" r:id="rId13"/>
    <p:sldId id="298" r:id="rId14"/>
    <p:sldId id="304" r:id="rId15"/>
    <p:sldId id="318" r:id="rId16"/>
    <p:sldId id="311" r:id="rId17"/>
    <p:sldId id="305" r:id="rId18"/>
    <p:sldId id="306" r:id="rId19"/>
    <p:sldId id="307" r:id="rId20"/>
    <p:sldId id="312" r:id="rId21"/>
    <p:sldId id="308" r:id="rId22"/>
    <p:sldId id="280" r:id="rId23"/>
    <p:sldId id="283" r:id="rId24"/>
    <p:sldId id="285" r:id="rId25"/>
    <p:sldId id="286" r:id="rId26"/>
    <p:sldId id="303" r:id="rId27"/>
    <p:sldId id="295" r:id="rId28"/>
    <p:sldId id="299" r:id="rId29"/>
    <p:sldId id="320" r:id="rId30"/>
    <p:sldId id="300" r:id="rId31"/>
    <p:sldId id="313" r:id="rId32"/>
    <p:sldId id="314" r:id="rId33"/>
    <p:sldId id="317" r:id="rId34"/>
    <p:sldId id="289" r:id="rId35"/>
    <p:sldId id="290" r:id="rId36"/>
    <p:sldId id="288" r:id="rId37"/>
    <p:sldId id="321" r:id="rId38"/>
    <p:sldId id="315" r:id="rId39"/>
    <p:sldId id="296" r:id="rId40"/>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872">
          <p15:clr>
            <a:srgbClr val="A4A3A4"/>
          </p15:clr>
        </p15:guide>
        <p15:guide id="2" pos="259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B0FC"/>
    <a:srgbClr val="A5C9FD"/>
    <a:srgbClr val="A6DBFC"/>
    <a:srgbClr val="A5E6FD"/>
    <a:srgbClr val="D15743"/>
    <a:srgbClr val="973129"/>
    <a:srgbClr val="B4DE86"/>
    <a:srgbClr val="ABE9FF"/>
    <a:srgbClr val="BDEEFF"/>
    <a:srgbClr val="D4B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p:scale>
          <a:sx n="108" d="100"/>
          <a:sy n="108" d="100"/>
        </p:scale>
        <p:origin x="-1080" y="240"/>
      </p:cViewPr>
      <p:guideLst>
        <p:guide orient="horz" pos="1872"/>
        <p:guide pos="259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7488"/>
    </p:cViewPr>
  </p:sorterViewPr>
  <p:notesViewPr>
    <p:cSldViewPr snapToGrid="0">
      <p:cViewPr varScale="1">
        <p:scale>
          <a:sx n="83" d="100"/>
          <a:sy n="83" d="100"/>
        </p:scale>
        <p:origin x="-199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55300"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18DC9FA-765A-4C01-B0DF-F852C83595C1}" type="slidenum">
              <a:rPr lang="en-US"/>
              <a:pPr>
                <a:defRPr/>
              </a:pPr>
              <a:t>‹#›</a:t>
            </a:fld>
            <a:endParaRPr lang="en-US" dirty="0"/>
          </a:p>
        </p:txBody>
      </p:sp>
    </p:spTree>
    <p:extLst>
      <p:ext uri="{BB962C8B-B14F-4D97-AF65-F5344CB8AC3E}">
        <p14:creationId xmlns:p14="http://schemas.microsoft.com/office/powerpoint/2010/main" val="3384368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B5EECC1C-4F84-4D1F-BC13-B8968A70855B}" type="slidenum">
              <a:rPr lang="en-US" sz="1200" smtClean="0"/>
              <a:pPr eaLnBrk="1" hangingPunct="1"/>
              <a:t>4</a:t>
            </a:fld>
            <a:endParaRPr lang="en-US" sz="1200" dirty="0" smtClean="0"/>
          </a:p>
        </p:txBody>
      </p:sp>
      <p:sp>
        <p:nvSpPr>
          <p:cNvPr id="5632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184CDBCB-5B2A-4BCC-9C2A-BBD75A0EA43A}" type="slidenum">
              <a:rPr lang="en-US" sz="1200" smtClean="0"/>
              <a:pPr eaLnBrk="1" hangingPunct="1"/>
              <a:t>23</a:t>
            </a:fld>
            <a:endParaRPr lang="en-US" sz="1200" smtClean="0"/>
          </a:p>
        </p:txBody>
      </p:sp>
      <p:sp>
        <p:nvSpPr>
          <p:cNvPr id="7270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27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52C81B14-894D-4DA0-9169-E2A43E06CEE1}" type="slidenum">
              <a:rPr lang="en-US" sz="1200" smtClean="0"/>
              <a:pPr eaLnBrk="1" hangingPunct="1"/>
              <a:t>26</a:t>
            </a:fld>
            <a:endParaRPr lang="en-US" sz="1200" smtClean="0"/>
          </a:p>
        </p:txBody>
      </p:sp>
      <p:sp>
        <p:nvSpPr>
          <p:cNvPr id="74755"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74756"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8DC9FA-765A-4C01-B0DF-F852C83595C1}" type="slidenum">
              <a:rPr lang="en-US" smtClean="0"/>
              <a:pPr>
                <a:defRPr/>
              </a:pPr>
              <a:t>29</a:t>
            </a:fld>
            <a:endParaRPr lang="en-US" dirty="0"/>
          </a:p>
        </p:txBody>
      </p:sp>
    </p:spTree>
    <p:extLst>
      <p:ext uri="{BB962C8B-B14F-4D97-AF65-F5344CB8AC3E}">
        <p14:creationId xmlns:p14="http://schemas.microsoft.com/office/powerpoint/2010/main" val="2142955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0CBD86-3F66-443B-9806-304D6555F43C}" type="slidenum">
              <a:rPr lang="en-US"/>
              <a:pPr/>
              <a:t>31</a:t>
            </a:fld>
            <a:endParaRPr lang="en-US" dirty="0"/>
          </a:p>
        </p:txBody>
      </p:sp>
      <p:sp>
        <p:nvSpPr>
          <p:cNvPr id="58370" name="Rectangle 2"/>
          <p:cNvSpPr>
            <a:spLocks noGrp="1" noRot="1" noChangeAspect="1" noChangeArrowheads="1" noTextEdit="1"/>
          </p:cNvSpPr>
          <p:nvPr>
            <p:ph type="sldImg"/>
          </p:nvPr>
        </p:nvSpPr>
        <p:spPr bwMode="auto">
          <a:xfrm>
            <a:off x="1065213" y="692150"/>
            <a:ext cx="4727575"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1" name="Rectangle 3"/>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18DC9FA-765A-4C01-B0DF-F852C83595C1}" type="slidenum">
              <a:rPr lang="en-US" smtClean="0"/>
              <a:pPr>
                <a:defRPr/>
              </a:pPr>
              <a:t>33</a:t>
            </a:fld>
            <a:endParaRPr lang="en-US" dirty="0"/>
          </a:p>
        </p:txBody>
      </p:sp>
    </p:spTree>
    <p:extLst>
      <p:ext uri="{BB962C8B-B14F-4D97-AF65-F5344CB8AC3E}">
        <p14:creationId xmlns:p14="http://schemas.microsoft.com/office/powerpoint/2010/main" val="1805059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26E674E5-12DE-4BD2-A6C8-724213D57C76}" type="slidenum">
              <a:rPr lang="en-US" sz="1200" smtClean="0"/>
              <a:pPr eaLnBrk="1" hangingPunct="1"/>
              <a:t>34</a:t>
            </a:fld>
            <a:endParaRPr lang="en-US" sz="1200" dirty="0" smtClean="0"/>
          </a:p>
        </p:txBody>
      </p:sp>
      <p:sp>
        <p:nvSpPr>
          <p:cNvPr id="7577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57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4A0CCC7-66ED-415A-8769-B7034239931C}" type="slidenum">
              <a:rPr lang="en-US" sz="1200" smtClean="0"/>
              <a:pPr eaLnBrk="1" hangingPunct="1"/>
              <a:t>35</a:t>
            </a:fld>
            <a:endParaRPr lang="en-US" sz="1200" dirty="0" smtClean="0"/>
          </a:p>
        </p:txBody>
      </p:sp>
      <p:sp>
        <p:nvSpPr>
          <p:cNvPr id="7680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68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4343400"/>
            <a:ext cx="5212080" cy="4114800"/>
          </a:xfrm>
        </p:spPr>
        <p:txBody>
          <a:bodyPr/>
          <a:lstStyle/>
          <a:p>
            <a:r>
              <a:rPr lang="en-US" dirty="0" smtClean="0"/>
              <a:t>Text lists five ways to reduce social loafing:</a:t>
            </a:r>
          </a:p>
          <a:p>
            <a:pPr marL="228600" indent="-228600">
              <a:buAutoNum type="arabicPeriod"/>
            </a:pPr>
            <a:r>
              <a:rPr lang="en-US" dirty="0" smtClean="0"/>
              <a:t>Set group goals so the group has a common purpose to strive toward</a:t>
            </a:r>
          </a:p>
          <a:p>
            <a:pPr marL="228600" indent="-228600">
              <a:buAutoNum type="arabicPeriod"/>
            </a:pPr>
            <a:r>
              <a:rPr lang="en-US" dirty="0" smtClean="0"/>
              <a:t>Increase intergroup competition so each group has a common goal</a:t>
            </a:r>
          </a:p>
          <a:p>
            <a:pPr marL="228600" indent="-228600">
              <a:buAutoNum type="arabicPeriod"/>
            </a:pPr>
            <a:r>
              <a:rPr lang="en-US" dirty="0" smtClean="0"/>
              <a:t>Engage in individual peer evaluation.</a:t>
            </a:r>
          </a:p>
          <a:p>
            <a:pPr marL="228600" indent="-228600">
              <a:buAutoNum type="arabicPeriod"/>
            </a:pPr>
            <a:r>
              <a:rPr lang="en-US" dirty="0" smtClean="0"/>
              <a:t>Select members who have high motivation and prefer to work in groups</a:t>
            </a:r>
          </a:p>
          <a:p>
            <a:pPr marL="228600" indent="-228600">
              <a:buAutoNum type="arabicPeriod"/>
            </a:pPr>
            <a:r>
              <a:rPr lang="en-US" dirty="0" smtClean="0"/>
              <a:t>If possible, base group rewards, in part, on each individual member’s unique contributions.  </a:t>
            </a:r>
            <a:endParaRPr lang="en-US" dirty="0"/>
          </a:p>
        </p:txBody>
      </p:sp>
      <p:sp>
        <p:nvSpPr>
          <p:cNvPr id="4" name="Slide Number Placeholder 3"/>
          <p:cNvSpPr>
            <a:spLocks noGrp="1"/>
          </p:cNvSpPr>
          <p:nvPr>
            <p:ph type="sldNum" sz="quarter" idx="10"/>
          </p:nvPr>
        </p:nvSpPr>
        <p:spPr/>
        <p:txBody>
          <a:bodyPr/>
          <a:lstStyle/>
          <a:p>
            <a:pPr>
              <a:defRPr/>
            </a:pPr>
            <a:fld id="{C18DC9FA-765A-4C01-B0DF-F852C83595C1}" type="slidenum">
              <a:rPr lang="en-US" smtClean="0"/>
              <a:pPr>
                <a:defRPr/>
              </a:pPr>
              <a:t>36</a:t>
            </a:fld>
            <a:endParaRPr lang="en-US" dirty="0"/>
          </a:p>
        </p:txBody>
      </p:sp>
    </p:spTree>
    <p:extLst>
      <p:ext uri="{BB962C8B-B14F-4D97-AF65-F5344CB8AC3E}">
        <p14:creationId xmlns:p14="http://schemas.microsoft.com/office/powerpoint/2010/main" val="4265125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Size is an important factor in group behavior as well and impacts the behavior in groups.  The larger the group, the harder it is to get contribution by all members and do so in a timely manner.  Whereas small groups can be limited in their problem-solving ability and the availability of resources could be limited.  </a:t>
            </a:r>
          </a:p>
        </p:txBody>
      </p:sp>
      <p:sp>
        <p:nvSpPr>
          <p:cNvPr id="5939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dirty="0" smtClean="0">
                <a:latin typeface="Times New Roman" pitchFamily="18" charset="0"/>
              </a:rPr>
              <a:t>(c) 2008 Prentice-Hall, All rights reserved.</a:t>
            </a:r>
          </a:p>
        </p:txBody>
      </p:sp>
      <p:sp>
        <p:nvSpPr>
          <p:cNvPr id="5939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83887EEA-40F6-4433-942A-A326C141C9B8}" type="slidenum">
              <a:rPr lang="en-US" sz="1200" b="0" smtClean="0">
                <a:latin typeface="Times New Roman" pitchFamily="18" charset="0"/>
              </a:rPr>
              <a:pPr eaLnBrk="1" hangingPunct="1"/>
              <a:t>37</a:t>
            </a:fld>
            <a:endParaRPr lang="en-US" sz="1200" b="0"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3B551321-05B2-40BC-A007-0CC3487A66AA}" type="slidenum">
              <a:rPr lang="en-US" sz="1200" smtClean="0"/>
              <a:pPr eaLnBrk="1" hangingPunct="1"/>
              <a:t>6</a:t>
            </a:fld>
            <a:endParaRPr lang="en-US" sz="1200" dirty="0" smtClean="0"/>
          </a:p>
        </p:txBody>
      </p:sp>
      <p:sp>
        <p:nvSpPr>
          <p:cNvPr id="6246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D052699B-1BFC-4756-AFD6-C548CC1EBA91}" type="slidenum">
              <a:rPr lang="en-US" sz="1200" smtClean="0"/>
              <a:pPr eaLnBrk="1" hangingPunct="1"/>
              <a:t>7</a:t>
            </a:fld>
            <a:endParaRPr lang="en-US" sz="1200" dirty="0" smtClean="0"/>
          </a:p>
        </p:txBody>
      </p:sp>
      <p:sp>
        <p:nvSpPr>
          <p:cNvPr id="6451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45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76BCF7B1-710B-44E7-997D-1F0B920CA5BC}" type="slidenum">
              <a:rPr lang="en-US" sz="1200" smtClean="0"/>
              <a:pPr eaLnBrk="1" hangingPunct="1"/>
              <a:t>8</a:t>
            </a:fld>
            <a:endParaRPr lang="en-US" sz="1200" dirty="0" smtClean="0"/>
          </a:p>
        </p:txBody>
      </p:sp>
      <p:sp>
        <p:nvSpPr>
          <p:cNvPr id="6553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8DB95D4-943A-4ABF-BC6C-92CA13556445}" type="slidenum">
              <a:rPr lang="en-US" sz="1200" smtClean="0"/>
              <a:pPr eaLnBrk="1" hangingPunct="1"/>
              <a:t>9</a:t>
            </a:fld>
            <a:endParaRPr lang="en-US" sz="1200" smtClean="0"/>
          </a:p>
        </p:txBody>
      </p:sp>
      <p:sp>
        <p:nvSpPr>
          <p:cNvPr id="6656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65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C7F64010-1863-4530-91E7-6DB2207D06A9}" type="slidenum">
              <a:rPr lang="en-US" sz="1200" smtClean="0"/>
              <a:pPr eaLnBrk="1" hangingPunct="1"/>
              <a:t>10</a:t>
            </a:fld>
            <a:endParaRPr lang="en-US" sz="1200" smtClean="0"/>
          </a:p>
        </p:txBody>
      </p:sp>
      <p:sp>
        <p:nvSpPr>
          <p:cNvPr id="6758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Roles are the expected behavior individuals will take on in a group such as the leader or the task master.  Each role is assigned a certain identity that explains expected attitudes and behaviors that correspond with the role identity.  Each individual has their own point of view of how they are supposed to act in the context of the group; this is called role perception.  Role expectations looks at how others believe a person should act in a given situation.  Role conflict occurs when the expected behaviors don’t match up with the behaviors being exhibited.</a:t>
            </a:r>
          </a:p>
        </p:txBody>
      </p:sp>
      <p:sp>
        <p:nvSpPr>
          <p:cNvPr id="5018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01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EB086654-5029-4D30-B35C-FBA0FC2F847D}" type="slidenum">
              <a:rPr lang="en-US" sz="1200" b="0" smtClean="0">
                <a:latin typeface="Times New Roman" pitchFamily="18" charset="0"/>
              </a:rPr>
              <a:pPr eaLnBrk="1" hangingPunct="1"/>
              <a:t>15</a:t>
            </a:fld>
            <a:endParaRPr lang="en-US" sz="1200" b="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F618CFEC-1DD5-47BA-AA85-C8E58998C208}" type="slidenum">
              <a:rPr lang="en-US" sz="1200" smtClean="0"/>
              <a:pPr eaLnBrk="1" hangingPunct="1"/>
              <a:t>16</a:t>
            </a:fld>
            <a:endParaRPr lang="en-US" sz="1200" smtClean="0"/>
          </a:p>
        </p:txBody>
      </p:sp>
      <p:sp>
        <p:nvSpPr>
          <p:cNvPr id="69635" name="Rectangle 2"/>
          <p:cNvSpPr>
            <a:spLocks noGrp="1" noRot="1" noChangeAspect="1" noChangeArrowheads="1" noTextEdit="1"/>
          </p:cNvSpPr>
          <p:nvPr>
            <p:ph type="sldImg"/>
          </p:nvPr>
        </p:nvSpPr>
        <p:spPr>
          <a:xfrm>
            <a:off x="1065213" y="692150"/>
            <a:ext cx="4727575" cy="3416300"/>
          </a:xfrm>
          <a:ln w="12700" cap="flat">
            <a:solidFill>
              <a:schemeClr val="tx1"/>
            </a:solidFill>
          </a:ln>
        </p:spPr>
      </p:sp>
      <p:sp>
        <p:nvSpPr>
          <p:cNvPr id="69636"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BD9735D5-94BA-4731-A519-D2B300AECD5D}" type="slidenum">
              <a:rPr lang="en-US" sz="1200" smtClean="0"/>
              <a:pPr eaLnBrk="1" hangingPunct="1"/>
              <a:t>22</a:t>
            </a:fld>
            <a:endParaRPr lang="en-US" sz="1200" smtClean="0"/>
          </a:p>
        </p:txBody>
      </p:sp>
      <p:sp>
        <p:nvSpPr>
          <p:cNvPr id="7065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706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 name="Rectangle 1027"/>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6" name="Rectangle 1028"/>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 name="Rectangle 1029"/>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 name="Line 1030"/>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9" name="Group 1031"/>
          <p:cNvGrpSpPr>
            <a:grpSpLocks/>
          </p:cNvGrpSpPr>
          <p:nvPr/>
        </p:nvGrpSpPr>
        <p:grpSpPr bwMode="auto">
          <a:xfrm>
            <a:off x="0" y="0"/>
            <a:ext cx="376238" cy="5943600"/>
            <a:chOff x="0" y="0"/>
            <a:chExt cx="237" cy="3744"/>
          </a:xfrm>
        </p:grpSpPr>
        <p:sp>
          <p:nvSpPr>
            <p:cNvPr id="10" name="Rectangle 1032"/>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Line 1033"/>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 name="Oval 1034"/>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3" name="Oval 1035"/>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 name="Rectangle 1036"/>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15" name="Rectangle 1037"/>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 name="Rectangle 1038"/>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7" name="Rectangle 1039"/>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 name="Text Box 1042"/>
          <p:cNvSpPr txBox="1">
            <a:spLocks noChangeArrowheads="1"/>
          </p:cNvSpPr>
          <p:nvPr/>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dirty="0" smtClean="0">
                <a:solidFill>
                  <a:schemeClr val="hlink"/>
                </a:solidFill>
              </a:rPr>
              <a:t>Chapter</a:t>
            </a:r>
          </a:p>
        </p:txBody>
      </p:sp>
      <p:sp>
        <p:nvSpPr>
          <p:cNvPr id="19" name="Text Box 1043"/>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dirty="0" smtClean="0">
                <a:solidFill>
                  <a:srgbClr val="1A69A4"/>
                </a:solidFill>
              </a:rPr>
              <a:t>1</a:t>
            </a:r>
          </a:p>
        </p:txBody>
      </p:sp>
      <p:sp>
        <p:nvSpPr>
          <p:cNvPr id="20" name="Rectangle 1044"/>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 name="Line 1045"/>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 name="Rectangle 1046"/>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3" name="Line 1047"/>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 name="Oval 1048"/>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5" name="Oval 1049"/>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 name="Oval 1050"/>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Rectangle 1051"/>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 name="Rectangle 1052"/>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9" name="Rectangle 1053"/>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 name="Rectangle 1054"/>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 name="Line 1055"/>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32" name="Group 1056"/>
          <p:cNvGrpSpPr>
            <a:grpSpLocks/>
          </p:cNvGrpSpPr>
          <p:nvPr userDrawn="1"/>
        </p:nvGrpSpPr>
        <p:grpSpPr bwMode="auto">
          <a:xfrm>
            <a:off x="0" y="0"/>
            <a:ext cx="376238" cy="5943600"/>
            <a:chOff x="0" y="0"/>
            <a:chExt cx="237" cy="3744"/>
          </a:xfrm>
        </p:grpSpPr>
        <p:sp>
          <p:nvSpPr>
            <p:cNvPr id="33" name="Rectangle 1057"/>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4" name="Line 1058"/>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5" name="Oval 1059"/>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6" name="Oval 1060"/>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7" name="Rectangle 1061"/>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38" name="Rectangle 1062"/>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9" name="Rectangle 1063"/>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 name="Rectangle 1064"/>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 name="Text Box 1065"/>
          <p:cNvSpPr txBox="1">
            <a:spLocks noChangeArrowheads="1"/>
          </p:cNvSpPr>
          <p:nvPr userDrawn="1"/>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dirty="0" smtClean="0">
                <a:solidFill>
                  <a:schemeClr val="hlink"/>
                </a:solidFill>
              </a:rPr>
              <a:t>Chapter</a:t>
            </a:r>
          </a:p>
        </p:txBody>
      </p:sp>
      <p:sp>
        <p:nvSpPr>
          <p:cNvPr id="42" name="Text Box 1066"/>
          <p:cNvSpPr txBox="1">
            <a:spLocks noChangeArrowheads="1"/>
          </p:cNvSpPr>
          <p:nvPr userDrawn="1"/>
        </p:nvSpPr>
        <p:spPr bwMode="auto">
          <a:xfrm>
            <a:off x="6904477" y="354013"/>
            <a:ext cx="697620" cy="12003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dirty="0" smtClean="0">
                <a:solidFill>
                  <a:srgbClr val="1A69A4"/>
                </a:solidFill>
              </a:rPr>
              <a:t>9</a:t>
            </a:r>
          </a:p>
        </p:txBody>
      </p:sp>
      <p:sp>
        <p:nvSpPr>
          <p:cNvPr id="43" name="Rectangle 1067"/>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4" name="Line 1068"/>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5" name="Rectangle 1069"/>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 name="Line 1070"/>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 name="Oval 1071"/>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8" name="Oval 1072"/>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9" name="Oval 1073"/>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56" name="Rectangle 1040"/>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041"/>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2416567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920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4178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0150"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775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65125" y="1387475"/>
            <a:ext cx="3740150" cy="4013200"/>
          </a:xfrm>
        </p:spPr>
        <p:txBody>
          <a:bodyPr/>
          <a:lstStyle/>
          <a:p>
            <a:pPr lvl="0"/>
            <a:endParaRPr lang="en-US" noProof="0" dirty="0" smtClean="0"/>
          </a:p>
        </p:txBody>
      </p:sp>
      <p:sp>
        <p:nvSpPr>
          <p:cNvPr id="4" name="Text Placeholder 3"/>
          <p:cNvSpPr>
            <a:spLocks noGrp="1"/>
          </p:cNvSpPr>
          <p:nvPr>
            <p:ph type="body" sz="half" idx="2"/>
          </p:nvPr>
        </p:nvSpPr>
        <p:spPr>
          <a:xfrm>
            <a:off x="4257675" y="1387475"/>
            <a:ext cx="3741738" cy="401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0293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41386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7141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788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02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170621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1534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7555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189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8"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9"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31" name="Group 7"/>
          <p:cNvGrpSpPr>
            <a:grpSpLocks/>
          </p:cNvGrpSpPr>
          <p:nvPr/>
        </p:nvGrpSpPr>
        <p:grpSpPr bwMode="auto">
          <a:xfrm>
            <a:off x="0" y="0"/>
            <a:ext cx="376238" cy="5943600"/>
            <a:chOff x="0" y="0"/>
            <a:chExt cx="237" cy="3744"/>
          </a:xfrm>
        </p:grpSpPr>
        <p:sp>
          <p:nvSpPr>
            <p:cNvPr id="1048"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9"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0"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1"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52"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1032"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365125" y="1387475"/>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039" name="Group 20"/>
          <p:cNvGrpSpPr>
            <a:grpSpLocks/>
          </p:cNvGrpSpPr>
          <p:nvPr userDrawn="1"/>
        </p:nvGrpSpPr>
        <p:grpSpPr bwMode="auto">
          <a:xfrm>
            <a:off x="0" y="0"/>
            <a:ext cx="376238" cy="5943600"/>
            <a:chOff x="0" y="0"/>
            <a:chExt cx="237" cy="3744"/>
          </a:xfrm>
        </p:grpSpPr>
        <p:sp>
          <p:nvSpPr>
            <p:cNvPr id="1043"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4"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45"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6"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47"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1040" name="Text Box 26"/>
          <p:cNvSpPr txBox="1">
            <a:spLocks noChangeArrowheads="1"/>
          </p:cNvSpPr>
          <p:nvPr userDrawn="1"/>
        </p:nvSpPr>
        <p:spPr bwMode="auto">
          <a:xfrm>
            <a:off x="7313613" y="5435600"/>
            <a:ext cx="7508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defRPr/>
            </a:pPr>
            <a:r>
              <a:rPr lang="en-US" dirty="0" smtClean="0"/>
              <a:t>9-</a:t>
            </a:r>
            <a:fld id="{3F0614A2-1E41-4BCB-BC15-5029A1298922}" type="slidenum">
              <a:rPr lang="en-US" smtClean="0"/>
              <a:pPr eaLnBrk="1" hangingPunct="1">
                <a:spcBef>
                  <a:spcPct val="50000"/>
                </a:spcBef>
                <a:defRPr/>
              </a:pPr>
              <a:t>‹#›</a:t>
            </a:fld>
            <a:endParaRPr lang="en-US" dirty="0" smtClean="0"/>
          </a:p>
        </p:txBody>
      </p:sp>
      <p:sp>
        <p:nvSpPr>
          <p:cNvPr id="9243" name="Text Box 27"/>
          <p:cNvSpPr txBox="1">
            <a:spLocks noChangeArrowheads="1"/>
          </p:cNvSpPr>
          <p:nvPr userDrawn="1"/>
        </p:nvSpPr>
        <p:spPr bwMode="auto">
          <a:xfrm rot="16200000">
            <a:off x="-2160714" y="3375734"/>
            <a:ext cx="449802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defRPr/>
            </a:pPr>
            <a:r>
              <a:rPr lang="en-US" sz="700" b="1" i="1" dirty="0" smtClean="0">
                <a:latin typeface="Book Antiqua" pitchFamily="18" charset="0"/>
              </a:rPr>
              <a:t>Some material © </a:t>
            </a:r>
            <a:r>
              <a:rPr lang="en-US" sz="700" b="1" i="1" dirty="0" smtClean="0">
                <a:latin typeface="Book Antiqua" pitchFamily="18" charset="0"/>
              </a:rPr>
              <a:t>Pearson/Prentice-Hall;  </a:t>
            </a:r>
            <a:r>
              <a:rPr lang="en-US" sz="700" b="1" i="1" dirty="0" smtClean="0">
                <a:latin typeface="Book Antiqua" pitchFamily="18" charset="0"/>
              </a:rPr>
              <a:t>other material © </a:t>
            </a:r>
            <a:r>
              <a:rPr lang="en-US" sz="700" b="1" i="1" dirty="0" smtClean="0">
                <a:latin typeface="Book Antiqua" pitchFamily="18" charset="0"/>
              </a:rPr>
              <a:t>The </a:t>
            </a:r>
            <a:r>
              <a:rPr lang="en-US" sz="700" b="1" i="1" dirty="0" smtClean="0">
                <a:latin typeface="Book Antiqua" pitchFamily="18" charset="0"/>
              </a:rPr>
              <a:t>McGraw-Hill Companies, Inc. All rights reserved</a:t>
            </a:r>
            <a:r>
              <a:rPr lang="en-US" sz="900" b="1" i="1" dirty="0" smtClean="0">
                <a:latin typeface="Book Antiqua" pitchFamily="18" charset="0"/>
              </a:rPr>
              <a:t>.</a:t>
            </a:r>
            <a:endParaRPr lang="en-US" dirty="0" smtClean="0"/>
          </a:p>
        </p:txBody>
      </p:sp>
      <p:sp>
        <p:nvSpPr>
          <p:cNvPr id="9244" name="Text Box 28"/>
          <p:cNvSpPr txBox="1">
            <a:spLocks noChangeArrowheads="1"/>
          </p:cNvSpPr>
          <p:nvPr userDrawn="1"/>
        </p:nvSpPr>
        <p:spPr bwMode="auto">
          <a:xfrm>
            <a:off x="473075" y="5787639"/>
            <a:ext cx="5770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defRPr/>
            </a:pPr>
            <a:r>
              <a:rPr lang="en-US" sz="900" b="1" i="1" dirty="0" smtClean="0">
                <a:latin typeface="Book Antiqua" pitchFamily="18" charset="0"/>
              </a:rPr>
              <a:t>  </a:t>
            </a:r>
            <a:endParaRPr lang="en-US" dirty="0" smtClean="0"/>
          </a:p>
        </p:txBody>
      </p:sp>
    </p:spTree>
  </p:cSld>
  <p:clrMap bg1="lt1" tx1="dk1" bg2="lt2" tx2="dk2" accent1="accent1" accent2="accent2" accent3="accent3" accent4="accent4" accent5="accent5" accent6="accent6" hlink="hlink" folHlink="folHlink"/>
  <p:sldLayoutIdLst>
    <p:sldLayoutId id="2147483691"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iming>
    <p:tnLst>
      <p:par>
        <p:cTn id="1" dur="indefinite" restart="never" nodeType="tmRoot"/>
      </p:par>
    </p:tnLst>
  </p:timing>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Idiosyncrasy_cred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tutorialspoint.com/individual_and_group_behavior/group_structure.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hillconsultinggroup.org/assets/pdfs/articles/8-symptoms-group-think.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nationalforum.com/Electronic%20Journal%20Volumes/Lunenburg,%20Fred%20C.%20Devil's%20Advocacy%20%26%20Dialectical%20Inquiry%20IJSAID%20V14%20N1%202012.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cfainstitute.org/en/research/multimedia/2017/building-smarter-team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ddZc4kDn_-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youtube.com/watch?v=UxeosFrLFH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Effective Groups and Teams</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Group Dynamics</a:t>
            </a:r>
          </a:p>
        </p:txBody>
      </p:sp>
      <p:sp>
        <p:nvSpPr>
          <p:cNvPr id="22531" name="Rectangle 3"/>
          <p:cNvSpPr>
            <a:spLocks noGrp="1" noChangeArrowheads="1"/>
          </p:cNvSpPr>
          <p:nvPr>
            <p:ph type="body" idx="1"/>
          </p:nvPr>
        </p:nvSpPr>
        <p:spPr>
          <a:xfrm>
            <a:off x="365125" y="1387475"/>
            <a:ext cx="7778750" cy="4013200"/>
          </a:xfrm>
        </p:spPr>
        <p:txBody>
          <a:bodyPr/>
          <a:lstStyle/>
          <a:p>
            <a:pPr eaLnBrk="1" hangingPunct="1">
              <a:lnSpc>
                <a:spcPct val="90000"/>
              </a:lnSpc>
            </a:pPr>
            <a:r>
              <a:rPr lang="en-US" sz="2800" dirty="0" smtClean="0"/>
              <a:t>Group Dynamics</a:t>
            </a:r>
          </a:p>
          <a:p>
            <a:pPr lvl="1" eaLnBrk="1" hangingPunct="1">
              <a:lnSpc>
                <a:spcPct val="90000"/>
              </a:lnSpc>
            </a:pPr>
            <a:r>
              <a:rPr lang="en-US" sz="2400" dirty="0" smtClean="0"/>
              <a:t>The characteristics and processes that affect how a group or team functions.</a:t>
            </a:r>
          </a:p>
          <a:p>
            <a:pPr lvl="1" eaLnBrk="1" hangingPunct="1">
              <a:lnSpc>
                <a:spcPct val="90000"/>
              </a:lnSpc>
            </a:pPr>
            <a:r>
              <a:rPr lang="en-US" sz="2200" dirty="0" smtClean="0"/>
              <a:t>Group size affects how a group performs </a:t>
            </a:r>
            <a:r>
              <a:rPr lang="en-US" sz="1400" dirty="0" smtClean="0"/>
              <a:t>(Ch. 9)</a:t>
            </a:r>
            <a:r>
              <a:rPr lang="en-US" sz="2400" dirty="0" smtClean="0"/>
              <a:t>.  </a:t>
            </a:r>
            <a:r>
              <a:rPr lang="en-US" sz="2200" dirty="0" smtClean="0"/>
              <a:t>How?</a:t>
            </a:r>
          </a:p>
          <a:p>
            <a:pPr lvl="2" eaLnBrk="1" hangingPunct="1">
              <a:lnSpc>
                <a:spcPct val="90000"/>
              </a:lnSpc>
            </a:pPr>
            <a:r>
              <a:rPr lang="en-US" sz="2000" dirty="0" smtClean="0"/>
              <a:t>___________________________________________________________________________________________.</a:t>
            </a:r>
          </a:p>
          <a:p>
            <a:pPr lvl="2" eaLnBrk="1" hangingPunct="1">
              <a:lnSpc>
                <a:spcPct val="90000"/>
              </a:lnSpc>
            </a:pPr>
            <a:r>
              <a:rPr lang="en-US" sz="2000" dirty="0" smtClean="0"/>
              <a:t>______________________________________________ _____________________________________________.</a:t>
            </a:r>
          </a:p>
          <a:p>
            <a:pPr lvl="1" eaLnBrk="1" hangingPunct="1">
              <a:lnSpc>
                <a:spcPct val="90000"/>
              </a:lnSpc>
            </a:pPr>
            <a:r>
              <a:rPr lang="en-US" sz="2400" dirty="0" smtClean="0"/>
              <a:t>Group tasks impact how a group interacts.</a:t>
            </a:r>
          </a:p>
          <a:p>
            <a:pPr lvl="2" eaLnBrk="1" hangingPunct="1">
              <a:lnSpc>
                <a:spcPct val="90000"/>
              </a:lnSpc>
            </a:pPr>
            <a:r>
              <a:rPr lang="en-US" sz="2000" dirty="0" smtClean="0"/>
              <a:t>Task interdependence shows how the work of one member impacts another; as interdependence rises, members must work more closely together. </a:t>
            </a:r>
            <a:r>
              <a:rPr lang="en-US" sz="1800" i="1" dirty="0" smtClean="0"/>
              <a:t>(see next slide)</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p:txBody>
          <a:bodyPr/>
          <a:lstStyle/>
          <a:p>
            <a:pPr eaLnBrk="1" hangingPunct="1"/>
            <a:r>
              <a:rPr lang="en-US" sz="3500" dirty="0" smtClean="0"/>
              <a:t>Group Dynamics:  </a:t>
            </a:r>
            <a:br>
              <a:rPr lang="en-US" sz="3500" dirty="0" smtClean="0"/>
            </a:br>
            <a:r>
              <a:rPr lang="en-US" sz="3500" dirty="0" smtClean="0"/>
              <a:t>Types of Interdependence</a:t>
            </a:r>
          </a:p>
        </p:txBody>
      </p:sp>
      <p:sp>
        <p:nvSpPr>
          <p:cNvPr id="100355" name="Rectangle 3"/>
          <p:cNvSpPr>
            <a:spLocks noGrp="1" noChangeArrowheads="1"/>
          </p:cNvSpPr>
          <p:nvPr>
            <p:ph type="body" sz="half" idx="1"/>
          </p:nvPr>
        </p:nvSpPr>
        <p:spPr>
          <a:xfrm>
            <a:off x="365125" y="1387475"/>
            <a:ext cx="3740150" cy="1422400"/>
          </a:xfrm>
        </p:spPr>
        <p:txBody>
          <a:bodyPr/>
          <a:lstStyle/>
          <a:p>
            <a:pPr lvl="1" eaLnBrk="1" hangingPunct="1">
              <a:lnSpc>
                <a:spcPct val="90000"/>
              </a:lnSpc>
              <a:buFont typeface="Wingdings" pitchFamily="2" charset="2"/>
              <a:buNone/>
              <a:defRPr/>
            </a:pPr>
            <a:r>
              <a:rPr lang="en-US" sz="1800" dirty="0" smtClean="0"/>
              <a:t>A. </a:t>
            </a:r>
            <a:r>
              <a:rPr lang="en-US" sz="2400" b="1" dirty="0" smtClean="0">
                <a:effectLst>
                  <a:outerShdw blurRad="38100" dist="38100" dir="2700000" algn="tl">
                    <a:srgbClr val="000000">
                      <a:alpha val="43137"/>
                    </a:srgbClr>
                  </a:outerShdw>
                </a:effectLst>
              </a:rPr>
              <a:t>Pooled</a:t>
            </a:r>
            <a:endParaRPr lang="en-US" sz="1800" b="1" dirty="0" smtClean="0"/>
          </a:p>
          <a:p>
            <a:pPr lvl="1" eaLnBrk="1" hangingPunct="1">
              <a:lnSpc>
                <a:spcPct val="90000"/>
              </a:lnSpc>
              <a:buFont typeface="Wingdings" pitchFamily="2" charset="2"/>
              <a:buNone/>
              <a:defRPr/>
            </a:pPr>
            <a:r>
              <a:rPr lang="en-US" sz="1800" dirty="0" smtClean="0"/>
              <a:t>B.</a:t>
            </a:r>
            <a:r>
              <a:rPr lang="en-US" sz="2400" dirty="0" smtClean="0"/>
              <a:t> </a:t>
            </a:r>
            <a:r>
              <a:rPr lang="en-US" sz="2400" b="1" dirty="0" smtClean="0">
                <a:effectLst>
                  <a:outerShdw blurRad="38100" dist="38100" dir="2700000" algn="tl">
                    <a:srgbClr val="C0C0C0"/>
                  </a:outerShdw>
                </a:effectLst>
              </a:rPr>
              <a:t>Sequential </a:t>
            </a:r>
          </a:p>
          <a:p>
            <a:pPr lvl="1" eaLnBrk="1" hangingPunct="1">
              <a:lnSpc>
                <a:spcPct val="90000"/>
              </a:lnSpc>
              <a:buFont typeface="Wingdings" pitchFamily="2" charset="2"/>
              <a:buNone/>
              <a:defRPr/>
            </a:pPr>
            <a:r>
              <a:rPr lang="en-US" sz="1800" dirty="0" smtClean="0"/>
              <a:t>C. </a:t>
            </a:r>
            <a:r>
              <a:rPr lang="en-US" sz="2400" b="1" dirty="0" smtClean="0">
                <a:effectLst>
                  <a:outerShdw blurRad="38100" dist="38100" dir="2700000" algn="tl">
                    <a:srgbClr val="C0C0C0"/>
                  </a:outerShdw>
                </a:effectLst>
              </a:rPr>
              <a:t>Reciprocal</a:t>
            </a:r>
          </a:p>
        </p:txBody>
      </p:sp>
      <p:sp>
        <p:nvSpPr>
          <p:cNvPr id="2" name="Content Placeholder 1"/>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400" smtClean="0"/>
              <a:t>Group Dynamics: Dynamic Equilibrium</a:t>
            </a:r>
          </a:p>
        </p:txBody>
      </p:sp>
      <p:sp>
        <p:nvSpPr>
          <p:cNvPr id="25603" name="Rectangle 3"/>
          <p:cNvSpPr>
            <a:spLocks noGrp="1" noChangeArrowheads="1"/>
          </p:cNvSpPr>
          <p:nvPr>
            <p:ph type="body" idx="1"/>
          </p:nvPr>
        </p:nvSpPr>
        <p:spPr/>
        <p:txBody>
          <a:bodyPr/>
          <a:lstStyle/>
          <a:p>
            <a:pPr marL="0" indent="0" eaLnBrk="1" hangingPunct="1">
              <a:buNone/>
            </a:pPr>
            <a:r>
              <a:rPr lang="en-US" dirty="0" smtClean="0"/>
              <a:t>Just as a thermostat makes dynamic adjustments until the temperature reaches a “steady state,” groups do the same:</a:t>
            </a:r>
          </a:p>
          <a:p>
            <a:pPr eaLnBrk="1" hangingPunct="1"/>
            <a:endParaRPr lang="en-US" dirty="0" smtClean="0"/>
          </a:p>
        </p:txBody>
      </p:sp>
      <p:sp>
        <p:nvSpPr>
          <p:cNvPr id="25604" name="Line 4"/>
          <p:cNvSpPr>
            <a:spLocks noChangeShapeType="1"/>
          </p:cNvSpPr>
          <p:nvPr/>
        </p:nvSpPr>
        <p:spPr bwMode="auto">
          <a:xfrm>
            <a:off x="800100" y="3454400"/>
            <a:ext cx="0" cy="138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5" name="Line 5"/>
          <p:cNvSpPr>
            <a:spLocks noChangeShapeType="1"/>
          </p:cNvSpPr>
          <p:nvPr/>
        </p:nvSpPr>
        <p:spPr bwMode="auto">
          <a:xfrm>
            <a:off x="800100" y="4165600"/>
            <a:ext cx="241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6" name="Freeform 6"/>
          <p:cNvSpPr>
            <a:spLocks/>
          </p:cNvSpPr>
          <p:nvPr/>
        </p:nvSpPr>
        <p:spPr bwMode="auto">
          <a:xfrm>
            <a:off x="800100" y="3459163"/>
            <a:ext cx="2349500" cy="1031875"/>
          </a:xfrm>
          <a:custGeom>
            <a:avLst/>
            <a:gdLst>
              <a:gd name="T0" fmla="*/ 0 w 1480"/>
              <a:gd name="T1" fmla="*/ 153730325 h 650"/>
              <a:gd name="T2" fmla="*/ 1008062500 w 1480"/>
              <a:gd name="T3" fmla="*/ 234375325 h 650"/>
              <a:gd name="T4" fmla="*/ 1572577500 w 1480"/>
              <a:gd name="T5" fmla="*/ 1565017825 h 650"/>
              <a:gd name="T6" fmla="*/ 2147483647 w 1480"/>
              <a:gd name="T7" fmla="*/ 677922825 h 650"/>
              <a:gd name="T8" fmla="*/ 2147483647 w 1480"/>
              <a:gd name="T9" fmla="*/ 1383566575 h 650"/>
              <a:gd name="T10" fmla="*/ 2147483647 w 1480"/>
              <a:gd name="T11" fmla="*/ 1101309075 h 6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0" h="650">
                <a:moveTo>
                  <a:pt x="0" y="61"/>
                </a:moveTo>
                <a:cubicBezTo>
                  <a:pt x="148" y="30"/>
                  <a:pt x="296" y="0"/>
                  <a:pt x="400" y="93"/>
                </a:cubicBezTo>
                <a:cubicBezTo>
                  <a:pt x="504" y="186"/>
                  <a:pt x="516" y="592"/>
                  <a:pt x="624" y="621"/>
                </a:cubicBezTo>
                <a:cubicBezTo>
                  <a:pt x="732" y="650"/>
                  <a:pt x="929" y="281"/>
                  <a:pt x="1048" y="269"/>
                </a:cubicBezTo>
                <a:cubicBezTo>
                  <a:pt x="1167" y="257"/>
                  <a:pt x="1264" y="521"/>
                  <a:pt x="1336" y="549"/>
                </a:cubicBezTo>
                <a:cubicBezTo>
                  <a:pt x="1408" y="577"/>
                  <a:pt x="1457" y="457"/>
                  <a:pt x="1480" y="43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7" name="Text Box 7"/>
          <p:cNvSpPr txBox="1">
            <a:spLocks noChangeArrowheads="1"/>
          </p:cNvSpPr>
          <p:nvPr/>
        </p:nvSpPr>
        <p:spPr bwMode="auto">
          <a:xfrm>
            <a:off x="4149725" y="3552825"/>
            <a:ext cx="3422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endParaRPr lang="en-US"/>
          </a:p>
        </p:txBody>
      </p:sp>
      <p:sp>
        <p:nvSpPr>
          <p:cNvPr id="25608" name="Rectangle 8"/>
          <p:cNvSpPr>
            <a:spLocks noChangeArrowheads="1"/>
          </p:cNvSpPr>
          <p:nvPr/>
        </p:nvSpPr>
        <p:spPr bwMode="auto">
          <a:xfrm>
            <a:off x="4432300" y="2933700"/>
            <a:ext cx="3340100" cy="2184400"/>
          </a:xfrm>
          <a:prstGeom prst="rect">
            <a:avLst/>
          </a:prstGeom>
          <a:solidFill>
            <a:schemeClr val="accent1">
              <a:alpha val="14902"/>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9" name="Freeform 9"/>
          <p:cNvSpPr>
            <a:spLocks/>
          </p:cNvSpPr>
          <p:nvPr/>
        </p:nvSpPr>
        <p:spPr bwMode="auto">
          <a:xfrm>
            <a:off x="4738688" y="3587750"/>
            <a:ext cx="2349500" cy="1031875"/>
          </a:xfrm>
          <a:custGeom>
            <a:avLst/>
            <a:gdLst>
              <a:gd name="T0" fmla="*/ 0 w 1480"/>
              <a:gd name="T1" fmla="*/ 153730325 h 650"/>
              <a:gd name="T2" fmla="*/ 1008062500 w 1480"/>
              <a:gd name="T3" fmla="*/ 234375325 h 650"/>
              <a:gd name="T4" fmla="*/ 1572577500 w 1480"/>
              <a:gd name="T5" fmla="*/ 1565017825 h 650"/>
              <a:gd name="T6" fmla="*/ 2147483647 w 1480"/>
              <a:gd name="T7" fmla="*/ 677922825 h 650"/>
              <a:gd name="T8" fmla="*/ 2147483647 w 1480"/>
              <a:gd name="T9" fmla="*/ 1383566575 h 650"/>
              <a:gd name="T10" fmla="*/ 2147483647 w 1480"/>
              <a:gd name="T11" fmla="*/ 1101309075 h 6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0" h="650">
                <a:moveTo>
                  <a:pt x="0" y="61"/>
                </a:moveTo>
                <a:cubicBezTo>
                  <a:pt x="148" y="30"/>
                  <a:pt x="296" y="0"/>
                  <a:pt x="400" y="93"/>
                </a:cubicBezTo>
                <a:cubicBezTo>
                  <a:pt x="504" y="186"/>
                  <a:pt x="516" y="592"/>
                  <a:pt x="624" y="621"/>
                </a:cubicBezTo>
                <a:cubicBezTo>
                  <a:pt x="732" y="650"/>
                  <a:pt x="929" y="281"/>
                  <a:pt x="1048" y="269"/>
                </a:cubicBezTo>
                <a:cubicBezTo>
                  <a:pt x="1167" y="257"/>
                  <a:pt x="1264" y="521"/>
                  <a:pt x="1336" y="549"/>
                </a:cubicBezTo>
                <a:cubicBezTo>
                  <a:pt x="1408" y="577"/>
                  <a:pt x="1457" y="457"/>
                  <a:pt x="1480" y="43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0" name="Line 10"/>
          <p:cNvSpPr>
            <a:spLocks noChangeShapeType="1"/>
          </p:cNvSpPr>
          <p:nvPr/>
        </p:nvSpPr>
        <p:spPr bwMode="auto">
          <a:xfrm>
            <a:off x="4725988" y="3481388"/>
            <a:ext cx="0" cy="138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1" name="Line 11"/>
          <p:cNvSpPr>
            <a:spLocks noChangeShapeType="1"/>
          </p:cNvSpPr>
          <p:nvPr/>
        </p:nvSpPr>
        <p:spPr bwMode="auto">
          <a:xfrm>
            <a:off x="4751388" y="4268788"/>
            <a:ext cx="241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2" name="Text Box 12"/>
          <p:cNvSpPr txBox="1">
            <a:spLocks noChangeArrowheads="1"/>
          </p:cNvSpPr>
          <p:nvPr/>
        </p:nvSpPr>
        <p:spPr bwMode="auto">
          <a:xfrm>
            <a:off x="1562100" y="3378200"/>
            <a:ext cx="2006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a:t>Temperature</a:t>
            </a:r>
          </a:p>
        </p:txBody>
      </p:sp>
      <p:sp>
        <p:nvSpPr>
          <p:cNvPr id="25613" name="Text Box 13"/>
          <p:cNvSpPr txBox="1">
            <a:spLocks noChangeArrowheads="1"/>
          </p:cNvSpPr>
          <p:nvPr/>
        </p:nvSpPr>
        <p:spPr bwMode="auto">
          <a:xfrm>
            <a:off x="4851400" y="3060700"/>
            <a:ext cx="2159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dirty="0"/>
              <a:t>Who has influence?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400" smtClean="0"/>
              <a:t>Group Dynamics: Dynamic Equilibrium</a:t>
            </a:r>
          </a:p>
        </p:txBody>
      </p:sp>
      <p:sp>
        <p:nvSpPr>
          <p:cNvPr id="26627" name="Rectangle 3"/>
          <p:cNvSpPr>
            <a:spLocks noGrp="1" noChangeArrowheads="1"/>
          </p:cNvSpPr>
          <p:nvPr>
            <p:ph type="body" idx="1"/>
          </p:nvPr>
        </p:nvSpPr>
        <p:spPr>
          <a:xfrm>
            <a:off x="365124" y="1387475"/>
            <a:ext cx="4397376" cy="4013200"/>
          </a:xfrm>
        </p:spPr>
        <p:txBody>
          <a:bodyPr/>
          <a:lstStyle/>
          <a:p>
            <a:pPr eaLnBrk="1" hangingPunct="1"/>
            <a:r>
              <a:rPr lang="en-US" sz="2600" dirty="0" smtClean="0"/>
              <a:t>This process has </a:t>
            </a:r>
            <a:r>
              <a:rPr lang="en-US" sz="2600" dirty="0"/>
              <a:t>limits -- too much disruption changes the </a:t>
            </a:r>
            <a:r>
              <a:rPr lang="en-US" sz="2600" dirty="0" smtClean="0"/>
              <a:t>system </a:t>
            </a:r>
          </a:p>
          <a:p>
            <a:pPr eaLnBrk="1" hangingPunct="1"/>
            <a:r>
              <a:rPr lang="en-US" sz="2600" dirty="0" smtClean="0"/>
              <a:t>Groups pressure members not to ________the system too much. </a:t>
            </a:r>
          </a:p>
          <a:p>
            <a:pPr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eaLnBrk="1" hangingPunct="1"/>
            <a:r>
              <a:rPr lang="en-US" dirty="0" smtClean="0"/>
              <a:t>Differentiation within Groups</a:t>
            </a:r>
          </a:p>
        </p:txBody>
      </p:sp>
      <p:sp>
        <p:nvSpPr>
          <p:cNvPr id="91139" name="Rectangle 3"/>
          <p:cNvSpPr>
            <a:spLocks noGrp="1" noChangeArrowheads="1"/>
          </p:cNvSpPr>
          <p:nvPr>
            <p:ph type="body" idx="1"/>
          </p:nvPr>
        </p:nvSpPr>
        <p:spPr>
          <a:xfrm>
            <a:off x="327025" y="1282700"/>
            <a:ext cx="7902575" cy="4013200"/>
          </a:xfrm>
        </p:spPr>
        <p:txBody>
          <a:bodyPr/>
          <a:lstStyle/>
          <a:p>
            <a:pPr marL="0" indent="0" eaLnBrk="1" hangingPunct="1">
              <a:buNone/>
              <a:defRPr/>
            </a:pPr>
            <a:r>
              <a:rPr lang="en-US" sz="2800" b="1" i="1" dirty="0" smtClean="0">
                <a:effectLst>
                  <a:outerShdw blurRad="38100" dist="38100" dir="2700000" algn="tl">
                    <a:srgbClr val="C0C0C0"/>
                  </a:outerShdw>
                </a:effectLst>
              </a:rPr>
              <a:t> Differentiation:</a:t>
            </a:r>
            <a:r>
              <a:rPr lang="en-US" sz="2800" dirty="0" smtClean="0"/>
              <a:t> </a:t>
            </a:r>
            <a:r>
              <a:rPr lang="en-US" sz="2600" dirty="0" smtClean="0"/>
              <a:t>Groups award status 		and roles to specific members </a:t>
            </a:r>
            <a:r>
              <a:rPr lang="en-US" sz="1400" dirty="0" smtClean="0"/>
              <a:t>(See Text, Ch. 9).</a:t>
            </a:r>
          </a:p>
          <a:p>
            <a:pPr lvl="1" eaLnBrk="1" hangingPunct="1">
              <a:defRPr/>
            </a:pPr>
            <a:r>
              <a:rPr lang="en-US" sz="2400" dirty="0" smtClean="0"/>
              <a:t>Bases of differentiation:</a:t>
            </a:r>
          </a:p>
          <a:p>
            <a:pPr lvl="4" eaLnBrk="1" hangingPunct="1">
              <a:spcBef>
                <a:spcPts val="0"/>
              </a:spcBef>
              <a:defRPr/>
            </a:pPr>
            <a:r>
              <a:rPr lang="en-US" sz="1900" dirty="0" smtClean="0"/>
              <a:t>P_____________, </a:t>
            </a:r>
          </a:p>
          <a:p>
            <a:pPr lvl="4" eaLnBrk="1" hangingPunct="1">
              <a:spcBef>
                <a:spcPts val="0"/>
              </a:spcBef>
              <a:defRPr/>
            </a:pPr>
            <a:r>
              <a:rPr lang="en-US" sz="1900" dirty="0" smtClean="0"/>
              <a:t>A_____________, </a:t>
            </a:r>
          </a:p>
          <a:p>
            <a:pPr lvl="4" eaLnBrk="1" hangingPunct="1">
              <a:spcBef>
                <a:spcPts val="0"/>
              </a:spcBef>
              <a:defRPr/>
            </a:pPr>
            <a:r>
              <a:rPr lang="en-US" sz="1900" dirty="0"/>
              <a:t>P</a:t>
            </a:r>
            <a:r>
              <a:rPr lang="en-US" sz="1900" dirty="0" smtClean="0"/>
              <a:t>ersonal characteristics</a:t>
            </a:r>
          </a:p>
          <a:p>
            <a:pPr lvl="1" eaLnBrk="1" hangingPunct="1">
              <a:defRPr/>
            </a:pPr>
            <a:r>
              <a:rPr lang="en-US" sz="2400" dirty="0" smtClean="0"/>
              <a:t>External status &amp; Status Congruency</a:t>
            </a:r>
          </a:p>
          <a:p>
            <a:pPr lvl="1" eaLnBrk="1" hangingPunct="1">
              <a:defRPr/>
            </a:pPr>
            <a:r>
              <a:rPr lang="en-US" sz="2400" dirty="0" smtClean="0"/>
              <a:t>Conformity to norms.</a:t>
            </a:r>
          </a:p>
          <a:p>
            <a:pPr lvl="2" eaLnBrk="1" hangingPunct="1">
              <a:defRPr/>
            </a:pPr>
            <a:r>
              <a:rPr lang="en-US" sz="1900" dirty="0" smtClean="0"/>
              <a:t>High external status members define the norms, but are free   to occasionally violate them…</a:t>
            </a:r>
          </a:p>
          <a:p>
            <a:pPr lvl="2" eaLnBrk="1" hangingPunct="1">
              <a:defRPr/>
            </a:pPr>
            <a:r>
              <a:rPr lang="en-US" sz="1900" dirty="0" smtClean="0"/>
              <a:t>What is </a:t>
            </a:r>
            <a:r>
              <a:rPr lang="en-US" sz="1900" dirty="0" smtClean="0">
                <a:sym typeface="Wingdings" pitchFamily="2" charset="2"/>
              </a:rPr>
              <a:t>“</a:t>
            </a:r>
            <a:r>
              <a:rPr lang="en-US" sz="1900" b="1" dirty="0" smtClean="0">
                <a:sym typeface="Wingdings" pitchFamily="2" charset="2"/>
              </a:rPr>
              <a:t>Idiosyncratic Credit</a:t>
            </a:r>
            <a:r>
              <a:rPr lang="en-US" sz="1900" dirty="0" smtClean="0">
                <a:sym typeface="Wingdings" pitchFamily="2" charset="2"/>
              </a:rPr>
              <a:t>” theory?  </a:t>
            </a:r>
            <a:r>
              <a:rPr lang="en-US" sz="1900" dirty="0">
                <a:sym typeface="Wingdings" pitchFamily="2" charset="2"/>
              </a:rPr>
              <a:t>See: </a:t>
            </a:r>
            <a:r>
              <a:rPr lang="en-US" sz="1900" dirty="0">
                <a:sym typeface="Wingdings" pitchFamily="2" charset="2"/>
                <a:hlinkClick r:id="rId2"/>
              </a:rPr>
              <a:t>https://</a:t>
            </a:r>
            <a:r>
              <a:rPr lang="en-US" sz="1900" dirty="0" smtClean="0">
                <a:sym typeface="Wingdings" pitchFamily="2" charset="2"/>
                <a:hlinkClick r:id="rId2"/>
              </a:rPr>
              <a:t>en.wikipedia.org/wiki/Idiosyncrasy_credit</a:t>
            </a:r>
            <a:r>
              <a:rPr lang="en-US" sz="1900" dirty="0" smtClean="0">
                <a:sym typeface="Wingdings" pitchFamily="2" charset="2"/>
              </a:rPr>
              <a:t> </a:t>
            </a:r>
            <a:endParaRPr lang="en-US" sz="1900" dirty="0" smtClean="0"/>
          </a:p>
          <a:p>
            <a:pPr lvl="2" eaLnBrk="1" hangingPunct="1">
              <a:buFont typeface="Wingdings" pitchFamily="2" charset="2"/>
              <a:buNone/>
              <a:defRPr/>
            </a:pPr>
            <a:endParaRPr lang="en-US" sz="2000" dirty="0" smtClean="0"/>
          </a:p>
        </p:txBody>
      </p:sp>
      <p:sp>
        <p:nvSpPr>
          <p:cNvPr id="2" name="Rectangle 1"/>
          <p:cNvSpPr/>
          <p:nvPr/>
        </p:nvSpPr>
        <p:spPr bwMode="auto">
          <a:xfrm>
            <a:off x="933450" y="2219324"/>
            <a:ext cx="4238625" cy="1247775"/>
          </a:xfrm>
          <a:prstGeom prst="rect">
            <a:avLst/>
          </a:prstGeom>
          <a:solidFill>
            <a:srgbClr val="7CB0FC">
              <a:alpha val="2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fade">
                                      <p:cBhvr>
                                        <p:cTn id="7" dur="500"/>
                                        <p:tgtEl>
                                          <p:spTgt spid="91139">
                                            <p:txEl>
                                              <p:pRg st="0" end="0"/>
                                            </p:txEl>
                                          </p:spTgt>
                                        </p:tgtEl>
                                      </p:cBhvr>
                                    </p:animEffect>
                                  </p:childTnLst>
                                  <p:subTnLst>
                                    <p:animClr clrSpc="rgb" dir="cw">
                                      <p:cBhvr override="childStyle">
                                        <p:cTn dur="1" fill="hold" display="0" masterRel="nextClick" afterEffect="1"/>
                                        <p:tgtEl>
                                          <p:spTgt spid="91139">
                                            <p:txEl>
                                              <p:pRg st="0" end="0"/>
                                            </p:txEl>
                                          </p:spTgt>
                                        </p:tgtEl>
                                        <p:attrNameLst>
                                          <p:attrName>ppt_c</p:attrName>
                                        </p:attrNameLst>
                                      </p:cBhvr>
                                      <p:to>
                                        <a:srgbClr val="0033CC"/>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fade">
                                      <p:cBhvr>
                                        <p:cTn id="12" dur="500"/>
                                        <p:tgtEl>
                                          <p:spTgt spid="91139">
                                            <p:txEl>
                                              <p:pRg st="1" end="1"/>
                                            </p:txEl>
                                          </p:spTgt>
                                        </p:tgtEl>
                                      </p:cBhvr>
                                    </p:animEffect>
                                  </p:childTnLst>
                                  <p:subTnLst>
                                    <p:animClr clrSpc="rgb" dir="cw">
                                      <p:cBhvr override="childStyle">
                                        <p:cTn dur="1" fill="hold" display="0" masterRel="nextClick" afterEffect="1"/>
                                        <p:tgtEl>
                                          <p:spTgt spid="91139">
                                            <p:txEl>
                                              <p:pRg st="1" end="1"/>
                                            </p:txEl>
                                          </p:spTgt>
                                        </p:tgtEl>
                                        <p:attrNameLst>
                                          <p:attrName>ppt_c</p:attrName>
                                        </p:attrNameLst>
                                      </p:cBhvr>
                                      <p:to>
                                        <a:srgbClr val="0033CC"/>
                                      </p:to>
                                    </p:animClr>
                                  </p:subTnLst>
                                </p:cTn>
                              </p:par>
                              <p:par>
                                <p:cTn id="13" presetID="10" presetClass="entr" presetSubtype="0" fill="hold" nodeType="with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animEffect transition="in" filter="fade">
                                      <p:cBhvr>
                                        <p:cTn id="15" dur="500"/>
                                        <p:tgtEl>
                                          <p:spTgt spid="91139">
                                            <p:txEl>
                                              <p:pRg st="2" end="2"/>
                                            </p:txEl>
                                          </p:spTgt>
                                        </p:tgtEl>
                                      </p:cBhvr>
                                    </p:animEffect>
                                  </p:childTnLst>
                                  <p:subTnLst>
                                    <p:animClr clrSpc="rgb" dir="cw">
                                      <p:cBhvr override="childStyle">
                                        <p:cTn dur="1" fill="hold" display="0" masterRel="nextClick" afterEffect="1"/>
                                        <p:tgtEl>
                                          <p:spTgt spid="91139">
                                            <p:txEl>
                                              <p:pRg st="2" end="2"/>
                                            </p:txEl>
                                          </p:spTgt>
                                        </p:tgtEl>
                                        <p:attrNameLst>
                                          <p:attrName>ppt_c</p:attrName>
                                        </p:attrNameLst>
                                      </p:cBhvr>
                                      <p:to>
                                        <a:srgbClr val="0033CC"/>
                                      </p:to>
                                    </p:animClr>
                                  </p:subTnLst>
                                </p:cTn>
                              </p:par>
                              <p:par>
                                <p:cTn id="16" presetID="10" presetClass="entr" presetSubtype="0" fill="hold" nodeType="withEffect">
                                  <p:stCondLst>
                                    <p:cond delay="0"/>
                                  </p:stCondLst>
                                  <p:childTnLst>
                                    <p:set>
                                      <p:cBhvr>
                                        <p:cTn id="17" dur="1" fill="hold">
                                          <p:stCondLst>
                                            <p:cond delay="0"/>
                                          </p:stCondLst>
                                        </p:cTn>
                                        <p:tgtEl>
                                          <p:spTgt spid="91139">
                                            <p:txEl>
                                              <p:pRg st="3" end="3"/>
                                            </p:txEl>
                                          </p:spTgt>
                                        </p:tgtEl>
                                        <p:attrNameLst>
                                          <p:attrName>style.visibility</p:attrName>
                                        </p:attrNameLst>
                                      </p:cBhvr>
                                      <p:to>
                                        <p:strVal val="visible"/>
                                      </p:to>
                                    </p:set>
                                    <p:animEffect transition="in" filter="fade">
                                      <p:cBhvr>
                                        <p:cTn id="18" dur="500"/>
                                        <p:tgtEl>
                                          <p:spTgt spid="91139">
                                            <p:txEl>
                                              <p:pRg st="3" end="3"/>
                                            </p:txEl>
                                          </p:spTgt>
                                        </p:tgtEl>
                                      </p:cBhvr>
                                    </p:animEffect>
                                  </p:childTnLst>
                                  <p:subTnLst>
                                    <p:animClr clrSpc="rgb" dir="cw">
                                      <p:cBhvr override="childStyle">
                                        <p:cTn dur="1" fill="hold" display="0" masterRel="nextClick" afterEffect="1"/>
                                        <p:tgtEl>
                                          <p:spTgt spid="91139">
                                            <p:txEl>
                                              <p:pRg st="3" end="3"/>
                                            </p:txEl>
                                          </p:spTgt>
                                        </p:tgtEl>
                                        <p:attrNameLst>
                                          <p:attrName>ppt_c</p:attrName>
                                        </p:attrNameLst>
                                      </p:cBhvr>
                                      <p:to>
                                        <a:srgbClr val="0033CC"/>
                                      </p:to>
                                    </p:animClr>
                                  </p:subTnLst>
                                </p:cTn>
                              </p:par>
                              <p:par>
                                <p:cTn id="19" presetID="10" presetClass="entr" presetSubtype="0" fill="hold" nodeType="withEffect">
                                  <p:stCondLst>
                                    <p:cond delay="0"/>
                                  </p:stCondLst>
                                  <p:childTnLst>
                                    <p:set>
                                      <p:cBhvr>
                                        <p:cTn id="20" dur="1" fill="hold">
                                          <p:stCondLst>
                                            <p:cond delay="0"/>
                                          </p:stCondLst>
                                        </p:cTn>
                                        <p:tgtEl>
                                          <p:spTgt spid="91139">
                                            <p:txEl>
                                              <p:pRg st="4" end="4"/>
                                            </p:txEl>
                                          </p:spTgt>
                                        </p:tgtEl>
                                        <p:attrNameLst>
                                          <p:attrName>style.visibility</p:attrName>
                                        </p:attrNameLst>
                                      </p:cBhvr>
                                      <p:to>
                                        <p:strVal val="visible"/>
                                      </p:to>
                                    </p:set>
                                    <p:animEffect transition="in" filter="fade">
                                      <p:cBhvr>
                                        <p:cTn id="21" dur="500"/>
                                        <p:tgtEl>
                                          <p:spTgt spid="91139">
                                            <p:txEl>
                                              <p:pRg st="4" end="4"/>
                                            </p:txEl>
                                          </p:spTgt>
                                        </p:tgtEl>
                                      </p:cBhvr>
                                    </p:animEffect>
                                  </p:childTnLst>
                                  <p:subTnLst>
                                    <p:animClr clrSpc="rgb" dir="cw">
                                      <p:cBhvr override="childStyle">
                                        <p:cTn dur="1" fill="hold" display="0" masterRel="nextClick" afterEffect="1"/>
                                        <p:tgtEl>
                                          <p:spTgt spid="91139">
                                            <p:txEl>
                                              <p:pRg st="4" end="4"/>
                                            </p:txEl>
                                          </p:spTgt>
                                        </p:tgtEl>
                                        <p:attrNameLst>
                                          <p:attrName>ppt_c</p:attrName>
                                        </p:attrNameLst>
                                      </p:cBhvr>
                                      <p:to>
                                        <a:srgbClr val="0033CC"/>
                                      </p:to>
                                    </p:animClr>
                                  </p:subTnLst>
                                </p:cTn>
                              </p:par>
                              <p:par>
                                <p:cTn id="22" presetID="10"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1139">
                                            <p:txEl>
                                              <p:pRg st="5" end="5"/>
                                            </p:txEl>
                                          </p:spTgt>
                                        </p:tgtEl>
                                        <p:attrNameLst>
                                          <p:attrName>style.visibility</p:attrName>
                                        </p:attrNameLst>
                                      </p:cBhvr>
                                      <p:to>
                                        <p:strVal val="visible"/>
                                      </p:to>
                                    </p:set>
                                    <p:animEffect transition="in" filter="fade">
                                      <p:cBhvr>
                                        <p:cTn id="29" dur="500"/>
                                        <p:tgtEl>
                                          <p:spTgt spid="91139">
                                            <p:txEl>
                                              <p:pRg st="5" end="5"/>
                                            </p:txEl>
                                          </p:spTgt>
                                        </p:tgtEl>
                                      </p:cBhvr>
                                    </p:animEffect>
                                  </p:childTnLst>
                                  <p:subTnLst>
                                    <p:animClr clrSpc="rgb" dir="cw">
                                      <p:cBhvr override="childStyle">
                                        <p:cTn dur="1" fill="hold" display="0" masterRel="nextClick" afterEffect="1"/>
                                        <p:tgtEl>
                                          <p:spTgt spid="91139">
                                            <p:txEl>
                                              <p:pRg st="5" end="5"/>
                                            </p:txEl>
                                          </p:spTgt>
                                        </p:tgtEl>
                                        <p:attrNameLst>
                                          <p:attrName>ppt_c</p:attrName>
                                        </p:attrNameLst>
                                      </p:cBhvr>
                                      <p:to>
                                        <a:srgbClr val="0033CC"/>
                                      </p:to>
                                    </p:animClr>
                                  </p:sub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91139">
                                            <p:txEl>
                                              <p:pRg st="6" end="6"/>
                                            </p:txEl>
                                          </p:spTgt>
                                        </p:tgtEl>
                                        <p:attrNameLst>
                                          <p:attrName>style.visibility</p:attrName>
                                        </p:attrNameLst>
                                      </p:cBhvr>
                                      <p:to>
                                        <p:strVal val="visible"/>
                                      </p:to>
                                    </p:set>
                                    <p:animEffect transition="in" filter="fade">
                                      <p:cBhvr>
                                        <p:cTn id="34" dur="500"/>
                                        <p:tgtEl>
                                          <p:spTgt spid="91139">
                                            <p:txEl>
                                              <p:pRg st="6" end="6"/>
                                            </p:txEl>
                                          </p:spTgt>
                                        </p:tgtEl>
                                      </p:cBhvr>
                                    </p:animEffect>
                                  </p:childTnLst>
                                  <p:subTnLst>
                                    <p:animClr clrSpc="rgb" dir="cw">
                                      <p:cBhvr override="childStyle">
                                        <p:cTn dur="1" fill="hold" display="0" masterRel="nextClick" afterEffect="1"/>
                                        <p:tgtEl>
                                          <p:spTgt spid="91139">
                                            <p:txEl>
                                              <p:pRg st="6" end="6"/>
                                            </p:txEl>
                                          </p:spTgt>
                                        </p:tgtEl>
                                        <p:attrNameLst>
                                          <p:attrName>ppt_c</p:attrName>
                                        </p:attrNameLst>
                                      </p:cBhvr>
                                      <p:to>
                                        <a:srgbClr val="0033CC"/>
                                      </p:to>
                                    </p:animClr>
                                  </p:sub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91139">
                                            <p:txEl>
                                              <p:pRg st="7" end="7"/>
                                            </p:txEl>
                                          </p:spTgt>
                                        </p:tgtEl>
                                        <p:attrNameLst>
                                          <p:attrName>style.visibility</p:attrName>
                                        </p:attrNameLst>
                                      </p:cBhvr>
                                      <p:to>
                                        <p:strVal val="visible"/>
                                      </p:to>
                                    </p:set>
                                    <p:animEffect transition="in" filter="fade">
                                      <p:cBhvr>
                                        <p:cTn id="39" dur="500"/>
                                        <p:tgtEl>
                                          <p:spTgt spid="91139">
                                            <p:txEl>
                                              <p:pRg st="7" end="7"/>
                                            </p:txEl>
                                          </p:spTgt>
                                        </p:tgtEl>
                                      </p:cBhvr>
                                    </p:animEffect>
                                  </p:childTnLst>
                                  <p:subTnLst>
                                    <p:animClr clrSpc="rgb" dir="cw">
                                      <p:cBhvr override="childStyle">
                                        <p:cTn dur="1" fill="hold" display="0" masterRel="nextClick" afterEffect="1"/>
                                        <p:tgtEl>
                                          <p:spTgt spid="91139">
                                            <p:txEl>
                                              <p:pRg st="7" end="7"/>
                                            </p:txEl>
                                          </p:spTgt>
                                        </p:tgtEl>
                                        <p:attrNameLst>
                                          <p:attrName>ppt_c</p:attrName>
                                        </p:attrNameLst>
                                      </p:cBhvr>
                                      <p:to>
                                        <a:srgbClr val="0033CC"/>
                                      </p:to>
                                    </p:animClr>
                                  </p:sub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1139">
                                            <p:txEl>
                                              <p:pRg st="8" end="8"/>
                                            </p:txEl>
                                          </p:spTgt>
                                        </p:tgtEl>
                                        <p:attrNameLst>
                                          <p:attrName>style.visibility</p:attrName>
                                        </p:attrNameLst>
                                      </p:cBhvr>
                                      <p:to>
                                        <p:strVal val="visible"/>
                                      </p:to>
                                    </p:set>
                                    <p:animEffect transition="in" filter="fade">
                                      <p:cBhvr>
                                        <p:cTn id="44" dur="500"/>
                                        <p:tgtEl>
                                          <p:spTgt spid="91139">
                                            <p:txEl>
                                              <p:pRg st="8" end="8"/>
                                            </p:txEl>
                                          </p:spTgt>
                                        </p:tgtEl>
                                      </p:cBhvr>
                                    </p:animEffect>
                                  </p:childTnLst>
                                  <p:subTnLst>
                                    <p:animClr clrSpc="rgb" dir="cw">
                                      <p:cBhvr override="childStyle">
                                        <p:cTn dur="1" fill="hold" display="0" masterRel="nextClick" afterEffect="1"/>
                                        <p:tgtEl>
                                          <p:spTgt spid="91139">
                                            <p:txEl>
                                              <p:pRg st="8" end="8"/>
                                            </p:txEl>
                                          </p:spTgt>
                                        </p:tgtEl>
                                        <p:attrNameLst>
                                          <p:attrName>ppt_c</p:attrName>
                                        </p:attrNameLst>
                                      </p:cBhvr>
                                      <p:to>
                                        <a:srgbClr val="0033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Differentiation:</a:t>
            </a:r>
            <a:br>
              <a:rPr lang="en-US" dirty="0" smtClean="0"/>
            </a:br>
            <a:r>
              <a:rPr lang="en-US" dirty="0" smtClean="0"/>
              <a:t>Group </a:t>
            </a:r>
            <a:r>
              <a:rPr lang="en-US" dirty="0" smtClean="0"/>
              <a:t>Roles </a:t>
            </a:r>
            <a:endParaRPr lang="en-US" dirty="0"/>
          </a:p>
        </p:txBody>
      </p:sp>
      <p:sp>
        <p:nvSpPr>
          <p:cNvPr id="21507" name="Content Placeholder 2"/>
          <p:cNvSpPr>
            <a:spLocks noGrp="1"/>
          </p:cNvSpPr>
          <p:nvPr>
            <p:ph idx="1"/>
          </p:nvPr>
        </p:nvSpPr>
        <p:spPr>
          <a:xfrm>
            <a:off x="365123" y="1416050"/>
            <a:ext cx="7531102" cy="4013200"/>
          </a:xfrm>
        </p:spPr>
        <p:txBody>
          <a:bodyPr/>
          <a:lstStyle/>
          <a:p>
            <a:pPr eaLnBrk="1" hangingPunct="1">
              <a:lnSpc>
                <a:spcPct val="90000"/>
              </a:lnSpc>
            </a:pPr>
            <a:r>
              <a:rPr lang="en-US" sz="2400" dirty="0" smtClean="0"/>
              <a:t>Role</a:t>
            </a:r>
            <a:endParaRPr lang="en-US" sz="2400" dirty="0"/>
          </a:p>
          <a:p>
            <a:pPr lvl="1" eaLnBrk="1" hangingPunct="1">
              <a:lnSpc>
                <a:spcPct val="90000"/>
              </a:lnSpc>
            </a:pPr>
            <a:r>
              <a:rPr lang="en-US" sz="1800" dirty="0"/>
              <a:t>A set of expected </a:t>
            </a:r>
            <a:r>
              <a:rPr lang="en-US" sz="1800" dirty="0" smtClean="0"/>
              <a:t>b____________ patterns</a:t>
            </a:r>
            <a:endParaRPr lang="en-US" sz="1800" dirty="0"/>
          </a:p>
          <a:p>
            <a:pPr eaLnBrk="1" hangingPunct="1">
              <a:lnSpc>
                <a:spcPct val="90000"/>
              </a:lnSpc>
            </a:pPr>
            <a:r>
              <a:rPr lang="en-US" sz="2400" dirty="0" smtClean="0"/>
              <a:t>What is the difference?  </a:t>
            </a:r>
          </a:p>
          <a:p>
            <a:pPr lvl="1" eaLnBrk="1" hangingPunct="1">
              <a:lnSpc>
                <a:spcPct val="90000"/>
              </a:lnSpc>
            </a:pPr>
            <a:r>
              <a:rPr lang="en-US" sz="2000" dirty="0" smtClean="0"/>
              <a:t>Role Perception</a:t>
            </a:r>
          </a:p>
          <a:p>
            <a:pPr marL="347662" lvl="1" indent="0" eaLnBrk="1" hangingPunct="1">
              <a:lnSpc>
                <a:spcPct val="90000"/>
              </a:lnSpc>
              <a:buNone/>
            </a:pPr>
            <a:endParaRPr lang="en-US" sz="2000" dirty="0"/>
          </a:p>
          <a:p>
            <a:pPr lvl="1" eaLnBrk="1" hangingPunct="1">
              <a:lnSpc>
                <a:spcPct val="90000"/>
              </a:lnSpc>
            </a:pPr>
            <a:r>
              <a:rPr lang="en-US" sz="1800" dirty="0" smtClean="0"/>
              <a:t>Role Expectations</a:t>
            </a:r>
          </a:p>
          <a:p>
            <a:pPr lvl="1" eaLnBrk="1" hangingPunct="1">
              <a:lnSpc>
                <a:spcPct val="90000"/>
              </a:lnSpc>
            </a:pPr>
            <a:endParaRPr lang="en-US" sz="1800" dirty="0"/>
          </a:p>
          <a:p>
            <a:pPr lvl="1" eaLnBrk="1" hangingPunct="1">
              <a:lnSpc>
                <a:spcPct val="90000"/>
              </a:lnSpc>
            </a:pPr>
            <a:r>
              <a:rPr lang="en-US" sz="1800" b="1" i="1" dirty="0" smtClean="0"/>
              <a:t>P_________________ Contract</a:t>
            </a:r>
            <a:r>
              <a:rPr lang="en-US" sz="1800" b="1" dirty="0" smtClean="0"/>
              <a:t>: </a:t>
            </a:r>
            <a:r>
              <a:rPr lang="en-US" sz="1800" dirty="0"/>
              <a:t>an unwritten agreement that sets out mutual expectations of management and employees</a:t>
            </a:r>
          </a:p>
          <a:p>
            <a:pPr eaLnBrk="1" hangingPunct="1">
              <a:lnSpc>
                <a:spcPct val="90000"/>
              </a:lnSpc>
            </a:pPr>
            <a:r>
              <a:rPr lang="en-US" sz="2400" dirty="0" smtClean="0"/>
              <a:t>What are: </a:t>
            </a:r>
          </a:p>
          <a:p>
            <a:pPr lvl="1" eaLnBrk="1" hangingPunct="1">
              <a:lnSpc>
                <a:spcPct val="90000"/>
              </a:lnSpc>
            </a:pPr>
            <a:r>
              <a:rPr lang="en-US" sz="2000" dirty="0" smtClean="0"/>
              <a:t>Role Conflict? </a:t>
            </a:r>
          </a:p>
          <a:p>
            <a:pPr lvl="1" eaLnBrk="1" hangingPunct="1">
              <a:lnSpc>
                <a:spcPct val="90000"/>
              </a:lnSpc>
            </a:pPr>
            <a:r>
              <a:rPr lang="en-US" sz="2000" dirty="0" smtClean="0"/>
              <a:t>Role Overload? </a:t>
            </a:r>
          </a:p>
          <a:p>
            <a:pPr lvl="1" eaLnBrk="1" hangingPunct="1">
              <a:lnSpc>
                <a:spcPct val="90000"/>
              </a:lnSpc>
            </a:pPr>
            <a:r>
              <a:rPr lang="en-US" sz="2000" dirty="0" smtClean="0"/>
              <a:t>Role Ambiguity?</a:t>
            </a:r>
            <a:endParaRPr lang="en-US" sz="2000" dirty="0"/>
          </a:p>
        </p:txBody>
      </p:sp>
      <p:sp>
        <p:nvSpPr>
          <p:cNvPr id="4" name="Footer Placeholder 3"/>
          <p:cNvSpPr>
            <a:spLocks noGrp="1"/>
          </p:cNvSpPr>
          <p:nvPr>
            <p:ph type="ftr" sz="quarter" idx="4294967295"/>
          </p:nvPr>
        </p:nvSpPr>
        <p:spPr>
          <a:xfrm>
            <a:off x="617220" y="5481320"/>
            <a:ext cx="4183380" cy="316442"/>
          </a:xfrm>
          <a:prstGeom prst="rect">
            <a:avLst/>
          </a:prstGeom>
        </p:spPr>
        <p:txBody>
          <a:bodyPr lIns="80988" tIns="40494" rIns="80988" bIns="40494"/>
          <a:lstStyle/>
          <a:p>
            <a:pPr>
              <a:defRPr/>
            </a:pPr>
            <a:r>
              <a:rPr lang="en-US" dirty="0"/>
              <a:t> </a:t>
            </a:r>
            <a:r>
              <a:rPr lang="en-US" dirty="0" smtClean="0"/>
              <a:t>   </a:t>
            </a:r>
            <a:endParaRPr lang="en-US" dirty="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spTree>
    <p:extLst>
      <p:ext uri="{BB962C8B-B14F-4D97-AF65-F5344CB8AC3E}">
        <p14:creationId xmlns:p14="http://schemas.microsoft.com/office/powerpoint/2010/main" val="2219489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0" end="0"/>
                                            </p:txEl>
                                          </p:spTgt>
                                        </p:tgtEl>
                                        <p:attrNameLst>
                                          <p:attrName>ppt_c</p:attrName>
                                        </p:attrNameLst>
                                      </p:cBhvr>
                                      <p:to>
                                        <a:srgbClr val="0033CC"/>
                                      </p:to>
                                    </p:animClr>
                                  </p:sub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1" end="1"/>
                                            </p:txEl>
                                          </p:spTgt>
                                        </p:tgtEl>
                                        <p:attrNameLst>
                                          <p:attrName>ppt_c</p:attrName>
                                        </p:attrNameLst>
                                      </p:cBhvr>
                                      <p:to>
                                        <a:srgbClr val="0033CC"/>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2" end="2"/>
                                            </p:txEl>
                                          </p:spTgt>
                                        </p:tgtEl>
                                        <p:attrNameLst>
                                          <p:attrName>ppt_c</p:attrName>
                                        </p:attrNameLst>
                                      </p:cBhvr>
                                      <p:to>
                                        <a:srgbClr val="0033CC"/>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50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3" end="3"/>
                                            </p:txEl>
                                          </p:spTgt>
                                        </p:tgtEl>
                                        <p:attrNameLst>
                                          <p:attrName>ppt_c</p:attrName>
                                        </p:attrNameLst>
                                      </p:cBhvr>
                                      <p:to>
                                        <a:srgbClr val="0033CC"/>
                                      </p:to>
                                    </p:animClr>
                                  </p:subTnLst>
                                </p:cTn>
                              </p:par>
                              <p:par>
                                <p:cTn id="17" presetID="1" presetClass="entr" presetSubtype="0" fill="hold"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5" end="5"/>
                                            </p:txEl>
                                          </p:spTgt>
                                        </p:tgtEl>
                                        <p:attrNameLst>
                                          <p:attrName>ppt_c</p:attrName>
                                        </p:attrNameLst>
                                      </p:cBhvr>
                                      <p:to>
                                        <a:srgbClr val="0033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7" end="7"/>
                                            </p:txEl>
                                          </p:spTgt>
                                        </p:tgtEl>
                                        <p:attrNameLst>
                                          <p:attrName>ppt_c</p:attrName>
                                        </p:attrNameLst>
                                      </p:cBhvr>
                                      <p:to>
                                        <a:srgbClr val="0033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8" end="8"/>
                                            </p:txEl>
                                          </p:spTgt>
                                        </p:tgtEl>
                                        <p:attrNameLst>
                                          <p:attrName>ppt_c</p:attrName>
                                        </p:attrNameLst>
                                      </p:cBhvr>
                                      <p:to>
                                        <a:srgbClr val="0033CC"/>
                                      </p:to>
                                    </p:animClr>
                                  </p:subTnLst>
                                </p:cTn>
                              </p:par>
                              <p:par>
                                <p:cTn id="27" presetID="1" presetClass="entr" presetSubtype="0" fill="hold" nodeType="withEffect">
                                  <p:stCondLst>
                                    <p:cond delay="0"/>
                                  </p:stCondLst>
                                  <p:childTnLst>
                                    <p:set>
                                      <p:cBhvr>
                                        <p:cTn id="28" dur="1" fill="hold">
                                          <p:stCondLst>
                                            <p:cond delay="0"/>
                                          </p:stCondLst>
                                        </p:cTn>
                                        <p:tgtEl>
                                          <p:spTgt spid="21507">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9" end="9"/>
                                            </p:txEl>
                                          </p:spTgt>
                                        </p:tgtEl>
                                        <p:attrNameLst>
                                          <p:attrName>ppt_c</p:attrName>
                                        </p:attrNameLst>
                                      </p:cBhvr>
                                      <p:to>
                                        <a:srgbClr val="0033CC"/>
                                      </p:to>
                                    </p:animClr>
                                  </p:subTnLst>
                                </p:cTn>
                              </p:par>
                              <p:par>
                                <p:cTn id="29" presetID="1" presetClass="entr" presetSubtype="0" fill="hold" nodeType="withEffect">
                                  <p:stCondLst>
                                    <p:cond delay="0"/>
                                  </p:stCondLst>
                                  <p:childTnLst>
                                    <p:set>
                                      <p:cBhvr>
                                        <p:cTn id="30" dur="1" fill="hold">
                                          <p:stCondLst>
                                            <p:cond delay="0"/>
                                          </p:stCondLst>
                                        </p:cTn>
                                        <p:tgtEl>
                                          <p:spTgt spid="21507">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10" end="10"/>
                                            </p:txEl>
                                          </p:spTgt>
                                        </p:tgtEl>
                                        <p:attrNameLst>
                                          <p:attrName>ppt_c</p:attrName>
                                        </p:attrNameLst>
                                      </p:cBhvr>
                                      <p:to>
                                        <a:srgbClr val="0033CC"/>
                                      </p:to>
                                    </p:animClr>
                                  </p:subTnLst>
                                </p:cTn>
                              </p:par>
                              <p:par>
                                <p:cTn id="31" presetID="1" presetClass="entr" presetSubtype="0" fill="hold" nodeType="withEffect">
                                  <p:stCondLst>
                                    <p:cond delay="0"/>
                                  </p:stCondLst>
                                  <p:childTnLst>
                                    <p:set>
                                      <p:cBhvr>
                                        <p:cTn id="32" dur="1" fill="hold">
                                          <p:stCondLst>
                                            <p:cond delay="0"/>
                                          </p:stCondLst>
                                        </p:cTn>
                                        <p:tgtEl>
                                          <p:spTgt spid="21507">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11" end="11"/>
                                            </p:txEl>
                                          </p:spTgt>
                                        </p:tgtEl>
                                        <p:attrNameLst>
                                          <p:attrName>ppt_c</p:attrName>
                                        </p:attrNameLst>
                                      </p:cBhvr>
                                      <p:to>
                                        <a:srgbClr val="0033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Differentiation: </a:t>
            </a:r>
            <a:br>
              <a:rPr lang="en-US" dirty="0" smtClean="0"/>
            </a:br>
            <a:r>
              <a:rPr lang="en-US" dirty="0" smtClean="0"/>
              <a:t>Group Roles</a:t>
            </a:r>
          </a:p>
        </p:txBody>
      </p:sp>
      <p:sp>
        <p:nvSpPr>
          <p:cNvPr id="2969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000" i="1" dirty="0" smtClean="0"/>
              <a:t>Another Definition of ‘</a:t>
            </a:r>
            <a:r>
              <a:rPr lang="en-US" sz="2000" b="1" i="1" dirty="0" smtClean="0"/>
              <a:t>Role</a:t>
            </a:r>
            <a:r>
              <a:rPr lang="en-US" sz="2000" i="1" dirty="0" smtClean="0"/>
              <a:t>’: </a:t>
            </a:r>
          </a:p>
          <a:p>
            <a:pPr eaLnBrk="1" hangingPunct="1">
              <a:lnSpc>
                <a:spcPct val="90000"/>
              </a:lnSpc>
              <a:buFont typeface="Wingdings" pitchFamily="2" charset="2"/>
              <a:buNone/>
            </a:pPr>
            <a:r>
              <a:rPr lang="en-US" sz="2000" dirty="0"/>
              <a:t> </a:t>
            </a:r>
            <a:r>
              <a:rPr lang="en-US" sz="2000" dirty="0" smtClean="0"/>
              <a:t> </a:t>
            </a:r>
            <a:r>
              <a:rPr lang="en-US" sz="2800" dirty="0" smtClean="0"/>
              <a:t>The set of behaviors and tasks that a group member is expected to perform because of his or her position in the group.</a:t>
            </a:r>
          </a:p>
          <a:p>
            <a:pPr lvl="2" eaLnBrk="1" hangingPunct="1">
              <a:lnSpc>
                <a:spcPct val="90000"/>
              </a:lnSpc>
            </a:pPr>
            <a:r>
              <a:rPr lang="en-US" sz="2000" dirty="0" smtClean="0"/>
              <a:t>Managers should clearly describe </a:t>
            </a:r>
            <a:r>
              <a:rPr lang="en-US" sz="2000" i="1" dirty="0" smtClean="0"/>
              <a:t>expected roles </a:t>
            </a:r>
            <a:r>
              <a:rPr lang="en-US" sz="2000" dirty="0" smtClean="0"/>
              <a:t>to group members when they are assigned to the group.</a:t>
            </a:r>
          </a:p>
          <a:p>
            <a:pPr lvl="2" eaLnBrk="1" hangingPunct="1">
              <a:lnSpc>
                <a:spcPct val="90000"/>
              </a:lnSpc>
            </a:pPr>
            <a:r>
              <a:rPr lang="en-US" sz="2000" i="1" dirty="0" smtClean="0"/>
              <a:t>Role-making</a:t>
            </a:r>
            <a:r>
              <a:rPr lang="en-US" sz="2000" dirty="0" smtClean="0"/>
              <a:t> occurs as workers take on more responsibility in their roles as group members.</a:t>
            </a:r>
          </a:p>
          <a:p>
            <a:pPr lvl="2" eaLnBrk="1" hangingPunct="1">
              <a:lnSpc>
                <a:spcPct val="90000"/>
              </a:lnSpc>
            </a:pPr>
            <a:r>
              <a:rPr lang="en-US" sz="2000" dirty="0" smtClean="0"/>
              <a:t>In cross-functional teams, members are expected to perform roles in their specialty.</a:t>
            </a:r>
          </a:p>
          <a:p>
            <a:pPr lvl="2" eaLnBrk="1" hangingPunct="1">
              <a:lnSpc>
                <a:spcPct val="90000"/>
              </a:lnSpc>
            </a:pPr>
            <a:r>
              <a:rPr lang="en-US" sz="2000" dirty="0" smtClean="0"/>
              <a:t>Self-managed teams may assign the roles to members themselves.</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Differentiation: </a:t>
            </a:r>
            <a:br>
              <a:rPr lang="en-US" dirty="0" smtClean="0"/>
            </a:br>
            <a:r>
              <a:rPr lang="en-US" dirty="0" smtClean="0"/>
              <a:t>Group Roles</a:t>
            </a:r>
          </a:p>
        </p:txBody>
      </p:sp>
      <p:sp>
        <p:nvSpPr>
          <p:cNvPr id="30723" name="Rectangle 3"/>
          <p:cNvSpPr>
            <a:spLocks noGrp="1" noChangeArrowheads="1"/>
          </p:cNvSpPr>
          <p:nvPr>
            <p:ph type="body" idx="1"/>
          </p:nvPr>
        </p:nvSpPr>
        <p:spPr>
          <a:xfrm>
            <a:off x="165100" y="1333500"/>
            <a:ext cx="4244975" cy="4013200"/>
          </a:xfrm>
        </p:spPr>
        <p:txBody>
          <a:bodyPr/>
          <a:lstStyle/>
          <a:p>
            <a:pPr marL="0" indent="0" eaLnBrk="1" hangingPunct="1">
              <a:buNone/>
            </a:pPr>
            <a:r>
              <a:rPr lang="en-US" dirty="0" smtClean="0"/>
              <a:t>   Types of Roles</a:t>
            </a:r>
          </a:p>
          <a:p>
            <a:pPr marL="881063" lvl="1" indent="-533400" eaLnBrk="1" hangingPunct="1">
              <a:buFont typeface="Wingdings" pitchFamily="2" charset="2"/>
              <a:buAutoNum type="arabicPeriod"/>
            </a:pPr>
            <a:r>
              <a:rPr lang="en-US" dirty="0" smtClean="0">
                <a:effectLst>
                  <a:outerShdw blurRad="38100" dist="38100" dir="2700000" algn="tl">
                    <a:srgbClr val="000000">
                      <a:alpha val="43137"/>
                    </a:srgbClr>
                  </a:outerShdw>
                </a:effectLst>
              </a:rPr>
              <a:t>Task-Oriented</a:t>
            </a:r>
          </a:p>
          <a:p>
            <a:pPr marL="1139825" lvl="2" indent="-457200" eaLnBrk="1" hangingPunct="1"/>
            <a:r>
              <a:rPr lang="en-US" dirty="0" smtClean="0"/>
              <a:t>Idea Initiator</a:t>
            </a:r>
          </a:p>
          <a:p>
            <a:pPr marL="1139825" lvl="2" indent="-457200" eaLnBrk="1" hangingPunct="1"/>
            <a:r>
              <a:rPr lang="en-US" dirty="0" smtClean="0"/>
              <a:t>Information Seeker or Provider</a:t>
            </a:r>
          </a:p>
          <a:p>
            <a:pPr marL="1139825" lvl="2" indent="-457200" eaLnBrk="1" hangingPunct="1"/>
            <a:r>
              <a:rPr lang="en-US" dirty="0" smtClean="0"/>
              <a:t>Problem Clarifier</a:t>
            </a:r>
          </a:p>
          <a:p>
            <a:pPr marL="1139825" lvl="2" indent="-457200" eaLnBrk="1" hangingPunct="1"/>
            <a:r>
              <a:rPr lang="en-US" dirty="0" smtClean="0"/>
              <a:t>Solution Summarizer / Consensus Tester</a:t>
            </a:r>
          </a:p>
          <a:p>
            <a:pPr marL="1139825" lvl="2" indent="-457200" eaLnBrk="1" hangingPunct="1">
              <a:buFont typeface="Wingdings" pitchFamily="2" charset="2"/>
              <a:buNone/>
            </a:pPr>
            <a:endParaRPr lang="en-US" dirty="0" smtClean="0"/>
          </a:p>
          <a:p>
            <a:pPr marL="1139825" lvl="2" indent="-457200" eaLnBrk="1" hangingPunct="1"/>
            <a:endParaRPr lang="en-US" dirty="0" smtClean="0"/>
          </a:p>
        </p:txBody>
      </p:sp>
      <p:sp>
        <p:nvSpPr>
          <p:cNvPr id="2" name="TextBox 1"/>
          <p:cNvSpPr txBox="1"/>
          <p:nvPr/>
        </p:nvSpPr>
        <p:spPr>
          <a:xfrm>
            <a:off x="4543425" y="1419225"/>
            <a:ext cx="3524250" cy="584775"/>
          </a:xfrm>
          <a:prstGeom prst="rect">
            <a:avLst/>
          </a:prstGeom>
          <a:blipFill>
            <a:blip r:embed="rId2"/>
            <a:tile tx="0" ty="0" sx="100000" sy="100000" flip="none" algn="tl"/>
          </a:blipFill>
        </p:spPr>
        <p:txBody>
          <a:bodyPr wrap="square" rtlCol="0">
            <a:spAutoFit/>
          </a:bodyPr>
          <a:lstStyle/>
          <a:p>
            <a:r>
              <a:rPr lang="en-US" i="1" dirty="0" smtClean="0"/>
              <a:t>For a </a:t>
            </a:r>
            <a:r>
              <a:rPr lang="en-US" b="1" i="1" dirty="0" smtClean="0"/>
              <a:t>different</a:t>
            </a:r>
            <a:r>
              <a:rPr lang="en-US" i="1" dirty="0" smtClean="0"/>
              <a:t> list of roles, see text, Exhibit 10-4.</a:t>
            </a:r>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smtClean="0"/>
              <a:t>Differentiation: </a:t>
            </a:r>
            <a:br>
              <a:rPr lang="en-US" dirty="0" smtClean="0"/>
            </a:br>
            <a:r>
              <a:rPr lang="en-US" dirty="0" smtClean="0"/>
              <a:t>Group Roles</a:t>
            </a:r>
          </a:p>
        </p:txBody>
      </p:sp>
      <p:sp>
        <p:nvSpPr>
          <p:cNvPr id="31747" name="Rectangle 3"/>
          <p:cNvSpPr>
            <a:spLocks noGrp="1" noChangeArrowheads="1"/>
          </p:cNvSpPr>
          <p:nvPr>
            <p:ph type="body" idx="1"/>
          </p:nvPr>
        </p:nvSpPr>
        <p:spPr>
          <a:xfrm>
            <a:off x="98425" y="1387475"/>
            <a:ext cx="4702176" cy="4013200"/>
          </a:xfrm>
        </p:spPr>
        <p:txBody>
          <a:bodyPr/>
          <a:lstStyle/>
          <a:p>
            <a:pPr marL="881063" lvl="1" indent="-533400" eaLnBrk="1" hangingPunct="1">
              <a:lnSpc>
                <a:spcPct val="90000"/>
              </a:lnSpc>
              <a:buFont typeface="Wingdings" pitchFamily="2" charset="2"/>
              <a:buAutoNum type="arabicPeriod" startAt="2"/>
            </a:pPr>
            <a:r>
              <a:rPr lang="en-US" dirty="0" smtClean="0">
                <a:effectLst>
                  <a:outerShdw blurRad="38100" dist="38100" dir="2700000" algn="tl">
                    <a:srgbClr val="000000">
                      <a:alpha val="43137"/>
                    </a:srgbClr>
                  </a:outerShdw>
                </a:effectLst>
              </a:rPr>
              <a:t>Social Roles</a:t>
            </a:r>
          </a:p>
          <a:p>
            <a:pPr marL="1139825" lvl="2" indent="-457200" eaLnBrk="1" hangingPunct="1">
              <a:lnSpc>
                <a:spcPct val="90000"/>
              </a:lnSpc>
            </a:pPr>
            <a:r>
              <a:rPr lang="en-US" dirty="0" smtClean="0"/>
              <a:t>Harmonizer </a:t>
            </a:r>
          </a:p>
          <a:p>
            <a:pPr marL="1139825" lvl="2" indent="-457200" eaLnBrk="1" hangingPunct="1">
              <a:lnSpc>
                <a:spcPct val="90000"/>
              </a:lnSpc>
            </a:pPr>
            <a:r>
              <a:rPr lang="en-US" dirty="0" smtClean="0"/>
              <a:t>Cheerleader </a:t>
            </a:r>
          </a:p>
          <a:p>
            <a:pPr marL="1139825" lvl="2" indent="-457200" eaLnBrk="1" hangingPunct="1">
              <a:lnSpc>
                <a:spcPct val="90000"/>
              </a:lnSpc>
            </a:pPr>
            <a:r>
              <a:rPr lang="en-US" dirty="0" smtClean="0"/>
              <a:t>Gatekeeper – elicits participation from all</a:t>
            </a:r>
          </a:p>
          <a:p>
            <a:pPr marL="1139825" lvl="2" indent="-457200" eaLnBrk="1" hangingPunct="1">
              <a:lnSpc>
                <a:spcPct val="90000"/>
              </a:lnSpc>
            </a:pPr>
            <a:r>
              <a:rPr lang="en-US" dirty="0" smtClean="0"/>
              <a:t>Compromiser</a:t>
            </a:r>
          </a:p>
          <a:p>
            <a:pPr marL="881063" lvl="1" indent="-533400" eaLnBrk="1" hangingPunct="1">
              <a:lnSpc>
                <a:spcPct val="90000"/>
              </a:lnSpc>
              <a:buFont typeface="Wingdings" pitchFamily="2" charset="2"/>
              <a:buAutoNum type="arabicPeriod" startAt="2"/>
            </a:pPr>
            <a:r>
              <a:rPr lang="en-US" dirty="0" smtClean="0">
                <a:effectLst>
                  <a:outerShdw blurRad="38100" dist="38100" dir="2700000" algn="tl">
                    <a:srgbClr val="000000">
                      <a:alpha val="43137"/>
                    </a:srgbClr>
                  </a:outerShdw>
                </a:effectLst>
              </a:rPr>
              <a:t>Self-Oriented Roles</a:t>
            </a:r>
          </a:p>
          <a:p>
            <a:pPr marL="1139825" lvl="2" indent="-457200" eaLnBrk="1" hangingPunct="1">
              <a:lnSpc>
                <a:spcPct val="90000"/>
              </a:lnSpc>
            </a:pPr>
            <a:r>
              <a:rPr lang="en-US" dirty="0" smtClean="0"/>
              <a:t>Irrelevant </a:t>
            </a:r>
            <a:r>
              <a:rPr lang="en-US" sz="2000" dirty="0" smtClean="0"/>
              <a:t>(“loud dresser”)</a:t>
            </a:r>
          </a:p>
          <a:p>
            <a:pPr marL="1139825" lvl="2" indent="-457200" eaLnBrk="1" hangingPunct="1">
              <a:lnSpc>
                <a:spcPct val="90000"/>
              </a:lnSpc>
            </a:pPr>
            <a:r>
              <a:rPr lang="en-US" dirty="0" smtClean="0"/>
              <a:t>Annoying </a:t>
            </a:r>
            <a:r>
              <a:rPr lang="en-US" sz="2000" dirty="0" smtClean="0"/>
              <a:t>(“self-confessor” “nit picker” “talker”)</a:t>
            </a:r>
          </a:p>
          <a:p>
            <a:pPr marL="1139825" lvl="2" indent="-457200" eaLnBrk="1" hangingPunct="1">
              <a:lnSpc>
                <a:spcPct val="90000"/>
              </a:lnSpc>
              <a:buFont typeface="Wingdings" pitchFamily="2" charset="2"/>
              <a:buChar char="§"/>
            </a:pPr>
            <a:endParaRPr lang="en-US" sz="1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3400" smtClean="0"/>
              <a:t>Differentiation Within Groups: Consequences for Productivity</a:t>
            </a:r>
          </a:p>
        </p:txBody>
      </p:sp>
      <p:sp>
        <p:nvSpPr>
          <p:cNvPr id="32771" name="Rectangle 3"/>
          <p:cNvSpPr>
            <a:spLocks noGrp="1" noChangeArrowheads="1"/>
          </p:cNvSpPr>
          <p:nvPr>
            <p:ph type="body" idx="1"/>
          </p:nvPr>
        </p:nvSpPr>
        <p:spPr/>
        <p:txBody>
          <a:bodyPr/>
          <a:lstStyle/>
          <a:p>
            <a:pPr marL="609600" indent="-609600" eaLnBrk="1" hangingPunct="1"/>
            <a:r>
              <a:rPr lang="en-US" sz="2800" dirty="0" smtClean="0"/>
              <a:t>What are some characteristics of effective (productive) groups with regard to status and roles?</a:t>
            </a:r>
          </a:p>
          <a:p>
            <a:pPr marL="347663" lvl="1" indent="0" eaLnBrk="1" hangingPunct="1">
              <a:buNone/>
            </a:pPr>
            <a:r>
              <a:rPr lang="en-US" sz="2400" dirty="0" smtClean="0">
                <a:solidFill>
                  <a:schemeClr val="bg1"/>
                </a:solidFill>
              </a:rPr>
              <a:t>_</a:t>
            </a:r>
          </a:p>
          <a:p>
            <a:pPr marL="347663" lvl="1" indent="0" eaLnBrk="1" hangingPunct="1">
              <a:buNone/>
            </a:pPr>
            <a:endParaRPr lang="en-US" sz="1200" dirty="0" smtClean="0">
              <a:solidFill>
                <a:schemeClr val="bg1"/>
              </a:solidFill>
            </a:endParaRPr>
          </a:p>
          <a:p>
            <a:pPr marL="347663" lvl="1" indent="0" eaLnBrk="1" hangingPunct="1">
              <a:buNone/>
            </a:pPr>
            <a:r>
              <a:rPr lang="en-US" sz="2400" dirty="0" smtClean="0">
                <a:solidFill>
                  <a:schemeClr val="bg1"/>
                </a:solidFill>
              </a:rPr>
              <a:t>_</a:t>
            </a:r>
          </a:p>
          <a:p>
            <a:pPr marL="347663" lvl="1" indent="0" eaLnBrk="1" hangingPunct="1">
              <a:buNone/>
            </a:pPr>
            <a:endParaRPr lang="en-US" sz="1200" dirty="0" smtClean="0">
              <a:solidFill>
                <a:schemeClr val="bg1"/>
              </a:solidFill>
            </a:endParaRPr>
          </a:p>
          <a:p>
            <a:pPr marL="347663" lvl="1" indent="0" eaLnBrk="1" hangingPunct="1">
              <a:buNone/>
            </a:pPr>
            <a:r>
              <a:rPr lang="en-US" sz="2400" dirty="0" smtClean="0">
                <a:solidFill>
                  <a:schemeClr val="bg1"/>
                </a:solidFill>
              </a:rPr>
              <a:t>_</a:t>
            </a:r>
          </a:p>
          <a:p>
            <a:pPr marL="347663" lvl="1" indent="0" eaLnBrk="1" hangingPunct="1">
              <a:buNone/>
            </a:pPr>
            <a:endParaRPr lang="en-US" sz="2400" dirty="0" smtClean="0"/>
          </a:p>
          <a:p>
            <a:pPr marL="881063" lvl="1" indent="-533400" eaLnBrk="1" hangingPunct="1"/>
            <a:r>
              <a:rPr lang="en-US" sz="2400" dirty="0" smtClean="0"/>
              <a:t>Group members who can fill both task and social roles have _______ ______</a:t>
            </a:r>
          </a:p>
          <a:p>
            <a:pPr marL="881063" lvl="1" indent="-533400" eaLnBrk="1" hangingPunct="1">
              <a:buFont typeface="Wingdings" pitchFamily="2" charset="2"/>
              <a:buNone/>
            </a:pPr>
            <a:endParaRPr lang="en-US" dirty="0" smtClean="0"/>
          </a:p>
          <a:p>
            <a:pPr marL="1139825" lvl="2" indent="-457200" eaLnBrk="1" hangingPunct="1">
              <a:buFont typeface="Wingdings" pitchFamily="2" charset="2"/>
              <a:buChar char="§"/>
            </a:pPr>
            <a:endParaRPr lang="en-US"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Learning Objectives</a:t>
            </a:r>
          </a:p>
        </p:txBody>
      </p:sp>
      <p:sp>
        <p:nvSpPr>
          <p:cNvPr id="4099" name="Rectangle 3"/>
          <p:cNvSpPr>
            <a:spLocks noGrp="1" noChangeArrowheads="1"/>
          </p:cNvSpPr>
          <p:nvPr>
            <p:ph type="body" idx="1"/>
          </p:nvPr>
        </p:nvSpPr>
        <p:spPr>
          <a:xfrm>
            <a:off x="415925" y="1333500"/>
            <a:ext cx="7634288" cy="4324350"/>
          </a:xfrm>
        </p:spPr>
        <p:txBody>
          <a:bodyPr/>
          <a:lstStyle/>
          <a:p>
            <a:pPr eaLnBrk="1" hangingPunct="1">
              <a:lnSpc>
                <a:spcPct val="90000"/>
              </a:lnSpc>
              <a:buFont typeface="Wingdings" pitchFamily="2" charset="2"/>
              <a:buNone/>
            </a:pPr>
            <a:r>
              <a:rPr lang="en-US" sz="3000" dirty="0" smtClean="0"/>
              <a:t>After studying the chapter, you should be able to:</a:t>
            </a:r>
          </a:p>
          <a:p>
            <a:pPr lvl="1" eaLnBrk="1" hangingPunct="1">
              <a:lnSpc>
                <a:spcPct val="90000"/>
              </a:lnSpc>
            </a:pPr>
            <a:r>
              <a:rPr lang="en-US" dirty="0" smtClean="0"/>
              <a:t>Explain why groups are key contributors to organizational effectiveness.</a:t>
            </a:r>
          </a:p>
          <a:p>
            <a:pPr lvl="1" eaLnBrk="1" hangingPunct="1">
              <a:lnSpc>
                <a:spcPct val="90000"/>
              </a:lnSpc>
            </a:pPr>
            <a:r>
              <a:rPr lang="en-US" dirty="0" smtClean="0"/>
              <a:t>Identify some different types of groups.</a:t>
            </a:r>
          </a:p>
          <a:p>
            <a:pPr lvl="1" eaLnBrk="1" hangingPunct="1">
              <a:lnSpc>
                <a:spcPct val="90000"/>
              </a:lnSpc>
            </a:pPr>
            <a:r>
              <a:rPr lang="en-US" dirty="0" smtClean="0"/>
              <a:t>Explain how different elements of group dynamics influence their functioning.</a:t>
            </a:r>
          </a:p>
          <a:p>
            <a:pPr lvl="1" eaLnBrk="1" hangingPunct="1">
              <a:lnSpc>
                <a:spcPct val="90000"/>
              </a:lnSpc>
            </a:pPr>
            <a:r>
              <a:rPr lang="en-US" dirty="0" smtClean="0"/>
              <a:t>Define the following terms: conformity, deviance, cohesiveness, and social loafing.</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400" smtClean="0"/>
              <a:t>Differentiation Within Groups: Consequences for Productivity</a:t>
            </a:r>
          </a:p>
        </p:txBody>
      </p:sp>
      <p:sp>
        <p:nvSpPr>
          <p:cNvPr id="33795" name="Rectangle 3"/>
          <p:cNvSpPr>
            <a:spLocks noGrp="1" noChangeArrowheads="1"/>
          </p:cNvSpPr>
          <p:nvPr>
            <p:ph type="body" sz="half" idx="1"/>
          </p:nvPr>
        </p:nvSpPr>
        <p:spPr>
          <a:xfrm>
            <a:off x="365125" y="1387475"/>
            <a:ext cx="4283075" cy="4013200"/>
          </a:xfrm>
        </p:spPr>
        <p:txBody>
          <a:bodyPr/>
          <a:lstStyle/>
          <a:p>
            <a:pPr marL="0" indent="0" eaLnBrk="1" hangingPunct="1">
              <a:buNone/>
            </a:pPr>
            <a:r>
              <a:rPr lang="en-US" sz="2900" dirty="0" smtClean="0"/>
              <a:t>   Ineffective groups </a:t>
            </a:r>
          </a:p>
          <a:p>
            <a:pPr marL="0" indent="0" eaLnBrk="1" hangingPunct="1">
              <a:buNone/>
            </a:pPr>
            <a:r>
              <a:rPr lang="en-US" sz="2400" dirty="0" smtClean="0"/>
              <a:t>   (less productive</a:t>
            </a:r>
            <a:r>
              <a:rPr lang="en-US" sz="2400" dirty="0"/>
              <a:t> </a:t>
            </a:r>
            <a:r>
              <a:rPr lang="en-US" sz="2400" dirty="0" smtClean="0"/>
              <a:t>groups)</a:t>
            </a:r>
            <a:r>
              <a:rPr lang="en-US" sz="2900" dirty="0" smtClean="0"/>
              <a:t>:</a:t>
            </a:r>
          </a:p>
          <a:p>
            <a:pPr eaLnBrk="1" hangingPunct="1">
              <a:buFont typeface="Wingdings" pitchFamily="2" charset="2"/>
              <a:buNone/>
            </a:pPr>
            <a:r>
              <a:rPr lang="en-US" sz="2900" dirty="0" smtClean="0"/>
              <a:t>	Members have more…</a:t>
            </a:r>
          </a:p>
          <a:p>
            <a:pPr lvl="5"/>
            <a:r>
              <a:rPr lang="en-US" dirty="0" smtClean="0"/>
              <a:t>Role Ambiguity </a:t>
            </a:r>
          </a:p>
          <a:p>
            <a:pPr lvl="5"/>
            <a:r>
              <a:rPr lang="en-US" dirty="0" smtClean="0"/>
              <a:t>Role Conflict</a:t>
            </a:r>
          </a:p>
          <a:p>
            <a:pPr lvl="5"/>
            <a:r>
              <a:rPr lang="en-US" dirty="0" smtClean="0"/>
              <a:t>Role Overload</a:t>
            </a:r>
          </a:p>
          <a:p>
            <a:pPr lvl="2" eaLnBrk="1" hangingPunct="1"/>
            <a:endParaRPr lang="en-US" dirty="0" smtClean="0"/>
          </a:p>
        </p:txBody>
      </p:sp>
      <p:sp>
        <p:nvSpPr>
          <p:cNvPr id="3" name="TextBox 2"/>
          <p:cNvSpPr txBox="1"/>
          <p:nvPr/>
        </p:nvSpPr>
        <p:spPr>
          <a:xfrm>
            <a:off x="447674" y="4644450"/>
            <a:ext cx="4333875" cy="892552"/>
          </a:xfrm>
          <a:prstGeom prst="rect">
            <a:avLst/>
          </a:prstGeom>
          <a:blipFill dpi="0" rotWithShape="1">
            <a:blip r:embed="rId2">
              <a:alphaModFix amt="54000"/>
            </a:blip>
            <a:srcRect/>
            <a:tile tx="0" ty="0" sx="100000" sy="100000" flip="none" algn="tl"/>
          </a:blipFill>
          <a:scene3d>
            <a:camera prst="orthographicFront"/>
            <a:lightRig rig="threePt" dir="t"/>
          </a:scene3d>
          <a:sp3d>
            <a:bevelT w="165100" prst="coolSlant"/>
          </a:sp3d>
        </p:spPr>
        <p:txBody>
          <a:bodyPr wrap="square" rtlCol="0">
            <a:spAutoFit/>
          </a:bodyPr>
          <a:lstStyle/>
          <a:p>
            <a:endParaRPr lang="en-US" sz="800" dirty="0" smtClean="0"/>
          </a:p>
          <a:p>
            <a:r>
              <a:rPr lang="en-US" sz="1800" dirty="0" smtClean="0"/>
              <a:t>"Learn to say 'no' to the good so you can say 'yes' to the best.“ – John C. Maxwell </a:t>
            </a:r>
            <a:r>
              <a:rPr lang="en-US" sz="800" dirty="0" smtClean="0"/>
              <a:t>   </a:t>
            </a:r>
          </a:p>
          <a:p>
            <a:r>
              <a:rPr lang="en-US" sz="800" dirty="0" smtClean="0"/>
              <a:t> </a:t>
            </a:r>
            <a:endParaRPr lang="en-US" sz="800" dirty="0"/>
          </a:p>
        </p:txBody>
      </p:sp>
      <p:sp>
        <p:nvSpPr>
          <p:cNvPr id="4" name="Content Placeholder 3"/>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400" smtClean="0"/>
              <a:t>Consequences of Status Differentiation:  For </a:t>
            </a:r>
            <a:r>
              <a:rPr lang="en-US" sz="3400" b="1" smtClean="0"/>
              <a:t>Influence</a:t>
            </a:r>
            <a:r>
              <a:rPr lang="en-US" sz="3400" smtClean="0"/>
              <a:t> Within the Group</a:t>
            </a:r>
          </a:p>
        </p:txBody>
      </p:sp>
      <p:sp>
        <p:nvSpPr>
          <p:cNvPr id="34819" name="Rectangle 3"/>
          <p:cNvSpPr>
            <a:spLocks noGrp="1" noChangeArrowheads="1"/>
          </p:cNvSpPr>
          <p:nvPr>
            <p:ph type="body" idx="1"/>
          </p:nvPr>
        </p:nvSpPr>
        <p:spPr/>
        <p:txBody>
          <a:bodyPr/>
          <a:lstStyle/>
          <a:p>
            <a:pPr eaLnBrk="1" hangingPunct="1"/>
            <a:r>
              <a:rPr lang="en-US" dirty="0" smtClean="0"/>
              <a:t>High status members… </a:t>
            </a:r>
          </a:p>
          <a:p>
            <a:pPr lvl="1" eaLnBrk="1" hangingPunct="1"/>
            <a:r>
              <a:rPr lang="en-US" dirty="0" smtClean="0"/>
              <a:t>Initiate more interactions than do low status members</a:t>
            </a:r>
          </a:p>
          <a:p>
            <a:pPr lvl="1" eaLnBrk="1" hangingPunct="1"/>
            <a:r>
              <a:rPr lang="en-US" dirty="0" smtClean="0"/>
              <a:t>Statements are challenged less often</a:t>
            </a:r>
          </a:p>
          <a:p>
            <a:pPr lvl="1" eaLnBrk="1" hangingPunct="1"/>
            <a:r>
              <a:rPr lang="en-US" dirty="0" smtClean="0"/>
              <a:t>Often are __________ for the group</a:t>
            </a:r>
          </a:p>
          <a:p>
            <a:pPr lvl="1" eaLnBrk="1" hangingPunct="1"/>
            <a:r>
              <a:rPr lang="en-US" dirty="0" smtClean="0"/>
              <a:t>Administer informal __________________.</a:t>
            </a:r>
          </a:p>
          <a:p>
            <a:pPr lvl="1" eaLnBrk="1" hangingPunct="1"/>
            <a:r>
              <a:rPr lang="en-US" dirty="0" smtClean="0"/>
              <a:t>Have more influence over group decisions.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Stages of Group Development</a:t>
            </a:r>
          </a:p>
        </p:txBody>
      </p:sp>
      <p:sp>
        <p:nvSpPr>
          <p:cNvPr id="36867" name="Rectangle 3"/>
          <p:cNvSpPr>
            <a:spLocks noGrp="1" noChangeArrowheads="1"/>
          </p:cNvSpPr>
          <p:nvPr>
            <p:ph type="body" idx="1"/>
          </p:nvPr>
        </p:nvSpPr>
        <p:spPr>
          <a:xfrm>
            <a:off x="478631" y="1397000"/>
            <a:ext cx="7634288" cy="4013200"/>
          </a:xfrm>
        </p:spPr>
        <p:txBody>
          <a:bodyPr/>
          <a:lstStyle/>
          <a:p>
            <a:pPr eaLnBrk="1" hangingPunct="1">
              <a:lnSpc>
                <a:spcPct val="90000"/>
              </a:lnSpc>
            </a:pPr>
            <a:r>
              <a:rPr lang="en-US" sz="2000" b="1" dirty="0" smtClean="0"/>
              <a:t>Forming (Orientation)</a:t>
            </a:r>
          </a:p>
          <a:p>
            <a:pPr lvl="1" eaLnBrk="1" hangingPunct="1">
              <a:lnSpc>
                <a:spcPct val="90000"/>
              </a:lnSpc>
            </a:pPr>
            <a:r>
              <a:rPr lang="en-US" sz="1600" dirty="0" smtClean="0"/>
              <a:t>Establish an early structure </a:t>
            </a:r>
          </a:p>
          <a:p>
            <a:pPr lvl="1" eaLnBrk="1" hangingPunct="1">
              <a:lnSpc>
                <a:spcPct val="90000"/>
              </a:lnSpc>
            </a:pPr>
            <a:r>
              <a:rPr lang="en-US" sz="1600" dirty="0" smtClean="0"/>
              <a:t>Clarify roles (including leadership roles)</a:t>
            </a:r>
          </a:p>
          <a:p>
            <a:pPr lvl="1" eaLnBrk="1" hangingPunct="1">
              <a:lnSpc>
                <a:spcPct val="90000"/>
              </a:lnSpc>
            </a:pPr>
            <a:r>
              <a:rPr lang="en-US" sz="1600" dirty="0" smtClean="0"/>
              <a:t>Develop a plan to reach common goals.</a:t>
            </a:r>
          </a:p>
          <a:p>
            <a:pPr eaLnBrk="1" hangingPunct="1">
              <a:lnSpc>
                <a:spcPct val="90000"/>
              </a:lnSpc>
            </a:pPr>
            <a:r>
              <a:rPr lang="en-US" sz="2000" b="1" dirty="0" smtClean="0"/>
              <a:t>Storming</a:t>
            </a:r>
          </a:p>
          <a:p>
            <a:pPr lvl="1" eaLnBrk="1" hangingPunct="1">
              <a:lnSpc>
                <a:spcPct val="90000"/>
              </a:lnSpc>
            </a:pPr>
            <a:r>
              <a:rPr lang="en-US" sz="1600" dirty="0" smtClean="0"/>
              <a:t>Group members disagree on direction and leadership. Managers need to be sure the conflict stays focused.</a:t>
            </a:r>
          </a:p>
          <a:p>
            <a:pPr eaLnBrk="1" hangingPunct="1">
              <a:lnSpc>
                <a:spcPct val="90000"/>
              </a:lnSpc>
            </a:pPr>
            <a:r>
              <a:rPr lang="en-US" sz="2000" b="1" dirty="0" smtClean="0"/>
              <a:t>Norming</a:t>
            </a:r>
          </a:p>
          <a:p>
            <a:pPr lvl="1" eaLnBrk="1" hangingPunct="1">
              <a:lnSpc>
                <a:spcPct val="90000"/>
              </a:lnSpc>
            </a:pPr>
            <a:r>
              <a:rPr lang="en-US" sz="1600" dirty="0" smtClean="0"/>
              <a:t>Close ties and consensus begin to develop between group members.</a:t>
            </a:r>
          </a:p>
        </p:txBody>
      </p:sp>
      <p:sp>
        <p:nvSpPr>
          <p:cNvPr id="2" name="Rectangle 1"/>
          <p:cNvSpPr/>
          <p:nvPr/>
        </p:nvSpPr>
        <p:spPr>
          <a:xfrm>
            <a:off x="361950" y="3973860"/>
            <a:ext cx="7867650" cy="1200329"/>
          </a:xfrm>
          <a:prstGeom prst="rect">
            <a:avLst/>
          </a:prstGeom>
        </p:spPr>
        <p:txBody>
          <a:bodyPr wrap="square">
            <a:spAutoFit/>
          </a:bodyPr>
          <a:lstStyle/>
          <a:p>
            <a:pPr eaLnBrk="1" hangingPunct="1"/>
            <a:r>
              <a:rPr lang="en-US" sz="2000" b="1" dirty="0" smtClean="0"/>
              <a:t>● Performing</a:t>
            </a:r>
            <a:endParaRPr lang="en-US" sz="2000" b="1" dirty="0"/>
          </a:p>
          <a:p>
            <a:pPr lvl="1" eaLnBrk="1" hangingPunct="1"/>
            <a:r>
              <a:rPr lang="en-US" dirty="0"/>
              <a:t>The group begins to do its real work</a:t>
            </a:r>
            <a:r>
              <a:rPr lang="en-US" dirty="0" smtClean="0"/>
              <a:t>.  Develop </a:t>
            </a:r>
            <a:r>
              <a:rPr lang="en-US" dirty="0"/>
              <a:t>feedback &amp; evaluation systems</a:t>
            </a:r>
          </a:p>
          <a:p>
            <a:pPr eaLnBrk="1" hangingPunct="1"/>
            <a:r>
              <a:rPr lang="en-US" sz="2000" b="1" dirty="0" smtClean="0"/>
              <a:t>● Adjourning</a:t>
            </a:r>
            <a:endParaRPr lang="en-US" sz="2000" b="1" dirty="0"/>
          </a:p>
          <a:p>
            <a:pPr lvl="1" eaLnBrk="1" hangingPunct="1"/>
            <a:r>
              <a:rPr lang="en-US" dirty="0"/>
              <a:t>Only for task forces that are temporary</a:t>
            </a:r>
            <a:r>
              <a:rPr lang="en-US" dirty="0" smtClean="0"/>
              <a:t>.</a:t>
            </a:r>
            <a:endParaRPr lang="en-US"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Group Dynamics</a:t>
            </a:r>
          </a:p>
        </p:txBody>
      </p:sp>
      <p:sp>
        <p:nvSpPr>
          <p:cNvPr id="38915"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800" b="1" dirty="0" smtClean="0"/>
              <a:t>Conformity and Deviance</a:t>
            </a:r>
          </a:p>
          <a:p>
            <a:pPr lvl="1" eaLnBrk="1" hangingPunct="1">
              <a:lnSpc>
                <a:spcPct val="80000"/>
              </a:lnSpc>
            </a:pPr>
            <a:r>
              <a:rPr lang="en-US" sz="2400" dirty="0" smtClean="0"/>
              <a:t>Members conform to norms to obtain rewards, imitate respected members, and do what’s right.</a:t>
            </a:r>
          </a:p>
          <a:p>
            <a:pPr lvl="1" eaLnBrk="1" hangingPunct="1">
              <a:lnSpc>
                <a:spcPct val="80000"/>
              </a:lnSpc>
            </a:pPr>
            <a:r>
              <a:rPr lang="en-US" sz="2400" dirty="0" smtClean="0"/>
              <a:t>What do group members do when </a:t>
            </a:r>
            <a:r>
              <a:rPr lang="en-US" sz="2400" dirty="0" smtClean="0"/>
              <a:t>a member </a:t>
            </a:r>
            <a:r>
              <a:rPr lang="en-US" sz="2400" dirty="0" smtClean="0"/>
              <a:t>deviates from the group norms? Can you think of examples?</a:t>
            </a:r>
          </a:p>
          <a:p>
            <a:pPr lvl="1" eaLnBrk="1" hangingPunct="1">
              <a:lnSpc>
                <a:spcPct val="80000"/>
              </a:lnSpc>
            </a:pPr>
            <a:endParaRPr lang="en-US" sz="2400" dirty="0"/>
          </a:p>
          <a:p>
            <a:pPr lvl="1" eaLnBrk="1" hangingPunct="1">
              <a:lnSpc>
                <a:spcPct val="80000"/>
              </a:lnSpc>
            </a:pPr>
            <a:endParaRPr lang="en-US" sz="2400" dirty="0" smtClean="0"/>
          </a:p>
          <a:p>
            <a:pPr lvl="1" eaLnBrk="1" hangingPunct="1">
              <a:lnSpc>
                <a:spcPct val="80000"/>
              </a:lnSpc>
            </a:pPr>
            <a:endParaRPr lang="en-US" sz="2400" dirty="0"/>
          </a:p>
          <a:p>
            <a:pPr lvl="1" eaLnBrk="1" hangingPunct="1">
              <a:lnSpc>
                <a:spcPct val="80000"/>
              </a:lnSpc>
            </a:pPr>
            <a:endParaRPr lang="en-US" sz="2400" dirty="0" smtClean="0"/>
          </a:p>
          <a:p>
            <a:pPr lvl="1" eaLnBrk="1" hangingPunct="1">
              <a:lnSpc>
                <a:spcPct val="80000"/>
              </a:lnSpc>
            </a:pPr>
            <a:r>
              <a:rPr lang="en-US" sz="2400" dirty="0" smtClean="0"/>
              <a:t>Deviance </a:t>
            </a:r>
            <a:r>
              <a:rPr lang="en-US" sz="2400" dirty="0" smtClean="0"/>
              <a:t>allows for new ideas in the group.</a:t>
            </a:r>
          </a:p>
          <a:p>
            <a:pPr lvl="1" eaLnBrk="1" hangingPunct="1">
              <a:lnSpc>
                <a:spcPct val="80000"/>
              </a:lnSpc>
            </a:pPr>
            <a:r>
              <a:rPr lang="en-US" sz="2400" dirty="0" smtClean="0"/>
              <a:t>Conformity and deviance must be balanced for high performance from the group.</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fade">
                                      <p:cBhvr>
                                        <p:cTn id="7" dur="500"/>
                                        <p:tgtEl>
                                          <p:spTgt spid="38915">
                                            <p:txEl>
                                              <p:pRg st="1" end="1"/>
                                            </p:txEl>
                                          </p:spTgt>
                                        </p:tgtEl>
                                      </p:cBhvr>
                                    </p:animEffect>
                                  </p:childTnLst>
                                  <p:subTnLst>
                                    <p:animClr clrSpc="rgb" dir="cw">
                                      <p:cBhvr override="childStyle">
                                        <p:cTn dur="1" fill="hold" display="0" masterRel="nextClick" afterEffect="1"/>
                                        <p:tgtEl>
                                          <p:spTgt spid="38915">
                                            <p:txEl>
                                              <p:pRg st="1" end="1"/>
                                            </p:txEl>
                                          </p:spTgt>
                                        </p:tgtEl>
                                        <p:attrNameLst>
                                          <p:attrName>ppt_c</p:attrName>
                                        </p:attrNameLst>
                                      </p:cBhvr>
                                      <p:to>
                                        <a:srgbClr val="1A69A4"/>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fade">
                                      <p:cBhvr>
                                        <p:cTn id="12" dur="500"/>
                                        <p:tgtEl>
                                          <p:spTgt spid="38915">
                                            <p:txEl>
                                              <p:pRg st="2" end="2"/>
                                            </p:txEl>
                                          </p:spTgt>
                                        </p:tgtEl>
                                      </p:cBhvr>
                                    </p:animEffect>
                                  </p:childTnLst>
                                  <p:subTnLst>
                                    <p:animClr clrSpc="rgb" dir="cw">
                                      <p:cBhvr override="childStyle">
                                        <p:cTn dur="1" fill="hold" display="0" masterRel="nextClick" afterEffect="1"/>
                                        <p:tgtEl>
                                          <p:spTgt spid="38915">
                                            <p:txEl>
                                              <p:pRg st="2" end="2"/>
                                            </p:txEl>
                                          </p:spTgt>
                                        </p:tgtEl>
                                        <p:attrNameLst>
                                          <p:attrName>ppt_c</p:attrName>
                                        </p:attrNameLst>
                                      </p:cBhvr>
                                      <p:to>
                                        <a:srgbClr val="1A69A4"/>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915">
                                            <p:txEl>
                                              <p:pRg st="7" end="7"/>
                                            </p:txEl>
                                          </p:spTgt>
                                        </p:tgtEl>
                                        <p:attrNameLst>
                                          <p:attrName>style.visibility</p:attrName>
                                        </p:attrNameLst>
                                      </p:cBhvr>
                                      <p:to>
                                        <p:strVal val="visible"/>
                                      </p:to>
                                    </p:set>
                                    <p:animEffect transition="in" filter="fade">
                                      <p:cBhvr>
                                        <p:cTn id="17" dur="500"/>
                                        <p:tgtEl>
                                          <p:spTgt spid="38915">
                                            <p:txEl>
                                              <p:pRg st="7" end="7"/>
                                            </p:txEl>
                                          </p:spTgt>
                                        </p:tgtEl>
                                      </p:cBhvr>
                                    </p:animEffect>
                                  </p:childTnLst>
                                  <p:subTnLst>
                                    <p:animClr clrSpc="rgb" dir="cw">
                                      <p:cBhvr override="childStyle">
                                        <p:cTn dur="1" fill="hold" display="0" masterRel="nextClick" afterEffect="1"/>
                                        <p:tgtEl>
                                          <p:spTgt spid="38915">
                                            <p:txEl>
                                              <p:pRg st="7" end="7"/>
                                            </p:txEl>
                                          </p:spTgt>
                                        </p:tgtEl>
                                        <p:attrNameLst>
                                          <p:attrName>ppt_c</p:attrName>
                                        </p:attrNameLst>
                                      </p:cBhvr>
                                      <p:to>
                                        <a:srgbClr val="1A69A4"/>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915">
                                            <p:txEl>
                                              <p:pRg st="8" end="8"/>
                                            </p:txEl>
                                          </p:spTgt>
                                        </p:tgtEl>
                                        <p:attrNameLst>
                                          <p:attrName>style.visibility</p:attrName>
                                        </p:attrNameLst>
                                      </p:cBhvr>
                                      <p:to>
                                        <p:strVal val="visible"/>
                                      </p:to>
                                    </p:set>
                                    <p:animEffect transition="in" filter="fade">
                                      <p:cBhvr>
                                        <p:cTn id="22" dur="500"/>
                                        <p:tgtEl>
                                          <p:spTgt spid="38915">
                                            <p:txEl>
                                              <p:pRg st="8" end="8"/>
                                            </p:txEl>
                                          </p:spTgt>
                                        </p:tgtEl>
                                      </p:cBhvr>
                                    </p:animEffect>
                                  </p:childTnLst>
                                  <p:subTnLst>
                                    <p:animClr clrSpc="rgb" dir="cw">
                                      <p:cBhvr override="childStyle">
                                        <p:cTn dur="1" fill="hold" display="0" masterRel="nextClick" afterEffect="1"/>
                                        <p:tgtEl>
                                          <p:spTgt spid="38915">
                                            <p:txEl>
                                              <p:pRg st="8" end="8"/>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Group Cohesiveness</a:t>
            </a:r>
          </a:p>
        </p:txBody>
      </p:sp>
      <p:sp>
        <p:nvSpPr>
          <p:cNvPr id="40963" name="Rectangle 3"/>
          <p:cNvSpPr>
            <a:spLocks noGrp="1" noChangeArrowheads="1"/>
          </p:cNvSpPr>
          <p:nvPr>
            <p:ph type="body" sz="half" idx="1"/>
          </p:nvPr>
        </p:nvSpPr>
        <p:spPr>
          <a:xfrm>
            <a:off x="365125" y="1387475"/>
            <a:ext cx="3194050" cy="4013200"/>
          </a:xfrm>
        </p:spPr>
        <p:txBody>
          <a:bodyPr/>
          <a:lstStyle/>
          <a:p>
            <a:pPr eaLnBrk="1" hangingPunct="1"/>
            <a:r>
              <a:rPr lang="en-US" sz="3100" smtClean="0"/>
              <a:t>The degree to which members are </a:t>
            </a:r>
            <a:r>
              <a:rPr lang="en-US" sz="3100" i="1" smtClean="0"/>
              <a:t>attracted to their group. </a:t>
            </a:r>
          </a:p>
          <a:p>
            <a:pPr eaLnBrk="1" hangingPunct="1">
              <a:buFont typeface="Wingdings" pitchFamily="2" charset="2"/>
              <a:buNone/>
            </a:pPr>
            <a:r>
              <a:rPr lang="en-US" sz="3100" i="1" smtClean="0"/>
              <a:t>  What factors increase group cohesiveness?</a:t>
            </a:r>
            <a:endParaRPr lang="en-US" sz="2900" smtClean="0"/>
          </a:p>
          <a:p>
            <a:pPr eaLnBrk="1" hangingPunct="1">
              <a:buFont typeface="Wingdings" pitchFamily="2" charset="2"/>
              <a:buNone/>
            </a:pPr>
            <a:endParaRPr lang="en-US" sz="2900" smtClean="0"/>
          </a:p>
        </p:txBody>
      </p:sp>
      <p:sp>
        <p:nvSpPr>
          <p:cNvPr id="40966" name="Rectangle 7"/>
          <p:cNvSpPr>
            <a:spLocks noChangeArrowheads="1"/>
          </p:cNvSpPr>
          <p:nvPr/>
        </p:nvSpPr>
        <p:spPr bwMode="auto">
          <a:xfrm>
            <a:off x="495300" y="3352800"/>
            <a:ext cx="3009900" cy="2209800"/>
          </a:xfrm>
          <a:prstGeom prst="rect">
            <a:avLst/>
          </a:prstGeom>
          <a:solidFill>
            <a:schemeClr val="accent2">
              <a:alpha val="47058"/>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Content Placeholder 1"/>
          <p:cNvSpPr>
            <a:spLocks noGrp="1"/>
          </p:cNvSpPr>
          <p:nvPr>
            <p:ph sz="half" idx="2"/>
          </p:nvPr>
        </p:nvSpPr>
        <p:spPr>
          <a:xfrm>
            <a:off x="4257675" y="1387475"/>
            <a:ext cx="3741738" cy="2291227"/>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marL="0" indent="0">
              <a:buNone/>
            </a:pPr>
            <a:r>
              <a:rPr lang="en-US" sz="2000" i="1" u="sng" dirty="0" smtClean="0">
                <a:solidFill>
                  <a:srgbClr val="7030A0"/>
                </a:solidFill>
              </a:rPr>
              <a:t>Think of a personal example:  </a:t>
            </a:r>
            <a:r>
              <a:rPr lang="en-US" sz="2000" dirty="0" smtClean="0">
                <a:solidFill>
                  <a:srgbClr val="7030A0"/>
                </a:solidFill>
              </a:rPr>
              <a:t>Think about a group where you were attracted to the group (wanted to be in the group) vs. a group where you didn’t want to be in the group… What factors made the difference? </a:t>
            </a:r>
            <a:endParaRPr lang="en-US" sz="2000" dirty="0">
              <a:solidFill>
                <a:srgbClr val="7030A0"/>
              </a:solidFill>
            </a:endParaRP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title"/>
          </p:nvPr>
        </p:nvSpPr>
        <p:spPr>
          <a:xfrm>
            <a:off x="479425" y="330200"/>
            <a:ext cx="7270750" cy="858838"/>
          </a:xfrm>
        </p:spPr>
        <p:txBody>
          <a:bodyPr/>
          <a:lstStyle/>
          <a:p>
            <a:pPr eaLnBrk="1" hangingPunct="1"/>
            <a:r>
              <a:rPr lang="en-US" sz="3400" smtClean="0"/>
              <a:t>Sources and Consequences of </a:t>
            </a:r>
            <a:br>
              <a:rPr lang="en-US" sz="3400" smtClean="0"/>
            </a:br>
            <a:r>
              <a:rPr lang="en-US" sz="3400" smtClean="0"/>
              <a:t>Group Cohesiveness</a:t>
            </a:r>
          </a:p>
        </p:txBody>
      </p:sp>
      <p:sp>
        <p:nvSpPr>
          <p:cNvPr id="41988" name="Text Box 4"/>
          <p:cNvSpPr txBox="1">
            <a:spLocks noChangeArrowheads="1"/>
          </p:cNvSpPr>
          <p:nvPr/>
        </p:nvSpPr>
        <p:spPr bwMode="auto">
          <a:xfrm>
            <a:off x="469899" y="5462588"/>
            <a:ext cx="2092325" cy="20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988" tIns="40494" rIns="80988" bIns="40494">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r" eaLnBrk="1" hangingPunct="1">
              <a:spcBef>
                <a:spcPct val="50000"/>
              </a:spcBef>
            </a:pPr>
            <a:r>
              <a:rPr lang="en-US" sz="800" i="1" dirty="0" smtClean="0"/>
              <a:t>Note:  </a:t>
            </a:r>
            <a:r>
              <a:rPr lang="en-US" sz="800" dirty="0" smtClean="0"/>
              <a:t>Exhibit is not in the textbook. </a:t>
            </a:r>
            <a:endParaRPr lang="en-US" sz="800" dirty="0"/>
          </a:p>
        </p:txBody>
      </p:sp>
      <p:graphicFrame>
        <p:nvGraphicFramePr>
          <p:cNvPr id="2" name="Table 1"/>
          <p:cNvGraphicFramePr>
            <a:graphicFrameLocks noGrp="1"/>
          </p:cNvGraphicFramePr>
          <p:nvPr>
            <p:extLst>
              <p:ext uri="{D42A27DB-BD31-4B8C-83A1-F6EECF244321}">
                <p14:modId xmlns:p14="http://schemas.microsoft.com/office/powerpoint/2010/main" val="1991960912"/>
              </p:ext>
            </p:extLst>
          </p:nvPr>
        </p:nvGraphicFramePr>
        <p:xfrm>
          <a:off x="850007" y="1980126"/>
          <a:ext cx="6774286" cy="1854200"/>
        </p:xfrm>
        <a:graphic>
          <a:graphicData uri="http://schemas.openxmlformats.org/drawingml/2006/table">
            <a:tbl>
              <a:tblPr firstRow="1" bandRow="1">
                <a:tableStyleId>{5C22544A-7EE6-4342-B048-85BDC9FD1C3A}</a:tableStyleId>
              </a:tblPr>
              <a:tblGrid>
                <a:gridCol w="6774286">
                  <a:extLst>
                    <a:ext uri="{9D8B030D-6E8A-4147-A177-3AD203B41FA5}">
                      <a16:colId xmlns:a16="http://schemas.microsoft.com/office/drawing/2014/main" xmlns="" val="2986112459"/>
                    </a:ext>
                  </a:extLst>
                </a:gridCol>
              </a:tblGrid>
              <a:tr h="370840">
                <a:tc>
                  <a:txBody>
                    <a:bodyPr/>
                    <a:lstStyle/>
                    <a:p>
                      <a:r>
                        <a:rPr lang="en-US" dirty="0" smtClean="0">
                          <a:effectLst>
                            <a:outerShdw blurRad="38100" dist="38100" dir="2700000" algn="tl">
                              <a:srgbClr val="000000">
                                <a:alpha val="43137"/>
                              </a:srgbClr>
                            </a:outerShdw>
                          </a:effectLst>
                        </a:rPr>
                        <a:t>How</a:t>
                      </a:r>
                      <a:r>
                        <a:rPr lang="en-US" baseline="0" dirty="0" smtClean="0">
                          <a:effectLst>
                            <a:outerShdw blurRad="38100" dist="38100" dir="2700000" algn="tl">
                              <a:srgbClr val="000000">
                                <a:alpha val="43137"/>
                              </a:srgbClr>
                            </a:outerShdw>
                          </a:effectLst>
                        </a:rPr>
                        <a:t> do the following factors affect group cohesiveness?</a:t>
                      </a:r>
                      <a:endParaRPr lang="en-US"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xmlns="" val="3238246238"/>
                  </a:ext>
                </a:extLst>
              </a:tr>
              <a:tr h="370840">
                <a:tc>
                  <a:txBody>
                    <a:bodyPr/>
                    <a:lstStyle/>
                    <a:p>
                      <a:r>
                        <a:rPr lang="en-US" dirty="0" smtClean="0"/>
                        <a:t>Group size</a:t>
                      </a:r>
                      <a:endParaRPr lang="en-US" dirty="0"/>
                    </a:p>
                  </a:txBody>
                  <a:tcPr/>
                </a:tc>
                <a:extLst>
                  <a:ext uri="{0D108BD9-81ED-4DB2-BD59-A6C34878D82A}">
                    <a16:rowId xmlns:a16="http://schemas.microsoft.com/office/drawing/2014/main" xmlns="" val="941898830"/>
                  </a:ext>
                </a:extLst>
              </a:tr>
              <a:tr h="370840">
                <a:tc>
                  <a:txBody>
                    <a:bodyPr/>
                    <a:lstStyle/>
                    <a:p>
                      <a:r>
                        <a:rPr lang="en-US" dirty="0" smtClean="0"/>
                        <a:t>Group</a:t>
                      </a:r>
                      <a:r>
                        <a:rPr lang="en-US" baseline="0" dirty="0" smtClean="0"/>
                        <a:t> diversity</a:t>
                      </a:r>
                      <a:endParaRPr lang="en-US" dirty="0"/>
                    </a:p>
                  </a:txBody>
                  <a:tcPr/>
                </a:tc>
                <a:extLst>
                  <a:ext uri="{0D108BD9-81ED-4DB2-BD59-A6C34878D82A}">
                    <a16:rowId xmlns:a16="http://schemas.microsoft.com/office/drawing/2014/main" xmlns="" val="2336121970"/>
                  </a:ext>
                </a:extLst>
              </a:tr>
              <a:tr h="370840">
                <a:tc>
                  <a:txBody>
                    <a:bodyPr/>
                    <a:lstStyle/>
                    <a:p>
                      <a:r>
                        <a:rPr lang="en-US" dirty="0" smtClean="0"/>
                        <a:t>Group identity &amp; intergroup competition</a:t>
                      </a:r>
                      <a:endParaRPr lang="en-US" dirty="0"/>
                    </a:p>
                  </a:txBody>
                  <a:tcPr/>
                </a:tc>
                <a:extLst>
                  <a:ext uri="{0D108BD9-81ED-4DB2-BD59-A6C34878D82A}">
                    <a16:rowId xmlns:a16="http://schemas.microsoft.com/office/drawing/2014/main" xmlns="" val="2921682101"/>
                  </a:ext>
                </a:extLst>
              </a:tr>
              <a:tr h="370840">
                <a:tc>
                  <a:txBody>
                    <a:bodyPr/>
                    <a:lstStyle/>
                    <a:p>
                      <a:r>
                        <a:rPr lang="en-US" dirty="0" smtClean="0"/>
                        <a:t>Success</a:t>
                      </a:r>
                      <a:r>
                        <a:rPr lang="en-US" baseline="0" dirty="0" smtClean="0"/>
                        <a:t> &amp; failure</a:t>
                      </a:r>
                      <a:endParaRPr lang="en-US" dirty="0"/>
                    </a:p>
                  </a:txBody>
                  <a:tcPr/>
                </a:tc>
                <a:extLst>
                  <a:ext uri="{0D108BD9-81ED-4DB2-BD59-A6C34878D82A}">
                    <a16:rowId xmlns:a16="http://schemas.microsoft.com/office/drawing/2014/main" xmlns="" val="2202720070"/>
                  </a:ext>
                </a:extLst>
              </a:tr>
            </a:tbl>
          </a:graphicData>
        </a:graphic>
      </p:graphicFrame>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l" eaLnBrk="1" hangingPunct="1"/>
            <a:r>
              <a:rPr lang="en-US" dirty="0" smtClean="0"/>
              <a:t>Factors Leading to Group </a:t>
            </a:r>
            <a:r>
              <a:rPr lang="en-US" dirty="0" smtClean="0"/>
              <a:t>Cohesiveness </a:t>
            </a:r>
            <a:r>
              <a:rPr lang="en-US" sz="2900" dirty="0" smtClean="0"/>
              <a:t>(“Team Cohesion”)</a:t>
            </a:r>
            <a:r>
              <a:rPr lang="en-US" dirty="0" smtClean="0"/>
              <a:t> </a:t>
            </a:r>
            <a:r>
              <a:rPr lang="en-US" sz="1800" dirty="0" smtClean="0"/>
              <a:t> </a:t>
            </a:r>
            <a:endParaRPr lang="en-US" sz="1800" dirty="0" smtClean="0"/>
          </a:p>
        </p:txBody>
      </p:sp>
      <p:graphicFrame>
        <p:nvGraphicFramePr>
          <p:cNvPr id="44035" name="Object 3"/>
          <p:cNvGraphicFramePr>
            <a:graphicFrameLocks noChangeAspect="1"/>
          </p:cNvGraphicFramePr>
          <p:nvPr>
            <p:extLst>
              <p:ext uri="{D42A27DB-BD31-4B8C-83A1-F6EECF244321}">
                <p14:modId xmlns:p14="http://schemas.microsoft.com/office/powerpoint/2010/main" val="664038939"/>
              </p:ext>
            </p:extLst>
          </p:nvPr>
        </p:nvGraphicFramePr>
        <p:xfrm>
          <a:off x="993775" y="1390650"/>
          <a:ext cx="6654800" cy="4267200"/>
        </p:xfrm>
        <a:graphic>
          <a:graphicData uri="http://schemas.openxmlformats.org/presentationml/2006/ole">
            <mc:AlternateContent xmlns:mc="http://schemas.openxmlformats.org/markup-compatibility/2006">
              <mc:Choice xmlns:v="urn:schemas-microsoft-com:vml" Requires="v">
                <p:oleObj spid="_x0000_s44091" name="Document" r:id="rId4" imgW="6026037" imgH="3866857" progId="Word.Document.8">
                  <p:embed/>
                </p:oleObj>
              </mc:Choice>
              <mc:Fallback>
                <p:oleObj name="Document" r:id="rId4" imgW="6026037" imgH="3866857"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3775" y="1390650"/>
                        <a:ext cx="6654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en-US" dirty="0" smtClean="0"/>
              <a:t> Group Cohesiveness</a:t>
            </a:r>
          </a:p>
        </p:txBody>
      </p:sp>
      <p:sp>
        <p:nvSpPr>
          <p:cNvPr id="45059" name="Rectangle 3"/>
          <p:cNvSpPr>
            <a:spLocks noGrp="1" noChangeArrowheads="1"/>
          </p:cNvSpPr>
          <p:nvPr>
            <p:ph type="body" sz="half" idx="1"/>
          </p:nvPr>
        </p:nvSpPr>
        <p:spPr>
          <a:xfrm>
            <a:off x="365124" y="1387475"/>
            <a:ext cx="6248177" cy="4013200"/>
          </a:xfrm>
        </p:spPr>
        <p:txBody>
          <a:bodyPr/>
          <a:lstStyle/>
          <a:p>
            <a:pPr eaLnBrk="1" hangingPunct="1"/>
            <a:r>
              <a:rPr lang="en-US" sz="2900" dirty="0" smtClean="0"/>
              <a:t>What are the major consequences of high group cohesiveness?  </a:t>
            </a:r>
          </a:p>
          <a:p>
            <a:pPr eaLnBrk="1" hangingPunct="1"/>
            <a:r>
              <a:rPr lang="en-US" sz="2900" dirty="0" smtClean="0"/>
              <a:t>When is “high cohesiveness” good?  When </a:t>
            </a:r>
            <a:r>
              <a:rPr lang="en-US" sz="2900" dirty="0" smtClean="0"/>
              <a:t>is </a:t>
            </a:r>
            <a:r>
              <a:rPr lang="en-US" sz="2900" dirty="0" smtClean="0"/>
              <a:t>it not?</a:t>
            </a:r>
            <a:endParaRPr lang="en-US" sz="2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9">
                                            <p:txEl>
                                              <p:pRg st="0" end="0"/>
                                            </p:txEl>
                                          </p:spTgt>
                                        </p:tgtEl>
                                        <p:attrNameLst>
                                          <p:attrName>ppt_c</p:attrName>
                                        </p:attrNameLst>
                                      </p:cBhvr>
                                      <p:to>
                                        <a:srgbClr val="1A69A4"/>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5059">
                                            <p:txEl>
                                              <p:pRg st="1" end="1"/>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l" eaLnBrk="1" hangingPunct="1"/>
            <a:r>
              <a:rPr lang="en-US" dirty="0" smtClean="0"/>
              <a:t>     Level of Conformity to </a:t>
            </a:r>
            <a:br>
              <a:rPr lang="en-US" dirty="0" smtClean="0"/>
            </a:br>
            <a:r>
              <a:rPr lang="en-US" dirty="0" smtClean="0"/>
              <a:t>            Group Norms</a:t>
            </a:r>
          </a:p>
        </p:txBody>
      </p:sp>
      <p:sp>
        <p:nvSpPr>
          <p:cNvPr id="84995" name="Rectangle 3"/>
          <p:cNvSpPr>
            <a:spLocks noGrp="1" noChangeArrowheads="1"/>
          </p:cNvSpPr>
          <p:nvPr>
            <p:ph type="body" idx="1"/>
          </p:nvPr>
        </p:nvSpPr>
        <p:spPr/>
        <p:txBody>
          <a:bodyPr/>
          <a:lstStyle/>
          <a:p>
            <a:pPr eaLnBrk="1" hangingPunct="1">
              <a:defRPr/>
            </a:pPr>
            <a:r>
              <a:rPr lang="en-US" sz="2800" i="1" dirty="0" smtClean="0"/>
              <a:t>Norms:  </a:t>
            </a:r>
            <a:r>
              <a:rPr lang="en-US" sz="2800" dirty="0" smtClean="0"/>
              <a:t>Often implicit, unwritten rules about what attitudes &amp; behavior are appropriate.</a:t>
            </a:r>
          </a:p>
          <a:p>
            <a:pPr eaLnBrk="1" hangingPunct="1">
              <a:defRPr/>
            </a:pPr>
            <a:r>
              <a:rPr lang="en-US" sz="2800" dirty="0" smtClean="0"/>
              <a:t>Violation leads to escalating punishment (based on “dynamic equilibrium” principles)</a:t>
            </a:r>
          </a:p>
          <a:p>
            <a:pPr eaLnBrk="1" hangingPunct="1">
              <a:defRPr/>
            </a:pPr>
            <a:r>
              <a:rPr lang="en-US" sz="2800" dirty="0" smtClean="0"/>
              <a:t>What </a:t>
            </a:r>
            <a:r>
              <a:rPr lang="en-US" sz="2800" dirty="0" smtClean="0"/>
              <a:t>is “</a:t>
            </a:r>
            <a:r>
              <a:rPr lang="en-US" sz="2800" b="1" dirty="0" smtClean="0"/>
              <a:t>Superstitious Behavior</a:t>
            </a:r>
            <a:r>
              <a:rPr lang="en-US" sz="2800" dirty="0" smtClean="0"/>
              <a:t>” in the context of group norms?</a:t>
            </a:r>
          </a:p>
          <a:p>
            <a:pPr eaLnBrk="1" hangingPunct="1">
              <a:defRPr/>
            </a:pPr>
            <a:r>
              <a:rPr lang="en-US" sz="2800" dirty="0" smtClean="0"/>
              <a:t>Clear norms emerge over time</a:t>
            </a:r>
          </a:p>
          <a:p>
            <a:pPr eaLnBrk="1" hangingPunct="1">
              <a:defRPr/>
            </a:pPr>
            <a:r>
              <a:rPr lang="en-US" sz="2800" b="1" i="1" dirty="0" smtClean="0">
                <a:effectLst>
                  <a:outerShdw blurRad="38100" dist="38100" dir="2700000" algn="tl">
                    <a:srgbClr val="C0C0C0"/>
                  </a:outerShdw>
                </a:effectLst>
              </a:rPr>
              <a:t>Elaboration</a:t>
            </a:r>
            <a:r>
              <a:rPr lang="en-US" sz="2800" dirty="0" smtClean="0"/>
              <a:t> occurs over time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dirty="0" smtClean="0"/>
              <a:t>Group Norms</a:t>
            </a:r>
          </a:p>
        </p:txBody>
      </p:sp>
      <p:sp>
        <p:nvSpPr>
          <p:cNvPr id="84995" name="Rectangle 3"/>
          <p:cNvSpPr>
            <a:spLocks noGrp="1" noChangeArrowheads="1"/>
          </p:cNvSpPr>
          <p:nvPr>
            <p:ph type="body" idx="1"/>
          </p:nvPr>
        </p:nvSpPr>
        <p:spPr>
          <a:xfrm>
            <a:off x="374650" y="1330325"/>
            <a:ext cx="4753024" cy="4013200"/>
          </a:xfrm>
        </p:spPr>
        <p:txBody>
          <a:bodyPr/>
          <a:lstStyle/>
          <a:p>
            <a:pPr eaLnBrk="1" hangingPunct="1"/>
            <a:r>
              <a:rPr lang="en-US" sz="2800" b="1" dirty="0"/>
              <a:t>Classes </a:t>
            </a:r>
            <a:r>
              <a:rPr lang="en-US" sz="2800" b="1" dirty="0" smtClean="0"/>
              <a:t>(types) of Norms</a:t>
            </a:r>
            <a:endParaRPr lang="en-US" sz="2800" b="1" dirty="0"/>
          </a:p>
          <a:p>
            <a:pPr eaLnBrk="1" hangingPunct="1">
              <a:defRPr/>
            </a:pPr>
            <a:endParaRPr lang="en-US" sz="2800" dirty="0" smtClean="0"/>
          </a:p>
        </p:txBody>
      </p:sp>
      <p:sp>
        <p:nvSpPr>
          <p:cNvPr id="2" name="TextBox 1"/>
          <p:cNvSpPr txBox="1"/>
          <p:nvPr/>
        </p:nvSpPr>
        <p:spPr>
          <a:xfrm>
            <a:off x="464232" y="5235897"/>
            <a:ext cx="7624689" cy="523220"/>
          </a:xfrm>
          <a:prstGeom prst="rect">
            <a:avLst/>
          </a:prstGeom>
          <a:noFill/>
        </p:spPr>
        <p:txBody>
          <a:bodyPr wrap="square" rtlCol="0">
            <a:spAutoFit/>
          </a:bodyPr>
          <a:lstStyle/>
          <a:p>
            <a:r>
              <a:rPr lang="en-US" sz="1400" dirty="0" smtClean="0"/>
              <a:t>Missed class?  Want to learn more?  Here is a website with a similar list </a:t>
            </a:r>
            <a:r>
              <a:rPr lang="en-US" sz="1400" dirty="0"/>
              <a:t>and definitions:  </a:t>
            </a:r>
            <a:r>
              <a:rPr lang="en-US" sz="1400" dirty="0">
                <a:hlinkClick r:id="rId3"/>
              </a:rPr>
              <a:t>https://</a:t>
            </a:r>
            <a:r>
              <a:rPr lang="en-US" sz="1400" dirty="0" smtClean="0">
                <a:hlinkClick r:id="rId3"/>
              </a:rPr>
              <a:t>www.tutorialspoint.com/individual_and_group_behavior/group_structure.htm</a:t>
            </a:r>
            <a:r>
              <a:rPr lang="en-US" sz="1400" dirty="0" smtClean="0"/>
              <a:t>  </a:t>
            </a:r>
            <a:endParaRPr lang="en-US" sz="1400" dirty="0"/>
          </a:p>
        </p:txBody>
      </p:sp>
    </p:spTree>
    <p:extLst>
      <p:ext uri="{BB962C8B-B14F-4D97-AF65-F5344CB8AC3E}">
        <p14:creationId xmlns:p14="http://schemas.microsoft.com/office/powerpoint/2010/main" val="3012726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Grp="1" noChangeArrowheads="1"/>
          </p:cNvSpPr>
          <p:nvPr>
            <p:ph type="title"/>
          </p:nvPr>
        </p:nvSpPr>
        <p:spPr/>
        <p:txBody>
          <a:bodyPr/>
          <a:lstStyle/>
          <a:p>
            <a:pPr eaLnBrk="1" hangingPunct="1"/>
            <a:r>
              <a:rPr lang="en-US" dirty="0" smtClean="0"/>
              <a:t>Definitions</a:t>
            </a:r>
          </a:p>
        </p:txBody>
      </p:sp>
      <p:sp>
        <p:nvSpPr>
          <p:cNvPr id="5123" name="Rectangle 3"/>
          <p:cNvSpPr>
            <a:spLocks noGrp="1" noChangeArrowheads="1"/>
          </p:cNvSpPr>
          <p:nvPr>
            <p:ph type="body" sz="half" idx="1"/>
          </p:nvPr>
        </p:nvSpPr>
        <p:spPr/>
        <p:txBody>
          <a:bodyPr/>
          <a:lstStyle/>
          <a:p>
            <a:pPr eaLnBrk="1" hangingPunct="1">
              <a:buFont typeface="Wingdings" pitchFamily="2" charset="2"/>
              <a:buNone/>
            </a:pPr>
            <a:r>
              <a:rPr lang="en-US" sz="2900" dirty="0" smtClean="0"/>
              <a:t>What is the difference between:</a:t>
            </a:r>
          </a:p>
          <a:p>
            <a:pPr lvl="1" eaLnBrk="1" hangingPunct="1"/>
            <a:r>
              <a:rPr lang="en-US" sz="2500" dirty="0" smtClean="0"/>
              <a:t>A bunch of people in the train station?</a:t>
            </a:r>
          </a:p>
          <a:p>
            <a:pPr lvl="1" eaLnBrk="1" hangingPunct="1"/>
            <a:r>
              <a:rPr lang="en-US" sz="2500" dirty="0" smtClean="0"/>
              <a:t>A group?</a:t>
            </a:r>
          </a:p>
          <a:p>
            <a:pPr lvl="1" eaLnBrk="1" hangingPunct="1"/>
            <a:r>
              <a:rPr lang="en-US" sz="2500" dirty="0" smtClean="0"/>
              <a:t>A team?</a:t>
            </a:r>
          </a:p>
          <a:p>
            <a:pPr marL="347662" lvl="1" indent="0" eaLnBrk="1" hangingPunct="1">
              <a:buNone/>
            </a:pPr>
            <a:endParaRPr lang="en-US" sz="2500" dirty="0" smtClean="0"/>
          </a:p>
        </p:txBody>
      </p:sp>
      <p:sp>
        <p:nvSpPr>
          <p:cNvPr id="2" name="Content Placeholder 1"/>
          <p:cNvSpPr>
            <a:spLocks noGrp="1"/>
          </p:cNvSpPr>
          <p:nvPr>
            <p:ph sz="half" idx="2"/>
          </p:nvPr>
        </p:nvSpPr>
        <p:spPr/>
        <p:txBody>
          <a:bodyPr/>
          <a:lstStyle/>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dirty="0" smtClean="0"/>
              <a:t>Group Norms</a:t>
            </a:r>
          </a:p>
        </p:txBody>
      </p:sp>
      <p:sp>
        <p:nvSpPr>
          <p:cNvPr id="86019" name="Rectangle 3"/>
          <p:cNvSpPr>
            <a:spLocks noGrp="1" noChangeArrowheads="1"/>
          </p:cNvSpPr>
          <p:nvPr>
            <p:ph type="body" idx="1"/>
          </p:nvPr>
        </p:nvSpPr>
        <p:spPr/>
        <p:txBody>
          <a:bodyPr/>
          <a:lstStyle/>
          <a:p>
            <a:pPr eaLnBrk="1" hangingPunct="1">
              <a:buFont typeface="Wingdings" pitchFamily="2" charset="2"/>
              <a:buNone/>
              <a:defRPr/>
            </a:pPr>
            <a:r>
              <a:rPr lang="en-US" dirty="0" smtClean="0"/>
              <a:t>  </a:t>
            </a:r>
            <a:r>
              <a:rPr lang="en-US" sz="2400" i="1" u="sng" dirty="0" smtClean="0"/>
              <a:t>Here’s a question to ponder, perhaps on your own:  </a:t>
            </a:r>
            <a:r>
              <a:rPr lang="en-US" dirty="0" smtClean="0"/>
              <a:t>Highly </a:t>
            </a:r>
            <a:r>
              <a:rPr lang="en-US" dirty="0" smtClean="0"/>
              <a:t>Cohesive Groups with clear norms have </a:t>
            </a:r>
            <a:r>
              <a:rPr lang="en-US" b="1" i="1" dirty="0" smtClean="0">
                <a:effectLst>
                  <a:outerShdw blurRad="38100" dist="38100" dir="2700000" algn="tl">
                    <a:srgbClr val="C0C0C0"/>
                  </a:outerShdw>
                </a:effectLst>
              </a:rPr>
              <a:t>higher job satisfaction</a:t>
            </a:r>
            <a:r>
              <a:rPr lang="en-US" dirty="0" smtClean="0"/>
              <a:t> among members.  Why?</a:t>
            </a:r>
          </a:p>
        </p:txBody>
      </p:sp>
      <p:sp>
        <p:nvSpPr>
          <p:cNvPr id="47108" name="Rectangle 4"/>
          <p:cNvSpPr>
            <a:spLocks noChangeArrowheads="1"/>
          </p:cNvSpPr>
          <p:nvPr/>
        </p:nvSpPr>
        <p:spPr bwMode="auto">
          <a:xfrm>
            <a:off x="478301" y="1463040"/>
            <a:ext cx="7343921" cy="2432929"/>
          </a:xfrm>
          <a:prstGeom prst="rect">
            <a:avLst/>
          </a:prstGeom>
          <a:solidFill>
            <a:srgbClr val="666699">
              <a:alpha val="3294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95313" y="223837"/>
            <a:ext cx="5376862" cy="990600"/>
          </a:xfrm>
        </p:spPr>
        <p:txBody>
          <a:bodyPr/>
          <a:lstStyle/>
          <a:p>
            <a:r>
              <a:rPr lang="en-US" dirty="0"/>
              <a:t>Group Decision </a:t>
            </a:r>
            <a:r>
              <a:rPr lang="en-US" dirty="0" smtClean="0"/>
              <a:t>Making</a:t>
            </a:r>
            <a:endParaRPr lang="en-US" dirty="0"/>
          </a:p>
        </p:txBody>
      </p:sp>
      <p:sp>
        <p:nvSpPr>
          <p:cNvPr id="57347" name="Rectangle 3"/>
          <p:cNvSpPr>
            <a:spLocks noGrp="1" noChangeArrowheads="1"/>
          </p:cNvSpPr>
          <p:nvPr>
            <p:ph type="body" idx="1"/>
          </p:nvPr>
        </p:nvSpPr>
        <p:spPr/>
        <p:txBody>
          <a:bodyPr/>
          <a:lstStyle/>
          <a:p>
            <a:pPr>
              <a:buFont typeface="Wingdings" pitchFamily="2" charset="2"/>
              <a:buNone/>
            </a:pPr>
            <a:r>
              <a:rPr lang="en-US" sz="2800" dirty="0" smtClean="0"/>
              <a:t>Groupthink:</a:t>
            </a:r>
            <a:endParaRPr lang="en-US" sz="2800" dirty="0"/>
          </a:p>
          <a:p>
            <a:pPr marL="347662" lvl="1" indent="0">
              <a:buNone/>
            </a:pPr>
            <a:r>
              <a:rPr lang="en-US" sz="2400" dirty="0" smtClean="0"/>
              <a:t>High Cohesiveness </a:t>
            </a:r>
            <a:r>
              <a:rPr lang="en-US" sz="2400" dirty="0" smtClean="0">
                <a:sym typeface="Wingdings" pitchFamily="2" charset="2"/>
              </a:rPr>
              <a:t> norm of consensus  failure to evaluate options poor decision.</a:t>
            </a:r>
          </a:p>
          <a:p>
            <a:pPr marL="347662" lvl="1" indent="0">
              <a:buNone/>
            </a:pPr>
            <a:endParaRPr lang="en-US" dirty="0">
              <a:sym typeface="Wingdings" pitchFamily="2" charset="2"/>
            </a:endParaRPr>
          </a:p>
          <a:p>
            <a:pPr marL="347662" lvl="1" indent="0">
              <a:buNone/>
            </a:pPr>
            <a:endParaRPr lang="en-US" dirty="0" smtClean="0">
              <a:sym typeface="Wingdings" pitchFamily="2" charset="2"/>
            </a:endParaRPr>
          </a:p>
          <a:p>
            <a:pPr marL="347662" lvl="1" indent="0">
              <a:buNone/>
            </a:pPr>
            <a:endParaRPr lang="en-US" dirty="0" smtClean="0">
              <a:sym typeface="Wingdings" pitchFamily="2" charset="2"/>
            </a:endParaRPr>
          </a:p>
          <a:p>
            <a:pPr marL="347662" lvl="1" indent="0">
              <a:buNone/>
            </a:pPr>
            <a:r>
              <a:rPr lang="en-US" sz="1800" i="1" dirty="0" smtClean="0">
                <a:sym typeface="Wingdings" pitchFamily="2" charset="2"/>
              </a:rPr>
              <a:t>What </a:t>
            </a:r>
            <a:r>
              <a:rPr lang="en-US" sz="1800" i="1" dirty="0" smtClean="0">
                <a:sym typeface="Wingdings" pitchFamily="2" charset="2"/>
              </a:rPr>
              <a:t>are the symptoms of Groupthink?  </a:t>
            </a:r>
            <a:endParaRPr lang="en-US" sz="1800" i="1" dirty="0" smtClean="0">
              <a:sym typeface="Wingdings" pitchFamily="2" charset="2"/>
            </a:endParaRPr>
          </a:p>
          <a:p>
            <a:pPr marL="347662" lvl="1" indent="0">
              <a:buNone/>
            </a:pPr>
            <a:r>
              <a:rPr lang="en-US" sz="1800" i="1" dirty="0" smtClean="0">
                <a:sym typeface="Wingdings" pitchFamily="2" charset="2"/>
              </a:rPr>
              <a:t>As a manager, how can you prevent </a:t>
            </a:r>
            <a:r>
              <a:rPr lang="en-US" sz="1800" i="1" dirty="0" smtClean="0">
                <a:sym typeface="Wingdings" pitchFamily="2" charset="2"/>
              </a:rPr>
              <a:t>it? See </a:t>
            </a:r>
            <a:r>
              <a:rPr lang="en-US" sz="1800" i="1" dirty="0">
                <a:sym typeface="Wingdings" pitchFamily="2" charset="2"/>
                <a:hlinkClick r:id="rId3"/>
              </a:rPr>
              <a:t>http://</a:t>
            </a:r>
            <a:r>
              <a:rPr lang="en-US" sz="1800" i="1" dirty="0" smtClean="0">
                <a:sym typeface="Wingdings" pitchFamily="2" charset="2"/>
                <a:hlinkClick r:id="rId3"/>
              </a:rPr>
              <a:t>www.hillconsultinggroup.org/assets/pdfs/articles/8-symptoms-group-think.pdf</a:t>
            </a:r>
            <a:r>
              <a:rPr lang="en-US" sz="1800" i="1" dirty="0" smtClean="0">
                <a:sym typeface="Wingdings" pitchFamily="2" charset="2"/>
              </a:rPr>
              <a:t> </a:t>
            </a:r>
            <a:r>
              <a:rPr lang="en-US" sz="1800" dirty="0" smtClean="0">
                <a:sym typeface="Wingdings" pitchFamily="2" charset="2"/>
              </a:rPr>
              <a:t> </a:t>
            </a:r>
            <a:endParaRPr lang="en-US" sz="1800" dirty="0"/>
          </a:p>
          <a:p>
            <a:pPr lvl="2"/>
            <a:endParaRPr lang="en-US" dirty="0"/>
          </a:p>
        </p:txBody>
      </p:sp>
    </p:spTree>
    <p:extLst>
      <p:ext uri="{BB962C8B-B14F-4D97-AF65-F5344CB8AC3E}">
        <p14:creationId xmlns:p14="http://schemas.microsoft.com/office/powerpoint/2010/main" val="9792421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7347">
                                            <p:txEl>
                                              <p:pRg st="1" end="1"/>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7347">
                                            <p:txEl>
                                              <p:pRg st="5" end="5"/>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7347">
                                            <p:txEl>
                                              <p:pRg st="6" end="6"/>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3400" dirty="0" smtClean="0"/>
              <a:t>Avoiding/Reducing Groupthink:</a:t>
            </a:r>
            <a:br>
              <a:rPr lang="en-US" sz="3400" dirty="0" smtClean="0"/>
            </a:br>
            <a:r>
              <a:rPr lang="en-US" sz="3400" dirty="0" smtClean="0"/>
              <a:t>Devil’s </a:t>
            </a:r>
            <a:r>
              <a:rPr lang="en-US" sz="3400" dirty="0"/>
              <a:t>Advocacy and Dialectical Inquiry</a:t>
            </a:r>
          </a:p>
        </p:txBody>
      </p:sp>
      <p:sp>
        <p:nvSpPr>
          <p:cNvPr id="3" name="Content Placeholder 2"/>
          <p:cNvSpPr>
            <a:spLocks noGrp="1"/>
          </p:cNvSpPr>
          <p:nvPr>
            <p:ph idx="1"/>
          </p:nvPr>
        </p:nvSpPr>
        <p:spPr/>
        <p:txBody>
          <a:bodyPr/>
          <a:lstStyle/>
          <a:p>
            <a:r>
              <a:rPr lang="en-US" sz="2800" dirty="0" smtClean="0"/>
              <a:t>What are these techniques?</a:t>
            </a:r>
          </a:p>
          <a:p>
            <a:r>
              <a:rPr lang="en-US" sz="2800" dirty="0" smtClean="0"/>
              <a:t>How might they reduce Groupthink?</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800" dirty="0" smtClean="0"/>
              <a:t>To read about these techniques in the context </a:t>
            </a:r>
            <a:r>
              <a:rPr lang="en-US" sz="1800" dirty="0"/>
              <a:t>of Groupthink, </a:t>
            </a:r>
            <a:r>
              <a:rPr lang="en-US" sz="1800" dirty="0" smtClean="0"/>
              <a:t>see the short 2012 article by Lunenburg: </a:t>
            </a:r>
            <a:r>
              <a:rPr lang="en-US" sz="1800" dirty="0">
                <a:hlinkClick r:id="rId2"/>
              </a:rPr>
              <a:t>http://www.nationalforum.com/Electronic%20Journal%20Volumes/Lunenburg,%20Fred%20C.%</a:t>
            </a:r>
            <a:r>
              <a:rPr lang="en-US" sz="1800" dirty="0" smtClean="0">
                <a:hlinkClick r:id="rId2"/>
              </a:rPr>
              <a:t>20Devil's%20Advocacy%20%26%20Dialectical%20Inquiry%20IJSAID%20V14%20N1%202012.pdf</a:t>
            </a:r>
            <a:r>
              <a:rPr lang="en-US" sz="1800" dirty="0" smtClean="0"/>
              <a:t> </a:t>
            </a:r>
            <a:endParaRPr lang="en-US" sz="1800" dirty="0"/>
          </a:p>
        </p:txBody>
      </p:sp>
    </p:spTree>
    <p:extLst>
      <p:ext uri="{BB962C8B-B14F-4D97-AF65-F5344CB8AC3E}">
        <p14:creationId xmlns:p14="http://schemas.microsoft.com/office/powerpoint/2010/main" val="35679695"/>
      </p:ext>
    </p:extLst>
  </p:cSld>
  <p:clrMapOvr>
    <a:masterClrMapping/>
  </p:clrMapOvr>
  <p:transition>
    <p:cut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“Risky Shift” </a:t>
            </a:r>
            <a:br>
              <a:rPr lang="en-US" sz="3600" dirty="0" smtClean="0"/>
            </a:br>
            <a:r>
              <a:rPr lang="en-US" sz="3200" dirty="0" smtClean="0"/>
              <a:t>(Extreme Shift; Group Shift; </a:t>
            </a:r>
            <a:r>
              <a:rPr lang="en-US" sz="2000" dirty="0" smtClean="0"/>
              <a:t>ch. 9</a:t>
            </a:r>
            <a:r>
              <a:rPr lang="en-US" sz="3200" dirty="0" smtClean="0"/>
              <a:t>)</a:t>
            </a:r>
            <a:endParaRPr lang="en-US" sz="3200" dirty="0"/>
          </a:p>
        </p:txBody>
      </p:sp>
      <p:sp>
        <p:nvSpPr>
          <p:cNvPr id="3" name="Content Placeholder 2"/>
          <p:cNvSpPr>
            <a:spLocks noGrp="1"/>
          </p:cNvSpPr>
          <p:nvPr>
            <p:ph idx="1"/>
          </p:nvPr>
        </p:nvSpPr>
        <p:spPr>
          <a:xfrm>
            <a:off x="117475" y="1397000"/>
            <a:ext cx="4845050" cy="4013200"/>
          </a:xfrm>
        </p:spPr>
        <p:txBody>
          <a:bodyPr/>
          <a:lstStyle/>
          <a:p>
            <a:pPr lvl="1" eaLnBrk="1" hangingPunct="1"/>
            <a:r>
              <a:rPr lang="en-US" b="1" i="1" dirty="0" smtClean="0"/>
              <a:t>What is it?</a:t>
            </a:r>
          </a:p>
          <a:p>
            <a:pPr lvl="1" eaLnBrk="1" hangingPunct="1"/>
            <a:r>
              <a:rPr lang="en-US" b="1" i="1" dirty="0" smtClean="0"/>
              <a:t>Why does this happen?</a:t>
            </a:r>
          </a:p>
          <a:p>
            <a:pPr lvl="1" eaLnBrk="1" hangingPunct="1"/>
            <a:r>
              <a:rPr lang="en-US" b="1" i="1" dirty="0" smtClean="0"/>
              <a:t>How does high vs. low cohesiveness affect it?  </a:t>
            </a:r>
            <a:endParaRPr lang="en-US" b="1" i="1" dirty="0"/>
          </a:p>
        </p:txBody>
      </p:sp>
    </p:spTree>
    <p:extLst>
      <p:ext uri="{BB962C8B-B14F-4D97-AF65-F5344CB8AC3E}">
        <p14:creationId xmlns:p14="http://schemas.microsoft.com/office/powerpoint/2010/main" val="38412616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4213" y="322050"/>
            <a:ext cx="4973637" cy="923925"/>
          </a:xfrm>
        </p:spPr>
        <p:txBody>
          <a:bodyPr/>
          <a:lstStyle/>
          <a:p>
            <a:pPr algn="l" eaLnBrk="1" hangingPunct="1"/>
            <a:r>
              <a:rPr lang="en-US" sz="3600" dirty="0" smtClean="0"/>
              <a:t>Managing Groups </a:t>
            </a:r>
            <a:br>
              <a:rPr lang="en-US" sz="3600" dirty="0" smtClean="0"/>
            </a:br>
            <a:r>
              <a:rPr lang="en-US" sz="3600" dirty="0" smtClean="0"/>
              <a:t>for High Performance</a:t>
            </a:r>
          </a:p>
        </p:txBody>
      </p:sp>
      <p:sp>
        <p:nvSpPr>
          <p:cNvPr id="60419" name="Rectangle 3"/>
          <p:cNvSpPr>
            <a:spLocks noGrp="1" noChangeArrowheads="1"/>
          </p:cNvSpPr>
          <p:nvPr>
            <p:ph type="body" idx="1"/>
          </p:nvPr>
        </p:nvSpPr>
        <p:spPr>
          <a:xfrm>
            <a:off x="322263" y="1373188"/>
            <a:ext cx="7634287" cy="3765550"/>
          </a:xfrm>
        </p:spPr>
        <p:txBody>
          <a:bodyPr/>
          <a:lstStyle/>
          <a:p>
            <a:pPr eaLnBrk="1" hangingPunct="1">
              <a:lnSpc>
                <a:spcPct val="90000"/>
              </a:lnSpc>
              <a:buFont typeface="Wingdings" pitchFamily="2" charset="2"/>
              <a:buNone/>
              <a:defRPr/>
            </a:pPr>
            <a:r>
              <a:rPr lang="en-US" sz="2400" dirty="0" smtClean="0"/>
              <a:t>Highly cohesive group members have </a:t>
            </a:r>
            <a:r>
              <a:rPr lang="en-US" sz="2400" b="1" dirty="0" smtClean="0">
                <a:effectLst>
                  <a:outerShdw blurRad="38100" dist="38100" dir="2700000" algn="tl">
                    <a:srgbClr val="C0C0C0"/>
                  </a:outerShdw>
                </a:effectLst>
              </a:rPr>
              <a:t>similar output</a:t>
            </a:r>
            <a:r>
              <a:rPr lang="en-US" sz="2400" dirty="0" smtClean="0"/>
              <a:t> – the Standard Deviation among members is small.</a:t>
            </a:r>
          </a:p>
          <a:p>
            <a:pPr eaLnBrk="1" hangingPunct="1">
              <a:lnSpc>
                <a:spcPct val="90000"/>
              </a:lnSpc>
              <a:buFont typeface="Wingdings" pitchFamily="2" charset="2"/>
              <a:buNone/>
              <a:defRPr/>
            </a:pPr>
            <a:r>
              <a:rPr lang="en-US" sz="2400" dirty="0" smtClean="0"/>
              <a:t>High cohesiveness accounts for 20% of team performance</a:t>
            </a:r>
            <a:r>
              <a:rPr lang="en-US" sz="2400" dirty="0" smtClean="0"/>
              <a:t>.</a:t>
            </a:r>
          </a:p>
          <a:p>
            <a:pPr eaLnBrk="1" hangingPunct="1">
              <a:lnSpc>
                <a:spcPct val="90000"/>
              </a:lnSpc>
              <a:buFont typeface="Wingdings" pitchFamily="2" charset="2"/>
              <a:buNone/>
              <a:defRPr/>
            </a:pPr>
            <a:endParaRPr lang="en-US" sz="2400" dirty="0"/>
          </a:p>
          <a:p>
            <a:pPr eaLnBrk="1" hangingPunct="1">
              <a:lnSpc>
                <a:spcPct val="90000"/>
              </a:lnSpc>
              <a:buFont typeface="Wingdings" pitchFamily="2" charset="2"/>
              <a:buNone/>
              <a:defRPr/>
            </a:pPr>
            <a:endParaRPr lang="en-US" sz="2400" dirty="0" smtClean="0"/>
          </a:p>
          <a:p>
            <a:pPr eaLnBrk="1" hangingPunct="1">
              <a:lnSpc>
                <a:spcPct val="90000"/>
              </a:lnSpc>
              <a:buFont typeface="Wingdings" pitchFamily="2" charset="2"/>
              <a:buNone/>
              <a:defRPr/>
            </a:pPr>
            <a:endParaRPr lang="en-US" sz="2400" dirty="0"/>
          </a:p>
          <a:p>
            <a:pPr eaLnBrk="1" hangingPunct="1">
              <a:lnSpc>
                <a:spcPct val="90000"/>
              </a:lnSpc>
              <a:buFont typeface="Wingdings" pitchFamily="2" charset="2"/>
              <a:buNone/>
              <a:defRPr/>
            </a:pPr>
            <a:endParaRPr lang="en-US" sz="2400" dirty="0" smtClean="0"/>
          </a:p>
          <a:p>
            <a:pPr eaLnBrk="1" hangingPunct="1">
              <a:lnSpc>
                <a:spcPct val="90000"/>
              </a:lnSpc>
              <a:buFont typeface="Wingdings" pitchFamily="2" charset="2"/>
              <a:buNone/>
              <a:defRPr/>
            </a:pPr>
            <a:endParaRPr lang="en-US" sz="2400" dirty="0" smtClean="0"/>
          </a:p>
          <a:p>
            <a:pPr eaLnBrk="1" hangingPunct="1">
              <a:lnSpc>
                <a:spcPct val="90000"/>
              </a:lnSpc>
              <a:buFont typeface="Wingdings" pitchFamily="2" charset="2"/>
              <a:buNone/>
              <a:defRPr/>
            </a:pPr>
            <a:r>
              <a:rPr lang="en-US" sz="2400" dirty="0" smtClean="0"/>
              <a:t>Question to ponder (on your own):  How </a:t>
            </a:r>
            <a:r>
              <a:rPr lang="en-US" sz="2400" dirty="0" smtClean="0"/>
              <a:t>can managers use this knowledge to encourage workers to achieve high performance levels? </a:t>
            </a:r>
            <a:endParaRPr lang="en-US" sz="1800" dirty="0" smtClean="0"/>
          </a:p>
        </p:txBody>
      </p:sp>
      <p:sp>
        <p:nvSpPr>
          <p:cNvPr id="49156" name="Rectangle 4"/>
          <p:cNvSpPr>
            <a:spLocks noChangeArrowheads="1"/>
          </p:cNvSpPr>
          <p:nvPr/>
        </p:nvSpPr>
        <p:spPr bwMode="auto">
          <a:xfrm>
            <a:off x="394384" y="4817753"/>
            <a:ext cx="7569200" cy="1047750"/>
          </a:xfrm>
          <a:prstGeom prst="rect">
            <a:avLst/>
          </a:prstGeom>
          <a:solidFill>
            <a:srgbClr val="CCFFFF">
              <a:alpha val="27058"/>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28625" y="252413"/>
            <a:ext cx="6048375" cy="923925"/>
          </a:xfrm>
        </p:spPr>
        <p:txBody>
          <a:bodyPr/>
          <a:lstStyle/>
          <a:p>
            <a:pPr algn="l" eaLnBrk="1" hangingPunct="1"/>
            <a:r>
              <a:rPr lang="en-US" sz="3600" dirty="0" smtClean="0"/>
              <a:t>Managing Groups </a:t>
            </a:r>
            <a:br>
              <a:rPr lang="en-US" sz="3600" dirty="0" smtClean="0"/>
            </a:br>
            <a:r>
              <a:rPr lang="en-US" sz="3600" dirty="0" smtClean="0"/>
              <a:t>for High Performance </a:t>
            </a:r>
            <a:r>
              <a:rPr lang="en-US" sz="1800" dirty="0" smtClean="0"/>
              <a:t>(pp. 303-305)</a:t>
            </a:r>
            <a:endParaRPr lang="en-US" sz="3600" dirty="0" smtClean="0"/>
          </a:p>
        </p:txBody>
      </p:sp>
      <p:sp>
        <p:nvSpPr>
          <p:cNvPr id="51203" name="Rectangle 3"/>
          <p:cNvSpPr>
            <a:spLocks noGrp="1" noChangeArrowheads="1"/>
          </p:cNvSpPr>
          <p:nvPr>
            <p:ph type="body" idx="1"/>
          </p:nvPr>
        </p:nvSpPr>
        <p:spPr>
          <a:xfrm>
            <a:off x="293688" y="1358900"/>
            <a:ext cx="4830761" cy="3765550"/>
          </a:xfrm>
        </p:spPr>
        <p:txBody>
          <a:bodyPr/>
          <a:lstStyle/>
          <a:p>
            <a:pPr lvl="1" eaLnBrk="1" hangingPunct="1">
              <a:buFont typeface="Wingdings" pitchFamily="2" charset="2"/>
              <a:buNone/>
            </a:pPr>
            <a:r>
              <a:rPr lang="en-US" b="1" dirty="0" smtClean="0"/>
              <a:t>S_______ L__________</a:t>
            </a:r>
          </a:p>
          <a:p>
            <a:pPr lvl="1" eaLnBrk="1" hangingPunct="1"/>
            <a:r>
              <a:rPr lang="en-US" dirty="0" smtClean="0"/>
              <a:t>The human tendency to put forth less effort in a group than individually.</a:t>
            </a:r>
          </a:p>
          <a:p>
            <a:pPr lvl="2" eaLnBrk="1" hangingPunct="1"/>
            <a:r>
              <a:rPr lang="en-US" dirty="0" smtClean="0"/>
              <a:t>May result lower group performance and failure    to attain group goals</a:t>
            </a:r>
          </a:p>
          <a:p>
            <a:pPr lvl="2" eaLnBrk="1" hangingPunct="1"/>
            <a:r>
              <a:rPr lang="en-US" dirty="0" smtClean="0"/>
              <a:t>What are some ways to reduce this?</a:t>
            </a: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p:txBody>
          <a:bodyPr/>
          <a:lstStyle/>
          <a:p>
            <a:pPr eaLnBrk="1" hangingPunct="1"/>
            <a:r>
              <a:rPr lang="en-US" sz="3400" dirty="0" smtClean="0"/>
              <a:t>Name Some Ways to Reduce </a:t>
            </a:r>
            <a:br>
              <a:rPr lang="en-US" sz="3400" dirty="0" smtClean="0"/>
            </a:br>
            <a:r>
              <a:rPr lang="en-US" sz="3400" dirty="0" smtClean="0"/>
              <a:t>Social Loafing</a:t>
            </a:r>
          </a:p>
        </p:txBody>
      </p:sp>
      <p:sp>
        <p:nvSpPr>
          <p:cNvPr id="52228" name="Text Box 4"/>
          <p:cNvSpPr txBox="1">
            <a:spLocks noChangeArrowheads="1"/>
          </p:cNvSpPr>
          <p:nvPr/>
        </p:nvSpPr>
        <p:spPr bwMode="auto">
          <a:xfrm>
            <a:off x="479423" y="5697640"/>
            <a:ext cx="4540251" cy="20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988" tIns="40494" rIns="80988" bIns="40494">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800" dirty="0" smtClean="0"/>
              <a:t>Figure is not in Robbins-Judge textbook.  But that is no excuse for goofing off.</a:t>
            </a:r>
            <a:endParaRPr lang="en-US" sz="800" dirty="0"/>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Reducing Social Loafing:</a:t>
            </a:r>
            <a:br>
              <a:rPr lang="en-US" dirty="0" smtClean="0"/>
            </a:br>
            <a:r>
              <a:rPr lang="en-US" sz="2800" dirty="0" smtClean="0"/>
              <a:t>Keeping group size at an appropriate level </a:t>
            </a:r>
            <a:endParaRPr lang="en-US" sz="2800" dirty="0"/>
          </a:p>
        </p:txBody>
      </p:sp>
      <p:sp>
        <p:nvSpPr>
          <p:cNvPr id="30723" name="Content Placeholder 2"/>
          <p:cNvSpPr>
            <a:spLocks noGrp="1"/>
          </p:cNvSpPr>
          <p:nvPr>
            <p:ph idx="1"/>
          </p:nvPr>
        </p:nvSpPr>
        <p:spPr>
          <a:xfrm>
            <a:off x="674370" y="5028565"/>
            <a:ext cx="6459855" cy="705485"/>
          </a:xfr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3500000" scaled="1"/>
            <a:tileRect/>
          </a:gradFill>
        </p:spPr>
        <p:txBody>
          <a:bodyPr/>
          <a:lstStyle/>
          <a:p>
            <a:pPr marL="347662" lvl="1" indent="0" eaLnBrk="1" hangingPunct="1">
              <a:buNone/>
            </a:pPr>
            <a:r>
              <a:rPr lang="en-US" sz="2000" i="1" dirty="0" smtClean="0"/>
              <a:t>How does national culture influence social loafing? </a:t>
            </a:r>
            <a:r>
              <a:rPr lang="en-US" sz="1600" i="1" dirty="0" smtClean="0"/>
              <a:t>(See text, Ch. 9)</a:t>
            </a:r>
          </a:p>
          <a:p>
            <a:pPr marL="347662" lvl="1" indent="0" eaLnBrk="1" hangingPunct="1">
              <a:buNone/>
            </a:pPr>
            <a:endParaRPr lang="en-US" sz="1600" i="1" dirty="0" smtClean="0"/>
          </a:p>
        </p:txBody>
      </p:sp>
      <p:sp>
        <p:nvSpPr>
          <p:cNvPr id="4" name="Footer Placeholder 3"/>
          <p:cNvSpPr>
            <a:spLocks noGrp="1"/>
          </p:cNvSpPr>
          <p:nvPr>
            <p:ph type="ftr" sz="quarter" idx="4294967295"/>
          </p:nvPr>
        </p:nvSpPr>
        <p:spPr>
          <a:xfrm>
            <a:off x="565705" y="5611653"/>
            <a:ext cx="4183380" cy="316442"/>
          </a:xfrm>
          <a:prstGeom prst="rect">
            <a:avLst/>
          </a:prstGeom>
        </p:spPr>
        <p:txBody>
          <a:bodyPr lIns="80988" tIns="40494" rIns="80988" bIns="40494"/>
          <a:lstStyle/>
          <a:p>
            <a:pPr>
              <a:defRPr/>
            </a:pPr>
            <a:r>
              <a:rPr lang="en-US" dirty="0"/>
              <a:t> </a:t>
            </a:r>
            <a:r>
              <a:rPr lang="en-US" dirty="0" smtClean="0"/>
              <a:t> </a:t>
            </a:r>
            <a:endParaRPr lang="en-US" dirty="0"/>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smtClean="0"/>
              <a:t> </a:t>
            </a:r>
            <a:endParaRPr lang="en-US" dirty="0"/>
          </a:p>
        </p:txBody>
      </p:sp>
      <p:graphicFrame>
        <p:nvGraphicFramePr>
          <p:cNvPr id="22560" name="Group 32"/>
          <p:cNvGraphicFramePr>
            <a:graphicFrameLocks noGrp="1"/>
          </p:cNvGraphicFramePr>
          <p:nvPr>
            <p:extLst>
              <p:ext uri="{D42A27DB-BD31-4B8C-83A1-F6EECF244321}">
                <p14:modId xmlns:p14="http://schemas.microsoft.com/office/powerpoint/2010/main" val="1624229184"/>
              </p:ext>
            </p:extLst>
          </p:nvPr>
        </p:nvGraphicFramePr>
        <p:xfrm>
          <a:off x="1047750" y="1457326"/>
          <a:ext cx="6457949" cy="3925726"/>
        </p:xfrm>
        <a:graphic>
          <a:graphicData uri="http://schemas.openxmlformats.org/drawingml/2006/table">
            <a:tbl>
              <a:tblPr/>
              <a:tblGrid>
                <a:gridCol w="2880598">
                  <a:extLst>
                    <a:ext uri="{9D8B030D-6E8A-4147-A177-3AD203B41FA5}">
                      <a16:colId xmlns:a16="http://schemas.microsoft.com/office/drawing/2014/main" xmlns="" val="20000"/>
                    </a:ext>
                  </a:extLst>
                </a:gridCol>
                <a:gridCol w="2285761">
                  <a:extLst>
                    <a:ext uri="{9D8B030D-6E8A-4147-A177-3AD203B41FA5}">
                      <a16:colId xmlns:a16="http://schemas.microsoft.com/office/drawing/2014/main" xmlns="" val="20001"/>
                    </a:ext>
                  </a:extLst>
                </a:gridCol>
                <a:gridCol w="1291590">
                  <a:extLst>
                    <a:ext uri="{9D8B030D-6E8A-4147-A177-3AD203B41FA5}">
                      <a16:colId xmlns:a16="http://schemas.microsoft.com/office/drawing/2014/main" xmlns="" val="20002"/>
                    </a:ext>
                  </a:extLst>
                </a:gridCol>
              </a:tblGrid>
              <a:tr h="5293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Attribute</a:t>
                      </a:r>
                    </a:p>
                  </a:txBody>
                  <a:tcPr marL="82296" marR="82296" marT="39629" marB="39629" horzOverflow="overflow">
                    <a:lnL>
                      <a:noFill/>
                    </a:lnL>
                    <a:lnR>
                      <a:noFill/>
                    </a:lnR>
                    <a:lnT w="12700" cap="flat" cmpd="sng" algn="ctr">
                      <a:solidFill>
                        <a:srgbClr val="730000"/>
                      </a:solidFill>
                      <a:prstDash val="solid"/>
                      <a:round/>
                      <a:headEnd type="none" w="med" len="med"/>
                      <a:tailEnd type="none" w="med" len="med"/>
                    </a:lnT>
                    <a:lnB w="12700" cap="flat" cmpd="sng" algn="ctr">
                      <a:solidFill>
                        <a:srgbClr val="73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Small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Seven or fewer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people in group</a:t>
                      </a:r>
                    </a:p>
                  </a:txBody>
                  <a:tcPr marL="82296" marR="82296" marT="39629" marB="39629" horzOverflow="overflow">
                    <a:lnL>
                      <a:noFill/>
                    </a:lnL>
                    <a:lnR>
                      <a:noFill/>
                    </a:lnR>
                    <a:lnT w="12700" cap="flat" cmpd="sng" algn="ctr">
                      <a:solidFill>
                        <a:srgbClr val="730000"/>
                      </a:solidFill>
                      <a:prstDash val="solid"/>
                      <a:round/>
                      <a:headEnd type="none" w="med" len="med"/>
                      <a:tailEnd type="none" w="med" len="med"/>
                    </a:lnT>
                    <a:lnB w="12700" cap="flat" cmpd="sng" algn="ctr">
                      <a:solidFill>
                        <a:srgbClr val="73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Large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Twelve or more people in group</a:t>
                      </a:r>
                    </a:p>
                  </a:txBody>
                  <a:tcPr marL="82296" marR="82296" marT="39629" marB="39629" horzOverflow="overflow">
                    <a:lnL>
                      <a:noFill/>
                    </a:lnL>
                    <a:lnR>
                      <a:noFill/>
                    </a:lnR>
                    <a:lnT w="12700" cap="flat" cmpd="sng" algn="ctr">
                      <a:solidFill>
                        <a:srgbClr val="730000"/>
                      </a:solidFill>
                      <a:prstDash val="solid"/>
                      <a:round/>
                      <a:headEnd type="none" w="med" len="med"/>
                      <a:tailEnd type="none" w="med" len="med"/>
                    </a:lnT>
                    <a:lnB w="12700" cap="flat" cmpd="sng" algn="ctr">
                      <a:solidFill>
                        <a:srgbClr val="73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293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Speed</a:t>
                      </a:r>
                    </a:p>
                  </a:txBody>
                  <a:tcPr marL="82296" marR="82296" marT="39629" marB="39629" horzOverflow="overflow">
                    <a:lnL>
                      <a:noFill/>
                    </a:lnL>
                    <a:lnR>
                      <a:noFill/>
                    </a:lnR>
                    <a:lnT w="12700" cap="flat" cmpd="sng" algn="ctr">
                      <a:solidFill>
                        <a:srgbClr val="730000"/>
                      </a:solidFill>
                      <a:prstDash val="solid"/>
                      <a:round/>
                      <a:headEnd type="none" w="med" len="med"/>
                      <a:tailEnd type="none" w="med" len="med"/>
                    </a:lnT>
                    <a:lnB>
                      <a:noFill/>
                    </a:lnB>
                    <a:lnTlToBr>
                      <a:noFill/>
                    </a:lnTlToBr>
                    <a:lnBlToTr>
                      <a:noFill/>
                    </a:lnBlToTr>
                    <a:solidFill>
                      <a:srgbClr val="730000">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X</a:t>
                      </a:r>
                    </a:p>
                  </a:txBody>
                  <a:tcPr marL="82296" marR="82296" marT="39629" marB="39629" horzOverflow="overflow">
                    <a:lnL>
                      <a:noFill/>
                    </a:lnL>
                    <a:lnR>
                      <a:noFill/>
                    </a:lnR>
                    <a:lnT w="12700" cap="flat" cmpd="sng" algn="ctr">
                      <a:solidFill>
                        <a:srgbClr val="730000"/>
                      </a:solidFill>
                      <a:prstDash val="solid"/>
                      <a:round/>
                      <a:headEnd type="none" w="med" len="med"/>
                      <a:tailEnd type="none" w="med" len="med"/>
                    </a:lnT>
                    <a:lnB>
                      <a:noFill/>
                    </a:lnB>
                    <a:lnTlToBr>
                      <a:noFill/>
                    </a:lnTlToBr>
                    <a:lnBlToTr>
                      <a:noFill/>
                    </a:lnBlToTr>
                    <a:solidFill>
                      <a:srgbClr val="730000">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9" marB="39629" horzOverflow="overflow">
                    <a:lnL>
                      <a:noFill/>
                    </a:lnL>
                    <a:lnR>
                      <a:noFill/>
                    </a:lnR>
                    <a:lnT w="12700" cap="flat" cmpd="sng" algn="ctr">
                      <a:solidFill>
                        <a:srgbClr val="730000"/>
                      </a:solidFill>
                      <a:prstDash val="solid"/>
                      <a:round/>
                      <a:headEnd type="none" w="med" len="med"/>
                      <a:tailEnd type="none" w="med" len="med"/>
                    </a:lnT>
                    <a:lnB>
                      <a:noFill/>
                    </a:lnB>
                    <a:lnTlToBr>
                      <a:noFill/>
                    </a:lnTlToBr>
                    <a:lnBlToTr>
                      <a:noFill/>
                    </a:lnBlToTr>
                    <a:solidFill>
                      <a:srgbClr val="730000">
                        <a:alpha val="20000"/>
                      </a:srgbClr>
                    </a:solidFill>
                  </a:tcPr>
                </a:tc>
                <a:extLst>
                  <a:ext uri="{0D108BD9-81ED-4DB2-BD59-A6C34878D82A}">
                    <a16:rowId xmlns:a16="http://schemas.microsoft.com/office/drawing/2014/main" xmlns="" val="10001"/>
                  </a:ext>
                </a:extLst>
              </a:tr>
              <a:tr h="5293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Individual Performance</a:t>
                      </a:r>
                    </a:p>
                  </a:txBody>
                  <a:tcPr marL="82296" marR="82296" marT="39629" marB="39629"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X</a:t>
                      </a:r>
                    </a:p>
                  </a:txBody>
                  <a:tcPr marL="82296" marR="82296" marT="39629" marB="39629"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9" marB="3962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r h="5293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Problem Solving</a:t>
                      </a:r>
                    </a:p>
                  </a:txBody>
                  <a:tcPr marL="82296" marR="82296" marT="39629" marB="39629" horzOverflow="overflow">
                    <a:lnL>
                      <a:noFill/>
                    </a:lnL>
                    <a:lnR>
                      <a:noFill/>
                    </a:lnR>
                    <a:lnT>
                      <a:noFill/>
                    </a:lnT>
                    <a:lnB>
                      <a:noFill/>
                    </a:lnB>
                    <a:lnTlToBr>
                      <a:noFill/>
                    </a:lnTlToBr>
                    <a:lnBlToTr>
                      <a:noFill/>
                    </a:lnBlToTr>
                    <a:solidFill>
                      <a:srgbClr val="730000">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9" marB="39629" horzOverflow="overflow">
                    <a:lnL>
                      <a:noFill/>
                    </a:lnL>
                    <a:lnR>
                      <a:noFill/>
                    </a:lnR>
                    <a:lnT>
                      <a:noFill/>
                    </a:lnT>
                    <a:lnB>
                      <a:noFill/>
                    </a:lnB>
                    <a:lnTlToBr>
                      <a:noFill/>
                    </a:lnTlToBr>
                    <a:lnBlToTr>
                      <a:noFill/>
                    </a:lnBlToTr>
                    <a:solidFill>
                      <a:srgbClr val="730000">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X</a:t>
                      </a:r>
                    </a:p>
                  </a:txBody>
                  <a:tcPr marL="82296" marR="82296" marT="39629" marB="39629" horzOverflow="overflow">
                    <a:lnL>
                      <a:noFill/>
                    </a:lnL>
                    <a:lnR>
                      <a:noFill/>
                    </a:lnR>
                    <a:lnT>
                      <a:noFill/>
                    </a:lnT>
                    <a:lnB>
                      <a:noFill/>
                    </a:lnB>
                    <a:lnTlToBr>
                      <a:noFill/>
                    </a:lnTlToBr>
                    <a:lnBlToTr>
                      <a:noFill/>
                    </a:lnBlToTr>
                    <a:solidFill>
                      <a:srgbClr val="730000">
                        <a:alpha val="20000"/>
                      </a:srgbClr>
                    </a:solidFill>
                  </a:tcPr>
                </a:tc>
                <a:extLst>
                  <a:ext uri="{0D108BD9-81ED-4DB2-BD59-A6C34878D82A}">
                    <a16:rowId xmlns:a16="http://schemas.microsoft.com/office/drawing/2014/main" xmlns="" val="10003"/>
                  </a:ext>
                </a:extLst>
              </a:tr>
              <a:tr h="5293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Diverse Input</a:t>
                      </a:r>
                    </a:p>
                  </a:txBody>
                  <a:tcPr marL="82296" marR="82296" marT="39629" marB="39629"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9" marB="39629"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X</a:t>
                      </a:r>
                    </a:p>
                  </a:txBody>
                  <a:tcPr marL="82296" marR="82296" marT="39629" marB="3962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4"/>
                  </a:ext>
                </a:extLst>
              </a:tr>
              <a:tr h="5293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Overall Performance</a:t>
                      </a:r>
                    </a:p>
                  </a:txBody>
                  <a:tcPr marL="82296" marR="82296" marT="39629" marB="39629" horzOverflow="overflow">
                    <a:lnL>
                      <a:noFill/>
                    </a:lnL>
                    <a:lnR>
                      <a:noFill/>
                    </a:lnR>
                    <a:lnT>
                      <a:noFill/>
                    </a:lnT>
                    <a:lnB>
                      <a:noFill/>
                    </a:lnB>
                    <a:lnTlToBr>
                      <a:noFill/>
                    </a:lnTlToBr>
                    <a:lnBlToTr>
                      <a:noFill/>
                    </a:lnBlToTr>
                    <a:solidFill>
                      <a:srgbClr val="730000">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X</a:t>
                      </a:r>
                    </a:p>
                  </a:txBody>
                  <a:tcPr marL="82296" marR="82296" marT="39629" marB="39629" horzOverflow="overflow">
                    <a:lnL>
                      <a:noFill/>
                    </a:lnL>
                    <a:lnR>
                      <a:noFill/>
                    </a:lnR>
                    <a:lnT>
                      <a:noFill/>
                    </a:lnT>
                    <a:lnB>
                      <a:noFill/>
                    </a:lnB>
                    <a:lnTlToBr>
                      <a:noFill/>
                    </a:lnTlToBr>
                    <a:lnBlToTr>
                      <a:noFill/>
                    </a:lnBlToTr>
                    <a:solidFill>
                      <a:srgbClr val="730000">
                        <a:alpha val="2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9" marB="39629" horzOverflow="overflow">
                    <a:lnL>
                      <a:noFill/>
                    </a:lnL>
                    <a:lnR>
                      <a:noFill/>
                    </a:lnR>
                    <a:lnT>
                      <a:noFill/>
                    </a:lnT>
                    <a:lnB>
                      <a:noFill/>
                    </a:lnB>
                    <a:lnTlToBr>
                      <a:noFill/>
                    </a:lnTlToBr>
                    <a:lnBlToTr>
                      <a:noFill/>
                    </a:lnBlToTr>
                    <a:solidFill>
                      <a:srgbClr val="730000">
                        <a:alpha val="20000"/>
                      </a:srgbClr>
                    </a:solidFill>
                  </a:tcPr>
                </a:tc>
                <a:extLst>
                  <a:ext uri="{0D108BD9-81ED-4DB2-BD59-A6C34878D82A}">
                    <a16:rowId xmlns:a16="http://schemas.microsoft.com/office/drawing/2014/main" xmlns="" val="10005"/>
                  </a:ext>
                </a:extLst>
              </a:tr>
              <a:tr h="52931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9" marB="39629" horzOverflow="overflow">
                    <a:lnL>
                      <a:noFill/>
                    </a:lnL>
                    <a:lnR>
                      <a:noFill/>
                    </a:lnR>
                    <a:lnT>
                      <a:noFill/>
                    </a:lnT>
                    <a:lnB w="12700" cap="flat" cmpd="sng" algn="ctr">
                      <a:solidFill>
                        <a:srgbClr val="73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9" marB="39629" horzOverflow="overflow">
                    <a:lnL>
                      <a:noFill/>
                    </a:lnL>
                    <a:lnR>
                      <a:noFill/>
                    </a:lnR>
                    <a:lnT>
                      <a:noFill/>
                    </a:lnT>
                    <a:lnB w="12700" cap="flat" cmpd="sng" algn="ctr">
                      <a:solidFill>
                        <a:srgbClr val="73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txBody>
                  <a:tcPr marL="82296" marR="82296" marT="39629" marB="39629" horzOverflow="overflow">
                    <a:lnL>
                      <a:noFill/>
                    </a:lnL>
                    <a:lnR>
                      <a:noFill/>
                    </a:lnR>
                    <a:lnT>
                      <a:noFill/>
                    </a:lnT>
                    <a:lnB w="12700" cap="flat" cmpd="sng" algn="ctr">
                      <a:solidFill>
                        <a:srgbClr val="73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557949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Punctuated Equilibrium Model</a:t>
            </a:r>
            <a:r>
              <a:rPr lang="en-US" sz="1800" dirty="0" smtClean="0"/>
              <a:t> 			                                                    (Ch. 9)</a:t>
            </a:r>
            <a:endParaRPr lang="en-US" dirty="0"/>
          </a:p>
        </p:txBody>
      </p:sp>
      <p:sp>
        <p:nvSpPr>
          <p:cNvPr id="3" name="Content Placeholder 2"/>
          <p:cNvSpPr>
            <a:spLocks noGrp="1"/>
          </p:cNvSpPr>
          <p:nvPr>
            <p:ph idx="1"/>
          </p:nvPr>
        </p:nvSpPr>
        <p:spPr>
          <a:xfrm>
            <a:off x="0" y="1270000"/>
            <a:ext cx="4581525" cy="4311650"/>
          </a:xfrm>
        </p:spPr>
        <p:txBody>
          <a:bodyPr/>
          <a:lstStyle/>
          <a:p>
            <a:endParaRPr lang="en-US" dirty="0"/>
          </a:p>
        </p:txBody>
      </p:sp>
      <p:sp>
        <p:nvSpPr>
          <p:cNvPr id="6" name="Text Box 5"/>
          <p:cNvSpPr txBox="1">
            <a:spLocks noChangeArrowheads="1"/>
          </p:cNvSpPr>
          <p:nvPr/>
        </p:nvSpPr>
        <p:spPr bwMode="blackWhite">
          <a:xfrm>
            <a:off x="4886325" y="4667197"/>
            <a:ext cx="310515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dirty="0">
                <a:solidFill>
                  <a:schemeClr val="bg1"/>
                </a:solidFill>
                <a:latin typeface="+mj-lt"/>
              </a:rPr>
              <a:t> </a:t>
            </a:r>
            <a:r>
              <a:rPr lang="en-US" dirty="0" smtClean="0">
                <a:solidFill>
                  <a:schemeClr val="bg1"/>
                </a:solidFill>
                <a:latin typeface="+mj-lt"/>
              </a:rPr>
              <a:t>See </a:t>
            </a:r>
            <a:r>
              <a:rPr lang="en-US" b="1" dirty="0" smtClean="0">
                <a:solidFill>
                  <a:schemeClr val="bg1"/>
                </a:solidFill>
                <a:latin typeface="+mj-lt"/>
              </a:rPr>
              <a:t>E </a:t>
            </a:r>
            <a:r>
              <a:rPr lang="en-US" b="1" dirty="0">
                <a:solidFill>
                  <a:schemeClr val="bg1"/>
                </a:solidFill>
                <a:latin typeface="+mj-lt"/>
              </a:rPr>
              <a:t>X H I B I T </a:t>
            </a:r>
            <a:r>
              <a:rPr lang="en-US" b="1" dirty="0" smtClean="0">
                <a:solidFill>
                  <a:schemeClr val="bg1"/>
                </a:solidFill>
                <a:latin typeface="+mj-lt"/>
              </a:rPr>
              <a:t>9-1</a:t>
            </a:r>
            <a:endParaRPr lang="en-US" b="1" dirty="0">
              <a:solidFill>
                <a:schemeClr val="bg1"/>
              </a:solidFill>
              <a:latin typeface="+mj-lt"/>
            </a:endParaRPr>
          </a:p>
        </p:txBody>
      </p:sp>
    </p:spTree>
    <p:extLst>
      <p:ext uri="{BB962C8B-B14F-4D97-AF65-F5344CB8AC3E}">
        <p14:creationId xmlns:p14="http://schemas.microsoft.com/office/powerpoint/2010/main" val="26255209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dirty="0" smtClean="0"/>
              <a:t>Summary</a:t>
            </a:r>
          </a:p>
        </p:txBody>
      </p:sp>
      <p:sp>
        <p:nvSpPr>
          <p:cNvPr id="54275" name="Rectangle 3"/>
          <p:cNvSpPr>
            <a:spLocks noGrp="1" noChangeArrowheads="1"/>
          </p:cNvSpPr>
          <p:nvPr>
            <p:ph type="body" idx="1"/>
          </p:nvPr>
        </p:nvSpPr>
        <p:spPr>
          <a:xfrm>
            <a:off x="365124" y="1387475"/>
            <a:ext cx="7864475" cy="4356502"/>
          </a:xfrm>
        </p:spPr>
        <p:txBody>
          <a:bodyPr/>
          <a:lstStyle/>
          <a:p>
            <a:pPr eaLnBrk="1" hangingPunct="1"/>
            <a:r>
              <a:rPr lang="en-US" sz="2300" dirty="0" smtClean="0"/>
              <a:t>There are different types of groups </a:t>
            </a:r>
            <a:r>
              <a:rPr lang="en-US" sz="2300" dirty="0"/>
              <a:t>&amp;</a:t>
            </a:r>
            <a:r>
              <a:rPr lang="en-US" sz="2300" dirty="0" smtClean="0"/>
              <a:t> teams.</a:t>
            </a:r>
          </a:p>
          <a:p>
            <a:pPr eaLnBrk="1" hangingPunct="1"/>
            <a:r>
              <a:rPr lang="en-US" sz="2300" dirty="0" smtClean="0"/>
              <a:t>Groups go through distinct stages.</a:t>
            </a:r>
          </a:p>
          <a:p>
            <a:pPr eaLnBrk="1" hangingPunct="1"/>
            <a:r>
              <a:rPr lang="en-US" sz="2300" dirty="0" smtClean="0"/>
              <a:t>Group performance may differ from individual performance</a:t>
            </a:r>
            <a:r>
              <a:rPr lang="en-US" sz="2300" dirty="0"/>
              <a:t>.</a:t>
            </a:r>
            <a:r>
              <a:rPr lang="en-US" sz="2300" dirty="0" smtClean="0"/>
              <a:t> </a:t>
            </a:r>
          </a:p>
          <a:p>
            <a:pPr eaLnBrk="1" hangingPunct="1"/>
            <a:r>
              <a:rPr lang="en-US" sz="2300" dirty="0"/>
              <a:t>C</a:t>
            </a:r>
            <a:r>
              <a:rPr lang="en-US" sz="2300" dirty="0" smtClean="0"/>
              <a:t>ohesiveness can influence success. </a:t>
            </a:r>
          </a:p>
          <a:p>
            <a:pPr eaLnBrk="1" hangingPunct="1"/>
            <a:r>
              <a:rPr lang="en-US" sz="2300" dirty="0" smtClean="0"/>
              <a:t>Groupthink can harm decision making.</a:t>
            </a:r>
          </a:p>
          <a:p>
            <a:pPr marL="0" indent="0" eaLnBrk="1" hangingPunct="1">
              <a:buNone/>
            </a:pPr>
            <a:endParaRPr lang="en-US" sz="1200" dirty="0" smtClean="0"/>
          </a:p>
          <a:p>
            <a:pPr marL="0" indent="0" eaLnBrk="1" hangingPunct="1">
              <a:buNone/>
            </a:pPr>
            <a:r>
              <a:rPr lang="en-US" sz="2000" dirty="0" smtClean="0"/>
              <a:t>Want </a:t>
            </a:r>
            <a:r>
              <a:rPr lang="en-US" sz="2000" dirty="0" smtClean="0"/>
              <a:t>to learn more about research on teams?             </a:t>
            </a:r>
            <a:r>
              <a:rPr lang="en-US" sz="2000" dirty="0" smtClean="0"/>
              <a:t>   </a:t>
            </a:r>
          </a:p>
          <a:p>
            <a:pPr marL="0" indent="0" eaLnBrk="1" hangingPunct="1">
              <a:buNone/>
            </a:pPr>
            <a:r>
              <a:rPr lang="en-US" sz="2000" dirty="0" smtClean="0"/>
              <a:t>See </a:t>
            </a:r>
            <a:r>
              <a:rPr lang="en-US" sz="2000" dirty="0" smtClean="0"/>
              <a:t>the first 26 min. of this (optional) </a:t>
            </a:r>
            <a:r>
              <a:rPr lang="en-US" sz="2000" dirty="0"/>
              <a:t>video: </a:t>
            </a:r>
            <a:r>
              <a:rPr lang="en-US" sz="2000" dirty="0">
                <a:hlinkClick r:id="rId2"/>
              </a:rPr>
              <a:t>https://</a:t>
            </a:r>
            <a:r>
              <a:rPr lang="en-US" sz="2000" dirty="0" smtClean="0">
                <a:hlinkClick r:id="rId2"/>
              </a:rPr>
              <a:t>www.cfainstitute.org/en/research/multimedia/2017/building-smarter-teams</a:t>
            </a:r>
            <a:r>
              <a:rPr lang="en-US" sz="2000" dirty="0" smtClean="0"/>
              <a:t> If you have time, enjoy the entire 86 min. video…</a:t>
            </a:r>
          </a:p>
        </p:txBody>
      </p:sp>
      <p:sp>
        <p:nvSpPr>
          <p:cNvPr id="2" name="Rectangle 1"/>
          <p:cNvSpPr/>
          <p:nvPr/>
        </p:nvSpPr>
        <p:spPr bwMode="auto">
          <a:xfrm>
            <a:off x="400929" y="1406769"/>
            <a:ext cx="7610622" cy="2461845"/>
          </a:xfrm>
          <a:prstGeom prst="rect">
            <a:avLst/>
          </a:prstGeom>
          <a:solidFill>
            <a:srgbClr val="002060">
              <a:alpha val="28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Groups, Teams and </a:t>
            </a:r>
            <a:br>
              <a:rPr lang="en-US" dirty="0" smtClean="0"/>
            </a:br>
            <a:r>
              <a:rPr lang="en-US" dirty="0" smtClean="0"/>
              <a:t>Organizational Effectiveness</a:t>
            </a:r>
            <a:r>
              <a:rPr lang="en-US" sz="2000" dirty="0" smtClean="0"/>
              <a:t> (ch. 9)</a:t>
            </a:r>
            <a:endParaRPr lang="en-US" dirty="0" smtClean="0"/>
          </a:p>
        </p:txBody>
      </p:sp>
      <p:sp>
        <p:nvSpPr>
          <p:cNvPr id="6147" name="Rectangle 3"/>
          <p:cNvSpPr>
            <a:spLocks noGrp="1" noChangeArrowheads="1"/>
          </p:cNvSpPr>
          <p:nvPr>
            <p:ph type="body" sz="half" idx="1"/>
          </p:nvPr>
        </p:nvSpPr>
        <p:spPr>
          <a:xfrm>
            <a:off x="365125" y="1387475"/>
            <a:ext cx="4616450" cy="4013200"/>
          </a:xfrm>
        </p:spPr>
        <p:txBody>
          <a:bodyPr/>
          <a:lstStyle/>
          <a:p>
            <a:pPr eaLnBrk="1" hangingPunct="1">
              <a:buFont typeface="Wingdings" pitchFamily="2" charset="2"/>
              <a:buNone/>
            </a:pPr>
            <a:r>
              <a:rPr lang="en-US" sz="2500" dirty="0" smtClean="0"/>
              <a:t>Group:</a:t>
            </a:r>
          </a:p>
          <a:p>
            <a:pPr eaLnBrk="1" hangingPunct="1">
              <a:buFont typeface="Wingdings" pitchFamily="2" charset="2"/>
              <a:buNone/>
            </a:pPr>
            <a:endParaRPr lang="en-US" sz="2500" dirty="0"/>
          </a:p>
          <a:p>
            <a:pPr eaLnBrk="1" hangingPunct="1">
              <a:buFont typeface="Wingdings" pitchFamily="2" charset="2"/>
              <a:buNone/>
            </a:pPr>
            <a:endParaRPr lang="en-US" sz="2500" dirty="0" smtClean="0"/>
          </a:p>
          <a:p>
            <a:pPr eaLnBrk="1" hangingPunct="1">
              <a:buFont typeface="Wingdings" pitchFamily="2" charset="2"/>
              <a:buNone/>
            </a:pPr>
            <a:endParaRPr lang="en-US" sz="2500" dirty="0"/>
          </a:p>
          <a:p>
            <a:pPr eaLnBrk="1" hangingPunct="1">
              <a:buFont typeface="Wingdings" pitchFamily="2" charset="2"/>
              <a:buNone/>
            </a:pPr>
            <a:r>
              <a:rPr lang="en-US" sz="2500" dirty="0" smtClean="0"/>
              <a:t>Team:</a:t>
            </a:r>
          </a:p>
        </p:txBody>
      </p:sp>
      <p:sp>
        <p:nvSpPr>
          <p:cNvPr id="2" name="Content Placeholder 1"/>
          <p:cNvSpPr>
            <a:spLocks noGrp="1"/>
          </p:cNvSpPr>
          <p:nvPr>
            <p:ph sz="half" idx="2"/>
          </p:nvPr>
        </p:nvSpPr>
        <p:spPr/>
        <p:txBody>
          <a:bodyPr/>
          <a:lstStyle/>
          <a:p>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79425" y="330200"/>
            <a:ext cx="7270750" cy="858838"/>
          </a:xfrm>
        </p:spPr>
        <p:txBody>
          <a:bodyPr/>
          <a:lstStyle/>
          <a:p>
            <a:pPr eaLnBrk="1" hangingPunct="1"/>
            <a:r>
              <a:rPr lang="en-US" sz="3400" dirty="0" smtClean="0"/>
              <a:t>Groups’ and Teams’ Contributions to Organizational Effectiveness</a:t>
            </a:r>
          </a:p>
        </p:txBody>
      </p:sp>
      <p:sp>
        <p:nvSpPr>
          <p:cNvPr id="8195" name="Text Box 3"/>
          <p:cNvSpPr txBox="1">
            <a:spLocks noChangeArrowheads="1"/>
          </p:cNvSpPr>
          <p:nvPr/>
        </p:nvSpPr>
        <p:spPr bwMode="auto">
          <a:xfrm>
            <a:off x="409575" y="5499455"/>
            <a:ext cx="1885950" cy="420333"/>
          </a:xfrm>
          <a:prstGeom prst="rect">
            <a:avLst/>
          </a:prstGeom>
          <a:solidFill>
            <a:schemeClr val="bg1"/>
          </a:solidFill>
          <a:ln>
            <a:noFill/>
          </a:ln>
          <a:effectLst/>
        </p:spPr>
        <p:txBody>
          <a:bodyPr wrap="square" lIns="80988" tIns="40494" rIns="80988" bIns="40494">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algn="r" eaLnBrk="1" hangingPunct="1">
              <a:spcBef>
                <a:spcPct val="50000"/>
              </a:spcBef>
            </a:pPr>
            <a:r>
              <a:rPr lang="en-US" sz="1100" dirty="0" smtClean="0"/>
              <a:t>This Exhibit is not in the Robbins textbook. </a:t>
            </a:r>
            <a:endParaRPr lang="en-US" sz="1100" dirty="0"/>
          </a:p>
        </p:txBody>
      </p:sp>
      <p:graphicFrame>
        <p:nvGraphicFramePr>
          <p:cNvPr id="2" name="Table 1"/>
          <p:cNvGraphicFramePr>
            <a:graphicFrameLocks noGrp="1"/>
          </p:cNvGraphicFramePr>
          <p:nvPr>
            <p:extLst>
              <p:ext uri="{D42A27DB-BD31-4B8C-83A1-F6EECF244321}">
                <p14:modId xmlns:p14="http://schemas.microsoft.com/office/powerpoint/2010/main" val="2796000515"/>
              </p:ext>
            </p:extLst>
          </p:nvPr>
        </p:nvGraphicFramePr>
        <p:xfrm>
          <a:off x="2383455" y="1724926"/>
          <a:ext cx="2743200" cy="23926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3765500978"/>
                    </a:ext>
                  </a:extLst>
                </a:gridCol>
              </a:tblGrid>
              <a:tr h="370840">
                <a:tc>
                  <a:txBody>
                    <a:bodyPr/>
                    <a:lstStyle/>
                    <a:p>
                      <a:r>
                        <a:rPr lang="en-US" dirty="0" smtClean="0"/>
                        <a:t>Groups &amp; Teams Can:</a:t>
                      </a:r>
                      <a:endParaRPr lang="en-US" dirty="0"/>
                    </a:p>
                  </a:txBody>
                  <a:tcPr/>
                </a:tc>
                <a:extLst>
                  <a:ext uri="{0D108BD9-81ED-4DB2-BD59-A6C34878D82A}">
                    <a16:rowId xmlns:a16="http://schemas.microsoft.com/office/drawing/2014/main" xmlns="" val="3919875440"/>
                  </a:ext>
                </a:extLst>
              </a:tr>
              <a:tr h="370840">
                <a:tc>
                  <a:txBody>
                    <a:bodyPr/>
                    <a:lstStyle/>
                    <a:p>
                      <a:r>
                        <a:rPr lang="en-US" dirty="0" smtClean="0"/>
                        <a:t>Enhance performance</a:t>
                      </a:r>
                      <a:endParaRPr lang="en-US" dirty="0"/>
                    </a:p>
                  </a:txBody>
                  <a:tcPr/>
                </a:tc>
                <a:extLst>
                  <a:ext uri="{0D108BD9-81ED-4DB2-BD59-A6C34878D82A}">
                    <a16:rowId xmlns:a16="http://schemas.microsoft.com/office/drawing/2014/main" xmlns="" val="2984094798"/>
                  </a:ext>
                </a:extLst>
              </a:tr>
              <a:tr h="370840">
                <a:tc>
                  <a:txBody>
                    <a:bodyPr/>
                    <a:lstStyle/>
                    <a:p>
                      <a:r>
                        <a:rPr lang="en-US" dirty="0" smtClean="0"/>
                        <a:t>Increase responsiveness to customers</a:t>
                      </a:r>
                      <a:endParaRPr lang="en-US" dirty="0"/>
                    </a:p>
                  </a:txBody>
                  <a:tcPr/>
                </a:tc>
                <a:extLst>
                  <a:ext uri="{0D108BD9-81ED-4DB2-BD59-A6C34878D82A}">
                    <a16:rowId xmlns:a16="http://schemas.microsoft.com/office/drawing/2014/main" xmlns="" val="2072428687"/>
                  </a:ext>
                </a:extLst>
              </a:tr>
              <a:tr h="370840">
                <a:tc>
                  <a:txBody>
                    <a:bodyPr/>
                    <a:lstStyle/>
                    <a:p>
                      <a:r>
                        <a:rPr lang="en-US" dirty="0" smtClean="0"/>
                        <a:t>Increase innovation</a:t>
                      </a:r>
                      <a:endParaRPr lang="en-US" dirty="0"/>
                    </a:p>
                  </a:txBody>
                  <a:tcPr/>
                </a:tc>
                <a:extLst>
                  <a:ext uri="{0D108BD9-81ED-4DB2-BD59-A6C34878D82A}">
                    <a16:rowId xmlns:a16="http://schemas.microsoft.com/office/drawing/2014/main" xmlns="" val="121001431"/>
                  </a:ext>
                </a:extLst>
              </a:tr>
              <a:tr h="370840">
                <a:tc>
                  <a:txBody>
                    <a:bodyPr/>
                    <a:lstStyle/>
                    <a:p>
                      <a:r>
                        <a:rPr lang="en-US" dirty="0" smtClean="0"/>
                        <a:t>Increase job satisfaction and motivation</a:t>
                      </a:r>
                      <a:endParaRPr lang="en-US" dirty="0"/>
                    </a:p>
                  </a:txBody>
                  <a:tcPr/>
                </a:tc>
                <a:extLst>
                  <a:ext uri="{0D108BD9-81ED-4DB2-BD59-A6C34878D82A}">
                    <a16:rowId xmlns:a16="http://schemas.microsoft.com/office/drawing/2014/main" xmlns="" val="3160729088"/>
                  </a:ext>
                </a:extLst>
              </a:tr>
            </a:tbl>
          </a:graphicData>
        </a:graphic>
      </p:graphicFrame>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The Types of Groups and Teams </a:t>
            </a:r>
          </a:p>
        </p:txBody>
      </p:sp>
      <p:sp>
        <p:nvSpPr>
          <p:cNvPr id="14339" name="Rectangle 3"/>
          <p:cNvSpPr>
            <a:spLocks noGrp="1" noChangeArrowheads="1"/>
          </p:cNvSpPr>
          <p:nvPr>
            <p:ph type="body" sz="half" idx="1"/>
          </p:nvPr>
        </p:nvSpPr>
        <p:spPr>
          <a:xfrm>
            <a:off x="365125" y="1352550"/>
            <a:ext cx="3625850" cy="4013200"/>
          </a:xfrm>
        </p:spPr>
        <p:txBody>
          <a:bodyPr/>
          <a:lstStyle/>
          <a:p>
            <a:pPr eaLnBrk="1" hangingPunct="1"/>
            <a:r>
              <a:rPr lang="en-US" sz="2800" dirty="0" smtClean="0"/>
              <a:t>Formal Group</a:t>
            </a:r>
          </a:p>
          <a:p>
            <a:pPr marL="347662" lvl="1" indent="0" eaLnBrk="1" hangingPunct="1">
              <a:buNone/>
            </a:pPr>
            <a:r>
              <a:rPr lang="en-US" sz="2400" dirty="0" smtClean="0"/>
              <a:t>A group that managers establish to achieve organization goals.</a:t>
            </a:r>
          </a:p>
          <a:p>
            <a:pPr eaLnBrk="1" hangingPunct="1"/>
            <a:r>
              <a:rPr lang="en-US" sz="2800" dirty="0" smtClean="0"/>
              <a:t>Informal Group</a:t>
            </a:r>
          </a:p>
          <a:p>
            <a:pPr marL="347662" lvl="1" indent="0" eaLnBrk="1" hangingPunct="1">
              <a:buNone/>
            </a:pPr>
            <a:r>
              <a:rPr lang="en-US" sz="2400" dirty="0" smtClean="0"/>
              <a:t>Alliances that are neither formally structured nor organizationally determined; often social &amp; influential. </a:t>
            </a:r>
          </a:p>
        </p:txBody>
      </p:sp>
      <p:sp>
        <p:nvSpPr>
          <p:cNvPr id="2" name="Content Placeholder 1"/>
          <p:cNvSpPr>
            <a:spLocks noGrp="1"/>
          </p:cNvSpPr>
          <p:nvPr>
            <p:ph sz="half" idx="2"/>
          </p:nvPr>
        </p:nvSpPr>
        <p:spPr>
          <a:xfrm>
            <a:off x="4964805" y="1387475"/>
            <a:ext cx="3034607" cy="4013200"/>
          </a:xfrm>
        </p:spPr>
        <p:txBody>
          <a:bodyPr/>
          <a:lstStyle/>
          <a:p>
            <a:endParaRPr lang="en-US"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US" dirty="0" smtClean="0"/>
              <a:t>Types of Groups and Teams </a:t>
            </a:r>
            <a:r>
              <a:rPr lang="en-US" sz="1800" dirty="0" smtClean="0"/>
              <a:t>(Ch. 10)</a:t>
            </a:r>
            <a:r>
              <a:rPr lang="en-US" dirty="0" smtClean="0"/>
              <a:t> </a:t>
            </a:r>
          </a:p>
        </p:txBody>
      </p:sp>
      <p:graphicFrame>
        <p:nvGraphicFramePr>
          <p:cNvPr id="16387" name="Object 3"/>
          <p:cNvGraphicFramePr>
            <a:graphicFrameLocks noChangeAspect="1"/>
          </p:cNvGraphicFramePr>
          <p:nvPr/>
        </p:nvGraphicFramePr>
        <p:xfrm>
          <a:off x="781050" y="1122363"/>
          <a:ext cx="6704013" cy="4535487"/>
        </p:xfrm>
        <a:graphic>
          <a:graphicData uri="http://schemas.openxmlformats.org/presentationml/2006/ole">
            <mc:AlternateContent xmlns:mc="http://schemas.openxmlformats.org/markup-compatibility/2006">
              <mc:Choice xmlns:v="urn:schemas-microsoft-com:vml" Requires="v">
                <p:oleObj spid="_x0000_s16444" name="Document" r:id="rId4" imgW="6019800" imgH="4076700" progId="Word.Document.8">
                  <p:embed/>
                </p:oleObj>
              </mc:Choice>
              <mc:Fallback>
                <p:oleObj name="Document" r:id="rId4" imgW="6019800" imgH="40767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050" y="1122363"/>
                        <a:ext cx="6704013"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en-US" dirty="0" smtClean="0"/>
              <a:t>Types of Groups and Teams</a:t>
            </a:r>
          </a:p>
        </p:txBody>
      </p:sp>
      <p:graphicFrame>
        <p:nvGraphicFramePr>
          <p:cNvPr id="17411" name="Object 3"/>
          <p:cNvGraphicFramePr>
            <a:graphicFrameLocks noChangeAspect="1"/>
          </p:cNvGraphicFramePr>
          <p:nvPr>
            <p:extLst>
              <p:ext uri="{D42A27DB-BD31-4B8C-83A1-F6EECF244321}">
                <p14:modId xmlns:p14="http://schemas.microsoft.com/office/powerpoint/2010/main" val="3762939848"/>
              </p:ext>
            </p:extLst>
          </p:nvPr>
        </p:nvGraphicFramePr>
        <p:xfrm>
          <a:off x="857250" y="1154111"/>
          <a:ext cx="6704013" cy="4535487"/>
        </p:xfrm>
        <a:graphic>
          <a:graphicData uri="http://schemas.openxmlformats.org/presentationml/2006/ole">
            <mc:AlternateContent xmlns:mc="http://schemas.openxmlformats.org/markup-compatibility/2006">
              <mc:Choice xmlns:v="urn:schemas-microsoft-com:vml" Requires="v">
                <p:oleObj spid="_x0000_s17463" name="Document" r:id="rId4" imgW="6019800" imgH="4076700" progId="Word.Document.8">
                  <p:embed/>
                </p:oleObj>
              </mc:Choice>
              <mc:Fallback>
                <p:oleObj name="Document" r:id="rId4" imgW="6019800" imgH="40767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50" y="1154111"/>
                        <a:ext cx="6704013"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Self-Managed Work </a:t>
            </a:r>
            <a:r>
              <a:rPr lang="en-US" dirty="0"/>
              <a:t>Teams</a:t>
            </a:r>
            <a:br>
              <a:rPr lang="en-US" dirty="0"/>
            </a:br>
            <a:r>
              <a:rPr lang="en-US" sz="1400" dirty="0">
                <a:hlinkClick r:id="rId3"/>
              </a:rPr>
              <a:t>https://www.youtube.com/watch?v=ddZc4kDn_-</a:t>
            </a:r>
            <a:r>
              <a:rPr lang="en-US" sz="1400" dirty="0" smtClean="0">
                <a:hlinkClick r:id="rId3"/>
              </a:rPr>
              <a:t>I</a:t>
            </a:r>
            <a:r>
              <a:rPr lang="en-US" sz="1400" dirty="0" smtClean="0"/>
              <a:t>  (3 min commercial for them…)</a:t>
            </a:r>
          </a:p>
        </p:txBody>
      </p:sp>
      <p:sp>
        <p:nvSpPr>
          <p:cNvPr id="18435" name="Rectangle 3"/>
          <p:cNvSpPr>
            <a:spLocks noGrp="1" noChangeArrowheads="1"/>
          </p:cNvSpPr>
          <p:nvPr>
            <p:ph type="body" idx="1"/>
          </p:nvPr>
        </p:nvSpPr>
        <p:spPr>
          <a:xfrm>
            <a:off x="403762" y="1535582"/>
            <a:ext cx="7634288" cy="4013200"/>
          </a:xfrm>
        </p:spPr>
        <p:txBody>
          <a:bodyPr/>
          <a:lstStyle/>
          <a:p>
            <a:pPr eaLnBrk="1" hangingPunct="1">
              <a:lnSpc>
                <a:spcPct val="90000"/>
              </a:lnSpc>
              <a:buFont typeface="Wingdings" pitchFamily="2" charset="2"/>
              <a:buNone/>
            </a:pPr>
            <a:r>
              <a:rPr lang="en-US" sz="2800" dirty="0" smtClean="0"/>
              <a:t>What are some keys to effective self managed teams? </a:t>
            </a:r>
            <a:r>
              <a:rPr lang="en-US" sz="1600" dirty="0" smtClean="0"/>
              <a:t>(see text, Ch. 10)</a:t>
            </a:r>
            <a:r>
              <a:rPr lang="en-US" sz="2800" dirty="0" smtClean="0"/>
              <a:t> </a:t>
            </a:r>
          </a:p>
          <a:p>
            <a:pPr eaLnBrk="1" hangingPunct="1">
              <a:lnSpc>
                <a:spcPct val="90000"/>
              </a:lnSpc>
              <a:buFont typeface="Wingdings" pitchFamily="2" charset="2"/>
              <a:buNone/>
            </a:pPr>
            <a:endParaRPr lang="en-US" sz="2800" dirty="0"/>
          </a:p>
          <a:p>
            <a:pPr eaLnBrk="1" hangingPunct="1">
              <a:lnSpc>
                <a:spcPct val="90000"/>
              </a:lnSpc>
              <a:buFont typeface="Wingdings" pitchFamily="2" charset="2"/>
              <a:buNone/>
            </a:pPr>
            <a:endParaRPr lang="en-US" sz="2800" dirty="0" smtClean="0"/>
          </a:p>
          <a:p>
            <a:pPr eaLnBrk="1" hangingPunct="1">
              <a:lnSpc>
                <a:spcPct val="90000"/>
              </a:lnSpc>
              <a:buFont typeface="Wingdings" pitchFamily="2" charset="2"/>
              <a:buNone/>
            </a:pPr>
            <a:endParaRPr lang="en-US" sz="2800" dirty="0"/>
          </a:p>
          <a:p>
            <a:pPr eaLnBrk="1" hangingPunct="1">
              <a:lnSpc>
                <a:spcPct val="90000"/>
              </a:lnSpc>
              <a:buNone/>
            </a:pPr>
            <a:r>
              <a:rPr lang="en-US" sz="1400" dirty="0" smtClean="0"/>
              <a:t>Ricardo </a:t>
            </a:r>
            <a:r>
              <a:rPr lang="en-US" sz="1400" dirty="0" err="1" smtClean="0"/>
              <a:t>Semler</a:t>
            </a:r>
            <a:r>
              <a:rPr lang="en-US" sz="1400" dirty="0" smtClean="0"/>
              <a:t> of </a:t>
            </a:r>
            <a:r>
              <a:rPr lang="en-US" sz="1400" dirty="0" err="1" smtClean="0"/>
              <a:t>Semco</a:t>
            </a:r>
            <a:r>
              <a:rPr lang="en-US" sz="1400" dirty="0" smtClean="0"/>
              <a:t> changed his company so that it was organized around self-managed work teams (e.g., before hiring new managers, they must be approved by the subordinates; teams determine the work methods; pay is set by the group).  For an interview, see:   </a:t>
            </a:r>
            <a:r>
              <a:rPr lang="en-US" sz="1400" dirty="0" smtClean="0">
                <a:hlinkClick r:id="rId4"/>
              </a:rPr>
              <a:t>https</a:t>
            </a:r>
            <a:r>
              <a:rPr lang="en-US" sz="1400" dirty="0">
                <a:hlinkClick r:id="rId4"/>
              </a:rPr>
              <a:t>://</a:t>
            </a:r>
            <a:r>
              <a:rPr lang="en-US" sz="1400" dirty="0" smtClean="0">
                <a:hlinkClick r:id="rId4"/>
              </a:rPr>
              <a:t>www.youtube.com/watch?v=UxeosFrLFH8</a:t>
            </a:r>
            <a:r>
              <a:rPr lang="en-US" sz="1400" dirty="0" smtClean="0"/>
              <a:t> (optional, 20 min.)</a:t>
            </a:r>
          </a:p>
          <a:p>
            <a:pPr marL="347662" lvl="1" indent="0" eaLnBrk="1" hangingPunct="1">
              <a:lnSpc>
                <a:spcPct val="90000"/>
              </a:lnSpc>
              <a:buNone/>
            </a:pPr>
            <a:r>
              <a:rPr lang="en-US" sz="2100" i="1" dirty="0" smtClean="0"/>
              <a:t>Why</a:t>
            </a:r>
            <a:r>
              <a:rPr lang="en-US" sz="2100" dirty="0" smtClean="0"/>
              <a:t> </a:t>
            </a:r>
            <a:r>
              <a:rPr lang="en-US" sz="2100" i="1" dirty="0"/>
              <a:t>d</a:t>
            </a:r>
            <a:r>
              <a:rPr lang="en-US" sz="2100" i="1" dirty="0" smtClean="0"/>
              <a:t>o self-managed teams work better in some national cultures than in other cultures?   </a:t>
            </a:r>
            <a:r>
              <a:rPr lang="en-US" sz="1800" i="1" dirty="0" smtClean="0"/>
              <a:t>(See text, Ch. 10). </a:t>
            </a:r>
            <a:endParaRPr lang="en-US" sz="2200" i="1" dirty="0"/>
          </a:p>
          <a:p>
            <a:pPr lvl="1" eaLnBrk="1" hangingPunct="1">
              <a:lnSpc>
                <a:spcPct val="90000"/>
              </a:lnSpc>
            </a:pPr>
            <a:endParaRPr lang="en-US" sz="2400" dirty="0" smtClean="0"/>
          </a:p>
        </p:txBody>
      </p:sp>
      <p:sp>
        <p:nvSpPr>
          <p:cNvPr id="3" name="Rectangle 2"/>
          <p:cNvSpPr/>
          <p:nvPr/>
        </p:nvSpPr>
        <p:spPr bwMode="auto">
          <a:xfrm>
            <a:off x="701596" y="4603661"/>
            <a:ext cx="7286625" cy="790575"/>
          </a:xfrm>
          <a:prstGeom prst="rect">
            <a:avLst/>
          </a:prstGeom>
          <a:blipFill dpi="0" rotWithShape="1">
            <a:blip r:embed="rId5">
              <a:alphaModFix amt="34000"/>
            </a:blip>
            <a:srcRect/>
            <a:tile tx="0" ty="0" sx="100000" sy="100000" flip="none" algn="tl"/>
          </a:bli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2640</TotalTime>
  <Words>1769</Words>
  <Application>Microsoft Office PowerPoint</Application>
  <PresentationFormat>Custom</PresentationFormat>
  <Paragraphs>279</Paragraphs>
  <Slides>39</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Jones2 T05</vt:lpstr>
      <vt:lpstr>Document</vt:lpstr>
      <vt:lpstr>Effective Groups and Teams</vt:lpstr>
      <vt:lpstr>Learning Objectives</vt:lpstr>
      <vt:lpstr>Definitions</vt:lpstr>
      <vt:lpstr>Groups, Teams and  Organizational Effectiveness (ch. 9)</vt:lpstr>
      <vt:lpstr>Groups’ and Teams’ Contributions to Organizational Effectiveness</vt:lpstr>
      <vt:lpstr>The Types of Groups and Teams </vt:lpstr>
      <vt:lpstr>Types of Groups and Teams (Ch. 10) </vt:lpstr>
      <vt:lpstr>Types of Groups and Teams</vt:lpstr>
      <vt:lpstr>Self-Managed Work Teams https://www.youtube.com/watch?v=ddZc4kDn_-I  (3 min commercial for them…)</vt:lpstr>
      <vt:lpstr>Group Dynamics</vt:lpstr>
      <vt:lpstr>Group Dynamics:   Types of Interdependence</vt:lpstr>
      <vt:lpstr>Group Dynamics: Dynamic Equilibrium</vt:lpstr>
      <vt:lpstr>Group Dynamics: Dynamic Equilibrium</vt:lpstr>
      <vt:lpstr>Differentiation within Groups</vt:lpstr>
      <vt:lpstr>Differentiation: Group Roles </vt:lpstr>
      <vt:lpstr>Differentiation:  Group Roles</vt:lpstr>
      <vt:lpstr>Differentiation:  Group Roles</vt:lpstr>
      <vt:lpstr>Differentiation:  Group Roles</vt:lpstr>
      <vt:lpstr>Differentiation Within Groups: Consequences for Productivity</vt:lpstr>
      <vt:lpstr>Differentiation Within Groups: Consequences for Productivity</vt:lpstr>
      <vt:lpstr>Consequences of Status Differentiation:  For Influence Within the Group</vt:lpstr>
      <vt:lpstr>Stages of Group Development</vt:lpstr>
      <vt:lpstr>Group Dynamics</vt:lpstr>
      <vt:lpstr>Group Cohesiveness</vt:lpstr>
      <vt:lpstr>Sources and Consequences of  Group Cohesiveness</vt:lpstr>
      <vt:lpstr>Factors Leading to Group Cohesiveness (“Team Cohesion”)  </vt:lpstr>
      <vt:lpstr> Group Cohesiveness</vt:lpstr>
      <vt:lpstr>     Level of Conformity to              Group Norms</vt:lpstr>
      <vt:lpstr>Group Norms</vt:lpstr>
      <vt:lpstr>Group Norms</vt:lpstr>
      <vt:lpstr>Group Decision Making</vt:lpstr>
      <vt:lpstr>Avoiding/Reducing Groupthink: Devil’s Advocacy and Dialectical Inquiry</vt:lpstr>
      <vt:lpstr>“Risky Shift”  (Extreme Shift; Group Shift; ch. 9)</vt:lpstr>
      <vt:lpstr>Managing Groups  for High Performance</vt:lpstr>
      <vt:lpstr>Managing Groups  for High Performance (pp. 303-305)</vt:lpstr>
      <vt:lpstr>Name Some Ways to Reduce  Social Loafing</vt:lpstr>
      <vt:lpstr>Reducing Social Loafing: Keeping group size at an appropriate level </vt:lpstr>
      <vt:lpstr>Punctuated Equilibrium Model                                                        (Ch. 9)</vt:lpstr>
      <vt:lpstr>Summary</vt:lpstr>
    </vt:vector>
  </TitlesOfParts>
  <Manager>Haldala</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 Crane</dc:creator>
  <cp:lastModifiedBy>Owner</cp:lastModifiedBy>
  <cp:revision>120</cp:revision>
  <cp:lastPrinted>2011-04-11T02:01:03Z</cp:lastPrinted>
  <dcterms:created xsi:type="dcterms:W3CDTF">2004-09-20T18:17:15Z</dcterms:created>
  <dcterms:modified xsi:type="dcterms:W3CDTF">2018-07-29T17:19:58Z</dcterms:modified>
  <cp:category>Presentation</cp:category>
</cp:coreProperties>
</file>