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5"/>
  </p:notesMasterIdLst>
  <p:sldIdLst>
    <p:sldId id="258" r:id="rId2"/>
    <p:sldId id="259" r:id="rId3"/>
    <p:sldId id="261" r:id="rId4"/>
    <p:sldId id="262" r:id="rId5"/>
    <p:sldId id="264" r:id="rId6"/>
    <p:sldId id="263" r:id="rId7"/>
    <p:sldId id="265" r:id="rId8"/>
    <p:sldId id="266" r:id="rId9"/>
    <p:sldId id="268" r:id="rId10"/>
    <p:sldId id="269" r:id="rId11"/>
    <p:sldId id="298" r:id="rId12"/>
    <p:sldId id="293" r:id="rId13"/>
    <p:sldId id="301" r:id="rId14"/>
    <p:sldId id="302" r:id="rId15"/>
    <p:sldId id="294" r:id="rId16"/>
    <p:sldId id="295" r:id="rId17"/>
    <p:sldId id="296" r:id="rId18"/>
    <p:sldId id="297" r:id="rId19"/>
    <p:sldId id="279" r:id="rId20"/>
    <p:sldId id="300" r:id="rId21"/>
    <p:sldId id="280" r:id="rId22"/>
    <p:sldId id="299" r:id="rId23"/>
    <p:sldId id="288" r:id="rId24"/>
    <p:sldId id="289" r:id="rId25"/>
    <p:sldId id="290" r:id="rId26"/>
    <p:sldId id="284" r:id="rId27"/>
    <p:sldId id="303" r:id="rId28"/>
    <p:sldId id="291" r:id="rId29"/>
    <p:sldId id="292" r:id="rId30"/>
    <p:sldId id="304" r:id="rId31"/>
    <p:sldId id="285" r:id="rId32"/>
    <p:sldId id="286" r:id="rId33"/>
    <p:sldId id="287" r:id="rId34"/>
  </p:sldIdLst>
  <p:sldSz cx="8229600" cy="5943600"/>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1872">
          <p15:clr>
            <a:srgbClr val="A4A3A4"/>
          </p15:clr>
        </p15:guide>
        <p15:guide id="2" pos="259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69A4"/>
    <a:srgbClr val="FDE7CD"/>
    <a:srgbClr val="FFFFA3"/>
    <a:srgbClr val="AF7EBE"/>
    <a:srgbClr val="D9C2E0"/>
    <a:srgbClr val="5A8F3D"/>
    <a:srgbClr val="0B3F49"/>
    <a:srgbClr val="538438"/>
    <a:srgbClr val="608834"/>
    <a:srgbClr val="BB2C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66" autoAdjust="0"/>
    <p:restoredTop sz="94660" autoAdjust="0"/>
  </p:normalViewPr>
  <p:slideViewPr>
    <p:cSldViewPr snapToGrid="0">
      <p:cViewPr>
        <p:scale>
          <a:sx n="105" d="100"/>
          <a:sy n="105" d="100"/>
        </p:scale>
        <p:origin x="274" y="245"/>
      </p:cViewPr>
      <p:guideLst>
        <p:guide orient="horz" pos="1872"/>
        <p:guide pos="2592"/>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2808"/>
    </p:cViewPr>
  </p:sorterViewPr>
  <p:notesViewPr>
    <p:cSldViewPr snapToGrid="0">
      <p:cViewPr varScale="1">
        <p:scale>
          <a:sx n="83" d="100"/>
          <a:sy n="83" d="100"/>
        </p:scale>
        <p:origin x="-1992" y="-72"/>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85B970-CD31-411C-A972-66A2653FBBE5}" type="doc">
      <dgm:prSet loTypeId="urn:microsoft.com/office/officeart/2005/8/layout/hierarchy1" loCatId="hierarchy" qsTypeId="urn:microsoft.com/office/officeart/2005/8/quickstyle/simple5" qsCatId="simple" csTypeId="urn:microsoft.com/office/officeart/2005/8/colors/colorful5" csCatId="colorful" phldr="1"/>
      <dgm:spPr/>
      <dgm:t>
        <a:bodyPr/>
        <a:lstStyle/>
        <a:p>
          <a:endParaRPr lang="en-US"/>
        </a:p>
      </dgm:t>
    </dgm:pt>
    <dgm:pt modelId="{584C9D2F-EB73-4801-947E-580476317A5A}">
      <dgm:prSet phldrT="[Text]"/>
      <dgm:spPr/>
      <dgm:t>
        <a:bodyPr/>
        <a:lstStyle/>
        <a:p>
          <a:r>
            <a:rPr lang="en-US" dirty="0" smtClean="0"/>
            <a:t>CEO</a:t>
          </a:r>
          <a:endParaRPr lang="en-US" dirty="0"/>
        </a:p>
      </dgm:t>
    </dgm:pt>
    <dgm:pt modelId="{460C9808-63FF-486A-A1F8-61A9EE600C0F}" type="parTrans" cxnId="{02D51CB6-AC75-45A9-80ED-799C18DE1228}">
      <dgm:prSet/>
      <dgm:spPr/>
      <dgm:t>
        <a:bodyPr/>
        <a:lstStyle/>
        <a:p>
          <a:endParaRPr lang="en-US"/>
        </a:p>
      </dgm:t>
    </dgm:pt>
    <dgm:pt modelId="{3671271D-1D35-42CE-9EE2-4A1943300E1E}" type="sibTrans" cxnId="{02D51CB6-AC75-45A9-80ED-799C18DE1228}">
      <dgm:prSet/>
      <dgm:spPr/>
      <dgm:t>
        <a:bodyPr/>
        <a:lstStyle/>
        <a:p>
          <a:endParaRPr lang="en-US"/>
        </a:p>
      </dgm:t>
    </dgm:pt>
    <dgm:pt modelId="{6C707378-58DF-4BAB-91C8-E85E1BE38E08}">
      <dgm:prSet phldrT="[Text]"/>
      <dgm:spPr/>
      <dgm:t>
        <a:bodyPr/>
        <a:lstStyle/>
        <a:p>
          <a:r>
            <a:rPr lang="en-US" dirty="0" smtClean="0"/>
            <a:t>VP</a:t>
          </a:r>
          <a:endParaRPr lang="en-US" dirty="0"/>
        </a:p>
      </dgm:t>
    </dgm:pt>
    <dgm:pt modelId="{851E282A-6CB7-4127-894E-2C9827044A95}" type="parTrans" cxnId="{A045415F-D683-4F72-98C6-D31EBF339B99}">
      <dgm:prSet/>
      <dgm:spPr/>
      <dgm:t>
        <a:bodyPr/>
        <a:lstStyle/>
        <a:p>
          <a:endParaRPr lang="en-US" dirty="0"/>
        </a:p>
      </dgm:t>
    </dgm:pt>
    <dgm:pt modelId="{5928FFAC-7FB7-43D0-B851-70F3C96DDEB2}" type="sibTrans" cxnId="{A045415F-D683-4F72-98C6-D31EBF339B99}">
      <dgm:prSet/>
      <dgm:spPr/>
      <dgm:t>
        <a:bodyPr/>
        <a:lstStyle/>
        <a:p>
          <a:endParaRPr lang="en-US"/>
        </a:p>
      </dgm:t>
    </dgm:pt>
    <dgm:pt modelId="{6FC72BEA-7E08-4E94-AA2F-F36F37B07F4C}">
      <dgm:prSet phldrT="[Text]"/>
      <dgm:spPr/>
      <dgm:t>
        <a:bodyPr/>
        <a:lstStyle/>
        <a:p>
          <a:r>
            <a:rPr lang="en-US" dirty="0" smtClean="0"/>
            <a:t>Mgr</a:t>
          </a:r>
          <a:endParaRPr lang="en-US" dirty="0"/>
        </a:p>
      </dgm:t>
    </dgm:pt>
    <dgm:pt modelId="{66B14778-9481-4A7A-AFB1-FCEBFA5031DF}" type="parTrans" cxnId="{0C5E52A9-3120-45FD-B2A2-C4238B1BC5E9}">
      <dgm:prSet/>
      <dgm:spPr/>
      <dgm:t>
        <a:bodyPr/>
        <a:lstStyle/>
        <a:p>
          <a:endParaRPr lang="en-US" dirty="0"/>
        </a:p>
      </dgm:t>
    </dgm:pt>
    <dgm:pt modelId="{B7BDE170-4E7B-45B6-B85E-BF5558DDDB42}" type="sibTrans" cxnId="{0C5E52A9-3120-45FD-B2A2-C4238B1BC5E9}">
      <dgm:prSet/>
      <dgm:spPr/>
      <dgm:t>
        <a:bodyPr/>
        <a:lstStyle/>
        <a:p>
          <a:endParaRPr lang="en-US"/>
        </a:p>
      </dgm:t>
    </dgm:pt>
    <dgm:pt modelId="{6DC70934-095F-4445-AFBC-B1215794A062}">
      <dgm:prSet phldrT="[Text]"/>
      <dgm:spPr/>
      <dgm:t>
        <a:bodyPr/>
        <a:lstStyle/>
        <a:p>
          <a:r>
            <a:rPr lang="en-US" dirty="0" smtClean="0"/>
            <a:t>Mgr</a:t>
          </a:r>
          <a:endParaRPr lang="en-US" dirty="0"/>
        </a:p>
      </dgm:t>
    </dgm:pt>
    <dgm:pt modelId="{E32CFB39-6E43-4071-A485-2BD19D12A256}" type="parTrans" cxnId="{32D6A4AD-B5C3-48FA-B571-0D16B02F19FF}">
      <dgm:prSet/>
      <dgm:spPr/>
      <dgm:t>
        <a:bodyPr/>
        <a:lstStyle/>
        <a:p>
          <a:endParaRPr lang="en-US" dirty="0"/>
        </a:p>
      </dgm:t>
    </dgm:pt>
    <dgm:pt modelId="{50F64A69-FD08-4806-875C-D96E2E90678D}" type="sibTrans" cxnId="{32D6A4AD-B5C3-48FA-B571-0D16B02F19FF}">
      <dgm:prSet/>
      <dgm:spPr/>
      <dgm:t>
        <a:bodyPr/>
        <a:lstStyle/>
        <a:p>
          <a:endParaRPr lang="en-US"/>
        </a:p>
      </dgm:t>
    </dgm:pt>
    <dgm:pt modelId="{1E3676A3-6CFF-4D2F-A457-347E5BC1A207}">
      <dgm:prSet phldrT="[Text]"/>
      <dgm:spPr/>
      <dgm:t>
        <a:bodyPr/>
        <a:lstStyle/>
        <a:p>
          <a:r>
            <a:rPr lang="en-US" dirty="0" smtClean="0"/>
            <a:t>VP</a:t>
          </a:r>
          <a:endParaRPr lang="en-US" dirty="0"/>
        </a:p>
      </dgm:t>
    </dgm:pt>
    <dgm:pt modelId="{FF8C636F-FDB5-4C82-B775-180AF7AEC21B}" type="parTrans" cxnId="{C73191BE-B296-4C19-BAC4-76EBA74850DB}">
      <dgm:prSet/>
      <dgm:spPr/>
      <dgm:t>
        <a:bodyPr/>
        <a:lstStyle/>
        <a:p>
          <a:endParaRPr lang="en-US" dirty="0"/>
        </a:p>
      </dgm:t>
    </dgm:pt>
    <dgm:pt modelId="{090D8523-367C-4AAF-B457-FAD2D68CA7E4}" type="sibTrans" cxnId="{C73191BE-B296-4C19-BAC4-76EBA74850DB}">
      <dgm:prSet/>
      <dgm:spPr/>
      <dgm:t>
        <a:bodyPr/>
        <a:lstStyle/>
        <a:p>
          <a:endParaRPr lang="en-US"/>
        </a:p>
      </dgm:t>
    </dgm:pt>
    <dgm:pt modelId="{80DB34A4-8197-4B8A-8D8F-10CD647CAD42}">
      <dgm:prSet phldrT="[Text]"/>
      <dgm:spPr/>
      <dgm:t>
        <a:bodyPr/>
        <a:lstStyle/>
        <a:p>
          <a:r>
            <a:rPr lang="en-US" dirty="0" smtClean="0"/>
            <a:t>Mgr</a:t>
          </a:r>
          <a:endParaRPr lang="en-US" dirty="0"/>
        </a:p>
      </dgm:t>
    </dgm:pt>
    <dgm:pt modelId="{C42FA997-08B2-4FED-9672-E20E81043F0B}" type="parTrans" cxnId="{BED5FBFE-936B-4A60-8A90-998ED2FC59AF}">
      <dgm:prSet/>
      <dgm:spPr/>
      <dgm:t>
        <a:bodyPr/>
        <a:lstStyle/>
        <a:p>
          <a:endParaRPr lang="en-US" dirty="0"/>
        </a:p>
      </dgm:t>
    </dgm:pt>
    <dgm:pt modelId="{50FAB2EC-618B-4433-B118-CDF63C5EA413}" type="sibTrans" cxnId="{BED5FBFE-936B-4A60-8A90-998ED2FC59AF}">
      <dgm:prSet/>
      <dgm:spPr/>
      <dgm:t>
        <a:bodyPr/>
        <a:lstStyle/>
        <a:p>
          <a:endParaRPr lang="en-US"/>
        </a:p>
      </dgm:t>
    </dgm:pt>
    <dgm:pt modelId="{6D2A8BE1-7D68-4EA9-B19C-0C3C12D25C8C}">
      <dgm:prSet phldrT="[Text]"/>
      <dgm:spPr/>
      <dgm:t>
        <a:bodyPr/>
        <a:lstStyle/>
        <a:p>
          <a:r>
            <a:rPr lang="en-US" dirty="0" smtClean="0"/>
            <a:t>Mgr</a:t>
          </a:r>
          <a:endParaRPr lang="en-US" dirty="0"/>
        </a:p>
      </dgm:t>
    </dgm:pt>
    <dgm:pt modelId="{ACEF4842-12B1-40F1-AD8C-56277B422E75}" type="parTrans" cxnId="{6FE22C09-2994-4AE5-A93C-36BDBA1D96D7}">
      <dgm:prSet/>
      <dgm:spPr/>
      <dgm:t>
        <a:bodyPr/>
        <a:lstStyle/>
        <a:p>
          <a:endParaRPr lang="en-US" dirty="0"/>
        </a:p>
      </dgm:t>
    </dgm:pt>
    <dgm:pt modelId="{AF7A1785-50A9-4759-8B27-6BF3D3D771C6}" type="sibTrans" cxnId="{6FE22C09-2994-4AE5-A93C-36BDBA1D96D7}">
      <dgm:prSet/>
      <dgm:spPr/>
      <dgm:t>
        <a:bodyPr/>
        <a:lstStyle/>
        <a:p>
          <a:endParaRPr lang="en-US"/>
        </a:p>
      </dgm:t>
    </dgm:pt>
    <dgm:pt modelId="{DA46886B-6415-4C6D-8043-5A8A582A14B8}" type="pres">
      <dgm:prSet presAssocID="{8A85B970-CD31-411C-A972-66A2653FBBE5}" presName="hierChild1" presStyleCnt="0">
        <dgm:presLayoutVars>
          <dgm:chPref val="1"/>
          <dgm:dir/>
          <dgm:animOne val="branch"/>
          <dgm:animLvl val="lvl"/>
          <dgm:resizeHandles/>
        </dgm:presLayoutVars>
      </dgm:prSet>
      <dgm:spPr/>
      <dgm:t>
        <a:bodyPr/>
        <a:lstStyle/>
        <a:p>
          <a:endParaRPr lang="en-US"/>
        </a:p>
      </dgm:t>
    </dgm:pt>
    <dgm:pt modelId="{CC08A312-9A55-44E0-BEDB-73D3197B2D3D}" type="pres">
      <dgm:prSet presAssocID="{584C9D2F-EB73-4801-947E-580476317A5A}" presName="hierRoot1" presStyleCnt="0"/>
      <dgm:spPr/>
    </dgm:pt>
    <dgm:pt modelId="{5ABEA072-46BA-4C86-A714-69496FF6AABC}" type="pres">
      <dgm:prSet presAssocID="{584C9D2F-EB73-4801-947E-580476317A5A}" presName="composite" presStyleCnt="0"/>
      <dgm:spPr/>
    </dgm:pt>
    <dgm:pt modelId="{D755589E-FFC2-4982-851F-1035F79A983A}" type="pres">
      <dgm:prSet presAssocID="{584C9D2F-EB73-4801-947E-580476317A5A}" presName="background" presStyleLbl="node0" presStyleIdx="0" presStyleCnt="1"/>
      <dgm:spPr/>
    </dgm:pt>
    <dgm:pt modelId="{5E6A90D6-A314-4883-A579-FECAFA5F62A3}" type="pres">
      <dgm:prSet presAssocID="{584C9D2F-EB73-4801-947E-580476317A5A}" presName="text" presStyleLbl="fgAcc0" presStyleIdx="0" presStyleCnt="1">
        <dgm:presLayoutVars>
          <dgm:chPref val="3"/>
        </dgm:presLayoutVars>
      </dgm:prSet>
      <dgm:spPr/>
      <dgm:t>
        <a:bodyPr/>
        <a:lstStyle/>
        <a:p>
          <a:endParaRPr lang="en-US"/>
        </a:p>
      </dgm:t>
    </dgm:pt>
    <dgm:pt modelId="{157570B9-D1DA-46F1-9755-BCE6732D0D1C}" type="pres">
      <dgm:prSet presAssocID="{584C9D2F-EB73-4801-947E-580476317A5A}" presName="hierChild2" presStyleCnt="0"/>
      <dgm:spPr/>
    </dgm:pt>
    <dgm:pt modelId="{4B96F6BE-1C03-4F8B-864C-4FF76C808C23}" type="pres">
      <dgm:prSet presAssocID="{851E282A-6CB7-4127-894E-2C9827044A95}" presName="Name10" presStyleLbl="parChTrans1D2" presStyleIdx="0" presStyleCnt="2"/>
      <dgm:spPr/>
      <dgm:t>
        <a:bodyPr/>
        <a:lstStyle/>
        <a:p>
          <a:endParaRPr lang="en-US"/>
        </a:p>
      </dgm:t>
    </dgm:pt>
    <dgm:pt modelId="{9EA745A5-731F-465A-B960-BC1B0698D204}" type="pres">
      <dgm:prSet presAssocID="{6C707378-58DF-4BAB-91C8-E85E1BE38E08}" presName="hierRoot2" presStyleCnt="0"/>
      <dgm:spPr/>
    </dgm:pt>
    <dgm:pt modelId="{C06AEEA4-98A7-483A-B458-833A0B7E0CFB}" type="pres">
      <dgm:prSet presAssocID="{6C707378-58DF-4BAB-91C8-E85E1BE38E08}" presName="composite2" presStyleCnt="0"/>
      <dgm:spPr/>
    </dgm:pt>
    <dgm:pt modelId="{0048B10B-7976-4D47-BD82-549D3E861D2A}" type="pres">
      <dgm:prSet presAssocID="{6C707378-58DF-4BAB-91C8-E85E1BE38E08}" presName="background2" presStyleLbl="node2" presStyleIdx="0" presStyleCnt="2"/>
      <dgm:spPr/>
    </dgm:pt>
    <dgm:pt modelId="{6ADCDE0D-6303-4D22-9DA0-7987A9AC314A}" type="pres">
      <dgm:prSet presAssocID="{6C707378-58DF-4BAB-91C8-E85E1BE38E08}" presName="text2" presStyleLbl="fgAcc2" presStyleIdx="0" presStyleCnt="2" custLinFactNeighborX="-25412" custLinFactNeighborY="-3133">
        <dgm:presLayoutVars>
          <dgm:chPref val="3"/>
        </dgm:presLayoutVars>
      </dgm:prSet>
      <dgm:spPr/>
      <dgm:t>
        <a:bodyPr/>
        <a:lstStyle/>
        <a:p>
          <a:endParaRPr lang="en-US"/>
        </a:p>
      </dgm:t>
    </dgm:pt>
    <dgm:pt modelId="{48C9882E-AF38-4958-BE94-17D06EEF895E}" type="pres">
      <dgm:prSet presAssocID="{6C707378-58DF-4BAB-91C8-E85E1BE38E08}" presName="hierChild3" presStyleCnt="0"/>
      <dgm:spPr/>
    </dgm:pt>
    <dgm:pt modelId="{DA753490-6BE2-4043-AA67-EC5269E52171}" type="pres">
      <dgm:prSet presAssocID="{66B14778-9481-4A7A-AFB1-FCEBFA5031DF}" presName="Name17" presStyleLbl="parChTrans1D3" presStyleIdx="0" presStyleCnt="4"/>
      <dgm:spPr/>
      <dgm:t>
        <a:bodyPr/>
        <a:lstStyle/>
        <a:p>
          <a:endParaRPr lang="en-US"/>
        </a:p>
      </dgm:t>
    </dgm:pt>
    <dgm:pt modelId="{70C8DED3-9625-4B98-92F8-B5A26459BD77}" type="pres">
      <dgm:prSet presAssocID="{6FC72BEA-7E08-4E94-AA2F-F36F37B07F4C}" presName="hierRoot3" presStyleCnt="0"/>
      <dgm:spPr/>
    </dgm:pt>
    <dgm:pt modelId="{4317A4A3-4041-40E2-87F7-C4A69942261E}" type="pres">
      <dgm:prSet presAssocID="{6FC72BEA-7E08-4E94-AA2F-F36F37B07F4C}" presName="composite3" presStyleCnt="0"/>
      <dgm:spPr/>
    </dgm:pt>
    <dgm:pt modelId="{A89685FD-85F7-4F26-9FD8-9FC69328038C}" type="pres">
      <dgm:prSet presAssocID="{6FC72BEA-7E08-4E94-AA2F-F36F37B07F4C}" presName="background3" presStyleLbl="node3" presStyleIdx="0" presStyleCnt="4"/>
      <dgm:spPr/>
    </dgm:pt>
    <dgm:pt modelId="{F3179ED6-A67B-4D10-A150-00DA213D53F9}" type="pres">
      <dgm:prSet presAssocID="{6FC72BEA-7E08-4E94-AA2F-F36F37B07F4C}" presName="text3" presStyleLbl="fgAcc3" presStyleIdx="0" presStyleCnt="4" custLinFactNeighborY="53358">
        <dgm:presLayoutVars>
          <dgm:chPref val="3"/>
        </dgm:presLayoutVars>
      </dgm:prSet>
      <dgm:spPr/>
      <dgm:t>
        <a:bodyPr/>
        <a:lstStyle/>
        <a:p>
          <a:endParaRPr lang="en-US"/>
        </a:p>
      </dgm:t>
    </dgm:pt>
    <dgm:pt modelId="{F0133100-E515-4235-8ED7-4ED2F0353222}" type="pres">
      <dgm:prSet presAssocID="{6FC72BEA-7E08-4E94-AA2F-F36F37B07F4C}" presName="hierChild4" presStyleCnt="0"/>
      <dgm:spPr/>
    </dgm:pt>
    <dgm:pt modelId="{343AFD01-E02F-49B8-9117-CBED8A7C4D9C}" type="pres">
      <dgm:prSet presAssocID="{E32CFB39-6E43-4071-A485-2BD19D12A256}" presName="Name17" presStyleLbl="parChTrans1D3" presStyleIdx="1" presStyleCnt="4"/>
      <dgm:spPr/>
      <dgm:t>
        <a:bodyPr/>
        <a:lstStyle/>
        <a:p>
          <a:endParaRPr lang="en-US"/>
        </a:p>
      </dgm:t>
    </dgm:pt>
    <dgm:pt modelId="{C7234B49-D6F3-4CAD-976D-FD4CB4A9D946}" type="pres">
      <dgm:prSet presAssocID="{6DC70934-095F-4445-AFBC-B1215794A062}" presName="hierRoot3" presStyleCnt="0"/>
      <dgm:spPr/>
    </dgm:pt>
    <dgm:pt modelId="{FAAF8345-5873-4D34-8C29-B80456AF76B3}" type="pres">
      <dgm:prSet presAssocID="{6DC70934-095F-4445-AFBC-B1215794A062}" presName="composite3" presStyleCnt="0"/>
      <dgm:spPr/>
    </dgm:pt>
    <dgm:pt modelId="{BF313B17-E66E-496D-B32B-5064C98C9A18}" type="pres">
      <dgm:prSet presAssocID="{6DC70934-095F-4445-AFBC-B1215794A062}" presName="background3" presStyleLbl="node3" presStyleIdx="1" presStyleCnt="4"/>
      <dgm:spPr/>
    </dgm:pt>
    <dgm:pt modelId="{66825252-BF00-4A2A-A747-DACF944CF52E}" type="pres">
      <dgm:prSet presAssocID="{6DC70934-095F-4445-AFBC-B1215794A062}" presName="text3" presStyleLbl="fgAcc3" presStyleIdx="1" presStyleCnt="4" custLinFactNeighborX="1850" custLinFactNeighborY="56693">
        <dgm:presLayoutVars>
          <dgm:chPref val="3"/>
        </dgm:presLayoutVars>
      </dgm:prSet>
      <dgm:spPr/>
      <dgm:t>
        <a:bodyPr/>
        <a:lstStyle/>
        <a:p>
          <a:endParaRPr lang="en-US"/>
        </a:p>
      </dgm:t>
    </dgm:pt>
    <dgm:pt modelId="{4EA2E49E-966F-44D8-A8AA-0734871714A3}" type="pres">
      <dgm:prSet presAssocID="{6DC70934-095F-4445-AFBC-B1215794A062}" presName="hierChild4" presStyleCnt="0"/>
      <dgm:spPr/>
    </dgm:pt>
    <dgm:pt modelId="{26624C62-C73F-4A25-BCCC-60536B7789C0}" type="pres">
      <dgm:prSet presAssocID="{FF8C636F-FDB5-4C82-B775-180AF7AEC21B}" presName="Name10" presStyleLbl="parChTrans1D2" presStyleIdx="1" presStyleCnt="2"/>
      <dgm:spPr/>
      <dgm:t>
        <a:bodyPr/>
        <a:lstStyle/>
        <a:p>
          <a:endParaRPr lang="en-US"/>
        </a:p>
      </dgm:t>
    </dgm:pt>
    <dgm:pt modelId="{F33766B5-5810-4337-B1DB-F2B644F569E7}" type="pres">
      <dgm:prSet presAssocID="{1E3676A3-6CFF-4D2F-A457-347E5BC1A207}" presName="hierRoot2" presStyleCnt="0"/>
      <dgm:spPr/>
    </dgm:pt>
    <dgm:pt modelId="{AE0F8975-E890-4DF5-B528-150D6F187C87}" type="pres">
      <dgm:prSet presAssocID="{1E3676A3-6CFF-4D2F-A457-347E5BC1A207}" presName="composite2" presStyleCnt="0"/>
      <dgm:spPr/>
    </dgm:pt>
    <dgm:pt modelId="{6120AC0F-CE06-4305-8179-0502D8F22D79}" type="pres">
      <dgm:prSet presAssocID="{1E3676A3-6CFF-4D2F-A457-347E5BC1A207}" presName="background2" presStyleLbl="node2" presStyleIdx="1" presStyleCnt="2"/>
      <dgm:spPr/>
    </dgm:pt>
    <dgm:pt modelId="{EDDEBCE9-6827-4BC9-9555-82121CEE703A}" type="pres">
      <dgm:prSet presAssocID="{1E3676A3-6CFF-4D2F-A457-347E5BC1A207}" presName="text2" presStyleLbl="fgAcc2" presStyleIdx="1" presStyleCnt="2" custLinFactNeighborX="16941" custLinFactNeighborY="614">
        <dgm:presLayoutVars>
          <dgm:chPref val="3"/>
        </dgm:presLayoutVars>
      </dgm:prSet>
      <dgm:spPr/>
      <dgm:t>
        <a:bodyPr/>
        <a:lstStyle/>
        <a:p>
          <a:endParaRPr lang="en-US"/>
        </a:p>
      </dgm:t>
    </dgm:pt>
    <dgm:pt modelId="{8A3CBF5F-4E31-4250-992B-7BF2E09CCBAE}" type="pres">
      <dgm:prSet presAssocID="{1E3676A3-6CFF-4D2F-A457-347E5BC1A207}" presName="hierChild3" presStyleCnt="0"/>
      <dgm:spPr/>
    </dgm:pt>
    <dgm:pt modelId="{9F7AE694-0FD2-412E-AB3C-A14887C9D4AB}" type="pres">
      <dgm:prSet presAssocID="{C42FA997-08B2-4FED-9672-E20E81043F0B}" presName="Name17" presStyleLbl="parChTrans1D3" presStyleIdx="2" presStyleCnt="4"/>
      <dgm:spPr/>
      <dgm:t>
        <a:bodyPr/>
        <a:lstStyle/>
        <a:p>
          <a:endParaRPr lang="en-US"/>
        </a:p>
      </dgm:t>
    </dgm:pt>
    <dgm:pt modelId="{B2B572F3-72E9-401C-BFEE-BF257384A00B}" type="pres">
      <dgm:prSet presAssocID="{80DB34A4-8197-4B8A-8D8F-10CD647CAD42}" presName="hierRoot3" presStyleCnt="0"/>
      <dgm:spPr/>
    </dgm:pt>
    <dgm:pt modelId="{4251FFAD-054A-4F3A-8A91-130DB206C209}" type="pres">
      <dgm:prSet presAssocID="{80DB34A4-8197-4B8A-8D8F-10CD647CAD42}" presName="composite3" presStyleCnt="0"/>
      <dgm:spPr/>
    </dgm:pt>
    <dgm:pt modelId="{44F02458-0009-43DF-ABDA-F9DB93D2B83D}" type="pres">
      <dgm:prSet presAssocID="{80DB34A4-8197-4B8A-8D8F-10CD647CAD42}" presName="background3" presStyleLbl="node3" presStyleIdx="2" presStyleCnt="4"/>
      <dgm:spPr/>
    </dgm:pt>
    <dgm:pt modelId="{D6F5FD7D-4929-4AF8-BABC-E2C7D16FDA88}" type="pres">
      <dgm:prSet presAssocID="{80DB34A4-8197-4B8A-8D8F-10CD647CAD42}" presName="text3" presStyleLbl="fgAcc3" presStyleIdx="2" presStyleCnt="4" custLinFactNeighborX="0" custLinFactNeighborY="61695">
        <dgm:presLayoutVars>
          <dgm:chPref val="3"/>
        </dgm:presLayoutVars>
      </dgm:prSet>
      <dgm:spPr/>
      <dgm:t>
        <a:bodyPr/>
        <a:lstStyle/>
        <a:p>
          <a:endParaRPr lang="en-US"/>
        </a:p>
      </dgm:t>
    </dgm:pt>
    <dgm:pt modelId="{D728508E-A9FD-4042-A7D7-57036FF31F5F}" type="pres">
      <dgm:prSet presAssocID="{80DB34A4-8197-4B8A-8D8F-10CD647CAD42}" presName="hierChild4" presStyleCnt="0"/>
      <dgm:spPr/>
    </dgm:pt>
    <dgm:pt modelId="{603A2C90-BFC2-4F90-8102-61B57000F9CC}" type="pres">
      <dgm:prSet presAssocID="{ACEF4842-12B1-40F1-AD8C-56277B422E75}" presName="Name17" presStyleLbl="parChTrans1D3" presStyleIdx="3" presStyleCnt="4"/>
      <dgm:spPr/>
      <dgm:t>
        <a:bodyPr/>
        <a:lstStyle/>
        <a:p>
          <a:endParaRPr lang="en-US"/>
        </a:p>
      </dgm:t>
    </dgm:pt>
    <dgm:pt modelId="{66CCD245-165B-40ED-9805-B6F01C031F43}" type="pres">
      <dgm:prSet presAssocID="{6D2A8BE1-7D68-4EA9-B19C-0C3C12D25C8C}" presName="hierRoot3" presStyleCnt="0"/>
      <dgm:spPr/>
    </dgm:pt>
    <dgm:pt modelId="{62361855-2DE1-465C-A169-DD07168FE95E}" type="pres">
      <dgm:prSet presAssocID="{6D2A8BE1-7D68-4EA9-B19C-0C3C12D25C8C}" presName="composite3" presStyleCnt="0"/>
      <dgm:spPr/>
    </dgm:pt>
    <dgm:pt modelId="{90F14E13-D16E-44C4-8A0B-A7AB9712E926}" type="pres">
      <dgm:prSet presAssocID="{6D2A8BE1-7D68-4EA9-B19C-0C3C12D25C8C}" presName="background3" presStyleLbl="node3" presStyleIdx="3" presStyleCnt="4"/>
      <dgm:spPr/>
    </dgm:pt>
    <dgm:pt modelId="{283EB348-27A9-4160-B8C4-03717796CE4D}" type="pres">
      <dgm:prSet presAssocID="{6D2A8BE1-7D68-4EA9-B19C-0C3C12D25C8C}" presName="text3" presStyleLbl="fgAcc3" presStyleIdx="3" presStyleCnt="4" custLinFactNeighborX="140" custLinFactNeighborY="65030">
        <dgm:presLayoutVars>
          <dgm:chPref val="3"/>
        </dgm:presLayoutVars>
      </dgm:prSet>
      <dgm:spPr/>
      <dgm:t>
        <a:bodyPr/>
        <a:lstStyle/>
        <a:p>
          <a:endParaRPr lang="en-US"/>
        </a:p>
      </dgm:t>
    </dgm:pt>
    <dgm:pt modelId="{3463440C-AEA8-497E-AC17-536F69E87474}" type="pres">
      <dgm:prSet presAssocID="{6D2A8BE1-7D68-4EA9-B19C-0C3C12D25C8C}" presName="hierChild4" presStyleCnt="0"/>
      <dgm:spPr/>
    </dgm:pt>
  </dgm:ptLst>
  <dgm:cxnLst>
    <dgm:cxn modelId="{6FE22C09-2994-4AE5-A93C-36BDBA1D96D7}" srcId="{1E3676A3-6CFF-4D2F-A457-347E5BC1A207}" destId="{6D2A8BE1-7D68-4EA9-B19C-0C3C12D25C8C}" srcOrd="1" destOrd="0" parTransId="{ACEF4842-12B1-40F1-AD8C-56277B422E75}" sibTransId="{AF7A1785-50A9-4759-8B27-6BF3D3D771C6}"/>
    <dgm:cxn modelId="{E39A63DF-2D70-472C-93AE-9EB7D3F1DE95}" type="presOf" srcId="{66B14778-9481-4A7A-AFB1-FCEBFA5031DF}" destId="{DA753490-6BE2-4043-AA67-EC5269E52171}" srcOrd="0" destOrd="0" presId="urn:microsoft.com/office/officeart/2005/8/layout/hierarchy1"/>
    <dgm:cxn modelId="{A1D63447-1445-4FC6-A834-F739ED7695AA}" type="presOf" srcId="{6FC72BEA-7E08-4E94-AA2F-F36F37B07F4C}" destId="{F3179ED6-A67B-4D10-A150-00DA213D53F9}" srcOrd="0" destOrd="0" presId="urn:microsoft.com/office/officeart/2005/8/layout/hierarchy1"/>
    <dgm:cxn modelId="{CC79C89B-482E-4B30-A44A-85CC994B720E}" type="presOf" srcId="{1E3676A3-6CFF-4D2F-A457-347E5BC1A207}" destId="{EDDEBCE9-6827-4BC9-9555-82121CEE703A}" srcOrd="0" destOrd="0" presId="urn:microsoft.com/office/officeart/2005/8/layout/hierarchy1"/>
    <dgm:cxn modelId="{65C8B217-099C-474B-ADB0-500243E5BC72}" type="presOf" srcId="{6DC70934-095F-4445-AFBC-B1215794A062}" destId="{66825252-BF00-4A2A-A747-DACF944CF52E}" srcOrd="0" destOrd="0" presId="urn:microsoft.com/office/officeart/2005/8/layout/hierarchy1"/>
    <dgm:cxn modelId="{C73191BE-B296-4C19-BAC4-76EBA74850DB}" srcId="{584C9D2F-EB73-4801-947E-580476317A5A}" destId="{1E3676A3-6CFF-4D2F-A457-347E5BC1A207}" srcOrd="1" destOrd="0" parTransId="{FF8C636F-FDB5-4C82-B775-180AF7AEC21B}" sibTransId="{090D8523-367C-4AAF-B457-FAD2D68CA7E4}"/>
    <dgm:cxn modelId="{02D51CB6-AC75-45A9-80ED-799C18DE1228}" srcId="{8A85B970-CD31-411C-A972-66A2653FBBE5}" destId="{584C9D2F-EB73-4801-947E-580476317A5A}" srcOrd="0" destOrd="0" parTransId="{460C9808-63FF-486A-A1F8-61A9EE600C0F}" sibTransId="{3671271D-1D35-42CE-9EE2-4A1943300E1E}"/>
    <dgm:cxn modelId="{5CA60A47-3FC3-4167-98EF-21BA69AEB591}" type="presOf" srcId="{E32CFB39-6E43-4071-A485-2BD19D12A256}" destId="{343AFD01-E02F-49B8-9117-CBED8A7C4D9C}" srcOrd="0" destOrd="0" presId="urn:microsoft.com/office/officeart/2005/8/layout/hierarchy1"/>
    <dgm:cxn modelId="{A045415F-D683-4F72-98C6-D31EBF339B99}" srcId="{584C9D2F-EB73-4801-947E-580476317A5A}" destId="{6C707378-58DF-4BAB-91C8-E85E1BE38E08}" srcOrd="0" destOrd="0" parTransId="{851E282A-6CB7-4127-894E-2C9827044A95}" sibTransId="{5928FFAC-7FB7-43D0-B851-70F3C96DDEB2}"/>
    <dgm:cxn modelId="{AF26F8BA-95B1-48C8-9781-7145830EE558}" type="presOf" srcId="{80DB34A4-8197-4B8A-8D8F-10CD647CAD42}" destId="{D6F5FD7D-4929-4AF8-BABC-E2C7D16FDA88}" srcOrd="0" destOrd="0" presId="urn:microsoft.com/office/officeart/2005/8/layout/hierarchy1"/>
    <dgm:cxn modelId="{375D05FB-E3C9-4E08-B9D1-F0FE544C7371}" type="presOf" srcId="{8A85B970-CD31-411C-A972-66A2653FBBE5}" destId="{DA46886B-6415-4C6D-8043-5A8A582A14B8}" srcOrd="0" destOrd="0" presId="urn:microsoft.com/office/officeart/2005/8/layout/hierarchy1"/>
    <dgm:cxn modelId="{C9B5DFB8-B333-4E98-A65F-32EF2117A7CE}" type="presOf" srcId="{6C707378-58DF-4BAB-91C8-E85E1BE38E08}" destId="{6ADCDE0D-6303-4D22-9DA0-7987A9AC314A}" srcOrd="0" destOrd="0" presId="urn:microsoft.com/office/officeart/2005/8/layout/hierarchy1"/>
    <dgm:cxn modelId="{392C3289-3E60-41E4-841D-052B3229E71E}" type="presOf" srcId="{C42FA997-08B2-4FED-9672-E20E81043F0B}" destId="{9F7AE694-0FD2-412E-AB3C-A14887C9D4AB}" srcOrd="0" destOrd="0" presId="urn:microsoft.com/office/officeart/2005/8/layout/hierarchy1"/>
    <dgm:cxn modelId="{32D6A4AD-B5C3-48FA-B571-0D16B02F19FF}" srcId="{6C707378-58DF-4BAB-91C8-E85E1BE38E08}" destId="{6DC70934-095F-4445-AFBC-B1215794A062}" srcOrd="1" destOrd="0" parTransId="{E32CFB39-6E43-4071-A485-2BD19D12A256}" sibTransId="{50F64A69-FD08-4806-875C-D96E2E90678D}"/>
    <dgm:cxn modelId="{01F1B318-DA58-4680-845E-3A178293A0E2}" type="presOf" srcId="{ACEF4842-12B1-40F1-AD8C-56277B422E75}" destId="{603A2C90-BFC2-4F90-8102-61B57000F9CC}" srcOrd="0" destOrd="0" presId="urn:microsoft.com/office/officeart/2005/8/layout/hierarchy1"/>
    <dgm:cxn modelId="{B22B3490-C694-4923-9477-C7C1A1739A18}" type="presOf" srcId="{FF8C636F-FDB5-4C82-B775-180AF7AEC21B}" destId="{26624C62-C73F-4A25-BCCC-60536B7789C0}" srcOrd="0" destOrd="0" presId="urn:microsoft.com/office/officeart/2005/8/layout/hierarchy1"/>
    <dgm:cxn modelId="{3558F13A-1FAC-4B03-8E19-39B24FBEFD3B}" type="presOf" srcId="{6D2A8BE1-7D68-4EA9-B19C-0C3C12D25C8C}" destId="{283EB348-27A9-4160-B8C4-03717796CE4D}" srcOrd="0" destOrd="0" presId="urn:microsoft.com/office/officeart/2005/8/layout/hierarchy1"/>
    <dgm:cxn modelId="{BED5FBFE-936B-4A60-8A90-998ED2FC59AF}" srcId="{1E3676A3-6CFF-4D2F-A457-347E5BC1A207}" destId="{80DB34A4-8197-4B8A-8D8F-10CD647CAD42}" srcOrd="0" destOrd="0" parTransId="{C42FA997-08B2-4FED-9672-E20E81043F0B}" sibTransId="{50FAB2EC-618B-4433-B118-CDF63C5EA413}"/>
    <dgm:cxn modelId="{0C5E52A9-3120-45FD-B2A2-C4238B1BC5E9}" srcId="{6C707378-58DF-4BAB-91C8-E85E1BE38E08}" destId="{6FC72BEA-7E08-4E94-AA2F-F36F37B07F4C}" srcOrd="0" destOrd="0" parTransId="{66B14778-9481-4A7A-AFB1-FCEBFA5031DF}" sibTransId="{B7BDE170-4E7B-45B6-B85E-BF5558DDDB42}"/>
    <dgm:cxn modelId="{3CBBF450-675C-478B-944C-23796B2EFE2B}" type="presOf" srcId="{584C9D2F-EB73-4801-947E-580476317A5A}" destId="{5E6A90D6-A314-4883-A579-FECAFA5F62A3}" srcOrd="0" destOrd="0" presId="urn:microsoft.com/office/officeart/2005/8/layout/hierarchy1"/>
    <dgm:cxn modelId="{B8A50DC7-3EF6-4040-B630-A495E78A810B}" type="presOf" srcId="{851E282A-6CB7-4127-894E-2C9827044A95}" destId="{4B96F6BE-1C03-4F8B-864C-4FF76C808C23}" srcOrd="0" destOrd="0" presId="urn:microsoft.com/office/officeart/2005/8/layout/hierarchy1"/>
    <dgm:cxn modelId="{B7C608A5-306A-42E9-8A04-08C1D7EB3B4E}" type="presParOf" srcId="{DA46886B-6415-4C6D-8043-5A8A582A14B8}" destId="{CC08A312-9A55-44E0-BEDB-73D3197B2D3D}" srcOrd="0" destOrd="0" presId="urn:microsoft.com/office/officeart/2005/8/layout/hierarchy1"/>
    <dgm:cxn modelId="{FDCAED92-E0AD-4A82-9509-A35528B1FBD1}" type="presParOf" srcId="{CC08A312-9A55-44E0-BEDB-73D3197B2D3D}" destId="{5ABEA072-46BA-4C86-A714-69496FF6AABC}" srcOrd="0" destOrd="0" presId="urn:microsoft.com/office/officeart/2005/8/layout/hierarchy1"/>
    <dgm:cxn modelId="{FCFBDF4E-6576-478B-9496-70986F4A192B}" type="presParOf" srcId="{5ABEA072-46BA-4C86-A714-69496FF6AABC}" destId="{D755589E-FFC2-4982-851F-1035F79A983A}" srcOrd="0" destOrd="0" presId="urn:microsoft.com/office/officeart/2005/8/layout/hierarchy1"/>
    <dgm:cxn modelId="{1DCED9F7-2C85-42C0-AC4D-1387024A1A4D}" type="presParOf" srcId="{5ABEA072-46BA-4C86-A714-69496FF6AABC}" destId="{5E6A90D6-A314-4883-A579-FECAFA5F62A3}" srcOrd="1" destOrd="0" presId="urn:microsoft.com/office/officeart/2005/8/layout/hierarchy1"/>
    <dgm:cxn modelId="{D7272B25-27C3-41C0-8016-513F179626F9}" type="presParOf" srcId="{CC08A312-9A55-44E0-BEDB-73D3197B2D3D}" destId="{157570B9-D1DA-46F1-9755-BCE6732D0D1C}" srcOrd="1" destOrd="0" presId="urn:microsoft.com/office/officeart/2005/8/layout/hierarchy1"/>
    <dgm:cxn modelId="{8EAA3B28-CBB6-42E1-85E4-EC4204FC1389}" type="presParOf" srcId="{157570B9-D1DA-46F1-9755-BCE6732D0D1C}" destId="{4B96F6BE-1C03-4F8B-864C-4FF76C808C23}" srcOrd="0" destOrd="0" presId="urn:microsoft.com/office/officeart/2005/8/layout/hierarchy1"/>
    <dgm:cxn modelId="{AE372F3D-D75D-4278-9293-2845CAFA8DD9}" type="presParOf" srcId="{157570B9-D1DA-46F1-9755-BCE6732D0D1C}" destId="{9EA745A5-731F-465A-B960-BC1B0698D204}" srcOrd="1" destOrd="0" presId="urn:microsoft.com/office/officeart/2005/8/layout/hierarchy1"/>
    <dgm:cxn modelId="{335B724D-3B9E-43B3-92CC-BFC94AA67DEE}" type="presParOf" srcId="{9EA745A5-731F-465A-B960-BC1B0698D204}" destId="{C06AEEA4-98A7-483A-B458-833A0B7E0CFB}" srcOrd="0" destOrd="0" presId="urn:microsoft.com/office/officeart/2005/8/layout/hierarchy1"/>
    <dgm:cxn modelId="{DDD698B9-A7BD-4B52-9B77-B98B13C38FF9}" type="presParOf" srcId="{C06AEEA4-98A7-483A-B458-833A0B7E0CFB}" destId="{0048B10B-7976-4D47-BD82-549D3E861D2A}" srcOrd="0" destOrd="0" presId="urn:microsoft.com/office/officeart/2005/8/layout/hierarchy1"/>
    <dgm:cxn modelId="{011B63AA-7B8D-4EEA-B1C7-791F08180370}" type="presParOf" srcId="{C06AEEA4-98A7-483A-B458-833A0B7E0CFB}" destId="{6ADCDE0D-6303-4D22-9DA0-7987A9AC314A}" srcOrd="1" destOrd="0" presId="urn:microsoft.com/office/officeart/2005/8/layout/hierarchy1"/>
    <dgm:cxn modelId="{580F8F57-3EC4-4254-B38E-F46CF9CDA2FB}" type="presParOf" srcId="{9EA745A5-731F-465A-B960-BC1B0698D204}" destId="{48C9882E-AF38-4958-BE94-17D06EEF895E}" srcOrd="1" destOrd="0" presId="urn:microsoft.com/office/officeart/2005/8/layout/hierarchy1"/>
    <dgm:cxn modelId="{C151CAA0-9590-46BC-960C-7BF3F85362F9}" type="presParOf" srcId="{48C9882E-AF38-4958-BE94-17D06EEF895E}" destId="{DA753490-6BE2-4043-AA67-EC5269E52171}" srcOrd="0" destOrd="0" presId="urn:microsoft.com/office/officeart/2005/8/layout/hierarchy1"/>
    <dgm:cxn modelId="{D1F19890-C6C8-40A9-AC0A-676038FE54A0}" type="presParOf" srcId="{48C9882E-AF38-4958-BE94-17D06EEF895E}" destId="{70C8DED3-9625-4B98-92F8-B5A26459BD77}" srcOrd="1" destOrd="0" presId="urn:microsoft.com/office/officeart/2005/8/layout/hierarchy1"/>
    <dgm:cxn modelId="{0F0872FF-9829-4CB9-ADD1-ECB775C766D2}" type="presParOf" srcId="{70C8DED3-9625-4B98-92F8-B5A26459BD77}" destId="{4317A4A3-4041-40E2-87F7-C4A69942261E}" srcOrd="0" destOrd="0" presId="urn:microsoft.com/office/officeart/2005/8/layout/hierarchy1"/>
    <dgm:cxn modelId="{28738552-7FA8-4F78-981D-C0EC4E4DFB3A}" type="presParOf" srcId="{4317A4A3-4041-40E2-87F7-C4A69942261E}" destId="{A89685FD-85F7-4F26-9FD8-9FC69328038C}" srcOrd="0" destOrd="0" presId="urn:microsoft.com/office/officeart/2005/8/layout/hierarchy1"/>
    <dgm:cxn modelId="{483C48F3-83AB-47A2-A4C6-B3C1D230EFB3}" type="presParOf" srcId="{4317A4A3-4041-40E2-87F7-C4A69942261E}" destId="{F3179ED6-A67B-4D10-A150-00DA213D53F9}" srcOrd="1" destOrd="0" presId="urn:microsoft.com/office/officeart/2005/8/layout/hierarchy1"/>
    <dgm:cxn modelId="{2B3369DB-62A6-4A3B-9EC9-7A3AD9B980D4}" type="presParOf" srcId="{70C8DED3-9625-4B98-92F8-B5A26459BD77}" destId="{F0133100-E515-4235-8ED7-4ED2F0353222}" srcOrd="1" destOrd="0" presId="urn:microsoft.com/office/officeart/2005/8/layout/hierarchy1"/>
    <dgm:cxn modelId="{FC331267-80C0-470C-A1F4-F932374AB5F3}" type="presParOf" srcId="{48C9882E-AF38-4958-BE94-17D06EEF895E}" destId="{343AFD01-E02F-49B8-9117-CBED8A7C4D9C}" srcOrd="2" destOrd="0" presId="urn:microsoft.com/office/officeart/2005/8/layout/hierarchy1"/>
    <dgm:cxn modelId="{4F38AF4B-E261-4E00-8525-7E8B974BF7BC}" type="presParOf" srcId="{48C9882E-AF38-4958-BE94-17D06EEF895E}" destId="{C7234B49-D6F3-4CAD-976D-FD4CB4A9D946}" srcOrd="3" destOrd="0" presId="urn:microsoft.com/office/officeart/2005/8/layout/hierarchy1"/>
    <dgm:cxn modelId="{84EAAE95-6D20-4521-8704-C4F43C4F754F}" type="presParOf" srcId="{C7234B49-D6F3-4CAD-976D-FD4CB4A9D946}" destId="{FAAF8345-5873-4D34-8C29-B80456AF76B3}" srcOrd="0" destOrd="0" presId="urn:microsoft.com/office/officeart/2005/8/layout/hierarchy1"/>
    <dgm:cxn modelId="{65AA9E64-9CD3-4FE0-AE83-FEE14469BB3A}" type="presParOf" srcId="{FAAF8345-5873-4D34-8C29-B80456AF76B3}" destId="{BF313B17-E66E-496D-B32B-5064C98C9A18}" srcOrd="0" destOrd="0" presId="urn:microsoft.com/office/officeart/2005/8/layout/hierarchy1"/>
    <dgm:cxn modelId="{5C8D0402-FA47-4B90-A383-7F9004EBB3B9}" type="presParOf" srcId="{FAAF8345-5873-4D34-8C29-B80456AF76B3}" destId="{66825252-BF00-4A2A-A747-DACF944CF52E}" srcOrd="1" destOrd="0" presId="urn:microsoft.com/office/officeart/2005/8/layout/hierarchy1"/>
    <dgm:cxn modelId="{2A6C79AA-65A5-4249-8FAD-5217AA347C8C}" type="presParOf" srcId="{C7234B49-D6F3-4CAD-976D-FD4CB4A9D946}" destId="{4EA2E49E-966F-44D8-A8AA-0734871714A3}" srcOrd="1" destOrd="0" presId="urn:microsoft.com/office/officeart/2005/8/layout/hierarchy1"/>
    <dgm:cxn modelId="{42A77532-D98B-49C9-826D-656AF9F31A54}" type="presParOf" srcId="{157570B9-D1DA-46F1-9755-BCE6732D0D1C}" destId="{26624C62-C73F-4A25-BCCC-60536B7789C0}" srcOrd="2" destOrd="0" presId="urn:microsoft.com/office/officeart/2005/8/layout/hierarchy1"/>
    <dgm:cxn modelId="{8FB34C65-7E40-4C30-9920-538E76287FA9}" type="presParOf" srcId="{157570B9-D1DA-46F1-9755-BCE6732D0D1C}" destId="{F33766B5-5810-4337-B1DB-F2B644F569E7}" srcOrd="3" destOrd="0" presId="urn:microsoft.com/office/officeart/2005/8/layout/hierarchy1"/>
    <dgm:cxn modelId="{CBAD1DAE-1DBD-4AC5-86D0-A28AFF240047}" type="presParOf" srcId="{F33766B5-5810-4337-B1DB-F2B644F569E7}" destId="{AE0F8975-E890-4DF5-B528-150D6F187C87}" srcOrd="0" destOrd="0" presId="urn:microsoft.com/office/officeart/2005/8/layout/hierarchy1"/>
    <dgm:cxn modelId="{2C8D7F48-C2B6-48AD-A18E-1AB3CB5CAA75}" type="presParOf" srcId="{AE0F8975-E890-4DF5-B528-150D6F187C87}" destId="{6120AC0F-CE06-4305-8179-0502D8F22D79}" srcOrd="0" destOrd="0" presId="urn:microsoft.com/office/officeart/2005/8/layout/hierarchy1"/>
    <dgm:cxn modelId="{870CBE93-5E1E-46E2-8BE5-490DC8692ACD}" type="presParOf" srcId="{AE0F8975-E890-4DF5-B528-150D6F187C87}" destId="{EDDEBCE9-6827-4BC9-9555-82121CEE703A}" srcOrd="1" destOrd="0" presId="urn:microsoft.com/office/officeart/2005/8/layout/hierarchy1"/>
    <dgm:cxn modelId="{ACEC08F8-697B-4BFA-83B3-05BCC3AD8F85}" type="presParOf" srcId="{F33766B5-5810-4337-B1DB-F2B644F569E7}" destId="{8A3CBF5F-4E31-4250-992B-7BF2E09CCBAE}" srcOrd="1" destOrd="0" presId="urn:microsoft.com/office/officeart/2005/8/layout/hierarchy1"/>
    <dgm:cxn modelId="{4392F283-1F87-46F4-806A-1976014953D5}" type="presParOf" srcId="{8A3CBF5F-4E31-4250-992B-7BF2E09CCBAE}" destId="{9F7AE694-0FD2-412E-AB3C-A14887C9D4AB}" srcOrd="0" destOrd="0" presId="urn:microsoft.com/office/officeart/2005/8/layout/hierarchy1"/>
    <dgm:cxn modelId="{CF7C8A3A-074B-431B-A843-76CA7429781B}" type="presParOf" srcId="{8A3CBF5F-4E31-4250-992B-7BF2E09CCBAE}" destId="{B2B572F3-72E9-401C-BFEE-BF257384A00B}" srcOrd="1" destOrd="0" presId="urn:microsoft.com/office/officeart/2005/8/layout/hierarchy1"/>
    <dgm:cxn modelId="{A7F458A7-5F16-4929-8B77-AF9F0B6988E6}" type="presParOf" srcId="{B2B572F3-72E9-401C-BFEE-BF257384A00B}" destId="{4251FFAD-054A-4F3A-8A91-130DB206C209}" srcOrd="0" destOrd="0" presId="urn:microsoft.com/office/officeart/2005/8/layout/hierarchy1"/>
    <dgm:cxn modelId="{A8329B8F-4B1A-43EB-933E-522C3D2373EB}" type="presParOf" srcId="{4251FFAD-054A-4F3A-8A91-130DB206C209}" destId="{44F02458-0009-43DF-ABDA-F9DB93D2B83D}" srcOrd="0" destOrd="0" presId="urn:microsoft.com/office/officeart/2005/8/layout/hierarchy1"/>
    <dgm:cxn modelId="{5141EAC4-FEF8-4C29-A646-0AF88651104B}" type="presParOf" srcId="{4251FFAD-054A-4F3A-8A91-130DB206C209}" destId="{D6F5FD7D-4929-4AF8-BABC-E2C7D16FDA88}" srcOrd="1" destOrd="0" presId="urn:microsoft.com/office/officeart/2005/8/layout/hierarchy1"/>
    <dgm:cxn modelId="{55138D2A-AC04-4B35-A48D-06FCD47AC1AC}" type="presParOf" srcId="{B2B572F3-72E9-401C-BFEE-BF257384A00B}" destId="{D728508E-A9FD-4042-A7D7-57036FF31F5F}" srcOrd="1" destOrd="0" presId="urn:microsoft.com/office/officeart/2005/8/layout/hierarchy1"/>
    <dgm:cxn modelId="{7B14EF45-BB5F-4292-B70B-8628EB08AA12}" type="presParOf" srcId="{8A3CBF5F-4E31-4250-992B-7BF2E09CCBAE}" destId="{603A2C90-BFC2-4F90-8102-61B57000F9CC}" srcOrd="2" destOrd="0" presId="urn:microsoft.com/office/officeart/2005/8/layout/hierarchy1"/>
    <dgm:cxn modelId="{9B189E7F-C96F-46E1-81A0-A732C94F022E}" type="presParOf" srcId="{8A3CBF5F-4E31-4250-992B-7BF2E09CCBAE}" destId="{66CCD245-165B-40ED-9805-B6F01C031F43}" srcOrd="3" destOrd="0" presId="urn:microsoft.com/office/officeart/2005/8/layout/hierarchy1"/>
    <dgm:cxn modelId="{24307478-3010-4E60-B946-203D984D0C7E}" type="presParOf" srcId="{66CCD245-165B-40ED-9805-B6F01C031F43}" destId="{62361855-2DE1-465C-A169-DD07168FE95E}" srcOrd="0" destOrd="0" presId="urn:microsoft.com/office/officeart/2005/8/layout/hierarchy1"/>
    <dgm:cxn modelId="{962E5C24-DC5C-4077-BE74-D21FEE9B2BC9}" type="presParOf" srcId="{62361855-2DE1-465C-A169-DD07168FE95E}" destId="{90F14E13-D16E-44C4-8A0B-A7AB9712E926}" srcOrd="0" destOrd="0" presId="urn:microsoft.com/office/officeart/2005/8/layout/hierarchy1"/>
    <dgm:cxn modelId="{AE499F9F-ECA2-4657-B624-2E7C866326DC}" type="presParOf" srcId="{62361855-2DE1-465C-A169-DD07168FE95E}" destId="{283EB348-27A9-4160-B8C4-03717796CE4D}" srcOrd="1" destOrd="0" presId="urn:microsoft.com/office/officeart/2005/8/layout/hierarchy1"/>
    <dgm:cxn modelId="{3E6776BE-0B15-4AC2-A82B-9A75E31AAC64}" type="presParOf" srcId="{66CCD245-165B-40ED-9805-B6F01C031F43}" destId="{3463440C-AEA8-497E-AC17-536F69E8747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3A2C90-BFC2-4F90-8102-61B57000F9CC}">
      <dsp:nvSpPr>
        <dsp:cNvPr id="0" name=""/>
        <dsp:cNvSpPr/>
      </dsp:nvSpPr>
      <dsp:spPr>
        <a:xfrm>
          <a:off x="3741972" y="1986786"/>
          <a:ext cx="444956" cy="702806"/>
        </a:xfrm>
        <a:custGeom>
          <a:avLst/>
          <a:gdLst/>
          <a:ahLst/>
          <a:cxnLst/>
          <a:rect l="0" t="0" r="0" b="0"/>
          <a:pathLst>
            <a:path>
              <a:moveTo>
                <a:pt x="0" y="0"/>
              </a:moveTo>
              <a:lnTo>
                <a:pt x="0" y="609779"/>
              </a:lnTo>
              <a:lnTo>
                <a:pt x="444956" y="609779"/>
              </a:lnTo>
              <a:lnTo>
                <a:pt x="444956" y="702806"/>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7AE694-0FD2-412E-AB3C-A14887C9D4AB}">
      <dsp:nvSpPr>
        <dsp:cNvPr id="0" name=""/>
        <dsp:cNvSpPr/>
      </dsp:nvSpPr>
      <dsp:spPr>
        <a:xfrm>
          <a:off x="2958182" y="1986786"/>
          <a:ext cx="783789" cy="681540"/>
        </a:xfrm>
        <a:custGeom>
          <a:avLst/>
          <a:gdLst/>
          <a:ahLst/>
          <a:cxnLst/>
          <a:rect l="0" t="0" r="0" b="0"/>
          <a:pathLst>
            <a:path>
              <a:moveTo>
                <a:pt x="783789" y="0"/>
              </a:moveTo>
              <a:lnTo>
                <a:pt x="783789" y="588513"/>
              </a:lnTo>
              <a:lnTo>
                <a:pt x="0" y="588513"/>
              </a:lnTo>
              <a:lnTo>
                <a:pt x="0" y="681540"/>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624C62-C73F-4A25-BCCC-60536B7789C0}">
      <dsp:nvSpPr>
        <dsp:cNvPr id="0" name=""/>
        <dsp:cNvSpPr/>
      </dsp:nvSpPr>
      <dsp:spPr>
        <a:xfrm>
          <a:off x="2344511" y="1053160"/>
          <a:ext cx="1397460" cy="295966"/>
        </a:xfrm>
        <a:custGeom>
          <a:avLst/>
          <a:gdLst/>
          <a:ahLst/>
          <a:cxnLst/>
          <a:rect l="0" t="0" r="0" b="0"/>
          <a:pathLst>
            <a:path>
              <a:moveTo>
                <a:pt x="0" y="0"/>
              </a:moveTo>
              <a:lnTo>
                <a:pt x="0" y="202939"/>
              </a:lnTo>
              <a:lnTo>
                <a:pt x="1397460" y="202939"/>
              </a:lnTo>
              <a:lnTo>
                <a:pt x="1397460" y="29596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3AFD01-E02F-49B8-9117-CBED8A7C4D9C}">
      <dsp:nvSpPr>
        <dsp:cNvPr id="0" name=""/>
        <dsp:cNvSpPr/>
      </dsp:nvSpPr>
      <dsp:spPr>
        <a:xfrm>
          <a:off x="861986" y="1962893"/>
          <a:ext cx="887432" cy="673537"/>
        </a:xfrm>
        <a:custGeom>
          <a:avLst/>
          <a:gdLst/>
          <a:ahLst/>
          <a:cxnLst/>
          <a:rect l="0" t="0" r="0" b="0"/>
          <a:pathLst>
            <a:path>
              <a:moveTo>
                <a:pt x="0" y="0"/>
              </a:moveTo>
              <a:lnTo>
                <a:pt x="0" y="580510"/>
              </a:lnTo>
              <a:lnTo>
                <a:pt x="887432" y="580510"/>
              </a:lnTo>
              <a:lnTo>
                <a:pt x="887432" y="673537"/>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753490-6BE2-4043-AA67-EC5269E52171}">
      <dsp:nvSpPr>
        <dsp:cNvPr id="0" name=""/>
        <dsp:cNvSpPr/>
      </dsp:nvSpPr>
      <dsp:spPr>
        <a:xfrm>
          <a:off x="503500" y="1962893"/>
          <a:ext cx="358486" cy="652271"/>
        </a:xfrm>
        <a:custGeom>
          <a:avLst/>
          <a:gdLst/>
          <a:ahLst/>
          <a:cxnLst/>
          <a:rect l="0" t="0" r="0" b="0"/>
          <a:pathLst>
            <a:path>
              <a:moveTo>
                <a:pt x="358486" y="0"/>
              </a:moveTo>
              <a:lnTo>
                <a:pt x="358486" y="559244"/>
              </a:lnTo>
              <a:lnTo>
                <a:pt x="0" y="559244"/>
              </a:lnTo>
              <a:lnTo>
                <a:pt x="0" y="65227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96F6BE-1C03-4F8B-864C-4FF76C808C23}">
      <dsp:nvSpPr>
        <dsp:cNvPr id="0" name=""/>
        <dsp:cNvSpPr/>
      </dsp:nvSpPr>
      <dsp:spPr>
        <a:xfrm>
          <a:off x="861986" y="1053160"/>
          <a:ext cx="1482525" cy="272073"/>
        </a:xfrm>
        <a:custGeom>
          <a:avLst/>
          <a:gdLst/>
          <a:ahLst/>
          <a:cxnLst/>
          <a:rect l="0" t="0" r="0" b="0"/>
          <a:pathLst>
            <a:path>
              <a:moveTo>
                <a:pt x="1482525" y="0"/>
              </a:moveTo>
              <a:lnTo>
                <a:pt x="1482525" y="179046"/>
              </a:lnTo>
              <a:lnTo>
                <a:pt x="0" y="179046"/>
              </a:lnTo>
              <a:lnTo>
                <a:pt x="0" y="27207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55589E-FFC2-4982-851F-1035F79A983A}">
      <dsp:nvSpPr>
        <dsp:cNvPr id="0" name=""/>
        <dsp:cNvSpPr/>
      </dsp:nvSpPr>
      <dsp:spPr>
        <a:xfrm>
          <a:off x="1842417" y="415500"/>
          <a:ext cx="1004188" cy="637659"/>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E6A90D6-A314-4883-A579-FECAFA5F62A3}">
      <dsp:nvSpPr>
        <dsp:cNvPr id="0" name=""/>
        <dsp:cNvSpPr/>
      </dsp:nvSpPr>
      <dsp:spPr>
        <a:xfrm>
          <a:off x="1953994" y="521498"/>
          <a:ext cx="1004188" cy="637659"/>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CEO</a:t>
          </a:r>
          <a:endParaRPr lang="en-US" sz="2700" kern="1200" dirty="0"/>
        </a:p>
      </dsp:txBody>
      <dsp:txXfrm>
        <a:off x="1972670" y="540174"/>
        <a:ext cx="966836" cy="600307"/>
      </dsp:txXfrm>
    </dsp:sp>
    <dsp:sp modelId="{0048B10B-7976-4D47-BD82-549D3E861D2A}">
      <dsp:nvSpPr>
        <dsp:cNvPr id="0" name=""/>
        <dsp:cNvSpPr/>
      </dsp:nvSpPr>
      <dsp:spPr>
        <a:xfrm>
          <a:off x="359892" y="1325233"/>
          <a:ext cx="1004188" cy="637659"/>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ADCDE0D-6303-4D22-9DA0-7987A9AC314A}">
      <dsp:nvSpPr>
        <dsp:cNvPr id="0" name=""/>
        <dsp:cNvSpPr/>
      </dsp:nvSpPr>
      <dsp:spPr>
        <a:xfrm>
          <a:off x="471469" y="1431231"/>
          <a:ext cx="1004188" cy="637659"/>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VP</a:t>
          </a:r>
          <a:endParaRPr lang="en-US" sz="2700" kern="1200" dirty="0"/>
        </a:p>
      </dsp:txBody>
      <dsp:txXfrm>
        <a:off x="490145" y="1449907"/>
        <a:ext cx="966836" cy="600307"/>
      </dsp:txXfrm>
    </dsp:sp>
    <dsp:sp modelId="{A89685FD-85F7-4F26-9FD8-9FC69328038C}">
      <dsp:nvSpPr>
        <dsp:cNvPr id="0" name=""/>
        <dsp:cNvSpPr/>
      </dsp:nvSpPr>
      <dsp:spPr>
        <a:xfrm>
          <a:off x="1406" y="2615164"/>
          <a:ext cx="1004188" cy="63765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3179ED6-A67B-4D10-A150-00DA213D53F9}">
      <dsp:nvSpPr>
        <dsp:cNvPr id="0" name=""/>
        <dsp:cNvSpPr/>
      </dsp:nvSpPr>
      <dsp:spPr>
        <a:xfrm>
          <a:off x="112982" y="2721162"/>
          <a:ext cx="1004188" cy="63765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Mgr</a:t>
          </a:r>
          <a:endParaRPr lang="en-US" sz="2700" kern="1200" dirty="0"/>
        </a:p>
      </dsp:txBody>
      <dsp:txXfrm>
        <a:off x="131658" y="2739838"/>
        <a:ext cx="966836" cy="600307"/>
      </dsp:txXfrm>
    </dsp:sp>
    <dsp:sp modelId="{BF313B17-E66E-496D-B32B-5064C98C9A18}">
      <dsp:nvSpPr>
        <dsp:cNvPr id="0" name=""/>
        <dsp:cNvSpPr/>
      </dsp:nvSpPr>
      <dsp:spPr>
        <a:xfrm>
          <a:off x="1247324" y="2636430"/>
          <a:ext cx="1004188" cy="63765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6825252-BF00-4A2A-A747-DACF944CF52E}">
      <dsp:nvSpPr>
        <dsp:cNvPr id="0" name=""/>
        <dsp:cNvSpPr/>
      </dsp:nvSpPr>
      <dsp:spPr>
        <a:xfrm>
          <a:off x="1358901" y="2742428"/>
          <a:ext cx="1004188" cy="63765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Mgr</a:t>
          </a:r>
          <a:endParaRPr lang="en-US" sz="2700" kern="1200" dirty="0"/>
        </a:p>
      </dsp:txBody>
      <dsp:txXfrm>
        <a:off x="1377577" y="2761104"/>
        <a:ext cx="966836" cy="600307"/>
      </dsp:txXfrm>
    </dsp:sp>
    <dsp:sp modelId="{6120AC0F-CE06-4305-8179-0502D8F22D79}">
      <dsp:nvSpPr>
        <dsp:cNvPr id="0" name=""/>
        <dsp:cNvSpPr/>
      </dsp:nvSpPr>
      <dsp:spPr>
        <a:xfrm>
          <a:off x="3239878" y="1349126"/>
          <a:ext cx="1004188" cy="637659"/>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DDEBCE9-6827-4BC9-9555-82121CEE703A}">
      <dsp:nvSpPr>
        <dsp:cNvPr id="0" name=""/>
        <dsp:cNvSpPr/>
      </dsp:nvSpPr>
      <dsp:spPr>
        <a:xfrm>
          <a:off x="3351454" y="1455124"/>
          <a:ext cx="1004188" cy="637659"/>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VP</a:t>
          </a:r>
          <a:endParaRPr lang="en-US" sz="2700" kern="1200" dirty="0"/>
        </a:p>
      </dsp:txBody>
      <dsp:txXfrm>
        <a:off x="3370130" y="1473800"/>
        <a:ext cx="966836" cy="600307"/>
      </dsp:txXfrm>
    </dsp:sp>
    <dsp:sp modelId="{44F02458-0009-43DF-ABDA-F9DB93D2B83D}">
      <dsp:nvSpPr>
        <dsp:cNvPr id="0" name=""/>
        <dsp:cNvSpPr/>
      </dsp:nvSpPr>
      <dsp:spPr>
        <a:xfrm>
          <a:off x="2456088" y="2668326"/>
          <a:ext cx="1004188" cy="63765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6F5FD7D-4929-4AF8-BABC-E2C7D16FDA88}">
      <dsp:nvSpPr>
        <dsp:cNvPr id="0" name=""/>
        <dsp:cNvSpPr/>
      </dsp:nvSpPr>
      <dsp:spPr>
        <a:xfrm>
          <a:off x="2567664" y="2774323"/>
          <a:ext cx="1004188" cy="63765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Mgr</a:t>
          </a:r>
          <a:endParaRPr lang="en-US" sz="2700" kern="1200" dirty="0"/>
        </a:p>
      </dsp:txBody>
      <dsp:txXfrm>
        <a:off x="2586340" y="2792999"/>
        <a:ext cx="966836" cy="600307"/>
      </dsp:txXfrm>
    </dsp:sp>
    <dsp:sp modelId="{90F14E13-D16E-44C4-8A0B-A7AB9712E926}">
      <dsp:nvSpPr>
        <dsp:cNvPr id="0" name=""/>
        <dsp:cNvSpPr/>
      </dsp:nvSpPr>
      <dsp:spPr>
        <a:xfrm>
          <a:off x="3684834" y="2689592"/>
          <a:ext cx="1004188" cy="63765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83EB348-27A9-4160-B8C4-03717796CE4D}">
      <dsp:nvSpPr>
        <dsp:cNvPr id="0" name=""/>
        <dsp:cNvSpPr/>
      </dsp:nvSpPr>
      <dsp:spPr>
        <a:xfrm>
          <a:off x="3796411" y="2795589"/>
          <a:ext cx="1004188" cy="63765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Mgr</a:t>
          </a:r>
          <a:endParaRPr lang="en-US" sz="2700" kern="1200" dirty="0"/>
        </a:p>
      </dsp:txBody>
      <dsp:txXfrm>
        <a:off x="3815087" y="2814265"/>
        <a:ext cx="966836" cy="60030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638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4820" name="Rectangle 4"/>
          <p:cNvSpPr>
            <a:spLocks noGrp="1" noRot="1" noChangeAspect="1" noChangeArrowheads="1" noTextEdit="1"/>
          </p:cNvSpPr>
          <p:nvPr>
            <p:ph type="sldImg" idx="2"/>
          </p:nvPr>
        </p:nvSpPr>
        <p:spPr bwMode="auto">
          <a:xfrm>
            <a:off x="1055688" y="685800"/>
            <a:ext cx="4746625"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639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F4509C6-2958-4F43-85C4-76455B3E5141}" type="slidenum">
              <a:rPr lang="en-US"/>
              <a:pPr>
                <a:defRPr/>
              </a:pPr>
              <a:t>‹#›</a:t>
            </a:fld>
            <a:endParaRPr lang="en-US"/>
          </a:p>
        </p:txBody>
      </p:sp>
    </p:spTree>
    <p:extLst>
      <p:ext uri="{BB962C8B-B14F-4D97-AF65-F5344CB8AC3E}">
        <p14:creationId xmlns:p14="http://schemas.microsoft.com/office/powerpoint/2010/main" val="34697899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8AF084D5-C88A-47DD-B874-B07001322010}" type="slidenum">
              <a:rPr lang="en-US" sz="1200"/>
              <a:pPr eaLnBrk="1" hangingPunct="1"/>
              <a:t>4</a:t>
            </a:fld>
            <a:endParaRPr lang="en-US" sz="1200"/>
          </a:p>
        </p:txBody>
      </p:sp>
      <p:sp>
        <p:nvSpPr>
          <p:cNvPr id="35843"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358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361C96A2-B6AB-438F-B2D6-9086494B087C}" type="slidenum">
              <a:rPr lang="en-US" sz="1200"/>
              <a:pPr eaLnBrk="1" hangingPunct="1"/>
              <a:t>21</a:t>
            </a:fld>
            <a:endParaRPr lang="en-US" sz="1200"/>
          </a:p>
        </p:txBody>
      </p:sp>
      <p:sp>
        <p:nvSpPr>
          <p:cNvPr id="44035"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440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an organization communication flows in three different directions.  It can flow downward from the top management to people in lower levels of the organization.  It can flow up from workers on the ground floor to the CEO or it can flow between or within departments in a lateral movement.</a:t>
            </a:r>
          </a:p>
        </p:txBody>
      </p:sp>
      <p:sp>
        <p:nvSpPr>
          <p:cNvPr id="4403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4403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8608F8EE-4D5B-4698-AC25-2C9FC9FF9971}" type="slidenum">
              <a:rPr lang="en-US" sz="1200" b="0" smtClean="0">
                <a:latin typeface="Times New Roman" pitchFamily="18" charset="0"/>
              </a:rPr>
              <a:pPr eaLnBrk="1" hangingPunct="1"/>
              <a:t>22</a:t>
            </a:fld>
            <a:endParaRPr lang="en-US" sz="1200" b="0"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86C2350F-F156-4E06-BCEA-8CD6954F54BD}" type="slidenum">
              <a:rPr lang="en-US" sz="1200"/>
              <a:pPr eaLnBrk="1" hangingPunct="1"/>
              <a:t>26</a:t>
            </a:fld>
            <a:endParaRPr lang="en-US" sz="1200"/>
          </a:p>
        </p:txBody>
      </p:sp>
      <p:sp>
        <p:nvSpPr>
          <p:cNvPr id="45059"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450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There are a number of barriers to effective communication that can distort the message being sent.  Let’s look at a few of those.  Filtering is a common barrier where the sender sorts the information shared so that it will be seen as more favorable by the receiver.  </a:t>
            </a:r>
          </a:p>
          <a:p>
            <a:endParaRPr lang="en-US" smtClean="0"/>
          </a:p>
          <a:p>
            <a:r>
              <a:rPr lang="en-US" smtClean="0"/>
              <a:t>Selective perception is something utilized by both the sender and the receiver.  People selectively interpret what they see based on their own experiences and attitudes and that will distort the message sent and the message received.</a:t>
            </a:r>
          </a:p>
          <a:p>
            <a:endParaRPr lang="en-US" smtClean="0"/>
          </a:p>
          <a:p>
            <a:r>
              <a:rPr lang="en-US" smtClean="0"/>
              <a:t>As we have seen in this chapter there are many methods of communication and they are all being used.  Each receiver is in a state of information overload where the information they are receiving exceeds their capacity to process it all.  This leads to barriers of receiving the complete message.</a:t>
            </a:r>
          </a:p>
          <a:p>
            <a:endParaRPr lang="en-US" smtClean="0"/>
          </a:p>
          <a:p>
            <a:r>
              <a:rPr lang="en-US" smtClean="0"/>
              <a:t>Also, how the receiver feels at the time the message is received will influence their interpretation of the message.</a:t>
            </a:r>
          </a:p>
        </p:txBody>
      </p:sp>
      <p:sp>
        <p:nvSpPr>
          <p:cNvPr id="5734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5734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3D645F89-3655-4D84-94A4-822B5CDD1D6B}" type="slidenum">
              <a:rPr lang="en-US" sz="1200" b="0" smtClean="0">
                <a:latin typeface="Times New Roman" pitchFamily="18" charset="0"/>
              </a:rPr>
              <a:pPr eaLnBrk="1" hangingPunct="1"/>
              <a:t>27</a:t>
            </a:fld>
            <a:endParaRPr lang="en-US" sz="1200" b="0"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Communication, as we have seen, can be difficult to do effectively.  Cross-cultural factors can increase that difficulty.  So it is important for managers to understand the culture in which they are working.  They should be careful of the words they use to make sure they are translatable and don’t hold double meanings.  They need to understand how their tone, body language or perceptions will differ based on culture.  </a:t>
            </a:r>
            <a:br>
              <a:rPr lang="en-US" smtClean="0"/>
            </a:br>
            <a:r>
              <a:rPr lang="en-US" smtClean="0"/>
              <a:t/>
            </a:r>
            <a:br>
              <a:rPr lang="en-US" smtClean="0"/>
            </a:br>
            <a:r>
              <a:rPr lang="en-US" smtClean="0"/>
              <a:t>The context is so important to understanding what is being communicated.  In low-context cultures they tend to rely more on words, where high-context cultures will rely more on the whole situation.</a:t>
            </a:r>
          </a:p>
        </p:txBody>
      </p:sp>
      <p:sp>
        <p:nvSpPr>
          <p:cNvPr id="6042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6042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FAE3F9E0-86BE-45FC-B837-7BC05F778E5E}" type="slidenum">
              <a:rPr lang="en-US" sz="1200" b="0" smtClean="0">
                <a:latin typeface="Times New Roman" pitchFamily="18" charset="0"/>
              </a:rPr>
              <a:pPr eaLnBrk="1" hangingPunct="1"/>
              <a:t>30</a:t>
            </a:fld>
            <a:endParaRPr lang="en-US" sz="1200" b="0"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0AC71406-F554-4816-8D2F-C6A19DB83CDF}" type="slidenum">
              <a:rPr lang="en-US" sz="1200"/>
              <a:pPr eaLnBrk="1" hangingPunct="1"/>
              <a:t>31</a:t>
            </a:fld>
            <a:endParaRPr lang="en-US" sz="1200"/>
          </a:p>
        </p:txBody>
      </p:sp>
      <p:sp>
        <p:nvSpPr>
          <p:cNvPr id="46083"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460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AE5E8376-8CAD-4D4A-85DB-79343360D8B3}" type="slidenum">
              <a:rPr lang="en-US" sz="1200"/>
              <a:pPr eaLnBrk="1" hangingPunct="1"/>
              <a:t>32</a:t>
            </a:fld>
            <a:endParaRPr lang="en-US" sz="1200"/>
          </a:p>
        </p:txBody>
      </p:sp>
      <p:sp>
        <p:nvSpPr>
          <p:cNvPr id="47107"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471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12D9198B-22FB-407B-A7D2-A624E1E881E0}" type="slidenum">
              <a:rPr lang="en-US" sz="1200"/>
              <a:pPr eaLnBrk="1" hangingPunct="1"/>
              <a:t>5</a:t>
            </a:fld>
            <a:endParaRPr lang="en-US" sz="1200"/>
          </a:p>
        </p:txBody>
      </p:sp>
      <p:sp>
        <p:nvSpPr>
          <p:cNvPr id="36867"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59E229E1-3C70-4E54-9642-621104BB7B38}" type="slidenum">
              <a:rPr lang="en-US" sz="1200"/>
              <a:pPr eaLnBrk="1" hangingPunct="1"/>
              <a:t>7</a:t>
            </a:fld>
            <a:endParaRPr lang="en-US" sz="1200"/>
          </a:p>
        </p:txBody>
      </p:sp>
      <p:sp>
        <p:nvSpPr>
          <p:cNvPr id="37891"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B5AD7E97-5E3A-4E67-B3DC-86613936EF16}" type="slidenum">
              <a:rPr lang="en-US" sz="1200"/>
              <a:pPr eaLnBrk="1" hangingPunct="1"/>
              <a:t>8</a:t>
            </a:fld>
            <a:endParaRPr lang="en-US" sz="1200"/>
          </a:p>
        </p:txBody>
      </p:sp>
      <p:sp>
        <p:nvSpPr>
          <p:cNvPr id="38915"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r>
              <a:rPr lang="en-US" dirty="0" smtClean="0"/>
              <a:t>As we looked at earlier, communication can move through different channels and take on different forms.  There is oral communication or the spoken word.   This form of communication is quick and there is immediate feedback – the disadvantage is that the message can be distorted based on the sender and the receiver.  </a:t>
            </a:r>
          </a:p>
          <a:p>
            <a:pPr eaLnBrk="1" hangingPunct="1"/>
            <a:endParaRPr lang="en-US" dirty="0"/>
          </a:p>
          <a:p>
            <a:pPr eaLnBrk="1" hangingPunct="1"/>
            <a:r>
              <a:rPr lang="en-US" dirty="0" smtClean="0"/>
              <a:t>Written communication is another channel and one that is tangible and easy to go back to verify.  The problems are that it takes a lot of time to do and there is no immediate feedback.  </a:t>
            </a:r>
          </a:p>
          <a:p>
            <a:pPr eaLnBrk="1" hangingPunct="1"/>
            <a:endParaRPr lang="en-US" dirty="0"/>
          </a:p>
          <a:p>
            <a:pPr eaLnBrk="1" hangingPunct="1"/>
            <a:r>
              <a:rPr lang="en-US" dirty="0" smtClean="0"/>
              <a:t>Nonverbal communication is another channel often used in organizations.   This can be a nod, a look, or the crossing of arms.  It supports other channels of communication and helps to express emotions and feelings.  However, it is often ridden with misperception and can greatly influence the receiver’s interpretation of the message.</a:t>
            </a:r>
          </a:p>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6E78A841-F20F-4F48-AC2B-7476C973014F}" type="slidenum">
              <a:rPr lang="en-US" sz="1200"/>
              <a:pPr eaLnBrk="1" hangingPunct="1"/>
              <a:t>10</a:t>
            </a:fld>
            <a:endParaRPr lang="en-US" sz="1200"/>
          </a:p>
        </p:txBody>
      </p:sp>
      <p:sp>
        <p:nvSpPr>
          <p:cNvPr id="40963"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media richness model sets forth the continuum between low channel richness and high channel richness.  Memos and letters will fall on the low richness side where face-to-face communications will be on the high richness end.</a:t>
            </a:r>
          </a:p>
        </p:txBody>
      </p:sp>
      <p:sp>
        <p:nvSpPr>
          <p:cNvPr id="5632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5632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463E5D60-29BF-45B8-B68C-8F6CE9ADB6A3}" type="slidenum">
              <a:rPr lang="en-US" sz="1200" b="0" smtClean="0">
                <a:latin typeface="Times New Roman" pitchFamily="18" charset="0"/>
              </a:rPr>
              <a:pPr eaLnBrk="1" hangingPunct="1"/>
              <a:t>11</a:t>
            </a:fld>
            <a:endParaRPr lang="en-US" sz="1200" b="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It has been show that over 70% of all communication in an organization is done electronically.  This is highly advantageous and efficient for organizations because of the quick turn around, written record, and low cost of distribution.  However, there are many disadvantages.  The biggest problem with email is that the message is often misinterpreted.  You can not read body language or see emotional cues when you read an email, so it is hard to decode the message that is sent.  </a:t>
            </a:r>
          </a:p>
          <a:p>
            <a:endParaRPr lang="en-US" smtClean="0"/>
          </a:p>
          <a:p>
            <a:r>
              <a:rPr lang="en-US" smtClean="0"/>
              <a:t>In addition, the volume of email has increased so significantly that it is overloading readers and causing frustration or anxiety.  Email can also be misused because it tends to make the sender feel more removed from the situation and it may remove their inhibitions and cause them to write things they normally would not have said. </a:t>
            </a:r>
          </a:p>
        </p:txBody>
      </p:sp>
      <p:sp>
        <p:nvSpPr>
          <p:cNvPr id="5120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5120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98C6DF73-C66F-48E3-B3F0-CF531FBE64E5}" type="slidenum">
              <a:rPr lang="en-US" sz="1200" b="0" smtClean="0">
                <a:latin typeface="Times New Roman" pitchFamily="18" charset="0"/>
              </a:rPr>
              <a:pPr eaLnBrk="1" hangingPunct="1"/>
              <a:t>13</a:t>
            </a:fld>
            <a:endParaRPr lang="en-US" sz="1200" b="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We are in a current state where people want real-time communication when sending short messages.  This is a growing area of interest in an organization due to the explosion of portable communication devices.  Two commonly used methods are instant messaging and text messaging.  </a:t>
            </a:r>
          </a:p>
        </p:txBody>
      </p:sp>
      <p:sp>
        <p:nvSpPr>
          <p:cNvPr id="5222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5222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F9DE0DB0-8CDD-4AAD-B5B8-FE0347958A56}" type="slidenum">
              <a:rPr lang="en-US" sz="1200" b="0" smtClean="0">
                <a:latin typeface="Times New Roman" pitchFamily="18" charset="0"/>
              </a:rPr>
              <a:pPr eaLnBrk="1" hangingPunct="1"/>
              <a:t>14</a:t>
            </a:fld>
            <a:endParaRPr lang="en-US" sz="1200" b="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Small group networks vary in effectiveness.  This chart looks at the different levels of effectiveness based on desired outcome.</a:t>
            </a:r>
          </a:p>
        </p:txBody>
      </p:sp>
      <p:sp>
        <p:nvSpPr>
          <p:cNvPr id="4813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4813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A134732D-CB97-491F-83E5-6E20BABB9215}" type="slidenum">
              <a:rPr lang="en-US" sz="1200" b="0" smtClean="0">
                <a:latin typeface="Times New Roman" pitchFamily="18" charset="0"/>
              </a:rPr>
              <a:pPr eaLnBrk="1" hangingPunct="1"/>
              <a:t>20</a:t>
            </a:fld>
            <a:endParaRPr lang="en-US" sz="1200" b="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050"/>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2051"/>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2052"/>
          <p:cNvSpPr>
            <a:spLocks noChangeArrowheads="1"/>
          </p:cNvSpPr>
          <p:nvPr/>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2053"/>
          <p:cNvSpPr>
            <a:spLocks noChangeArrowheads="1"/>
          </p:cNvSpPr>
          <p:nvPr/>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2054"/>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 name="Group 2055"/>
          <p:cNvGrpSpPr>
            <a:grpSpLocks/>
          </p:cNvGrpSpPr>
          <p:nvPr/>
        </p:nvGrpSpPr>
        <p:grpSpPr bwMode="auto">
          <a:xfrm>
            <a:off x="0" y="0"/>
            <a:ext cx="376238" cy="5943600"/>
            <a:chOff x="0" y="0"/>
            <a:chExt cx="237" cy="3744"/>
          </a:xfrm>
        </p:grpSpPr>
        <p:sp>
          <p:nvSpPr>
            <p:cNvPr id="10" name="Rectangle 2056"/>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2057"/>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Oval 2058"/>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Oval 2059"/>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2060"/>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5" name="Rectangle 2061"/>
          <p:cNvSpPr>
            <a:spLocks noChangeArrowheads="1"/>
          </p:cNvSpPr>
          <p:nvPr/>
        </p:nvSpPr>
        <p:spPr bwMode="auto">
          <a:xfrm>
            <a:off x="9525" y="190500"/>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Rectangle 2062"/>
          <p:cNvSpPr>
            <a:spLocks noChangeArrowheads="1"/>
          </p:cNvSpPr>
          <p:nvPr/>
        </p:nvSpPr>
        <p:spPr bwMode="auto">
          <a:xfrm>
            <a:off x="173038" y="3343275"/>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Rectangle 2063"/>
          <p:cNvSpPr>
            <a:spLocks noChangeArrowheads="1"/>
          </p:cNvSpPr>
          <p:nvPr/>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Text Box 2066"/>
          <p:cNvSpPr txBox="1">
            <a:spLocks noChangeArrowheads="1"/>
          </p:cNvSpPr>
          <p:nvPr/>
        </p:nvSpPr>
        <p:spPr bwMode="auto">
          <a:xfrm rot="16200000">
            <a:off x="7361237" y="70326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defRPr/>
            </a:pPr>
            <a:r>
              <a:rPr lang="en-US" sz="2400" b="1" smtClean="0">
                <a:solidFill>
                  <a:schemeClr val="hlink"/>
                </a:solidFill>
              </a:rPr>
              <a:t>Chapter</a:t>
            </a:r>
          </a:p>
        </p:txBody>
      </p:sp>
      <p:sp>
        <p:nvSpPr>
          <p:cNvPr id="19" name="Text Box 2067"/>
          <p:cNvSpPr txBox="1">
            <a:spLocks noChangeArrowheads="1"/>
          </p:cNvSpPr>
          <p:nvPr/>
        </p:nvSpPr>
        <p:spPr bwMode="auto">
          <a:xfrm>
            <a:off x="6907213" y="354013"/>
            <a:ext cx="692150" cy="118903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defRPr/>
            </a:pPr>
            <a:r>
              <a:rPr lang="en-US" sz="7200" b="1" smtClean="0">
                <a:solidFill>
                  <a:srgbClr val="1A69A4"/>
                </a:solidFill>
              </a:rPr>
              <a:t>1</a:t>
            </a:r>
          </a:p>
        </p:txBody>
      </p:sp>
      <p:sp>
        <p:nvSpPr>
          <p:cNvPr id="20" name="Rectangle 2068"/>
          <p:cNvSpPr>
            <a:spLocks noChangeArrowheads="1"/>
          </p:cNvSpPr>
          <p:nvPr/>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069"/>
          <p:cNvSpPr>
            <a:spLocks noChangeShapeType="1"/>
          </p:cNvSpPr>
          <p:nvPr/>
        </p:nvSpPr>
        <p:spPr bwMode="auto">
          <a:xfrm>
            <a:off x="184150"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Rectangle 2070"/>
          <p:cNvSpPr>
            <a:spLocks noChangeArrowheads="1"/>
          </p:cNvSpPr>
          <p:nvPr/>
        </p:nvSpPr>
        <p:spPr bwMode="auto">
          <a:xfrm>
            <a:off x="0" y="193675"/>
            <a:ext cx="190500" cy="5749925"/>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071"/>
          <p:cNvSpPr>
            <a:spLocks noChangeShapeType="1"/>
          </p:cNvSpPr>
          <p:nvPr/>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Oval 2072"/>
          <p:cNvSpPr>
            <a:spLocks noChangeArrowheads="1"/>
          </p:cNvSpPr>
          <p:nvPr/>
        </p:nvSpPr>
        <p:spPr bwMode="auto">
          <a:xfrm>
            <a:off x="0" y="254000"/>
            <a:ext cx="327025" cy="327025"/>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Oval 2073"/>
          <p:cNvSpPr>
            <a:spLocks noChangeArrowheads="1"/>
          </p:cNvSpPr>
          <p:nvPr/>
        </p:nvSpPr>
        <p:spPr bwMode="auto">
          <a:xfrm>
            <a:off x="201613" y="444500"/>
            <a:ext cx="327025" cy="327025"/>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Oval 2074"/>
          <p:cNvSpPr>
            <a:spLocks noChangeArrowheads="1"/>
          </p:cNvSpPr>
          <p:nvPr/>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Rectangle 2075"/>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Rectangle 2076"/>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Rectangle 2077"/>
          <p:cNvSpPr>
            <a:spLocks noChangeArrowheads="1"/>
          </p:cNvSpPr>
          <p:nvPr userDrawn="1"/>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Rectangle 2078"/>
          <p:cNvSpPr>
            <a:spLocks noChangeArrowheads="1"/>
          </p:cNvSpPr>
          <p:nvPr userDrawn="1"/>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2079"/>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2" name="Group 2080"/>
          <p:cNvGrpSpPr>
            <a:grpSpLocks/>
          </p:cNvGrpSpPr>
          <p:nvPr userDrawn="1"/>
        </p:nvGrpSpPr>
        <p:grpSpPr bwMode="auto">
          <a:xfrm>
            <a:off x="0" y="0"/>
            <a:ext cx="376238" cy="5943600"/>
            <a:chOff x="0" y="0"/>
            <a:chExt cx="237" cy="3744"/>
          </a:xfrm>
        </p:grpSpPr>
        <p:sp>
          <p:nvSpPr>
            <p:cNvPr id="33" name="Rectangle 2081"/>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Line 2082"/>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Oval 2083"/>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Oval 2084"/>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Rectangle 2085"/>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8" name="Rectangle 2086"/>
          <p:cNvSpPr>
            <a:spLocks noChangeArrowheads="1"/>
          </p:cNvSpPr>
          <p:nvPr userDrawn="1"/>
        </p:nvSpPr>
        <p:spPr bwMode="auto">
          <a:xfrm>
            <a:off x="9525" y="190500"/>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Rectangle 2087"/>
          <p:cNvSpPr>
            <a:spLocks noChangeArrowheads="1"/>
          </p:cNvSpPr>
          <p:nvPr userDrawn="1"/>
        </p:nvSpPr>
        <p:spPr bwMode="auto">
          <a:xfrm>
            <a:off x="173038" y="3343275"/>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Rectangle 2088"/>
          <p:cNvSpPr>
            <a:spLocks noChangeArrowheads="1"/>
          </p:cNvSpPr>
          <p:nvPr userDrawn="1"/>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Text Box 2089"/>
          <p:cNvSpPr txBox="1">
            <a:spLocks noChangeArrowheads="1"/>
          </p:cNvSpPr>
          <p:nvPr userDrawn="1"/>
        </p:nvSpPr>
        <p:spPr bwMode="auto">
          <a:xfrm rot="16200000">
            <a:off x="7361237" y="70326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defRPr/>
            </a:pPr>
            <a:r>
              <a:rPr lang="en-US" sz="2400" b="1" smtClean="0">
                <a:solidFill>
                  <a:schemeClr val="hlink"/>
                </a:solidFill>
              </a:rPr>
              <a:t>Chapter</a:t>
            </a:r>
          </a:p>
        </p:txBody>
      </p:sp>
      <p:sp>
        <p:nvSpPr>
          <p:cNvPr id="42" name="Text Box 2090"/>
          <p:cNvSpPr txBox="1">
            <a:spLocks noChangeArrowheads="1"/>
          </p:cNvSpPr>
          <p:nvPr userDrawn="1"/>
        </p:nvSpPr>
        <p:spPr bwMode="auto">
          <a:xfrm>
            <a:off x="6673485" y="354013"/>
            <a:ext cx="1159605" cy="12003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36" tIns="45718" rIns="91436" bIns="45718">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defRPr/>
            </a:pPr>
            <a:r>
              <a:rPr lang="en-US" sz="7200" b="1" dirty="0" smtClean="0">
                <a:solidFill>
                  <a:srgbClr val="1A69A4"/>
                </a:solidFill>
              </a:rPr>
              <a:t>11</a:t>
            </a:r>
          </a:p>
        </p:txBody>
      </p:sp>
      <p:sp>
        <p:nvSpPr>
          <p:cNvPr id="43" name="Rectangle 2091"/>
          <p:cNvSpPr>
            <a:spLocks noChangeArrowheads="1"/>
          </p:cNvSpPr>
          <p:nvPr userDrawn="1"/>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Line 2092"/>
          <p:cNvSpPr>
            <a:spLocks noChangeShapeType="1"/>
          </p:cNvSpPr>
          <p:nvPr userDrawn="1"/>
        </p:nvSpPr>
        <p:spPr bwMode="auto">
          <a:xfrm>
            <a:off x="184150"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Rectangle 2093"/>
          <p:cNvSpPr>
            <a:spLocks noChangeArrowheads="1"/>
          </p:cNvSpPr>
          <p:nvPr userDrawn="1"/>
        </p:nvSpPr>
        <p:spPr bwMode="auto">
          <a:xfrm>
            <a:off x="0" y="193675"/>
            <a:ext cx="190500" cy="5749925"/>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Line 2094"/>
          <p:cNvSpPr>
            <a:spLocks noChangeShapeType="1"/>
          </p:cNvSpPr>
          <p:nvPr userDrawn="1"/>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Oval 2095"/>
          <p:cNvSpPr>
            <a:spLocks noChangeArrowheads="1"/>
          </p:cNvSpPr>
          <p:nvPr userDrawn="1"/>
        </p:nvSpPr>
        <p:spPr bwMode="auto">
          <a:xfrm>
            <a:off x="0" y="254000"/>
            <a:ext cx="327025" cy="327025"/>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Oval 2096"/>
          <p:cNvSpPr>
            <a:spLocks noChangeArrowheads="1"/>
          </p:cNvSpPr>
          <p:nvPr userDrawn="1"/>
        </p:nvSpPr>
        <p:spPr bwMode="auto">
          <a:xfrm>
            <a:off x="201613" y="444500"/>
            <a:ext cx="327025" cy="327025"/>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Oval 2097"/>
          <p:cNvSpPr>
            <a:spLocks noChangeArrowheads="1"/>
          </p:cNvSpPr>
          <p:nvPr userDrawn="1"/>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6" name="Rectangle 2064"/>
          <p:cNvSpPr>
            <a:spLocks noGrp="1" noChangeArrowheads="1"/>
          </p:cNvSpPr>
          <p:nvPr>
            <p:ph type="ctrTitle"/>
          </p:nvPr>
        </p:nvSpPr>
        <p:spPr>
          <a:xfrm>
            <a:off x="274638" y="1846263"/>
            <a:ext cx="7954962" cy="1274762"/>
          </a:xfrm>
        </p:spPr>
        <p:txBody>
          <a:bodyPr/>
          <a:lstStyle>
            <a:lvl1pPr>
              <a:defRPr sz="4400"/>
            </a:lvl1pPr>
          </a:lstStyle>
          <a:p>
            <a:pPr lvl="0"/>
            <a:r>
              <a:rPr lang="en-US" noProof="0" smtClean="0"/>
              <a:t>Click to edit Master title style</a:t>
            </a:r>
          </a:p>
        </p:txBody>
      </p:sp>
      <p:sp>
        <p:nvSpPr>
          <p:cNvPr id="10257" name="Rectangle 2065"/>
          <p:cNvSpPr>
            <a:spLocks noGrp="1" noChangeArrowheads="1"/>
          </p:cNvSpPr>
          <p:nvPr>
            <p:ph type="subTitle" idx="1"/>
          </p:nvPr>
        </p:nvSpPr>
        <p:spPr>
          <a:xfrm>
            <a:off x="301625" y="3368675"/>
            <a:ext cx="7927975" cy="1843088"/>
          </a:xfrm>
        </p:spPr>
        <p:txBody>
          <a:bodyPr/>
          <a:lstStyle>
            <a:lvl1pPr marL="0" indent="0" algn="ctr">
              <a:buFont typeface="Wingdings" pitchFamily="2" charset="2"/>
              <a:buNone/>
              <a:defRPr/>
            </a:lvl1pPr>
          </a:lstStyle>
          <a:p>
            <a:pPr lvl="0"/>
            <a:r>
              <a:rPr lang="en-US" noProof="0" smtClean="0"/>
              <a:t>Click to edit Master subtitle style</a:t>
            </a:r>
          </a:p>
        </p:txBody>
      </p:sp>
    </p:spTree>
    <p:extLst>
      <p:ext uri="{BB962C8B-B14F-4D97-AF65-F5344CB8AC3E}">
        <p14:creationId xmlns:p14="http://schemas.microsoft.com/office/powerpoint/2010/main" val="10064857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385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62688" y="238125"/>
            <a:ext cx="1966912" cy="5162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7188" y="238125"/>
            <a:ext cx="5753100" cy="5162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5261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38125"/>
            <a:ext cx="787241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65125" y="1387475"/>
            <a:ext cx="3740150" cy="401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57675" y="1387475"/>
            <a:ext cx="3741738" cy="401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4285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7558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0875" y="3819525"/>
            <a:ext cx="6994525" cy="117951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50875" y="2519363"/>
            <a:ext cx="6994525" cy="13001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79087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5125" y="1387475"/>
            <a:ext cx="3740150" cy="401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57675" y="1387475"/>
            <a:ext cx="3741738" cy="401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947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8125"/>
            <a:ext cx="7407275" cy="990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1163" y="1330325"/>
            <a:ext cx="3636962"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1163" y="1884363"/>
            <a:ext cx="3636962"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179888" y="1330325"/>
            <a:ext cx="3638550"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79888" y="1884363"/>
            <a:ext cx="3638550"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9586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51506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8884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6538"/>
            <a:ext cx="2708275" cy="10064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217863" y="236538"/>
            <a:ext cx="4600575" cy="5072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11163" y="1243013"/>
            <a:ext cx="2708275" cy="4065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86121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2900" y="4160838"/>
            <a:ext cx="4938713" cy="4905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612900" y="531813"/>
            <a:ext cx="4938713" cy="3565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612900" y="4651375"/>
            <a:ext cx="4938713" cy="698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3076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ChangeArrowheads="1"/>
          </p:cNvSpPr>
          <p:nvPr/>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 name="Rectangle 5"/>
          <p:cNvSpPr>
            <a:spLocks noChangeArrowheads="1"/>
          </p:cNvSpPr>
          <p:nvPr/>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 name="Line 6"/>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31" name="Group 7"/>
          <p:cNvGrpSpPr>
            <a:grpSpLocks/>
          </p:cNvGrpSpPr>
          <p:nvPr/>
        </p:nvGrpSpPr>
        <p:grpSpPr bwMode="auto">
          <a:xfrm>
            <a:off x="0" y="0"/>
            <a:ext cx="376238" cy="5943600"/>
            <a:chOff x="0" y="0"/>
            <a:chExt cx="237" cy="3744"/>
          </a:xfrm>
        </p:grpSpPr>
        <p:sp>
          <p:nvSpPr>
            <p:cNvPr id="1048" name="Rectangle 8"/>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9" name="Line 9"/>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0" name="Oval 10"/>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1" name="Oval 11"/>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2" name="Rectangle 12"/>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32" name="Rectangle 13"/>
          <p:cNvSpPr>
            <a:spLocks noGrp="1" noChangeArrowheads="1"/>
          </p:cNvSpPr>
          <p:nvPr>
            <p:ph type="title"/>
          </p:nvPr>
        </p:nvSpPr>
        <p:spPr bwMode="auto">
          <a:xfrm>
            <a:off x="357188" y="238125"/>
            <a:ext cx="7872412" cy="9906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0980" tIns="40490" rIns="80980" bIns="40490" numCol="1" anchor="ctr" anchorCtr="0" compatLnSpc="1">
            <a:prstTxWarp prst="textNoShape">
              <a:avLst/>
            </a:prstTxWarp>
          </a:bodyPr>
          <a:lstStyle/>
          <a:p>
            <a:pPr lvl="0"/>
            <a:r>
              <a:rPr lang="en-US" smtClean="0"/>
              <a:t>Click to edit Master title style</a:t>
            </a:r>
          </a:p>
        </p:txBody>
      </p:sp>
      <p:sp>
        <p:nvSpPr>
          <p:cNvPr id="1033" name="Rectangle 14"/>
          <p:cNvSpPr>
            <a:spLocks noGrp="1" noChangeArrowheads="1"/>
          </p:cNvSpPr>
          <p:nvPr>
            <p:ph type="body" idx="1"/>
          </p:nvPr>
        </p:nvSpPr>
        <p:spPr bwMode="auto">
          <a:xfrm>
            <a:off x="365125" y="1387475"/>
            <a:ext cx="7634288" cy="401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0" tIns="40490" rIns="80980" bIns="4049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5"/>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Rectangle 16"/>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Rectangle 17"/>
          <p:cNvSpPr>
            <a:spLocks noChangeArrowheads="1"/>
          </p:cNvSpPr>
          <p:nvPr userDrawn="1"/>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Rectangle 18"/>
          <p:cNvSpPr>
            <a:spLocks noChangeArrowheads="1"/>
          </p:cNvSpPr>
          <p:nvPr userDrawn="1"/>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8" name="Line 19"/>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39" name="Group 20"/>
          <p:cNvGrpSpPr>
            <a:grpSpLocks/>
          </p:cNvGrpSpPr>
          <p:nvPr userDrawn="1"/>
        </p:nvGrpSpPr>
        <p:grpSpPr bwMode="auto">
          <a:xfrm>
            <a:off x="0" y="0"/>
            <a:ext cx="376238" cy="5943600"/>
            <a:chOff x="0" y="0"/>
            <a:chExt cx="237" cy="3744"/>
          </a:xfrm>
        </p:grpSpPr>
        <p:sp>
          <p:nvSpPr>
            <p:cNvPr id="1043" name="Rectangle 21"/>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 name="Line 22"/>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 name="Oval 23"/>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 name="Oval 24"/>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7" name="Rectangle 25"/>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40" name="Text Box 26"/>
          <p:cNvSpPr txBox="1">
            <a:spLocks noChangeArrowheads="1"/>
          </p:cNvSpPr>
          <p:nvPr userDrawn="1"/>
        </p:nvSpPr>
        <p:spPr bwMode="auto">
          <a:xfrm>
            <a:off x="7061200" y="5520337"/>
            <a:ext cx="10033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hangingPunct="1">
              <a:spcBef>
                <a:spcPct val="50000"/>
              </a:spcBef>
            </a:pPr>
            <a:r>
              <a:rPr lang="en-US" dirty="0" smtClean="0"/>
              <a:t>11-</a:t>
            </a:r>
            <a:fld id="{38AE3653-A0FE-4032-9A90-4E8A69498139}" type="slidenum">
              <a:rPr lang="en-US"/>
              <a:pPr algn="r" eaLnBrk="1" hangingPunct="1">
                <a:spcBef>
                  <a:spcPct val="50000"/>
                </a:spcBef>
              </a:pPr>
              <a:t>‹#›</a:t>
            </a:fld>
            <a:endParaRPr lang="en-US" dirty="0"/>
          </a:p>
        </p:txBody>
      </p:sp>
      <p:sp>
        <p:nvSpPr>
          <p:cNvPr id="9243" name="Text Box 27"/>
          <p:cNvSpPr txBox="1">
            <a:spLocks noChangeArrowheads="1"/>
          </p:cNvSpPr>
          <p:nvPr userDrawn="1"/>
        </p:nvSpPr>
        <p:spPr bwMode="auto">
          <a:xfrm rot="16200000">
            <a:off x="-2261703" y="3336646"/>
            <a:ext cx="4700005"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defTabSz="809625">
              <a:defRPr>
                <a:solidFill>
                  <a:schemeClr val="tx1"/>
                </a:solidFill>
                <a:latin typeface="Arial" charset="0"/>
              </a:defRPr>
            </a:lvl1pPr>
            <a:lvl2pPr marL="404813" defTabSz="809625">
              <a:defRPr>
                <a:solidFill>
                  <a:schemeClr val="tx1"/>
                </a:solidFill>
                <a:latin typeface="Arial" charset="0"/>
              </a:defRPr>
            </a:lvl2pPr>
            <a:lvl3pPr marL="809625" defTabSz="809625">
              <a:defRPr>
                <a:solidFill>
                  <a:schemeClr val="tx1"/>
                </a:solidFill>
                <a:latin typeface="Arial" charset="0"/>
              </a:defRPr>
            </a:lvl3pPr>
            <a:lvl4pPr marL="1214438" defTabSz="809625">
              <a:defRPr>
                <a:solidFill>
                  <a:schemeClr val="tx1"/>
                </a:solidFill>
                <a:latin typeface="Arial" charset="0"/>
              </a:defRPr>
            </a:lvl4pPr>
            <a:lvl5pPr marL="1619250" defTabSz="809625">
              <a:defRPr>
                <a:solidFill>
                  <a:schemeClr val="tx1"/>
                </a:solidFill>
                <a:latin typeface="Arial" charset="0"/>
              </a:defRPr>
            </a:lvl5pPr>
            <a:lvl6pPr marL="2076450" defTabSz="809625" fontAlgn="base">
              <a:spcBef>
                <a:spcPct val="0"/>
              </a:spcBef>
              <a:spcAft>
                <a:spcPct val="0"/>
              </a:spcAft>
              <a:defRPr>
                <a:solidFill>
                  <a:schemeClr val="tx1"/>
                </a:solidFill>
                <a:latin typeface="Arial" charset="0"/>
              </a:defRPr>
            </a:lvl6pPr>
            <a:lvl7pPr marL="2533650" defTabSz="809625" fontAlgn="base">
              <a:spcBef>
                <a:spcPct val="0"/>
              </a:spcBef>
              <a:spcAft>
                <a:spcPct val="0"/>
              </a:spcAft>
              <a:defRPr>
                <a:solidFill>
                  <a:schemeClr val="tx1"/>
                </a:solidFill>
                <a:latin typeface="Arial" charset="0"/>
              </a:defRPr>
            </a:lvl7pPr>
            <a:lvl8pPr marL="2990850" defTabSz="809625" fontAlgn="base">
              <a:spcBef>
                <a:spcPct val="0"/>
              </a:spcBef>
              <a:spcAft>
                <a:spcPct val="0"/>
              </a:spcAft>
              <a:defRPr>
                <a:solidFill>
                  <a:schemeClr val="tx1"/>
                </a:solidFill>
                <a:latin typeface="Arial" charset="0"/>
              </a:defRPr>
            </a:lvl8pPr>
            <a:lvl9pPr marL="3448050" defTabSz="809625" fontAlgn="base">
              <a:spcBef>
                <a:spcPct val="0"/>
              </a:spcBef>
              <a:spcAft>
                <a:spcPct val="0"/>
              </a:spcAft>
              <a:defRPr>
                <a:solidFill>
                  <a:schemeClr val="tx1"/>
                </a:solidFill>
                <a:latin typeface="Arial" charset="0"/>
              </a:defRPr>
            </a:lvl9pPr>
          </a:lstStyle>
          <a:p>
            <a:pPr algn="r">
              <a:defRPr/>
            </a:pPr>
            <a:r>
              <a:rPr lang="en-US" sz="700" b="1" i="1" dirty="0" smtClean="0">
                <a:latin typeface="Book Antiqua" pitchFamily="18" charset="0"/>
              </a:rPr>
              <a:t>Some material © </a:t>
            </a:r>
            <a:r>
              <a:rPr lang="en-US" sz="700" b="1" i="1" dirty="0" smtClean="0">
                <a:latin typeface="Book Antiqua" pitchFamily="18" charset="0"/>
              </a:rPr>
              <a:t> </a:t>
            </a:r>
            <a:r>
              <a:rPr lang="en-US" sz="700" b="1" i="1" dirty="0" smtClean="0">
                <a:latin typeface="Book Antiqua" pitchFamily="18" charset="0"/>
              </a:rPr>
              <a:t>Pearson/Prentice-Hall; other material © </a:t>
            </a:r>
            <a:r>
              <a:rPr lang="en-US" sz="700" b="1" i="1" dirty="0" smtClean="0">
                <a:latin typeface="Book Antiqua" pitchFamily="18" charset="0"/>
              </a:rPr>
              <a:t>The </a:t>
            </a:r>
            <a:r>
              <a:rPr lang="en-US" sz="700" b="1" i="1" dirty="0" smtClean="0">
                <a:latin typeface="Book Antiqua" pitchFamily="18" charset="0"/>
              </a:rPr>
              <a:t>McGraw-Hill Companies, Inc. All rights reserved</a:t>
            </a:r>
            <a:r>
              <a:rPr lang="en-US" sz="900" b="1" i="1" dirty="0" smtClean="0">
                <a:latin typeface="Book Antiqua" pitchFamily="18" charset="0"/>
              </a:rPr>
              <a:t>.</a:t>
            </a:r>
            <a:endParaRPr lang="en-US" dirty="0" smtClean="0"/>
          </a:p>
        </p:txBody>
      </p:sp>
    </p:spTree>
  </p:cSld>
  <p:clrMap bg1="lt1" tx1="dk1" bg2="lt2" tx2="dk2" accent1="accent1" accent2="accent2" accent3="accent3" accent4="accent4" accent5="accent5" accent6="accent6" hlink="hlink" folHlink="folHlink"/>
  <p:sldLayoutIdLst>
    <p:sldLayoutId id="2147483675"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iming>
    <p:tnLst>
      <p:par>
        <p:cTn id="1" dur="indefinite" restart="never" nodeType="tmRoot"/>
      </p:par>
    </p:tnLst>
  </p:timing>
  <p:txStyles>
    <p:titleStyle>
      <a:lvl1pPr algn="ctr" defTabSz="809625" rtl="0" eaLnBrk="0" fontAlgn="base" hangingPunct="0">
        <a:spcBef>
          <a:spcPct val="0"/>
        </a:spcBef>
        <a:spcAft>
          <a:spcPct val="0"/>
        </a:spcAft>
        <a:defRPr sz="3800">
          <a:solidFill>
            <a:schemeClr val="tx2"/>
          </a:solidFill>
          <a:latin typeface="+mj-lt"/>
          <a:ea typeface="+mj-ea"/>
          <a:cs typeface="+mj-cs"/>
        </a:defRPr>
      </a:lvl1pPr>
      <a:lvl2pPr algn="ctr" defTabSz="809625" rtl="0" eaLnBrk="0" fontAlgn="base" hangingPunct="0">
        <a:spcBef>
          <a:spcPct val="0"/>
        </a:spcBef>
        <a:spcAft>
          <a:spcPct val="0"/>
        </a:spcAft>
        <a:defRPr sz="3800">
          <a:solidFill>
            <a:schemeClr val="tx2"/>
          </a:solidFill>
          <a:latin typeface="Arial" charset="0"/>
        </a:defRPr>
      </a:lvl2pPr>
      <a:lvl3pPr algn="ctr" defTabSz="809625" rtl="0" eaLnBrk="0" fontAlgn="base" hangingPunct="0">
        <a:spcBef>
          <a:spcPct val="0"/>
        </a:spcBef>
        <a:spcAft>
          <a:spcPct val="0"/>
        </a:spcAft>
        <a:defRPr sz="3800">
          <a:solidFill>
            <a:schemeClr val="tx2"/>
          </a:solidFill>
          <a:latin typeface="Arial" charset="0"/>
        </a:defRPr>
      </a:lvl3pPr>
      <a:lvl4pPr algn="ctr" defTabSz="809625" rtl="0" eaLnBrk="0" fontAlgn="base" hangingPunct="0">
        <a:spcBef>
          <a:spcPct val="0"/>
        </a:spcBef>
        <a:spcAft>
          <a:spcPct val="0"/>
        </a:spcAft>
        <a:defRPr sz="3800">
          <a:solidFill>
            <a:schemeClr val="tx2"/>
          </a:solidFill>
          <a:latin typeface="Arial" charset="0"/>
        </a:defRPr>
      </a:lvl4pPr>
      <a:lvl5pPr algn="ctr" defTabSz="809625" rtl="0" eaLnBrk="0" fontAlgn="base" hangingPunct="0">
        <a:spcBef>
          <a:spcPct val="0"/>
        </a:spcBef>
        <a:spcAft>
          <a:spcPct val="0"/>
        </a:spcAft>
        <a:defRPr sz="3800">
          <a:solidFill>
            <a:schemeClr val="tx2"/>
          </a:solidFill>
          <a:latin typeface="Arial" charset="0"/>
        </a:defRPr>
      </a:lvl5pPr>
      <a:lvl6pPr marL="457200" algn="ctr" defTabSz="809625" rtl="0" fontAlgn="base">
        <a:spcBef>
          <a:spcPct val="0"/>
        </a:spcBef>
        <a:spcAft>
          <a:spcPct val="0"/>
        </a:spcAft>
        <a:defRPr sz="3800">
          <a:solidFill>
            <a:schemeClr val="tx2"/>
          </a:solidFill>
          <a:latin typeface="Arial" charset="0"/>
        </a:defRPr>
      </a:lvl6pPr>
      <a:lvl7pPr marL="914400" algn="ctr" defTabSz="809625" rtl="0" fontAlgn="base">
        <a:spcBef>
          <a:spcPct val="0"/>
        </a:spcBef>
        <a:spcAft>
          <a:spcPct val="0"/>
        </a:spcAft>
        <a:defRPr sz="3800">
          <a:solidFill>
            <a:schemeClr val="tx2"/>
          </a:solidFill>
          <a:latin typeface="Arial" charset="0"/>
        </a:defRPr>
      </a:lvl7pPr>
      <a:lvl8pPr marL="1371600" algn="ctr" defTabSz="809625" rtl="0" fontAlgn="base">
        <a:spcBef>
          <a:spcPct val="0"/>
        </a:spcBef>
        <a:spcAft>
          <a:spcPct val="0"/>
        </a:spcAft>
        <a:defRPr sz="3800">
          <a:solidFill>
            <a:schemeClr val="tx2"/>
          </a:solidFill>
          <a:latin typeface="Arial" charset="0"/>
        </a:defRPr>
      </a:lvl8pPr>
      <a:lvl9pPr marL="1828800" algn="ctr" defTabSz="809625" rtl="0" fontAlgn="base">
        <a:spcBef>
          <a:spcPct val="0"/>
        </a:spcBef>
        <a:spcAft>
          <a:spcPct val="0"/>
        </a:spcAft>
        <a:defRPr sz="3800">
          <a:solidFill>
            <a:schemeClr val="tx2"/>
          </a:solidFill>
          <a:latin typeface="Arial" charset="0"/>
        </a:defRPr>
      </a:lvl9pPr>
    </p:titleStyle>
    <p:bodyStyle>
      <a:lvl1pPr marL="233363" indent="-233363" algn="l" defTabSz="809625" rtl="0" eaLnBrk="0" fontAlgn="base" hangingPunct="0">
        <a:spcBef>
          <a:spcPct val="20000"/>
        </a:spcBef>
        <a:spcAft>
          <a:spcPct val="0"/>
        </a:spcAft>
        <a:buClr>
          <a:srgbClr val="0B3F49"/>
        </a:buClr>
        <a:buSzPct val="70000"/>
        <a:buFont typeface="Wingdings" pitchFamily="2" charset="2"/>
        <a:buChar char="l"/>
        <a:defRPr sz="3200">
          <a:solidFill>
            <a:schemeClr val="tx1"/>
          </a:solidFill>
          <a:latin typeface="+mn-lt"/>
          <a:ea typeface="+mn-ea"/>
          <a:cs typeface="+mn-cs"/>
        </a:defRPr>
      </a:lvl1pPr>
      <a:lvl2pPr marL="568325" indent="-220663" algn="l" defTabSz="809625" rtl="0" eaLnBrk="0" fontAlgn="base" hangingPunct="0">
        <a:spcBef>
          <a:spcPct val="20000"/>
        </a:spcBef>
        <a:spcAft>
          <a:spcPct val="0"/>
        </a:spcAft>
        <a:buClr>
          <a:srgbClr val="0B3F49"/>
        </a:buClr>
        <a:buSzPct val="60000"/>
        <a:buFont typeface="Wingdings" pitchFamily="2" charset="2"/>
        <a:buChar char="§"/>
        <a:defRPr sz="2800">
          <a:solidFill>
            <a:schemeClr val="tx1"/>
          </a:solidFill>
          <a:latin typeface="+mn-lt"/>
        </a:defRPr>
      </a:lvl2pPr>
      <a:lvl3pPr marL="906463" indent="-223838" algn="l" defTabSz="809625" rtl="0" eaLnBrk="0" fontAlgn="base" hangingPunct="0">
        <a:spcBef>
          <a:spcPct val="20000"/>
        </a:spcBef>
        <a:spcAft>
          <a:spcPct val="0"/>
        </a:spcAft>
        <a:buClr>
          <a:srgbClr val="0B3F49"/>
        </a:buClr>
        <a:buSzPct val="70000"/>
        <a:buFont typeface="Wingdings" pitchFamily="2" charset="2"/>
        <a:buChar char="l"/>
        <a:defRPr sz="2400">
          <a:solidFill>
            <a:schemeClr val="tx1"/>
          </a:solidFill>
          <a:latin typeface="+mn-lt"/>
        </a:defRPr>
      </a:lvl3pPr>
      <a:lvl4pPr marL="1255713" indent="-234950" algn="l" defTabSz="809625" rtl="0" eaLnBrk="0" fontAlgn="base" hangingPunct="0">
        <a:spcBef>
          <a:spcPct val="20000"/>
        </a:spcBef>
        <a:spcAft>
          <a:spcPct val="0"/>
        </a:spcAft>
        <a:buClr>
          <a:srgbClr val="0B3F49"/>
        </a:buClr>
        <a:buSzPct val="70000"/>
        <a:buFont typeface="Wingdings" pitchFamily="2" charset="2"/>
        <a:buChar char="l"/>
        <a:defRPr sz="2400">
          <a:solidFill>
            <a:schemeClr val="tx1"/>
          </a:solidFill>
          <a:latin typeface="+mn-lt"/>
        </a:defRPr>
      </a:lvl4pPr>
      <a:lvl5pPr marL="1604963" indent="-234950" algn="l" defTabSz="809625" rtl="0" eaLnBrk="0" fontAlgn="base" hangingPunct="0">
        <a:spcBef>
          <a:spcPct val="20000"/>
        </a:spcBef>
        <a:spcAft>
          <a:spcPct val="0"/>
        </a:spcAft>
        <a:buClr>
          <a:srgbClr val="0B3F49"/>
        </a:buClr>
        <a:buSzPct val="70000"/>
        <a:buFont typeface="Wingdings" pitchFamily="2" charset="2"/>
        <a:buChar char="l"/>
        <a:defRPr sz="2400">
          <a:solidFill>
            <a:schemeClr val="tx1"/>
          </a:solidFill>
          <a:latin typeface="+mn-lt"/>
        </a:defRPr>
      </a:lvl5pPr>
      <a:lvl6pPr marL="20621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6pPr>
      <a:lvl7pPr marL="25193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7pPr>
      <a:lvl8pPr marL="29765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8pPr>
      <a:lvl9pPr marL="34337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P5j0DFkbnE0" TargetMode="External"/><Relationship Id="rId2" Type="http://schemas.openxmlformats.org/officeDocument/2006/relationships/hyperlink" Target="https://www.youtube.com/watch?v=kcx2w4_fNAQ" TargetMode="External"/><Relationship Id="rId1" Type="http://schemas.openxmlformats.org/officeDocument/2006/relationships/slideLayout" Target="../slideLayouts/slideLayout12.xml"/><Relationship Id="rId4" Type="http://schemas.openxmlformats.org/officeDocument/2006/relationships/hyperlink" Target="https://www.youtube.com/watch?v=akPy6o99pUk"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PXJkn5LtQ-s" TargetMode="External"/><Relationship Id="rId2" Type="http://schemas.openxmlformats.org/officeDocument/2006/relationships/hyperlink" Target="http://fod.infobase.com.libweb.uwlax.edu/p_ViewVideo.aspx?xtid=124110&amp;tScript=0" TargetMode="External"/><Relationship Id="rId1" Type="http://schemas.openxmlformats.org/officeDocument/2006/relationships/slideLayout" Target="../slideLayouts/slideLayout2.xml"/><Relationship Id="rId4" Type="http://schemas.openxmlformats.org/officeDocument/2006/relationships/hyperlink" Target="https://www.youtube.com/watch?v=QQEzxySV9Ow"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youtube.com/watch?v=ratHtvG7Ap0"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smtClean="0"/>
              <a:t>Communication</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400" smtClean="0"/>
              <a:t>Effective Communication &amp; </a:t>
            </a:r>
            <a:br>
              <a:rPr lang="en-US" sz="3400" smtClean="0"/>
            </a:br>
            <a:r>
              <a:rPr lang="en-US" sz="3400" smtClean="0"/>
              <a:t>Information Richness</a:t>
            </a:r>
          </a:p>
        </p:txBody>
      </p:sp>
      <p:sp>
        <p:nvSpPr>
          <p:cNvPr id="28675" name="Rectangle 3"/>
          <p:cNvSpPr>
            <a:spLocks noGrp="1" noChangeArrowheads="1"/>
          </p:cNvSpPr>
          <p:nvPr>
            <p:ph type="body" idx="1"/>
          </p:nvPr>
        </p:nvSpPr>
        <p:spPr/>
        <p:txBody>
          <a:bodyPr/>
          <a:lstStyle/>
          <a:p>
            <a:pPr eaLnBrk="1" hangingPunct="1">
              <a:buFont typeface="Wingdings" pitchFamily="2" charset="2"/>
              <a:buNone/>
              <a:defRPr/>
            </a:pPr>
            <a:r>
              <a:rPr lang="en-US" dirty="0" smtClean="0"/>
              <a:t>Managers and their subordinates can become  effective communicators by:</a:t>
            </a:r>
          </a:p>
          <a:p>
            <a:pPr lvl="1" eaLnBrk="1" hangingPunct="1">
              <a:defRPr/>
            </a:pPr>
            <a:r>
              <a:rPr lang="en-US" dirty="0" smtClean="0"/>
              <a:t>Selecting an appropriate medium for each message—there is no one “best” medium.</a:t>
            </a: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500" dirty="0" smtClean="0"/>
              <a:t>What is the Channel (or Media) Richness Model? </a:t>
            </a:r>
            <a:r>
              <a:rPr lang="en-US" sz="1800" dirty="0" smtClean="0"/>
              <a:t>(pp. 371 – 374)</a:t>
            </a:r>
            <a:endParaRPr lang="en-US" dirty="0"/>
          </a:p>
        </p:txBody>
      </p:sp>
      <p:sp>
        <p:nvSpPr>
          <p:cNvPr id="4" name="Footer Placeholder 3"/>
          <p:cNvSpPr>
            <a:spLocks noGrp="1"/>
          </p:cNvSpPr>
          <p:nvPr>
            <p:ph type="ftr" sz="quarter" idx="4294967295"/>
          </p:nvPr>
        </p:nvSpPr>
        <p:spPr>
          <a:xfrm>
            <a:off x="617220" y="5481320"/>
            <a:ext cx="4320540" cy="316442"/>
          </a:xfrm>
          <a:prstGeom prst="rect">
            <a:avLst/>
          </a:prstGeom>
        </p:spPr>
        <p:txBody>
          <a:bodyPr lIns="80988" tIns="40494" rIns="80988" bIns="40494"/>
          <a:lstStyle/>
          <a:p>
            <a:pPr>
              <a:defRPr/>
            </a:pPr>
            <a:r>
              <a:rPr lang="en-US" dirty="0"/>
              <a:t> </a:t>
            </a:r>
          </a:p>
        </p:txBody>
      </p:sp>
      <p:sp>
        <p:nvSpPr>
          <p:cNvPr id="5" name="Slide Number Placeholder 4"/>
          <p:cNvSpPr>
            <a:spLocks noGrp="1"/>
          </p:cNvSpPr>
          <p:nvPr>
            <p:ph type="sldNum" sz="quarter" idx="4294967295"/>
          </p:nvPr>
        </p:nvSpPr>
        <p:spPr>
          <a:xfrm>
            <a:off x="5897880" y="5508837"/>
            <a:ext cx="1920240" cy="316442"/>
          </a:xfrm>
          <a:prstGeom prst="rect">
            <a:avLst/>
          </a:prstGeom>
        </p:spPr>
        <p:txBody>
          <a:bodyPr lIns="80988" tIns="40494" rIns="80988" bIns="40494"/>
          <a:lstStyle/>
          <a:p>
            <a:pPr>
              <a:defRPr/>
            </a:pPr>
            <a:r>
              <a:rPr lang="en-US" dirty="0" smtClean="0"/>
              <a:t> </a:t>
            </a:r>
            <a:endParaRPr lang="en-US" dirty="0"/>
          </a:p>
        </p:txBody>
      </p:sp>
      <p:sp>
        <p:nvSpPr>
          <p:cNvPr id="9" name="Rectangle 4"/>
          <p:cNvSpPr>
            <a:spLocks noChangeArrowheads="1"/>
          </p:cNvSpPr>
          <p:nvPr/>
        </p:nvSpPr>
        <p:spPr bwMode="white">
          <a:xfrm>
            <a:off x="7612380" y="2311400"/>
            <a:ext cx="205740" cy="792480"/>
          </a:xfrm>
          <a:prstGeom prst="rect">
            <a:avLst/>
          </a:prstGeom>
          <a:solidFill>
            <a:schemeClr val="accent3"/>
          </a:solidFill>
          <a:ln w="9525">
            <a:noFill/>
            <a:miter lim="800000"/>
            <a:headEnd/>
            <a:tailEnd/>
          </a:ln>
          <a:effectLst/>
        </p:spPr>
        <p:txBody>
          <a:bodyPr wrap="none" lIns="80988" tIns="40494" rIns="80988" bIns="40494" anchor="ctr"/>
          <a:lstStyle/>
          <a:p>
            <a:pPr>
              <a:defRPr/>
            </a:pPr>
            <a:endParaRPr lang="en-US" dirty="0"/>
          </a:p>
        </p:txBody>
      </p:sp>
      <p:sp>
        <p:nvSpPr>
          <p:cNvPr id="12" name="Text Box 5"/>
          <p:cNvSpPr txBox="1">
            <a:spLocks noChangeArrowheads="1"/>
          </p:cNvSpPr>
          <p:nvPr/>
        </p:nvSpPr>
        <p:spPr bwMode="blackWhite">
          <a:xfrm>
            <a:off x="685800" y="5093748"/>
            <a:ext cx="6995160" cy="328000"/>
          </a:xfrm>
          <a:prstGeom prst="rect">
            <a:avLst/>
          </a:prstGeom>
          <a:solidFill>
            <a:srgbClr val="CC6600"/>
          </a:solidFill>
          <a:ln w="3175" algn="ctr">
            <a:solidFill>
              <a:schemeClr val="tx1"/>
            </a:solidFill>
            <a:miter lim="800000"/>
            <a:headEnd/>
            <a:tailEnd/>
          </a:ln>
          <a:effectLst>
            <a:outerShdw dist="107763" dir="2700000" algn="ctr" rotWithShape="0">
              <a:schemeClr val="bg2">
                <a:alpha val="50000"/>
              </a:schemeClr>
            </a:outerShdw>
          </a:effectLst>
        </p:spPr>
        <p:txBody>
          <a:bodyPr lIns="80988" tIns="40494" rIns="80988" bIns="40494" anchor="ctr">
            <a:spAutoFit/>
          </a:bodyPr>
          <a:lstStyle/>
          <a:p>
            <a:pPr algn="r">
              <a:spcBef>
                <a:spcPct val="50000"/>
              </a:spcBef>
              <a:defRPr/>
            </a:pPr>
            <a:r>
              <a:rPr lang="en-US" dirty="0">
                <a:solidFill>
                  <a:schemeClr val="bg1"/>
                </a:solidFill>
                <a:latin typeface="+mj-lt"/>
              </a:rPr>
              <a:t>E X H I B I T </a:t>
            </a:r>
            <a:r>
              <a:rPr lang="en-US" dirty="0" smtClean="0">
                <a:solidFill>
                  <a:schemeClr val="bg1"/>
                </a:solidFill>
                <a:latin typeface="+mj-lt"/>
              </a:rPr>
              <a:t>11-7</a:t>
            </a:r>
            <a:endParaRPr lang="en-US" dirty="0">
              <a:solidFill>
                <a:schemeClr val="bg1"/>
              </a:solidFill>
              <a:latin typeface="+mj-lt"/>
            </a:endParaRPr>
          </a:p>
        </p:txBody>
      </p:sp>
      <p:sp>
        <p:nvSpPr>
          <p:cNvPr id="10" name="Rectangle 9"/>
          <p:cNvSpPr/>
          <p:nvPr/>
        </p:nvSpPr>
        <p:spPr bwMode="auto">
          <a:xfrm>
            <a:off x="7715250" y="2641600"/>
            <a:ext cx="514350" cy="749931"/>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008301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400" dirty="0" smtClean="0"/>
              <a:t>Information Richness and </a:t>
            </a:r>
            <a:br>
              <a:rPr lang="en-US" sz="3400" dirty="0" smtClean="0"/>
            </a:br>
            <a:r>
              <a:rPr lang="en-US" sz="3400" dirty="0" smtClean="0"/>
              <a:t>Nonverbal Communication </a:t>
            </a:r>
            <a:r>
              <a:rPr lang="en-US" sz="1800" dirty="0" smtClean="0"/>
              <a:t>(text, p. 370)</a:t>
            </a:r>
            <a:endParaRPr lang="en-US" sz="3400" dirty="0" smtClean="0"/>
          </a:p>
        </p:txBody>
      </p:sp>
      <p:sp>
        <p:nvSpPr>
          <p:cNvPr id="78851" name="Rectangle 3"/>
          <p:cNvSpPr>
            <a:spLocks noGrp="1" noChangeArrowheads="1"/>
          </p:cNvSpPr>
          <p:nvPr>
            <p:ph type="body" sz="half" idx="1"/>
          </p:nvPr>
        </p:nvSpPr>
        <p:spPr>
          <a:xfrm>
            <a:off x="365125" y="1387475"/>
            <a:ext cx="4133850" cy="4013200"/>
          </a:xfrm>
        </p:spPr>
        <p:txBody>
          <a:bodyPr/>
          <a:lstStyle/>
          <a:p>
            <a:pPr eaLnBrk="1" hangingPunct="1">
              <a:lnSpc>
                <a:spcPct val="90000"/>
              </a:lnSpc>
              <a:buFont typeface="Wingdings" pitchFamily="2" charset="2"/>
              <a:buNone/>
              <a:defRPr/>
            </a:pPr>
            <a:r>
              <a:rPr lang="en-US" sz="2700" dirty="0" smtClean="0"/>
              <a:t>  </a:t>
            </a:r>
            <a:r>
              <a:rPr lang="en-US" sz="2700" b="1" dirty="0" smtClean="0"/>
              <a:t>Nonverbal Communication includes:</a:t>
            </a:r>
          </a:p>
          <a:p>
            <a:pPr eaLnBrk="1" hangingPunct="1">
              <a:lnSpc>
                <a:spcPct val="90000"/>
              </a:lnSpc>
              <a:defRPr/>
            </a:pPr>
            <a:r>
              <a:rPr lang="en-US" sz="2400" b="1" i="1" dirty="0" smtClean="0">
                <a:effectLst>
                  <a:outerShdw blurRad="38100" dist="38100" dir="2700000" algn="tl">
                    <a:srgbClr val="C0C0C0"/>
                  </a:outerShdw>
                </a:effectLst>
              </a:rPr>
              <a:t>Body motion</a:t>
            </a:r>
            <a:r>
              <a:rPr lang="en-US" sz="2400" dirty="0" smtClean="0"/>
              <a:t> </a:t>
            </a:r>
            <a:r>
              <a:rPr lang="en-US" sz="2100" dirty="0" smtClean="0"/>
              <a:t>(“</a:t>
            </a:r>
            <a:r>
              <a:rPr lang="en-US" sz="2100" dirty="0" err="1" smtClean="0"/>
              <a:t>Kinesic</a:t>
            </a:r>
            <a:r>
              <a:rPr lang="en-US" sz="2100" dirty="0" smtClean="0"/>
              <a:t>” behavior)</a:t>
            </a:r>
          </a:p>
          <a:p>
            <a:pPr eaLnBrk="1" hangingPunct="1">
              <a:lnSpc>
                <a:spcPct val="90000"/>
              </a:lnSpc>
              <a:defRPr/>
            </a:pPr>
            <a:r>
              <a:rPr lang="en-US" sz="2400" b="1" i="1" dirty="0" smtClean="0">
                <a:effectLst>
                  <a:outerShdw blurRad="38100" dist="38100" dir="2700000" algn="tl">
                    <a:srgbClr val="C0C0C0"/>
                  </a:outerShdw>
                </a:effectLst>
              </a:rPr>
              <a:t>Paralanguage </a:t>
            </a:r>
            <a:r>
              <a:rPr lang="en-US" sz="2100" i="1" dirty="0" smtClean="0"/>
              <a:t>(“</a:t>
            </a:r>
            <a:r>
              <a:rPr lang="en-US" sz="2100" i="1" dirty="0" err="1" smtClean="0"/>
              <a:t>Vocalics</a:t>
            </a:r>
            <a:r>
              <a:rPr lang="en-US" sz="2100" i="1" dirty="0" smtClean="0"/>
              <a:t>” or “</a:t>
            </a:r>
            <a:r>
              <a:rPr lang="en-US" sz="2100" i="1" dirty="0" err="1"/>
              <a:t>P</a:t>
            </a:r>
            <a:r>
              <a:rPr lang="en-US" sz="2100" i="1" dirty="0" err="1" smtClean="0"/>
              <a:t>aralinguistics</a:t>
            </a:r>
            <a:r>
              <a:rPr lang="en-US" sz="2100" i="1" dirty="0" smtClean="0"/>
              <a:t>”)</a:t>
            </a:r>
            <a:endParaRPr lang="en-US" sz="2100" b="1" i="1" dirty="0" smtClean="0">
              <a:effectLst>
                <a:outerShdw blurRad="38100" dist="38100" dir="2700000" algn="tl">
                  <a:srgbClr val="C0C0C0"/>
                </a:outerShdw>
              </a:effectLst>
            </a:endParaRPr>
          </a:p>
          <a:p>
            <a:pPr eaLnBrk="1" hangingPunct="1">
              <a:lnSpc>
                <a:spcPct val="90000"/>
              </a:lnSpc>
              <a:defRPr/>
            </a:pPr>
            <a:r>
              <a:rPr lang="en-US" sz="2400" b="1" i="1" dirty="0" smtClean="0">
                <a:effectLst>
                  <a:outerShdw blurRad="38100" dist="38100" dir="2700000" algn="tl">
                    <a:srgbClr val="C0C0C0"/>
                  </a:outerShdw>
                </a:effectLst>
              </a:rPr>
              <a:t>Proxemics</a:t>
            </a:r>
            <a:endParaRPr lang="en-US" sz="2100" dirty="0" smtClean="0"/>
          </a:p>
        </p:txBody>
      </p:sp>
      <p:sp>
        <p:nvSpPr>
          <p:cNvPr id="3" name="Content Placeholder 2"/>
          <p:cNvSpPr>
            <a:spLocks noGrp="1"/>
          </p:cNvSpPr>
          <p:nvPr>
            <p:ph sz="half" idx="2"/>
          </p:nvPr>
        </p:nvSpPr>
        <p:spPr>
          <a:xfrm>
            <a:off x="4460897" y="1387475"/>
            <a:ext cx="3768703" cy="4013200"/>
          </a:xfrm>
        </p:spPr>
        <p:txBody>
          <a:bodyPr/>
          <a:lstStyle/>
          <a:p>
            <a:r>
              <a:rPr lang="en-US" sz="2400" dirty="0" smtClean="0"/>
              <a:t>Don’t know these terms? Want to learn more?  You might enjoy </a:t>
            </a:r>
            <a:r>
              <a:rPr lang="en-US" sz="2400" dirty="0" smtClean="0"/>
              <a:t>one or more of these optional videos</a:t>
            </a:r>
            <a:r>
              <a:rPr lang="en-US" sz="2400" dirty="0" smtClean="0"/>
              <a:t>: </a:t>
            </a:r>
          </a:p>
          <a:p>
            <a:r>
              <a:rPr lang="en-US" sz="2000" dirty="0">
                <a:hlinkClick r:id="rId2"/>
              </a:rPr>
              <a:t>https://</a:t>
            </a:r>
            <a:r>
              <a:rPr lang="en-US" sz="2000" dirty="0" smtClean="0">
                <a:hlinkClick r:id="rId2"/>
              </a:rPr>
              <a:t>www.youtube.com/watch?v=kcx2w4_fNAQ</a:t>
            </a:r>
            <a:r>
              <a:rPr lang="en-US" sz="2000" dirty="0" smtClean="0"/>
              <a:t> (8 min.)</a:t>
            </a:r>
          </a:p>
          <a:p>
            <a:r>
              <a:rPr lang="en-US" sz="2000" dirty="0">
                <a:hlinkClick r:id="rId3"/>
              </a:rPr>
              <a:t>https://</a:t>
            </a:r>
            <a:r>
              <a:rPr lang="en-US" sz="2000" dirty="0" smtClean="0">
                <a:hlinkClick r:id="rId3"/>
              </a:rPr>
              <a:t>www.youtube.com/watch?v=P5j0DFkbnE0</a:t>
            </a:r>
            <a:r>
              <a:rPr lang="en-US" sz="2000" dirty="0" smtClean="0"/>
              <a:t> (2 min.)</a:t>
            </a:r>
          </a:p>
          <a:p>
            <a:r>
              <a:rPr lang="en-US" sz="2000" dirty="0">
                <a:hlinkClick r:id="rId4"/>
              </a:rPr>
              <a:t>https://</a:t>
            </a:r>
            <a:r>
              <a:rPr lang="en-US" sz="2000" dirty="0" smtClean="0">
                <a:hlinkClick r:id="rId4"/>
              </a:rPr>
              <a:t>www.youtube.com/watch?v=akPy6o99pUk</a:t>
            </a:r>
            <a:r>
              <a:rPr lang="en-US" sz="2000" dirty="0" smtClean="0"/>
              <a:t> (4 min.)</a:t>
            </a:r>
            <a:endParaRPr lang="en-US" sz="2000" dirty="0"/>
          </a:p>
          <a:p>
            <a:pPr marL="0" indent="0">
              <a:buNone/>
            </a:pPr>
            <a:r>
              <a:rPr lang="en-US"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Electronic Communications: E-mail </a:t>
            </a:r>
            <a:r>
              <a:rPr lang="en-US" sz="1800" dirty="0" smtClean="0"/>
              <a:t>(pp. </a:t>
            </a:r>
            <a:r>
              <a:rPr lang="en-US" sz="1800" dirty="0" smtClean="0"/>
              <a:t>372 </a:t>
            </a:r>
            <a:r>
              <a:rPr lang="en-US" sz="1800" dirty="0" smtClean="0"/>
              <a:t>– </a:t>
            </a:r>
            <a:r>
              <a:rPr lang="en-US" sz="1800" dirty="0" smtClean="0"/>
              <a:t>375)</a:t>
            </a:r>
            <a:endParaRPr lang="en-US" dirty="0"/>
          </a:p>
        </p:txBody>
      </p:sp>
      <p:sp>
        <p:nvSpPr>
          <p:cNvPr id="24579" name="Content Placeholder 2"/>
          <p:cNvSpPr>
            <a:spLocks noGrp="1"/>
          </p:cNvSpPr>
          <p:nvPr>
            <p:ph idx="1"/>
          </p:nvPr>
        </p:nvSpPr>
        <p:spPr>
          <a:xfrm>
            <a:off x="141840" y="1334313"/>
            <a:ext cx="8002699" cy="4013200"/>
          </a:xfrm>
        </p:spPr>
        <p:txBody>
          <a:bodyPr/>
          <a:lstStyle/>
          <a:p>
            <a:pPr lvl="1" eaLnBrk="1" hangingPunct="1">
              <a:spcBef>
                <a:spcPts val="0"/>
              </a:spcBef>
            </a:pPr>
            <a:endParaRPr lang="en-US" i="1" dirty="0" smtClean="0"/>
          </a:p>
          <a:p>
            <a:pPr lvl="1" eaLnBrk="1" hangingPunct="1">
              <a:spcBef>
                <a:spcPts val="0"/>
              </a:spcBef>
            </a:pPr>
            <a:endParaRPr lang="en-US" sz="800" i="1" dirty="0" smtClean="0"/>
          </a:p>
          <a:p>
            <a:pPr lvl="1" eaLnBrk="1" hangingPunct="1">
              <a:spcBef>
                <a:spcPts val="0"/>
              </a:spcBef>
            </a:pPr>
            <a:endParaRPr lang="en-US" sz="800" i="1" dirty="0"/>
          </a:p>
          <a:p>
            <a:pPr lvl="1" eaLnBrk="1" hangingPunct="1">
              <a:spcBef>
                <a:spcPts val="0"/>
              </a:spcBef>
            </a:pPr>
            <a:endParaRPr lang="en-US" sz="800" i="1" dirty="0" smtClean="0"/>
          </a:p>
          <a:p>
            <a:pPr lvl="1" eaLnBrk="1" hangingPunct="1">
              <a:spcBef>
                <a:spcPts val="0"/>
              </a:spcBef>
            </a:pPr>
            <a:endParaRPr lang="en-US" sz="800" i="1" dirty="0"/>
          </a:p>
          <a:p>
            <a:pPr lvl="1" eaLnBrk="1" hangingPunct="1">
              <a:spcBef>
                <a:spcPts val="0"/>
              </a:spcBef>
            </a:pPr>
            <a:endParaRPr lang="en-US" sz="800" i="1" dirty="0"/>
          </a:p>
          <a:p>
            <a:pPr lvl="1" eaLnBrk="1" hangingPunct="1">
              <a:spcBef>
                <a:spcPts val="0"/>
              </a:spcBef>
            </a:pPr>
            <a:r>
              <a:rPr lang="en-US" i="1" dirty="0" smtClean="0"/>
              <a:t>What are Advantages of e-mail?:</a:t>
            </a:r>
            <a:r>
              <a:rPr lang="en-US" dirty="0" smtClean="0"/>
              <a:t> </a:t>
            </a:r>
          </a:p>
          <a:p>
            <a:pPr marL="682625" lvl="2" indent="0" eaLnBrk="1" hangingPunct="1">
              <a:spcBef>
                <a:spcPts val="0"/>
              </a:spcBef>
              <a:buNone/>
            </a:pPr>
            <a:endParaRPr lang="en-US" sz="800" dirty="0" smtClean="0"/>
          </a:p>
          <a:p>
            <a:pPr marL="682625" lvl="2" indent="0" eaLnBrk="1" hangingPunct="1">
              <a:spcBef>
                <a:spcPts val="0"/>
              </a:spcBef>
              <a:buNone/>
            </a:pPr>
            <a:endParaRPr lang="en-US" sz="800" dirty="0"/>
          </a:p>
          <a:p>
            <a:pPr marL="682625" lvl="2" indent="0" eaLnBrk="1" hangingPunct="1">
              <a:spcBef>
                <a:spcPts val="0"/>
              </a:spcBef>
              <a:buNone/>
            </a:pPr>
            <a:r>
              <a:rPr lang="en-US" sz="800" dirty="0" smtClean="0"/>
              <a:t>  </a:t>
            </a:r>
          </a:p>
          <a:p>
            <a:pPr lvl="1" eaLnBrk="1" hangingPunct="1">
              <a:spcBef>
                <a:spcPts val="0"/>
              </a:spcBef>
            </a:pPr>
            <a:endParaRPr lang="en-US" i="1" dirty="0" smtClean="0"/>
          </a:p>
          <a:p>
            <a:pPr lvl="1" eaLnBrk="1" hangingPunct="1">
              <a:spcBef>
                <a:spcPts val="0"/>
              </a:spcBef>
            </a:pPr>
            <a:r>
              <a:rPr lang="en-US" i="1" dirty="0" smtClean="0"/>
              <a:t>What are Disadvantages of e-mail?:</a:t>
            </a:r>
            <a:r>
              <a:rPr lang="en-US" dirty="0" smtClean="0"/>
              <a:t> </a:t>
            </a:r>
          </a:p>
          <a:p>
            <a:pPr lvl="2" eaLnBrk="1" hangingPunct="1">
              <a:spcBef>
                <a:spcPts val="0"/>
              </a:spcBef>
            </a:pPr>
            <a:endParaRPr lang="en-US" dirty="0" smtClean="0"/>
          </a:p>
          <a:p>
            <a:pPr eaLnBrk="1" hangingPunct="1"/>
            <a:endParaRPr lang="en-US" dirty="0" smtClean="0"/>
          </a:p>
        </p:txBody>
      </p:sp>
      <p:sp>
        <p:nvSpPr>
          <p:cNvPr id="4" name="Footer Placeholder 3"/>
          <p:cNvSpPr>
            <a:spLocks noGrp="1"/>
          </p:cNvSpPr>
          <p:nvPr>
            <p:ph type="ftr" sz="quarter" idx="4294967295"/>
          </p:nvPr>
        </p:nvSpPr>
        <p:spPr>
          <a:xfrm>
            <a:off x="617220" y="5481320"/>
            <a:ext cx="4320540" cy="316442"/>
          </a:xfrm>
          <a:prstGeom prst="rect">
            <a:avLst/>
          </a:prstGeom>
        </p:spPr>
        <p:txBody>
          <a:bodyPr lIns="80988" tIns="40494" rIns="80988" bIns="40494"/>
          <a:lstStyle/>
          <a:p>
            <a:pPr>
              <a:defRPr/>
            </a:pPr>
            <a:r>
              <a:rPr lang="en-US" dirty="0"/>
              <a:t> </a:t>
            </a:r>
          </a:p>
        </p:txBody>
      </p:sp>
      <p:sp>
        <p:nvSpPr>
          <p:cNvPr id="5" name="Slide Number Placeholder 4"/>
          <p:cNvSpPr>
            <a:spLocks noGrp="1"/>
          </p:cNvSpPr>
          <p:nvPr>
            <p:ph type="sldNum" sz="quarter" idx="4294967295"/>
          </p:nvPr>
        </p:nvSpPr>
        <p:spPr>
          <a:xfrm>
            <a:off x="5897880" y="5508837"/>
            <a:ext cx="1920240" cy="316442"/>
          </a:xfrm>
          <a:prstGeom prst="rect">
            <a:avLst/>
          </a:prstGeom>
        </p:spPr>
        <p:txBody>
          <a:bodyPr lIns="80988" tIns="40494" rIns="80988" bIns="40494"/>
          <a:lstStyle/>
          <a:p>
            <a:pPr>
              <a:defRPr/>
            </a:pPr>
            <a:r>
              <a:rPr lang="en-US" dirty="0"/>
              <a:t> </a:t>
            </a:r>
            <a:endParaRPr lang="en-US" dirty="0" smtClean="0"/>
          </a:p>
          <a:p>
            <a:pPr>
              <a:defRPr/>
            </a:pPr>
            <a:endParaRPr lang="en-US" dirty="0"/>
          </a:p>
        </p:txBody>
      </p:sp>
      <p:pic>
        <p:nvPicPr>
          <p:cNvPr id="24582" name="Picture 2" descr="C:\Users\Bob Stretch\AppData\Local\Microsoft\Windows\Temporary Internet Files\Content.IE5\ZUGDL5A6\MCj043524100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5023" y="1118733"/>
            <a:ext cx="2512284" cy="1476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9702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600" dirty="0" smtClean="0"/>
              <a:t>Electronic  Communication: </a:t>
            </a:r>
            <a:br>
              <a:rPr lang="en-US" sz="3600" dirty="0" smtClean="0"/>
            </a:br>
            <a:r>
              <a:rPr lang="en-US" sz="3600" dirty="0" smtClean="0"/>
              <a:t>Instant / Text  Messaging</a:t>
            </a:r>
            <a:endParaRPr lang="en-US" sz="3600" dirty="0"/>
          </a:p>
        </p:txBody>
      </p:sp>
      <p:sp>
        <p:nvSpPr>
          <p:cNvPr id="25603" name="Content Placeholder 2"/>
          <p:cNvSpPr>
            <a:spLocks noGrp="1"/>
          </p:cNvSpPr>
          <p:nvPr>
            <p:ph idx="1"/>
          </p:nvPr>
        </p:nvSpPr>
        <p:spPr>
          <a:xfrm>
            <a:off x="365124" y="1387475"/>
            <a:ext cx="7790047" cy="4013200"/>
          </a:xfrm>
        </p:spPr>
        <p:txBody>
          <a:bodyPr/>
          <a:lstStyle/>
          <a:p>
            <a:pPr indent="-5624" eaLnBrk="1" hangingPunct="1">
              <a:spcBef>
                <a:spcPct val="40000"/>
              </a:spcBef>
            </a:pPr>
            <a:r>
              <a:rPr lang="en-US" sz="2400" dirty="0" smtClean="0"/>
              <a:t>Instant Messaging:</a:t>
            </a:r>
          </a:p>
          <a:p>
            <a:pPr lvl="1" eaLnBrk="1" hangingPunct="1">
              <a:spcBef>
                <a:spcPts val="0"/>
              </a:spcBef>
            </a:pPr>
            <a:r>
              <a:rPr lang="en-US" sz="2000" dirty="0" smtClean="0"/>
              <a:t>e-mail sent to receiver’s desktop or portable device</a:t>
            </a:r>
          </a:p>
          <a:p>
            <a:pPr indent="-5624" eaLnBrk="1" hangingPunct="1"/>
            <a:r>
              <a:rPr lang="en-US" sz="2400" dirty="0" smtClean="0"/>
              <a:t>Text Messages:</a:t>
            </a:r>
          </a:p>
          <a:p>
            <a:pPr lvl="1" eaLnBrk="1" hangingPunct="1"/>
            <a:r>
              <a:rPr lang="en-US" sz="2000" dirty="0" smtClean="0"/>
              <a:t>Short messages sent to cell phones, other handheld devices</a:t>
            </a:r>
            <a:endParaRPr lang="en-US" sz="1800" dirty="0" smtClean="0"/>
          </a:p>
          <a:p>
            <a:pPr indent="-5624" eaLnBrk="1" hangingPunct="1">
              <a:spcBef>
                <a:spcPct val="40000"/>
              </a:spcBef>
            </a:pPr>
            <a:r>
              <a:rPr lang="en-US" sz="2400" dirty="0" smtClean="0"/>
              <a:t>Characteristics</a:t>
            </a:r>
          </a:p>
          <a:p>
            <a:pPr marL="548640" lvl="1" eaLnBrk="1" hangingPunct="1">
              <a:spcBef>
                <a:spcPts val="0"/>
              </a:spcBef>
            </a:pPr>
            <a:r>
              <a:rPr lang="en-US" sz="2000" dirty="0" smtClean="0"/>
              <a:t>Explosive </a:t>
            </a:r>
            <a:r>
              <a:rPr lang="en-US" sz="2000" dirty="0"/>
              <a:t>growth in business use</a:t>
            </a:r>
          </a:p>
          <a:p>
            <a:pPr marL="548640" lvl="1" eaLnBrk="1" hangingPunct="1">
              <a:spcBef>
                <a:spcPts val="0"/>
              </a:spcBef>
            </a:pPr>
            <a:r>
              <a:rPr lang="en-US" sz="2000" dirty="0"/>
              <a:t>Fast and inexpensive means of communication</a:t>
            </a:r>
          </a:p>
          <a:p>
            <a:pPr marL="548640" lvl="1" eaLnBrk="1" hangingPunct="1">
              <a:spcBef>
                <a:spcPts val="0"/>
              </a:spcBef>
            </a:pPr>
            <a:r>
              <a:rPr lang="en-US" sz="2000" dirty="0" smtClean="0"/>
              <a:t>Can be intrusive and distracting</a:t>
            </a:r>
            <a:endParaRPr lang="en-US" sz="2000" dirty="0"/>
          </a:p>
          <a:p>
            <a:pPr marL="548640" lvl="1" eaLnBrk="1" hangingPunct="1">
              <a:spcBef>
                <a:spcPts val="0"/>
              </a:spcBef>
            </a:pPr>
            <a:r>
              <a:rPr lang="en-US" sz="2000" dirty="0"/>
              <a:t>Easily “hacked” with weak </a:t>
            </a:r>
            <a:r>
              <a:rPr lang="en-US" sz="2000" dirty="0" smtClean="0"/>
              <a:t>security</a:t>
            </a:r>
            <a:endParaRPr lang="en-US" sz="2000" dirty="0"/>
          </a:p>
          <a:p>
            <a:pPr marL="548640" lvl="1" eaLnBrk="1" hangingPunct="1">
              <a:spcBef>
                <a:spcPts val="0"/>
              </a:spcBef>
            </a:pPr>
            <a:r>
              <a:rPr lang="en-US" sz="2000" dirty="0"/>
              <a:t>Can be seen as too </a:t>
            </a:r>
            <a:r>
              <a:rPr lang="en-US" sz="2000" dirty="0" smtClean="0"/>
              <a:t>informal</a:t>
            </a:r>
            <a:endParaRPr lang="en-US" sz="2000" dirty="0"/>
          </a:p>
        </p:txBody>
      </p:sp>
      <p:sp>
        <p:nvSpPr>
          <p:cNvPr id="4" name="Footer Placeholder 3"/>
          <p:cNvSpPr>
            <a:spLocks noGrp="1"/>
          </p:cNvSpPr>
          <p:nvPr>
            <p:ph type="ftr" sz="quarter" idx="4294967295"/>
          </p:nvPr>
        </p:nvSpPr>
        <p:spPr>
          <a:xfrm>
            <a:off x="617220" y="5481320"/>
            <a:ext cx="4320540" cy="316442"/>
          </a:xfrm>
          <a:prstGeom prst="rect">
            <a:avLst/>
          </a:prstGeom>
        </p:spPr>
        <p:txBody>
          <a:bodyPr lIns="80988" tIns="40494" rIns="80988" bIns="40494"/>
          <a:lstStyle/>
          <a:p>
            <a:pPr>
              <a:defRPr/>
            </a:pPr>
            <a:r>
              <a:rPr lang="en-US" dirty="0"/>
              <a:t> </a:t>
            </a:r>
          </a:p>
        </p:txBody>
      </p:sp>
      <p:sp>
        <p:nvSpPr>
          <p:cNvPr id="5" name="Slide Number Placeholder 4"/>
          <p:cNvSpPr>
            <a:spLocks noGrp="1"/>
          </p:cNvSpPr>
          <p:nvPr>
            <p:ph type="sldNum" sz="quarter" idx="4294967295"/>
          </p:nvPr>
        </p:nvSpPr>
        <p:spPr>
          <a:xfrm>
            <a:off x="5897880" y="5508837"/>
            <a:ext cx="1920240" cy="316442"/>
          </a:xfrm>
          <a:prstGeom prst="rect">
            <a:avLst/>
          </a:prstGeom>
        </p:spPr>
        <p:txBody>
          <a:bodyPr lIns="80988" tIns="40494" rIns="80988" bIns="40494"/>
          <a:lstStyle/>
          <a:p>
            <a:pPr>
              <a:defRPr/>
            </a:pPr>
            <a:r>
              <a:rPr lang="en-US" dirty="0" smtClean="0"/>
              <a:t> </a:t>
            </a:r>
            <a:endParaRPr lang="en-US" dirty="0"/>
          </a:p>
        </p:txBody>
      </p:sp>
    </p:spTree>
    <p:extLst>
      <p:ext uri="{BB962C8B-B14F-4D97-AF65-F5344CB8AC3E}">
        <p14:creationId xmlns:p14="http://schemas.microsoft.com/office/powerpoint/2010/main" val="3498449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z="3600" dirty="0" smtClean="0"/>
              <a:t>What every manager should know about Weblogs (“Blogs”) </a:t>
            </a:r>
          </a:p>
        </p:txBody>
      </p:sp>
      <p:sp>
        <p:nvSpPr>
          <p:cNvPr id="3" name="Content Placeholder 2"/>
          <p:cNvSpPr>
            <a:spLocks noGrp="1"/>
          </p:cNvSpPr>
          <p:nvPr>
            <p:ph idx="1"/>
          </p:nvPr>
        </p:nvSpPr>
        <p:spPr>
          <a:xfrm>
            <a:off x="365126" y="1387475"/>
            <a:ext cx="4674708" cy="4013200"/>
          </a:xfrm>
        </p:spPr>
        <p:txBody>
          <a:bodyPr/>
          <a:lstStyle/>
          <a:p>
            <a:pPr marL="0" indent="0" eaLnBrk="1" hangingPunct="1">
              <a:buNone/>
              <a:defRPr/>
            </a:pPr>
            <a:r>
              <a:rPr lang="en-US" dirty="0" smtClean="0"/>
              <a:t>Types of Weblogs:</a:t>
            </a:r>
          </a:p>
          <a:p>
            <a:pPr marL="514350" indent="-514350" eaLnBrk="1" hangingPunct="1">
              <a:buFont typeface="+mj-lt"/>
              <a:buAutoNum type="arabicPeriod"/>
              <a:defRPr/>
            </a:pPr>
            <a:r>
              <a:rPr lang="en-US" dirty="0" smtClean="0"/>
              <a:t>Organizational </a:t>
            </a:r>
          </a:p>
          <a:p>
            <a:pPr marL="849312" lvl="1" indent="-514350" eaLnBrk="1" hangingPunct="1">
              <a:defRPr/>
            </a:pPr>
            <a:r>
              <a:rPr lang="en-US" sz="2600" dirty="0" smtClean="0"/>
              <a:t>CEO’s forum</a:t>
            </a:r>
          </a:p>
          <a:p>
            <a:pPr marL="849312" lvl="1" indent="-514350" eaLnBrk="1" hangingPunct="1">
              <a:defRPr/>
            </a:pPr>
            <a:r>
              <a:rPr lang="en-US" sz="2600" dirty="0" smtClean="0"/>
              <a:t>Communication                                    between</a:t>
            </a:r>
            <a:r>
              <a:rPr lang="en-US" sz="2300" dirty="0" smtClean="0"/>
              <a:t> </a:t>
            </a:r>
            <a:r>
              <a:rPr lang="en-US" sz="2600" dirty="0" smtClean="0"/>
              <a:t>mgt.</a:t>
            </a:r>
            <a:r>
              <a:rPr lang="en-US" sz="2300" dirty="0" smtClean="0"/>
              <a:t> </a:t>
            </a:r>
            <a:r>
              <a:rPr lang="en-US" sz="2300" dirty="0"/>
              <a:t>&amp;</a:t>
            </a:r>
            <a:r>
              <a:rPr lang="en-US" sz="2300" dirty="0" smtClean="0"/>
              <a:t> </a:t>
            </a:r>
            <a:r>
              <a:rPr lang="en-US" sz="2600" dirty="0" smtClean="0"/>
              <a:t>workers</a:t>
            </a:r>
          </a:p>
          <a:p>
            <a:pPr marL="849312" lvl="1" indent="-514350" eaLnBrk="1" hangingPunct="1">
              <a:defRPr/>
            </a:pPr>
            <a:r>
              <a:rPr lang="en-US" sz="2600" dirty="0"/>
              <a:t>P</a:t>
            </a:r>
            <a:r>
              <a:rPr lang="en-US" sz="2600" dirty="0" smtClean="0"/>
              <a:t>roblem solving </a:t>
            </a:r>
          </a:p>
          <a:p>
            <a:pPr marL="849312" lvl="1" indent="-514350" eaLnBrk="1" hangingPunct="1">
              <a:defRPr/>
            </a:pPr>
            <a:r>
              <a:rPr lang="en-US" sz="2600" dirty="0" smtClean="0"/>
              <a:t>Customer relations  </a:t>
            </a:r>
          </a:p>
          <a:p>
            <a:pPr marL="849312" lvl="1" indent="-514350" eaLnBrk="1" hangingPunct="1">
              <a:defRPr/>
            </a:pPr>
            <a:r>
              <a:rPr lang="en-US" sz="2600" dirty="0" smtClean="0"/>
              <a:t>Recruit</a:t>
            </a:r>
          </a:p>
        </p:txBody>
      </p:sp>
      <p:sp>
        <p:nvSpPr>
          <p:cNvPr id="4" name="Rectangle 3"/>
          <p:cNvSpPr/>
          <p:nvPr/>
        </p:nvSpPr>
        <p:spPr bwMode="auto">
          <a:xfrm>
            <a:off x="4816548" y="1388539"/>
            <a:ext cx="3285461" cy="4442537"/>
          </a:xfrm>
          <a:prstGeom prst="rect">
            <a:avLst/>
          </a:prstGeom>
          <a:noFill/>
          <a:ln w="38100" cap="flat" cmpd="sng" algn="ctr">
            <a:solidFill>
              <a:srgbClr val="AF7EBE"/>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tx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tx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chemeClr val="tx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Types of Weblogs</a:t>
            </a:r>
          </a:p>
        </p:txBody>
      </p:sp>
      <p:sp>
        <p:nvSpPr>
          <p:cNvPr id="17411" name="Content Placeholder 2"/>
          <p:cNvSpPr>
            <a:spLocks noGrp="1"/>
          </p:cNvSpPr>
          <p:nvPr>
            <p:ph sz="half" idx="1"/>
          </p:nvPr>
        </p:nvSpPr>
        <p:spPr>
          <a:xfrm>
            <a:off x="365125" y="1387475"/>
            <a:ext cx="3495675" cy="4013200"/>
          </a:xfrm>
        </p:spPr>
        <p:txBody>
          <a:bodyPr/>
          <a:lstStyle/>
          <a:p>
            <a:pPr marL="514350" indent="-514350" eaLnBrk="1" hangingPunct="1">
              <a:buFont typeface="Wingdings" pitchFamily="2" charset="2"/>
              <a:buAutoNum type="arabicPeriod" startAt="2"/>
            </a:pPr>
            <a:r>
              <a:rPr lang="en-US" smtClean="0"/>
              <a:t>Professional Interest Weblogs</a:t>
            </a:r>
          </a:p>
          <a:p>
            <a:pPr marL="847725" lvl="1" indent="-514350" eaLnBrk="1" hangingPunct="1"/>
            <a:r>
              <a:rPr lang="en-US" smtClean="0"/>
              <a:t>Keep up with current trends &amp; legal developments</a:t>
            </a:r>
          </a:p>
          <a:p>
            <a:pPr marL="847725" lvl="1" indent="-514350" eaLnBrk="1" hangingPunct="1"/>
            <a:r>
              <a:rPr lang="en-US" smtClean="0"/>
              <a:t>See different viewpoints</a:t>
            </a:r>
          </a:p>
          <a:p>
            <a:pPr marL="847725" lvl="1" indent="-514350" eaLnBrk="1" hangingPunct="1"/>
            <a:r>
              <a:rPr lang="en-US" smtClean="0"/>
              <a:t>Solve problems</a:t>
            </a:r>
          </a:p>
        </p:txBody>
      </p:sp>
      <p:sp>
        <p:nvSpPr>
          <p:cNvPr id="17412" name="Content Placeholder 3"/>
          <p:cNvSpPr>
            <a:spLocks noGrp="1"/>
          </p:cNvSpPr>
          <p:nvPr>
            <p:ph sz="half" idx="2"/>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Types of Weblogs</a:t>
            </a:r>
          </a:p>
        </p:txBody>
      </p:sp>
      <p:sp>
        <p:nvSpPr>
          <p:cNvPr id="3" name="Content Placeholder 2"/>
          <p:cNvSpPr>
            <a:spLocks noGrp="1"/>
          </p:cNvSpPr>
          <p:nvPr>
            <p:ph sz="half" idx="1"/>
          </p:nvPr>
        </p:nvSpPr>
        <p:spPr>
          <a:xfrm>
            <a:off x="365125" y="1387475"/>
            <a:ext cx="4079875" cy="4013200"/>
          </a:xfrm>
        </p:spPr>
        <p:txBody>
          <a:bodyPr/>
          <a:lstStyle/>
          <a:p>
            <a:pPr marL="514350" indent="-514350" eaLnBrk="1" hangingPunct="1">
              <a:buFont typeface="Wingdings" pitchFamily="2" charset="2"/>
              <a:buAutoNum type="arabicPeriod" startAt="3"/>
              <a:defRPr/>
            </a:pPr>
            <a:r>
              <a:rPr lang="en-US" dirty="0" smtClean="0"/>
              <a:t>Personal Employee    </a:t>
            </a:r>
          </a:p>
          <a:p>
            <a:pPr marL="0" indent="0" eaLnBrk="1" hangingPunct="1">
              <a:buFont typeface="Wingdings" pitchFamily="2" charset="2"/>
              <a:buNone/>
              <a:defRPr/>
            </a:pPr>
            <a:r>
              <a:rPr lang="en-US" dirty="0" smtClean="0"/>
              <a:t>     Weblogs</a:t>
            </a:r>
          </a:p>
          <a:p>
            <a:pPr lvl="1" eaLnBrk="1" hangingPunct="1">
              <a:defRPr/>
            </a:pPr>
            <a:r>
              <a:rPr lang="en-US" dirty="0" smtClean="0"/>
              <a:t>Job applicants</a:t>
            </a:r>
          </a:p>
          <a:p>
            <a:pPr lvl="1" eaLnBrk="1" hangingPunct="1">
              <a:defRPr/>
            </a:pPr>
            <a:r>
              <a:rPr lang="en-US" dirty="0" smtClean="0"/>
              <a:t>Company Concerns</a:t>
            </a:r>
          </a:p>
          <a:p>
            <a:pPr lvl="2" eaLnBrk="1" hangingPunct="1">
              <a:defRPr/>
            </a:pPr>
            <a:r>
              <a:rPr lang="en-US" dirty="0" smtClean="0"/>
              <a:t>Use of time at work</a:t>
            </a:r>
          </a:p>
          <a:p>
            <a:pPr lvl="2" eaLnBrk="1" hangingPunct="1">
              <a:defRPr/>
            </a:pPr>
            <a:r>
              <a:rPr lang="en-US" dirty="0" smtClean="0"/>
              <a:t>Libel/Slander</a:t>
            </a:r>
          </a:p>
          <a:p>
            <a:pPr lvl="2" eaLnBrk="1" hangingPunct="1">
              <a:defRPr/>
            </a:pPr>
            <a:r>
              <a:rPr lang="en-US" dirty="0" smtClean="0"/>
              <a:t>Reveal Trade Secrets</a:t>
            </a:r>
          </a:p>
          <a:p>
            <a:pPr lvl="2" eaLnBrk="1" hangingPunct="1">
              <a:defRPr/>
            </a:pPr>
            <a:r>
              <a:rPr lang="en-US" dirty="0" smtClean="0"/>
              <a:t>Violate Non-compete agreements</a:t>
            </a:r>
          </a:p>
          <a:p>
            <a:pPr lvl="2" eaLnBrk="1" hangingPunct="1">
              <a:defRPr/>
            </a:pPr>
            <a:r>
              <a:rPr lang="en-US" dirty="0" smtClean="0"/>
              <a:t>Unprofessional/Illegal Activities</a:t>
            </a:r>
          </a:p>
        </p:txBody>
      </p:sp>
      <p:sp>
        <p:nvSpPr>
          <p:cNvPr id="18436" name="Content Placeholder 3"/>
          <p:cNvSpPr>
            <a:spLocks noGrp="1"/>
          </p:cNvSpPr>
          <p:nvPr>
            <p:ph sz="half" idx="2"/>
          </p:nvPr>
        </p:nvSpPr>
        <p:spPr/>
        <p:txBody>
          <a:bodyPr/>
          <a:lstStyle/>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1A69A4"/>
                                      </p:to>
                                    </p:animClr>
                                  </p:sub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1A69A4"/>
                                      </p:to>
                                    </p:animClr>
                                  </p:sub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1A69A4"/>
                                      </p:to>
                                    </p:animClr>
                                  </p:sub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1A69A4"/>
                                      </p:to>
                                    </p:animClr>
                                  </p:sub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8" end="8"/>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Types of Weblogs</a:t>
            </a:r>
          </a:p>
        </p:txBody>
      </p:sp>
      <p:sp>
        <p:nvSpPr>
          <p:cNvPr id="3" name="Content Placeholder 2"/>
          <p:cNvSpPr>
            <a:spLocks noGrp="1"/>
          </p:cNvSpPr>
          <p:nvPr>
            <p:ph sz="half" idx="1"/>
          </p:nvPr>
        </p:nvSpPr>
        <p:spPr/>
        <p:txBody>
          <a:bodyPr/>
          <a:lstStyle/>
          <a:p>
            <a:pPr marL="0" indent="0" eaLnBrk="1" hangingPunct="1">
              <a:buFont typeface="Wingdings" pitchFamily="2" charset="2"/>
              <a:buNone/>
            </a:pPr>
            <a:r>
              <a:rPr lang="en-US" sz="2200" smtClean="0"/>
              <a:t>4.</a:t>
            </a:r>
            <a:r>
              <a:rPr lang="en-US" smtClean="0"/>
              <a:t>  Hostile Weblogs</a:t>
            </a:r>
          </a:p>
          <a:p>
            <a:pPr lvl="1" eaLnBrk="1" hangingPunct="1"/>
            <a:r>
              <a:rPr lang="en-US" smtClean="0"/>
              <a:t>Warn consumers   and job applicants</a:t>
            </a:r>
          </a:p>
          <a:p>
            <a:pPr lvl="1" eaLnBrk="1" hangingPunct="1"/>
            <a:r>
              <a:rPr lang="en-US" smtClean="0"/>
              <a:t>Union Weblogs</a:t>
            </a:r>
          </a:p>
          <a:p>
            <a:pPr lvl="1" eaLnBrk="1" hangingPunct="1"/>
            <a:r>
              <a:rPr lang="en-US" smtClean="0"/>
              <a:t>Advice for Job Seekers taking tests</a:t>
            </a:r>
          </a:p>
          <a:p>
            <a:pPr lvl="1" eaLnBrk="1" hangingPunct="1"/>
            <a:r>
              <a:rPr lang="en-US" smtClean="0"/>
              <a:t>Counter-responses</a:t>
            </a:r>
          </a:p>
          <a:p>
            <a:pPr lvl="1" eaLnBrk="1" hangingPunct="1"/>
            <a:r>
              <a:rPr lang="en-US" smtClean="0"/>
              <a:t>Provide managers with information </a:t>
            </a:r>
          </a:p>
        </p:txBody>
      </p:sp>
      <p:sp>
        <p:nvSpPr>
          <p:cNvPr id="19460" name="Content Placeholder 3"/>
          <p:cNvSpPr>
            <a:spLocks noGrp="1"/>
          </p:cNvSpPr>
          <p:nvPr>
            <p:ph sz="half" idx="2"/>
          </p:nvPr>
        </p:nvSpPr>
        <p:spPr/>
        <p:txBody>
          <a:bodyPr/>
          <a:lstStyle/>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1A69A4"/>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1A69A4"/>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1A69A4"/>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1A69A4"/>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4"/>
          <p:cNvSpPr txBox="1">
            <a:spLocks noChangeArrowheads="1"/>
          </p:cNvSpPr>
          <p:nvPr/>
        </p:nvSpPr>
        <p:spPr bwMode="auto">
          <a:xfrm>
            <a:off x="3412227" y="4749341"/>
            <a:ext cx="4386606" cy="635777"/>
          </a:xfrm>
          <a:prstGeom prst="rect">
            <a:avLst/>
          </a:prstGeom>
          <a:solidFill>
            <a:schemeClr val="accent1"/>
          </a:solidFill>
          <a:ln>
            <a:noFill/>
          </a:ln>
          <a:effectLst/>
          <a:scene3d>
            <a:camera prst="orthographicFront"/>
            <a:lightRig rig="threePt" dir="t"/>
          </a:scene3d>
          <a:sp3d>
            <a:bevelT w="165100" prst="coolSlant"/>
          </a:sp3d>
        </p:spPr>
        <p:txBody>
          <a:bodyPr wrap="square" lIns="80988" tIns="40494" rIns="80988" bIns="40494">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algn="ctr" eaLnBrk="1" hangingPunct="1">
              <a:spcBef>
                <a:spcPct val="50000"/>
              </a:spcBef>
            </a:pPr>
            <a:r>
              <a:rPr lang="en-US" sz="1800" b="1" dirty="0" smtClean="0"/>
              <a:t>For a graph of some of these networks, see Exhibit 11-2</a:t>
            </a:r>
            <a:endParaRPr lang="en-US" sz="1800" b="1" dirty="0"/>
          </a:p>
        </p:txBody>
      </p:sp>
      <p:sp>
        <p:nvSpPr>
          <p:cNvPr id="22532" name="Text Box 5"/>
          <p:cNvSpPr txBox="1">
            <a:spLocks noChangeArrowheads="1"/>
          </p:cNvSpPr>
          <p:nvPr/>
        </p:nvSpPr>
        <p:spPr bwMode="auto">
          <a:xfrm>
            <a:off x="368610" y="204765"/>
            <a:ext cx="2514600" cy="1692771"/>
          </a:xfrm>
          <a:prstGeom prst="rect">
            <a:avLst/>
          </a:prstGeom>
          <a:solidFill>
            <a:srgbClr val="002060"/>
          </a:solidFill>
          <a:ln>
            <a:noFill/>
          </a:ln>
          <a:effec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spcBef>
                <a:spcPct val="50000"/>
              </a:spcBef>
            </a:pPr>
            <a:r>
              <a:rPr lang="en-US" sz="2600" dirty="0">
                <a:solidFill>
                  <a:schemeClr val="tx2"/>
                </a:solidFill>
                <a:effectLst>
                  <a:outerShdw blurRad="38100" dist="38100" dir="2700000" algn="tl">
                    <a:srgbClr val="000000">
                      <a:alpha val="43137"/>
                    </a:srgbClr>
                  </a:outerShdw>
                </a:effectLst>
              </a:rPr>
              <a:t>Communication Networks in Groups and Teams</a:t>
            </a:r>
          </a:p>
        </p:txBody>
      </p:sp>
      <p:sp>
        <p:nvSpPr>
          <p:cNvPr id="2" name="Rounded Rectangle 1"/>
          <p:cNvSpPr/>
          <p:nvPr/>
        </p:nvSpPr>
        <p:spPr bwMode="auto">
          <a:xfrm>
            <a:off x="2883211" y="155749"/>
            <a:ext cx="85744" cy="1261069"/>
          </a:xfrm>
          <a:prstGeom prst="round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3" name="TextBox 2"/>
          <p:cNvSpPr txBox="1"/>
          <p:nvPr/>
        </p:nvSpPr>
        <p:spPr>
          <a:xfrm>
            <a:off x="467831" y="1929434"/>
            <a:ext cx="2647507" cy="3785652"/>
          </a:xfrm>
          <a:prstGeom prst="rect">
            <a:avLst/>
          </a:prstGeom>
          <a:noFill/>
        </p:spPr>
        <p:txBody>
          <a:bodyPr wrap="square" rtlCol="0">
            <a:spAutoFit/>
          </a:bodyPr>
          <a:lstStyle/>
          <a:p>
            <a:r>
              <a:rPr lang="en-US" sz="2400" i="1" dirty="0" smtClean="0"/>
              <a:t>Communication Network:  </a:t>
            </a:r>
            <a:r>
              <a:rPr lang="en-US" sz="2400" dirty="0" smtClean="0"/>
              <a:t>The pathways along which information flows.  Should be designed based on task and information needs but often simply ‘emerges.’ </a:t>
            </a:r>
            <a:endParaRPr lang="en-US" sz="2400" dirty="0"/>
          </a:p>
        </p:txBody>
      </p:sp>
      <p:sp>
        <p:nvSpPr>
          <p:cNvPr id="4" name="TextBox 3"/>
          <p:cNvSpPr txBox="1"/>
          <p:nvPr/>
        </p:nvSpPr>
        <p:spPr>
          <a:xfrm>
            <a:off x="3503054" y="1642056"/>
            <a:ext cx="4204952" cy="1077218"/>
          </a:xfrm>
          <a:prstGeom prst="rect">
            <a:avLst/>
          </a:prstGeom>
          <a:noFill/>
        </p:spPr>
        <p:txBody>
          <a:bodyPr wrap="square" rtlCol="0">
            <a:spAutoFit/>
          </a:bodyPr>
          <a:lstStyle/>
          <a:p>
            <a:r>
              <a:rPr lang="en-US" dirty="0" smtClean="0"/>
              <a:t>What is the difference between the “Wheel” the “Circle” the “Chain” and the “All Channel” type of communication network?</a:t>
            </a:r>
          </a:p>
          <a:p>
            <a:endParaRPr lang="en-US" dirty="0"/>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Learning Objectives</a:t>
            </a:r>
          </a:p>
        </p:txBody>
      </p:sp>
      <p:sp>
        <p:nvSpPr>
          <p:cNvPr id="4099"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2600" smtClean="0"/>
              <a:t>After studying the chapter, you should be able to:</a:t>
            </a:r>
          </a:p>
          <a:p>
            <a:pPr lvl="1" eaLnBrk="1" hangingPunct="1">
              <a:lnSpc>
                <a:spcPct val="80000"/>
              </a:lnSpc>
            </a:pPr>
            <a:r>
              <a:rPr lang="en-US" sz="2400" smtClean="0"/>
              <a:t>Explain why effective communication helps an organization gain a competitive advantage.</a:t>
            </a:r>
          </a:p>
          <a:p>
            <a:pPr lvl="1" eaLnBrk="1" hangingPunct="1">
              <a:lnSpc>
                <a:spcPct val="80000"/>
              </a:lnSpc>
            </a:pPr>
            <a:r>
              <a:rPr lang="en-US" sz="2400" smtClean="0"/>
              <a:t>Describe the communication process, and explain the role of perception in communication.</a:t>
            </a:r>
          </a:p>
          <a:p>
            <a:pPr lvl="1" eaLnBrk="1" hangingPunct="1">
              <a:lnSpc>
                <a:spcPct val="80000"/>
              </a:lnSpc>
            </a:pPr>
            <a:r>
              <a:rPr lang="en-US" sz="2400" smtClean="0"/>
              <a:t>Describe the communication networks that exist in groups and teams.</a:t>
            </a:r>
          </a:p>
          <a:p>
            <a:pPr lvl="1" eaLnBrk="1" hangingPunct="1">
              <a:lnSpc>
                <a:spcPct val="80000"/>
              </a:lnSpc>
            </a:pPr>
            <a:r>
              <a:rPr lang="en-US" sz="2400" smtClean="0"/>
              <a:t>Explain how advances in technology have given managers new options for managing communications.</a:t>
            </a:r>
          </a:p>
          <a:p>
            <a:pPr lvl="1" eaLnBrk="1" hangingPunct="1">
              <a:lnSpc>
                <a:spcPct val="80000"/>
              </a:lnSpc>
            </a:pPr>
            <a:r>
              <a:rPr lang="en-US" sz="2400" smtClean="0"/>
              <a:t>Describe important communication skills.</a:t>
            </a: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Small Group Network Effectiveness </a:t>
            </a:r>
            <a:endParaRPr lang="en-US" dirty="0"/>
          </a:p>
        </p:txBody>
      </p:sp>
      <p:sp>
        <p:nvSpPr>
          <p:cNvPr id="21507" name="Content Placeholder 2"/>
          <p:cNvSpPr>
            <a:spLocks noGrp="1"/>
          </p:cNvSpPr>
          <p:nvPr>
            <p:ph idx="1"/>
          </p:nvPr>
        </p:nvSpPr>
        <p:spPr>
          <a:xfrm>
            <a:off x="400530" y="1388562"/>
            <a:ext cx="7829070" cy="1237680"/>
          </a:xfrm>
        </p:spPr>
        <p:txBody>
          <a:bodyPr/>
          <a:lstStyle/>
          <a:p>
            <a:pPr marL="0" indent="0" eaLnBrk="1" hangingPunct="1">
              <a:buNone/>
            </a:pPr>
            <a:r>
              <a:rPr lang="en-US" sz="2400" dirty="0" smtClean="0"/>
              <a:t>“Effectiveness” depends on the outcome variable:</a:t>
            </a:r>
          </a:p>
        </p:txBody>
      </p:sp>
      <p:sp>
        <p:nvSpPr>
          <p:cNvPr id="4" name="Footer Placeholder 3"/>
          <p:cNvSpPr>
            <a:spLocks noGrp="1"/>
          </p:cNvSpPr>
          <p:nvPr>
            <p:ph type="ftr" sz="quarter" idx="4294967295"/>
          </p:nvPr>
        </p:nvSpPr>
        <p:spPr>
          <a:xfrm>
            <a:off x="617220" y="5481320"/>
            <a:ext cx="4320540" cy="316442"/>
          </a:xfrm>
          <a:prstGeom prst="rect">
            <a:avLst/>
          </a:prstGeom>
        </p:spPr>
        <p:txBody>
          <a:bodyPr lIns="80988" tIns="40494" rIns="80988" bIns="40494"/>
          <a:lstStyle/>
          <a:p>
            <a:pPr>
              <a:defRPr/>
            </a:pPr>
            <a:r>
              <a:rPr lang="en-US" dirty="0"/>
              <a:t> </a:t>
            </a:r>
          </a:p>
        </p:txBody>
      </p:sp>
      <p:sp>
        <p:nvSpPr>
          <p:cNvPr id="5" name="Slide Number Placeholder 4"/>
          <p:cNvSpPr>
            <a:spLocks noGrp="1"/>
          </p:cNvSpPr>
          <p:nvPr>
            <p:ph type="sldNum" sz="quarter" idx="4294967295"/>
          </p:nvPr>
        </p:nvSpPr>
        <p:spPr>
          <a:xfrm>
            <a:off x="5897880" y="5508837"/>
            <a:ext cx="1920240" cy="316442"/>
          </a:xfrm>
          <a:prstGeom prst="rect">
            <a:avLst/>
          </a:prstGeom>
        </p:spPr>
        <p:txBody>
          <a:bodyPr lIns="80988" tIns="40494" rIns="80988" bIns="40494"/>
          <a:lstStyle/>
          <a:p>
            <a:pPr>
              <a:defRPr/>
            </a:pPr>
            <a:r>
              <a:rPr lang="en-US" dirty="0" smtClean="0"/>
              <a:t> </a:t>
            </a:r>
            <a:endParaRPr lang="en-US" dirty="0"/>
          </a:p>
        </p:txBody>
      </p:sp>
      <p:sp>
        <p:nvSpPr>
          <p:cNvPr id="6" name="Text Box 5"/>
          <p:cNvSpPr txBox="1">
            <a:spLocks noChangeArrowheads="1"/>
          </p:cNvSpPr>
          <p:nvPr/>
        </p:nvSpPr>
        <p:spPr bwMode="blackWhite">
          <a:xfrm>
            <a:off x="606056" y="5452789"/>
            <a:ext cx="7378995" cy="328000"/>
          </a:xfrm>
          <a:prstGeom prst="rect">
            <a:avLst/>
          </a:prstGeom>
          <a:solidFill>
            <a:srgbClr val="CC6600"/>
          </a:solidFill>
          <a:ln w="3175" algn="ctr">
            <a:solidFill>
              <a:schemeClr val="tx1"/>
            </a:solidFill>
            <a:miter lim="800000"/>
            <a:headEnd/>
            <a:tailEnd/>
          </a:ln>
          <a:effectLst>
            <a:outerShdw dist="107763" dir="2700000" algn="ctr" rotWithShape="0">
              <a:schemeClr val="bg2">
                <a:alpha val="50000"/>
              </a:schemeClr>
            </a:outerShdw>
          </a:effectLst>
        </p:spPr>
        <p:txBody>
          <a:bodyPr wrap="square" lIns="80988" tIns="40494" rIns="80988" bIns="40494" anchor="ctr">
            <a:spAutoFit/>
          </a:bodyPr>
          <a:lstStyle/>
          <a:p>
            <a:pPr algn="r">
              <a:spcBef>
                <a:spcPct val="50000"/>
              </a:spcBef>
              <a:defRPr/>
            </a:pPr>
            <a:r>
              <a:rPr lang="en-US" dirty="0" smtClean="0">
                <a:solidFill>
                  <a:schemeClr val="bg1"/>
                </a:solidFill>
                <a:latin typeface="+mj-lt"/>
              </a:rPr>
              <a:t>Can you fill in the rest of this chart (based on  E </a:t>
            </a:r>
            <a:r>
              <a:rPr lang="en-US" dirty="0">
                <a:solidFill>
                  <a:schemeClr val="bg1"/>
                </a:solidFill>
                <a:latin typeface="+mj-lt"/>
              </a:rPr>
              <a:t>X H I B I T </a:t>
            </a:r>
            <a:r>
              <a:rPr lang="en-US" dirty="0" smtClean="0">
                <a:solidFill>
                  <a:schemeClr val="bg1"/>
                </a:solidFill>
                <a:latin typeface="+mj-lt"/>
              </a:rPr>
              <a:t>11-3) from memory?  </a:t>
            </a:r>
            <a:endParaRPr lang="en-US" dirty="0">
              <a:solidFill>
                <a:schemeClr val="bg1"/>
              </a:solidFill>
              <a:latin typeface="+mj-lt"/>
            </a:endParaRPr>
          </a:p>
        </p:txBody>
      </p:sp>
      <p:sp>
        <p:nvSpPr>
          <p:cNvPr id="21511" name="Rectangle 4"/>
          <p:cNvSpPr>
            <a:spLocks noChangeArrowheads="1"/>
          </p:cNvSpPr>
          <p:nvPr/>
        </p:nvSpPr>
        <p:spPr bwMode="auto">
          <a:xfrm>
            <a:off x="685799" y="1830690"/>
            <a:ext cx="7224823" cy="3513488"/>
          </a:xfrm>
          <a:prstGeom prst="rect">
            <a:avLst/>
          </a:prstGeom>
          <a:solidFill>
            <a:schemeClr val="tx2">
              <a:lumMod val="20000"/>
              <a:lumOff val="80000"/>
            </a:schemeClr>
          </a:solidFill>
          <a:ln w="9525">
            <a:solidFill>
              <a:schemeClr val="tx1"/>
            </a:solidFill>
            <a:miter lim="800000"/>
            <a:headEnd/>
            <a:tailEnd/>
          </a:ln>
        </p:spPr>
        <p:txBody>
          <a:bodyPr wrap="square" lIns="80988" tIns="40494" rIns="80988" bIns="40494">
            <a:spAutoFit/>
          </a:bodyPr>
          <a:lstStyle/>
          <a:p>
            <a:pPr>
              <a:spcBef>
                <a:spcPct val="50000"/>
              </a:spcBef>
              <a:tabLst>
                <a:tab pos="2124540" algn="l"/>
                <a:tab pos="3744308" algn="l"/>
                <a:tab pos="5268465" algn="l"/>
              </a:tabLst>
            </a:pPr>
            <a:r>
              <a:rPr lang="en-US" sz="1400" dirty="0"/>
              <a:t>	</a:t>
            </a:r>
            <a:r>
              <a:rPr lang="en-US" sz="2000" b="1" dirty="0"/>
              <a:t>         </a:t>
            </a:r>
            <a:r>
              <a:rPr lang="en-US" sz="2000" b="1" dirty="0" smtClean="0"/>
              <a:t> </a:t>
            </a:r>
            <a:r>
              <a:rPr lang="en-US" sz="2200" b="1" u="sng" dirty="0" smtClean="0">
                <a:solidFill>
                  <a:srgbClr val="0070C0"/>
                </a:solidFill>
              </a:rPr>
              <a:t>TYPES </a:t>
            </a:r>
            <a:r>
              <a:rPr lang="en-US" sz="2200" b="1" u="sng" dirty="0">
                <a:solidFill>
                  <a:srgbClr val="0070C0"/>
                </a:solidFill>
              </a:rPr>
              <a:t>OF NETWORKS</a:t>
            </a:r>
            <a:r>
              <a:rPr lang="en-US" sz="1400" dirty="0">
                <a:solidFill>
                  <a:srgbClr val="0070C0"/>
                </a:solidFill>
              </a:rPr>
              <a:t>	</a:t>
            </a:r>
          </a:p>
          <a:p>
            <a:pPr>
              <a:spcBef>
                <a:spcPct val="50000"/>
              </a:spcBef>
              <a:tabLst>
                <a:tab pos="2124540" algn="l"/>
                <a:tab pos="3744308" algn="l"/>
                <a:tab pos="5268465" algn="l"/>
              </a:tabLst>
            </a:pPr>
            <a:r>
              <a:rPr lang="en-US" sz="2200" b="1" u="sng" dirty="0" smtClean="0">
                <a:solidFill>
                  <a:srgbClr val="0070C0"/>
                </a:solidFill>
              </a:rPr>
              <a:t>CRITERIA</a:t>
            </a:r>
            <a:r>
              <a:rPr lang="en-US" sz="2000" u="sng" dirty="0" smtClean="0">
                <a:solidFill>
                  <a:srgbClr val="0070C0"/>
                </a:solidFill>
              </a:rPr>
              <a:t> 	</a:t>
            </a:r>
            <a:r>
              <a:rPr lang="en-US" sz="2100" u="sng" dirty="0" smtClean="0">
                <a:solidFill>
                  <a:srgbClr val="0070C0"/>
                </a:solidFill>
              </a:rPr>
              <a:t>Chain 	Wheel 	All Channel </a:t>
            </a:r>
          </a:p>
          <a:p>
            <a:pPr>
              <a:spcBef>
                <a:spcPct val="50000"/>
              </a:spcBef>
              <a:tabLst>
                <a:tab pos="2124540" algn="l"/>
                <a:tab pos="3744308" algn="l"/>
                <a:tab pos="5268465" algn="l"/>
              </a:tabLst>
            </a:pPr>
            <a:r>
              <a:rPr lang="en-US" sz="2100" dirty="0" smtClean="0"/>
              <a:t>Speed: </a:t>
            </a:r>
            <a:r>
              <a:rPr lang="en-US" sz="2100" dirty="0"/>
              <a:t>	Moderate 	</a:t>
            </a:r>
            <a:endParaRPr lang="en-US" sz="2100" dirty="0" smtClean="0"/>
          </a:p>
          <a:p>
            <a:pPr>
              <a:spcBef>
                <a:spcPct val="50000"/>
              </a:spcBef>
              <a:tabLst>
                <a:tab pos="2124540" algn="l"/>
                <a:tab pos="3744308" algn="l"/>
                <a:tab pos="5268465" algn="l"/>
              </a:tabLst>
            </a:pPr>
            <a:r>
              <a:rPr lang="en-US" sz="2100" dirty="0" smtClean="0"/>
              <a:t>Accuracy: </a:t>
            </a:r>
            <a:r>
              <a:rPr lang="en-US" sz="2100" dirty="0"/>
              <a:t>	</a:t>
            </a:r>
            <a:r>
              <a:rPr lang="en-US" sz="2100" dirty="0" smtClean="0"/>
              <a:t>	</a:t>
            </a:r>
            <a:r>
              <a:rPr lang="en-US" sz="2100" dirty="0"/>
              <a:t>	Moderate</a:t>
            </a:r>
          </a:p>
          <a:p>
            <a:pPr>
              <a:spcBef>
                <a:spcPct val="50000"/>
              </a:spcBef>
              <a:tabLst>
                <a:tab pos="2124540" algn="l"/>
                <a:tab pos="3744308" algn="l"/>
                <a:tab pos="5268465" algn="l"/>
              </a:tabLst>
            </a:pPr>
            <a:r>
              <a:rPr lang="en-US" sz="2100" dirty="0"/>
              <a:t>Emergence of </a:t>
            </a:r>
            <a:r>
              <a:rPr lang="en-US" sz="2100" dirty="0" smtClean="0"/>
              <a:t>  </a:t>
            </a:r>
            <a:r>
              <a:rPr lang="en-US" sz="2100" dirty="0"/>
              <a:t>	Moderate 	</a:t>
            </a:r>
            <a:endParaRPr lang="en-US" sz="2100" dirty="0" smtClean="0"/>
          </a:p>
          <a:p>
            <a:pPr>
              <a:spcBef>
                <a:spcPts val="0"/>
              </a:spcBef>
              <a:tabLst>
                <a:tab pos="2124540" algn="l"/>
                <a:tab pos="3744308" algn="l"/>
                <a:tab pos="5268465" algn="l"/>
              </a:tabLst>
            </a:pPr>
            <a:r>
              <a:rPr lang="en-US" sz="2100" dirty="0" smtClean="0"/>
              <a:t>   A Leader:</a:t>
            </a:r>
            <a:endParaRPr lang="en-US" sz="2100" dirty="0"/>
          </a:p>
          <a:p>
            <a:pPr>
              <a:spcBef>
                <a:spcPct val="50000"/>
              </a:spcBef>
              <a:tabLst>
                <a:tab pos="2124540" algn="l"/>
                <a:tab pos="3744308" algn="l"/>
                <a:tab pos="5268465" algn="l"/>
              </a:tabLst>
            </a:pPr>
            <a:r>
              <a:rPr lang="en-US" sz="2100" dirty="0"/>
              <a:t>Member </a:t>
            </a:r>
            <a:endParaRPr lang="en-US" sz="2100" dirty="0" smtClean="0"/>
          </a:p>
          <a:p>
            <a:pPr>
              <a:spcBef>
                <a:spcPts val="0"/>
              </a:spcBef>
              <a:tabLst>
                <a:tab pos="2124540" algn="l"/>
                <a:tab pos="3744308" algn="l"/>
                <a:tab pos="5268465" algn="l"/>
              </a:tabLst>
            </a:pPr>
            <a:r>
              <a:rPr lang="en-US" sz="2100" dirty="0" smtClean="0"/>
              <a:t>  satisfaction: </a:t>
            </a:r>
            <a:r>
              <a:rPr lang="en-US" sz="2100" dirty="0"/>
              <a:t>	Moderate 	</a:t>
            </a:r>
            <a:endParaRPr lang="en-US" sz="2100" b="1" dirty="0"/>
          </a:p>
        </p:txBody>
      </p:sp>
    </p:spTree>
    <p:extLst>
      <p:ext uri="{BB962C8B-B14F-4D97-AF65-F5344CB8AC3E}">
        <p14:creationId xmlns:p14="http://schemas.microsoft.com/office/powerpoint/2010/main" val="1757273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1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1511">
                                            <p:txEl>
                                              <p:pRg st="2" end="2"/>
                                            </p:txEl>
                                          </p:spTgt>
                                        </p:tgtEl>
                                        <p:attrNameLst>
                                          <p:attrName>ppt_c</p:attrName>
                                        </p:attrNameLst>
                                      </p:cBhvr>
                                      <p:to>
                                        <a:srgbClr val="0C11CE"/>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1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1511">
                                            <p:txEl>
                                              <p:pRg st="3" end="3"/>
                                            </p:txEl>
                                          </p:spTgt>
                                        </p:tgtEl>
                                        <p:attrNameLst>
                                          <p:attrName>ppt_c</p:attrName>
                                        </p:attrNameLst>
                                      </p:cBhvr>
                                      <p:to>
                                        <a:srgbClr val="0C11CE"/>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1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1511">
                                            <p:txEl>
                                              <p:pRg st="4" end="4"/>
                                            </p:txEl>
                                          </p:spTgt>
                                        </p:tgtEl>
                                        <p:attrNameLst>
                                          <p:attrName>ppt_c</p:attrName>
                                        </p:attrNameLst>
                                      </p:cBhvr>
                                      <p:to>
                                        <a:srgbClr val="0C11CE"/>
                                      </p:to>
                                    </p:animClr>
                                  </p:subTnLst>
                                </p:cTn>
                              </p:par>
                              <p:par>
                                <p:cTn id="15" presetID="1" presetClass="entr" presetSubtype="0" fill="hold" nodeType="withEffect">
                                  <p:stCondLst>
                                    <p:cond delay="0"/>
                                  </p:stCondLst>
                                  <p:childTnLst>
                                    <p:set>
                                      <p:cBhvr>
                                        <p:cTn id="16" dur="1" fill="hold">
                                          <p:stCondLst>
                                            <p:cond delay="0"/>
                                          </p:stCondLst>
                                        </p:cTn>
                                        <p:tgtEl>
                                          <p:spTgt spid="21511">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1511">
                                            <p:txEl>
                                              <p:pRg st="5" end="5"/>
                                            </p:txEl>
                                          </p:spTgt>
                                        </p:tgtEl>
                                        <p:attrNameLst>
                                          <p:attrName>ppt_c</p:attrName>
                                        </p:attrNameLst>
                                      </p:cBhvr>
                                      <p:to>
                                        <a:srgbClr val="0C11CE"/>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1511">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21511">
                                            <p:txEl>
                                              <p:pRg st="6" end="6"/>
                                            </p:txEl>
                                          </p:spTgt>
                                        </p:tgtEl>
                                        <p:attrNameLst>
                                          <p:attrName>ppt_c</p:attrName>
                                        </p:attrNameLst>
                                      </p:cBhvr>
                                      <p:to>
                                        <a:srgbClr val="BB2C29"/>
                                      </p:to>
                                    </p:animClr>
                                  </p:subTnLst>
                                </p:cTn>
                              </p:par>
                              <p:par>
                                <p:cTn id="21" presetID="1" presetClass="entr" presetSubtype="0" fill="hold" nodeType="withEffect">
                                  <p:stCondLst>
                                    <p:cond delay="0"/>
                                  </p:stCondLst>
                                  <p:childTnLst>
                                    <p:set>
                                      <p:cBhvr>
                                        <p:cTn id="22" dur="1" fill="hold">
                                          <p:stCondLst>
                                            <p:cond delay="0"/>
                                          </p:stCondLst>
                                        </p:cTn>
                                        <p:tgtEl>
                                          <p:spTgt spid="21511">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21511">
                                            <p:txEl>
                                              <p:pRg st="7" end="7"/>
                                            </p:txEl>
                                          </p:spTgt>
                                        </p:tgtEl>
                                        <p:attrNameLst>
                                          <p:attrName>ppt_c</p:attrName>
                                        </p:attrNameLst>
                                      </p:cBhvr>
                                      <p:to>
                                        <a:srgbClr val="BB2C2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Organization Communication Networks</a:t>
            </a:r>
          </a:p>
        </p:txBody>
      </p:sp>
      <p:sp>
        <p:nvSpPr>
          <p:cNvPr id="48131"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2800" dirty="0" smtClean="0"/>
              <a:t>Organization Chart</a:t>
            </a:r>
          </a:p>
          <a:p>
            <a:pPr lvl="1" eaLnBrk="1" hangingPunct="1">
              <a:lnSpc>
                <a:spcPct val="90000"/>
              </a:lnSpc>
              <a:defRPr/>
            </a:pPr>
            <a:r>
              <a:rPr lang="en-US" sz="2400" dirty="0" smtClean="0"/>
              <a:t>Summarizes the </a:t>
            </a:r>
            <a:r>
              <a:rPr lang="en-US" sz="2400" i="1" dirty="0" smtClean="0">
                <a:effectLst>
                  <a:outerShdw blurRad="38100" dist="38100" dir="2700000" algn="tl">
                    <a:srgbClr val="C0C0C0"/>
                  </a:outerShdw>
                </a:effectLst>
              </a:rPr>
              <a:t>formal reporting channels</a:t>
            </a:r>
            <a:r>
              <a:rPr lang="en-US" sz="2400" dirty="0" smtClean="0"/>
              <a:t> in an organization.</a:t>
            </a:r>
          </a:p>
          <a:p>
            <a:pPr lvl="2" eaLnBrk="1" hangingPunct="1">
              <a:lnSpc>
                <a:spcPct val="90000"/>
              </a:lnSpc>
              <a:defRPr/>
            </a:pPr>
            <a:r>
              <a:rPr lang="en-US" sz="2000" dirty="0" smtClean="0"/>
              <a:t>Communication in an organization flows through formal and informal pathways</a:t>
            </a:r>
          </a:p>
          <a:p>
            <a:pPr lvl="2" eaLnBrk="1" hangingPunct="1">
              <a:lnSpc>
                <a:spcPct val="90000"/>
              </a:lnSpc>
              <a:defRPr/>
            </a:pPr>
            <a:r>
              <a:rPr lang="en-US" sz="2000" i="1" dirty="0" smtClean="0"/>
              <a:t>Vertical communications </a:t>
            </a:r>
            <a:r>
              <a:rPr lang="en-US" sz="2000" dirty="0" smtClean="0"/>
              <a:t>flow up and down the corporate hierarchy.</a:t>
            </a:r>
          </a:p>
          <a:p>
            <a:pPr lvl="2" eaLnBrk="1" hangingPunct="1">
              <a:lnSpc>
                <a:spcPct val="90000"/>
              </a:lnSpc>
              <a:defRPr/>
            </a:pPr>
            <a:r>
              <a:rPr lang="en-US" sz="2000" i="1" dirty="0" smtClean="0"/>
              <a:t>Horizontal communications</a:t>
            </a:r>
            <a:r>
              <a:rPr lang="en-US" sz="2000" dirty="0" smtClean="0"/>
              <a:t> flow between employees of the same level.</a:t>
            </a:r>
          </a:p>
          <a:p>
            <a:pPr lvl="2" eaLnBrk="1" hangingPunct="1">
              <a:lnSpc>
                <a:spcPct val="90000"/>
              </a:lnSpc>
              <a:defRPr/>
            </a:pPr>
            <a:r>
              <a:rPr lang="en-US" sz="2000" dirty="0" smtClean="0"/>
              <a:t>Informal communications can span levels and departments</a:t>
            </a:r>
            <a:r>
              <a:rPr lang="en-US" sz="2000" dirty="0" smtClean="0">
                <a:cs typeface="Arial" charset="0"/>
              </a:rPr>
              <a:t>—the </a:t>
            </a:r>
            <a:r>
              <a:rPr lang="en-US" sz="2000" i="1" dirty="0" smtClean="0">
                <a:effectLst>
                  <a:outerShdw blurRad="38100" dist="38100" dir="2700000" algn="tl">
                    <a:srgbClr val="C0C0C0"/>
                  </a:outerShdw>
                </a:effectLst>
                <a:cs typeface="Arial" charset="0"/>
              </a:rPr>
              <a:t>g</a:t>
            </a:r>
            <a:r>
              <a:rPr lang="en-US" sz="2000" i="1" dirty="0" smtClean="0">
                <a:effectLst>
                  <a:outerShdw blurRad="38100" dist="38100" dir="2700000" algn="tl">
                    <a:srgbClr val="C0C0C0"/>
                  </a:outerShdw>
                </a:effectLst>
              </a:rPr>
              <a:t>rapevine</a:t>
            </a:r>
            <a:r>
              <a:rPr lang="en-US" sz="2000" dirty="0" smtClean="0"/>
              <a:t> is an informal network carrying unofficial information throughout the firm.</a:t>
            </a: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Tahoma" pitchFamily="34" charset="0"/>
              </a:rPr>
              <a:t>Direction of Communication</a:t>
            </a:r>
            <a:endParaRPr lang="en-US" dirty="0">
              <a:latin typeface="Tahoma"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89306005"/>
              </p:ext>
            </p:extLst>
          </p:nvPr>
        </p:nvGraphicFramePr>
        <p:xfrm>
          <a:off x="1714500" y="1056640"/>
          <a:ext cx="4800600" cy="3434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4294967295"/>
          </p:nvPr>
        </p:nvSpPr>
        <p:spPr>
          <a:xfrm>
            <a:off x="430619" y="4869711"/>
            <a:ext cx="7690795" cy="513381"/>
          </a:xfrm>
          <a:prstGeom prst="rect">
            <a:avLst/>
          </a:prstGeom>
        </p:spPr>
        <p:txBody>
          <a:bodyPr lIns="80988" tIns="40494" rIns="80988" bIns="40494"/>
          <a:lstStyle/>
          <a:p>
            <a:pPr>
              <a:defRPr/>
            </a:pPr>
            <a:r>
              <a:rPr lang="en-US" sz="1900" i="1" dirty="0" smtClean="0"/>
              <a:t>Note: </a:t>
            </a:r>
            <a:r>
              <a:rPr lang="en-US" sz="1900" dirty="0" smtClean="0"/>
              <a:t>“Vertical” Communication:  Upward &amp; downward communication</a:t>
            </a:r>
            <a:endParaRPr lang="en-US" sz="1900" dirty="0"/>
          </a:p>
        </p:txBody>
      </p:sp>
      <p:sp>
        <p:nvSpPr>
          <p:cNvPr id="5" name="Slide Number Placeholder 4"/>
          <p:cNvSpPr>
            <a:spLocks noGrp="1"/>
          </p:cNvSpPr>
          <p:nvPr>
            <p:ph type="sldNum" sz="quarter" idx="4294967295"/>
          </p:nvPr>
        </p:nvSpPr>
        <p:spPr>
          <a:xfrm>
            <a:off x="5897880" y="5508837"/>
            <a:ext cx="1920240" cy="316442"/>
          </a:xfrm>
          <a:prstGeom prst="rect">
            <a:avLst/>
          </a:prstGeom>
        </p:spPr>
        <p:txBody>
          <a:bodyPr lIns="80988" tIns="40494" rIns="80988" bIns="40494"/>
          <a:lstStyle/>
          <a:p>
            <a:pPr>
              <a:defRPr/>
            </a:pPr>
            <a:r>
              <a:rPr lang="en-US" dirty="0"/>
              <a:t> </a:t>
            </a:r>
          </a:p>
        </p:txBody>
      </p:sp>
      <p:sp>
        <p:nvSpPr>
          <p:cNvPr id="7" name="Down Arrow 6"/>
          <p:cNvSpPr/>
          <p:nvPr/>
        </p:nvSpPr>
        <p:spPr bwMode="auto">
          <a:xfrm>
            <a:off x="6955554" y="1584960"/>
            <a:ext cx="1165860" cy="3169920"/>
          </a:xfrm>
          <a:prstGeom prst="downArrow">
            <a:avLst/>
          </a:prstGeom>
          <a:solidFill>
            <a:srgbClr val="BFE406"/>
          </a:solidFill>
          <a:ln w="9525" cap="flat" cmpd="sng" algn="ctr">
            <a:solidFill>
              <a:schemeClr val="tx1"/>
            </a:solidFill>
            <a:prstDash val="solid"/>
            <a:round/>
            <a:headEnd type="none" w="med" len="med"/>
            <a:tailEnd type="none" w="med" len="med"/>
          </a:ln>
          <a:effectLst/>
        </p:spPr>
        <p:txBody>
          <a:bodyPr vert="wordArtVert" lIns="80988" tIns="40494" rIns="80988" bIns="40494" anchor="ctr" anchorCtr="1"/>
          <a:lstStyle/>
          <a:p>
            <a:pPr>
              <a:defRPr/>
            </a:pPr>
            <a:r>
              <a:rPr lang="en-US" sz="1800" dirty="0"/>
              <a:t>DOWNWARD</a:t>
            </a:r>
          </a:p>
        </p:txBody>
      </p:sp>
      <p:sp>
        <p:nvSpPr>
          <p:cNvPr id="9" name="Up Arrow 8"/>
          <p:cNvSpPr/>
          <p:nvPr/>
        </p:nvSpPr>
        <p:spPr bwMode="auto">
          <a:xfrm>
            <a:off x="430618" y="1563400"/>
            <a:ext cx="1165860" cy="3169920"/>
          </a:xfrm>
          <a:prstGeom prst="upArrow">
            <a:avLst/>
          </a:prstGeom>
          <a:solidFill>
            <a:srgbClr val="99CCFF"/>
          </a:solidFill>
          <a:ln w="9525" cap="flat" cmpd="sng" algn="ctr">
            <a:solidFill>
              <a:schemeClr val="tx1"/>
            </a:solidFill>
            <a:prstDash val="solid"/>
            <a:round/>
            <a:headEnd type="none" w="med" len="med"/>
            <a:tailEnd type="none" w="med" len="med"/>
          </a:ln>
          <a:effectLst/>
        </p:spPr>
        <p:txBody>
          <a:bodyPr vert="wordArtVert" lIns="80988" tIns="40494" rIns="80988" bIns="40494" anchor="ctr" anchorCtr="1"/>
          <a:lstStyle/>
          <a:p>
            <a:pPr>
              <a:defRPr/>
            </a:pPr>
            <a:r>
              <a:rPr lang="en-US" sz="1800" dirty="0"/>
              <a:t>UPWARD</a:t>
            </a:r>
          </a:p>
        </p:txBody>
      </p:sp>
      <p:sp>
        <p:nvSpPr>
          <p:cNvPr id="18440" name="Left-Right Arrow 9"/>
          <p:cNvSpPr>
            <a:spLocks noChangeArrowheads="1"/>
          </p:cNvSpPr>
          <p:nvPr/>
        </p:nvSpPr>
        <p:spPr bwMode="auto">
          <a:xfrm>
            <a:off x="3189767" y="2477386"/>
            <a:ext cx="1775638" cy="560454"/>
          </a:xfrm>
          <a:prstGeom prst="leftRightArrow">
            <a:avLst>
              <a:gd name="adj1" fmla="val 50000"/>
              <a:gd name="adj2" fmla="val 50001"/>
            </a:avLst>
          </a:prstGeom>
          <a:solidFill>
            <a:srgbClr val="CC6600"/>
          </a:solidFill>
          <a:ln w="9525" algn="ctr">
            <a:solidFill>
              <a:schemeClr val="tx1"/>
            </a:solidFill>
            <a:round/>
            <a:headEnd/>
            <a:tailEnd/>
          </a:ln>
        </p:spPr>
        <p:txBody>
          <a:bodyPr lIns="80988" tIns="40494" rIns="80988" bIns="40494"/>
          <a:lstStyle/>
          <a:p>
            <a:endParaRPr lang="en-US"/>
          </a:p>
        </p:txBody>
      </p:sp>
      <p:sp>
        <p:nvSpPr>
          <p:cNvPr id="3" name="TextBox 2"/>
          <p:cNvSpPr txBox="1"/>
          <p:nvPr/>
        </p:nvSpPr>
        <p:spPr>
          <a:xfrm>
            <a:off x="3593805" y="2575560"/>
            <a:ext cx="999460" cy="400110"/>
          </a:xfrm>
          <a:prstGeom prst="rect">
            <a:avLst/>
          </a:prstGeom>
          <a:noFill/>
        </p:spPr>
        <p:txBody>
          <a:bodyPr wrap="square" rtlCol="0">
            <a:spAutoFit/>
          </a:bodyPr>
          <a:lstStyle/>
          <a:p>
            <a:r>
              <a:rPr lang="en-US" sz="2000" dirty="0" smtClean="0">
                <a:solidFill>
                  <a:schemeClr val="bg1"/>
                </a:solidFill>
              </a:rPr>
              <a:t>Lateral</a:t>
            </a:r>
            <a:r>
              <a:rPr lang="en-US" sz="2000" dirty="0" smtClean="0"/>
              <a:t> </a:t>
            </a:r>
            <a:endParaRPr lang="en-US" sz="2000" dirty="0"/>
          </a:p>
        </p:txBody>
      </p:sp>
      <p:sp>
        <p:nvSpPr>
          <p:cNvPr id="11" name="Left-Right Arrow 9"/>
          <p:cNvSpPr>
            <a:spLocks noChangeArrowheads="1"/>
          </p:cNvSpPr>
          <p:nvPr/>
        </p:nvSpPr>
        <p:spPr bwMode="auto">
          <a:xfrm rot="19678243">
            <a:off x="3616575" y="3243106"/>
            <a:ext cx="1593617" cy="560454"/>
          </a:xfrm>
          <a:prstGeom prst="leftRightArrow">
            <a:avLst>
              <a:gd name="adj1" fmla="val 50000"/>
              <a:gd name="adj2" fmla="val 50001"/>
            </a:avLst>
          </a:prstGeom>
          <a:solidFill>
            <a:srgbClr val="FF0000"/>
          </a:solidFill>
          <a:ln w="9525" algn="ctr">
            <a:solidFill>
              <a:schemeClr val="tx1"/>
            </a:solidFill>
            <a:round/>
            <a:headEnd/>
            <a:tailEnd/>
          </a:ln>
        </p:spPr>
        <p:txBody>
          <a:bodyPr lIns="80988" tIns="40494" rIns="80988" bIns="40494"/>
          <a:lstStyle/>
          <a:p>
            <a:endParaRPr lang="en-US"/>
          </a:p>
        </p:txBody>
      </p:sp>
      <p:sp>
        <p:nvSpPr>
          <p:cNvPr id="8" name="TextBox 7"/>
          <p:cNvSpPr txBox="1"/>
          <p:nvPr/>
        </p:nvSpPr>
        <p:spPr>
          <a:xfrm rot="19679120">
            <a:off x="3797892" y="3328706"/>
            <a:ext cx="1212112" cy="400110"/>
          </a:xfrm>
          <a:prstGeom prst="rect">
            <a:avLst/>
          </a:prstGeom>
          <a:noFill/>
        </p:spPr>
        <p:txBody>
          <a:bodyPr wrap="square" rtlCol="0">
            <a:spAutoFit/>
          </a:bodyPr>
          <a:lstStyle/>
          <a:p>
            <a:r>
              <a:rPr lang="en-US" sz="2000" dirty="0" smtClean="0">
                <a:solidFill>
                  <a:schemeClr val="bg1"/>
                </a:solidFill>
              </a:rPr>
              <a:t>Diagonal</a:t>
            </a:r>
            <a:endParaRPr lang="en-US" sz="2000" dirty="0">
              <a:solidFill>
                <a:schemeClr val="bg1"/>
              </a:solidFill>
            </a:endParaRPr>
          </a:p>
        </p:txBody>
      </p:sp>
    </p:spTree>
    <p:extLst>
      <p:ext uri="{BB962C8B-B14F-4D97-AF65-F5344CB8AC3E}">
        <p14:creationId xmlns:p14="http://schemas.microsoft.com/office/powerpoint/2010/main" val="3308707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dirty="0" smtClean="0"/>
              <a:t>The Grapevine:  </a:t>
            </a:r>
            <a:br>
              <a:rPr lang="en-US" dirty="0" smtClean="0"/>
            </a:br>
            <a:r>
              <a:rPr lang="en-US" dirty="0" smtClean="0"/>
              <a:t>Informal communication network </a:t>
            </a:r>
          </a:p>
        </p:txBody>
      </p:sp>
      <p:sp>
        <p:nvSpPr>
          <p:cNvPr id="25603" name="Rectangle 3"/>
          <p:cNvSpPr>
            <a:spLocks noGrp="1" noChangeArrowheads="1"/>
          </p:cNvSpPr>
          <p:nvPr>
            <p:ph type="body" idx="1"/>
          </p:nvPr>
        </p:nvSpPr>
        <p:spPr>
          <a:xfrm>
            <a:off x="365124" y="1387475"/>
            <a:ext cx="7864475" cy="4013200"/>
          </a:xfrm>
        </p:spPr>
        <p:txBody>
          <a:bodyPr/>
          <a:lstStyle/>
          <a:p>
            <a:pPr eaLnBrk="1" hangingPunct="1">
              <a:lnSpc>
                <a:spcPct val="90000"/>
              </a:lnSpc>
            </a:pPr>
            <a:r>
              <a:rPr lang="en-US" dirty="0" smtClean="0"/>
              <a:t>Characteristics:  </a:t>
            </a:r>
          </a:p>
          <a:p>
            <a:pPr lvl="1" eaLnBrk="1" hangingPunct="1">
              <a:lnSpc>
                <a:spcPct val="90000"/>
              </a:lnSpc>
            </a:pPr>
            <a:r>
              <a:rPr lang="en-US" dirty="0" smtClean="0"/>
              <a:t>Fast </a:t>
            </a:r>
          </a:p>
          <a:p>
            <a:pPr lvl="1" eaLnBrk="1" hangingPunct="1">
              <a:lnSpc>
                <a:spcPct val="90000"/>
              </a:lnSpc>
            </a:pPr>
            <a:r>
              <a:rPr lang="en-US" dirty="0" smtClean="0"/>
              <a:t>Accurate _____% of the time; often believed</a:t>
            </a:r>
          </a:p>
          <a:p>
            <a:pPr lvl="1" eaLnBrk="1" hangingPunct="1">
              <a:lnSpc>
                <a:spcPct val="90000"/>
              </a:lnSpc>
            </a:pPr>
            <a:r>
              <a:rPr lang="en-US" dirty="0" smtClean="0"/>
              <a:t>When does it emerge as a dominant communication medium?</a:t>
            </a:r>
          </a:p>
          <a:p>
            <a:pPr lvl="1" eaLnBrk="1" hangingPunct="1">
              <a:lnSpc>
                <a:spcPct val="90000"/>
              </a:lnSpc>
            </a:pPr>
            <a:endParaRPr lang="en-US" sz="2300" dirty="0" smtClean="0"/>
          </a:p>
          <a:p>
            <a:pPr marL="347662" lvl="1" indent="0" eaLnBrk="1" hangingPunct="1">
              <a:lnSpc>
                <a:spcPct val="90000"/>
              </a:lnSpc>
              <a:buNone/>
            </a:pPr>
            <a:r>
              <a:rPr lang="en-US" sz="2400" dirty="0" smtClean="0"/>
              <a:t>Here are optional videos</a:t>
            </a:r>
            <a:r>
              <a:rPr lang="en-US" sz="1800" dirty="0" smtClean="0"/>
              <a:t> </a:t>
            </a:r>
            <a:r>
              <a:rPr lang="en-US" sz="1800" dirty="0"/>
              <a:t>(ancient &amp; </a:t>
            </a:r>
            <a:r>
              <a:rPr lang="en-US" sz="1800" dirty="0" smtClean="0"/>
              <a:t>modern):</a:t>
            </a:r>
            <a:endParaRPr lang="en-US" sz="2400" dirty="0" smtClean="0"/>
          </a:p>
          <a:p>
            <a:pPr lvl="1" eaLnBrk="1" hangingPunct="1">
              <a:lnSpc>
                <a:spcPct val="90000"/>
              </a:lnSpc>
            </a:pPr>
            <a:r>
              <a:rPr lang="en-US" sz="1400" dirty="0" smtClean="0">
                <a:hlinkClick r:id="rId2"/>
              </a:rPr>
              <a:t>http://fod.infobase.com.libweb.uwlax.edu/p_ViewVideo.aspx?xtid=124110&amp;tScript=0</a:t>
            </a:r>
            <a:r>
              <a:rPr lang="en-US" sz="1400" dirty="0" smtClean="0"/>
              <a:t>      (30 min; 1996; available via “Films on Demand” database at Murphy Library)</a:t>
            </a:r>
          </a:p>
          <a:p>
            <a:pPr lvl="1" eaLnBrk="1" hangingPunct="1">
              <a:lnSpc>
                <a:spcPct val="90000"/>
              </a:lnSpc>
            </a:pPr>
            <a:r>
              <a:rPr lang="en-US" sz="1600" dirty="0" smtClean="0">
                <a:hlinkClick r:id="rId3"/>
              </a:rPr>
              <a:t>https</a:t>
            </a:r>
            <a:r>
              <a:rPr lang="en-US" sz="1600" dirty="0">
                <a:hlinkClick r:id="rId3"/>
              </a:rPr>
              <a:t>://</a:t>
            </a:r>
            <a:r>
              <a:rPr lang="en-US" sz="1600" dirty="0" smtClean="0">
                <a:hlinkClick r:id="rId3"/>
              </a:rPr>
              <a:t>www.youtube.com/watch?v=PXJkn5LtQ-s</a:t>
            </a:r>
            <a:r>
              <a:rPr lang="en-US" sz="1600" dirty="0" smtClean="0"/>
              <a:t>  (7 min.; 1958; very ‘dated’)</a:t>
            </a:r>
          </a:p>
          <a:p>
            <a:pPr lvl="1" eaLnBrk="1" hangingPunct="1">
              <a:lnSpc>
                <a:spcPct val="90000"/>
              </a:lnSpc>
            </a:pPr>
            <a:r>
              <a:rPr lang="en-US" sz="1600" dirty="0">
                <a:hlinkClick r:id="rId4"/>
              </a:rPr>
              <a:t>https://</a:t>
            </a:r>
            <a:r>
              <a:rPr lang="en-US" sz="1600" dirty="0" smtClean="0">
                <a:hlinkClick r:id="rId4"/>
              </a:rPr>
              <a:t>www.youtube.com/watch?v=QQEzxySV9Ow</a:t>
            </a:r>
            <a:r>
              <a:rPr lang="en-US" sz="1600" dirty="0" smtClean="0"/>
              <a:t> (9 min; 2013; student project?)</a:t>
            </a:r>
          </a:p>
          <a:p>
            <a:pPr lvl="1" eaLnBrk="1" hangingPunct="1">
              <a:lnSpc>
                <a:spcPct val="90000"/>
              </a:lnSpc>
            </a:pPr>
            <a:endParaRPr lang="en-US" sz="1600" dirty="0" smtClean="0"/>
          </a:p>
          <a:p>
            <a:pPr lvl="1" eaLnBrk="1" hangingPunct="1">
              <a:lnSpc>
                <a:spcPct val="90000"/>
              </a:lnSpc>
            </a:pPr>
            <a:endParaRPr lang="en-US" sz="1600" dirty="0" smtClean="0"/>
          </a:p>
          <a:p>
            <a:pPr lvl="1" eaLnBrk="1" hangingPunct="1">
              <a:lnSpc>
                <a:spcPct val="90000"/>
              </a:lnSpc>
            </a:pPr>
            <a:endParaRPr lang="en-US" sz="16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smtClean="0"/>
              <a:t>The </a:t>
            </a:r>
            <a:r>
              <a:rPr lang="en-US" dirty="0" smtClean="0"/>
              <a:t>Grapevine</a:t>
            </a:r>
            <a:br>
              <a:rPr lang="en-US" dirty="0" smtClean="0"/>
            </a:br>
            <a:r>
              <a:rPr lang="en-US" sz="2000" dirty="0" smtClean="0"/>
              <a:t>(pp. 361-362)</a:t>
            </a:r>
            <a:endParaRPr lang="en-US" sz="2000" dirty="0" smtClean="0"/>
          </a:p>
        </p:txBody>
      </p:sp>
      <p:sp>
        <p:nvSpPr>
          <p:cNvPr id="26627" name="Rectangle 3"/>
          <p:cNvSpPr>
            <a:spLocks noGrp="1" noChangeArrowheads="1"/>
          </p:cNvSpPr>
          <p:nvPr>
            <p:ph type="body" idx="1"/>
          </p:nvPr>
        </p:nvSpPr>
        <p:spPr>
          <a:xfrm>
            <a:off x="123825" y="1387475"/>
            <a:ext cx="4651375" cy="4013200"/>
          </a:xfrm>
        </p:spPr>
        <p:txBody>
          <a:bodyPr/>
          <a:lstStyle/>
          <a:p>
            <a:pPr marL="0" indent="0" eaLnBrk="1" hangingPunct="1">
              <a:buFont typeface="Wingdings" pitchFamily="2" charset="2"/>
              <a:buNone/>
            </a:pPr>
            <a:r>
              <a:rPr lang="en-US" dirty="0" smtClean="0"/>
              <a:t>   How to use it:</a:t>
            </a:r>
          </a:p>
          <a:p>
            <a:pPr lvl="1" eaLnBrk="1" hangingPunct="1"/>
            <a:r>
              <a:rPr lang="en-US" sz="2400" dirty="0" smtClean="0"/>
              <a:t>Don’t try to “stamp it out” or take revenge</a:t>
            </a:r>
          </a:p>
          <a:p>
            <a:pPr lvl="1" eaLnBrk="1" hangingPunct="1"/>
            <a:r>
              <a:rPr lang="en-US" sz="2400" dirty="0" smtClean="0"/>
              <a:t>Use it to listen to identify worker concerns</a:t>
            </a:r>
          </a:p>
          <a:p>
            <a:pPr lvl="1" eaLnBrk="1" hangingPunct="1"/>
            <a:r>
              <a:rPr lang="en-US" sz="2400" dirty="0" smtClean="0"/>
              <a:t>Respond using both formal and informal factual, accurate communication</a:t>
            </a:r>
          </a:p>
          <a:p>
            <a:pPr lvl="1" eaLnBrk="1" hangingPunct="1"/>
            <a:r>
              <a:rPr lang="en-US" sz="2400" dirty="0" smtClean="0"/>
              <a:t>Respond by fixing problems. </a:t>
            </a:r>
          </a:p>
        </p:txBody>
      </p:sp>
      <p:sp>
        <p:nvSpPr>
          <p:cNvPr id="2" name="TextBox 1"/>
          <p:cNvSpPr txBox="1"/>
          <p:nvPr/>
        </p:nvSpPr>
        <p:spPr>
          <a:xfrm>
            <a:off x="467832" y="5101970"/>
            <a:ext cx="7538483" cy="461665"/>
          </a:xfrm>
          <a:prstGeom prst="rect">
            <a:avLst/>
          </a:prstGeom>
          <a:noFill/>
        </p:spPr>
        <p:txBody>
          <a:bodyPr wrap="square" rtlCol="0">
            <a:spAutoFit/>
          </a:bodyPr>
          <a:lstStyle/>
          <a:p>
            <a:r>
              <a:rPr lang="en-US" sz="2400" dirty="0" smtClean="0"/>
              <a:t>▪ Report good &amp; bad aspects of decisions and plans.</a:t>
            </a: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The Grapevine</a:t>
            </a:r>
          </a:p>
        </p:txBody>
      </p:sp>
      <p:sp>
        <p:nvSpPr>
          <p:cNvPr id="27651" name="Rectangle 3"/>
          <p:cNvSpPr>
            <a:spLocks noGrp="1" noChangeArrowheads="1"/>
          </p:cNvSpPr>
          <p:nvPr>
            <p:ph type="body" idx="1"/>
          </p:nvPr>
        </p:nvSpPr>
        <p:spPr>
          <a:xfrm>
            <a:off x="190500" y="1387475"/>
            <a:ext cx="7708900" cy="4013200"/>
          </a:xfrm>
        </p:spPr>
        <p:txBody>
          <a:bodyPr/>
          <a:lstStyle/>
          <a:p>
            <a:pPr marL="0" indent="0" eaLnBrk="1" hangingPunct="1">
              <a:buFont typeface="Wingdings" pitchFamily="2" charset="2"/>
              <a:buNone/>
            </a:pPr>
            <a:r>
              <a:rPr lang="en-US" sz="2800" dirty="0" smtClean="0"/>
              <a:t>  Supplement it with formal channels:</a:t>
            </a:r>
          </a:p>
          <a:p>
            <a:pPr lvl="1" eaLnBrk="1" hangingPunct="1"/>
            <a:r>
              <a:rPr lang="en-US" sz="2400" dirty="0" smtClean="0"/>
              <a:t>Soliciting information:</a:t>
            </a:r>
          </a:p>
          <a:p>
            <a:pPr lvl="2" eaLnBrk="1" hangingPunct="1"/>
            <a:r>
              <a:rPr lang="en-US" sz="2000" dirty="0" smtClean="0"/>
              <a:t>Q &amp; A column in company newsletter</a:t>
            </a:r>
          </a:p>
          <a:p>
            <a:pPr lvl="2" eaLnBrk="1" hangingPunct="1"/>
            <a:r>
              <a:rPr lang="en-US" sz="2000" dirty="0" smtClean="0"/>
              <a:t>Employee surveys</a:t>
            </a:r>
          </a:p>
          <a:p>
            <a:pPr lvl="2" eaLnBrk="1" hangingPunct="1"/>
            <a:r>
              <a:rPr lang="en-US" sz="2000" dirty="0" smtClean="0"/>
              <a:t>Suggestion boxes</a:t>
            </a:r>
          </a:p>
          <a:p>
            <a:pPr lvl="1" eaLnBrk="1" hangingPunct="1"/>
            <a:r>
              <a:rPr lang="en-US" sz="2400" dirty="0" smtClean="0"/>
              <a:t>Providing information</a:t>
            </a:r>
          </a:p>
          <a:p>
            <a:pPr lvl="2" eaLnBrk="1" hangingPunct="1"/>
            <a:r>
              <a:rPr lang="en-US" sz="2000" dirty="0" smtClean="0"/>
              <a:t>E-mail memos</a:t>
            </a:r>
          </a:p>
          <a:p>
            <a:pPr lvl="2" eaLnBrk="1" hangingPunct="1"/>
            <a:r>
              <a:rPr lang="en-US" sz="2000" dirty="0" smtClean="0"/>
              <a:t>Public Address System Announcements</a:t>
            </a:r>
          </a:p>
          <a:p>
            <a:pPr lvl="2" eaLnBrk="1" hangingPunct="1"/>
            <a:r>
              <a:rPr lang="en-US" sz="2000" dirty="0" smtClean="0"/>
              <a:t>Information in newsletters</a:t>
            </a:r>
          </a:p>
          <a:p>
            <a:pPr lvl="2" eaLnBrk="1" hangingPunct="1"/>
            <a:r>
              <a:rPr lang="en-US" sz="2000" dirty="0" smtClean="0"/>
              <a:t>Departmental Meetings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79425" y="330200"/>
            <a:ext cx="7270750" cy="792163"/>
          </a:xfrm>
        </p:spPr>
        <p:txBody>
          <a:bodyPr/>
          <a:lstStyle/>
          <a:p>
            <a:pPr eaLnBrk="1" hangingPunct="1"/>
            <a:r>
              <a:rPr lang="en-US" sz="3700" smtClean="0"/>
              <a:t>Barriers to Effective Communication</a:t>
            </a:r>
          </a:p>
        </p:txBody>
      </p:sp>
      <p:sp>
        <p:nvSpPr>
          <p:cNvPr id="56323" name="Rectangle 3"/>
          <p:cNvSpPr>
            <a:spLocks noGrp="1" noChangeArrowheads="1"/>
          </p:cNvSpPr>
          <p:nvPr>
            <p:ph type="body" idx="1"/>
          </p:nvPr>
        </p:nvSpPr>
        <p:spPr>
          <a:xfrm>
            <a:off x="339725" y="1408113"/>
            <a:ext cx="7723188" cy="4259262"/>
          </a:xfrm>
        </p:spPr>
        <p:txBody>
          <a:bodyPr/>
          <a:lstStyle/>
          <a:p>
            <a:pPr lvl="1" eaLnBrk="1" hangingPunct="1">
              <a:defRPr/>
            </a:pPr>
            <a:r>
              <a:rPr lang="en-US" sz="2600" smtClean="0"/>
              <a:t>Messages that are </a:t>
            </a:r>
            <a:r>
              <a:rPr lang="en-US" sz="2600" i="1" smtClean="0">
                <a:effectLst>
                  <a:outerShdw blurRad="38100" dist="38100" dir="2700000" algn="tl">
                    <a:srgbClr val="C0C0C0"/>
                  </a:outerShdw>
                </a:effectLst>
              </a:rPr>
              <a:t>unclear</a:t>
            </a:r>
            <a:r>
              <a:rPr lang="en-US" sz="2600" smtClean="0"/>
              <a:t>, incomplete, difficult to understand, or simply </a:t>
            </a:r>
            <a:r>
              <a:rPr lang="en-US" sz="2600" i="1" smtClean="0">
                <a:effectLst>
                  <a:outerShdw blurRad="38100" dist="38100" dir="2700000" algn="tl">
                    <a:srgbClr val="C0C0C0"/>
                  </a:outerShdw>
                </a:effectLst>
              </a:rPr>
              <a:t>misunderstood</a:t>
            </a:r>
            <a:r>
              <a:rPr lang="en-US" sz="2600" smtClean="0"/>
              <a:t>.</a:t>
            </a:r>
          </a:p>
          <a:p>
            <a:pPr lvl="1" eaLnBrk="1" hangingPunct="1">
              <a:defRPr/>
            </a:pPr>
            <a:r>
              <a:rPr lang="en-US" sz="2600" smtClean="0"/>
              <a:t>Example:  How many different meanings can you recall for the word “CHARGE”?</a:t>
            </a:r>
          </a:p>
          <a:p>
            <a:pPr lvl="2" eaLnBrk="1" hangingPunct="1">
              <a:defRPr/>
            </a:pPr>
            <a:r>
              <a:rPr lang="en-US" sz="2200" smtClean="0"/>
              <a:t>Charge a fee		</a:t>
            </a:r>
            <a:r>
              <a:rPr lang="en-US" sz="2200" smtClean="0">
                <a:cs typeface="Arial" charset="0"/>
              </a:rPr>
              <a:t>●Place a charge of gun-</a:t>
            </a:r>
          </a:p>
          <a:p>
            <a:pPr lvl="2" eaLnBrk="1" hangingPunct="1">
              <a:defRPr/>
            </a:pPr>
            <a:r>
              <a:rPr lang="en-US" sz="2200" smtClean="0"/>
              <a:t>Charge a battery		     powder in a cannon</a:t>
            </a:r>
          </a:p>
          <a:p>
            <a:pPr lvl="2" eaLnBrk="1" hangingPunct="1">
              <a:defRPr/>
            </a:pPr>
            <a:r>
              <a:rPr lang="en-US" sz="2200" smtClean="0"/>
              <a:t>Charge a purchase	 </a:t>
            </a:r>
            <a:r>
              <a:rPr lang="en-US" sz="2200" smtClean="0">
                <a:cs typeface="Arial" charset="0"/>
              </a:rPr>
              <a:t>●Get a charge out of </a:t>
            </a:r>
            <a:endParaRPr lang="en-US" sz="2200" smtClean="0"/>
          </a:p>
          <a:p>
            <a:pPr lvl="2" eaLnBrk="1" hangingPunct="1">
              <a:defRPr/>
            </a:pPr>
            <a:r>
              <a:rPr lang="en-US" sz="2200" smtClean="0"/>
              <a:t>Charge a criminal		     something funny</a:t>
            </a:r>
          </a:p>
          <a:p>
            <a:pPr lvl="2" eaLnBrk="1" hangingPunct="1">
              <a:defRPr/>
            </a:pPr>
            <a:r>
              <a:rPr lang="en-US" sz="2200" smtClean="0"/>
              <a:t>The soldiers charge the enemy</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6323">
                                            <p:txEl>
                                              <p:pRg st="0" end="0"/>
                                            </p:txEl>
                                          </p:spTgt>
                                        </p:tgtEl>
                                        <p:attrNameLst>
                                          <p:attrName>ppt_c</p:attrName>
                                        </p:attrNameLst>
                                      </p:cBhvr>
                                      <p:to>
                                        <a:schemeClr val="tx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6323">
                                            <p:txEl>
                                              <p:pRg st="1" end="1"/>
                                            </p:txEl>
                                          </p:spTgt>
                                        </p:tgtEl>
                                        <p:attrNameLst>
                                          <p:attrName>ppt_c</p:attrName>
                                        </p:attrNameLst>
                                      </p:cBhvr>
                                      <p:to>
                                        <a:schemeClr val="tx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6323">
                                            <p:txEl>
                                              <p:pRg st="2" end="2"/>
                                            </p:txEl>
                                          </p:spTgt>
                                        </p:tgtEl>
                                        <p:attrNameLst>
                                          <p:attrName>ppt_c</p:attrName>
                                        </p:attrNameLst>
                                      </p:cBhvr>
                                      <p:to>
                                        <a:schemeClr val="tx2"/>
                                      </p:to>
                                    </p:animClr>
                                  </p:subTnLst>
                                </p:cTn>
                              </p:par>
                              <p:par>
                                <p:cTn id="15" presetID="1" presetClass="entr" presetSubtype="0" fill="hold" grpId="0" nodeType="withEffect">
                                  <p:stCondLst>
                                    <p:cond delay="0"/>
                                  </p:stCondLst>
                                  <p:childTnLst>
                                    <p:set>
                                      <p:cBhvr>
                                        <p:cTn id="16" dur="1" fill="hold">
                                          <p:stCondLst>
                                            <p:cond delay="0"/>
                                          </p:stCondLst>
                                        </p:cTn>
                                        <p:tgtEl>
                                          <p:spTgt spid="5632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6323">
                                            <p:txEl>
                                              <p:pRg st="3" end="3"/>
                                            </p:txEl>
                                          </p:spTgt>
                                        </p:tgtEl>
                                        <p:attrNameLst>
                                          <p:attrName>ppt_c</p:attrName>
                                        </p:attrNameLst>
                                      </p:cBhvr>
                                      <p:to>
                                        <a:schemeClr val="tx2"/>
                                      </p:to>
                                    </p:animClr>
                                  </p:subTnLst>
                                </p:cTn>
                              </p:par>
                              <p:par>
                                <p:cTn id="17" presetID="1" presetClass="entr" presetSubtype="0" fill="hold" grpId="0" nodeType="withEffect">
                                  <p:stCondLst>
                                    <p:cond delay="0"/>
                                  </p:stCondLst>
                                  <p:childTnLst>
                                    <p:set>
                                      <p:cBhvr>
                                        <p:cTn id="18" dur="1" fill="hold">
                                          <p:stCondLst>
                                            <p:cond delay="0"/>
                                          </p:stCondLst>
                                        </p:cTn>
                                        <p:tgtEl>
                                          <p:spTgt spid="5632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56323">
                                            <p:txEl>
                                              <p:pRg st="4" end="4"/>
                                            </p:txEl>
                                          </p:spTgt>
                                        </p:tgtEl>
                                        <p:attrNameLst>
                                          <p:attrName>ppt_c</p:attrName>
                                        </p:attrNameLst>
                                      </p:cBhvr>
                                      <p:to>
                                        <a:schemeClr val="tx2"/>
                                      </p:to>
                                    </p:animClr>
                                  </p:subTnLst>
                                </p:cTn>
                              </p:par>
                              <p:par>
                                <p:cTn id="19" presetID="1" presetClass="entr" presetSubtype="0" fill="hold" grpId="0" nodeType="withEffect">
                                  <p:stCondLst>
                                    <p:cond delay="0"/>
                                  </p:stCondLst>
                                  <p:childTnLst>
                                    <p:set>
                                      <p:cBhvr>
                                        <p:cTn id="20" dur="1" fill="hold">
                                          <p:stCondLst>
                                            <p:cond delay="0"/>
                                          </p:stCondLst>
                                        </p:cTn>
                                        <p:tgtEl>
                                          <p:spTgt spid="5632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56323">
                                            <p:txEl>
                                              <p:pRg st="5" end="5"/>
                                            </p:txEl>
                                          </p:spTgt>
                                        </p:tgtEl>
                                        <p:attrNameLst>
                                          <p:attrName>ppt_c</p:attrName>
                                        </p:attrNameLst>
                                      </p:cBhvr>
                                      <p:to>
                                        <a:schemeClr val="tx2"/>
                                      </p:to>
                                    </p:animClr>
                                  </p:subTnLst>
                                </p:cTn>
                              </p:par>
                              <p:par>
                                <p:cTn id="21" presetID="1" presetClass="entr" presetSubtype="0" fill="hold" grpId="0" nodeType="withEffect">
                                  <p:stCondLst>
                                    <p:cond delay="0"/>
                                  </p:stCondLst>
                                  <p:childTnLst>
                                    <p:set>
                                      <p:cBhvr>
                                        <p:cTn id="22" dur="1" fill="hold">
                                          <p:stCondLst>
                                            <p:cond delay="0"/>
                                          </p:stCondLst>
                                        </p:cTn>
                                        <p:tgtEl>
                                          <p:spTgt spid="5632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56323">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700" dirty="0" smtClean="0"/>
              <a:t>Barriers to Effective Communication</a:t>
            </a:r>
            <a:endParaRPr lang="en-US" sz="3700" dirty="0"/>
          </a:p>
        </p:txBody>
      </p:sp>
      <p:sp>
        <p:nvSpPr>
          <p:cNvPr id="30723" name="Content Placeholder 4"/>
          <p:cNvSpPr>
            <a:spLocks noGrp="1"/>
          </p:cNvSpPr>
          <p:nvPr>
            <p:ph idx="1"/>
          </p:nvPr>
        </p:nvSpPr>
        <p:spPr>
          <a:xfrm>
            <a:off x="365124" y="1387475"/>
            <a:ext cx="7864475" cy="4013200"/>
          </a:xfrm>
        </p:spPr>
        <p:txBody>
          <a:bodyPr/>
          <a:lstStyle/>
          <a:p>
            <a:r>
              <a:rPr lang="en-US" sz="2800" i="1" dirty="0" smtClean="0">
                <a:effectLst>
                  <a:outerShdw blurRad="38100" dist="38100" dir="2700000" algn="tl">
                    <a:srgbClr val="000000">
                      <a:alpha val="43137"/>
                    </a:srgbClr>
                  </a:outerShdw>
                </a:effectLst>
              </a:rPr>
              <a:t>Filtering</a:t>
            </a:r>
          </a:p>
          <a:p>
            <a:pPr lvl="1">
              <a:spcBef>
                <a:spcPts val="0"/>
              </a:spcBef>
            </a:pPr>
            <a:r>
              <a:rPr lang="en-US" sz="2600" dirty="0" smtClean="0"/>
              <a:t>A sender’s manipulation of information so that it will be seen more favorably by the receiver</a:t>
            </a:r>
          </a:p>
          <a:p>
            <a:r>
              <a:rPr lang="en-US" sz="2800" i="1" dirty="0" smtClean="0">
                <a:effectLst>
                  <a:outerShdw blurRad="38100" dist="38100" dir="2700000" algn="tl">
                    <a:srgbClr val="000000">
                      <a:alpha val="43137"/>
                    </a:srgbClr>
                  </a:outerShdw>
                </a:effectLst>
              </a:rPr>
              <a:t>Selective P___________</a:t>
            </a:r>
          </a:p>
          <a:p>
            <a:pPr lvl="1">
              <a:spcBef>
                <a:spcPts val="0"/>
              </a:spcBef>
            </a:pPr>
            <a:r>
              <a:rPr lang="en-US" sz="2600" dirty="0" smtClean="0"/>
              <a:t>People selectively interpret what they see on the basis of their interests, background, &amp; attitudes. </a:t>
            </a:r>
          </a:p>
          <a:p>
            <a:r>
              <a:rPr lang="en-US" sz="2800" i="1" dirty="0" smtClean="0">
                <a:effectLst>
                  <a:outerShdw blurRad="38100" dist="38100" dir="2700000" algn="tl">
                    <a:srgbClr val="000000">
                      <a:alpha val="43137"/>
                    </a:srgbClr>
                  </a:outerShdw>
                </a:effectLst>
              </a:rPr>
              <a:t>Information O_____________</a:t>
            </a:r>
          </a:p>
          <a:p>
            <a:pPr lvl="1">
              <a:spcBef>
                <a:spcPts val="0"/>
              </a:spcBef>
            </a:pPr>
            <a:r>
              <a:rPr lang="en-US" sz="2400" dirty="0" smtClean="0"/>
              <a:t>A condition in which information inflow exceeds an individual’s processing capacity</a:t>
            </a:r>
          </a:p>
          <a:p>
            <a:endParaRPr lang="en-US" dirty="0" smtClean="0"/>
          </a:p>
        </p:txBody>
      </p:sp>
      <p:sp>
        <p:nvSpPr>
          <p:cNvPr id="3" name="Footer Placeholder 2"/>
          <p:cNvSpPr>
            <a:spLocks noGrp="1"/>
          </p:cNvSpPr>
          <p:nvPr>
            <p:ph type="ftr" sz="quarter" idx="4294967295"/>
          </p:nvPr>
        </p:nvSpPr>
        <p:spPr>
          <a:xfrm>
            <a:off x="617220" y="5481320"/>
            <a:ext cx="4320540" cy="316442"/>
          </a:xfrm>
          <a:prstGeom prst="rect">
            <a:avLst/>
          </a:prstGeom>
        </p:spPr>
        <p:txBody>
          <a:bodyPr lIns="80988" tIns="40494" rIns="80988" bIns="40494"/>
          <a:lstStyle/>
          <a:p>
            <a:pPr>
              <a:defRPr/>
            </a:pPr>
            <a:r>
              <a:rPr lang="en-US" dirty="0"/>
              <a:t> </a:t>
            </a:r>
          </a:p>
        </p:txBody>
      </p:sp>
      <p:sp>
        <p:nvSpPr>
          <p:cNvPr id="4" name="Slide Number Placeholder 3"/>
          <p:cNvSpPr>
            <a:spLocks noGrp="1"/>
          </p:cNvSpPr>
          <p:nvPr>
            <p:ph type="sldNum" sz="quarter" idx="4294967295"/>
          </p:nvPr>
        </p:nvSpPr>
        <p:spPr>
          <a:xfrm>
            <a:off x="5897880" y="5508837"/>
            <a:ext cx="1920240" cy="316442"/>
          </a:xfrm>
          <a:prstGeom prst="rect">
            <a:avLst/>
          </a:prstGeom>
        </p:spPr>
        <p:txBody>
          <a:bodyPr lIns="80988" tIns="40494" rIns="80988" bIns="40494"/>
          <a:lstStyle/>
          <a:p>
            <a:pPr>
              <a:defRPr/>
            </a:pPr>
            <a:r>
              <a:rPr lang="en-US" dirty="0" smtClean="0"/>
              <a:t> </a:t>
            </a:r>
            <a:endParaRPr lang="en-US" dirty="0"/>
          </a:p>
        </p:txBody>
      </p:sp>
    </p:spTree>
    <p:extLst>
      <p:ext uri="{BB962C8B-B14F-4D97-AF65-F5344CB8AC3E}">
        <p14:creationId xmlns:p14="http://schemas.microsoft.com/office/powerpoint/2010/main" val="3417000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3700" smtClean="0"/>
              <a:t>Barriers to Effective Communication</a:t>
            </a:r>
          </a:p>
        </p:txBody>
      </p:sp>
      <p:sp>
        <p:nvSpPr>
          <p:cNvPr id="75779" name="Rectangle 3"/>
          <p:cNvSpPr>
            <a:spLocks noGrp="1" noChangeArrowheads="1"/>
          </p:cNvSpPr>
          <p:nvPr>
            <p:ph type="body" idx="1"/>
          </p:nvPr>
        </p:nvSpPr>
        <p:spPr/>
        <p:txBody>
          <a:bodyPr/>
          <a:lstStyle/>
          <a:p>
            <a:pPr lvl="1" eaLnBrk="1" hangingPunct="1">
              <a:defRPr/>
            </a:pPr>
            <a:r>
              <a:rPr lang="en-US" sz="2600" smtClean="0"/>
              <a:t>Messages sent over an inappropriate </a:t>
            </a:r>
            <a:r>
              <a:rPr lang="en-US" sz="2600" i="1" smtClean="0">
                <a:effectLst>
                  <a:outerShdw blurRad="38100" dist="38100" dir="2700000" algn="tl">
                    <a:srgbClr val="C0C0C0"/>
                  </a:outerShdw>
                </a:effectLst>
              </a:rPr>
              <a:t>medium</a:t>
            </a:r>
          </a:p>
          <a:p>
            <a:pPr lvl="1" eaLnBrk="1" hangingPunct="1">
              <a:defRPr/>
            </a:pPr>
            <a:r>
              <a:rPr lang="en-US" sz="2600" i="1" smtClean="0">
                <a:effectLst>
                  <a:outerShdw blurRad="38100" dist="38100" dir="2700000" algn="tl">
                    <a:srgbClr val="C0C0C0"/>
                  </a:outerShdw>
                </a:effectLst>
              </a:rPr>
              <a:t>Emotional Blocks</a:t>
            </a:r>
          </a:p>
          <a:p>
            <a:pPr lvl="1" eaLnBrk="1" hangingPunct="1">
              <a:defRPr/>
            </a:pPr>
            <a:r>
              <a:rPr lang="en-US" sz="2600" smtClean="0"/>
              <a:t>Messages with </a:t>
            </a:r>
            <a:r>
              <a:rPr lang="en-US" sz="2600" i="1" smtClean="0">
                <a:effectLst>
                  <a:outerShdw blurRad="38100" dist="38100" dir="2700000" algn="tl">
                    <a:srgbClr val="C0C0C0"/>
                  </a:outerShdw>
                </a:effectLst>
              </a:rPr>
              <a:t>no</a:t>
            </a:r>
            <a:r>
              <a:rPr lang="en-US" sz="2600" smtClean="0"/>
              <a:t> provision for </a:t>
            </a:r>
            <a:r>
              <a:rPr lang="en-US" sz="2600" i="1" smtClean="0">
                <a:effectLst>
                  <a:outerShdw blurRad="38100" dist="38100" dir="2700000" algn="tl">
                    <a:srgbClr val="C0C0C0"/>
                  </a:outerShdw>
                </a:effectLst>
              </a:rPr>
              <a:t>feedback</a:t>
            </a:r>
          </a:p>
        </p:txBody>
      </p:sp>
      <p:sp>
        <p:nvSpPr>
          <p:cNvPr id="29700" name="Text Box 4"/>
          <p:cNvSpPr txBox="1">
            <a:spLocks noChangeArrowheads="1"/>
          </p:cNvSpPr>
          <p:nvPr/>
        </p:nvSpPr>
        <p:spPr bwMode="auto">
          <a:xfrm>
            <a:off x="355600" y="2857500"/>
            <a:ext cx="7874000" cy="2579688"/>
          </a:xfrm>
          <a:prstGeom prst="rect">
            <a:avLst/>
          </a:prstGeom>
          <a:solidFill>
            <a:schemeClr val="accent2">
              <a:alpha val="38823"/>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eaLnBrk="1" hangingPunct="1">
              <a:spcBef>
                <a:spcPct val="50000"/>
              </a:spcBef>
            </a:pPr>
            <a:r>
              <a:rPr lang="en-US" sz="2000" i="1" dirty="0"/>
              <a:t>Extent to which Supervisors Solicit Subordinate Feedback and Suggestions When Solving Problems:</a:t>
            </a:r>
          </a:p>
          <a:p>
            <a:pPr eaLnBrk="1" hangingPunct="1">
              <a:spcBef>
                <a:spcPct val="50000"/>
              </a:spcBef>
            </a:pPr>
            <a:r>
              <a:rPr lang="en-US" dirty="0"/>
              <a:t>	            </a:t>
            </a:r>
            <a:r>
              <a:rPr lang="en-US" sz="1700" b="1" dirty="0"/>
              <a:t>Top </a:t>
            </a:r>
            <a:r>
              <a:rPr lang="en-US" sz="1700" b="1" dirty="0" err="1"/>
              <a:t>Mgt</a:t>
            </a:r>
            <a:r>
              <a:rPr lang="en-US" sz="1700" b="1" dirty="0"/>
              <a:t>	     Foremen     </a:t>
            </a:r>
            <a:r>
              <a:rPr lang="en-US" sz="1700" b="1" dirty="0" err="1"/>
              <a:t>Foremen</a:t>
            </a:r>
            <a:r>
              <a:rPr lang="en-US" sz="1700" b="1" dirty="0"/>
              <a:t>            Workmen</a:t>
            </a:r>
          </a:p>
          <a:p>
            <a:pPr eaLnBrk="1" hangingPunct="1">
              <a:spcBef>
                <a:spcPct val="50000"/>
              </a:spcBef>
            </a:pPr>
            <a:r>
              <a:rPr lang="en-US" dirty="0"/>
              <a:t>	  </a:t>
            </a:r>
            <a:r>
              <a:rPr lang="en-US" sz="1700" u="sng" dirty="0"/>
              <a:t>  (own behavior)    (top mgt.)    (own behavior)    (Foremen’s behavior)</a:t>
            </a:r>
          </a:p>
          <a:p>
            <a:pPr eaLnBrk="1" hangingPunct="1">
              <a:spcBef>
                <a:spcPct val="50000"/>
              </a:spcBef>
            </a:pPr>
            <a:r>
              <a:rPr lang="en-US" b="1" dirty="0"/>
              <a:t>Almost Always	</a:t>
            </a:r>
            <a:r>
              <a:rPr lang="en-US" b="1" dirty="0">
                <a:solidFill>
                  <a:srgbClr val="0070C0"/>
                </a:solidFill>
                <a:effectLst>
                  <a:outerShdw blurRad="38100" dist="38100" dir="2700000" algn="tl">
                    <a:srgbClr val="000000">
                      <a:alpha val="43137"/>
                    </a:srgbClr>
                  </a:outerShdw>
                </a:effectLst>
              </a:rPr>
              <a:t>70%	vs.   52%</a:t>
            </a:r>
            <a:r>
              <a:rPr lang="en-US" b="1" dirty="0"/>
              <a:t>	</a:t>
            </a:r>
            <a:r>
              <a:rPr lang="en-US" b="1" dirty="0">
                <a:solidFill>
                  <a:srgbClr val="FF0000"/>
                </a:solidFill>
                <a:effectLst>
                  <a:outerShdw blurRad="38100" dist="38100" dir="2700000" algn="tl">
                    <a:srgbClr val="000000">
                      <a:alpha val="43137"/>
                    </a:srgbClr>
                  </a:outerShdw>
                </a:effectLst>
              </a:rPr>
              <a:t>73%	vs.	16%</a:t>
            </a:r>
          </a:p>
          <a:p>
            <a:pPr eaLnBrk="1" hangingPunct="1">
              <a:spcBef>
                <a:spcPct val="50000"/>
              </a:spcBef>
            </a:pPr>
            <a:r>
              <a:rPr lang="en-US" b="1" dirty="0"/>
              <a:t>Often		25%	vs.   17%	23%	vs.	23%</a:t>
            </a:r>
          </a:p>
          <a:p>
            <a:pPr eaLnBrk="1" hangingPunct="1">
              <a:spcBef>
                <a:spcPct val="50000"/>
              </a:spcBef>
            </a:pPr>
            <a:r>
              <a:rPr lang="en-US" b="1" dirty="0"/>
              <a:t>Seldom		  </a:t>
            </a:r>
            <a:r>
              <a:rPr lang="en-US" b="1" dirty="0">
                <a:solidFill>
                  <a:srgbClr val="0070C0"/>
                </a:solidFill>
                <a:effectLst>
                  <a:outerShdw blurRad="38100" dist="38100" dir="2700000" algn="tl">
                    <a:srgbClr val="000000">
                      <a:alpha val="43137"/>
                    </a:srgbClr>
                  </a:outerShdw>
                </a:effectLst>
              </a:rPr>
              <a:t>5%	vs.   31%</a:t>
            </a:r>
            <a:r>
              <a:rPr lang="en-US" b="1" dirty="0"/>
              <a:t>	  </a:t>
            </a:r>
            <a:r>
              <a:rPr lang="en-US" b="1" dirty="0">
                <a:solidFill>
                  <a:srgbClr val="FF0000"/>
                </a:solidFill>
                <a:effectLst>
                  <a:outerShdw blurRad="38100" dist="38100" dir="2700000" algn="tl">
                    <a:srgbClr val="000000">
                      <a:alpha val="43137"/>
                    </a:srgbClr>
                  </a:outerShdw>
                </a:effectLst>
              </a:rPr>
              <a:t>4%	vs.	61%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5779">
                                            <p:txEl>
                                              <p:pRg st="0" end="0"/>
                                            </p:txEl>
                                          </p:spTgt>
                                        </p:tgtEl>
                                        <p:attrNameLst>
                                          <p:attrName>ppt_c</p:attrName>
                                        </p:attrNameLst>
                                      </p:cBhvr>
                                      <p:to>
                                        <a:schemeClr val="tx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77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75779">
                                            <p:txEl>
                                              <p:pRg st="1" end="1"/>
                                            </p:txEl>
                                          </p:spTgt>
                                        </p:tgtEl>
                                        <p:attrNameLst>
                                          <p:attrName>ppt_c</p:attrName>
                                        </p:attrNameLst>
                                      </p:cBhvr>
                                      <p:to>
                                        <a:schemeClr val="tx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7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3700" smtClean="0"/>
              <a:t>Barriers to Effective Communication</a:t>
            </a:r>
          </a:p>
        </p:txBody>
      </p:sp>
      <p:sp>
        <p:nvSpPr>
          <p:cNvPr id="76803" name="Rectangle 3"/>
          <p:cNvSpPr>
            <a:spLocks noGrp="1" noChangeArrowheads="1"/>
          </p:cNvSpPr>
          <p:nvPr>
            <p:ph type="body" sz="half" idx="1"/>
          </p:nvPr>
        </p:nvSpPr>
        <p:spPr>
          <a:xfrm>
            <a:off x="365125" y="1387475"/>
            <a:ext cx="3536950" cy="4013200"/>
          </a:xfrm>
        </p:spPr>
        <p:txBody>
          <a:bodyPr/>
          <a:lstStyle/>
          <a:p>
            <a:pPr lvl="1" eaLnBrk="1" hangingPunct="1">
              <a:lnSpc>
                <a:spcPct val="90000"/>
              </a:lnSpc>
              <a:defRPr/>
            </a:pPr>
            <a:r>
              <a:rPr lang="en-US" sz="2700" dirty="0" smtClean="0"/>
              <a:t>Messages that are received but </a:t>
            </a:r>
            <a:r>
              <a:rPr lang="en-US" sz="2700" i="1" dirty="0" smtClean="0">
                <a:effectLst>
                  <a:outerShdw blurRad="38100" dist="38100" dir="2700000" algn="tl">
                    <a:srgbClr val="C0C0C0"/>
                  </a:outerShdw>
                </a:effectLst>
              </a:rPr>
              <a:t>ignored</a:t>
            </a:r>
          </a:p>
          <a:p>
            <a:pPr lvl="1" eaLnBrk="1" hangingPunct="1">
              <a:lnSpc>
                <a:spcPct val="90000"/>
              </a:lnSpc>
              <a:defRPr/>
            </a:pPr>
            <a:r>
              <a:rPr lang="en-US" sz="2700" dirty="0" smtClean="0"/>
              <a:t>Messages delivered through automated systems that </a:t>
            </a:r>
            <a:r>
              <a:rPr lang="en-US" sz="2700" i="1" dirty="0" smtClean="0">
                <a:effectLst>
                  <a:outerShdw blurRad="38100" dist="38100" dir="2700000" algn="tl">
                    <a:srgbClr val="C0C0C0"/>
                  </a:outerShdw>
                </a:effectLst>
              </a:rPr>
              <a:t>lack the human element</a:t>
            </a:r>
            <a:endParaRPr lang="en-US" sz="2500" dirty="0" smtClean="0"/>
          </a:p>
          <a:p>
            <a:pPr eaLnBrk="1" hangingPunct="1">
              <a:lnSpc>
                <a:spcPct val="90000"/>
              </a:lnSpc>
              <a:defRPr/>
            </a:pPr>
            <a:endParaRPr lang="en-US" sz="2900" dirty="0" smtClean="0"/>
          </a:p>
        </p:txBody>
      </p:sp>
      <p:sp>
        <p:nvSpPr>
          <p:cNvPr id="3" name="Content Placeholder 2"/>
          <p:cNvSpPr>
            <a:spLocks noGrp="1"/>
          </p:cNvSpPr>
          <p:nvPr>
            <p:ph sz="half" idx="2"/>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Communication and Management</a:t>
            </a:r>
          </a:p>
        </p:txBody>
      </p:sp>
      <p:sp>
        <p:nvSpPr>
          <p:cNvPr id="5123" name="Rectangle 3"/>
          <p:cNvSpPr>
            <a:spLocks noGrp="1" noChangeArrowheads="1"/>
          </p:cNvSpPr>
          <p:nvPr>
            <p:ph type="body" idx="1"/>
          </p:nvPr>
        </p:nvSpPr>
        <p:spPr/>
        <p:txBody>
          <a:bodyPr/>
          <a:lstStyle/>
          <a:p>
            <a:pPr eaLnBrk="1" hangingPunct="1"/>
            <a:r>
              <a:rPr lang="en-US" sz="2800" smtClean="0"/>
              <a:t>Communication</a:t>
            </a:r>
          </a:p>
          <a:p>
            <a:pPr lvl="1" eaLnBrk="1" hangingPunct="1"/>
            <a:r>
              <a:rPr lang="en-US" sz="2400" smtClean="0"/>
              <a:t>The sharing of information between two or more individuals or groups to reach a common understanding.</a:t>
            </a:r>
          </a:p>
          <a:p>
            <a:pPr eaLnBrk="1" hangingPunct="1"/>
            <a:r>
              <a:rPr lang="en-US" sz="2800" smtClean="0"/>
              <a:t>Importance of Good Communication</a:t>
            </a:r>
          </a:p>
          <a:p>
            <a:pPr lvl="1" eaLnBrk="1" hangingPunct="1"/>
            <a:r>
              <a:rPr lang="en-US" sz="2400" smtClean="0"/>
              <a:t>Increased efficiency in new technologies and skills</a:t>
            </a:r>
          </a:p>
          <a:p>
            <a:pPr lvl="1" eaLnBrk="1" hangingPunct="1"/>
            <a:r>
              <a:rPr lang="en-US" sz="2400" smtClean="0"/>
              <a:t>Improved quality of products and services</a:t>
            </a:r>
          </a:p>
          <a:p>
            <a:pPr lvl="1" eaLnBrk="1" hangingPunct="1"/>
            <a:r>
              <a:rPr lang="en-US" sz="2400" smtClean="0"/>
              <a:t>Increased responsiveness to customers</a:t>
            </a:r>
          </a:p>
          <a:p>
            <a:pPr lvl="1" eaLnBrk="1" hangingPunct="1"/>
            <a:r>
              <a:rPr lang="en-US" sz="2400" smtClean="0"/>
              <a:t>More innovation through communication</a:t>
            </a:r>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bg1">
                    <a:lumMod val="85000"/>
                  </a:schemeClr>
                </a:solidFill>
              </a:rPr>
              <a:t>	</a:t>
            </a:r>
            <a:r>
              <a:rPr lang="en-US" dirty="0" smtClean="0"/>
              <a:t>Global Implications </a:t>
            </a:r>
            <a:r>
              <a:rPr lang="en-US" sz="1800" dirty="0" smtClean="0"/>
              <a:t>(pp. </a:t>
            </a:r>
            <a:r>
              <a:rPr lang="en-US" sz="1800" dirty="0" smtClean="0"/>
              <a:t>380 </a:t>
            </a:r>
            <a:r>
              <a:rPr lang="en-US" sz="1800" dirty="0" smtClean="0"/>
              <a:t>– </a:t>
            </a:r>
            <a:r>
              <a:rPr lang="en-US" sz="1800" dirty="0" smtClean="0"/>
              <a:t>393)</a:t>
            </a:r>
            <a:endParaRPr lang="en-US" dirty="0"/>
          </a:p>
        </p:txBody>
      </p:sp>
      <p:pic>
        <p:nvPicPr>
          <p:cNvPr id="33795" name="Picture 4" descr="C:\Users\Bob Stretch\AppData\Local\Microsoft\Windows\Temporary Internet Files\Content.IE5\H1JVA1FE\MCj043256900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 y="132080"/>
            <a:ext cx="891540" cy="858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Content Placeholder 8"/>
          <p:cNvSpPr>
            <a:spLocks noGrp="1"/>
          </p:cNvSpPr>
          <p:nvPr>
            <p:ph idx="1"/>
          </p:nvPr>
        </p:nvSpPr>
        <p:spPr>
          <a:xfrm>
            <a:off x="379094" y="1343025"/>
            <a:ext cx="7507605" cy="4028440"/>
          </a:xfrm>
        </p:spPr>
        <p:txBody>
          <a:bodyPr/>
          <a:lstStyle/>
          <a:p>
            <a:pPr eaLnBrk="1" hangingPunct="1"/>
            <a:r>
              <a:rPr lang="en-US" sz="2800" dirty="0" smtClean="0">
                <a:effectLst>
                  <a:outerShdw blurRad="38100" dist="38100" dir="2700000" algn="tl">
                    <a:srgbClr val="000000">
                      <a:alpha val="43137"/>
                    </a:srgbClr>
                  </a:outerShdw>
                </a:effectLst>
              </a:rPr>
              <a:t>Cultural </a:t>
            </a:r>
            <a:r>
              <a:rPr lang="en-US" sz="2800" dirty="0">
                <a:effectLst>
                  <a:outerShdw blurRad="38100" dist="38100" dir="2700000" algn="tl">
                    <a:srgbClr val="000000">
                      <a:alpha val="43137"/>
                    </a:srgbClr>
                  </a:outerShdw>
                </a:effectLst>
              </a:rPr>
              <a:t>Barriers:</a:t>
            </a:r>
          </a:p>
          <a:p>
            <a:pPr lvl="1" eaLnBrk="1" hangingPunct="1"/>
            <a:r>
              <a:rPr lang="en-US" sz="2000" i="1" dirty="0"/>
              <a:t>Semantics: </a:t>
            </a:r>
            <a:r>
              <a:rPr lang="en-US" sz="2000" dirty="0"/>
              <a:t>some words aren’t translatable</a:t>
            </a:r>
          </a:p>
          <a:p>
            <a:pPr lvl="1" eaLnBrk="1" hangingPunct="1"/>
            <a:r>
              <a:rPr lang="en-US" sz="2000" i="1" dirty="0"/>
              <a:t>Word Connotations: </a:t>
            </a:r>
            <a:r>
              <a:rPr lang="en-US" sz="2000" dirty="0"/>
              <a:t>some words imply </a:t>
            </a:r>
            <a:r>
              <a:rPr lang="en-US" sz="2000" dirty="0" smtClean="0"/>
              <a:t>                       multiple </a:t>
            </a:r>
            <a:r>
              <a:rPr lang="en-US" sz="2000" dirty="0"/>
              <a:t>meanings beyond their definitions</a:t>
            </a:r>
          </a:p>
          <a:p>
            <a:pPr lvl="1" eaLnBrk="1" hangingPunct="1"/>
            <a:r>
              <a:rPr lang="en-US" sz="2000" i="1" dirty="0"/>
              <a:t>Tone </a:t>
            </a:r>
            <a:r>
              <a:rPr lang="en-US" sz="2000" i="1" dirty="0" smtClean="0"/>
              <a:t>and Formality Differences</a:t>
            </a:r>
          </a:p>
          <a:p>
            <a:pPr lvl="1" eaLnBrk="1" hangingPunct="1"/>
            <a:r>
              <a:rPr lang="en-US" sz="2000" dirty="0" smtClean="0"/>
              <a:t>Differences in </a:t>
            </a:r>
            <a:r>
              <a:rPr lang="en-US" sz="2000" i="1" dirty="0" smtClean="0"/>
              <a:t>tolerance for conflict </a:t>
            </a:r>
            <a:r>
              <a:rPr lang="en-US" sz="2000" dirty="0" smtClean="0"/>
              <a:t>and                            how it is resolved.</a:t>
            </a:r>
            <a:endParaRPr lang="en-US" sz="2000" dirty="0"/>
          </a:p>
          <a:p>
            <a:pPr eaLnBrk="1" hangingPunct="1"/>
            <a:r>
              <a:rPr lang="en-US" sz="2800" dirty="0">
                <a:effectLst>
                  <a:outerShdw blurRad="38100" dist="38100" dir="2700000" algn="tl">
                    <a:srgbClr val="000000">
                      <a:alpha val="43137"/>
                    </a:srgbClr>
                  </a:outerShdw>
                </a:effectLst>
              </a:rPr>
              <a:t>Cultural Context: </a:t>
            </a:r>
          </a:p>
          <a:p>
            <a:pPr lvl="1" eaLnBrk="1" hangingPunct="1"/>
            <a:r>
              <a:rPr lang="en-US" sz="2000" dirty="0"/>
              <a:t>The importance of social context to meaning</a:t>
            </a:r>
          </a:p>
          <a:p>
            <a:pPr lvl="1" eaLnBrk="1" hangingPunct="1"/>
            <a:r>
              <a:rPr lang="en-US" sz="2000" dirty="0"/>
              <a:t>Low-context cultures </a:t>
            </a:r>
            <a:r>
              <a:rPr lang="en-US" sz="1800" i="1" dirty="0"/>
              <a:t>(like </a:t>
            </a:r>
            <a:r>
              <a:rPr lang="en-US" sz="1800" i="1" dirty="0" smtClean="0"/>
              <a:t>the U.S</a:t>
            </a:r>
            <a:r>
              <a:rPr lang="en-US" sz="1800" i="1" dirty="0"/>
              <a:t>.) </a:t>
            </a:r>
            <a:r>
              <a:rPr lang="en-US" sz="2000" dirty="0"/>
              <a:t>rely on words for meaning</a:t>
            </a:r>
          </a:p>
          <a:p>
            <a:pPr lvl="1" eaLnBrk="1" hangingPunct="1"/>
            <a:r>
              <a:rPr lang="en-US" sz="2000" dirty="0"/>
              <a:t>High-context cultures gain meaning from the whole situation</a:t>
            </a:r>
          </a:p>
        </p:txBody>
      </p:sp>
      <p:sp>
        <p:nvSpPr>
          <p:cNvPr id="8" name="Slide Number Placeholder 7"/>
          <p:cNvSpPr>
            <a:spLocks noGrp="1"/>
          </p:cNvSpPr>
          <p:nvPr>
            <p:ph type="sldNum" sz="quarter" idx="4294967295"/>
          </p:nvPr>
        </p:nvSpPr>
        <p:spPr>
          <a:xfrm>
            <a:off x="5897880" y="5508837"/>
            <a:ext cx="1920240" cy="316442"/>
          </a:xfrm>
          <a:prstGeom prst="rect">
            <a:avLst/>
          </a:prstGeom>
        </p:spPr>
        <p:txBody>
          <a:bodyPr lIns="80988" tIns="40494" rIns="80988" bIns="40494"/>
          <a:lstStyle/>
          <a:p>
            <a:pPr>
              <a:defRPr/>
            </a:pPr>
            <a:r>
              <a:rPr lang="en-US" dirty="0" smtClean="0"/>
              <a:t>  </a:t>
            </a:r>
            <a:endParaRPr lang="en-US" dirty="0"/>
          </a:p>
        </p:txBody>
      </p:sp>
      <p:sp>
        <p:nvSpPr>
          <p:cNvPr id="10" name="Footer Placeholder 9"/>
          <p:cNvSpPr>
            <a:spLocks noGrp="1"/>
          </p:cNvSpPr>
          <p:nvPr>
            <p:ph type="ftr" sz="quarter" idx="4294967295"/>
          </p:nvPr>
        </p:nvSpPr>
        <p:spPr>
          <a:xfrm>
            <a:off x="617220" y="5481320"/>
            <a:ext cx="4320540" cy="316442"/>
          </a:xfrm>
          <a:prstGeom prst="rect">
            <a:avLst/>
          </a:prstGeom>
        </p:spPr>
        <p:txBody>
          <a:bodyPr lIns="80988" tIns="40494" rIns="80988" bIns="40494"/>
          <a:lstStyle/>
          <a:p>
            <a:pPr>
              <a:defRPr/>
            </a:pPr>
            <a:r>
              <a:rPr lang="en-US" dirty="0" smtClean="0"/>
              <a:t> </a:t>
            </a:r>
            <a:endParaRPr lang="en-US" dirty="0"/>
          </a:p>
        </p:txBody>
      </p:sp>
    </p:spTree>
    <p:extLst>
      <p:ext uri="{BB962C8B-B14F-4D97-AF65-F5344CB8AC3E}">
        <p14:creationId xmlns:p14="http://schemas.microsoft.com/office/powerpoint/2010/main" val="2213096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95325" y="330200"/>
            <a:ext cx="7054850" cy="792163"/>
          </a:xfrm>
        </p:spPr>
        <p:txBody>
          <a:bodyPr/>
          <a:lstStyle/>
          <a:p>
            <a:pPr algn="l" eaLnBrk="1" hangingPunct="1"/>
            <a:r>
              <a:rPr lang="en-US" dirty="0" smtClean="0"/>
              <a:t>Communication Skills for Managers as Senders</a:t>
            </a:r>
          </a:p>
        </p:txBody>
      </p:sp>
      <p:sp>
        <p:nvSpPr>
          <p:cNvPr id="31747" name="Rectangle 3"/>
          <p:cNvSpPr>
            <a:spLocks noGrp="1" noChangeArrowheads="1"/>
          </p:cNvSpPr>
          <p:nvPr>
            <p:ph type="body" idx="1"/>
          </p:nvPr>
        </p:nvSpPr>
        <p:spPr>
          <a:xfrm>
            <a:off x="238125" y="1439863"/>
            <a:ext cx="7991475" cy="4398962"/>
          </a:xfrm>
        </p:spPr>
        <p:txBody>
          <a:bodyPr/>
          <a:lstStyle/>
          <a:p>
            <a:pPr lvl="1" indent="-231775" defTabSz="914400" eaLnBrk="1" hangingPunct="1">
              <a:lnSpc>
                <a:spcPct val="90000"/>
              </a:lnSpc>
            </a:pPr>
            <a:r>
              <a:rPr lang="en-US" sz="2500" dirty="0" smtClean="0"/>
              <a:t>Send </a:t>
            </a:r>
            <a:r>
              <a:rPr lang="en-US" sz="2500" i="1" dirty="0" smtClean="0"/>
              <a:t>clear and complete </a:t>
            </a:r>
            <a:r>
              <a:rPr lang="en-US" sz="2500" dirty="0" smtClean="0"/>
              <a:t>messages.</a:t>
            </a:r>
          </a:p>
          <a:p>
            <a:pPr lvl="1" indent="-231775" defTabSz="914400" eaLnBrk="1" hangingPunct="1">
              <a:lnSpc>
                <a:spcPct val="90000"/>
              </a:lnSpc>
            </a:pPr>
            <a:r>
              <a:rPr lang="en-US" sz="2500" i="1" dirty="0" smtClean="0"/>
              <a:t>Encode</a:t>
            </a:r>
            <a:r>
              <a:rPr lang="en-US" sz="2500" dirty="0" smtClean="0"/>
              <a:t> messages in symbols the                 receiver understands.</a:t>
            </a:r>
          </a:p>
          <a:p>
            <a:pPr lvl="1" indent="-231775" defTabSz="914400" eaLnBrk="1" hangingPunct="1">
              <a:lnSpc>
                <a:spcPct val="90000"/>
              </a:lnSpc>
            </a:pPr>
            <a:r>
              <a:rPr lang="en-US" sz="2500" i="1" dirty="0" smtClean="0"/>
              <a:t>Select a medium</a:t>
            </a:r>
            <a:r>
              <a:rPr lang="en-US" sz="2500" dirty="0" smtClean="0"/>
              <a:t> appropriate for the message and, importantly, one that is monitored by the receiver.</a:t>
            </a:r>
          </a:p>
          <a:p>
            <a:pPr lvl="1" indent="-231775" defTabSz="914400" eaLnBrk="1" hangingPunct="1">
              <a:lnSpc>
                <a:spcPct val="90000"/>
              </a:lnSpc>
            </a:pPr>
            <a:r>
              <a:rPr lang="en-US" sz="2500" i="1" dirty="0" smtClean="0"/>
              <a:t>Avoid filtering </a:t>
            </a:r>
            <a:r>
              <a:rPr lang="en-US" sz="2500" dirty="0" smtClean="0"/>
              <a:t>(holding back information) and distortion as the message passes through other workers.</a:t>
            </a:r>
          </a:p>
          <a:p>
            <a:pPr lvl="1" indent="-231775" defTabSz="914400" eaLnBrk="1" hangingPunct="1">
              <a:lnSpc>
                <a:spcPct val="90000"/>
              </a:lnSpc>
            </a:pPr>
            <a:r>
              <a:rPr lang="en-US" sz="2500" dirty="0" smtClean="0"/>
              <a:t>Seek </a:t>
            </a:r>
            <a:r>
              <a:rPr lang="en-US" sz="2500" i="1" dirty="0" smtClean="0"/>
              <a:t>feedback</a:t>
            </a:r>
            <a:r>
              <a:rPr lang="en-US" sz="2500" dirty="0" smtClean="0"/>
              <a:t> </a:t>
            </a:r>
          </a:p>
          <a:p>
            <a:pPr lvl="1" indent="-231775" defTabSz="914400" eaLnBrk="1" hangingPunct="1">
              <a:lnSpc>
                <a:spcPct val="90000"/>
              </a:lnSpc>
            </a:pPr>
            <a:r>
              <a:rPr lang="en-US" sz="2500" dirty="0"/>
              <a:t>P</a:t>
            </a:r>
            <a:r>
              <a:rPr lang="en-US" sz="2500" dirty="0" smtClean="0"/>
              <a:t>rovide</a:t>
            </a:r>
            <a:r>
              <a:rPr lang="en-US" sz="2500" i="1" dirty="0" smtClean="0"/>
              <a:t> accurate</a:t>
            </a:r>
            <a:r>
              <a:rPr lang="en-US" sz="2500" dirty="0" smtClean="0"/>
              <a:t> information to avoid rumors.</a:t>
            </a:r>
          </a:p>
        </p:txBody>
      </p:sp>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Communication Skills For Managers as Receivers</a:t>
            </a:r>
          </a:p>
        </p:txBody>
      </p:sp>
      <p:sp>
        <p:nvSpPr>
          <p:cNvPr id="32771" name="Rectangle 3"/>
          <p:cNvSpPr>
            <a:spLocks noGrp="1" noChangeArrowheads="1"/>
          </p:cNvSpPr>
          <p:nvPr>
            <p:ph type="body" idx="1"/>
          </p:nvPr>
        </p:nvSpPr>
        <p:spPr>
          <a:xfrm>
            <a:off x="365125" y="1387475"/>
            <a:ext cx="7697788" cy="4343400"/>
          </a:xfrm>
        </p:spPr>
        <p:txBody>
          <a:bodyPr/>
          <a:lstStyle/>
          <a:p>
            <a:pPr lvl="1" eaLnBrk="1" hangingPunct="1"/>
            <a:r>
              <a:rPr lang="en-US" sz="2400" i="1" dirty="0" smtClean="0"/>
              <a:t>Pay attention </a:t>
            </a:r>
            <a:r>
              <a:rPr lang="en-US" sz="2400" dirty="0" smtClean="0"/>
              <a:t>to what is sent as a message.</a:t>
            </a:r>
          </a:p>
          <a:p>
            <a:pPr lvl="1" eaLnBrk="1" hangingPunct="1"/>
            <a:r>
              <a:rPr lang="en-US" sz="2400" dirty="0" smtClean="0"/>
              <a:t>Be a good listener: </a:t>
            </a:r>
            <a:r>
              <a:rPr lang="en-US" sz="2400" i="1" dirty="0" smtClean="0"/>
              <a:t>don’t interrupt</a:t>
            </a:r>
            <a:r>
              <a:rPr lang="en-US" sz="2400" dirty="0" smtClean="0"/>
              <a:t>.</a:t>
            </a:r>
          </a:p>
          <a:p>
            <a:pPr lvl="1" eaLnBrk="1" hangingPunct="1"/>
            <a:r>
              <a:rPr lang="en-US" sz="2400" i="1" dirty="0" smtClean="0"/>
              <a:t>Ask questions </a:t>
            </a:r>
            <a:r>
              <a:rPr lang="en-US" sz="2400" dirty="0" smtClean="0"/>
              <a:t>to clarify your understanding.</a:t>
            </a:r>
          </a:p>
          <a:p>
            <a:pPr lvl="1" eaLnBrk="1" hangingPunct="1"/>
            <a:r>
              <a:rPr lang="en-US" sz="2400" i="1" dirty="0" smtClean="0"/>
              <a:t>Be empathetic</a:t>
            </a:r>
            <a:r>
              <a:rPr lang="en-US" sz="2400" dirty="0" smtClean="0"/>
              <a:t>: try to understand what                 the sender feels.</a:t>
            </a:r>
          </a:p>
          <a:p>
            <a:pPr lvl="1" eaLnBrk="1" hangingPunct="1"/>
            <a:r>
              <a:rPr lang="en-US" sz="2400" i="1" dirty="0" smtClean="0"/>
              <a:t>Understand linguistic styles</a:t>
            </a:r>
            <a:r>
              <a:rPr lang="en-US" sz="2400" dirty="0" smtClean="0"/>
              <a:t>: different people speak differently.</a:t>
            </a:r>
          </a:p>
          <a:p>
            <a:pPr lvl="1" eaLnBrk="1" hangingPunct="1"/>
            <a:r>
              <a:rPr lang="en-US" sz="2400" dirty="0" smtClean="0"/>
              <a:t>Speed, tone, pausing all impact communication.</a:t>
            </a:r>
          </a:p>
          <a:p>
            <a:pPr lvl="2" eaLnBrk="1" hangingPunct="1"/>
            <a:r>
              <a:rPr lang="en-US" sz="2000" dirty="0" smtClean="0"/>
              <a:t>This is particularly true across cultures and  managers should expect and plan for this.</a:t>
            </a:r>
          </a:p>
        </p:txBody>
      </p:sp>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Summary</a:t>
            </a:r>
          </a:p>
        </p:txBody>
      </p:sp>
      <p:sp>
        <p:nvSpPr>
          <p:cNvPr id="33795" name="Rectangle 3"/>
          <p:cNvSpPr>
            <a:spLocks noGrp="1" noChangeArrowheads="1"/>
          </p:cNvSpPr>
          <p:nvPr>
            <p:ph type="body" sz="half" idx="1"/>
          </p:nvPr>
        </p:nvSpPr>
        <p:spPr>
          <a:xfrm>
            <a:off x="365125" y="1387475"/>
            <a:ext cx="4108450" cy="4013200"/>
          </a:xfrm>
        </p:spPr>
        <p:txBody>
          <a:bodyPr/>
          <a:lstStyle/>
          <a:p>
            <a:pPr eaLnBrk="1" hangingPunct="1"/>
            <a:r>
              <a:rPr lang="en-US" sz="2400" smtClean="0"/>
              <a:t>Communication is a complex process, involving sending and receiving information that is filtered and subject to possible bias.</a:t>
            </a:r>
          </a:p>
          <a:p>
            <a:pPr eaLnBrk="1" hangingPunct="1"/>
            <a:r>
              <a:rPr lang="en-US" sz="2400" smtClean="0"/>
              <a:t>Managers can take steps to communicate more effectively through formal &amp; informal communication networks.</a:t>
            </a:r>
          </a:p>
        </p:txBody>
      </p:sp>
      <p:sp>
        <p:nvSpPr>
          <p:cNvPr id="33798" name="Rectangle 7"/>
          <p:cNvSpPr>
            <a:spLocks noChangeArrowheads="1"/>
          </p:cNvSpPr>
          <p:nvPr/>
        </p:nvSpPr>
        <p:spPr bwMode="auto">
          <a:xfrm>
            <a:off x="4533900" y="1371600"/>
            <a:ext cx="3479800" cy="3302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Content Placeholder 1"/>
          <p:cNvSpPr>
            <a:spLocks noGrp="1"/>
          </p:cNvSpPr>
          <p:nvPr>
            <p:ph sz="half" idx="2"/>
          </p:nvPr>
        </p:nvSpPr>
        <p:spPr>
          <a:xfrm>
            <a:off x="4533900" y="1387475"/>
            <a:ext cx="3470319" cy="3345511"/>
          </a:xfrm>
        </p:spPr>
        <p:txBody>
          <a:bodyPr/>
          <a:lstStyle/>
          <a:p>
            <a:pPr marL="0" indent="0">
              <a:buNone/>
            </a:pPr>
            <a:r>
              <a:rPr lang="en-US" sz="1800" dirty="0" smtClean="0"/>
              <a:t>For an optional review by a professor at a different college, using a chapter from a different textbook (but from the same publisher; therefore, with many of the same illustrations), see:  </a:t>
            </a:r>
          </a:p>
          <a:p>
            <a:pPr marL="0" indent="0">
              <a:buNone/>
            </a:pPr>
            <a:r>
              <a:rPr lang="en-US" sz="1700" dirty="0">
                <a:hlinkClick r:id="rId2"/>
              </a:rPr>
              <a:t>https://</a:t>
            </a:r>
            <a:r>
              <a:rPr lang="en-US" sz="1700" dirty="0" smtClean="0">
                <a:hlinkClick r:id="rId2"/>
              </a:rPr>
              <a:t>www.youtube.com/watch?v=ratHtvG7Ap0</a:t>
            </a:r>
            <a:r>
              <a:rPr lang="en-US" sz="1700" dirty="0" smtClean="0"/>
              <a:t> (10 min.)</a:t>
            </a:r>
            <a:endParaRPr lang="en-US" sz="17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The Communication Process</a:t>
            </a:r>
          </a:p>
        </p:txBody>
      </p:sp>
      <p:sp>
        <p:nvSpPr>
          <p:cNvPr id="6147" name="Rectangle 3"/>
          <p:cNvSpPr>
            <a:spLocks noGrp="1" noChangeArrowheads="1"/>
          </p:cNvSpPr>
          <p:nvPr>
            <p:ph type="body" idx="1"/>
          </p:nvPr>
        </p:nvSpPr>
        <p:spPr/>
        <p:txBody>
          <a:bodyPr/>
          <a:lstStyle/>
          <a:p>
            <a:pPr eaLnBrk="1" hangingPunct="1">
              <a:buFont typeface="Wingdings" pitchFamily="2" charset="2"/>
              <a:buNone/>
            </a:pPr>
            <a:r>
              <a:rPr lang="en-US" dirty="0" smtClean="0"/>
              <a:t>Phases of the Communication Process:</a:t>
            </a:r>
          </a:p>
          <a:p>
            <a:pPr lvl="1" eaLnBrk="1" hangingPunct="1"/>
            <a:r>
              <a:rPr lang="en-US" dirty="0" smtClean="0"/>
              <a:t>Transmission phase in which information is shared by two or more people.</a:t>
            </a:r>
          </a:p>
          <a:p>
            <a:pPr lvl="1" eaLnBrk="1" hangingPunct="1"/>
            <a:r>
              <a:rPr lang="en-US" dirty="0" smtClean="0"/>
              <a:t>Feedback phase in </a:t>
            </a:r>
            <a:br>
              <a:rPr lang="en-US" dirty="0" smtClean="0"/>
            </a:br>
            <a:r>
              <a:rPr lang="en-US" dirty="0" smtClean="0"/>
              <a:t>which a common </a:t>
            </a:r>
            <a:br>
              <a:rPr lang="en-US" dirty="0" smtClean="0"/>
            </a:br>
            <a:r>
              <a:rPr lang="en-US" dirty="0" smtClean="0"/>
              <a:t>understanding is </a:t>
            </a:r>
            <a:br>
              <a:rPr lang="en-US" dirty="0" smtClean="0"/>
            </a:br>
            <a:r>
              <a:rPr lang="en-US" dirty="0" smtClean="0"/>
              <a:t>assured.</a:t>
            </a:r>
          </a:p>
        </p:txBody>
      </p:sp>
      <p:pic>
        <p:nvPicPr>
          <p:cNvPr id="1026" name="Picture 2" descr="C:\Users\Owner\Pictures\My Pictures\2017\Victors_Bday_2017\IMG_3211 (2).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33502"/>
          <a:stretch/>
        </p:blipFill>
        <p:spPr bwMode="auto">
          <a:xfrm>
            <a:off x="4192208" y="3911600"/>
            <a:ext cx="3826933" cy="1908628"/>
          </a:xfrm>
          <a:prstGeom prst="rect">
            <a:avLst/>
          </a:prstGeom>
          <a:noFill/>
          <a:extLst>
            <a:ext uri="{909E8E84-426E-40DD-AFC4-6F175D3DCCD1}">
              <a14:hiddenFill xmlns:a14="http://schemas.microsoft.com/office/drawing/2010/main">
                <a:solidFill>
                  <a:srgbClr val="FFFFFF"/>
                </a:solidFill>
              </a14:hiddenFill>
            </a:ext>
          </a:extLst>
        </p:spPr>
      </p:pic>
      <p:sp>
        <p:nvSpPr>
          <p:cNvPr id="2" name="Cloud Callout 1"/>
          <p:cNvSpPr/>
          <p:nvPr/>
        </p:nvSpPr>
        <p:spPr bwMode="auto">
          <a:xfrm>
            <a:off x="4405086" y="2844800"/>
            <a:ext cx="3272971" cy="1146629"/>
          </a:xfrm>
          <a:prstGeom prst="cloudCallout">
            <a:avLst>
              <a:gd name="adj1" fmla="val -31420"/>
              <a:gd name="adj2" fmla="val 90963"/>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3" name="TextBox 2"/>
          <p:cNvSpPr txBox="1"/>
          <p:nvPr/>
        </p:nvSpPr>
        <p:spPr>
          <a:xfrm>
            <a:off x="4786085" y="3002615"/>
            <a:ext cx="2510971" cy="830997"/>
          </a:xfrm>
          <a:prstGeom prst="rect">
            <a:avLst/>
          </a:prstGeom>
          <a:noFill/>
        </p:spPr>
        <p:txBody>
          <a:bodyPr wrap="square" rtlCol="0">
            <a:spAutoFit/>
          </a:bodyPr>
          <a:lstStyle/>
          <a:p>
            <a:r>
              <a:rPr lang="en-US" dirty="0" smtClean="0"/>
              <a:t>Hope he likes the funny birthday card &amp; gift card that I got him…</a:t>
            </a:r>
            <a:endParaRPr lang="en-US" dirty="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The Communication Process</a:t>
            </a:r>
          </a:p>
        </p:txBody>
      </p:sp>
      <p:sp>
        <p:nvSpPr>
          <p:cNvPr id="7171" name="Rectangle 3"/>
          <p:cNvSpPr>
            <a:spLocks noGrp="1" noChangeArrowheads="1"/>
          </p:cNvSpPr>
          <p:nvPr>
            <p:ph type="body" idx="1"/>
          </p:nvPr>
        </p:nvSpPr>
        <p:spPr>
          <a:xfrm>
            <a:off x="365124" y="1387475"/>
            <a:ext cx="7864475" cy="4013200"/>
          </a:xfrm>
        </p:spPr>
        <p:txBody>
          <a:bodyPr/>
          <a:lstStyle/>
          <a:p>
            <a:pPr eaLnBrk="1" hangingPunct="1"/>
            <a:r>
              <a:rPr lang="en-US" dirty="0" smtClean="0"/>
              <a:t>Phases of the Communication Process:</a:t>
            </a:r>
          </a:p>
          <a:p>
            <a:pPr lvl="1" eaLnBrk="1" hangingPunct="1"/>
            <a:r>
              <a:rPr lang="en-US" i="1" dirty="0" smtClean="0"/>
              <a:t>Transmission phase:</a:t>
            </a:r>
            <a:r>
              <a:rPr lang="en-US" dirty="0" smtClean="0"/>
              <a:t> information is shared.</a:t>
            </a:r>
          </a:p>
          <a:p>
            <a:pPr lvl="1" eaLnBrk="1" hangingPunct="1"/>
            <a:r>
              <a:rPr lang="en-US" i="1" dirty="0" smtClean="0"/>
              <a:t>Feedback phase:</a:t>
            </a:r>
            <a:r>
              <a:rPr lang="en-US" dirty="0" smtClean="0"/>
              <a:t> a common understanding is assured.</a:t>
            </a:r>
          </a:p>
          <a:p>
            <a:pPr marL="347662" lvl="1" indent="0" eaLnBrk="1" hangingPunct="1">
              <a:buNone/>
            </a:pPr>
            <a:r>
              <a:rPr lang="en-US" dirty="0" smtClean="0"/>
              <a:t>Sender must decide what information to share and </a:t>
            </a:r>
            <a:r>
              <a:rPr lang="en-US" i="1" dirty="0" smtClean="0"/>
              <a:t>encodes</a:t>
            </a:r>
            <a:r>
              <a:rPr lang="en-US" dirty="0" smtClean="0"/>
              <a:t> the message into language.</a:t>
            </a:r>
            <a:endParaRPr lang="en-US" dirty="0"/>
          </a:p>
          <a:p>
            <a:pPr lvl="1" eaLnBrk="1" hangingPunct="1"/>
            <a:r>
              <a:rPr lang="en-US" i="1" dirty="0" smtClean="0"/>
              <a:t>Noise: </a:t>
            </a:r>
            <a:r>
              <a:rPr lang="en-US" dirty="0" smtClean="0"/>
              <a:t>anything harming the communication process.</a:t>
            </a:r>
          </a:p>
        </p:txBody>
      </p:sp>
      <p:sp>
        <p:nvSpPr>
          <p:cNvPr id="2" name="Rectangle 1"/>
          <p:cNvSpPr/>
          <p:nvPr/>
        </p:nvSpPr>
        <p:spPr bwMode="auto">
          <a:xfrm>
            <a:off x="595423" y="3391786"/>
            <a:ext cx="7474689" cy="1913861"/>
          </a:xfrm>
          <a:prstGeom prst="rect">
            <a:avLst/>
          </a:prstGeom>
          <a:solidFill>
            <a:srgbClr val="00B0F0">
              <a:alpha val="25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57188" y="238125"/>
            <a:ext cx="7872412" cy="742693"/>
          </a:xfrm>
        </p:spPr>
        <p:txBody>
          <a:bodyPr/>
          <a:lstStyle/>
          <a:p>
            <a:pPr eaLnBrk="1" hangingPunct="1"/>
            <a:r>
              <a:rPr lang="en-US" sz="3400" dirty="0" smtClean="0"/>
              <a:t>The Communication Process</a:t>
            </a:r>
          </a:p>
        </p:txBody>
      </p:sp>
      <p:sp>
        <p:nvSpPr>
          <p:cNvPr id="8195" name="Text Box 3"/>
          <p:cNvSpPr txBox="1">
            <a:spLocks noChangeArrowheads="1"/>
          </p:cNvSpPr>
          <p:nvPr/>
        </p:nvSpPr>
        <p:spPr bwMode="auto">
          <a:xfrm>
            <a:off x="500063" y="5443538"/>
            <a:ext cx="1096962" cy="25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988" tIns="40494" rIns="80988" bIns="40494">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algn="r" eaLnBrk="1" hangingPunct="1">
              <a:spcBef>
                <a:spcPct val="50000"/>
              </a:spcBef>
            </a:pPr>
            <a:endParaRPr lang="en-US" sz="1100" b="1" dirty="0"/>
          </a:p>
        </p:txBody>
      </p:sp>
      <p:sp>
        <p:nvSpPr>
          <p:cNvPr id="6" name="Text Box 5"/>
          <p:cNvSpPr txBox="1">
            <a:spLocks noChangeArrowheads="1"/>
          </p:cNvSpPr>
          <p:nvPr/>
        </p:nvSpPr>
        <p:spPr bwMode="blackWhite">
          <a:xfrm>
            <a:off x="685800" y="5104984"/>
            <a:ext cx="6992938" cy="338554"/>
          </a:xfrm>
          <a:prstGeom prst="rect">
            <a:avLst/>
          </a:prstGeom>
          <a:solidFill>
            <a:srgbClr val="CC6600"/>
          </a:solidFill>
          <a:ln w="3175" algn="ctr">
            <a:solidFill>
              <a:schemeClr val="tx1"/>
            </a:solidFill>
            <a:miter lim="800000"/>
            <a:headEnd/>
            <a:tailEnd/>
          </a:ln>
          <a:effectLst>
            <a:outerShdw dist="107763" dir="2700000" algn="ctr" rotWithShape="0">
              <a:schemeClr val="bg2">
                <a:alpha val="50000"/>
              </a:schemeClr>
            </a:outerShdw>
          </a:effectLst>
        </p:spPr>
        <p:txBody>
          <a:bodyPr wrap="square" anchor="ctr">
            <a:spAutoFit/>
          </a:bodyPr>
          <a:lstStyle/>
          <a:p>
            <a:pPr algn="r">
              <a:spcBef>
                <a:spcPct val="50000"/>
              </a:spcBef>
              <a:defRPr/>
            </a:pPr>
            <a:r>
              <a:rPr lang="en-US" b="1" dirty="0">
                <a:solidFill>
                  <a:schemeClr val="bg1"/>
                </a:solidFill>
                <a:latin typeface="+mj-lt"/>
              </a:rPr>
              <a:t>E X H I B I T 11-1</a:t>
            </a:r>
          </a:p>
        </p:txBody>
      </p:sp>
      <p:graphicFrame>
        <p:nvGraphicFramePr>
          <p:cNvPr id="2" name="Table 1"/>
          <p:cNvGraphicFramePr>
            <a:graphicFrameLocks noGrp="1"/>
          </p:cNvGraphicFramePr>
          <p:nvPr>
            <p:extLst>
              <p:ext uri="{D42A27DB-BD31-4B8C-83A1-F6EECF244321}">
                <p14:modId xmlns:p14="http://schemas.microsoft.com/office/powerpoint/2010/main" val="1430964654"/>
              </p:ext>
            </p:extLst>
          </p:nvPr>
        </p:nvGraphicFramePr>
        <p:xfrm>
          <a:off x="425001" y="980818"/>
          <a:ext cx="7386036" cy="4033520"/>
        </p:xfrm>
        <a:graphic>
          <a:graphicData uri="http://schemas.openxmlformats.org/drawingml/2006/table">
            <a:tbl>
              <a:tblPr firstRow="1" bandRow="1">
                <a:tableStyleId>{327F97BB-C833-4FB7-BDE5-3F7075034690}</a:tableStyleId>
              </a:tblPr>
              <a:tblGrid>
                <a:gridCol w="2195850">
                  <a:extLst>
                    <a:ext uri="{9D8B030D-6E8A-4147-A177-3AD203B41FA5}">
                      <a16:colId xmlns:a16="http://schemas.microsoft.com/office/drawing/2014/main" xmlns="" val="3729077507"/>
                    </a:ext>
                  </a:extLst>
                </a:gridCol>
                <a:gridCol w="1497168">
                  <a:extLst>
                    <a:ext uri="{9D8B030D-6E8A-4147-A177-3AD203B41FA5}">
                      <a16:colId xmlns:a16="http://schemas.microsoft.com/office/drawing/2014/main" xmlns="" val="1406712092"/>
                    </a:ext>
                  </a:extLst>
                </a:gridCol>
                <a:gridCol w="1846509">
                  <a:extLst>
                    <a:ext uri="{9D8B030D-6E8A-4147-A177-3AD203B41FA5}">
                      <a16:colId xmlns:a16="http://schemas.microsoft.com/office/drawing/2014/main" xmlns="" val="1740991790"/>
                    </a:ext>
                  </a:extLst>
                </a:gridCol>
                <a:gridCol w="1846509">
                  <a:extLst>
                    <a:ext uri="{9D8B030D-6E8A-4147-A177-3AD203B41FA5}">
                      <a16:colId xmlns:a16="http://schemas.microsoft.com/office/drawing/2014/main" xmlns="" val="1515135079"/>
                    </a:ext>
                  </a:extLst>
                </a:gridCol>
              </a:tblGrid>
              <a:tr h="370840">
                <a:tc gridSpan="4">
                  <a:txBody>
                    <a:bodyPr/>
                    <a:lstStyle/>
                    <a:p>
                      <a:r>
                        <a:rPr lang="en-US" dirty="0" smtClean="0">
                          <a:solidFill>
                            <a:schemeClr val="tx1"/>
                          </a:solidFill>
                        </a:rPr>
                        <a:t>Transmission Phase </a:t>
                      </a:r>
                      <a:r>
                        <a:rPr lang="en-US" dirty="0" smtClean="0">
                          <a:solidFill>
                            <a:schemeClr val="tx1"/>
                          </a:solidFill>
                          <a:sym typeface="Wingdings" panose="05000000000000000000" pitchFamily="2" charset="2"/>
                        </a:rPr>
                        <a:t></a:t>
                      </a:r>
                      <a:endParaRPr lang="en-US" dirty="0">
                        <a:solidFill>
                          <a:schemeClr val="tx1"/>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33146697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Initial Message </a:t>
                      </a:r>
                      <a:r>
                        <a:rPr lang="en-US" dirty="0" smtClean="0">
                          <a:solidFill>
                            <a:schemeClr val="tx1"/>
                          </a:solidFill>
                          <a:sym typeface="Wingdings" panose="05000000000000000000" pitchFamily="2" charset="2"/>
                        </a:rPr>
                        <a:t></a:t>
                      </a:r>
                      <a:endParaRPr lang="en-US" dirty="0" smtClean="0">
                        <a:solidFill>
                          <a:schemeClr val="tx1"/>
                        </a:solidFill>
                      </a:endParaRPr>
                    </a:p>
                    <a:p>
                      <a:endParaRPr lang="en-US" dirty="0">
                        <a:solidFill>
                          <a:schemeClr val="tx1"/>
                        </a:solidFill>
                      </a:endParaRPr>
                    </a:p>
                  </a:txBody>
                  <a:tcPr>
                    <a:solidFill>
                      <a:srgbClr val="C00000">
                        <a:alpha val="2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Encoding </a:t>
                      </a:r>
                      <a:r>
                        <a:rPr lang="en-US" dirty="0" smtClean="0">
                          <a:solidFill>
                            <a:schemeClr val="tx1"/>
                          </a:solidFill>
                          <a:sym typeface="Wingdings" panose="05000000000000000000" pitchFamily="2" charset="2"/>
                        </a:rPr>
                        <a:t></a:t>
                      </a:r>
                      <a:endParaRPr lang="en-US" dirty="0" smtClean="0">
                        <a:solidFill>
                          <a:schemeClr val="tx1"/>
                        </a:solidFill>
                      </a:endParaRPr>
                    </a:p>
                    <a:p>
                      <a:endParaRPr lang="en-US" dirty="0">
                        <a:solidFill>
                          <a:schemeClr val="tx1"/>
                        </a:solidFill>
                      </a:endParaRPr>
                    </a:p>
                  </a:txBody>
                  <a:tcPr>
                    <a:solidFill>
                      <a:srgbClr val="7030A0">
                        <a:alpha val="2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Channel/ </a:t>
                      </a:r>
                      <a:r>
                        <a:rPr lang="en-US" dirty="0" smtClean="0">
                          <a:solidFill>
                            <a:schemeClr val="tx1"/>
                          </a:solidFill>
                          <a:sym typeface="Wingdings" panose="05000000000000000000" pitchFamily="2" charset="2"/>
                        </a:rPr>
                        <a:t></a:t>
                      </a:r>
                      <a:endParaRPr lang="en-US" dirty="0" smtClean="0">
                        <a:solidFill>
                          <a:schemeClr val="tx1"/>
                        </a:solidFill>
                      </a:endParaRPr>
                    </a:p>
                    <a:p>
                      <a:r>
                        <a:rPr lang="en-US" dirty="0" smtClean="0">
                          <a:solidFill>
                            <a:schemeClr val="tx1"/>
                          </a:solidFill>
                        </a:rPr>
                        <a:t>Medium</a:t>
                      </a:r>
                      <a:endParaRPr lang="en-US" dirty="0">
                        <a:solidFill>
                          <a:schemeClr val="tx1"/>
                        </a:solidFill>
                      </a:endParaRPr>
                    </a:p>
                  </a:txBody>
                  <a:tcPr>
                    <a:solidFill>
                      <a:srgbClr val="FFFF00">
                        <a:alpha val="20000"/>
                      </a:srgbClr>
                    </a:solidFill>
                  </a:tcPr>
                </a:tc>
                <a:tc>
                  <a:txBody>
                    <a:bodyPr/>
                    <a:lstStyle/>
                    <a:p>
                      <a:r>
                        <a:rPr lang="en-US" dirty="0" smtClean="0">
                          <a:solidFill>
                            <a:schemeClr val="tx1"/>
                          </a:solidFill>
                        </a:rPr>
                        <a:t>Decoding</a:t>
                      </a:r>
                      <a:r>
                        <a:rPr lang="en-US" baseline="0" dirty="0" smtClean="0">
                          <a:solidFill>
                            <a:schemeClr val="tx1"/>
                          </a:solidFill>
                        </a:rPr>
                        <a:t> by Person #2 (Receiver)</a:t>
                      </a:r>
                      <a:endParaRPr lang="en-US" dirty="0">
                        <a:solidFill>
                          <a:schemeClr val="tx1"/>
                        </a:solidFill>
                      </a:endParaRPr>
                    </a:p>
                  </a:txBody>
                  <a:tcPr>
                    <a:solidFill>
                      <a:srgbClr val="00B050">
                        <a:alpha val="20000"/>
                      </a:srgbClr>
                    </a:solidFill>
                  </a:tcPr>
                </a:tc>
                <a:extLst>
                  <a:ext uri="{0D108BD9-81ED-4DB2-BD59-A6C34878D82A}">
                    <a16:rowId xmlns:a16="http://schemas.microsoft.com/office/drawing/2014/main" xmlns="" val="3086990368"/>
                  </a:ext>
                </a:extLst>
              </a:tr>
              <a:tr h="370840">
                <a:tc>
                  <a:txBody>
                    <a:bodyPr/>
                    <a:lstStyle/>
                    <a:p>
                      <a:r>
                        <a:rPr lang="en-US" dirty="0" smtClean="0">
                          <a:solidFill>
                            <a:schemeClr val="tx1"/>
                          </a:solidFill>
                        </a:rPr>
                        <a:t>Person</a:t>
                      </a:r>
                      <a:r>
                        <a:rPr lang="en-US" baseline="0" dirty="0" smtClean="0">
                          <a:solidFill>
                            <a:schemeClr val="tx1"/>
                          </a:solidFill>
                        </a:rPr>
                        <a:t> #1 formulates initial message</a:t>
                      </a:r>
                      <a:endParaRPr lang="en-US" dirty="0">
                        <a:solidFill>
                          <a:schemeClr val="tx1"/>
                        </a:solidFill>
                      </a:endParaRPr>
                    </a:p>
                  </a:txBody>
                  <a:tcPr>
                    <a:solidFill>
                      <a:srgbClr val="00B0F0"/>
                    </a:solidFill>
                  </a:tcPr>
                </a:tc>
                <a:tc gridSpan="2">
                  <a:txBody>
                    <a:bodyPr/>
                    <a:lstStyle/>
                    <a:p>
                      <a:pPr algn="ctr"/>
                      <a:endParaRPr lang="en-US" dirty="0" smtClean="0">
                        <a:solidFill>
                          <a:schemeClr val="tx1"/>
                        </a:solidFill>
                      </a:endParaRPr>
                    </a:p>
                    <a:p>
                      <a:pPr algn="ctr"/>
                      <a:r>
                        <a:rPr lang="en-US" dirty="0" smtClean="0">
                          <a:solidFill>
                            <a:schemeClr val="tx1"/>
                          </a:solidFill>
                        </a:rPr>
                        <a:t>     </a:t>
                      </a:r>
                      <a:r>
                        <a:rPr lang="en-US" b="1" dirty="0" smtClean="0">
                          <a:solidFill>
                            <a:schemeClr val="tx1"/>
                          </a:solidFill>
                          <a:effectLst>
                            <a:outerShdw blurRad="38100" dist="38100" dir="2700000" algn="tl">
                              <a:srgbClr val="000000">
                                <a:alpha val="43137"/>
                              </a:srgbClr>
                            </a:outerShdw>
                          </a:effectLst>
                        </a:rPr>
                        <a:t>Noise</a:t>
                      </a:r>
                      <a:endParaRPr lang="en-US" b="1" dirty="0">
                        <a:solidFill>
                          <a:schemeClr val="tx1"/>
                        </a:solidFill>
                        <a:effectLst>
                          <a:outerShdw blurRad="38100" dist="38100" dir="2700000" algn="tl">
                            <a:srgbClr val="000000">
                              <a:alpha val="43137"/>
                            </a:srgbClr>
                          </a:outerShdw>
                        </a:effectLst>
                      </a:endParaRPr>
                    </a:p>
                  </a:txBody>
                  <a:tcPr>
                    <a:solidFill>
                      <a:schemeClr val="bg1"/>
                    </a:solidFill>
                  </a:tcPr>
                </a:tc>
                <a:tc hMerge="1">
                  <a:txBody>
                    <a:bodyPr/>
                    <a:lstStyle/>
                    <a:p>
                      <a:endParaRPr lang="en-US" dirty="0">
                        <a:solidFill>
                          <a:schemeClr val="tx1"/>
                        </a:solidFill>
                      </a:endParaRPr>
                    </a:p>
                  </a:txBody>
                  <a:tcPr/>
                </a:tc>
                <a:tc>
                  <a:txBody>
                    <a:bodyPr/>
                    <a:lstStyle/>
                    <a:p>
                      <a:r>
                        <a:rPr lang="en-US" dirty="0" smtClean="0">
                          <a:solidFill>
                            <a:schemeClr val="tx1"/>
                          </a:solidFill>
                        </a:rPr>
                        <a:t>Receiver formulates</a:t>
                      </a:r>
                      <a:r>
                        <a:rPr lang="en-US" baseline="0" dirty="0" smtClean="0">
                          <a:solidFill>
                            <a:schemeClr val="tx1"/>
                          </a:solidFill>
                        </a:rPr>
                        <a:t> feedback message</a:t>
                      </a:r>
                      <a:endParaRPr lang="en-US" dirty="0">
                        <a:solidFill>
                          <a:schemeClr val="tx1"/>
                        </a:solidFill>
                      </a:endParaRPr>
                    </a:p>
                  </a:txBody>
                  <a:tcPr>
                    <a:solidFill>
                      <a:srgbClr val="00B0F0"/>
                    </a:solidFill>
                  </a:tcPr>
                </a:tc>
                <a:extLst>
                  <a:ext uri="{0D108BD9-81ED-4DB2-BD59-A6C34878D82A}">
                    <a16:rowId xmlns:a16="http://schemas.microsoft.com/office/drawing/2014/main" xmlns="" val="1788544492"/>
                  </a:ext>
                </a:extLst>
              </a:tr>
              <a:tr h="370840">
                <a:tc>
                  <a:txBody>
                    <a:bodyPr/>
                    <a:lstStyle/>
                    <a:p>
                      <a:r>
                        <a:rPr lang="en-US" dirty="0" smtClean="0">
                          <a:solidFill>
                            <a:schemeClr val="tx1"/>
                          </a:solidFill>
                        </a:rPr>
                        <a:t>Decoded by Person #1 (sender of original message; now receiver) </a:t>
                      </a:r>
                      <a:endParaRPr lang="en-US" dirty="0">
                        <a:solidFill>
                          <a:schemeClr val="tx1"/>
                        </a:solidFill>
                      </a:endParaRPr>
                    </a:p>
                  </a:txBody>
                  <a:tcPr>
                    <a:solidFill>
                      <a:srgbClr val="00B050">
                        <a:alpha val="20000"/>
                      </a:srgbClr>
                    </a:solidFill>
                  </a:tcPr>
                </a:tc>
                <a:tc>
                  <a:txBody>
                    <a:bodyPr/>
                    <a:lstStyle/>
                    <a:p>
                      <a:r>
                        <a:rPr lang="en-US" dirty="0" smtClean="0">
                          <a:solidFill>
                            <a:schemeClr val="tx1"/>
                          </a:solidFill>
                          <a:sym typeface="Wingdings" panose="05000000000000000000" pitchFamily="2" charset="2"/>
                        </a:rPr>
                        <a:t></a:t>
                      </a:r>
                      <a:r>
                        <a:rPr lang="en-US" dirty="0" smtClean="0">
                          <a:solidFill>
                            <a:schemeClr val="tx1"/>
                          </a:solidFill>
                        </a:rPr>
                        <a:t>Channel/      Medium</a:t>
                      </a:r>
                      <a:endParaRPr lang="en-US" dirty="0">
                        <a:solidFill>
                          <a:schemeClr val="tx1"/>
                        </a:solidFill>
                      </a:endParaRPr>
                    </a:p>
                  </a:txBody>
                  <a:tcPr>
                    <a:solidFill>
                      <a:srgbClr val="FFFF00">
                        <a:alpha val="20000"/>
                      </a:srgbClr>
                    </a:solidFill>
                  </a:tcPr>
                </a:tc>
                <a:tc>
                  <a:txBody>
                    <a:bodyPr/>
                    <a:lstStyle/>
                    <a:p>
                      <a:r>
                        <a:rPr lang="en-US" dirty="0" smtClean="0">
                          <a:solidFill>
                            <a:schemeClr val="tx1"/>
                          </a:solidFill>
                        </a:rPr>
                        <a:t>Encoding  </a:t>
                      </a:r>
                      <a:r>
                        <a:rPr lang="en-US" dirty="0" smtClean="0">
                          <a:solidFill>
                            <a:schemeClr val="tx1"/>
                          </a:solidFill>
                          <a:sym typeface="Wingdings" panose="05000000000000000000" pitchFamily="2" charset="2"/>
                        </a:rPr>
                        <a:t></a:t>
                      </a:r>
                      <a:endParaRPr lang="en-US" dirty="0">
                        <a:solidFill>
                          <a:schemeClr val="tx1"/>
                        </a:solidFill>
                      </a:endParaRPr>
                    </a:p>
                  </a:txBody>
                  <a:tcPr>
                    <a:solidFill>
                      <a:srgbClr val="7030A0">
                        <a:alpha val="20000"/>
                      </a:srgbClr>
                    </a:solidFill>
                  </a:tcPr>
                </a:tc>
                <a:tc>
                  <a:txBody>
                    <a:bodyPr/>
                    <a:lstStyle/>
                    <a:p>
                      <a:r>
                        <a:rPr lang="en-US" dirty="0" smtClean="0">
                          <a:solidFill>
                            <a:schemeClr val="tx1"/>
                          </a:solidFill>
                        </a:rPr>
                        <a:t>Feedback</a:t>
                      </a:r>
                      <a:r>
                        <a:rPr lang="en-US" baseline="0" dirty="0" smtClean="0">
                          <a:solidFill>
                            <a:schemeClr val="tx1"/>
                          </a:solidFill>
                        </a:rPr>
                        <a:t> Message</a:t>
                      </a:r>
                      <a:endParaRPr lang="en-US" dirty="0">
                        <a:solidFill>
                          <a:schemeClr val="tx1"/>
                        </a:solidFill>
                      </a:endParaRPr>
                    </a:p>
                  </a:txBody>
                  <a:tcPr>
                    <a:solidFill>
                      <a:srgbClr val="FF0000">
                        <a:alpha val="20000"/>
                      </a:srgbClr>
                    </a:solidFill>
                  </a:tcPr>
                </a:tc>
                <a:extLst>
                  <a:ext uri="{0D108BD9-81ED-4DB2-BD59-A6C34878D82A}">
                    <a16:rowId xmlns:a16="http://schemas.microsoft.com/office/drawing/2014/main" xmlns="" val="1088697871"/>
                  </a:ext>
                </a:extLst>
              </a:tr>
              <a:tr h="370840">
                <a:tc gridSpan="4">
                  <a:txBody>
                    <a:bodyPr/>
                    <a:lstStyle/>
                    <a:p>
                      <a:pPr algn="r"/>
                      <a:r>
                        <a:rPr lang="en-US" b="1" dirty="0" smtClean="0">
                          <a:solidFill>
                            <a:schemeClr val="tx1"/>
                          </a:solidFill>
                          <a:sym typeface="Wingdings" panose="05000000000000000000" pitchFamily="2" charset="2"/>
                        </a:rPr>
                        <a:t> </a:t>
                      </a:r>
                      <a:r>
                        <a:rPr lang="en-US" b="1" dirty="0" smtClean="0">
                          <a:solidFill>
                            <a:schemeClr val="tx1"/>
                          </a:solidFill>
                        </a:rPr>
                        <a:t>Feedback Phase</a:t>
                      </a:r>
                      <a:endParaRPr lang="en-US" b="1" dirty="0">
                        <a:solidFill>
                          <a:schemeClr val="tx1"/>
                        </a:solidFill>
                      </a:endParaRPr>
                    </a:p>
                  </a:txBody>
                  <a:tcPr/>
                </a:tc>
                <a:tc hMerge="1">
                  <a:txBody>
                    <a:bodyPr/>
                    <a:lstStyle/>
                    <a:p>
                      <a:endParaRPr lang="en-US" dirty="0"/>
                    </a:p>
                  </a:txBody>
                  <a:tcPr/>
                </a:tc>
                <a:tc hMerge="1">
                  <a:txBody>
                    <a:bodyPr/>
                    <a:lstStyle/>
                    <a:p>
                      <a:pPr algn="r"/>
                      <a:endParaRPr lang="en-US" b="1" dirty="0">
                        <a:solidFill>
                          <a:schemeClr val="tx1"/>
                        </a:solidFill>
                      </a:endParaRPr>
                    </a:p>
                  </a:txBody>
                  <a:tcPr/>
                </a:tc>
                <a:tc hMerge="1">
                  <a:txBody>
                    <a:bodyPr/>
                    <a:lstStyle/>
                    <a:p>
                      <a:endParaRPr lang="en-US" dirty="0"/>
                    </a:p>
                  </a:txBody>
                  <a:tcPr/>
                </a:tc>
                <a:extLst>
                  <a:ext uri="{0D108BD9-81ED-4DB2-BD59-A6C34878D82A}">
                    <a16:rowId xmlns:a16="http://schemas.microsoft.com/office/drawing/2014/main" xmlns="" val="3121637353"/>
                  </a:ext>
                </a:extLst>
              </a:tr>
            </a:tbl>
          </a:graphicData>
        </a:graphic>
      </p:graphicFrame>
      <p:cxnSp>
        <p:nvCxnSpPr>
          <p:cNvPr id="4" name="Straight Arrow Connector 3"/>
          <p:cNvCxnSpPr/>
          <p:nvPr/>
        </p:nvCxnSpPr>
        <p:spPr bwMode="auto">
          <a:xfrm flipV="1">
            <a:off x="4775914" y="2305319"/>
            <a:ext cx="231820" cy="28333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Arrow Connector 8"/>
          <p:cNvCxnSpPr/>
          <p:nvPr/>
        </p:nvCxnSpPr>
        <p:spPr bwMode="auto">
          <a:xfrm>
            <a:off x="4754988" y="2821322"/>
            <a:ext cx="432516" cy="59843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Arrow Connector 10"/>
          <p:cNvCxnSpPr/>
          <p:nvPr/>
        </p:nvCxnSpPr>
        <p:spPr bwMode="auto">
          <a:xfrm flipH="1" flipV="1">
            <a:off x="3657455" y="2259388"/>
            <a:ext cx="408904" cy="32023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p:cNvCxnSpPr/>
          <p:nvPr/>
        </p:nvCxnSpPr>
        <p:spPr bwMode="auto">
          <a:xfrm flipH="1">
            <a:off x="3561008" y="2826045"/>
            <a:ext cx="505351" cy="58899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p:cNvCxnSpPr/>
          <p:nvPr/>
        </p:nvCxnSpPr>
        <p:spPr bwMode="auto">
          <a:xfrm flipV="1">
            <a:off x="1788004" y="2116222"/>
            <a:ext cx="1" cy="37819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p:cNvCxnSpPr/>
          <p:nvPr/>
        </p:nvCxnSpPr>
        <p:spPr bwMode="auto">
          <a:xfrm>
            <a:off x="7358670" y="1998144"/>
            <a:ext cx="16098" cy="614349"/>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p:cNvCxnSpPr/>
          <p:nvPr/>
        </p:nvCxnSpPr>
        <p:spPr bwMode="auto">
          <a:xfrm>
            <a:off x="7358670" y="3155023"/>
            <a:ext cx="16098" cy="614349"/>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Arrow Connector 25"/>
          <p:cNvCxnSpPr/>
          <p:nvPr/>
        </p:nvCxnSpPr>
        <p:spPr bwMode="auto">
          <a:xfrm flipV="1">
            <a:off x="1782645" y="3155023"/>
            <a:ext cx="1" cy="37819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The Communication Process</a:t>
            </a:r>
          </a:p>
        </p:txBody>
      </p:sp>
      <p:sp>
        <p:nvSpPr>
          <p:cNvPr id="921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800" dirty="0" smtClean="0"/>
              <a:t>Messages are transmitted over a medium to a receiver.</a:t>
            </a:r>
          </a:p>
          <a:p>
            <a:pPr lvl="1" eaLnBrk="1" hangingPunct="1">
              <a:lnSpc>
                <a:spcPct val="90000"/>
              </a:lnSpc>
            </a:pPr>
            <a:r>
              <a:rPr lang="en-US" sz="2400" i="1" dirty="0" smtClean="0"/>
              <a:t>Medium: </a:t>
            </a:r>
            <a:r>
              <a:rPr lang="en-US" sz="2400" dirty="0" smtClean="0"/>
              <a:t>the pathway over which the message is transmitted (e.g., telephone, written note, email).</a:t>
            </a:r>
          </a:p>
          <a:p>
            <a:pPr lvl="1" eaLnBrk="1" hangingPunct="1">
              <a:lnSpc>
                <a:spcPct val="90000"/>
              </a:lnSpc>
            </a:pPr>
            <a:r>
              <a:rPr lang="en-US" sz="2400" i="1" dirty="0" smtClean="0"/>
              <a:t>Receiver:</a:t>
            </a:r>
            <a:r>
              <a:rPr lang="en-US" sz="2400" dirty="0" smtClean="0"/>
              <a:t> the person getting the message.</a:t>
            </a:r>
          </a:p>
          <a:p>
            <a:pPr lvl="2" eaLnBrk="1" hangingPunct="1">
              <a:lnSpc>
                <a:spcPct val="90000"/>
              </a:lnSpc>
            </a:pPr>
            <a:r>
              <a:rPr lang="en-US" sz="2000" dirty="0" smtClean="0"/>
              <a:t>The receiver </a:t>
            </a:r>
            <a:r>
              <a:rPr lang="en-US" sz="2000" i="1" dirty="0" smtClean="0"/>
              <a:t>decodes</a:t>
            </a:r>
            <a:r>
              <a:rPr lang="en-US" sz="2000" dirty="0" smtClean="0"/>
              <a:t> (interprets) the message, allowing the receiver to understand the message.</a:t>
            </a:r>
          </a:p>
          <a:p>
            <a:pPr lvl="2" eaLnBrk="1" hangingPunct="1">
              <a:lnSpc>
                <a:spcPct val="90000"/>
              </a:lnSpc>
            </a:pPr>
            <a:r>
              <a:rPr lang="en-US" sz="2000" dirty="0" smtClean="0"/>
              <a:t>This is a critical point: failure to properly decode the message can lead to a misunderstanding.</a:t>
            </a:r>
          </a:p>
          <a:p>
            <a:pPr lvl="1" eaLnBrk="1" hangingPunct="1">
              <a:lnSpc>
                <a:spcPct val="90000"/>
              </a:lnSpc>
            </a:pPr>
            <a:r>
              <a:rPr lang="en-US" sz="2400" i="1" dirty="0" smtClean="0"/>
              <a:t>Feedback</a:t>
            </a:r>
            <a:r>
              <a:rPr lang="en-US" sz="2400" dirty="0" smtClean="0"/>
              <a:t> by receiver informs the sender that the message is understood or that it must be re-sent.</a:t>
            </a: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Verbal &amp; Nonverbal Communication</a:t>
            </a:r>
          </a:p>
        </p:txBody>
      </p:sp>
      <p:sp>
        <p:nvSpPr>
          <p:cNvPr id="10243" name="Rectangle 3"/>
          <p:cNvSpPr>
            <a:spLocks noGrp="1" noChangeArrowheads="1"/>
          </p:cNvSpPr>
          <p:nvPr>
            <p:ph type="body" sz="half" idx="1"/>
          </p:nvPr>
        </p:nvSpPr>
        <p:spPr>
          <a:xfrm>
            <a:off x="365125" y="1387475"/>
            <a:ext cx="4552950" cy="4013200"/>
          </a:xfrm>
        </p:spPr>
        <p:txBody>
          <a:bodyPr/>
          <a:lstStyle/>
          <a:p>
            <a:pPr eaLnBrk="1" hangingPunct="1"/>
            <a:r>
              <a:rPr lang="en-US" sz="2900" dirty="0" smtClean="0"/>
              <a:t>Verbal Communication</a:t>
            </a:r>
          </a:p>
          <a:p>
            <a:pPr lvl="1" eaLnBrk="1" hangingPunct="1"/>
            <a:r>
              <a:rPr lang="en-US" sz="2500" dirty="0" smtClean="0"/>
              <a:t>The encoding of messages into words, either written or spoken</a:t>
            </a:r>
          </a:p>
          <a:p>
            <a:pPr eaLnBrk="1" hangingPunct="1"/>
            <a:r>
              <a:rPr lang="en-US" sz="2900" dirty="0" smtClean="0"/>
              <a:t>Nonverbal</a:t>
            </a:r>
          </a:p>
          <a:p>
            <a:pPr lvl="1" eaLnBrk="1" hangingPunct="1"/>
            <a:r>
              <a:rPr lang="en-US" sz="2500" dirty="0" smtClean="0"/>
              <a:t>The encoding of messages by facial expressions, body language, and dress. May enhance verbal message or sometimes contradict it.</a:t>
            </a: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The Role of Perception in Communication</a:t>
            </a:r>
          </a:p>
        </p:txBody>
      </p:sp>
      <p:sp>
        <p:nvSpPr>
          <p:cNvPr id="12291" name="Rectangle 3"/>
          <p:cNvSpPr>
            <a:spLocks noGrp="1" noChangeArrowheads="1"/>
          </p:cNvSpPr>
          <p:nvPr>
            <p:ph type="body" idx="1"/>
          </p:nvPr>
        </p:nvSpPr>
        <p:spPr>
          <a:xfrm>
            <a:off x="365124" y="1387475"/>
            <a:ext cx="7864475" cy="3365278"/>
          </a:xfrm>
        </p:spPr>
        <p:txBody>
          <a:bodyPr/>
          <a:lstStyle/>
          <a:p>
            <a:pPr eaLnBrk="1" hangingPunct="1">
              <a:lnSpc>
                <a:spcPct val="90000"/>
              </a:lnSpc>
            </a:pPr>
            <a:r>
              <a:rPr lang="en-US" sz="2800" i="1" dirty="0" smtClean="0"/>
              <a:t>Perception</a:t>
            </a:r>
            <a:r>
              <a:rPr lang="en-US" sz="2800" dirty="0" smtClean="0"/>
              <a:t> – process through which people select, organize, &amp; interpret sensory input to give meaning to the world around them.</a:t>
            </a:r>
            <a:endParaRPr lang="en-US" dirty="0" smtClean="0"/>
          </a:p>
          <a:p>
            <a:pPr eaLnBrk="1" hangingPunct="1">
              <a:lnSpc>
                <a:spcPct val="90000"/>
              </a:lnSpc>
            </a:pPr>
            <a:r>
              <a:rPr lang="en-US" sz="2800" dirty="0" smtClean="0"/>
              <a:t>Biases – systematic tendencies to use information about others in ways that can result in inaccurate perceptions.</a:t>
            </a:r>
          </a:p>
          <a:p>
            <a:pPr lvl="1" eaLnBrk="1" hangingPunct="1">
              <a:spcBef>
                <a:spcPts val="0"/>
              </a:spcBef>
            </a:pPr>
            <a:r>
              <a:rPr lang="en-US" dirty="0" smtClean="0"/>
              <a:t>Can interfere with </a:t>
            </a:r>
          </a:p>
          <a:p>
            <a:pPr marL="347662" lvl="1" indent="0" eaLnBrk="1" hangingPunct="1">
              <a:spcBef>
                <a:spcPts val="0"/>
              </a:spcBef>
              <a:buNone/>
            </a:pPr>
            <a:r>
              <a:rPr lang="en-US" dirty="0" smtClean="0"/>
              <a:t>  decoding and even </a:t>
            </a:r>
          </a:p>
          <a:p>
            <a:pPr marL="347662" lvl="1" indent="0" eaLnBrk="1" hangingPunct="1">
              <a:spcBef>
                <a:spcPts val="0"/>
              </a:spcBef>
              <a:buNone/>
            </a:pPr>
            <a:r>
              <a:rPr lang="en-US" dirty="0"/>
              <a:t> </a:t>
            </a:r>
            <a:r>
              <a:rPr lang="en-US" dirty="0" smtClean="0"/>
              <a:t> encoding messages.  </a:t>
            </a:r>
          </a:p>
          <a:p>
            <a:pPr marL="347662" lvl="1" indent="0" eaLnBrk="1" hangingPunct="1">
              <a:spcBef>
                <a:spcPts val="0"/>
              </a:spcBef>
              <a:buNone/>
            </a:pPr>
            <a:r>
              <a:rPr lang="en-US" dirty="0" smtClean="0"/>
              <a:t>  </a:t>
            </a: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Jones2 T05">
  <a:themeElements>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fontScheme name="Jones2 T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Jones2 T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ones2 T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ones2 T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ones2 T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ones2 T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ones2 T0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ones2 T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ones2 T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ones2 T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ones2 T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ones2 T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Jones2 T05 13">
        <a:dk1>
          <a:srgbClr val="000000"/>
        </a:dk1>
        <a:lt1>
          <a:srgbClr val="FFFFFF"/>
        </a:lt1>
        <a:dk2>
          <a:srgbClr val="000000"/>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4">
        <a:dk1>
          <a:srgbClr val="000000"/>
        </a:dk1>
        <a:lt1>
          <a:srgbClr val="FFFFFF"/>
        </a:lt1>
        <a:dk2>
          <a:srgbClr val="E8B218"/>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Jones2 T05</Template>
  <TotalTime>2473</TotalTime>
  <Words>2352</Words>
  <Application>Microsoft Office PowerPoint</Application>
  <PresentationFormat>Custom</PresentationFormat>
  <Paragraphs>310</Paragraphs>
  <Slides>33</Slides>
  <Notes>16</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Jones2 T05</vt:lpstr>
      <vt:lpstr>Communication</vt:lpstr>
      <vt:lpstr>Learning Objectives</vt:lpstr>
      <vt:lpstr>Communication and Management</vt:lpstr>
      <vt:lpstr>The Communication Process</vt:lpstr>
      <vt:lpstr>The Communication Process</vt:lpstr>
      <vt:lpstr>The Communication Process</vt:lpstr>
      <vt:lpstr>The Communication Process</vt:lpstr>
      <vt:lpstr>Verbal &amp; Nonverbal Communication</vt:lpstr>
      <vt:lpstr>The Role of Perception in Communication</vt:lpstr>
      <vt:lpstr>Effective Communication &amp;  Information Richness</vt:lpstr>
      <vt:lpstr>What is the Channel (or Media) Richness Model? (pp. 371 – 374)</vt:lpstr>
      <vt:lpstr>Information Richness and  Nonverbal Communication (text, p. 370)</vt:lpstr>
      <vt:lpstr>Electronic Communications: E-mail (pp. 372 – 375)</vt:lpstr>
      <vt:lpstr>Electronic  Communication:  Instant / Text  Messaging</vt:lpstr>
      <vt:lpstr>What every manager should know about Weblogs (“Blogs”) </vt:lpstr>
      <vt:lpstr>Types of Weblogs</vt:lpstr>
      <vt:lpstr>Types of Weblogs</vt:lpstr>
      <vt:lpstr>Types of Weblogs</vt:lpstr>
      <vt:lpstr>PowerPoint Presentation</vt:lpstr>
      <vt:lpstr>Small Group Network Effectiveness </vt:lpstr>
      <vt:lpstr>Organization Communication Networks</vt:lpstr>
      <vt:lpstr>Direction of Communication</vt:lpstr>
      <vt:lpstr>The Grapevine:   Informal communication network </vt:lpstr>
      <vt:lpstr>The Grapevine (pp. 361-362)</vt:lpstr>
      <vt:lpstr>The Grapevine</vt:lpstr>
      <vt:lpstr>Barriers to Effective Communication</vt:lpstr>
      <vt:lpstr>Barriers to Effective Communication</vt:lpstr>
      <vt:lpstr>Barriers to Effective Communication</vt:lpstr>
      <vt:lpstr>Barriers to Effective Communication</vt:lpstr>
      <vt:lpstr> Global Implications (pp. 380 – 393)</vt:lpstr>
      <vt:lpstr>Communication Skills for Managers as Senders</vt:lpstr>
      <vt:lpstr>Communication Skills For Managers as Receivers</vt:lpstr>
      <vt:lpstr>Summary</vt:lpstr>
    </vt:vector>
  </TitlesOfParts>
  <Manager>Haldala</Manager>
  <Company>AzureWing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Jones</dc:title>
  <dc:subject>Contemporary Management 4e</dc:subject>
  <dc:creator>Linda Crane</dc:creator>
  <cp:lastModifiedBy>Owner</cp:lastModifiedBy>
  <cp:revision>93</cp:revision>
  <dcterms:created xsi:type="dcterms:W3CDTF">2004-09-20T18:17:15Z</dcterms:created>
  <dcterms:modified xsi:type="dcterms:W3CDTF">2018-07-29T17:54:30Z</dcterms:modified>
  <cp:category>Presentation</cp:category>
</cp:coreProperties>
</file>