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78" r:id="rId2"/>
  </p:sldMasterIdLst>
  <p:notesMasterIdLst>
    <p:notesMasterId r:id="rId29"/>
  </p:notesMasterIdLst>
  <p:sldIdLst>
    <p:sldId id="258" r:id="rId3"/>
    <p:sldId id="259" r:id="rId4"/>
    <p:sldId id="261" r:id="rId5"/>
    <p:sldId id="262" r:id="rId6"/>
    <p:sldId id="269" r:id="rId7"/>
    <p:sldId id="299" r:id="rId8"/>
    <p:sldId id="301" r:id="rId9"/>
    <p:sldId id="292" r:id="rId10"/>
    <p:sldId id="293" r:id="rId11"/>
    <p:sldId id="294" r:id="rId12"/>
    <p:sldId id="302" r:id="rId13"/>
    <p:sldId id="303" r:id="rId14"/>
    <p:sldId id="270" r:id="rId15"/>
    <p:sldId id="274" r:id="rId16"/>
    <p:sldId id="304" r:id="rId17"/>
    <p:sldId id="291" r:id="rId18"/>
    <p:sldId id="295" r:id="rId19"/>
    <p:sldId id="296" r:id="rId20"/>
    <p:sldId id="297" r:id="rId21"/>
    <p:sldId id="271" r:id="rId22"/>
    <p:sldId id="272" r:id="rId23"/>
    <p:sldId id="273" r:id="rId24"/>
    <p:sldId id="275" r:id="rId25"/>
    <p:sldId id="289" r:id="rId26"/>
    <p:sldId id="290" r:id="rId27"/>
    <p:sldId id="298" r:id="rId28"/>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72">
          <p15:clr>
            <a:srgbClr val="A4A3A4"/>
          </p15:clr>
        </p15:guide>
        <p15:guide id="2" pos="25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8F3D"/>
    <a:srgbClr val="AF7EBE"/>
    <a:srgbClr val="0B3F49"/>
    <a:srgbClr val="538438"/>
    <a:srgbClr val="1A69A4"/>
    <a:srgbClr val="608834"/>
    <a:srgbClr val="FDF0BB"/>
    <a:srgbClr val="FDF7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autoAdjust="0"/>
    <p:restoredTop sz="94660" autoAdjust="0"/>
  </p:normalViewPr>
  <p:slideViewPr>
    <p:cSldViewPr snapToGrid="0">
      <p:cViewPr varScale="1">
        <p:scale>
          <a:sx n="151" d="100"/>
          <a:sy n="151" d="100"/>
        </p:scale>
        <p:origin x="636" y="132"/>
      </p:cViewPr>
      <p:guideLst>
        <p:guide orient="horz" pos="1872"/>
        <p:guide pos="259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59DF1-0C57-46AA-8B14-BF7DF163297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57B57BA-9C69-427F-A64C-A3DE7E356FD1}">
      <dgm:prSet phldrT="[Text]"/>
      <dgm:spPr/>
      <dgm:t>
        <a:bodyPr/>
        <a:lstStyle/>
        <a:p>
          <a:r>
            <a:rPr lang="en-US" dirty="0" smtClean="0"/>
            <a:t>Transaction Approaches</a:t>
          </a:r>
          <a:endParaRPr lang="en-US" dirty="0"/>
        </a:p>
      </dgm:t>
    </dgm:pt>
    <dgm:pt modelId="{C849304B-80D6-4CEE-90C7-C82BDE3CECC6}" type="parTrans" cxnId="{2C306ADB-B87A-4092-985F-35D43D76C6D3}">
      <dgm:prSet/>
      <dgm:spPr/>
      <dgm:t>
        <a:bodyPr/>
        <a:lstStyle/>
        <a:p>
          <a:endParaRPr lang="en-US"/>
        </a:p>
      </dgm:t>
    </dgm:pt>
    <dgm:pt modelId="{951E3E3F-E200-42D5-8985-A3C9DFCD1619}" type="sibTrans" cxnId="{2C306ADB-B87A-4092-985F-35D43D76C6D3}">
      <dgm:prSet/>
      <dgm:spPr/>
      <dgm:t>
        <a:bodyPr/>
        <a:lstStyle/>
        <a:p>
          <a:endParaRPr lang="en-US"/>
        </a:p>
      </dgm:t>
    </dgm:pt>
    <dgm:pt modelId="{B24F2486-17F0-4F35-AD91-0D3A13EF4E90}">
      <dgm:prSet phldrT="[Text]"/>
      <dgm:spPr/>
      <dgm:t>
        <a:bodyPr/>
        <a:lstStyle/>
        <a:p>
          <a:endParaRPr lang="en-US" dirty="0"/>
        </a:p>
      </dgm:t>
    </dgm:pt>
    <dgm:pt modelId="{150FF509-6601-4940-ADE2-1AB2E9FC6F75}" type="parTrans" cxnId="{551C3AC5-E8C9-4614-B2FF-684279EF46E4}">
      <dgm:prSet/>
      <dgm:spPr/>
      <dgm:t>
        <a:bodyPr/>
        <a:lstStyle/>
        <a:p>
          <a:endParaRPr lang="en-US"/>
        </a:p>
      </dgm:t>
    </dgm:pt>
    <dgm:pt modelId="{01078FF7-055B-40B7-BDF5-6B7AB955DB4D}" type="sibTrans" cxnId="{551C3AC5-E8C9-4614-B2FF-684279EF46E4}">
      <dgm:prSet/>
      <dgm:spPr/>
      <dgm:t>
        <a:bodyPr/>
        <a:lstStyle/>
        <a:p>
          <a:endParaRPr lang="en-US"/>
        </a:p>
      </dgm:t>
    </dgm:pt>
    <dgm:pt modelId="{C6750D8C-2F8F-4E49-B194-865D20627E8F}">
      <dgm:prSet phldrT="[Text]"/>
      <dgm:spPr/>
      <dgm:t>
        <a:bodyPr/>
        <a:lstStyle/>
        <a:p>
          <a:r>
            <a:rPr lang="en-US" dirty="0" smtClean="0"/>
            <a:t>___________</a:t>
          </a:r>
          <a:endParaRPr lang="en-US" dirty="0"/>
        </a:p>
      </dgm:t>
    </dgm:pt>
    <dgm:pt modelId="{1E428DE9-258A-4822-956B-F7189BCD62FF}" type="parTrans" cxnId="{77F34BCE-6BED-455B-9B69-CEE71884F110}">
      <dgm:prSet/>
      <dgm:spPr/>
      <dgm:t>
        <a:bodyPr/>
        <a:lstStyle/>
        <a:p>
          <a:endParaRPr lang="en-US"/>
        </a:p>
      </dgm:t>
    </dgm:pt>
    <dgm:pt modelId="{74FB51CE-8C9F-4E57-8AF6-93BEDCD37603}" type="sibTrans" cxnId="{77F34BCE-6BED-455B-9B69-CEE71884F110}">
      <dgm:prSet/>
      <dgm:spPr/>
      <dgm:t>
        <a:bodyPr/>
        <a:lstStyle/>
        <a:p>
          <a:endParaRPr lang="en-US"/>
        </a:p>
      </dgm:t>
    </dgm:pt>
    <dgm:pt modelId="{F204E61A-4172-4B6D-8C6B-1FE999E6B3BB}">
      <dgm:prSet phldrT="[Text]"/>
      <dgm:spPr/>
      <dgm:t>
        <a:bodyPr/>
        <a:lstStyle/>
        <a:p>
          <a:r>
            <a:rPr lang="en-US" dirty="0" smtClean="0"/>
            <a:t>Transformational Approaches</a:t>
          </a:r>
          <a:endParaRPr lang="en-US" dirty="0"/>
        </a:p>
      </dgm:t>
    </dgm:pt>
    <dgm:pt modelId="{6836B386-DA59-425F-AE6D-FC487B6C974F}" type="parTrans" cxnId="{000C5D91-903F-4105-AC80-E560E136E18D}">
      <dgm:prSet/>
      <dgm:spPr/>
      <dgm:t>
        <a:bodyPr/>
        <a:lstStyle/>
        <a:p>
          <a:endParaRPr lang="en-US"/>
        </a:p>
      </dgm:t>
    </dgm:pt>
    <dgm:pt modelId="{20F4622D-37B0-4862-A76C-64B8B2434CFC}" type="sibTrans" cxnId="{000C5D91-903F-4105-AC80-E560E136E18D}">
      <dgm:prSet/>
      <dgm:spPr/>
      <dgm:t>
        <a:bodyPr/>
        <a:lstStyle/>
        <a:p>
          <a:endParaRPr lang="en-US"/>
        </a:p>
      </dgm:t>
    </dgm:pt>
    <dgm:pt modelId="{085FA87D-CD66-43DE-8AF9-6EA4A6D27E95}">
      <dgm:prSet phldrT="[Text]"/>
      <dgm:spPr/>
      <dgm:t>
        <a:bodyPr/>
        <a:lstStyle/>
        <a:p>
          <a:r>
            <a:rPr lang="en-US" dirty="0" smtClean="0"/>
            <a:t>___________</a:t>
          </a:r>
          <a:endParaRPr lang="en-US" dirty="0"/>
        </a:p>
      </dgm:t>
    </dgm:pt>
    <dgm:pt modelId="{15E62C41-E228-48E4-87C0-9330503967F4}" type="parTrans" cxnId="{C15DDED7-A278-430D-A7A2-4109B77867DE}">
      <dgm:prSet/>
      <dgm:spPr/>
      <dgm:t>
        <a:bodyPr/>
        <a:lstStyle/>
        <a:p>
          <a:endParaRPr lang="en-US"/>
        </a:p>
      </dgm:t>
    </dgm:pt>
    <dgm:pt modelId="{6E2C539C-EE17-42AB-A39C-BCEA5A0533E2}" type="sibTrans" cxnId="{C15DDED7-A278-430D-A7A2-4109B77867DE}">
      <dgm:prSet/>
      <dgm:spPr/>
      <dgm:t>
        <a:bodyPr/>
        <a:lstStyle/>
        <a:p>
          <a:endParaRPr lang="en-US"/>
        </a:p>
      </dgm:t>
    </dgm:pt>
    <dgm:pt modelId="{7FB27B64-9662-4C13-8D61-0746BD6C2FBD}">
      <dgm:prSet phldrT="[Text]"/>
      <dgm:spPr/>
      <dgm:t>
        <a:bodyPr/>
        <a:lstStyle/>
        <a:p>
          <a:r>
            <a:rPr lang="en-US" dirty="0" smtClean="0"/>
            <a:t>___________</a:t>
          </a:r>
          <a:endParaRPr lang="en-US" dirty="0"/>
        </a:p>
      </dgm:t>
    </dgm:pt>
    <dgm:pt modelId="{5D736854-CF1A-486B-BB60-40C50AEB3018}" type="parTrans" cxnId="{0C8B711E-4F22-4666-8006-D4E082F5294E}">
      <dgm:prSet/>
      <dgm:spPr/>
    </dgm:pt>
    <dgm:pt modelId="{293060DB-2C6D-4DEE-AA8A-0FB8EC49B6C9}" type="sibTrans" cxnId="{0C8B711E-4F22-4666-8006-D4E082F5294E}">
      <dgm:prSet/>
      <dgm:spPr/>
    </dgm:pt>
    <dgm:pt modelId="{1CD5B1AA-F03F-4032-B0A5-FC340520930B}">
      <dgm:prSet phldrT="[Text]"/>
      <dgm:spPr/>
      <dgm:t>
        <a:bodyPr/>
        <a:lstStyle/>
        <a:p>
          <a:r>
            <a:rPr lang="en-US" dirty="0" smtClean="0"/>
            <a:t>___________</a:t>
          </a:r>
          <a:endParaRPr lang="en-US" dirty="0"/>
        </a:p>
      </dgm:t>
    </dgm:pt>
    <dgm:pt modelId="{9374DEF5-ED7B-4B25-BF9A-ED15C3FF3A19}" type="parTrans" cxnId="{88116569-E6D0-4CD1-8DE9-8171E72001E3}">
      <dgm:prSet/>
      <dgm:spPr/>
    </dgm:pt>
    <dgm:pt modelId="{7A98B1BE-B4BC-4397-AA69-4B7A9F1BEEDE}" type="sibTrans" cxnId="{88116569-E6D0-4CD1-8DE9-8171E72001E3}">
      <dgm:prSet/>
      <dgm:spPr/>
    </dgm:pt>
    <dgm:pt modelId="{9F1D968A-827E-4749-B184-D899315279E5}">
      <dgm:prSet phldrT="[Text]"/>
      <dgm:spPr/>
      <dgm:t>
        <a:bodyPr/>
        <a:lstStyle/>
        <a:p>
          <a:r>
            <a:rPr lang="en-US" dirty="0" smtClean="0"/>
            <a:t>___________</a:t>
          </a:r>
          <a:endParaRPr lang="en-US" dirty="0"/>
        </a:p>
      </dgm:t>
    </dgm:pt>
    <dgm:pt modelId="{4ADBB744-9D01-44DB-B8FB-E277EA7F1B29}" type="parTrans" cxnId="{D3FF20F2-CD76-4CA2-A910-A698EC162AE6}">
      <dgm:prSet/>
      <dgm:spPr/>
    </dgm:pt>
    <dgm:pt modelId="{3FCE5B8A-43EA-4832-9535-9DDCE65579BB}" type="sibTrans" cxnId="{D3FF20F2-CD76-4CA2-A910-A698EC162AE6}">
      <dgm:prSet/>
      <dgm:spPr/>
    </dgm:pt>
    <dgm:pt modelId="{E358A2B7-883C-49D0-82D5-FF24DE05884F}">
      <dgm:prSet phldrT="[Text]"/>
      <dgm:spPr/>
      <dgm:t>
        <a:bodyPr/>
        <a:lstStyle/>
        <a:p>
          <a:r>
            <a:rPr lang="en-US" dirty="0" smtClean="0"/>
            <a:t>___________</a:t>
          </a:r>
          <a:endParaRPr lang="en-US" dirty="0"/>
        </a:p>
      </dgm:t>
    </dgm:pt>
    <dgm:pt modelId="{09426901-D9C8-4AFC-8F6D-99A891AA4F3F}" type="parTrans" cxnId="{8D098B12-5D4A-4B22-ABF2-4F3ADE09780F}">
      <dgm:prSet/>
      <dgm:spPr/>
    </dgm:pt>
    <dgm:pt modelId="{44E8B319-D908-48E6-98F3-EB93E14A4B4A}" type="sibTrans" cxnId="{8D098B12-5D4A-4B22-ABF2-4F3ADE09780F}">
      <dgm:prSet/>
      <dgm:spPr/>
    </dgm:pt>
    <dgm:pt modelId="{1CFE95A1-C7F6-4235-95F8-8A1CE860B206}">
      <dgm:prSet phldrT="[Text]"/>
      <dgm:spPr/>
      <dgm:t>
        <a:bodyPr/>
        <a:lstStyle/>
        <a:p>
          <a:r>
            <a:rPr lang="en-US" dirty="0" smtClean="0"/>
            <a:t>___________</a:t>
          </a:r>
          <a:endParaRPr lang="en-US" dirty="0"/>
        </a:p>
      </dgm:t>
    </dgm:pt>
    <dgm:pt modelId="{880E4FC2-30A3-4DF1-9CE1-963A8D1D74BC}" type="parTrans" cxnId="{F277C7A9-3389-44F9-8EEE-6A95960AA4F4}">
      <dgm:prSet/>
      <dgm:spPr/>
    </dgm:pt>
    <dgm:pt modelId="{5F51171F-EF58-40FC-9D06-718B7E378498}" type="sibTrans" cxnId="{F277C7A9-3389-44F9-8EEE-6A95960AA4F4}">
      <dgm:prSet/>
      <dgm:spPr/>
    </dgm:pt>
    <dgm:pt modelId="{AE00B991-2CD3-4656-9A6B-44442A640486}" type="pres">
      <dgm:prSet presAssocID="{32559DF1-0C57-46AA-8B14-BF7DF1632975}" presName="Name0" presStyleCnt="0">
        <dgm:presLayoutVars>
          <dgm:dir/>
          <dgm:animLvl val="lvl"/>
          <dgm:resizeHandles val="exact"/>
        </dgm:presLayoutVars>
      </dgm:prSet>
      <dgm:spPr/>
      <dgm:t>
        <a:bodyPr/>
        <a:lstStyle/>
        <a:p>
          <a:endParaRPr lang="en-US"/>
        </a:p>
      </dgm:t>
    </dgm:pt>
    <dgm:pt modelId="{3DF4144A-D0B9-4145-89CA-77D224986C3A}" type="pres">
      <dgm:prSet presAssocID="{057B57BA-9C69-427F-A64C-A3DE7E356FD1}" presName="composite" presStyleCnt="0"/>
      <dgm:spPr/>
    </dgm:pt>
    <dgm:pt modelId="{2715D989-823B-4421-A556-0DC415CCF6D7}" type="pres">
      <dgm:prSet presAssocID="{057B57BA-9C69-427F-A64C-A3DE7E356FD1}" presName="parTx" presStyleLbl="alignNode1" presStyleIdx="0" presStyleCnt="2">
        <dgm:presLayoutVars>
          <dgm:chMax val="0"/>
          <dgm:chPref val="0"/>
          <dgm:bulletEnabled val="1"/>
        </dgm:presLayoutVars>
      </dgm:prSet>
      <dgm:spPr/>
      <dgm:t>
        <a:bodyPr/>
        <a:lstStyle/>
        <a:p>
          <a:endParaRPr lang="en-US"/>
        </a:p>
      </dgm:t>
    </dgm:pt>
    <dgm:pt modelId="{A2DA000F-35B4-44B0-8607-E23380BDF762}" type="pres">
      <dgm:prSet presAssocID="{057B57BA-9C69-427F-A64C-A3DE7E356FD1}" presName="desTx" presStyleLbl="alignAccFollowNode1" presStyleIdx="0" presStyleCnt="2">
        <dgm:presLayoutVars>
          <dgm:bulletEnabled val="1"/>
        </dgm:presLayoutVars>
      </dgm:prSet>
      <dgm:spPr/>
      <dgm:t>
        <a:bodyPr/>
        <a:lstStyle/>
        <a:p>
          <a:endParaRPr lang="en-US"/>
        </a:p>
      </dgm:t>
    </dgm:pt>
    <dgm:pt modelId="{46D2D230-6EEC-49C8-99C0-0629EFCF0552}" type="pres">
      <dgm:prSet presAssocID="{951E3E3F-E200-42D5-8985-A3C9DFCD1619}" presName="space" presStyleCnt="0"/>
      <dgm:spPr/>
    </dgm:pt>
    <dgm:pt modelId="{0B800565-9FD6-4FF3-9972-B2C62879FC13}" type="pres">
      <dgm:prSet presAssocID="{F204E61A-4172-4B6D-8C6B-1FE999E6B3BB}" presName="composite" presStyleCnt="0"/>
      <dgm:spPr/>
    </dgm:pt>
    <dgm:pt modelId="{B8B4161B-1B64-43E7-B2D5-B7C2B4C63A98}" type="pres">
      <dgm:prSet presAssocID="{F204E61A-4172-4B6D-8C6B-1FE999E6B3BB}" presName="parTx" presStyleLbl="alignNode1" presStyleIdx="1" presStyleCnt="2">
        <dgm:presLayoutVars>
          <dgm:chMax val="0"/>
          <dgm:chPref val="0"/>
          <dgm:bulletEnabled val="1"/>
        </dgm:presLayoutVars>
      </dgm:prSet>
      <dgm:spPr/>
      <dgm:t>
        <a:bodyPr/>
        <a:lstStyle/>
        <a:p>
          <a:endParaRPr lang="en-US"/>
        </a:p>
      </dgm:t>
    </dgm:pt>
    <dgm:pt modelId="{F78F96A9-934D-4C2C-88C5-546F4CAF8580}" type="pres">
      <dgm:prSet presAssocID="{F204E61A-4172-4B6D-8C6B-1FE999E6B3BB}" presName="desTx" presStyleLbl="alignAccFollowNode1" presStyleIdx="1" presStyleCnt="2">
        <dgm:presLayoutVars>
          <dgm:bulletEnabled val="1"/>
        </dgm:presLayoutVars>
      </dgm:prSet>
      <dgm:spPr/>
      <dgm:t>
        <a:bodyPr/>
        <a:lstStyle/>
        <a:p>
          <a:endParaRPr lang="en-US"/>
        </a:p>
      </dgm:t>
    </dgm:pt>
  </dgm:ptLst>
  <dgm:cxnLst>
    <dgm:cxn modelId="{88116569-E6D0-4CD1-8DE9-8171E72001E3}" srcId="{057B57BA-9C69-427F-A64C-A3DE7E356FD1}" destId="{1CD5B1AA-F03F-4032-B0A5-FC340520930B}" srcOrd="3" destOrd="0" parTransId="{9374DEF5-ED7B-4B25-BF9A-ED15C3FF3A19}" sibTransId="{7A98B1BE-B4BC-4397-AA69-4B7A9F1BEEDE}"/>
    <dgm:cxn modelId="{55F131CB-CD5A-4416-BC81-8D6C47F93FE9}" type="presOf" srcId="{1CFE95A1-C7F6-4235-95F8-8A1CE860B206}" destId="{F78F96A9-934D-4C2C-88C5-546F4CAF8580}" srcOrd="0" destOrd="3" presId="urn:microsoft.com/office/officeart/2005/8/layout/hList1"/>
    <dgm:cxn modelId="{AC7AAFA6-B94F-4716-A641-F31351B966D3}" type="presOf" srcId="{F204E61A-4172-4B6D-8C6B-1FE999E6B3BB}" destId="{B8B4161B-1B64-43E7-B2D5-B7C2B4C63A98}" srcOrd="0" destOrd="0" presId="urn:microsoft.com/office/officeart/2005/8/layout/hList1"/>
    <dgm:cxn modelId="{C8C19DC9-5776-4B8F-8AAA-D43FE30D1569}" type="presOf" srcId="{057B57BA-9C69-427F-A64C-A3DE7E356FD1}" destId="{2715D989-823B-4421-A556-0DC415CCF6D7}" srcOrd="0" destOrd="0" presId="urn:microsoft.com/office/officeart/2005/8/layout/hList1"/>
    <dgm:cxn modelId="{7AC27636-BF1C-4151-9EC2-3BFAFBF59F92}" type="presOf" srcId="{7FB27B64-9662-4C13-8D61-0746BD6C2FBD}" destId="{A2DA000F-35B4-44B0-8607-E23380BDF762}" srcOrd="0" destOrd="2" presId="urn:microsoft.com/office/officeart/2005/8/layout/hList1"/>
    <dgm:cxn modelId="{F01416A9-3637-47B7-89B7-72EADFE6BCD1}" type="presOf" srcId="{32559DF1-0C57-46AA-8B14-BF7DF1632975}" destId="{AE00B991-2CD3-4656-9A6B-44442A640486}" srcOrd="0" destOrd="0" presId="urn:microsoft.com/office/officeart/2005/8/layout/hList1"/>
    <dgm:cxn modelId="{0C8B711E-4F22-4666-8006-D4E082F5294E}" srcId="{057B57BA-9C69-427F-A64C-A3DE7E356FD1}" destId="{7FB27B64-9662-4C13-8D61-0746BD6C2FBD}" srcOrd="2" destOrd="0" parTransId="{5D736854-CF1A-486B-BB60-40C50AEB3018}" sibTransId="{293060DB-2C6D-4DEE-AA8A-0FB8EC49B6C9}"/>
    <dgm:cxn modelId="{000C5D91-903F-4105-AC80-E560E136E18D}" srcId="{32559DF1-0C57-46AA-8B14-BF7DF1632975}" destId="{F204E61A-4172-4B6D-8C6B-1FE999E6B3BB}" srcOrd="1" destOrd="0" parTransId="{6836B386-DA59-425F-AE6D-FC487B6C974F}" sibTransId="{20F4622D-37B0-4862-A76C-64B8B2434CFC}"/>
    <dgm:cxn modelId="{AA6738CF-149B-4118-9CB7-8558CE152C22}" type="presOf" srcId="{C6750D8C-2F8F-4E49-B194-865D20627E8F}" destId="{A2DA000F-35B4-44B0-8607-E23380BDF762}" srcOrd="0" destOrd="1" presId="urn:microsoft.com/office/officeart/2005/8/layout/hList1"/>
    <dgm:cxn modelId="{36CABF10-A7DD-4BA0-84A4-E450A97785A9}" type="presOf" srcId="{1CD5B1AA-F03F-4032-B0A5-FC340520930B}" destId="{A2DA000F-35B4-44B0-8607-E23380BDF762}" srcOrd="0" destOrd="3" presId="urn:microsoft.com/office/officeart/2005/8/layout/hList1"/>
    <dgm:cxn modelId="{EAB717FB-18CE-439D-9ED9-658FA5084C07}" type="presOf" srcId="{E358A2B7-883C-49D0-82D5-FF24DE05884F}" destId="{F78F96A9-934D-4C2C-88C5-546F4CAF8580}" srcOrd="0" destOrd="2" presId="urn:microsoft.com/office/officeart/2005/8/layout/hList1"/>
    <dgm:cxn modelId="{2AA97986-8265-45DE-B84C-EE2962DC361B}" type="presOf" srcId="{B24F2486-17F0-4F35-AD91-0D3A13EF4E90}" destId="{A2DA000F-35B4-44B0-8607-E23380BDF762}" srcOrd="0" destOrd="0" presId="urn:microsoft.com/office/officeart/2005/8/layout/hList1"/>
    <dgm:cxn modelId="{C15DDED7-A278-430D-A7A2-4109B77867DE}" srcId="{F204E61A-4172-4B6D-8C6B-1FE999E6B3BB}" destId="{085FA87D-CD66-43DE-8AF9-6EA4A6D27E95}" srcOrd="0" destOrd="0" parTransId="{15E62C41-E228-48E4-87C0-9330503967F4}" sibTransId="{6E2C539C-EE17-42AB-A39C-BCEA5A0533E2}"/>
    <dgm:cxn modelId="{2C306ADB-B87A-4092-985F-35D43D76C6D3}" srcId="{32559DF1-0C57-46AA-8B14-BF7DF1632975}" destId="{057B57BA-9C69-427F-A64C-A3DE7E356FD1}" srcOrd="0" destOrd="0" parTransId="{C849304B-80D6-4CEE-90C7-C82BDE3CECC6}" sibTransId="{951E3E3F-E200-42D5-8985-A3C9DFCD1619}"/>
    <dgm:cxn modelId="{FB7806B7-8D20-4794-8DA7-225CAB0FFBA1}" type="presOf" srcId="{085FA87D-CD66-43DE-8AF9-6EA4A6D27E95}" destId="{F78F96A9-934D-4C2C-88C5-546F4CAF8580}" srcOrd="0" destOrd="0" presId="urn:microsoft.com/office/officeart/2005/8/layout/hList1"/>
    <dgm:cxn modelId="{5646A298-674D-4A32-AA46-62F3B4CA25BF}" type="presOf" srcId="{9F1D968A-827E-4749-B184-D899315279E5}" destId="{F78F96A9-934D-4C2C-88C5-546F4CAF8580}" srcOrd="0" destOrd="1" presId="urn:microsoft.com/office/officeart/2005/8/layout/hList1"/>
    <dgm:cxn modelId="{8D098B12-5D4A-4B22-ABF2-4F3ADE09780F}" srcId="{F204E61A-4172-4B6D-8C6B-1FE999E6B3BB}" destId="{E358A2B7-883C-49D0-82D5-FF24DE05884F}" srcOrd="2" destOrd="0" parTransId="{09426901-D9C8-4AFC-8F6D-99A891AA4F3F}" sibTransId="{44E8B319-D908-48E6-98F3-EB93E14A4B4A}"/>
    <dgm:cxn modelId="{D3FF20F2-CD76-4CA2-A910-A698EC162AE6}" srcId="{F204E61A-4172-4B6D-8C6B-1FE999E6B3BB}" destId="{9F1D968A-827E-4749-B184-D899315279E5}" srcOrd="1" destOrd="0" parTransId="{4ADBB744-9D01-44DB-B8FB-E277EA7F1B29}" sibTransId="{3FCE5B8A-43EA-4832-9535-9DDCE65579BB}"/>
    <dgm:cxn modelId="{551C3AC5-E8C9-4614-B2FF-684279EF46E4}" srcId="{057B57BA-9C69-427F-A64C-A3DE7E356FD1}" destId="{B24F2486-17F0-4F35-AD91-0D3A13EF4E90}" srcOrd="0" destOrd="0" parTransId="{150FF509-6601-4940-ADE2-1AB2E9FC6F75}" sibTransId="{01078FF7-055B-40B7-BDF5-6B7AB955DB4D}"/>
    <dgm:cxn modelId="{F277C7A9-3389-44F9-8EEE-6A95960AA4F4}" srcId="{F204E61A-4172-4B6D-8C6B-1FE999E6B3BB}" destId="{1CFE95A1-C7F6-4235-95F8-8A1CE860B206}" srcOrd="3" destOrd="0" parTransId="{880E4FC2-30A3-4DF1-9CE1-963A8D1D74BC}" sibTransId="{5F51171F-EF58-40FC-9D06-718B7E378498}"/>
    <dgm:cxn modelId="{77F34BCE-6BED-455B-9B69-CEE71884F110}" srcId="{057B57BA-9C69-427F-A64C-A3DE7E356FD1}" destId="{C6750D8C-2F8F-4E49-B194-865D20627E8F}" srcOrd="1" destOrd="0" parTransId="{1E428DE9-258A-4822-956B-F7189BCD62FF}" sibTransId="{74FB51CE-8C9F-4E57-8AF6-93BEDCD37603}"/>
    <dgm:cxn modelId="{F446C757-50AD-4F9E-BC21-EF45AF3AEFA7}" type="presParOf" srcId="{AE00B991-2CD3-4656-9A6B-44442A640486}" destId="{3DF4144A-D0B9-4145-89CA-77D224986C3A}" srcOrd="0" destOrd="0" presId="urn:microsoft.com/office/officeart/2005/8/layout/hList1"/>
    <dgm:cxn modelId="{A11DA1C5-F5C5-4D50-AC9E-FCB717A93F14}" type="presParOf" srcId="{3DF4144A-D0B9-4145-89CA-77D224986C3A}" destId="{2715D989-823B-4421-A556-0DC415CCF6D7}" srcOrd="0" destOrd="0" presId="urn:microsoft.com/office/officeart/2005/8/layout/hList1"/>
    <dgm:cxn modelId="{E9B81271-7F2F-42D8-8CE5-A5CA0161300E}" type="presParOf" srcId="{3DF4144A-D0B9-4145-89CA-77D224986C3A}" destId="{A2DA000F-35B4-44B0-8607-E23380BDF762}" srcOrd="1" destOrd="0" presId="urn:microsoft.com/office/officeart/2005/8/layout/hList1"/>
    <dgm:cxn modelId="{C9A7993D-E4A1-4EFC-9CB6-FE443DA8A3DC}" type="presParOf" srcId="{AE00B991-2CD3-4656-9A6B-44442A640486}" destId="{46D2D230-6EEC-49C8-99C0-0629EFCF0552}" srcOrd="1" destOrd="0" presId="urn:microsoft.com/office/officeart/2005/8/layout/hList1"/>
    <dgm:cxn modelId="{3FEF8737-9082-47F7-985C-DFAA3B832509}" type="presParOf" srcId="{AE00B991-2CD3-4656-9A6B-44442A640486}" destId="{0B800565-9FD6-4FF3-9972-B2C62879FC13}" srcOrd="2" destOrd="0" presId="urn:microsoft.com/office/officeart/2005/8/layout/hList1"/>
    <dgm:cxn modelId="{747782E6-A247-46D2-B9E6-1AF2CEDB73CB}" type="presParOf" srcId="{0B800565-9FD6-4FF3-9972-B2C62879FC13}" destId="{B8B4161B-1B64-43E7-B2D5-B7C2B4C63A98}" srcOrd="0" destOrd="0" presId="urn:microsoft.com/office/officeart/2005/8/layout/hList1"/>
    <dgm:cxn modelId="{14960B10-D1FC-4504-8A7D-B6BBF2D1A122}" type="presParOf" srcId="{0B800565-9FD6-4FF3-9972-B2C62879FC13}" destId="{F78F96A9-934D-4C2C-88C5-546F4CAF858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15D989-823B-4421-A556-0DC415CCF6D7}">
      <dsp:nvSpPr>
        <dsp:cNvPr id="0" name=""/>
        <dsp:cNvSpPr/>
      </dsp:nvSpPr>
      <dsp:spPr>
        <a:xfrm>
          <a:off x="30" y="633583"/>
          <a:ext cx="2890224" cy="90153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Transaction Approaches</a:t>
          </a:r>
          <a:endParaRPr lang="en-US" sz="2600" kern="1200" dirty="0"/>
        </a:p>
      </dsp:txBody>
      <dsp:txXfrm>
        <a:off x="30" y="633583"/>
        <a:ext cx="2890224" cy="901533"/>
      </dsp:txXfrm>
    </dsp:sp>
    <dsp:sp modelId="{A2DA000F-35B4-44B0-8607-E23380BDF762}">
      <dsp:nvSpPr>
        <dsp:cNvPr id="0" name=""/>
        <dsp:cNvSpPr/>
      </dsp:nvSpPr>
      <dsp:spPr>
        <a:xfrm>
          <a:off x="30" y="1535117"/>
          <a:ext cx="2890224" cy="18913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endParaRPr lang="en-US" sz="2600" kern="1200" dirty="0"/>
        </a:p>
        <a:p>
          <a:pPr marL="228600" lvl="1" indent="-228600" algn="l" defTabSz="1155700">
            <a:lnSpc>
              <a:spcPct val="90000"/>
            </a:lnSpc>
            <a:spcBef>
              <a:spcPct val="0"/>
            </a:spcBef>
            <a:spcAft>
              <a:spcPct val="15000"/>
            </a:spcAft>
            <a:buChar char="••"/>
          </a:pPr>
          <a:r>
            <a:rPr lang="en-US" sz="2600" kern="1200" dirty="0" smtClean="0"/>
            <a:t>___________</a:t>
          </a:r>
          <a:endParaRPr lang="en-US" sz="2600" kern="1200" dirty="0"/>
        </a:p>
        <a:p>
          <a:pPr marL="228600" lvl="1" indent="-228600" algn="l" defTabSz="1155700">
            <a:lnSpc>
              <a:spcPct val="90000"/>
            </a:lnSpc>
            <a:spcBef>
              <a:spcPct val="0"/>
            </a:spcBef>
            <a:spcAft>
              <a:spcPct val="15000"/>
            </a:spcAft>
            <a:buChar char="••"/>
          </a:pPr>
          <a:r>
            <a:rPr lang="en-US" sz="2600" kern="1200" dirty="0" smtClean="0"/>
            <a:t>___________</a:t>
          </a:r>
          <a:endParaRPr lang="en-US" sz="2600" kern="1200" dirty="0"/>
        </a:p>
        <a:p>
          <a:pPr marL="228600" lvl="1" indent="-228600" algn="l" defTabSz="1155700">
            <a:lnSpc>
              <a:spcPct val="90000"/>
            </a:lnSpc>
            <a:spcBef>
              <a:spcPct val="0"/>
            </a:spcBef>
            <a:spcAft>
              <a:spcPct val="15000"/>
            </a:spcAft>
            <a:buChar char="••"/>
          </a:pPr>
          <a:r>
            <a:rPr lang="en-US" sz="2600" kern="1200" dirty="0" smtClean="0"/>
            <a:t>___________</a:t>
          </a:r>
          <a:endParaRPr lang="en-US" sz="2600" kern="1200" dirty="0"/>
        </a:p>
      </dsp:txBody>
      <dsp:txXfrm>
        <a:off x="30" y="1535117"/>
        <a:ext cx="2890224" cy="1891305"/>
      </dsp:txXfrm>
    </dsp:sp>
    <dsp:sp modelId="{B8B4161B-1B64-43E7-B2D5-B7C2B4C63A98}">
      <dsp:nvSpPr>
        <dsp:cNvPr id="0" name=""/>
        <dsp:cNvSpPr/>
      </dsp:nvSpPr>
      <dsp:spPr>
        <a:xfrm>
          <a:off x="3294885" y="633583"/>
          <a:ext cx="2890224" cy="90153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t>Transformational Approaches</a:t>
          </a:r>
          <a:endParaRPr lang="en-US" sz="2600" kern="1200" dirty="0"/>
        </a:p>
      </dsp:txBody>
      <dsp:txXfrm>
        <a:off x="3294885" y="633583"/>
        <a:ext cx="2890224" cy="901533"/>
      </dsp:txXfrm>
    </dsp:sp>
    <dsp:sp modelId="{F78F96A9-934D-4C2C-88C5-546F4CAF8580}">
      <dsp:nvSpPr>
        <dsp:cNvPr id="0" name=""/>
        <dsp:cNvSpPr/>
      </dsp:nvSpPr>
      <dsp:spPr>
        <a:xfrm>
          <a:off x="3294885" y="1535117"/>
          <a:ext cx="2890224" cy="18913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___________</a:t>
          </a:r>
          <a:endParaRPr lang="en-US" sz="2600" kern="1200" dirty="0"/>
        </a:p>
        <a:p>
          <a:pPr marL="228600" lvl="1" indent="-228600" algn="l" defTabSz="1155700">
            <a:lnSpc>
              <a:spcPct val="90000"/>
            </a:lnSpc>
            <a:spcBef>
              <a:spcPct val="0"/>
            </a:spcBef>
            <a:spcAft>
              <a:spcPct val="15000"/>
            </a:spcAft>
            <a:buChar char="••"/>
          </a:pPr>
          <a:r>
            <a:rPr lang="en-US" sz="2600" kern="1200" dirty="0" smtClean="0"/>
            <a:t>___________</a:t>
          </a:r>
          <a:endParaRPr lang="en-US" sz="2600" kern="1200" dirty="0"/>
        </a:p>
        <a:p>
          <a:pPr marL="228600" lvl="1" indent="-228600" algn="l" defTabSz="1155700">
            <a:lnSpc>
              <a:spcPct val="90000"/>
            </a:lnSpc>
            <a:spcBef>
              <a:spcPct val="0"/>
            </a:spcBef>
            <a:spcAft>
              <a:spcPct val="15000"/>
            </a:spcAft>
            <a:buChar char="••"/>
          </a:pPr>
          <a:r>
            <a:rPr lang="en-US" sz="2600" kern="1200" dirty="0" smtClean="0"/>
            <a:t>___________</a:t>
          </a:r>
          <a:endParaRPr lang="en-US" sz="2600" kern="1200" dirty="0"/>
        </a:p>
        <a:p>
          <a:pPr marL="228600" lvl="1" indent="-228600" algn="l" defTabSz="1155700">
            <a:lnSpc>
              <a:spcPct val="90000"/>
            </a:lnSpc>
            <a:spcBef>
              <a:spcPct val="0"/>
            </a:spcBef>
            <a:spcAft>
              <a:spcPct val="15000"/>
            </a:spcAft>
            <a:buChar char="••"/>
          </a:pPr>
          <a:r>
            <a:rPr lang="en-US" sz="2600" kern="1200" dirty="0" smtClean="0"/>
            <a:t>___________</a:t>
          </a:r>
          <a:endParaRPr lang="en-US" sz="2600" kern="1200" dirty="0"/>
        </a:p>
      </dsp:txBody>
      <dsp:txXfrm>
        <a:off x="3294885" y="1535117"/>
        <a:ext cx="2890224" cy="189130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D3AD3D0-0F1E-43FF-90C2-BA776C5AD401}" type="slidenum">
              <a:rPr lang="en-US"/>
              <a:pPr>
                <a:defRPr/>
              </a:pPr>
              <a:t>‹#›</a:t>
            </a:fld>
            <a:endParaRPr lang="en-US"/>
          </a:p>
        </p:txBody>
      </p:sp>
    </p:spTree>
    <p:extLst>
      <p:ext uri="{BB962C8B-B14F-4D97-AF65-F5344CB8AC3E}">
        <p14:creationId xmlns:p14="http://schemas.microsoft.com/office/powerpoint/2010/main" val="1651731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70B580E5-4BF6-4666-B97B-5C0A3505715B}" type="slidenum">
              <a:rPr lang="en-US" sz="1200"/>
              <a:pPr eaLnBrk="1" hangingPunct="1"/>
              <a:t>3</a:t>
            </a:fld>
            <a:endParaRPr lang="en-US" sz="1200"/>
          </a:p>
        </p:txBody>
      </p:sp>
      <p:sp>
        <p:nvSpPr>
          <p:cNvPr id="3072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E49E7157-C175-48B8-97D5-1E0EDC8972DF}" type="slidenum">
              <a:rPr lang="en-US" sz="1200"/>
              <a:pPr eaLnBrk="1" hangingPunct="1"/>
              <a:t>15</a:t>
            </a:fld>
            <a:endParaRPr lang="en-US" sz="1200"/>
          </a:p>
        </p:txBody>
      </p:sp>
      <p:sp>
        <p:nvSpPr>
          <p:cNvPr id="3174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E9DCE5B1-2F87-481C-8AB6-0AA86CB95EE3}" type="slidenum">
              <a:rPr lang="en-US" sz="1200"/>
              <a:pPr eaLnBrk="1" hangingPunct="1"/>
              <a:t>17</a:t>
            </a:fld>
            <a:endParaRPr lang="en-US" sz="1200"/>
          </a:p>
        </p:txBody>
      </p:sp>
      <p:sp>
        <p:nvSpPr>
          <p:cNvPr id="40963" name="Rectangle 2"/>
          <p:cNvSpPr>
            <a:spLocks noGrp="1" noRot="1" noChangeAspect="1" noChangeArrowheads="1" noTextEdit="1"/>
          </p:cNvSpPr>
          <p:nvPr>
            <p:ph type="sldImg"/>
          </p:nvPr>
        </p:nvSpPr>
        <p:spPr>
          <a:xfrm>
            <a:off x="1065213" y="692150"/>
            <a:ext cx="4727575" cy="3416300"/>
          </a:xfrm>
          <a:ln w="12700" cap="flat">
            <a:solidFill>
              <a:schemeClr val="tx1"/>
            </a:solidFill>
          </a:ln>
        </p:spPr>
      </p:sp>
      <p:sp>
        <p:nvSpPr>
          <p:cNvPr id="40964"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BA6D4662-B1FF-4E09-B753-D1062CFC1AC2}" type="slidenum">
              <a:rPr lang="en-US" sz="1200"/>
              <a:pPr eaLnBrk="1" hangingPunct="1"/>
              <a:t>18</a:t>
            </a:fld>
            <a:endParaRPr lang="en-US" sz="1200"/>
          </a:p>
        </p:txBody>
      </p:sp>
      <p:sp>
        <p:nvSpPr>
          <p:cNvPr id="41987" name="Rectangle 2"/>
          <p:cNvSpPr>
            <a:spLocks noGrp="1" noRot="1" noChangeAspect="1" noChangeArrowheads="1" noTextEdit="1"/>
          </p:cNvSpPr>
          <p:nvPr>
            <p:ph type="sldImg"/>
          </p:nvPr>
        </p:nvSpPr>
        <p:spPr>
          <a:xfrm>
            <a:off x="1065213" y="692150"/>
            <a:ext cx="4727575" cy="3416300"/>
          </a:xfrm>
          <a:ln w="12700" cap="flat">
            <a:solidFill>
              <a:schemeClr val="tx1"/>
            </a:solidFill>
          </a:ln>
        </p:spPr>
      </p:sp>
      <p:sp>
        <p:nvSpPr>
          <p:cNvPr id="41988"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77A9EED6-03AE-4953-8E6F-A7A14DBB8F7D}" type="slidenum">
              <a:rPr lang="en-US" sz="1200"/>
              <a:pPr eaLnBrk="1" hangingPunct="1"/>
              <a:t>19</a:t>
            </a:fld>
            <a:endParaRPr lang="en-US" sz="1200"/>
          </a:p>
        </p:txBody>
      </p:sp>
      <p:sp>
        <p:nvSpPr>
          <p:cNvPr id="43011" name="Rectangle 2"/>
          <p:cNvSpPr>
            <a:spLocks noGrp="1" noRot="1" noChangeAspect="1" noChangeArrowheads="1" noTextEdit="1"/>
          </p:cNvSpPr>
          <p:nvPr>
            <p:ph type="sldImg"/>
          </p:nvPr>
        </p:nvSpPr>
        <p:spPr>
          <a:xfrm>
            <a:off x="1065213" y="692150"/>
            <a:ext cx="4727575" cy="3416300"/>
          </a:xfrm>
          <a:ln w="12700" cap="flat">
            <a:solidFill>
              <a:schemeClr val="tx1"/>
            </a:solidFill>
          </a:ln>
        </p:spPr>
      </p:sp>
      <p:sp>
        <p:nvSpPr>
          <p:cNvPr id="43012"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0BE6E26-E460-4305-9BD4-947F7C1E3F8A}" type="slidenum">
              <a:rPr lang="en-US" sz="1200"/>
              <a:pPr eaLnBrk="1" hangingPunct="1"/>
              <a:t>20</a:t>
            </a:fld>
            <a:endParaRPr lang="en-US" sz="1200"/>
          </a:p>
        </p:txBody>
      </p:sp>
      <p:sp>
        <p:nvSpPr>
          <p:cNvPr id="4403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D27B008F-D5FA-4309-A98D-B92E7B786680}" type="slidenum">
              <a:rPr lang="en-US" sz="1200"/>
              <a:pPr eaLnBrk="1" hangingPunct="1"/>
              <a:t>21</a:t>
            </a:fld>
            <a:endParaRPr lang="en-US" sz="1200"/>
          </a:p>
        </p:txBody>
      </p:sp>
      <p:sp>
        <p:nvSpPr>
          <p:cNvPr id="4505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A6ACE9C9-18F8-4715-AF02-54E70C3B3C57}" type="slidenum">
              <a:rPr lang="en-US" sz="1200"/>
              <a:pPr eaLnBrk="1" hangingPunct="1"/>
              <a:t>23</a:t>
            </a:fld>
            <a:endParaRPr lang="en-US" sz="1200"/>
          </a:p>
        </p:txBody>
      </p:sp>
      <p:sp>
        <p:nvSpPr>
          <p:cNvPr id="4608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A9EF5C47-F0DF-4C55-8E3B-91CC86E86149}" type="slidenum">
              <a:rPr lang="en-US" sz="1200"/>
              <a:pPr eaLnBrk="1" hangingPunct="1"/>
              <a:t>5</a:t>
            </a:fld>
            <a:endParaRPr lang="en-US" sz="1200"/>
          </a:p>
        </p:txBody>
      </p:sp>
      <p:sp>
        <p:nvSpPr>
          <p:cNvPr id="3481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1055688" y="685800"/>
            <a:ext cx="4746625" cy="3429000"/>
          </a:xfrm>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Charisa comes from the Greek word meaning gift.  When talking about a charismatic leader one will refer to someone with certain gifts or abilities.  A charismatic leader will often gain followers through personality rather than through power or authority.  </a:t>
            </a:r>
          </a:p>
          <a:p>
            <a:endParaRPr lang="en-US" smtClean="0"/>
          </a:p>
          <a:p>
            <a:r>
              <a:rPr lang="en-US" smtClean="0"/>
              <a:t>This chart takes a look at key characteristics that are associated with a charismatic leader.  These are often traits that a leader is born with, thus continuing the debate whether leaders are born or developed. </a:t>
            </a:r>
          </a:p>
          <a:p>
            <a:endParaRPr lang="en-US" smtClean="0"/>
          </a:p>
          <a:p>
            <a:r>
              <a:rPr lang="en-US" smtClean="0"/>
              <a:t>The leader must have vision, expressed as an idealized goal.  The leader must be willing to take on high personal risk and engage in self-sacrifice to achieve the vision.  In doing so the leader needs to remain sensitive to the feelings and needs of their followers.  Throughout the process the leader must be engaging in behaviors that are perceived as counter to norms.</a:t>
            </a:r>
          </a:p>
        </p:txBody>
      </p:sp>
      <p:sp>
        <p:nvSpPr>
          <p:cNvPr id="5325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a:solidFill>
                  <a:prstClr val="black"/>
                </a:solidFill>
                <a:latin typeface="Times New Roman" pitchFamily="18" charset="0"/>
              </a:rPr>
              <a:t>(c) 2008 Prentice-Hall, All rights reserved.</a:t>
            </a:r>
          </a:p>
        </p:txBody>
      </p:sp>
      <p:sp>
        <p:nvSpPr>
          <p:cNvPr id="5325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3B1FE59E-5B0A-45CF-840D-73559C6ECD1A}" type="slidenum">
              <a:rPr lang="en-US" sz="1200" b="0">
                <a:solidFill>
                  <a:prstClr val="black"/>
                </a:solidFill>
                <a:latin typeface="Times New Roman" pitchFamily="18" charset="0"/>
              </a:rPr>
              <a:pPr eaLnBrk="1" hangingPunct="1"/>
              <a:t>7</a:t>
            </a:fld>
            <a:endParaRPr lang="en-US" sz="1200" b="0">
              <a:solidFill>
                <a:prstClr val="black"/>
              </a:solidFill>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73369929-4CC0-4F4D-B7E6-E6C769B6AA1D}" type="slidenum">
              <a:rPr lang="en-US" sz="1200"/>
              <a:pPr eaLnBrk="1" hangingPunct="1"/>
              <a:t>8</a:t>
            </a:fld>
            <a:endParaRPr lang="en-US" sz="1200"/>
          </a:p>
        </p:txBody>
      </p:sp>
      <p:sp>
        <p:nvSpPr>
          <p:cNvPr id="35843" name="Rectangle 2"/>
          <p:cNvSpPr>
            <a:spLocks noGrp="1" noRot="1" noChangeAspect="1" noChangeArrowheads="1" noTextEdit="1"/>
          </p:cNvSpPr>
          <p:nvPr>
            <p:ph type="sldImg"/>
          </p:nvPr>
        </p:nvSpPr>
        <p:spPr>
          <a:xfrm>
            <a:off x="1065213" y="692150"/>
            <a:ext cx="4727575" cy="3416300"/>
          </a:xfrm>
          <a:ln w="12700" cap="flat">
            <a:solidFill>
              <a:schemeClr val="tx1"/>
            </a:solidFill>
          </a:ln>
        </p:spPr>
      </p:sp>
      <p:sp>
        <p:nvSpPr>
          <p:cNvPr id="35844"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16515B98-2C84-4381-97FF-FDEE6B7E0953}" type="slidenum">
              <a:rPr lang="en-US" sz="1200"/>
              <a:pPr eaLnBrk="1" hangingPunct="1"/>
              <a:t>9</a:t>
            </a:fld>
            <a:endParaRPr lang="en-US" sz="1200"/>
          </a:p>
        </p:txBody>
      </p:sp>
      <p:sp>
        <p:nvSpPr>
          <p:cNvPr id="36867" name="Rectangle 2"/>
          <p:cNvSpPr>
            <a:spLocks noGrp="1" noRot="1" noChangeAspect="1" noChangeArrowheads="1" noTextEdit="1"/>
          </p:cNvSpPr>
          <p:nvPr>
            <p:ph type="sldImg"/>
          </p:nvPr>
        </p:nvSpPr>
        <p:spPr>
          <a:xfrm>
            <a:off x="1065213" y="692150"/>
            <a:ext cx="4727575" cy="3416300"/>
          </a:xfrm>
          <a:ln w="12700" cap="flat">
            <a:solidFill>
              <a:schemeClr val="tx1"/>
            </a:solidFill>
          </a:ln>
        </p:spPr>
      </p:sp>
      <p:sp>
        <p:nvSpPr>
          <p:cNvPr id="36868"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63E9ED35-5320-457F-BAD1-52EE58A61012}" type="slidenum">
              <a:rPr lang="en-US" sz="1200"/>
              <a:pPr eaLnBrk="1" hangingPunct="1"/>
              <a:t>10</a:t>
            </a:fld>
            <a:endParaRPr lang="en-US" sz="1200"/>
          </a:p>
        </p:txBody>
      </p:sp>
      <p:sp>
        <p:nvSpPr>
          <p:cNvPr id="37891" name="Rectangle 2"/>
          <p:cNvSpPr>
            <a:spLocks noGrp="1" noRot="1" noChangeAspect="1" noChangeArrowheads="1" noTextEdit="1"/>
          </p:cNvSpPr>
          <p:nvPr>
            <p:ph type="sldImg"/>
          </p:nvPr>
        </p:nvSpPr>
        <p:spPr>
          <a:xfrm>
            <a:off x="1065213" y="692150"/>
            <a:ext cx="4727575" cy="3416300"/>
          </a:xfrm>
          <a:ln w="12700" cap="flat">
            <a:solidFill>
              <a:schemeClr val="tx1"/>
            </a:solidFill>
          </a:ln>
        </p:spPr>
      </p:sp>
      <p:sp>
        <p:nvSpPr>
          <p:cNvPr id="37892"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exhibit shows the full range of the leadership model.  The first four behaviors represent transactional approaches and begins with the Laissez-Faire approach, which is the most passive.  As a leader progresses on the scale they move toward more active behaviors.  The final four behaviors on the model represent transformational actions.  This model shows that as leaders utilize more transformational behaviors they become more effective.</a:t>
            </a:r>
          </a:p>
          <a:p>
            <a:endParaRPr lang="en-US" smtClean="0"/>
          </a:p>
        </p:txBody>
      </p:sp>
      <p:sp>
        <p:nvSpPr>
          <p:cNvPr id="563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63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E43FD157-6A51-46EC-8B63-3F12C7C2F150}" type="slidenum">
              <a:rPr lang="en-US" sz="1200" b="0" smtClean="0">
                <a:latin typeface="Times New Roman" pitchFamily="18" charset="0"/>
              </a:rPr>
              <a:pPr eaLnBrk="1" hangingPunct="1"/>
              <a:t>11</a:t>
            </a:fld>
            <a:endParaRPr lang="en-US" sz="1200" b="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804556CF-608B-4C78-B368-CF0F40C42110}" type="slidenum">
              <a:rPr lang="en-US" sz="1200"/>
              <a:pPr eaLnBrk="1" hangingPunct="1"/>
              <a:t>13</a:t>
            </a:fld>
            <a:endParaRPr lang="en-US" sz="1200"/>
          </a:p>
        </p:txBody>
      </p:sp>
      <p:sp>
        <p:nvSpPr>
          <p:cNvPr id="3891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1B2F06F1-8E1F-4BCA-920A-D4601E6AF1B1}" type="slidenum">
              <a:rPr lang="en-US" sz="1200"/>
              <a:pPr eaLnBrk="1" hangingPunct="1"/>
              <a:t>14</a:t>
            </a:fld>
            <a:endParaRPr lang="en-US" sz="1200"/>
          </a:p>
        </p:txBody>
      </p:sp>
      <p:sp>
        <p:nvSpPr>
          <p:cNvPr id="3993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1027"/>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1028"/>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1029"/>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30"/>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1031"/>
          <p:cNvGrpSpPr>
            <a:grpSpLocks/>
          </p:cNvGrpSpPr>
          <p:nvPr/>
        </p:nvGrpSpPr>
        <p:grpSpPr bwMode="auto">
          <a:xfrm>
            <a:off x="0" y="0"/>
            <a:ext cx="376238" cy="5943600"/>
            <a:chOff x="0" y="0"/>
            <a:chExt cx="237" cy="3744"/>
          </a:xfrm>
        </p:grpSpPr>
        <p:sp>
          <p:nvSpPr>
            <p:cNvPr id="10" name="Rectangle 1032"/>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33"/>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Oval 1034"/>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035"/>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1036"/>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 name="Rectangle 1037"/>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038"/>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1039"/>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Text Box 1042"/>
          <p:cNvSpPr txBox="1">
            <a:spLocks noChangeArrowheads="1"/>
          </p:cNvSpPr>
          <p:nvPr/>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19" name="Text Box 1043"/>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smtClean="0">
                <a:solidFill>
                  <a:srgbClr val="1A69A4"/>
                </a:solidFill>
              </a:rPr>
              <a:t>1</a:t>
            </a:r>
          </a:p>
        </p:txBody>
      </p:sp>
      <p:sp>
        <p:nvSpPr>
          <p:cNvPr id="20" name="Rectangle 1044"/>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045"/>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Rectangle 1046"/>
          <p:cNvSpPr>
            <a:spLocks noChangeArrowheads="1"/>
          </p:cNvSpPr>
          <p:nvPr/>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047"/>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Oval 1048"/>
          <p:cNvSpPr>
            <a:spLocks noChangeArrowheads="1"/>
          </p:cNvSpPr>
          <p:nvPr/>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1049"/>
          <p:cNvSpPr>
            <a:spLocks noChangeArrowheads="1"/>
          </p:cNvSpPr>
          <p:nvPr/>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1050"/>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Rectangle 1051"/>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1052"/>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1053"/>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1054"/>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1055"/>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 name="Group 1056"/>
          <p:cNvGrpSpPr>
            <a:grpSpLocks/>
          </p:cNvGrpSpPr>
          <p:nvPr userDrawn="1"/>
        </p:nvGrpSpPr>
        <p:grpSpPr bwMode="auto">
          <a:xfrm>
            <a:off x="0" y="0"/>
            <a:ext cx="376238" cy="5943600"/>
            <a:chOff x="0" y="0"/>
            <a:chExt cx="237" cy="3744"/>
          </a:xfrm>
        </p:grpSpPr>
        <p:sp>
          <p:nvSpPr>
            <p:cNvPr id="33" name="Rectangle 1057"/>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1058"/>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Oval 1059"/>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1060"/>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1061"/>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 name="Rectangle 1062"/>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1063"/>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1064"/>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Text Box 1065"/>
          <p:cNvSpPr txBox="1">
            <a:spLocks noChangeArrowheads="1"/>
          </p:cNvSpPr>
          <p:nvPr userDrawn="1"/>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42" name="Text Box 1066"/>
          <p:cNvSpPr txBox="1">
            <a:spLocks noChangeArrowheads="1"/>
          </p:cNvSpPr>
          <p:nvPr userDrawn="1"/>
        </p:nvSpPr>
        <p:spPr bwMode="auto">
          <a:xfrm>
            <a:off x="6647998" y="354013"/>
            <a:ext cx="1210580" cy="12003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dirty="0" smtClean="0">
                <a:solidFill>
                  <a:srgbClr val="1A69A4"/>
                </a:solidFill>
              </a:rPr>
              <a:t>12</a:t>
            </a:r>
          </a:p>
        </p:txBody>
      </p:sp>
      <p:sp>
        <p:nvSpPr>
          <p:cNvPr id="43" name="Rectangle 1067"/>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1068"/>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1069"/>
          <p:cNvSpPr>
            <a:spLocks noChangeArrowheads="1"/>
          </p:cNvSpPr>
          <p:nvPr userDrawn="1"/>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1070"/>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Oval 1071"/>
          <p:cNvSpPr>
            <a:spLocks noChangeArrowheads="1"/>
          </p:cNvSpPr>
          <p:nvPr userDrawn="1"/>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Oval 1072"/>
          <p:cNvSpPr>
            <a:spLocks noChangeArrowheads="1"/>
          </p:cNvSpPr>
          <p:nvPr userDrawn="1"/>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Oval 1073"/>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1040"/>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1041"/>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42583466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814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6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6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5545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0150"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655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0150"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257675" y="1387475"/>
            <a:ext cx="3741738" cy="4013200"/>
          </a:xfrm>
        </p:spPr>
        <p:txBody>
          <a:bodyPr/>
          <a:lstStyle/>
          <a:p>
            <a:pPr lvl="0"/>
            <a:endParaRPr lang="en-US" noProof="0" smtClean="0"/>
          </a:p>
        </p:txBody>
      </p:sp>
    </p:spTree>
    <p:extLst>
      <p:ext uri="{BB962C8B-B14F-4D97-AF65-F5344CB8AC3E}">
        <p14:creationId xmlns:p14="http://schemas.microsoft.com/office/powerpoint/2010/main" val="65832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7220" y="1846369"/>
            <a:ext cx="6995160" cy="1274022"/>
          </a:xfrm>
        </p:spPr>
        <p:txBody>
          <a:bodyPr/>
          <a:lstStyle>
            <a:lvl1pPr>
              <a:defRPr>
                <a:solidFill>
                  <a:srgbClr val="33669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34440" y="3368040"/>
            <a:ext cx="5760720" cy="1518920"/>
          </a:xfrm>
        </p:spPr>
        <p:txBody>
          <a:bodyPr/>
          <a:lstStyle>
            <a:lvl1pPr marL="0" indent="0" algn="ctr">
              <a:buNone/>
              <a:defRPr/>
            </a:lvl1pPr>
            <a:lvl2pPr marL="404942" indent="0" algn="ctr">
              <a:buNone/>
              <a:defRPr/>
            </a:lvl2pPr>
            <a:lvl3pPr marL="809884" indent="0" algn="ctr">
              <a:buNone/>
              <a:defRPr/>
            </a:lvl3pPr>
            <a:lvl4pPr marL="1214826" indent="0" algn="ctr">
              <a:buNone/>
              <a:defRPr/>
            </a:lvl4pPr>
            <a:lvl5pPr marL="1619768" indent="0" algn="ctr">
              <a:buNone/>
              <a:defRPr/>
            </a:lvl5pPr>
            <a:lvl6pPr marL="2024710" indent="0" algn="ctr">
              <a:buNone/>
              <a:defRPr/>
            </a:lvl6pPr>
            <a:lvl7pPr marL="2429652" indent="0" algn="ctr">
              <a:buNone/>
              <a:defRPr/>
            </a:lvl7pPr>
            <a:lvl8pPr marL="2834594" indent="0" algn="ctr">
              <a:buNone/>
              <a:defRPr/>
            </a:lvl8pPr>
            <a:lvl9pPr marL="3239536" indent="0" algn="ctr">
              <a:buNone/>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a:defRPr/>
            </a:pPr>
            <a:r>
              <a:rPr lang="en-US">
                <a:solidFill>
                  <a:prstClr val="black">
                    <a:lumMod val="50000"/>
                    <a:lumOff val="50000"/>
                  </a:prstClr>
                </a:solidFill>
              </a:rPr>
              <a:t>Copyright © 2011 Pearson Education, Inc.  Publishing as Prentice Hall.  </a:t>
            </a:r>
          </a:p>
          <a:p>
            <a:pPr>
              <a:defRPr/>
            </a:pPr>
            <a:endParaRPr lang="en-US">
              <a:solidFill>
                <a:prstClr val="black">
                  <a:lumMod val="50000"/>
                  <a:lumOff val="50000"/>
                </a:prstClr>
              </a:solidFill>
            </a:endParaRPr>
          </a:p>
        </p:txBody>
      </p:sp>
      <p:sp>
        <p:nvSpPr>
          <p:cNvPr id="5" name="Slide Number Placeholder 5"/>
          <p:cNvSpPr>
            <a:spLocks noGrp="1"/>
          </p:cNvSpPr>
          <p:nvPr>
            <p:ph type="sldNum" sz="quarter" idx="11"/>
          </p:nvPr>
        </p:nvSpPr>
        <p:spPr/>
        <p:txBody>
          <a:bodyPr/>
          <a:lstStyle>
            <a:lvl1pPr>
              <a:defRPr/>
            </a:lvl1pPr>
          </a:lstStyle>
          <a:p>
            <a:pPr>
              <a:defRPr/>
            </a:pPr>
            <a:r>
              <a:rPr lang="en-US">
                <a:solidFill>
                  <a:prstClr val="black">
                    <a:lumMod val="50000"/>
                    <a:lumOff val="50000"/>
                  </a:prstClr>
                </a:solidFill>
              </a:rPr>
              <a:t>12-</a:t>
            </a:r>
            <a:fld id="{CFE35EBD-D566-497D-B065-89BCCF904735}"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271633957"/>
      </p:ext>
    </p:extLst>
  </p:cSld>
  <p:clrMapOvr>
    <a:masterClrMapping/>
  </p:clrMapOvr>
  <p:transition spd="med">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a:solidFill>
                  <a:prstClr val="black">
                    <a:lumMod val="50000"/>
                    <a:lumOff val="50000"/>
                  </a:prstClr>
                </a:solidFill>
              </a:rPr>
              <a:t>Copyright © 2011 Pearson Education, Inc.  Publishing as Prentice Hall.  </a:t>
            </a:r>
          </a:p>
          <a:p>
            <a:pPr>
              <a:defRPr/>
            </a:pPr>
            <a:endParaRPr lang="en-US">
              <a:solidFill>
                <a:prstClr val="black">
                  <a:lumMod val="50000"/>
                  <a:lumOff val="50000"/>
                </a:prstClr>
              </a:solidFill>
            </a:endParaRPr>
          </a:p>
        </p:txBody>
      </p:sp>
      <p:sp>
        <p:nvSpPr>
          <p:cNvPr id="5" name="Slide Number Placeholder 5"/>
          <p:cNvSpPr>
            <a:spLocks noGrp="1"/>
          </p:cNvSpPr>
          <p:nvPr>
            <p:ph type="sldNum" sz="quarter" idx="11"/>
          </p:nvPr>
        </p:nvSpPr>
        <p:spPr/>
        <p:txBody>
          <a:bodyPr/>
          <a:lstStyle>
            <a:lvl1pPr>
              <a:defRPr/>
            </a:lvl1pPr>
          </a:lstStyle>
          <a:p>
            <a:pPr>
              <a:defRPr/>
            </a:pPr>
            <a:r>
              <a:rPr lang="en-US">
                <a:solidFill>
                  <a:prstClr val="black">
                    <a:lumMod val="50000"/>
                    <a:lumOff val="50000"/>
                  </a:prstClr>
                </a:solidFill>
              </a:rPr>
              <a:t>12-</a:t>
            </a:r>
            <a:fld id="{E9BCD9FC-EAE0-491C-97F8-AF6BB9E1FB59}"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640920448"/>
      </p:ext>
    </p:extLst>
  </p:cSld>
  <p:clrMapOvr>
    <a:masterClrMapping/>
  </p:clrMapOvr>
  <p:transition spd="med">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Box 2"/>
          <p:cNvSpPr txBox="1"/>
          <p:nvPr/>
        </p:nvSpPr>
        <p:spPr>
          <a:xfrm>
            <a:off x="6399611" y="4953000"/>
            <a:ext cx="1533997" cy="497277"/>
          </a:xfrm>
          <a:prstGeom prst="rect">
            <a:avLst/>
          </a:prstGeom>
          <a:noFill/>
        </p:spPr>
        <p:txBody>
          <a:bodyPr wrap="none" lIns="80988" tIns="40494" rIns="80988" bIns="40494">
            <a:spAutoFit/>
          </a:bodyPr>
          <a:lstStyle/>
          <a:p>
            <a:pPr algn="ctr">
              <a:defRPr/>
            </a:pPr>
            <a:r>
              <a:rPr lang="en-US" sz="1800" b="1" dirty="0">
                <a:solidFill>
                  <a:prstClr val="black"/>
                </a:solidFill>
                <a:latin typeface="Calibri"/>
              </a:rPr>
              <a:t>Kelli J. Schutte</a:t>
            </a:r>
          </a:p>
          <a:p>
            <a:pPr algn="ctr">
              <a:defRPr/>
            </a:pPr>
            <a:r>
              <a:rPr lang="en-US" sz="900" b="1" dirty="0">
                <a:solidFill>
                  <a:prstClr val="black"/>
                </a:solidFill>
                <a:latin typeface="Calibri"/>
              </a:rPr>
              <a:t>William Jewell College</a:t>
            </a:r>
          </a:p>
        </p:txBody>
      </p:sp>
      <p:sp>
        <p:nvSpPr>
          <p:cNvPr id="4" name="TextBox 3"/>
          <p:cNvSpPr txBox="1"/>
          <p:nvPr/>
        </p:nvSpPr>
        <p:spPr>
          <a:xfrm>
            <a:off x="548640" y="1981200"/>
            <a:ext cx="6995160" cy="1605273"/>
          </a:xfrm>
          <a:prstGeom prst="rect">
            <a:avLst/>
          </a:prstGeom>
          <a:noFill/>
        </p:spPr>
        <p:txBody>
          <a:bodyPr lIns="80988" tIns="40494" rIns="80988" bIns="40494">
            <a:spAutoFit/>
          </a:bodyPr>
          <a:lstStyle/>
          <a:p>
            <a:pPr>
              <a:defRPr/>
            </a:pPr>
            <a:r>
              <a:rPr lang="en-US" sz="2100" b="1" dirty="0">
                <a:solidFill>
                  <a:srgbClr val="CC6600"/>
                </a:solidFill>
                <a:latin typeface="Times New Roman" pitchFamily="18" charset="0"/>
              </a:rPr>
              <a:t>Robbins &amp; Judge</a:t>
            </a:r>
          </a:p>
          <a:p>
            <a:pPr>
              <a:defRPr/>
            </a:pPr>
            <a:r>
              <a:rPr lang="en-US" sz="3200" b="1" dirty="0">
                <a:solidFill>
                  <a:srgbClr val="CC6600"/>
                </a:solidFill>
                <a:latin typeface="Times New Roman" pitchFamily="18" charset="0"/>
              </a:rPr>
              <a:t>Organizational Behavior</a:t>
            </a:r>
          </a:p>
          <a:p>
            <a:pPr>
              <a:defRPr/>
            </a:pPr>
            <a:r>
              <a:rPr lang="en-US" sz="2100" b="1" dirty="0">
                <a:solidFill>
                  <a:srgbClr val="CC6600"/>
                </a:solidFill>
                <a:latin typeface="Times New Roman" pitchFamily="18" charset="0"/>
              </a:rPr>
              <a:t>14th Edition</a:t>
            </a:r>
          </a:p>
          <a:p>
            <a:pPr>
              <a:defRPr/>
            </a:pPr>
            <a:endParaRPr lang="en-US" sz="2500" b="1" dirty="0">
              <a:solidFill>
                <a:srgbClr val="CC6600"/>
              </a:solidFill>
              <a:latin typeface="Times New Roman" pitchFamily="18" charset="0"/>
            </a:endParaRPr>
          </a:p>
        </p:txBody>
      </p:sp>
      <p:sp>
        <p:nvSpPr>
          <p:cNvPr id="5" name="Rectangle 4"/>
          <p:cNvSpPr/>
          <p:nvPr/>
        </p:nvSpPr>
        <p:spPr>
          <a:xfrm>
            <a:off x="3716449" y="1254760"/>
            <a:ext cx="2153205" cy="820443"/>
          </a:xfrm>
          <a:prstGeom prst="rect">
            <a:avLst/>
          </a:prstGeom>
          <a:noFill/>
        </p:spPr>
        <p:txBody>
          <a:bodyPr wrap="none" lIns="80988" tIns="40494" rIns="80988" bIns="40494">
            <a:spAutoFit/>
          </a:bodyPr>
          <a:lstStyle/>
          <a:p>
            <a:pPr algn="ctr">
              <a:defRPr/>
            </a:pPr>
            <a:r>
              <a:rPr lang="en-US" sz="4800" dirty="0">
                <a:ln w="10160">
                  <a:solidFill>
                    <a:srgbClr val="4F81BD"/>
                  </a:solidFill>
                  <a:prstDash val="solid"/>
                </a:ln>
                <a:solidFill>
                  <a:srgbClr val="336699"/>
                </a:solidFill>
                <a:effectLst>
                  <a:outerShdw blurRad="38100" dist="32000" dir="5400000" algn="tl">
                    <a:srgbClr val="000000">
                      <a:alpha val="30000"/>
                    </a:srgbClr>
                  </a:outerShdw>
                </a:effectLst>
                <a:latin typeface="Calibri"/>
              </a:rPr>
              <a:t>Chapter</a:t>
            </a:r>
          </a:p>
        </p:txBody>
      </p:sp>
      <p:sp>
        <p:nvSpPr>
          <p:cNvPr id="2" name="Title 1"/>
          <p:cNvSpPr>
            <a:spLocks noGrp="1"/>
          </p:cNvSpPr>
          <p:nvPr>
            <p:ph type="title"/>
          </p:nvPr>
        </p:nvSpPr>
        <p:spPr>
          <a:xfrm>
            <a:off x="548640" y="3368040"/>
            <a:ext cx="6995160" cy="1180465"/>
          </a:xfrm>
          <a:solidFill>
            <a:schemeClr val="tx2"/>
          </a:solidFill>
          <a:ln>
            <a:solidFill>
              <a:srgbClr val="336699"/>
            </a:solidFill>
          </a:ln>
        </p:spPr>
        <p:txBody>
          <a:bodyPr anchor="t"/>
          <a:lstStyle>
            <a:lvl1pPr algn="ctr">
              <a:defRPr sz="3500" b="1" i="1" cap="none" baseline="0">
                <a:solidFill>
                  <a:schemeClr val="bg1">
                    <a:lumMod val="75000"/>
                  </a:schemeClr>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a:xfrm>
            <a:off x="411480" y="5415280"/>
            <a:ext cx="4800600" cy="382482"/>
          </a:xfrm>
        </p:spPr>
        <p:txBody>
          <a:bodyPr/>
          <a:lstStyle>
            <a:lvl1pPr algn="l">
              <a:defRPr sz="1100">
                <a:solidFill>
                  <a:schemeClr val="tx1">
                    <a:lumMod val="50000"/>
                    <a:lumOff val="50000"/>
                  </a:schemeClr>
                </a:solidFill>
                <a:latin typeface="+mj-lt"/>
              </a:defRPr>
            </a:lvl1pPr>
          </a:lstStyle>
          <a:p>
            <a:pPr>
              <a:defRPr/>
            </a:pPr>
            <a:r>
              <a:rPr lang="en-US">
                <a:solidFill>
                  <a:prstClr val="black">
                    <a:lumMod val="50000"/>
                    <a:lumOff val="50000"/>
                  </a:prstClr>
                </a:solidFill>
              </a:rPr>
              <a:t>Copyright © 2011 Pearson Education, Inc. , publishing as Prentice-Hall.</a:t>
            </a:r>
          </a:p>
        </p:txBody>
      </p:sp>
      <p:sp>
        <p:nvSpPr>
          <p:cNvPr id="7" name="Slide Number Placeholder 5"/>
          <p:cNvSpPr>
            <a:spLocks noGrp="1"/>
          </p:cNvSpPr>
          <p:nvPr>
            <p:ph type="sldNum" sz="quarter" idx="11"/>
          </p:nvPr>
        </p:nvSpPr>
        <p:spPr/>
        <p:txBody>
          <a:bodyPr/>
          <a:lstStyle>
            <a:lvl1pPr algn="r">
              <a:defRPr sz="1100">
                <a:solidFill>
                  <a:schemeClr val="tx1">
                    <a:lumMod val="50000"/>
                    <a:lumOff val="50000"/>
                  </a:schemeClr>
                </a:solidFill>
                <a:latin typeface="+mj-lt"/>
              </a:defRPr>
            </a:lvl1pPr>
          </a:lstStyle>
          <a:p>
            <a:pPr>
              <a:defRPr/>
            </a:pPr>
            <a:r>
              <a:rPr lang="en-US">
                <a:solidFill>
                  <a:prstClr val="black">
                    <a:lumMod val="50000"/>
                    <a:lumOff val="50000"/>
                  </a:prstClr>
                </a:solidFill>
              </a:rPr>
              <a:t>12-</a:t>
            </a:r>
            <a:fld id="{B0B37D8F-B238-405C-80AC-1291BD3B10CA}"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098310066"/>
      </p:ext>
    </p:extLst>
  </p:cSld>
  <p:clrMapOvr>
    <a:masterClrMapping/>
  </p:clrMapOvr>
  <p:transition spd="med">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220" y="1056640"/>
            <a:ext cx="3429000" cy="4424680"/>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83380" y="1056640"/>
            <a:ext cx="3429000" cy="4424680"/>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solidFill>
                  <a:prstClr val="black">
                    <a:lumMod val="50000"/>
                    <a:lumOff val="50000"/>
                  </a:prstClr>
                </a:solidFill>
              </a:rPr>
              <a:t>Copyright © 2011 Pearson Education, Inc.  Publishing as Prentice Hall.  </a:t>
            </a:r>
          </a:p>
          <a:p>
            <a:pPr>
              <a:defRPr/>
            </a:pPr>
            <a:endParaRPr lang="en-US">
              <a:solidFill>
                <a:prstClr val="black">
                  <a:lumMod val="50000"/>
                  <a:lumOff val="50000"/>
                </a:prstClr>
              </a:solidFill>
            </a:endParaRPr>
          </a:p>
        </p:txBody>
      </p:sp>
      <p:sp>
        <p:nvSpPr>
          <p:cNvPr id="6" name="Slide Number Placeholder 5"/>
          <p:cNvSpPr>
            <a:spLocks noGrp="1"/>
          </p:cNvSpPr>
          <p:nvPr>
            <p:ph type="sldNum" sz="quarter" idx="11"/>
          </p:nvPr>
        </p:nvSpPr>
        <p:spPr/>
        <p:txBody>
          <a:bodyPr/>
          <a:lstStyle>
            <a:lvl1pPr>
              <a:defRPr/>
            </a:lvl1pPr>
          </a:lstStyle>
          <a:p>
            <a:pPr>
              <a:defRPr/>
            </a:pPr>
            <a:r>
              <a:rPr lang="en-US">
                <a:solidFill>
                  <a:prstClr val="black">
                    <a:lumMod val="50000"/>
                    <a:lumOff val="50000"/>
                  </a:prstClr>
                </a:solidFill>
              </a:rPr>
              <a:t>12-</a:t>
            </a:r>
            <a:fld id="{DF874079-D6A8-47A3-AD6E-4E879886F0B3}"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278045911"/>
      </p:ext>
    </p:extLst>
  </p:cSld>
  <p:clrMapOvr>
    <a:masterClrMapping/>
  </p:clrMapOvr>
  <p:transition spd="med">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480" y="238020"/>
            <a:ext cx="7406640"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480" y="1330431"/>
            <a:ext cx="3636169" cy="554460"/>
          </a:xfrm>
        </p:spPr>
        <p:txBody>
          <a:bodyPr anchor="b"/>
          <a:lstStyle>
            <a:lvl1pPr marL="0" indent="0">
              <a:buNone/>
              <a:defRPr sz="2100" b="1"/>
            </a:lvl1pPr>
            <a:lvl2pPr marL="404942" indent="0">
              <a:buNone/>
              <a:defRPr sz="1800" b="1"/>
            </a:lvl2pPr>
            <a:lvl3pPr marL="809884" indent="0">
              <a:buNone/>
              <a:defRPr sz="1600" b="1"/>
            </a:lvl3pPr>
            <a:lvl4pPr marL="1214826" indent="0">
              <a:buNone/>
              <a:defRPr sz="1400" b="1"/>
            </a:lvl4pPr>
            <a:lvl5pPr marL="1619768" indent="0">
              <a:buNone/>
              <a:defRPr sz="1400" b="1"/>
            </a:lvl5pPr>
            <a:lvl6pPr marL="2024710" indent="0">
              <a:buNone/>
              <a:defRPr sz="1400" b="1"/>
            </a:lvl6pPr>
            <a:lvl7pPr marL="2429652" indent="0">
              <a:buNone/>
              <a:defRPr sz="1400" b="1"/>
            </a:lvl7pPr>
            <a:lvl8pPr marL="2834594" indent="0">
              <a:buNone/>
              <a:defRPr sz="1400" b="1"/>
            </a:lvl8pPr>
            <a:lvl9pPr marL="323953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11480" y="1884891"/>
            <a:ext cx="3636169" cy="342445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180523" y="1330431"/>
            <a:ext cx="3637598" cy="554460"/>
          </a:xfrm>
        </p:spPr>
        <p:txBody>
          <a:bodyPr anchor="b"/>
          <a:lstStyle>
            <a:lvl1pPr marL="0" indent="0">
              <a:buNone/>
              <a:defRPr sz="2100" b="1"/>
            </a:lvl1pPr>
            <a:lvl2pPr marL="404942" indent="0">
              <a:buNone/>
              <a:defRPr sz="1800" b="1"/>
            </a:lvl2pPr>
            <a:lvl3pPr marL="809884" indent="0">
              <a:buNone/>
              <a:defRPr sz="1600" b="1"/>
            </a:lvl3pPr>
            <a:lvl4pPr marL="1214826" indent="0">
              <a:buNone/>
              <a:defRPr sz="1400" b="1"/>
            </a:lvl4pPr>
            <a:lvl5pPr marL="1619768" indent="0">
              <a:buNone/>
              <a:defRPr sz="1400" b="1"/>
            </a:lvl5pPr>
            <a:lvl6pPr marL="2024710" indent="0">
              <a:buNone/>
              <a:defRPr sz="1400" b="1"/>
            </a:lvl6pPr>
            <a:lvl7pPr marL="2429652" indent="0">
              <a:buNone/>
              <a:defRPr sz="1400" b="1"/>
            </a:lvl7pPr>
            <a:lvl8pPr marL="2834594" indent="0">
              <a:buNone/>
              <a:defRPr sz="1400" b="1"/>
            </a:lvl8pPr>
            <a:lvl9pPr marL="323953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180523" y="1884891"/>
            <a:ext cx="3637598" cy="342445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lvl1pPr>
          </a:lstStyle>
          <a:p>
            <a:pPr>
              <a:defRPr/>
            </a:pPr>
            <a:r>
              <a:rPr lang="en-US">
                <a:solidFill>
                  <a:prstClr val="black">
                    <a:lumMod val="50000"/>
                    <a:lumOff val="50000"/>
                  </a:prstClr>
                </a:solidFill>
              </a:rPr>
              <a:t>© 2009 Prentice-Hall Inc.  All rights reserved.</a:t>
            </a:r>
          </a:p>
        </p:txBody>
      </p:sp>
      <p:sp>
        <p:nvSpPr>
          <p:cNvPr id="8" name="Slide Number Placeholder 5"/>
          <p:cNvSpPr>
            <a:spLocks noGrp="1"/>
          </p:cNvSpPr>
          <p:nvPr>
            <p:ph type="sldNum" sz="quarter" idx="11"/>
          </p:nvPr>
        </p:nvSpPr>
        <p:spPr/>
        <p:txBody>
          <a:bodyPr/>
          <a:lstStyle>
            <a:lvl1pPr>
              <a:defRPr/>
            </a:lvl1pPr>
          </a:lstStyle>
          <a:p>
            <a:pPr>
              <a:defRPr/>
            </a:pPr>
            <a:r>
              <a:rPr lang="en-US">
                <a:solidFill>
                  <a:prstClr val="black">
                    <a:lumMod val="50000"/>
                    <a:lumOff val="50000"/>
                  </a:prstClr>
                </a:solidFill>
              </a:rPr>
              <a:t>12-</a:t>
            </a:r>
            <a:fld id="{9AEF0E9E-7B4A-4042-BD24-03275303378E}"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285400614"/>
      </p:ext>
    </p:extLst>
  </p:cSld>
  <p:clrMapOvr>
    <a:masterClrMapping/>
  </p:clrMapOvr>
  <p:transition spd="med">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a:solidFill>
                  <a:prstClr val="black">
                    <a:lumMod val="50000"/>
                    <a:lumOff val="50000"/>
                  </a:prstClr>
                </a:solidFill>
              </a:rPr>
              <a:t>© 2009 Prentice-Hall Inc.  All rights reserved.</a:t>
            </a:r>
          </a:p>
        </p:txBody>
      </p:sp>
      <p:sp>
        <p:nvSpPr>
          <p:cNvPr id="4" name="Slide Number Placeholder 5"/>
          <p:cNvSpPr>
            <a:spLocks noGrp="1"/>
          </p:cNvSpPr>
          <p:nvPr>
            <p:ph type="sldNum" sz="quarter" idx="11"/>
          </p:nvPr>
        </p:nvSpPr>
        <p:spPr/>
        <p:txBody>
          <a:bodyPr/>
          <a:lstStyle>
            <a:lvl1pPr>
              <a:defRPr/>
            </a:lvl1pPr>
          </a:lstStyle>
          <a:p>
            <a:pPr>
              <a:defRPr/>
            </a:pPr>
            <a:r>
              <a:rPr lang="en-US">
                <a:solidFill>
                  <a:prstClr val="black">
                    <a:lumMod val="50000"/>
                    <a:lumOff val="50000"/>
                  </a:prstClr>
                </a:solidFill>
              </a:rPr>
              <a:t>12-</a:t>
            </a:r>
            <a:fld id="{8087F660-2934-4FC1-88B7-42A91E4AB1BA}"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2029419820"/>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534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a:solidFill>
                  <a:prstClr val="black">
                    <a:lumMod val="50000"/>
                    <a:lumOff val="50000"/>
                  </a:prstClr>
                </a:solidFill>
              </a:rPr>
              <a:t>© 2009 Prentice-Hall Inc.  All rights reserved.</a:t>
            </a:r>
          </a:p>
        </p:txBody>
      </p:sp>
      <p:sp>
        <p:nvSpPr>
          <p:cNvPr id="3" name="Slide Number Placeholder 5"/>
          <p:cNvSpPr>
            <a:spLocks noGrp="1"/>
          </p:cNvSpPr>
          <p:nvPr>
            <p:ph type="sldNum" sz="quarter" idx="11"/>
          </p:nvPr>
        </p:nvSpPr>
        <p:spPr/>
        <p:txBody>
          <a:bodyPr/>
          <a:lstStyle>
            <a:lvl1pPr>
              <a:defRPr/>
            </a:lvl1pPr>
          </a:lstStyle>
          <a:p>
            <a:pPr>
              <a:defRPr/>
            </a:pPr>
            <a:r>
              <a:rPr lang="en-US">
                <a:solidFill>
                  <a:prstClr val="black">
                    <a:lumMod val="50000"/>
                    <a:lumOff val="50000"/>
                  </a:prstClr>
                </a:solidFill>
              </a:rPr>
              <a:t>12-</a:t>
            </a:r>
            <a:fld id="{7861EFDB-5185-4BC2-A26B-B96618CF5C1D}"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676871160"/>
      </p:ext>
    </p:extLst>
  </p:cSld>
  <p:clrMapOvr>
    <a:masterClrMapping/>
  </p:clrMapOvr>
  <p:transition spd="med">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0" y="236643"/>
            <a:ext cx="2707482" cy="100711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217545" y="236644"/>
            <a:ext cx="4600575" cy="5072698"/>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480" y="1243754"/>
            <a:ext cx="2707482" cy="4065588"/>
          </a:xfrm>
        </p:spPr>
        <p:txBody>
          <a:bodyPr/>
          <a:lstStyle>
            <a:lvl1pPr marL="0" indent="0">
              <a:buNone/>
              <a:defRPr sz="1200"/>
            </a:lvl1pPr>
            <a:lvl2pPr marL="404942" indent="0">
              <a:buNone/>
              <a:defRPr sz="1100"/>
            </a:lvl2pPr>
            <a:lvl3pPr marL="809884" indent="0">
              <a:buNone/>
              <a:defRPr sz="900"/>
            </a:lvl3pPr>
            <a:lvl4pPr marL="1214826" indent="0">
              <a:buNone/>
              <a:defRPr sz="800"/>
            </a:lvl4pPr>
            <a:lvl5pPr marL="1619768" indent="0">
              <a:buNone/>
              <a:defRPr sz="800"/>
            </a:lvl5pPr>
            <a:lvl6pPr marL="2024710" indent="0">
              <a:buNone/>
              <a:defRPr sz="800"/>
            </a:lvl6pPr>
            <a:lvl7pPr marL="2429652" indent="0">
              <a:buNone/>
              <a:defRPr sz="800"/>
            </a:lvl7pPr>
            <a:lvl8pPr marL="2834594" indent="0">
              <a:buNone/>
              <a:defRPr sz="800"/>
            </a:lvl8pPr>
            <a:lvl9pPr marL="3239536" indent="0">
              <a:buNone/>
              <a:defRPr sz="8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solidFill>
                  <a:prstClr val="black">
                    <a:lumMod val="50000"/>
                    <a:lumOff val="50000"/>
                  </a:prstClr>
                </a:solidFill>
              </a:rPr>
              <a:t>© 2009 Prentice-Hall Inc.  All rights reserved.</a:t>
            </a:r>
          </a:p>
        </p:txBody>
      </p:sp>
      <p:sp>
        <p:nvSpPr>
          <p:cNvPr id="6" name="Slide Number Placeholder 5"/>
          <p:cNvSpPr>
            <a:spLocks noGrp="1"/>
          </p:cNvSpPr>
          <p:nvPr>
            <p:ph type="sldNum" sz="quarter" idx="11"/>
          </p:nvPr>
        </p:nvSpPr>
        <p:spPr/>
        <p:txBody>
          <a:bodyPr/>
          <a:lstStyle>
            <a:lvl1pPr>
              <a:defRPr/>
            </a:lvl1pPr>
          </a:lstStyle>
          <a:p>
            <a:pPr>
              <a:defRPr/>
            </a:pPr>
            <a:r>
              <a:rPr lang="en-US">
                <a:solidFill>
                  <a:prstClr val="black">
                    <a:lumMod val="50000"/>
                    <a:lumOff val="50000"/>
                  </a:prstClr>
                </a:solidFill>
              </a:rPr>
              <a:t>12-</a:t>
            </a:r>
            <a:fld id="{4DDAA0D7-80C6-419F-8DE4-CCAA07D518C0}"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3841829046"/>
      </p:ext>
    </p:extLst>
  </p:cSld>
  <p:clrMapOvr>
    <a:masterClrMapping/>
  </p:clrMapOvr>
  <p:transition spd="med">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3059" y="4160520"/>
            <a:ext cx="4937760" cy="491173"/>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613059" y="531072"/>
            <a:ext cx="4937760" cy="3566160"/>
          </a:xfrm>
        </p:spPr>
        <p:txBody>
          <a:bodyPr/>
          <a:lstStyle>
            <a:lvl1pPr marL="0" indent="0">
              <a:buNone/>
              <a:defRPr sz="2800"/>
            </a:lvl1pPr>
            <a:lvl2pPr marL="404942" indent="0">
              <a:buNone/>
              <a:defRPr sz="2500"/>
            </a:lvl2pPr>
            <a:lvl3pPr marL="809884" indent="0">
              <a:buNone/>
              <a:defRPr sz="2100"/>
            </a:lvl3pPr>
            <a:lvl4pPr marL="1214826" indent="0">
              <a:buNone/>
              <a:defRPr sz="1800"/>
            </a:lvl4pPr>
            <a:lvl5pPr marL="1619768" indent="0">
              <a:buNone/>
              <a:defRPr sz="1800"/>
            </a:lvl5pPr>
            <a:lvl6pPr marL="2024710" indent="0">
              <a:buNone/>
              <a:defRPr sz="1800"/>
            </a:lvl6pPr>
            <a:lvl7pPr marL="2429652" indent="0">
              <a:buNone/>
              <a:defRPr sz="1800"/>
            </a:lvl7pPr>
            <a:lvl8pPr marL="2834594" indent="0">
              <a:buNone/>
              <a:defRPr sz="1800"/>
            </a:lvl8pPr>
            <a:lvl9pPr marL="3239536" indent="0">
              <a:buNone/>
              <a:defRPr sz="1800"/>
            </a:lvl9pPr>
          </a:lstStyle>
          <a:p>
            <a:pPr lvl="0"/>
            <a:r>
              <a:rPr lang="en-US" noProof="0" dirty="0" smtClean="0"/>
              <a:t>Click icon to add picture</a:t>
            </a:r>
          </a:p>
        </p:txBody>
      </p:sp>
      <p:sp>
        <p:nvSpPr>
          <p:cNvPr id="4" name="Text Placeholder 3"/>
          <p:cNvSpPr>
            <a:spLocks noGrp="1"/>
          </p:cNvSpPr>
          <p:nvPr>
            <p:ph type="body" sz="half" idx="2"/>
          </p:nvPr>
        </p:nvSpPr>
        <p:spPr>
          <a:xfrm>
            <a:off x="1613059" y="4651693"/>
            <a:ext cx="4937760" cy="697547"/>
          </a:xfrm>
        </p:spPr>
        <p:txBody>
          <a:bodyPr/>
          <a:lstStyle>
            <a:lvl1pPr marL="0" indent="0">
              <a:buNone/>
              <a:defRPr sz="1200"/>
            </a:lvl1pPr>
            <a:lvl2pPr marL="404942" indent="0">
              <a:buNone/>
              <a:defRPr sz="1100"/>
            </a:lvl2pPr>
            <a:lvl3pPr marL="809884" indent="0">
              <a:buNone/>
              <a:defRPr sz="900"/>
            </a:lvl3pPr>
            <a:lvl4pPr marL="1214826" indent="0">
              <a:buNone/>
              <a:defRPr sz="800"/>
            </a:lvl4pPr>
            <a:lvl5pPr marL="1619768" indent="0">
              <a:buNone/>
              <a:defRPr sz="800"/>
            </a:lvl5pPr>
            <a:lvl6pPr marL="2024710" indent="0">
              <a:buNone/>
              <a:defRPr sz="800"/>
            </a:lvl6pPr>
            <a:lvl7pPr marL="2429652" indent="0">
              <a:buNone/>
              <a:defRPr sz="800"/>
            </a:lvl7pPr>
            <a:lvl8pPr marL="2834594" indent="0">
              <a:buNone/>
              <a:defRPr sz="800"/>
            </a:lvl8pPr>
            <a:lvl9pPr marL="3239536" indent="0">
              <a:buNone/>
              <a:defRPr sz="8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solidFill>
                  <a:prstClr val="black">
                    <a:lumMod val="50000"/>
                    <a:lumOff val="50000"/>
                  </a:prstClr>
                </a:solidFill>
              </a:rPr>
              <a:t>© 2009 Prentice-Hall Inc.  All rights reserved.</a:t>
            </a:r>
          </a:p>
        </p:txBody>
      </p:sp>
      <p:sp>
        <p:nvSpPr>
          <p:cNvPr id="6" name="Slide Number Placeholder 5"/>
          <p:cNvSpPr>
            <a:spLocks noGrp="1"/>
          </p:cNvSpPr>
          <p:nvPr>
            <p:ph type="sldNum" sz="quarter" idx="11"/>
          </p:nvPr>
        </p:nvSpPr>
        <p:spPr/>
        <p:txBody>
          <a:bodyPr/>
          <a:lstStyle>
            <a:lvl1pPr>
              <a:defRPr/>
            </a:lvl1pPr>
          </a:lstStyle>
          <a:p>
            <a:pPr>
              <a:defRPr/>
            </a:pPr>
            <a:r>
              <a:rPr lang="en-US">
                <a:solidFill>
                  <a:prstClr val="black">
                    <a:lumMod val="50000"/>
                    <a:lumOff val="50000"/>
                  </a:prstClr>
                </a:solidFill>
              </a:rPr>
              <a:t>12-</a:t>
            </a:r>
            <a:fld id="{BE4F0CFD-FD36-45E4-A246-89E93A8137E4}" type="slidenum">
              <a:rPr lang="en-US">
                <a:solidFill>
                  <a:prstClr val="black">
                    <a:lumMod val="50000"/>
                    <a:lumOff val="50000"/>
                  </a:prstClr>
                </a:solidFill>
              </a:rPr>
              <a:pPr>
                <a:def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792140012"/>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7833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015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769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05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6412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530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76981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519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1" name="Group 7"/>
          <p:cNvGrpSpPr>
            <a:grpSpLocks/>
          </p:cNvGrpSpPr>
          <p:nvPr/>
        </p:nvGrpSpPr>
        <p:grpSpPr bwMode="auto">
          <a:xfrm>
            <a:off x="0" y="0"/>
            <a:ext cx="376238" cy="5943600"/>
            <a:chOff x="0" y="0"/>
            <a:chExt cx="237" cy="3744"/>
          </a:xfrm>
        </p:grpSpPr>
        <p:sp>
          <p:nvSpPr>
            <p:cNvPr id="1048"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2"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1033" name="Rectangle 14"/>
          <p:cNvSpPr>
            <a:spLocks noGrp="1" noChangeArrowheads="1"/>
          </p:cNvSpPr>
          <p:nvPr>
            <p:ph type="body" idx="1"/>
          </p:nvPr>
        </p:nvSpPr>
        <p:spPr bwMode="auto">
          <a:xfrm>
            <a:off x="365125" y="1387475"/>
            <a:ext cx="7634288"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9" name="Group 20"/>
          <p:cNvGrpSpPr>
            <a:grpSpLocks/>
          </p:cNvGrpSpPr>
          <p:nvPr userDrawn="1"/>
        </p:nvGrpSpPr>
        <p:grpSpPr bwMode="auto">
          <a:xfrm>
            <a:off x="0" y="0"/>
            <a:ext cx="376238" cy="5943600"/>
            <a:chOff x="0" y="0"/>
            <a:chExt cx="237" cy="3744"/>
          </a:xfrm>
        </p:grpSpPr>
        <p:sp>
          <p:nvSpPr>
            <p:cNvPr id="1043"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40" name="Text Box 26"/>
          <p:cNvSpPr txBox="1">
            <a:spLocks noChangeArrowheads="1"/>
          </p:cNvSpPr>
          <p:nvPr userDrawn="1"/>
        </p:nvSpPr>
        <p:spPr bwMode="auto">
          <a:xfrm>
            <a:off x="7213600" y="5435600"/>
            <a:ext cx="8509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dirty="0" smtClean="0"/>
              <a:t>12-</a:t>
            </a:r>
            <a:fld id="{A00A7FD7-AEA3-4499-9D3B-7E8E3FDD79FD}" type="slidenum">
              <a:rPr lang="en-US"/>
              <a:pPr eaLnBrk="1" hangingPunct="1">
                <a:spcBef>
                  <a:spcPct val="50000"/>
                </a:spcBef>
              </a:pPr>
              <a:t>‹#›</a:t>
            </a:fld>
            <a:endParaRPr lang="en-US" dirty="0"/>
          </a:p>
        </p:txBody>
      </p:sp>
      <p:sp>
        <p:nvSpPr>
          <p:cNvPr id="9243" name="Text Box 27"/>
          <p:cNvSpPr txBox="1">
            <a:spLocks noChangeArrowheads="1"/>
          </p:cNvSpPr>
          <p:nvPr userDrawn="1"/>
        </p:nvSpPr>
        <p:spPr bwMode="auto">
          <a:xfrm rot="16200000">
            <a:off x="-2259593" y="3391148"/>
            <a:ext cx="4716035" cy="10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defRPr/>
            </a:pPr>
            <a:r>
              <a:rPr lang="en-US" sz="700" b="1" i="1" dirty="0" smtClean="0">
                <a:latin typeface="Book Antiqua" pitchFamily="18" charset="0"/>
              </a:rPr>
              <a:t>Most material</a:t>
            </a:r>
            <a:r>
              <a:rPr lang="en-US" sz="700" b="1" i="1" baseline="0" dirty="0" smtClean="0">
                <a:latin typeface="Book Antiqua" pitchFamily="18" charset="0"/>
              </a:rPr>
              <a:t> © Pearson/Prentice-Hall.  Some material </a:t>
            </a:r>
            <a:r>
              <a:rPr lang="en-US" sz="700" b="1" i="1" dirty="0" smtClean="0">
                <a:latin typeface="Book Antiqua" pitchFamily="18" charset="0"/>
              </a:rPr>
              <a:t>© 2006 The McGraw-Hill Companies, Inc. All rights reserved.</a:t>
            </a:r>
            <a:endParaRPr lang="en-US" sz="700" dirty="0" smtClean="0"/>
          </a:p>
        </p:txBody>
      </p:sp>
    </p:spTree>
  </p:cSld>
  <p:clrMap bg1="lt1" tx1="dk1" bg2="lt2" tx2="dk2" accent1="accent1" accent2="accent2" accent3="accent3" accent4="accent4" accent5="accent5" accent6="accent6" hlink="hlink" folHlink="folHlink"/>
  <p:sldLayoutIdLst>
    <p:sldLayoutId id="2147483677"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txStyles>
    <p:titleStyle>
      <a:lvl1pPr algn="ctr" defTabSz="809625" rtl="0" eaLnBrk="0" fontAlgn="base" hangingPunct="0">
        <a:spcBef>
          <a:spcPct val="0"/>
        </a:spcBef>
        <a:spcAft>
          <a:spcPct val="0"/>
        </a:spcAft>
        <a:defRPr sz="3800">
          <a:solidFill>
            <a:schemeClr val="tx2"/>
          </a:solidFill>
          <a:latin typeface="+mj-lt"/>
          <a:ea typeface="+mj-ea"/>
          <a:cs typeface="+mj-cs"/>
        </a:defRPr>
      </a:lvl1pPr>
      <a:lvl2pPr algn="ctr" defTabSz="809625" rtl="0" eaLnBrk="0" fontAlgn="base" hangingPunct="0">
        <a:spcBef>
          <a:spcPct val="0"/>
        </a:spcBef>
        <a:spcAft>
          <a:spcPct val="0"/>
        </a:spcAft>
        <a:defRPr sz="3800">
          <a:solidFill>
            <a:schemeClr val="tx2"/>
          </a:solidFill>
          <a:latin typeface="Arial" charset="0"/>
        </a:defRPr>
      </a:lvl2pPr>
      <a:lvl3pPr algn="ctr" defTabSz="809625" rtl="0" eaLnBrk="0" fontAlgn="base" hangingPunct="0">
        <a:spcBef>
          <a:spcPct val="0"/>
        </a:spcBef>
        <a:spcAft>
          <a:spcPct val="0"/>
        </a:spcAft>
        <a:defRPr sz="3800">
          <a:solidFill>
            <a:schemeClr val="tx2"/>
          </a:solidFill>
          <a:latin typeface="Arial" charset="0"/>
        </a:defRPr>
      </a:lvl3pPr>
      <a:lvl4pPr algn="ctr" defTabSz="809625" rtl="0" eaLnBrk="0" fontAlgn="base" hangingPunct="0">
        <a:spcBef>
          <a:spcPct val="0"/>
        </a:spcBef>
        <a:spcAft>
          <a:spcPct val="0"/>
        </a:spcAft>
        <a:defRPr sz="3800">
          <a:solidFill>
            <a:schemeClr val="tx2"/>
          </a:solidFill>
          <a:latin typeface="Arial" charset="0"/>
        </a:defRPr>
      </a:lvl4pPr>
      <a:lvl5pPr algn="ctr" defTabSz="809625" rtl="0" eaLnBrk="0" fontAlgn="base" hangingPunct="0">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eaLnBrk="0" fontAlgn="base" hangingPunct="0">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eaLnBrk="0" fontAlgn="base" hangingPunct="0">
        <a:spcBef>
          <a:spcPct val="20000"/>
        </a:spcBef>
        <a:spcAft>
          <a:spcPct val="0"/>
        </a:spcAft>
        <a:buClr>
          <a:srgbClr val="0B3F49"/>
        </a:buClr>
        <a:buSzPct val="60000"/>
        <a:buFont typeface="Wingdings" pitchFamily="2" charset="2"/>
        <a:buChar char="§"/>
        <a:defRPr sz="2800">
          <a:solidFill>
            <a:schemeClr val="tx1"/>
          </a:solidFill>
          <a:latin typeface="+mn-lt"/>
        </a:defRPr>
      </a:lvl2pPr>
      <a:lvl3pPr marL="906463" indent="-223838"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3pPr>
      <a:lvl4pPr marL="1255713" indent="-234950"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4pPr>
      <a:lvl5pPr marL="1604963" indent="-234950"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5pPr>
      <a:lvl6pPr marL="20621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6pPr>
      <a:lvl7pPr marL="25193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7pPr>
      <a:lvl8pPr marL="29765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8pPr>
      <a:lvl9pPr marL="34337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bwMode="blackWhite">
          <a:xfrm>
            <a:off x="617220" y="330200"/>
            <a:ext cx="6995160" cy="594360"/>
          </a:xfrm>
          <a:prstGeom prst="rect">
            <a:avLst/>
          </a:prstGeom>
          <a:solidFill>
            <a:schemeClr val="tx2"/>
          </a:solidFill>
          <a:ln w="3175">
            <a:solidFill>
              <a:srgbClr val="5F5F5F"/>
            </a:solidFill>
            <a:miter lim="800000"/>
            <a:headEnd/>
            <a:tailEnd/>
          </a:ln>
          <a:effectLst>
            <a:outerShdw dist="107763" dir="2700000" algn="ctr" rotWithShape="0">
              <a:schemeClr val="bg2">
                <a:alpha val="50000"/>
              </a:schemeClr>
            </a:outerShdw>
          </a:effectLst>
        </p:spPr>
        <p:txBody>
          <a:bodyPr vert="horz" wrap="square" lIns="161977" tIns="40494" rIns="80988" bIns="40494" numCol="1" anchor="ctr" anchorCtr="0" compatLnSpc="1">
            <a:prstTxWarp prst="textNoShape">
              <a:avLst/>
            </a:prstTxWarp>
          </a:bodyPr>
          <a:lstStyle/>
          <a:p>
            <a:pPr lvl="0"/>
            <a:r>
              <a:rPr lang="en-US" dirty="0" smtClean="0"/>
              <a:t>Click to edit Master title style</a:t>
            </a:r>
          </a:p>
        </p:txBody>
      </p:sp>
      <p:sp>
        <p:nvSpPr>
          <p:cNvPr id="122883" name="Rectangle 3"/>
          <p:cNvSpPr>
            <a:spLocks noGrp="1" noChangeArrowheads="1"/>
          </p:cNvSpPr>
          <p:nvPr>
            <p:ph type="body" idx="1"/>
          </p:nvPr>
        </p:nvSpPr>
        <p:spPr bwMode="auto">
          <a:xfrm>
            <a:off x="617220" y="1056640"/>
            <a:ext cx="6995160" cy="4424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988" tIns="40494" rIns="80988" bIns="4049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617220" y="5481320"/>
            <a:ext cx="4800600" cy="316442"/>
          </a:xfrm>
          <a:prstGeom prst="rect">
            <a:avLst/>
          </a:prstGeom>
        </p:spPr>
        <p:txBody>
          <a:bodyPr vert="horz" lIns="80988" tIns="40494" rIns="80988" bIns="40494" rtlCol="0" anchor="ctr"/>
          <a:lstStyle>
            <a:lvl1pPr algn="l">
              <a:defRPr sz="1100">
                <a:solidFill>
                  <a:schemeClr val="tx1">
                    <a:lumMod val="50000"/>
                    <a:lumOff val="50000"/>
                  </a:schemeClr>
                </a:solidFill>
                <a:latin typeface="+mj-lt"/>
              </a:defRPr>
            </a:lvl1pPr>
          </a:lstStyle>
          <a:p>
            <a:pPr>
              <a:defRPr/>
            </a:pPr>
            <a:r>
              <a:rPr lang="en-US" b="1">
                <a:solidFill>
                  <a:prstClr val="black">
                    <a:lumMod val="50000"/>
                    <a:lumOff val="50000"/>
                  </a:prstClr>
                </a:solidFill>
              </a:rPr>
              <a:t>Copyright © 2011 Pearson Education, Inc.  Publishing as Prentice Hall.  </a:t>
            </a:r>
          </a:p>
        </p:txBody>
      </p:sp>
      <p:sp>
        <p:nvSpPr>
          <p:cNvPr id="6" name="Slide Number Placeholder 5"/>
          <p:cNvSpPr>
            <a:spLocks noGrp="1"/>
          </p:cNvSpPr>
          <p:nvPr>
            <p:ph type="sldNum" sz="quarter" idx="4"/>
          </p:nvPr>
        </p:nvSpPr>
        <p:spPr>
          <a:xfrm>
            <a:off x="5897880" y="5508837"/>
            <a:ext cx="1920240" cy="316442"/>
          </a:xfrm>
          <a:prstGeom prst="rect">
            <a:avLst/>
          </a:prstGeom>
        </p:spPr>
        <p:txBody>
          <a:bodyPr vert="horz" lIns="80988" tIns="40494" rIns="80988" bIns="40494" rtlCol="0" anchor="ctr"/>
          <a:lstStyle>
            <a:lvl1pPr algn="r">
              <a:defRPr sz="1100">
                <a:solidFill>
                  <a:schemeClr val="tx1">
                    <a:lumMod val="50000"/>
                    <a:lumOff val="50000"/>
                  </a:schemeClr>
                </a:solidFill>
                <a:latin typeface="+mj-lt"/>
              </a:defRPr>
            </a:lvl1pPr>
          </a:lstStyle>
          <a:p>
            <a:pPr>
              <a:defRPr/>
            </a:pPr>
            <a:r>
              <a:rPr lang="en-US" b="1">
                <a:solidFill>
                  <a:prstClr val="black">
                    <a:lumMod val="50000"/>
                    <a:lumOff val="50000"/>
                  </a:prstClr>
                </a:solidFill>
              </a:rPr>
              <a:t>12-</a:t>
            </a:r>
            <a:fld id="{9962B8FE-21CC-4460-983C-9E039BA142DC}" type="slidenum">
              <a:rPr lang="en-US" b="1">
                <a:solidFill>
                  <a:prstClr val="black">
                    <a:lumMod val="50000"/>
                    <a:lumOff val="50000"/>
                  </a:prstClr>
                </a:solidFill>
              </a:rPr>
              <a:pPr>
                <a:defRPr/>
              </a:pPr>
              <a:t>‹#›</a:t>
            </a:fld>
            <a:endParaRPr lang="en-US" b="1">
              <a:solidFill>
                <a:prstClr val="black">
                  <a:lumMod val="50000"/>
                  <a:lumOff val="50000"/>
                </a:prstClr>
              </a:solidFill>
            </a:endParaRPr>
          </a:p>
        </p:txBody>
      </p:sp>
    </p:spTree>
    <p:extLst>
      <p:ext uri="{BB962C8B-B14F-4D97-AF65-F5344CB8AC3E}">
        <p14:creationId xmlns:p14="http://schemas.microsoft.com/office/powerpoint/2010/main" val="157887777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Lst>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left)">
                                      <p:cBhvr>
                                        <p:cTn id="7" dur="500"/>
                                        <p:tgtEl>
                                          <p:spTgt spid="12288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2883">
                                            <p:txEl>
                                              <p:pRg st="1" end="1"/>
                                            </p:txEl>
                                          </p:spTgt>
                                        </p:tgtEl>
                                        <p:attrNameLst>
                                          <p:attrName>style.visibility</p:attrName>
                                        </p:attrNameLst>
                                      </p:cBhvr>
                                      <p:to>
                                        <p:strVal val="visible"/>
                                      </p:to>
                                    </p:set>
                                    <p:animEffect transition="in" filter="wipe(left)">
                                      <p:cBhvr>
                                        <p:cTn id="10" dur="500"/>
                                        <p:tgtEl>
                                          <p:spTgt spid="12288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22883">
                                            <p:txEl>
                                              <p:pRg st="2" end="2"/>
                                            </p:txEl>
                                          </p:spTgt>
                                        </p:tgtEl>
                                        <p:attrNameLst>
                                          <p:attrName>style.visibility</p:attrName>
                                        </p:attrNameLst>
                                      </p:cBhvr>
                                      <p:to>
                                        <p:strVal val="visible"/>
                                      </p:to>
                                    </p:set>
                                    <p:animEffect transition="in" filter="wipe(left)">
                                      <p:cBhvr>
                                        <p:cTn id="13" dur="500"/>
                                        <p:tgtEl>
                                          <p:spTgt spid="12288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22883">
                                            <p:txEl>
                                              <p:pRg st="3" end="3"/>
                                            </p:txEl>
                                          </p:spTgt>
                                        </p:tgtEl>
                                        <p:attrNameLst>
                                          <p:attrName>style.visibility</p:attrName>
                                        </p:attrNameLst>
                                      </p:cBhvr>
                                      <p:to>
                                        <p:strVal val="visible"/>
                                      </p:to>
                                    </p:set>
                                    <p:animEffect transition="in" filter="wipe(left)">
                                      <p:cBhvr>
                                        <p:cTn id="16" dur="500"/>
                                        <p:tgtEl>
                                          <p:spTgt spid="12288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22883">
                                            <p:txEl>
                                              <p:pRg st="4" end="4"/>
                                            </p:txEl>
                                          </p:spTgt>
                                        </p:tgtEl>
                                        <p:attrNameLst>
                                          <p:attrName>style.visibility</p:attrName>
                                        </p:attrNameLst>
                                      </p:cBhvr>
                                      <p:to>
                                        <p:strVal val="visible"/>
                                      </p:to>
                                    </p:set>
                                    <p:animEffect transition="in" filter="wipe(left)">
                                      <p:cBhvr>
                                        <p:cTn id="19" dur="500"/>
                                        <p:tgtEl>
                                          <p:spTgt spid="1228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tmplLst>
          <p:tmpl lvl="1">
            <p:tnLst>
              <p:par>
                <p:cTn presetID="22" presetClass="entr" presetSubtype="8" fill="hold" nodeType="after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Lst>
      </p:bldP>
    </p:bldLst>
  </p:timing>
  <p:hf hdr="0" dt="0"/>
  <p:txStyles>
    <p:titleStyle>
      <a:lvl1pPr algn="l" rtl="0" eaLnBrk="0" fontAlgn="base" hangingPunct="0">
        <a:spcBef>
          <a:spcPct val="0"/>
        </a:spcBef>
        <a:spcAft>
          <a:spcPct val="0"/>
        </a:spcAft>
        <a:defRPr sz="2800">
          <a:solidFill>
            <a:srgbClr val="BFBFBF"/>
          </a:solidFill>
          <a:latin typeface="+mj-lt"/>
          <a:ea typeface="+mj-ea"/>
          <a:cs typeface="+mj-cs"/>
        </a:defRPr>
      </a:lvl1pPr>
      <a:lvl2pPr algn="l" rtl="0" eaLnBrk="0" fontAlgn="base" hangingPunct="0">
        <a:spcBef>
          <a:spcPct val="0"/>
        </a:spcBef>
        <a:spcAft>
          <a:spcPct val="0"/>
        </a:spcAft>
        <a:defRPr sz="2800">
          <a:solidFill>
            <a:srgbClr val="BFBFBF"/>
          </a:solidFill>
          <a:latin typeface="Calibri" pitchFamily="34" charset="0"/>
        </a:defRPr>
      </a:lvl2pPr>
      <a:lvl3pPr algn="l" rtl="0" eaLnBrk="0" fontAlgn="base" hangingPunct="0">
        <a:spcBef>
          <a:spcPct val="0"/>
        </a:spcBef>
        <a:spcAft>
          <a:spcPct val="0"/>
        </a:spcAft>
        <a:defRPr sz="2800">
          <a:solidFill>
            <a:srgbClr val="BFBFBF"/>
          </a:solidFill>
          <a:latin typeface="Calibri" pitchFamily="34" charset="0"/>
        </a:defRPr>
      </a:lvl3pPr>
      <a:lvl4pPr algn="l" rtl="0" eaLnBrk="0" fontAlgn="base" hangingPunct="0">
        <a:spcBef>
          <a:spcPct val="0"/>
        </a:spcBef>
        <a:spcAft>
          <a:spcPct val="0"/>
        </a:spcAft>
        <a:defRPr sz="2800">
          <a:solidFill>
            <a:srgbClr val="BFBFBF"/>
          </a:solidFill>
          <a:latin typeface="Calibri" pitchFamily="34" charset="0"/>
        </a:defRPr>
      </a:lvl4pPr>
      <a:lvl5pPr algn="l" rtl="0" eaLnBrk="0" fontAlgn="base" hangingPunct="0">
        <a:spcBef>
          <a:spcPct val="0"/>
        </a:spcBef>
        <a:spcAft>
          <a:spcPct val="0"/>
        </a:spcAft>
        <a:defRPr sz="2800">
          <a:solidFill>
            <a:srgbClr val="BFBFBF"/>
          </a:solidFill>
          <a:latin typeface="Calibri" pitchFamily="34" charset="0"/>
        </a:defRPr>
      </a:lvl5pPr>
      <a:lvl6pPr marL="404942" algn="l" rtl="0" eaLnBrk="1" fontAlgn="base" hangingPunct="1">
        <a:spcBef>
          <a:spcPct val="0"/>
        </a:spcBef>
        <a:spcAft>
          <a:spcPct val="0"/>
        </a:spcAft>
        <a:defRPr sz="2800">
          <a:solidFill>
            <a:srgbClr val="336699"/>
          </a:solidFill>
          <a:latin typeface="Arial" charset="0"/>
        </a:defRPr>
      </a:lvl6pPr>
      <a:lvl7pPr marL="809884" algn="l" rtl="0" eaLnBrk="1" fontAlgn="base" hangingPunct="1">
        <a:spcBef>
          <a:spcPct val="0"/>
        </a:spcBef>
        <a:spcAft>
          <a:spcPct val="0"/>
        </a:spcAft>
        <a:defRPr sz="2800">
          <a:solidFill>
            <a:srgbClr val="336699"/>
          </a:solidFill>
          <a:latin typeface="Arial" charset="0"/>
        </a:defRPr>
      </a:lvl7pPr>
      <a:lvl8pPr marL="1214826" algn="l" rtl="0" eaLnBrk="1" fontAlgn="base" hangingPunct="1">
        <a:spcBef>
          <a:spcPct val="0"/>
        </a:spcBef>
        <a:spcAft>
          <a:spcPct val="0"/>
        </a:spcAft>
        <a:defRPr sz="2800">
          <a:solidFill>
            <a:srgbClr val="336699"/>
          </a:solidFill>
          <a:latin typeface="Arial" charset="0"/>
        </a:defRPr>
      </a:lvl8pPr>
      <a:lvl9pPr marL="1619768" algn="l" rtl="0" eaLnBrk="1" fontAlgn="base" hangingPunct="1">
        <a:spcBef>
          <a:spcPct val="0"/>
        </a:spcBef>
        <a:spcAft>
          <a:spcPct val="0"/>
        </a:spcAft>
        <a:defRPr sz="2800">
          <a:solidFill>
            <a:srgbClr val="336699"/>
          </a:solidFill>
          <a:latin typeface="Arial" charset="0"/>
        </a:defRPr>
      </a:lvl9pPr>
    </p:titleStyle>
    <p:bodyStyle>
      <a:lvl1pPr marL="303707" indent="-303707" algn="l" rtl="0" eaLnBrk="0" fontAlgn="base" hangingPunct="0">
        <a:spcBef>
          <a:spcPct val="20000"/>
        </a:spcBef>
        <a:spcAft>
          <a:spcPct val="0"/>
        </a:spcAft>
        <a:buClr>
          <a:schemeClr val="tx1"/>
        </a:buClr>
        <a:buFont typeface="Wingdings" pitchFamily="2" charset="2"/>
        <a:buChar char="Ø"/>
        <a:defRPr sz="2100" b="1">
          <a:solidFill>
            <a:srgbClr val="CC6600"/>
          </a:solidFill>
          <a:latin typeface="Times New Roman" pitchFamily="18" charset="0"/>
          <a:ea typeface="+mn-ea"/>
          <a:cs typeface="+mn-cs"/>
        </a:defRPr>
      </a:lvl1pPr>
      <a:lvl2pPr marL="658031" indent="-253089" algn="l" rtl="0" eaLnBrk="0" fontAlgn="base" hangingPunct="0">
        <a:spcBef>
          <a:spcPct val="20000"/>
        </a:spcBef>
        <a:spcAft>
          <a:spcPct val="0"/>
        </a:spcAft>
        <a:buClr>
          <a:srgbClr val="336699"/>
        </a:buClr>
        <a:buFont typeface="Times New Roman" pitchFamily="18" charset="0"/>
        <a:buChar char="–"/>
        <a:defRPr sz="1900">
          <a:solidFill>
            <a:schemeClr val="tx1"/>
          </a:solidFill>
          <a:latin typeface="Times New Roman" pitchFamily="18" charset="0"/>
        </a:defRPr>
      </a:lvl2pPr>
      <a:lvl3pPr marL="1012355" indent="-202471" algn="l" rtl="0" eaLnBrk="0" fontAlgn="base" hangingPunct="0">
        <a:spcBef>
          <a:spcPct val="20000"/>
        </a:spcBef>
        <a:spcAft>
          <a:spcPct val="0"/>
        </a:spcAft>
        <a:buClr>
          <a:schemeClr val="tx1"/>
        </a:buClr>
        <a:buChar char="•"/>
        <a:defRPr sz="1800">
          <a:solidFill>
            <a:schemeClr val="tx1"/>
          </a:solidFill>
          <a:latin typeface="Times New Roman" pitchFamily="18" charset="0"/>
        </a:defRPr>
      </a:lvl3pPr>
      <a:lvl4pPr marL="1417297" indent="-202471" algn="l" rtl="0" eaLnBrk="0" fontAlgn="base" hangingPunct="0">
        <a:spcBef>
          <a:spcPct val="20000"/>
        </a:spcBef>
        <a:spcAft>
          <a:spcPct val="0"/>
        </a:spcAft>
        <a:buClr>
          <a:srgbClr val="336699"/>
        </a:buClr>
        <a:buChar char="–"/>
        <a:defRPr sz="1800">
          <a:solidFill>
            <a:schemeClr val="tx1"/>
          </a:solidFill>
          <a:latin typeface="Times New Roman" pitchFamily="18" charset="0"/>
        </a:defRPr>
      </a:lvl4pPr>
      <a:lvl5pPr marL="1822239" indent="-202471" algn="l" rtl="0" eaLnBrk="0" fontAlgn="base" hangingPunct="0">
        <a:spcBef>
          <a:spcPct val="20000"/>
        </a:spcBef>
        <a:spcAft>
          <a:spcPct val="0"/>
        </a:spcAft>
        <a:buClr>
          <a:srgbClr val="336699"/>
        </a:buClr>
        <a:buChar char="»"/>
        <a:defRPr sz="1800">
          <a:solidFill>
            <a:schemeClr val="tx1"/>
          </a:solidFill>
          <a:latin typeface="Times New Roman" pitchFamily="18" charset="0"/>
        </a:defRPr>
      </a:lvl5pPr>
      <a:lvl6pPr marL="2227181" indent="-202471" algn="l" rtl="0" eaLnBrk="1" fontAlgn="base" hangingPunct="1">
        <a:spcBef>
          <a:spcPct val="20000"/>
        </a:spcBef>
        <a:spcAft>
          <a:spcPct val="0"/>
        </a:spcAft>
        <a:buClr>
          <a:srgbClr val="336699"/>
        </a:buClr>
        <a:buChar char="»"/>
        <a:defRPr sz="1800">
          <a:solidFill>
            <a:schemeClr val="tx1"/>
          </a:solidFill>
          <a:latin typeface="+mn-lt"/>
        </a:defRPr>
      </a:lvl6pPr>
      <a:lvl7pPr marL="2632123" indent="-202471" algn="l" rtl="0" eaLnBrk="1" fontAlgn="base" hangingPunct="1">
        <a:spcBef>
          <a:spcPct val="20000"/>
        </a:spcBef>
        <a:spcAft>
          <a:spcPct val="0"/>
        </a:spcAft>
        <a:buClr>
          <a:srgbClr val="336699"/>
        </a:buClr>
        <a:buChar char="»"/>
        <a:defRPr sz="1800">
          <a:solidFill>
            <a:schemeClr val="tx1"/>
          </a:solidFill>
          <a:latin typeface="+mn-lt"/>
        </a:defRPr>
      </a:lvl7pPr>
      <a:lvl8pPr marL="3037065" indent="-202471" algn="l" rtl="0" eaLnBrk="1" fontAlgn="base" hangingPunct="1">
        <a:spcBef>
          <a:spcPct val="20000"/>
        </a:spcBef>
        <a:spcAft>
          <a:spcPct val="0"/>
        </a:spcAft>
        <a:buClr>
          <a:srgbClr val="336699"/>
        </a:buClr>
        <a:buChar char="»"/>
        <a:defRPr sz="1800">
          <a:solidFill>
            <a:schemeClr val="tx1"/>
          </a:solidFill>
          <a:latin typeface="+mn-lt"/>
        </a:defRPr>
      </a:lvl8pPr>
      <a:lvl9pPr marL="3442007" indent="-202471" algn="l" rtl="0" eaLnBrk="1" fontAlgn="base" hangingPunct="1">
        <a:spcBef>
          <a:spcPct val="20000"/>
        </a:spcBef>
        <a:spcAft>
          <a:spcPct val="0"/>
        </a:spcAft>
        <a:buClr>
          <a:srgbClr val="336699"/>
        </a:buClr>
        <a:buChar char="»"/>
        <a:defRPr sz="1800">
          <a:solidFill>
            <a:schemeClr val="tx1"/>
          </a:solidFill>
          <a:latin typeface="+mn-lt"/>
        </a:defRPr>
      </a:lvl9pPr>
    </p:bodyStyle>
    <p:otherStyle>
      <a:defPPr>
        <a:defRPr lang="en-US"/>
      </a:defPPr>
      <a:lvl1pPr marL="0" algn="l" defTabSz="809884" rtl="0" eaLnBrk="1" latinLnBrk="0" hangingPunct="1">
        <a:defRPr sz="1600" kern="1200">
          <a:solidFill>
            <a:schemeClr val="tx1"/>
          </a:solidFill>
          <a:latin typeface="+mn-lt"/>
          <a:ea typeface="+mn-ea"/>
          <a:cs typeface="+mn-cs"/>
        </a:defRPr>
      </a:lvl1pPr>
      <a:lvl2pPr marL="404942" algn="l" defTabSz="809884" rtl="0" eaLnBrk="1" latinLnBrk="0" hangingPunct="1">
        <a:defRPr sz="1600" kern="1200">
          <a:solidFill>
            <a:schemeClr val="tx1"/>
          </a:solidFill>
          <a:latin typeface="+mn-lt"/>
          <a:ea typeface="+mn-ea"/>
          <a:cs typeface="+mn-cs"/>
        </a:defRPr>
      </a:lvl2pPr>
      <a:lvl3pPr marL="809884" algn="l" defTabSz="809884" rtl="0" eaLnBrk="1" latinLnBrk="0" hangingPunct="1">
        <a:defRPr sz="1600" kern="1200">
          <a:solidFill>
            <a:schemeClr val="tx1"/>
          </a:solidFill>
          <a:latin typeface="+mn-lt"/>
          <a:ea typeface="+mn-ea"/>
          <a:cs typeface="+mn-cs"/>
        </a:defRPr>
      </a:lvl3pPr>
      <a:lvl4pPr marL="1214826" algn="l" defTabSz="809884" rtl="0" eaLnBrk="1" latinLnBrk="0" hangingPunct="1">
        <a:defRPr sz="1600" kern="1200">
          <a:solidFill>
            <a:schemeClr val="tx1"/>
          </a:solidFill>
          <a:latin typeface="+mn-lt"/>
          <a:ea typeface="+mn-ea"/>
          <a:cs typeface="+mn-cs"/>
        </a:defRPr>
      </a:lvl4pPr>
      <a:lvl5pPr marL="1619768" algn="l" defTabSz="809884" rtl="0" eaLnBrk="1" latinLnBrk="0" hangingPunct="1">
        <a:defRPr sz="1600" kern="1200">
          <a:solidFill>
            <a:schemeClr val="tx1"/>
          </a:solidFill>
          <a:latin typeface="+mn-lt"/>
          <a:ea typeface="+mn-ea"/>
          <a:cs typeface="+mn-cs"/>
        </a:defRPr>
      </a:lvl5pPr>
      <a:lvl6pPr marL="2024710" algn="l" defTabSz="809884" rtl="0" eaLnBrk="1" latinLnBrk="0" hangingPunct="1">
        <a:defRPr sz="1600" kern="1200">
          <a:solidFill>
            <a:schemeClr val="tx1"/>
          </a:solidFill>
          <a:latin typeface="+mn-lt"/>
          <a:ea typeface="+mn-ea"/>
          <a:cs typeface="+mn-cs"/>
        </a:defRPr>
      </a:lvl6pPr>
      <a:lvl7pPr marL="2429652" algn="l" defTabSz="809884" rtl="0" eaLnBrk="1" latinLnBrk="0" hangingPunct="1">
        <a:defRPr sz="1600" kern="1200">
          <a:solidFill>
            <a:schemeClr val="tx1"/>
          </a:solidFill>
          <a:latin typeface="+mn-lt"/>
          <a:ea typeface="+mn-ea"/>
          <a:cs typeface="+mn-cs"/>
        </a:defRPr>
      </a:lvl7pPr>
      <a:lvl8pPr marL="2834594" algn="l" defTabSz="809884" rtl="0" eaLnBrk="1" latinLnBrk="0" hangingPunct="1">
        <a:defRPr sz="1600" kern="1200">
          <a:solidFill>
            <a:schemeClr val="tx1"/>
          </a:solidFill>
          <a:latin typeface="+mn-lt"/>
          <a:ea typeface="+mn-ea"/>
          <a:cs typeface="+mn-cs"/>
        </a:defRPr>
      </a:lvl8pPr>
      <a:lvl9pPr marL="3239536" algn="l" defTabSz="809884"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XKUPDUDOBVo"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ddt_IGMMOr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9CeANn0odeQ" TargetMode="External"/><Relationship Id="rId2" Type="http://schemas.openxmlformats.org/officeDocument/2006/relationships/hyperlink" Target="https://www.youtube.com/watch?v=UQrPVmcgJJk" TargetMode="External"/><Relationship Id="rId1" Type="http://schemas.openxmlformats.org/officeDocument/2006/relationships/slideLayout" Target="../slideLayouts/slideLayout2.xml"/><Relationship Id="rId5" Type="http://schemas.openxmlformats.org/officeDocument/2006/relationships/hyperlink" Target="https://www.youtube.com/watch?v=x3xq0B1i-rs" TargetMode="External"/><Relationship Id="rId4" Type="http://schemas.openxmlformats.org/officeDocument/2006/relationships/hyperlink" Target="https://www.youtube.com/watch?v=J5_n8S4T3ak"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uVJpHqqGEww&amp;list=PLz6vBjtZI-VnYXNdZJ3oYDL5CMSyB8rEu&amp;index=6" TargetMode="External"/><Relationship Id="rId2" Type="http://schemas.openxmlformats.org/officeDocument/2006/relationships/hyperlink" Target="https://www.youtube.com/watch?v=XklyhJI035I" TargetMode="External"/><Relationship Id="rId1" Type="http://schemas.openxmlformats.org/officeDocument/2006/relationships/slideLayout" Target="../slideLayouts/slideLayout12.xml"/><Relationship Id="rId4" Type="http://schemas.openxmlformats.org/officeDocument/2006/relationships/hyperlink" Target="https://www.youtube.com/watch?v=H1SiGs-SVdA"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smtClean="0"/>
              <a:t>Leadership</a:t>
            </a:r>
          </a:p>
        </p:txBody>
      </p:sp>
      <p:sp>
        <p:nvSpPr>
          <p:cNvPr id="2" name="TextBox 1"/>
          <p:cNvSpPr txBox="1"/>
          <p:nvPr/>
        </p:nvSpPr>
        <p:spPr>
          <a:xfrm>
            <a:off x="1307205" y="3535251"/>
            <a:ext cx="5756857" cy="830997"/>
          </a:xfrm>
          <a:prstGeom prst="rect">
            <a:avLst/>
          </a:prstGeom>
          <a:blipFill>
            <a:blip r:embed="rId2"/>
            <a:tile tx="0" ty="0" sx="100000" sy="100000" flip="none" algn="tl"/>
          </a:blipFill>
        </p:spPr>
        <p:txBody>
          <a:bodyPr wrap="square" rtlCol="0">
            <a:spAutoFit/>
          </a:bodyPr>
          <a:lstStyle/>
          <a:p>
            <a:r>
              <a:rPr lang="en-US" dirty="0" smtClean="0"/>
              <a:t>For a quick overview of ten perspectives </a:t>
            </a:r>
            <a:r>
              <a:rPr lang="en-US" dirty="0"/>
              <a:t>on “Leadership”</a:t>
            </a:r>
            <a:r>
              <a:rPr lang="en-US" dirty="0" smtClean="0"/>
              <a:t>       – not all of which we emphasize in this course -- see</a:t>
            </a:r>
            <a:r>
              <a:rPr lang="en-US" dirty="0"/>
              <a:t>: </a:t>
            </a:r>
            <a:r>
              <a:rPr lang="en-US" dirty="0">
                <a:hlinkClick r:id="rId3"/>
              </a:rPr>
              <a:t>https://</a:t>
            </a:r>
            <a:r>
              <a:rPr lang="en-US" dirty="0" smtClean="0">
                <a:hlinkClick r:id="rId3"/>
              </a:rPr>
              <a:t>www.youtube.com/watch?v=XKUPDUDOBVo</a:t>
            </a:r>
            <a:r>
              <a:rPr lang="en-US" dirty="0" smtClean="0"/>
              <a:t> (5 min.)</a:t>
            </a:r>
            <a:endParaRPr lang="en-US"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Transactional Leadership</a:t>
            </a:r>
          </a:p>
        </p:txBody>
      </p:sp>
      <p:sp>
        <p:nvSpPr>
          <p:cNvPr id="15363" name="Rectangle 3"/>
          <p:cNvSpPr>
            <a:spLocks noGrp="1" noChangeArrowheads="1"/>
          </p:cNvSpPr>
          <p:nvPr>
            <p:ph type="body" idx="1"/>
          </p:nvPr>
        </p:nvSpPr>
        <p:spPr>
          <a:xfrm>
            <a:off x="172528" y="1387475"/>
            <a:ext cx="4615132" cy="4013200"/>
          </a:xfrm>
        </p:spPr>
        <p:txBody>
          <a:bodyPr/>
          <a:lstStyle/>
          <a:p>
            <a:pPr eaLnBrk="1" hangingPunct="1">
              <a:lnSpc>
                <a:spcPct val="90000"/>
              </a:lnSpc>
              <a:buFont typeface="Wingdings" pitchFamily="2" charset="2"/>
              <a:buNone/>
            </a:pPr>
            <a:r>
              <a:rPr lang="en-US" sz="2800" dirty="0" smtClean="0"/>
              <a:t>   Transactional Leaders</a:t>
            </a:r>
          </a:p>
          <a:p>
            <a:pPr lvl="1" eaLnBrk="1" hangingPunct="1">
              <a:lnSpc>
                <a:spcPct val="90000"/>
              </a:lnSpc>
            </a:pPr>
            <a:r>
              <a:rPr lang="en-US" sz="2400" dirty="0" smtClean="0"/>
              <a:t>Use </a:t>
            </a:r>
            <a:r>
              <a:rPr lang="en-US" sz="2400" dirty="0" smtClean="0">
                <a:effectLst>
                  <a:outerShdw blurRad="38100" dist="38100" dir="2700000" algn="tl">
                    <a:srgbClr val="000000">
                      <a:alpha val="43137"/>
                    </a:srgbClr>
                  </a:outerShdw>
                </a:effectLst>
              </a:rPr>
              <a:t>reward</a:t>
            </a:r>
            <a:r>
              <a:rPr lang="en-US" sz="2400" dirty="0" smtClean="0"/>
              <a:t> and </a:t>
            </a:r>
            <a:r>
              <a:rPr lang="en-US" sz="2400" dirty="0" smtClean="0">
                <a:effectLst>
                  <a:outerShdw blurRad="38100" dist="38100" dir="2700000" algn="tl">
                    <a:srgbClr val="000000">
                      <a:alpha val="43137"/>
                    </a:srgbClr>
                  </a:outerShdw>
                </a:effectLst>
              </a:rPr>
              <a:t>coercive</a:t>
            </a:r>
            <a:r>
              <a:rPr lang="en-US" sz="2400" dirty="0" smtClean="0"/>
              <a:t> powers to  encourage high performance they exchange rewards for performance and punish failure.</a:t>
            </a:r>
          </a:p>
          <a:p>
            <a:pPr lvl="1" eaLnBrk="1" hangingPunct="1">
              <a:lnSpc>
                <a:spcPct val="90000"/>
              </a:lnSpc>
            </a:pPr>
            <a:r>
              <a:rPr lang="en-US" sz="2400" dirty="0" smtClean="0"/>
              <a:t>Push subordinates to change but do not seem to change themselves.</a:t>
            </a:r>
          </a:p>
          <a:p>
            <a:pPr lvl="1" eaLnBrk="1" hangingPunct="1">
              <a:lnSpc>
                <a:spcPct val="90000"/>
              </a:lnSpc>
            </a:pPr>
            <a:r>
              <a:rPr lang="en-US" sz="2400" dirty="0" smtClean="0"/>
              <a:t>Do not have the </a:t>
            </a:r>
            <a:r>
              <a:rPr lang="en-US" sz="2400" dirty="0" smtClean="0">
                <a:effectLst>
                  <a:outerShdw blurRad="38100" dist="38100" dir="2700000" algn="tl">
                    <a:srgbClr val="000000">
                      <a:alpha val="43137"/>
                    </a:srgbClr>
                  </a:outerShdw>
                </a:effectLst>
              </a:rPr>
              <a:t>“vision” </a:t>
            </a:r>
            <a:r>
              <a:rPr lang="en-US" sz="2400" dirty="0" smtClean="0"/>
              <a:t>of the transformational leader.</a:t>
            </a:r>
          </a:p>
        </p:txBody>
      </p:sp>
      <p:sp>
        <p:nvSpPr>
          <p:cNvPr id="2" name="TextBox 1"/>
          <p:cNvSpPr txBox="1"/>
          <p:nvPr/>
        </p:nvSpPr>
        <p:spPr>
          <a:xfrm>
            <a:off x="5254580" y="1564783"/>
            <a:ext cx="2614412" cy="18158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wrap="square" rtlCol="0">
            <a:spAutoFit/>
          </a:bodyPr>
          <a:lstStyle/>
          <a:p>
            <a:r>
              <a:rPr lang="en-US" dirty="0" smtClean="0"/>
              <a:t>For a 3 min. video on some differences between transactional and </a:t>
            </a:r>
            <a:r>
              <a:rPr lang="en-US" dirty="0"/>
              <a:t>transformational leaders, see: </a:t>
            </a:r>
            <a:r>
              <a:rPr lang="en-US" dirty="0">
                <a:hlinkClick r:id="rId3"/>
              </a:rPr>
              <a:t>https://</a:t>
            </a:r>
            <a:r>
              <a:rPr lang="en-US" dirty="0" smtClean="0">
                <a:hlinkClick r:id="rId3"/>
              </a:rPr>
              <a:t>www.youtube.com/watch?v=ddt_IGMMOrI</a:t>
            </a:r>
            <a:r>
              <a:rPr lang="en-US" dirty="0" smtClean="0"/>
              <a:t> </a:t>
            </a:r>
            <a:endParaRPr lang="en-US"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Leadership Model</a:t>
            </a:r>
            <a:endParaRPr lang="en-US" dirty="0"/>
          </a:p>
        </p:txBody>
      </p:sp>
      <p:sp>
        <p:nvSpPr>
          <p:cNvPr id="29699" name="Content Placeholder 2"/>
          <p:cNvSpPr>
            <a:spLocks noGrp="1"/>
          </p:cNvSpPr>
          <p:nvPr>
            <p:ph idx="1"/>
          </p:nvPr>
        </p:nvSpPr>
        <p:spPr/>
        <p:txBody>
          <a:bodyPr/>
          <a:lstStyle/>
          <a:p>
            <a:pPr>
              <a:buFont typeface="Wingdings" pitchFamily="2" charset="2"/>
              <a:buNone/>
            </a:pPr>
            <a:r>
              <a:rPr lang="en-US" dirty="0" smtClean="0"/>
              <a:t> </a:t>
            </a:r>
          </a:p>
        </p:txBody>
      </p:sp>
      <p:sp>
        <p:nvSpPr>
          <p:cNvPr id="4" name="Footer Placeholder 3"/>
          <p:cNvSpPr>
            <a:spLocks noGrp="1"/>
          </p:cNvSpPr>
          <p:nvPr>
            <p:ph type="ftr" sz="quarter" idx="4294967295"/>
          </p:nvPr>
        </p:nvSpPr>
        <p:spPr>
          <a:xfrm>
            <a:off x="617220" y="5481320"/>
            <a:ext cx="4800600" cy="316442"/>
          </a:xfrm>
          <a:prstGeom prst="rect">
            <a:avLst/>
          </a:prstGeom>
        </p:spPr>
        <p:txBody>
          <a:bodyPr lIns="80988" tIns="40494" rIns="80988" bIns="40494"/>
          <a:lstStyle/>
          <a:p>
            <a:pPr>
              <a:defRPr/>
            </a:pPr>
            <a:r>
              <a:rPr lang="en-US" b="1" dirty="0"/>
              <a:t> </a:t>
            </a:r>
            <a:r>
              <a:rPr lang="en-US" b="1" dirty="0" smtClean="0"/>
              <a:t> </a:t>
            </a:r>
            <a:r>
              <a:rPr lang="en-US" b="1" dirty="0"/>
              <a:t> </a:t>
            </a:r>
            <a:r>
              <a:rPr lang="en-US" b="1" dirty="0" smtClean="0"/>
              <a:t>Exhibit 12-5</a:t>
            </a:r>
            <a:endParaRPr lang="en-US" b="1" dirty="0"/>
          </a:p>
          <a:p>
            <a:pPr>
              <a:defRPr/>
            </a:pPr>
            <a:endParaRPr lang="en-US" dirty="0"/>
          </a:p>
          <a:p>
            <a:pPr>
              <a:defRPr/>
            </a:pPr>
            <a:endParaRPr lang="en-US" dirty="0"/>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a:t> </a:t>
            </a:r>
            <a:r>
              <a:rPr lang="en-US" dirty="0" smtClean="0"/>
              <a:t> </a:t>
            </a:r>
            <a:endParaRPr lang="en-US" dirty="0"/>
          </a:p>
        </p:txBody>
      </p:sp>
      <p:graphicFrame>
        <p:nvGraphicFramePr>
          <p:cNvPr id="6" name="Diagram 5"/>
          <p:cNvGraphicFramePr/>
          <p:nvPr>
            <p:extLst>
              <p:ext uri="{D42A27DB-BD31-4B8C-83A1-F6EECF244321}">
                <p14:modId xmlns:p14="http://schemas.microsoft.com/office/powerpoint/2010/main" val="2740661225"/>
              </p:ext>
            </p:extLst>
          </p:nvPr>
        </p:nvGraphicFramePr>
        <p:xfrm>
          <a:off x="621102" y="1409141"/>
          <a:ext cx="6185140" cy="4060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1528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Servant Leadership </a:t>
            </a:r>
            <a:br>
              <a:rPr lang="en-US" dirty="0" smtClean="0"/>
            </a:br>
            <a:r>
              <a:rPr lang="en-US" sz="2400" dirty="0" smtClean="0"/>
              <a:t>(“Authentic Leadership”  </a:t>
            </a:r>
            <a:r>
              <a:rPr lang="en-US" sz="1800" dirty="0" smtClean="0"/>
              <a:t>pg. 411 &amp; 414</a:t>
            </a:r>
            <a:r>
              <a:rPr lang="en-US" sz="2400" dirty="0" smtClean="0"/>
              <a:t>)</a:t>
            </a:r>
            <a:endParaRPr lang="en-US" dirty="0"/>
          </a:p>
        </p:txBody>
      </p:sp>
      <p:sp>
        <p:nvSpPr>
          <p:cNvPr id="4" name="TextBox 3"/>
          <p:cNvSpPr txBox="1"/>
          <p:nvPr/>
        </p:nvSpPr>
        <p:spPr>
          <a:xfrm>
            <a:off x="2471626" y="3570564"/>
            <a:ext cx="3421286" cy="276999"/>
          </a:xfrm>
          <a:prstGeom prst="rect">
            <a:avLst/>
          </a:prstGeom>
          <a:noFill/>
        </p:spPr>
        <p:txBody>
          <a:bodyPr wrap="square" rtlCol="0">
            <a:spAutoFit/>
          </a:bodyPr>
          <a:lstStyle/>
          <a:p>
            <a:r>
              <a:rPr lang="en-US" sz="1200" b="1" dirty="0" smtClean="0"/>
              <a:t>Do you recall the elements of Exhibit 12-6?</a:t>
            </a:r>
            <a:endParaRPr lang="en-US" sz="1200" b="1" dirty="0"/>
          </a:p>
        </p:txBody>
      </p:sp>
      <p:sp>
        <p:nvSpPr>
          <p:cNvPr id="5" name="TextBox 4"/>
          <p:cNvSpPr txBox="1"/>
          <p:nvPr/>
        </p:nvSpPr>
        <p:spPr>
          <a:xfrm>
            <a:off x="483078" y="1406106"/>
            <a:ext cx="5796951" cy="1754326"/>
          </a:xfrm>
          <a:prstGeom prst="rect">
            <a:avLst/>
          </a:prstGeom>
          <a:noFill/>
        </p:spPr>
        <p:txBody>
          <a:bodyPr wrap="square" rtlCol="0">
            <a:spAutoFit/>
          </a:bodyPr>
          <a:lstStyle/>
          <a:p>
            <a:r>
              <a:rPr lang="en-US" sz="2800" dirty="0" smtClean="0"/>
              <a:t>A leadership style that:</a:t>
            </a:r>
          </a:p>
          <a:p>
            <a:pPr marL="285750" indent="-285750">
              <a:buFont typeface="Arial" charset="0"/>
              <a:buChar char="•"/>
            </a:pPr>
            <a:r>
              <a:rPr lang="en-US" sz="2000" dirty="0" smtClean="0"/>
              <a:t>Putting needs of others ahead of own needs</a:t>
            </a:r>
          </a:p>
          <a:p>
            <a:pPr marL="285750" indent="-285750">
              <a:buFont typeface="Arial" charset="0"/>
              <a:buChar char="•"/>
            </a:pPr>
            <a:r>
              <a:rPr lang="en-US" sz="2000" dirty="0" smtClean="0"/>
              <a:t>Emphasizes ethical behavior</a:t>
            </a:r>
          </a:p>
          <a:p>
            <a:pPr marL="285750" indent="-285750">
              <a:buFont typeface="Arial" charset="0"/>
              <a:buChar char="•"/>
            </a:pPr>
            <a:r>
              <a:rPr lang="en-US" sz="2000" dirty="0" smtClean="0"/>
              <a:t>Shares information</a:t>
            </a:r>
          </a:p>
          <a:p>
            <a:pPr marL="285750" indent="-285750">
              <a:buFont typeface="Arial" charset="0"/>
              <a:buChar char="•"/>
            </a:pPr>
            <a:r>
              <a:rPr lang="en-US" sz="2000" dirty="0" smtClean="0"/>
              <a:t>Builds trust</a:t>
            </a:r>
          </a:p>
        </p:txBody>
      </p:sp>
      <p:sp>
        <p:nvSpPr>
          <p:cNvPr id="3" name="Content Placeholder 2"/>
          <p:cNvSpPr>
            <a:spLocks noGrp="1"/>
          </p:cNvSpPr>
          <p:nvPr>
            <p:ph idx="1"/>
          </p:nvPr>
        </p:nvSpPr>
        <p:spPr>
          <a:xfrm>
            <a:off x="365125" y="3245475"/>
            <a:ext cx="7634288" cy="2155199"/>
          </a:xfrm>
        </p:spPr>
        <p:txBody>
          <a:bodyPr/>
          <a:lstStyle/>
          <a:p>
            <a:r>
              <a:rPr lang="en-US" sz="2400" dirty="0" smtClean="0"/>
              <a:t>What are the causes and consequences of “trust”?</a:t>
            </a:r>
          </a:p>
          <a:p>
            <a:endParaRPr lang="en-US" sz="1600" dirty="0" smtClean="0"/>
          </a:p>
          <a:p>
            <a:pPr>
              <a:spcBef>
                <a:spcPts val="0"/>
              </a:spcBef>
            </a:pPr>
            <a:r>
              <a:rPr lang="en-US" sz="2400" dirty="0" smtClean="0"/>
              <a:t>Why is “trust” important for this style of leadership?</a:t>
            </a:r>
            <a:endParaRPr lang="en-US" sz="2400" dirty="0"/>
          </a:p>
        </p:txBody>
      </p:sp>
      <p:sp>
        <p:nvSpPr>
          <p:cNvPr id="6" name="TextBox 5"/>
          <p:cNvSpPr txBox="1"/>
          <p:nvPr/>
        </p:nvSpPr>
        <p:spPr>
          <a:xfrm>
            <a:off x="483078" y="4438983"/>
            <a:ext cx="7630614" cy="1415772"/>
          </a:xfrm>
          <a:prstGeom prst="rect">
            <a:avLst/>
          </a:prstGeom>
          <a:noFill/>
        </p:spPr>
        <p:txBody>
          <a:bodyPr wrap="square" rtlCol="0">
            <a:spAutoFit/>
          </a:bodyPr>
          <a:lstStyle/>
          <a:p>
            <a:r>
              <a:rPr lang="en-US" dirty="0" smtClean="0"/>
              <a:t>For videos on “</a:t>
            </a:r>
            <a:r>
              <a:rPr lang="en-US" dirty="0"/>
              <a:t>Servant Leadership</a:t>
            </a:r>
            <a:r>
              <a:rPr lang="en-US" dirty="0" smtClean="0"/>
              <a:t>” and “Authentic Leadership” </a:t>
            </a:r>
            <a:r>
              <a:rPr lang="en-US" dirty="0"/>
              <a:t>see</a:t>
            </a:r>
            <a:r>
              <a:rPr lang="en-US" dirty="0" smtClean="0"/>
              <a:t>:</a:t>
            </a:r>
          </a:p>
          <a:p>
            <a:r>
              <a:rPr lang="en-US" sz="1400" dirty="0">
                <a:hlinkClick r:id="rId2"/>
              </a:rPr>
              <a:t>https://</a:t>
            </a:r>
            <a:r>
              <a:rPr lang="en-US" sz="1400" dirty="0" smtClean="0">
                <a:hlinkClick r:id="rId2"/>
              </a:rPr>
              <a:t>www.youtube.com/watch?v=UQrPVmcgJJk</a:t>
            </a:r>
            <a:r>
              <a:rPr lang="en-US" sz="1400" dirty="0" smtClean="0"/>
              <a:t> (12 min. </a:t>
            </a:r>
            <a:r>
              <a:rPr lang="en-US" sz="1400" dirty="0" err="1" smtClean="0"/>
              <a:t>TEDx</a:t>
            </a:r>
            <a:r>
              <a:rPr lang="en-US" sz="1400" dirty="0" smtClean="0"/>
              <a:t> talk)</a:t>
            </a:r>
          </a:p>
          <a:p>
            <a:r>
              <a:rPr lang="en-US" sz="1400" dirty="0">
                <a:hlinkClick r:id="rId3"/>
              </a:rPr>
              <a:t>https://</a:t>
            </a:r>
            <a:r>
              <a:rPr lang="en-US" sz="1400" dirty="0" smtClean="0">
                <a:hlinkClick r:id="rId3"/>
              </a:rPr>
              <a:t>www.youtube.com/watch?v=9CeANn0odeQ</a:t>
            </a:r>
            <a:r>
              <a:rPr lang="en-US" sz="1400" dirty="0" smtClean="0"/>
              <a:t> (6 min. </a:t>
            </a:r>
            <a:r>
              <a:rPr lang="en-US" sz="1400" dirty="0" err="1" smtClean="0"/>
              <a:t>TEDx</a:t>
            </a:r>
            <a:r>
              <a:rPr lang="en-US" sz="1400" dirty="0" smtClean="0"/>
              <a:t> talk)</a:t>
            </a:r>
          </a:p>
          <a:p>
            <a:r>
              <a:rPr lang="en-US" sz="1400" dirty="0" smtClean="0">
                <a:hlinkClick r:id="rId4"/>
              </a:rPr>
              <a:t>https</a:t>
            </a:r>
            <a:r>
              <a:rPr lang="en-US" sz="1400" dirty="0">
                <a:hlinkClick r:id="rId4"/>
              </a:rPr>
              <a:t>://</a:t>
            </a:r>
            <a:r>
              <a:rPr lang="en-US" sz="1400" dirty="0" smtClean="0">
                <a:hlinkClick r:id="rId4"/>
              </a:rPr>
              <a:t>www.youtube.com/watch?v=J5_n8S4T3ak</a:t>
            </a:r>
            <a:r>
              <a:rPr lang="en-US" sz="1400" dirty="0" smtClean="0"/>
              <a:t> (15 min.; academic ppt. video, many quotes)</a:t>
            </a:r>
            <a:r>
              <a:rPr lang="en-US" sz="1400" dirty="0">
                <a:hlinkClick r:id="rId5"/>
              </a:rPr>
              <a:t> https://www.youtube.com/watch?v=x3xq0B1i-rs</a:t>
            </a:r>
            <a:r>
              <a:rPr lang="en-US" sz="1400" dirty="0"/>
              <a:t> (3 min.)</a:t>
            </a:r>
          </a:p>
          <a:p>
            <a:r>
              <a:rPr lang="en-US" sz="1400" dirty="0" smtClean="0"/>
              <a:t> </a:t>
            </a:r>
            <a:endParaRPr lang="en-US" sz="1400" dirty="0"/>
          </a:p>
        </p:txBody>
      </p:sp>
    </p:spTree>
    <p:extLst>
      <p:ext uri="{BB962C8B-B14F-4D97-AF65-F5344CB8AC3E}">
        <p14:creationId xmlns:p14="http://schemas.microsoft.com/office/powerpoint/2010/main" val="497268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Leadership Models</a:t>
            </a:r>
          </a:p>
        </p:txBody>
      </p:sp>
      <p:sp>
        <p:nvSpPr>
          <p:cNvPr id="16387" name="Rectangle 3"/>
          <p:cNvSpPr>
            <a:spLocks noGrp="1" noChangeArrowheads="1"/>
          </p:cNvSpPr>
          <p:nvPr>
            <p:ph type="body" sz="half" idx="1"/>
          </p:nvPr>
        </p:nvSpPr>
        <p:spPr/>
        <p:txBody>
          <a:bodyPr/>
          <a:lstStyle/>
          <a:p>
            <a:pPr eaLnBrk="1" hangingPunct="1">
              <a:buFont typeface="Wingdings" pitchFamily="2" charset="2"/>
              <a:buNone/>
            </a:pPr>
            <a:r>
              <a:rPr lang="en-US" sz="3100" dirty="0" smtClean="0"/>
              <a:t>Behavioral Model</a:t>
            </a:r>
          </a:p>
          <a:p>
            <a:pPr lvl="1" eaLnBrk="1" hangingPunct="1"/>
            <a:r>
              <a:rPr lang="en-US" dirty="0" smtClean="0"/>
              <a:t>Identifies the two basic types of behavior that many leaders engaged in to influence their subordinates</a:t>
            </a:r>
          </a:p>
        </p:txBody>
      </p:sp>
      <p:sp>
        <p:nvSpPr>
          <p:cNvPr id="16389" name="Oval 6"/>
          <p:cNvSpPr>
            <a:spLocks noChangeArrowheads="1"/>
          </p:cNvSpPr>
          <p:nvPr/>
        </p:nvSpPr>
        <p:spPr bwMode="auto">
          <a:xfrm>
            <a:off x="6184900" y="3340100"/>
            <a:ext cx="88900" cy="101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Oval 7"/>
          <p:cNvSpPr>
            <a:spLocks noChangeArrowheads="1"/>
          </p:cNvSpPr>
          <p:nvPr/>
        </p:nvSpPr>
        <p:spPr bwMode="auto">
          <a:xfrm>
            <a:off x="6451600" y="3340100"/>
            <a:ext cx="88900" cy="889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Content Placeholder 1"/>
          <p:cNvSpPr>
            <a:spLocks noGrp="1"/>
          </p:cNvSpPr>
          <p:nvPr>
            <p:ph sz="half" idx="2"/>
          </p:nvPr>
        </p:nvSpPr>
        <p:spPr/>
        <p:txBody>
          <a:bodyPr/>
          <a:lstStyle/>
          <a:p>
            <a:endParaRPr lang="en-US"/>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Leadership Models</a:t>
            </a:r>
          </a:p>
        </p:txBody>
      </p:sp>
      <p:sp>
        <p:nvSpPr>
          <p:cNvPr id="38915" name="Rectangle 3"/>
          <p:cNvSpPr>
            <a:spLocks noGrp="1" noChangeArrowheads="1"/>
          </p:cNvSpPr>
          <p:nvPr>
            <p:ph type="body" idx="1"/>
          </p:nvPr>
        </p:nvSpPr>
        <p:spPr>
          <a:xfrm>
            <a:off x="365125" y="1387475"/>
            <a:ext cx="7864475" cy="4394200"/>
          </a:xfrm>
        </p:spPr>
        <p:txBody>
          <a:bodyPr/>
          <a:lstStyle/>
          <a:p>
            <a:pPr eaLnBrk="1" hangingPunct="1">
              <a:lnSpc>
                <a:spcPct val="90000"/>
              </a:lnSpc>
              <a:buFont typeface="Wingdings" pitchFamily="2" charset="2"/>
              <a:buNone/>
              <a:defRPr/>
            </a:pPr>
            <a:r>
              <a:rPr lang="en-US" dirty="0" smtClean="0"/>
              <a:t>Behavioral Model </a:t>
            </a:r>
            <a:r>
              <a:rPr lang="en-US" sz="2400" dirty="0" smtClean="0"/>
              <a:t>(the Ohio State Studies; </a:t>
            </a:r>
            <a:r>
              <a:rPr lang="en-US" sz="1800" dirty="0" smtClean="0"/>
              <a:t>pg. 396</a:t>
            </a:r>
            <a:r>
              <a:rPr lang="en-US" sz="2400" dirty="0" smtClean="0"/>
              <a:t>)</a:t>
            </a:r>
          </a:p>
          <a:p>
            <a:pPr marL="682625" lvl="2" indent="0" eaLnBrk="1" hangingPunct="1">
              <a:lnSpc>
                <a:spcPct val="90000"/>
              </a:lnSpc>
              <a:buNone/>
              <a:defRPr/>
            </a:pPr>
            <a:r>
              <a:rPr lang="en-US" dirty="0" smtClean="0"/>
              <a:t>Define these terms (from leadership research):</a:t>
            </a:r>
          </a:p>
          <a:p>
            <a:pPr lvl="2" eaLnBrk="1" hangingPunct="1">
              <a:lnSpc>
                <a:spcPct val="90000"/>
              </a:lnSpc>
              <a:defRPr/>
            </a:pPr>
            <a:r>
              <a:rPr lang="en-US" dirty="0" smtClean="0"/>
              <a:t>Consideration:</a:t>
            </a:r>
          </a:p>
          <a:p>
            <a:pPr lvl="2" eaLnBrk="1" hangingPunct="1">
              <a:lnSpc>
                <a:spcPct val="90000"/>
              </a:lnSpc>
              <a:defRPr/>
            </a:pPr>
            <a:endParaRPr lang="en-US" dirty="0" smtClean="0"/>
          </a:p>
          <a:p>
            <a:pPr lvl="2" eaLnBrk="1" hangingPunct="1">
              <a:lnSpc>
                <a:spcPct val="90000"/>
              </a:lnSpc>
              <a:defRPr/>
            </a:pPr>
            <a:r>
              <a:rPr lang="en-US" dirty="0" smtClean="0"/>
              <a:t>Initiating Structure:</a:t>
            </a:r>
          </a:p>
          <a:p>
            <a:pPr lvl="2" eaLnBrk="1" hangingPunct="1">
              <a:lnSpc>
                <a:spcPct val="90000"/>
              </a:lnSpc>
              <a:defRPr/>
            </a:pPr>
            <a:endParaRPr lang="en-US" dirty="0" smtClean="0"/>
          </a:p>
          <a:p>
            <a:pPr marL="682625" lvl="2" indent="0" eaLnBrk="1" hangingPunct="1">
              <a:lnSpc>
                <a:spcPct val="90000"/>
              </a:lnSpc>
              <a:buNone/>
              <a:defRPr/>
            </a:pPr>
            <a:r>
              <a:rPr lang="en-US" dirty="0" smtClean="0"/>
              <a:t>Both types of behaviors are independent;  managers can be high or low on both behaviors.</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Leadership Across Cultures </a:t>
            </a:r>
            <a:br>
              <a:rPr lang="en-US" dirty="0" smtClean="0"/>
            </a:br>
            <a:r>
              <a:rPr lang="en-US" sz="1800" dirty="0" smtClean="0"/>
              <a:t>(See text, pg. 397-398)</a:t>
            </a:r>
            <a:endParaRPr lang="en-US" dirty="0" smtClean="0"/>
          </a:p>
        </p:txBody>
      </p:sp>
      <p:sp>
        <p:nvSpPr>
          <p:cNvPr id="717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smtClean="0"/>
              <a:t>Leadership styles may vary among different countries or cultures.</a:t>
            </a:r>
          </a:p>
          <a:p>
            <a:pPr lvl="1" eaLnBrk="1" hangingPunct="1">
              <a:lnSpc>
                <a:spcPct val="90000"/>
              </a:lnSpc>
            </a:pPr>
            <a:r>
              <a:rPr lang="en-US" sz="2000" dirty="0" smtClean="0"/>
              <a:t>Generally, European managers tend to be more people-oriented than American or Japanese managers, although there are country-specific differences.</a:t>
            </a:r>
          </a:p>
          <a:p>
            <a:pPr lvl="1" eaLnBrk="1" hangingPunct="1">
              <a:lnSpc>
                <a:spcPct val="90000"/>
              </a:lnSpc>
            </a:pPr>
            <a:r>
              <a:rPr lang="en-US" sz="2000" dirty="0" smtClean="0"/>
              <a:t>Japanese managers are group-oriented, while U.S managers focuses more on profitability.</a:t>
            </a:r>
          </a:p>
          <a:p>
            <a:pPr lvl="1" eaLnBrk="1" hangingPunct="1">
              <a:lnSpc>
                <a:spcPct val="90000"/>
              </a:lnSpc>
            </a:pPr>
            <a:r>
              <a:rPr lang="en-US" sz="2000" dirty="0" smtClean="0"/>
              <a:t>Time horizons also are affected by cultures.</a:t>
            </a:r>
          </a:p>
          <a:p>
            <a:pPr lvl="1" eaLnBrk="1" hangingPunct="1">
              <a:lnSpc>
                <a:spcPct val="90000"/>
              </a:lnSpc>
            </a:pPr>
            <a:r>
              <a:rPr lang="en-US" sz="2000" dirty="0" smtClean="0"/>
              <a:t>What other differences did your text mention?</a:t>
            </a:r>
          </a:p>
        </p:txBody>
      </p:sp>
    </p:spTree>
    <p:extLst>
      <p:ext uri="{BB962C8B-B14F-4D97-AF65-F5344CB8AC3E}">
        <p14:creationId xmlns:p14="http://schemas.microsoft.com/office/powerpoint/2010/main" val="3411935323"/>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Contingency Models of Leadership</a:t>
            </a:r>
          </a:p>
        </p:txBody>
      </p:sp>
      <p:sp>
        <p:nvSpPr>
          <p:cNvPr id="18435" name="Rectangle 3"/>
          <p:cNvSpPr>
            <a:spLocks noGrp="1" noChangeArrowheads="1"/>
          </p:cNvSpPr>
          <p:nvPr>
            <p:ph type="body" sz="half" idx="1"/>
          </p:nvPr>
        </p:nvSpPr>
        <p:spPr/>
        <p:txBody>
          <a:bodyPr/>
          <a:lstStyle/>
          <a:p>
            <a:pPr eaLnBrk="1" hangingPunct="1"/>
            <a:r>
              <a:rPr lang="en-US" sz="2900" dirty="0" smtClean="0"/>
              <a:t>House’s Path-Goal Theory </a:t>
            </a:r>
            <a:r>
              <a:rPr lang="en-US" sz="1800" dirty="0" smtClean="0"/>
              <a:t>(pg. 400)</a:t>
            </a:r>
          </a:p>
          <a:p>
            <a:pPr eaLnBrk="1" hangingPunct="1"/>
            <a:r>
              <a:rPr lang="en-US" sz="2900" dirty="0" smtClean="0"/>
              <a:t>Fiedler’s </a:t>
            </a:r>
            <a:r>
              <a:rPr lang="en-US" sz="1800" dirty="0" smtClean="0"/>
              <a:t>(pp. 398-399)</a:t>
            </a:r>
            <a:r>
              <a:rPr lang="en-US" sz="2900" dirty="0" smtClean="0"/>
              <a:t> Contingency Model</a:t>
            </a:r>
          </a:p>
          <a:p>
            <a:pPr eaLnBrk="1" hangingPunct="1"/>
            <a:r>
              <a:rPr lang="en-US" sz="2900" dirty="0" smtClean="0"/>
              <a:t>Hersey &amp; Blanchard’s Life-Cycle Model</a:t>
            </a:r>
          </a:p>
        </p:txBody>
      </p:sp>
      <p:sp>
        <p:nvSpPr>
          <p:cNvPr id="18438" name="Rectangle 7"/>
          <p:cNvSpPr>
            <a:spLocks noChangeArrowheads="1"/>
          </p:cNvSpPr>
          <p:nvPr/>
        </p:nvSpPr>
        <p:spPr bwMode="auto">
          <a:xfrm>
            <a:off x="4102100" y="1422400"/>
            <a:ext cx="3898900" cy="2921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Content Placeholder 1"/>
          <p:cNvSpPr>
            <a:spLocks noGrp="1"/>
          </p:cNvSpPr>
          <p:nvPr>
            <p:ph sz="half" idx="2"/>
          </p:nvPr>
        </p:nvSpPr>
        <p:spPr>
          <a:xfrm>
            <a:off x="4102100" y="1387475"/>
            <a:ext cx="3897313" cy="3037942"/>
          </a:xfrm>
        </p:spPr>
        <p:txBody>
          <a:bodyPr/>
          <a:lstStyle/>
          <a:p>
            <a:pPr marL="0" indent="0">
              <a:buNone/>
            </a:pPr>
            <a:endParaRPr lang="en-US" sz="1400" dirty="0" smtClean="0"/>
          </a:p>
          <a:p>
            <a:pPr marL="0" indent="0">
              <a:buNone/>
            </a:pPr>
            <a:r>
              <a:rPr lang="en-US" sz="1400" dirty="0" smtClean="0"/>
              <a:t>For videos about these theories, see:</a:t>
            </a:r>
          </a:p>
          <a:p>
            <a:pPr marL="0" indent="0">
              <a:buNone/>
            </a:pPr>
            <a:r>
              <a:rPr lang="en-US" sz="1400" dirty="0">
                <a:hlinkClick r:id="rId2"/>
              </a:rPr>
              <a:t>https://</a:t>
            </a:r>
            <a:r>
              <a:rPr lang="en-US" sz="1400" dirty="0" smtClean="0">
                <a:hlinkClick r:id="rId2"/>
              </a:rPr>
              <a:t>www.youtube.com/watch?v=XklyhJI035I</a:t>
            </a:r>
            <a:r>
              <a:rPr lang="en-US" sz="1400" dirty="0" smtClean="0"/>
              <a:t> (9 min.; Path-Goal theory)</a:t>
            </a:r>
          </a:p>
          <a:p>
            <a:pPr marL="0" indent="0">
              <a:buNone/>
            </a:pPr>
            <a:r>
              <a:rPr lang="en-US" sz="1400" dirty="0">
                <a:hlinkClick r:id="rId3"/>
              </a:rPr>
              <a:t>https://</a:t>
            </a:r>
            <a:r>
              <a:rPr lang="en-US" sz="1400" dirty="0" smtClean="0">
                <a:hlinkClick r:id="rId3"/>
              </a:rPr>
              <a:t>www.youtube.com/watch?v=uVJpHqqGEww&amp;list=PLz6vBjtZI-VnYXNdZJ3oYDL5CMSyB8rEu&amp;index=6</a:t>
            </a:r>
            <a:r>
              <a:rPr lang="en-US" sz="1400" dirty="0" smtClean="0"/>
              <a:t> (9 min.; Fiedler’s model)</a:t>
            </a:r>
          </a:p>
          <a:p>
            <a:pPr marL="0" indent="0">
              <a:buNone/>
            </a:pPr>
            <a:r>
              <a:rPr lang="en-US" sz="1400" dirty="0">
                <a:hlinkClick r:id="rId4"/>
              </a:rPr>
              <a:t>https://www.youtube.com/watch?v=H1SiGs-SVdA</a:t>
            </a:r>
            <a:r>
              <a:rPr lang="en-US" sz="1400" dirty="0"/>
              <a:t> (8 min</a:t>
            </a:r>
            <a:r>
              <a:rPr lang="en-US" sz="1400" dirty="0" smtClean="0"/>
              <a:t>.; one version of Hersey &amp; Blanchard’s model)</a:t>
            </a:r>
            <a:endParaRPr lang="en-US" sz="1400" dirty="0"/>
          </a:p>
          <a:p>
            <a:pPr marL="0" indent="0">
              <a:buNone/>
            </a:pPr>
            <a:endParaRPr lang="en-US" sz="1400" dirty="0" smtClean="0"/>
          </a:p>
          <a:p>
            <a:pPr marL="0" indent="0">
              <a:buNone/>
            </a:pPr>
            <a:endParaRPr lang="en-US" sz="1400" dirty="0" smtClean="0"/>
          </a:p>
          <a:p>
            <a:pPr marL="0" indent="0">
              <a:buNone/>
            </a:pP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House’s Path-Goal Theory</a:t>
            </a:r>
          </a:p>
        </p:txBody>
      </p:sp>
      <p:sp>
        <p:nvSpPr>
          <p:cNvPr id="19459" name="Rectangle 3"/>
          <p:cNvSpPr>
            <a:spLocks noGrp="1" noChangeArrowheads="1"/>
          </p:cNvSpPr>
          <p:nvPr>
            <p:ph type="body" idx="1"/>
          </p:nvPr>
        </p:nvSpPr>
        <p:spPr/>
        <p:txBody>
          <a:bodyPr/>
          <a:lstStyle/>
          <a:p>
            <a:pPr marL="222250" indent="-222250" defTabSz="914400" eaLnBrk="1" hangingPunct="1">
              <a:lnSpc>
                <a:spcPct val="80000"/>
              </a:lnSpc>
              <a:buFont typeface="Wingdings" pitchFamily="2" charset="2"/>
              <a:buNone/>
            </a:pPr>
            <a:r>
              <a:rPr lang="en-US" sz="2800" dirty="0" smtClean="0"/>
              <a:t>A contingency model of leadership proposing the effective leaders can motivate subordinates by:</a:t>
            </a:r>
          </a:p>
          <a:p>
            <a:pPr marL="742950" lvl="1" indent="-396875" defTabSz="914400" eaLnBrk="1" hangingPunct="1">
              <a:lnSpc>
                <a:spcPct val="80000"/>
              </a:lnSpc>
              <a:buFont typeface="Wingdings" pitchFamily="2" charset="2"/>
              <a:buAutoNum type="arabicPeriod"/>
            </a:pPr>
            <a:r>
              <a:rPr lang="en-US" sz="2400" dirty="0" smtClean="0"/>
              <a:t>Clearly identifying the outcomes workers are trying to obtain from their jobs.</a:t>
            </a:r>
          </a:p>
          <a:p>
            <a:pPr marL="742950" lvl="1" indent="-396875" defTabSz="914400" eaLnBrk="1" hangingPunct="1">
              <a:lnSpc>
                <a:spcPct val="80000"/>
              </a:lnSpc>
              <a:buFont typeface="Wingdings" pitchFamily="2" charset="2"/>
              <a:buAutoNum type="arabicPeriod"/>
            </a:pPr>
            <a:r>
              <a:rPr lang="en-US" sz="2400" dirty="0" smtClean="0"/>
              <a:t>Rewarding workers for high-performance and goal attainment with the outcomes they desire</a:t>
            </a:r>
          </a:p>
          <a:p>
            <a:pPr marL="742950" lvl="1" indent="-396875" defTabSz="914400" eaLnBrk="1" hangingPunct="1">
              <a:lnSpc>
                <a:spcPct val="80000"/>
              </a:lnSpc>
              <a:buFont typeface="Wingdings" pitchFamily="2" charset="2"/>
              <a:buAutoNum type="arabicPeriod"/>
            </a:pPr>
            <a:r>
              <a:rPr lang="en-US" sz="2400" dirty="0" smtClean="0"/>
              <a:t>Clarifying the paths to the attainment of the goals, remove obstacles to performance, and express confidence in worker’s ability.</a:t>
            </a:r>
          </a:p>
          <a:p>
            <a:pPr marL="222250" indent="-222250" defTabSz="914400" eaLnBrk="1" hangingPunct="1">
              <a:lnSpc>
                <a:spcPct val="80000"/>
              </a:lnSpc>
              <a:buFont typeface="Wingdings" pitchFamily="2" charset="2"/>
              <a:buNone/>
            </a:pPr>
            <a:r>
              <a:rPr lang="en-US" sz="2800" dirty="0" smtClean="0"/>
              <a:t>Hmmm…Which motivation theory is this like?</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Motivating with Path-Goal</a:t>
            </a:r>
          </a:p>
        </p:txBody>
      </p:sp>
      <p:sp>
        <p:nvSpPr>
          <p:cNvPr id="83971" name="Rectangle 3"/>
          <p:cNvSpPr>
            <a:spLocks noGrp="1" noChangeArrowheads="1"/>
          </p:cNvSpPr>
          <p:nvPr>
            <p:ph type="body" idx="1"/>
          </p:nvPr>
        </p:nvSpPr>
        <p:spPr>
          <a:xfrm>
            <a:off x="365125" y="1387475"/>
            <a:ext cx="7710488" cy="4330700"/>
          </a:xfrm>
        </p:spPr>
        <p:txBody>
          <a:bodyPr/>
          <a:lstStyle/>
          <a:p>
            <a:pPr eaLnBrk="1" hangingPunct="1">
              <a:buFont typeface="Wingdings" pitchFamily="2" charset="2"/>
              <a:buNone/>
              <a:defRPr/>
            </a:pPr>
            <a:r>
              <a:rPr lang="en-US" sz="2800" smtClean="0"/>
              <a:t>Path-Goal identifies four leadership behaviors:</a:t>
            </a:r>
          </a:p>
          <a:p>
            <a:pPr lvl="1" eaLnBrk="1" hangingPunct="1">
              <a:defRPr/>
            </a:pPr>
            <a:r>
              <a:rPr lang="en-US" sz="2400" i="1" smtClean="0">
                <a:effectLst>
                  <a:outerShdw blurRad="38100" dist="38100" dir="2700000" algn="tl">
                    <a:srgbClr val="C0C0C0"/>
                  </a:outerShdw>
                </a:effectLst>
              </a:rPr>
              <a:t>Directive</a:t>
            </a:r>
            <a:r>
              <a:rPr lang="en-US" sz="2400" smtClean="0"/>
              <a:t> behaviors: set goals, assign tasks, show how to do things.</a:t>
            </a:r>
          </a:p>
          <a:p>
            <a:pPr lvl="1" eaLnBrk="1" hangingPunct="1">
              <a:defRPr/>
            </a:pPr>
            <a:r>
              <a:rPr lang="en-US" sz="2400" i="1" smtClean="0">
                <a:effectLst>
                  <a:outerShdw blurRad="38100" dist="38100" dir="2700000" algn="tl">
                    <a:srgbClr val="C0C0C0"/>
                  </a:outerShdw>
                </a:effectLst>
              </a:rPr>
              <a:t>Supportive</a:t>
            </a:r>
            <a:r>
              <a:rPr lang="en-US" sz="2400" smtClean="0"/>
              <a:t> behavior: look out for the worker’s best interest.</a:t>
            </a:r>
          </a:p>
          <a:p>
            <a:pPr lvl="1" eaLnBrk="1" hangingPunct="1">
              <a:defRPr/>
            </a:pPr>
            <a:r>
              <a:rPr lang="en-US" sz="2400" i="1" smtClean="0">
                <a:effectLst>
                  <a:outerShdw blurRad="38100" dist="38100" dir="2700000" algn="tl">
                    <a:srgbClr val="C0C0C0"/>
                  </a:outerShdw>
                </a:effectLst>
              </a:rPr>
              <a:t>Participative</a:t>
            </a:r>
            <a:r>
              <a:rPr lang="en-US" sz="2400" smtClean="0"/>
              <a:t> behavior: give subordinates a say in matters that affect them.</a:t>
            </a:r>
          </a:p>
          <a:p>
            <a:pPr lvl="1" eaLnBrk="1" hangingPunct="1">
              <a:defRPr/>
            </a:pPr>
            <a:r>
              <a:rPr lang="en-US" sz="2400" i="1" smtClean="0">
                <a:effectLst>
                  <a:outerShdw blurRad="38100" dist="38100" dir="2700000" algn="tl">
                    <a:srgbClr val="C0C0C0"/>
                  </a:outerShdw>
                </a:effectLst>
              </a:rPr>
              <a:t>Achievement</a:t>
            </a:r>
            <a:r>
              <a:rPr lang="en-US" sz="2400" smtClean="0"/>
              <a:t>-oriented behavior: Setting very challenging goals, believing in worker’s abilities.</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Motivating with Path-Goal</a:t>
            </a:r>
          </a:p>
        </p:txBody>
      </p:sp>
      <p:sp>
        <p:nvSpPr>
          <p:cNvPr id="21507" name="Rectangle 3"/>
          <p:cNvSpPr>
            <a:spLocks noGrp="1" noChangeArrowheads="1"/>
          </p:cNvSpPr>
          <p:nvPr>
            <p:ph type="body" sz="half" idx="1"/>
          </p:nvPr>
        </p:nvSpPr>
        <p:spPr/>
        <p:txBody>
          <a:bodyPr/>
          <a:lstStyle/>
          <a:p>
            <a:pPr eaLnBrk="1" hangingPunct="1">
              <a:buFont typeface="Wingdings" pitchFamily="2" charset="2"/>
              <a:buNone/>
            </a:pPr>
            <a:r>
              <a:rPr lang="en-US" smtClean="0"/>
              <a:t>Which behavior to be used depends on the nature of the subordinates and the tasks.</a:t>
            </a:r>
          </a:p>
        </p:txBody>
      </p:sp>
      <p:sp>
        <p:nvSpPr>
          <p:cNvPr id="2" name="Online Image Placeholder 1"/>
          <p:cNvSpPr>
            <a:spLocks noGrp="1"/>
          </p:cNvSpPr>
          <p:nvPr>
            <p:ph type="clipArt" sz="half" idx="2"/>
          </p:nvPr>
        </p:nvSpPr>
        <p:spPr/>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Learning Objectives</a:t>
            </a:r>
          </a:p>
        </p:txBody>
      </p:sp>
      <p:sp>
        <p:nvSpPr>
          <p:cNvPr id="4099" name="Rectangle 3"/>
          <p:cNvSpPr>
            <a:spLocks noGrp="1" noChangeArrowheads="1"/>
          </p:cNvSpPr>
          <p:nvPr>
            <p:ph type="body" idx="1"/>
          </p:nvPr>
        </p:nvSpPr>
        <p:spPr/>
        <p:txBody>
          <a:bodyPr/>
          <a:lstStyle/>
          <a:p>
            <a:pPr eaLnBrk="1" hangingPunct="1">
              <a:buFont typeface="Wingdings" pitchFamily="2" charset="2"/>
              <a:buNone/>
            </a:pPr>
            <a:r>
              <a:rPr lang="en-US" sz="3000" dirty="0" smtClean="0"/>
              <a:t>After studying, you should be able to:</a:t>
            </a:r>
          </a:p>
          <a:p>
            <a:pPr lvl="1" eaLnBrk="1" hangingPunct="1"/>
            <a:r>
              <a:rPr lang="en-US" dirty="0" smtClean="0"/>
              <a:t>Explain what </a:t>
            </a:r>
            <a:r>
              <a:rPr lang="en-US" i="1" dirty="0" smtClean="0"/>
              <a:t>leadership</a:t>
            </a:r>
            <a:r>
              <a:rPr lang="en-US" dirty="0" smtClean="0"/>
              <a:t> is. </a:t>
            </a:r>
          </a:p>
          <a:p>
            <a:pPr lvl="1" eaLnBrk="1" hangingPunct="1"/>
            <a:r>
              <a:rPr lang="en-US" dirty="0" smtClean="0"/>
              <a:t>Identify leadership “traits” and “behaviors.”</a:t>
            </a:r>
          </a:p>
          <a:p>
            <a:pPr lvl="1" eaLnBrk="1" hangingPunct="1"/>
            <a:r>
              <a:rPr lang="en-US" dirty="0" smtClean="0"/>
              <a:t>Describe contingency models of leadership</a:t>
            </a:r>
          </a:p>
          <a:p>
            <a:pPr lvl="1" eaLnBrk="1" hangingPunct="1"/>
            <a:endParaRPr lang="en-US" dirty="0" smtClean="0"/>
          </a:p>
          <a:p>
            <a:pPr lvl="1" eaLnBrk="1" hangingPunct="1"/>
            <a:endParaRPr lang="en-US" dirty="0" smtClean="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Contingency Models of Leadership </a:t>
            </a:r>
          </a:p>
        </p:txBody>
      </p:sp>
      <p:sp>
        <p:nvSpPr>
          <p:cNvPr id="2253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dirty="0" smtClean="0"/>
              <a:t>Fiedler’s Model</a:t>
            </a:r>
          </a:p>
          <a:p>
            <a:pPr lvl="1" eaLnBrk="1" hangingPunct="1">
              <a:lnSpc>
                <a:spcPct val="90000"/>
              </a:lnSpc>
            </a:pPr>
            <a:r>
              <a:rPr lang="en-US" sz="2400" dirty="0" smtClean="0"/>
              <a:t>Effective leadership is contingent on both the characteristics of the leader and of the situation.  </a:t>
            </a:r>
          </a:p>
          <a:p>
            <a:pPr lvl="1" eaLnBrk="1" hangingPunct="1">
              <a:lnSpc>
                <a:spcPct val="90000"/>
              </a:lnSpc>
            </a:pPr>
            <a:r>
              <a:rPr lang="en-US" sz="2400" dirty="0" smtClean="0"/>
              <a:t>Leader style is the enduring, characteristic approach to leadership that a manager uses and does not readily change.</a:t>
            </a:r>
          </a:p>
          <a:p>
            <a:pPr lvl="2" eaLnBrk="1" hangingPunct="1">
              <a:lnSpc>
                <a:spcPct val="90000"/>
              </a:lnSpc>
            </a:pPr>
            <a:r>
              <a:rPr lang="en-US" sz="2000" dirty="0" smtClean="0"/>
              <a:t>Relationship-oriented style:</a:t>
            </a:r>
          </a:p>
          <a:p>
            <a:pPr lvl="2" eaLnBrk="1" hangingPunct="1">
              <a:lnSpc>
                <a:spcPct val="90000"/>
              </a:lnSpc>
            </a:pPr>
            <a:endParaRPr lang="en-US" sz="2000" dirty="0" smtClean="0"/>
          </a:p>
          <a:p>
            <a:pPr lvl="2" eaLnBrk="1" hangingPunct="1">
              <a:lnSpc>
                <a:spcPct val="90000"/>
              </a:lnSpc>
            </a:pPr>
            <a:r>
              <a:rPr lang="en-US" sz="2000" dirty="0" smtClean="0"/>
              <a:t>Task-oriented style:</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Fiedler’s Model </a:t>
            </a:r>
          </a:p>
        </p:txBody>
      </p:sp>
      <p:sp>
        <p:nvSpPr>
          <p:cNvPr id="3584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800" dirty="0" smtClean="0"/>
              <a:t>Situation Characteristics</a:t>
            </a:r>
          </a:p>
          <a:p>
            <a:pPr lvl="1" eaLnBrk="1" hangingPunct="1">
              <a:lnSpc>
                <a:spcPct val="90000"/>
              </a:lnSpc>
              <a:defRPr/>
            </a:pPr>
            <a:r>
              <a:rPr lang="en-US" sz="2400" dirty="0" smtClean="0"/>
              <a:t>How favorable a situation is for leading to occur.</a:t>
            </a:r>
          </a:p>
          <a:p>
            <a:pPr lvl="1" eaLnBrk="1" hangingPunct="1">
              <a:lnSpc>
                <a:spcPct val="90000"/>
              </a:lnSpc>
              <a:defRPr/>
            </a:pPr>
            <a:r>
              <a:rPr lang="en-US" sz="2400" i="1" dirty="0" smtClean="0">
                <a:effectLst>
                  <a:outerShdw blurRad="38100" dist="38100" dir="2700000" algn="tl">
                    <a:srgbClr val="C0C0C0"/>
                  </a:outerShdw>
                </a:effectLst>
              </a:rPr>
              <a:t>L_________-m__________ relations</a:t>
            </a:r>
            <a:r>
              <a:rPr lang="en-US" sz="2400" dirty="0" smtClean="0"/>
              <a:t> —determines how much workers like and trust their leader.</a:t>
            </a:r>
          </a:p>
          <a:p>
            <a:pPr lvl="1" eaLnBrk="1" hangingPunct="1">
              <a:lnSpc>
                <a:spcPct val="90000"/>
              </a:lnSpc>
              <a:defRPr/>
            </a:pPr>
            <a:r>
              <a:rPr lang="en-US" sz="2400" i="1" dirty="0" smtClean="0">
                <a:effectLst>
                  <a:outerShdw blurRad="38100" dist="38100" dir="2700000" algn="tl">
                    <a:srgbClr val="C0C0C0"/>
                  </a:outerShdw>
                </a:effectLst>
              </a:rPr>
              <a:t>Task s___________</a:t>
            </a:r>
            <a:r>
              <a:rPr lang="en-US" sz="2400" dirty="0" smtClean="0"/>
              <a:t> —the extent to which workers tasks are clear-cut; clear issues make a situation favorable for leadership.</a:t>
            </a:r>
          </a:p>
          <a:p>
            <a:pPr lvl="1" eaLnBrk="1" hangingPunct="1">
              <a:lnSpc>
                <a:spcPct val="90000"/>
              </a:lnSpc>
              <a:defRPr/>
            </a:pPr>
            <a:r>
              <a:rPr lang="en-US" sz="2400" i="1" dirty="0" smtClean="0">
                <a:effectLst>
                  <a:outerShdw blurRad="38100" dist="38100" dir="2700000" algn="tl">
                    <a:srgbClr val="C0C0C0"/>
                  </a:outerShdw>
                </a:effectLst>
              </a:rPr>
              <a:t>P_________ power</a:t>
            </a:r>
            <a:r>
              <a:rPr lang="en-US" sz="2400" dirty="0" smtClean="0"/>
              <a:t> —the amount of legitimate, reward, and coercive power leaders have due to their position. When positional power is strong, leadership opportunity becomes more favorable.</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400" smtClean="0"/>
              <a:t>Fiedler’s Contingency Theory of Leadership</a:t>
            </a:r>
          </a:p>
        </p:txBody>
      </p:sp>
      <p:sp>
        <p:nvSpPr>
          <p:cNvPr id="24579" name="Text Box 3"/>
          <p:cNvSpPr txBox="1">
            <a:spLocks noChangeArrowheads="1"/>
          </p:cNvSpPr>
          <p:nvPr/>
        </p:nvSpPr>
        <p:spPr bwMode="auto">
          <a:xfrm>
            <a:off x="485774" y="5507038"/>
            <a:ext cx="2102879" cy="266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988" tIns="40494" rIns="80988" bIns="40494">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r" eaLnBrk="1" hangingPunct="1">
              <a:spcBef>
                <a:spcPct val="50000"/>
              </a:spcBef>
            </a:pPr>
            <a:r>
              <a:rPr lang="en-US" sz="1200" b="1" dirty="0" smtClean="0"/>
              <a:t>See Exhibit 12-1</a:t>
            </a:r>
            <a:endParaRPr lang="en-US" sz="1200" b="1"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Fiedler’s Model in Application</a:t>
            </a:r>
          </a:p>
        </p:txBody>
      </p:sp>
      <p:sp>
        <p:nvSpPr>
          <p:cNvPr id="25603" name="Rectangle 3"/>
          <p:cNvSpPr>
            <a:spLocks noGrp="1" noChangeArrowheads="1"/>
          </p:cNvSpPr>
          <p:nvPr>
            <p:ph type="body" idx="1"/>
          </p:nvPr>
        </p:nvSpPr>
        <p:spPr/>
        <p:txBody>
          <a:bodyPr/>
          <a:lstStyle/>
          <a:p>
            <a:pPr eaLnBrk="1" hangingPunct="1">
              <a:buFont typeface="Wingdings" pitchFamily="2" charset="2"/>
              <a:buNone/>
            </a:pPr>
            <a:r>
              <a:rPr lang="en-US" sz="2800" dirty="0" smtClean="0"/>
              <a:t>Combines considerations of leader-member relations, task structure, and position power to identify leadership situations. </a:t>
            </a:r>
          </a:p>
          <a:p>
            <a:pPr lvl="1" eaLnBrk="1" hangingPunct="1"/>
            <a:r>
              <a:rPr lang="en-US" sz="2400" dirty="0" smtClean="0"/>
              <a:t>Identifies situations where given types of managers might perform best.</a:t>
            </a:r>
          </a:p>
          <a:p>
            <a:pPr lvl="1" eaLnBrk="1" hangingPunct="1"/>
            <a:r>
              <a:rPr lang="en-US" sz="2400" dirty="0" smtClean="0"/>
              <a:t>Leader style is a characteristic managers </a:t>
            </a:r>
            <a:r>
              <a:rPr lang="en-US" sz="2400" b="1" i="1" dirty="0" smtClean="0"/>
              <a:t>cannot</a:t>
            </a:r>
            <a:r>
              <a:rPr lang="en-US" sz="2400" dirty="0" smtClean="0"/>
              <a:t> change; managers will be most effective when:</a:t>
            </a:r>
          </a:p>
          <a:p>
            <a:pPr lvl="2" eaLnBrk="1" hangingPunct="1"/>
            <a:r>
              <a:rPr lang="en-US" sz="2000" dirty="0" smtClean="0"/>
              <a:t>they are placed in situations that suit their leader style.</a:t>
            </a:r>
          </a:p>
          <a:p>
            <a:pPr lvl="2" eaLnBrk="1" hangingPunct="1"/>
            <a:r>
              <a:rPr lang="en-US" sz="2000" dirty="0" smtClean="0"/>
              <a:t>the situation can be changed to fit the manager’s leader style.</a:t>
            </a: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400" dirty="0" smtClean="0"/>
              <a:t>Hersey &amp; Blanchard’s </a:t>
            </a:r>
            <a:br>
              <a:rPr lang="en-US" sz="3400" dirty="0" smtClean="0"/>
            </a:br>
            <a:r>
              <a:rPr lang="en-US" sz="3400" dirty="0" smtClean="0"/>
              <a:t>Life-Cycle Theory of Leadership</a:t>
            </a:r>
          </a:p>
        </p:txBody>
      </p:sp>
      <p:sp>
        <p:nvSpPr>
          <p:cNvPr id="26627" name="Rectangle 3"/>
          <p:cNvSpPr>
            <a:spLocks noGrp="1" noChangeArrowheads="1"/>
          </p:cNvSpPr>
          <p:nvPr>
            <p:ph type="body" idx="1"/>
          </p:nvPr>
        </p:nvSpPr>
        <p:spPr/>
        <p:txBody>
          <a:bodyPr/>
          <a:lstStyle/>
          <a:p>
            <a:pPr eaLnBrk="1" hangingPunct="1"/>
            <a:r>
              <a:rPr lang="en-US" dirty="0" smtClean="0"/>
              <a:t>Uses </a:t>
            </a:r>
            <a:r>
              <a:rPr lang="en-US" b="1" dirty="0" smtClean="0">
                <a:effectLst>
                  <a:outerShdw blurRad="38100" dist="38100" dir="2700000" algn="tl">
                    <a:srgbClr val="000000">
                      <a:alpha val="43137"/>
                    </a:srgbClr>
                  </a:outerShdw>
                </a:effectLst>
              </a:rPr>
              <a:t>Consideration</a:t>
            </a:r>
            <a:r>
              <a:rPr lang="en-US" dirty="0" smtClean="0"/>
              <a:t> (person-oriented) and </a:t>
            </a:r>
            <a:r>
              <a:rPr lang="en-US" b="1" dirty="0" smtClean="0">
                <a:effectLst>
                  <a:outerShdw blurRad="38100" dist="38100" dir="2700000" algn="tl">
                    <a:srgbClr val="000000">
                      <a:alpha val="43137"/>
                    </a:srgbClr>
                  </a:outerShdw>
                </a:effectLst>
              </a:rPr>
              <a:t>Initiation Structure </a:t>
            </a:r>
            <a:r>
              <a:rPr lang="en-US" dirty="0" smtClean="0"/>
              <a:t>(task-oriented) dimensions.</a:t>
            </a:r>
          </a:p>
          <a:p>
            <a:pPr eaLnBrk="1" hangingPunct="1"/>
            <a:r>
              <a:rPr lang="en-US" dirty="0" smtClean="0"/>
              <a:t>Suggests managers </a:t>
            </a:r>
            <a:r>
              <a:rPr lang="en-US" b="1" i="1" dirty="0" smtClean="0"/>
              <a:t>can</a:t>
            </a:r>
            <a:r>
              <a:rPr lang="en-US" dirty="0" smtClean="0"/>
              <a:t> change styles:</a:t>
            </a:r>
          </a:p>
          <a:p>
            <a:pPr lvl="1" eaLnBrk="1" hangingPunct="1"/>
            <a:r>
              <a:rPr lang="en-US" dirty="0" smtClean="0"/>
              <a:t>Low on both</a:t>
            </a:r>
          </a:p>
          <a:p>
            <a:pPr lvl="1" eaLnBrk="1" hangingPunct="1"/>
            <a:r>
              <a:rPr lang="en-US" dirty="0" smtClean="0"/>
              <a:t>Low on one and high on the other</a:t>
            </a:r>
          </a:p>
          <a:p>
            <a:pPr lvl="1" eaLnBrk="1" hangingPunct="1"/>
            <a:r>
              <a:rPr lang="en-US" dirty="0" smtClean="0"/>
              <a:t>High on both</a:t>
            </a:r>
          </a:p>
          <a:p>
            <a:pPr eaLnBrk="1" hangingPunct="1"/>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Life-Cycle Theory of Leadership</a:t>
            </a:r>
          </a:p>
        </p:txBody>
      </p:sp>
      <p:sp>
        <p:nvSpPr>
          <p:cNvPr id="27651" name="Rectangle 3"/>
          <p:cNvSpPr>
            <a:spLocks noGrp="1" noChangeArrowheads="1"/>
          </p:cNvSpPr>
          <p:nvPr>
            <p:ph type="body" idx="1"/>
          </p:nvPr>
        </p:nvSpPr>
        <p:spPr>
          <a:xfrm>
            <a:off x="365124" y="1387475"/>
            <a:ext cx="7819399" cy="4318000"/>
          </a:xfrm>
        </p:spPr>
        <p:txBody>
          <a:bodyPr/>
          <a:lstStyle/>
          <a:p>
            <a:pPr eaLnBrk="1" hangingPunct="1">
              <a:lnSpc>
                <a:spcPct val="90000"/>
              </a:lnSpc>
            </a:pPr>
            <a:r>
              <a:rPr lang="en-US" sz="2800" dirty="0" smtClean="0"/>
              <a:t>Prescriptive Contingency Theory:  Managers should change style to fit the situation, based on how long group has been together.</a:t>
            </a:r>
          </a:p>
          <a:p>
            <a:pPr lvl="1" eaLnBrk="1" hangingPunct="1">
              <a:lnSpc>
                <a:spcPct val="90000"/>
              </a:lnSpc>
            </a:pPr>
            <a:r>
              <a:rPr lang="en-US" sz="2000" dirty="0" smtClean="0"/>
              <a:t>New Group </a:t>
            </a:r>
            <a:r>
              <a:rPr lang="en-US" sz="1200" dirty="0" smtClean="0"/>
              <a:t>(low competence, high commitment)</a:t>
            </a:r>
            <a:r>
              <a:rPr lang="en-US" sz="2000" dirty="0" smtClean="0"/>
              <a:t>:  	High Task, Low Person</a:t>
            </a:r>
          </a:p>
          <a:p>
            <a:pPr marL="347662" lvl="1" indent="0" eaLnBrk="1" hangingPunct="1">
              <a:lnSpc>
                <a:spcPct val="90000"/>
              </a:lnSpc>
              <a:spcBef>
                <a:spcPts val="0"/>
              </a:spcBef>
              <a:buNone/>
            </a:pPr>
            <a:r>
              <a:rPr lang="en-US" sz="2000" dirty="0" smtClean="0"/>
              <a:t>							</a:t>
            </a:r>
            <a:r>
              <a:rPr lang="en-US" sz="1200" dirty="0" smtClean="0"/>
              <a:t>(“Directing”)</a:t>
            </a:r>
          </a:p>
          <a:p>
            <a:pPr marL="347662" lvl="1" indent="0" eaLnBrk="1" hangingPunct="1">
              <a:spcBef>
                <a:spcPts val="0"/>
              </a:spcBef>
              <a:buNone/>
            </a:pPr>
            <a:r>
              <a:rPr lang="en-US" sz="800" dirty="0" smtClean="0"/>
              <a:t> </a:t>
            </a:r>
          </a:p>
          <a:p>
            <a:pPr lvl="1" eaLnBrk="1" hangingPunct="1">
              <a:lnSpc>
                <a:spcPct val="90000"/>
              </a:lnSpc>
            </a:pPr>
            <a:r>
              <a:rPr lang="en-US" sz="2000" dirty="0" smtClean="0"/>
              <a:t>Next </a:t>
            </a:r>
            <a:r>
              <a:rPr lang="en-US" sz="1200" dirty="0" smtClean="0"/>
              <a:t>(some </a:t>
            </a:r>
            <a:r>
              <a:rPr lang="en-US" sz="1200" dirty="0"/>
              <a:t>competence, </a:t>
            </a:r>
            <a:r>
              <a:rPr lang="en-US" sz="1200" dirty="0" smtClean="0"/>
              <a:t>some </a:t>
            </a:r>
            <a:r>
              <a:rPr lang="en-US" sz="1200" dirty="0"/>
              <a:t>commitment</a:t>
            </a:r>
            <a:r>
              <a:rPr lang="en-US" sz="2000" dirty="0" smtClean="0"/>
              <a:t>):		High Task, High Person</a:t>
            </a:r>
          </a:p>
          <a:p>
            <a:pPr marL="347662" lvl="1" indent="0" eaLnBrk="1" hangingPunct="1">
              <a:lnSpc>
                <a:spcPct val="90000"/>
              </a:lnSpc>
              <a:spcBef>
                <a:spcPts val="0"/>
              </a:spcBef>
              <a:buNone/>
            </a:pPr>
            <a:r>
              <a:rPr lang="en-US" sz="2000" dirty="0"/>
              <a:t>	</a:t>
            </a:r>
            <a:r>
              <a:rPr lang="en-US" sz="2000" dirty="0" smtClean="0"/>
              <a:t>						</a:t>
            </a:r>
            <a:r>
              <a:rPr lang="en-US" sz="1200" dirty="0" smtClean="0"/>
              <a:t>(“Coaching”)</a:t>
            </a:r>
          </a:p>
          <a:p>
            <a:pPr marL="347662" lvl="1" indent="0" eaLnBrk="1" hangingPunct="1">
              <a:lnSpc>
                <a:spcPct val="90000"/>
              </a:lnSpc>
              <a:spcBef>
                <a:spcPts val="0"/>
              </a:spcBef>
              <a:buNone/>
            </a:pPr>
            <a:endParaRPr lang="en-US" sz="800" dirty="0" smtClean="0"/>
          </a:p>
          <a:p>
            <a:pPr lvl="1" eaLnBrk="1" hangingPunct="1">
              <a:lnSpc>
                <a:spcPct val="90000"/>
              </a:lnSpc>
            </a:pPr>
            <a:r>
              <a:rPr lang="en-US" sz="2000" dirty="0"/>
              <a:t>Next </a:t>
            </a:r>
            <a:r>
              <a:rPr lang="en-US" sz="1200" dirty="0" smtClean="0"/>
              <a:t>(high </a:t>
            </a:r>
            <a:r>
              <a:rPr lang="en-US" sz="1200" dirty="0"/>
              <a:t>competence, </a:t>
            </a:r>
            <a:r>
              <a:rPr lang="en-US" sz="1200" dirty="0" smtClean="0"/>
              <a:t>variable </a:t>
            </a:r>
            <a:r>
              <a:rPr lang="en-US" sz="1200" dirty="0"/>
              <a:t>commitment</a:t>
            </a:r>
            <a:r>
              <a:rPr lang="en-US" sz="1200" dirty="0" smtClean="0"/>
              <a:t>)</a:t>
            </a:r>
            <a:r>
              <a:rPr lang="en-US" sz="2000" dirty="0" smtClean="0"/>
              <a:t>:		Low Task, High Person</a:t>
            </a:r>
          </a:p>
          <a:p>
            <a:pPr marL="347662" lvl="1" indent="0" eaLnBrk="1" hangingPunct="1">
              <a:lnSpc>
                <a:spcPct val="90000"/>
              </a:lnSpc>
              <a:spcBef>
                <a:spcPts val="0"/>
              </a:spcBef>
              <a:buNone/>
            </a:pPr>
            <a:r>
              <a:rPr lang="en-US" sz="2000" dirty="0"/>
              <a:t>	</a:t>
            </a:r>
            <a:r>
              <a:rPr lang="en-US" sz="2000" dirty="0" smtClean="0"/>
              <a:t>						</a:t>
            </a:r>
            <a:r>
              <a:rPr lang="en-US" sz="1200" dirty="0" smtClean="0"/>
              <a:t>(“Supporting”)</a:t>
            </a:r>
          </a:p>
          <a:p>
            <a:pPr marL="347662" lvl="1" indent="0" eaLnBrk="1" hangingPunct="1">
              <a:lnSpc>
                <a:spcPct val="90000"/>
              </a:lnSpc>
              <a:spcBef>
                <a:spcPts val="0"/>
              </a:spcBef>
              <a:buNone/>
            </a:pPr>
            <a:endParaRPr lang="en-US" sz="800" dirty="0" smtClean="0"/>
          </a:p>
          <a:p>
            <a:pPr lvl="1" eaLnBrk="1" hangingPunct="1">
              <a:lnSpc>
                <a:spcPct val="90000"/>
              </a:lnSpc>
            </a:pPr>
            <a:r>
              <a:rPr lang="en-US" sz="2000" dirty="0"/>
              <a:t>Very Experienced			 Low Task, Low Person</a:t>
            </a:r>
            <a:endParaRPr lang="en-US" sz="2000" dirty="0" smtClean="0"/>
          </a:p>
          <a:p>
            <a:pPr marL="347662" lvl="1" indent="0" eaLnBrk="1" hangingPunct="1">
              <a:lnSpc>
                <a:spcPct val="90000"/>
              </a:lnSpc>
              <a:spcBef>
                <a:spcPts val="0"/>
              </a:spcBef>
              <a:buNone/>
            </a:pPr>
            <a:r>
              <a:rPr lang="en-US" sz="2000" dirty="0"/>
              <a:t>   </a:t>
            </a:r>
            <a:r>
              <a:rPr lang="en-US" sz="2000" dirty="0" smtClean="0"/>
              <a:t>Group </a:t>
            </a:r>
            <a:r>
              <a:rPr lang="en-US" sz="1200" dirty="0"/>
              <a:t>(high competence, </a:t>
            </a:r>
            <a:r>
              <a:rPr lang="en-US" sz="1200" dirty="0" smtClean="0"/>
              <a:t>high </a:t>
            </a:r>
            <a:r>
              <a:rPr lang="en-US" sz="1200" dirty="0"/>
              <a:t>commitment</a:t>
            </a:r>
            <a:r>
              <a:rPr lang="en-US" sz="1200" dirty="0" smtClean="0"/>
              <a:t>)			(“Delegating”)</a:t>
            </a:r>
            <a:r>
              <a:rPr lang="en-US" sz="2000" dirty="0" smtClean="0"/>
              <a:t>		</a:t>
            </a:r>
          </a:p>
        </p:txBody>
      </p:sp>
      <p:sp>
        <p:nvSpPr>
          <p:cNvPr id="27652" name="Line 4"/>
          <p:cNvSpPr>
            <a:spLocks noChangeShapeType="1"/>
          </p:cNvSpPr>
          <p:nvPr/>
        </p:nvSpPr>
        <p:spPr bwMode="auto">
          <a:xfrm>
            <a:off x="605897" y="2761977"/>
            <a:ext cx="5545" cy="2387242"/>
          </a:xfrm>
          <a:prstGeom prst="line">
            <a:avLst/>
          </a:prstGeom>
          <a:noFill/>
          <a:ln w="698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Summary</a:t>
            </a:r>
          </a:p>
        </p:txBody>
      </p:sp>
      <p:sp>
        <p:nvSpPr>
          <p:cNvPr id="28675" name="Rectangle 3"/>
          <p:cNvSpPr>
            <a:spLocks noGrp="1" noChangeArrowheads="1"/>
          </p:cNvSpPr>
          <p:nvPr>
            <p:ph type="body" idx="1"/>
          </p:nvPr>
        </p:nvSpPr>
        <p:spPr/>
        <p:txBody>
          <a:bodyPr/>
          <a:lstStyle/>
          <a:p>
            <a:pPr eaLnBrk="1" hangingPunct="1"/>
            <a:r>
              <a:rPr lang="en-US" sz="2800" dirty="0" smtClean="0"/>
              <a:t>Leadership models deal with several aspects of the manager-worker relationship:</a:t>
            </a:r>
          </a:p>
          <a:p>
            <a:pPr lvl="1" eaLnBrk="1" hangingPunct="1"/>
            <a:r>
              <a:rPr lang="en-US" sz="2400" dirty="0" smtClean="0"/>
              <a:t>Leadership Traits </a:t>
            </a:r>
          </a:p>
          <a:p>
            <a:pPr marL="347662" lvl="1" indent="0" eaLnBrk="1" hangingPunct="1">
              <a:buNone/>
            </a:pPr>
            <a:r>
              <a:rPr lang="en-US" sz="2200" dirty="0"/>
              <a:t> </a:t>
            </a:r>
            <a:r>
              <a:rPr lang="en-US" sz="2200" dirty="0" smtClean="0"/>
              <a:t>       (e.g. Charisma)</a:t>
            </a:r>
          </a:p>
          <a:p>
            <a:pPr lvl="1" eaLnBrk="1" hangingPunct="1"/>
            <a:r>
              <a:rPr lang="en-US" sz="2400" dirty="0" smtClean="0"/>
              <a:t>Behaviors </a:t>
            </a:r>
          </a:p>
          <a:p>
            <a:pPr marL="347662" lvl="1" indent="0" eaLnBrk="1" hangingPunct="1">
              <a:buNone/>
            </a:pPr>
            <a:r>
              <a:rPr lang="en-US" sz="2200" dirty="0"/>
              <a:t> </a:t>
            </a:r>
            <a:r>
              <a:rPr lang="en-US" sz="2200" dirty="0" smtClean="0"/>
              <a:t>       (e.g. “Consideration”)</a:t>
            </a:r>
          </a:p>
          <a:p>
            <a:pPr lvl="1" eaLnBrk="1" hangingPunct="1"/>
            <a:r>
              <a:rPr lang="en-US" sz="2400" dirty="0" smtClean="0"/>
              <a:t>Situational Contingencies</a:t>
            </a:r>
          </a:p>
          <a:p>
            <a:pPr marL="347662" lvl="1" indent="0" eaLnBrk="1" hangingPunct="1">
              <a:buNone/>
            </a:pPr>
            <a:r>
              <a:rPr lang="en-US" sz="2200" dirty="0"/>
              <a:t> </a:t>
            </a:r>
            <a:r>
              <a:rPr lang="en-US" sz="2200" dirty="0" smtClean="0"/>
              <a:t>       (e.g. “Life-Cycle Theory”)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The Nature of Leadership</a:t>
            </a:r>
          </a:p>
        </p:txBody>
      </p:sp>
      <p:sp>
        <p:nvSpPr>
          <p:cNvPr id="5123" name="Rectangle 3"/>
          <p:cNvSpPr>
            <a:spLocks noGrp="1" noChangeArrowheads="1"/>
          </p:cNvSpPr>
          <p:nvPr>
            <p:ph type="body" idx="1"/>
          </p:nvPr>
        </p:nvSpPr>
        <p:spPr/>
        <p:txBody>
          <a:bodyPr/>
          <a:lstStyle/>
          <a:p>
            <a:pPr eaLnBrk="1" hangingPunct="1">
              <a:lnSpc>
                <a:spcPct val="90000"/>
              </a:lnSpc>
            </a:pPr>
            <a:r>
              <a:rPr lang="en-US" sz="2800" smtClean="0"/>
              <a:t>Leadership</a:t>
            </a:r>
          </a:p>
          <a:p>
            <a:pPr lvl="1" eaLnBrk="1" hangingPunct="1">
              <a:lnSpc>
                <a:spcPct val="90000"/>
              </a:lnSpc>
            </a:pPr>
            <a:r>
              <a:rPr lang="en-US" sz="2400" smtClean="0"/>
              <a:t>The process by which a person exerts influence over others and inspires, motivates and directs their activities to achieve group or organizational goals.</a:t>
            </a:r>
          </a:p>
          <a:p>
            <a:pPr lvl="2" eaLnBrk="1" hangingPunct="1">
              <a:lnSpc>
                <a:spcPct val="90000"/>
              </a:lnSpc>
            </a:pPr>
            <a:r>
              <a:rPr lang="en-US" sz="2000" smtClean="0"/>
              <a:t>Effective leadership increases the firm’s ability to meet new challenges.</a:t>
            </a:r>
          </a:p>
          <a:p>
            <a:pPr eaLnBrk="1" hangingPunct="1">
              <a:lnSpc>
                <a:spcPct val="90000"/>
              </a:lnSpc>
            </a:pPr>
            <a:r>
              <a:rPr lang="en-US" sz="2800" smtClean="0"/>
              <a:t>Leader</a:t>
            </a:r>
          </a:p>
          <a:p>
            <a:pPr lvl="1" eaLnBrk="1" hangingPunct="1">
              <a:lnSpc>
                <a:spcPct val="90000"/>
              </a:lnSpc>
            </a:pPr>
            <a:r>
              <a:rPr lang="en-US" sz="2400" smtClean="0"/>
              <a:t>An individual who is able to exert influence over other people to help achieve group or organizational goals</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The Nature of Leadership</a:t>
            </a:r>
          </a:p>
        </p:txBody>
      </p:sp>
      <p:sp>
        <p:nvSpPr>
          <p:cNvPr id="6147" name="Rectangle 3"/>
          <p:cNvSpPr>
            <a:spLocks noGrp="1" noChangeArrowheads="1"/>
          </p:cNvSpPr>
          <p:nvPr>
            <p:ph type="body" idx="1"/>
          </p:nvPr>
        </p:nvSpPr>
        <p:spPr>
          <a:xfrm>
            <a:off x="365125" y="1387475"/>
            <a:ext cx="7615238" cy="4108450"/>
          </a:xfrm>
        </p:spPr>
        <p:txBody>
          <a:bodyPr/>
          <a:lstStyle/>
          <a:p>
            <a:pPr eaLnBrk="1" hangingPunct="1">
              <a:buFont typeface="Wingdings" pitchFamily="2" charset="2"/>
              <a:buNone/>
            </a:pPr>
            <a:r>
              <a:rPr lang="en-US" sz="2800" dirty="0" smtClean="0"/>
              <a:t>Personal Leadership Style</a:t>
            </a:r>
          </a:p>
          <a:p>
            <a:pPr lvl="1" eaLnBrk="1" hangingPunct="1"/>
            <a:r>
              <a:rPr lang="en-US" sz="2400" dirty="0" smtClean="0"/>
              <a:t>The specific ways in which a manager chooses to influence others shapes the way that manager approaches the other tasks of management.</a:t>
            </a:r>
          </a:p>
          <a:p>
            <a:pPr lvl="2" eaLnBrk="1" hangingPunct="1"/>
            <a:r>
              <a:rPr lang="en-US" sz="2000" dirty="0" smtClean="0"/>
              <a:t>Some leaders delegate and support subordinates, while others are very authoritarian.</a:t>
            </a:r>
          </a:p>
          <a:p>
            <a:pPr lvl="1" eaLnBrk="1" hangingPunct="1"/>
            <a:r>
              <a:rPr lang="en-US" sz="2400" dirty="0" smtClean="0"/>
              <a:t>The challenge is for managers </a:t>
            </a:r>
            <a:br>
              <a:rPr lang="en-US" sz="2400" dirty="0" smtClean="0"/>
            </a:br>
            <a:r>
              <a:rPr lang="en-US" sz="2400" dirty="0" smtClean="0"/>
              <a:t>at all levels to develop an </a:t>
            </a:r>
            <a:br>
              <a:rPr lang="en-US" sz="2400" dirty="0" smtClean="0"/>
            </a:br>
            <a:r>
              <a:rPr lang="en-US" sz="2400" dirty="0" smtClean="0"/>
              <a:t>effective personal management </a:t>
            </a:r>
            <a:br>
              <a:rPr lang="en-US" sz="2400" dirty="0" smtClean="0"/>
            </a:br>
            <a:r>
              <a:rPr lang="en-US" sz="2400" dirty="0" smtClean="0"/>
              <a:t>style.</a:t>
            </a:r>
          </a:p>
          <a:p>
            <a:pPr eaLnBrk="1" hangingPunct="1"/>
            <a:endParaRPr lang="en-US" sz="2800" dirty="0" smtClean="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Leadership Models</a:t>
            </a:r>
          </a:p>
        </p:txBody>
      </p:sp>
      <p:sp>
        <p:nvSpPr>
          <p:cNvPr id="1126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t>Trait Model</a:t>
            </a:r>
          </a:p>
          <a:p>
            <a:pPr lvl="1" eaLnBrk="1" hangingPunct="1">
              <a:lnSpc>
                <a:spcPct val="90000"/>
              </a:lnSpc>
            </a:pPr>
            <a:r>
              <a:rPr lang="en-US" smtClean="0"/>
              <a:t>Attempted to identify personal characteristics that cause for effective leadership.</a:t>
            </a:r>
          </a:p>
          <a:p>
            <a:pPr lvl="2" eaLnBrk="1" hangingPunct="1">
              <a:lnSpc>
                <a:spcPct val="90000"/>
              </a:lnSpc>
            </a:pPr>
            <a:r>
              <a:rPr lang="en-US" smtClean="0"/>
              <a:t>Research shows that certain personal characteristics do appear to be connected to effective leadership.</a:t>
            </a:r>
          </a:p>
          <a:p>
            <a:pPr lvl="2" eaLnBrk="1" hangingPunct="1">
              <a:lnSpc>
                <a:spcPct val="90000"/>
              </a:lnSpc>
            </a:pPr>
            <a:r>
              <a:rPr lang="en-US" smtClean="0"/>
              <a:t>Many “traits” are the result of skills and knowledge and effective leaders do not necessarily possess all of these traits.</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3200" dirty="0" smtClean="0">
                <a:solidFill>
                  <a:srgbClr val="FFFF00"/>
                </a:solidFill>
              </a:rPr>
              <a:t/>
            </a:r>
            <a:br>
              <a:rPr lang="en-US" sz="3200" dirty="0" smtClean="0">
                <a:solidFill>
                  <a:srgbClr val="FFFF00"/>
                </a:solidFill>
              </a:rPr>
            </a:br>
            <a:r>
              <a:rPr lang="en-US" sz="3200" dirty="0" smtClean="0"/>
              <a:t>What traits correlate with leader effectiveness?</a:t>
            </a:r>
            <a:r>
              <a:rPr lang="en-US" sz="4000" dirty="0" smtClean="0"/>
              <a:t/>
            </a:r>
            <a:br>
              <a:rPr lang="en-US" sz="4000" dirty="0" smtClean="0"/>
            </a:br>
            <a:endParaRPr lang="en-US" dirty="0" smtClean="0"/>
          </a:p>
        </p:txBody>
      </p:sp>
      <p:sp>
        <p:nvSpPr>
          <p:cNvPr id="3" name="Content Placeholder 2"/>
          <p:cNvSpPr>
            <a:spLocks noGrp="1"/>
          </p:cNvSpPr>
          <p:nvPr>
            <p:ph idx="1"/>
          </p:nvPr>
        </p:nvSpPr>
        <p:spPr>
          <a:xfrm>
            <a:off x="321994" y="1576717"/>
            <a:ext cx="7174361" cy="4013200"/>
          </a:xfrm>
        </p:spPr>
        <p:txBody>
          <a:bodyPr/>
          <a:lstStyle/>
          <a:p>
            <a:pPr marL="0" indent="0" eaLnBrk="1" hangingPunct="1">
              <a:spcBef>
                <a:spcPts val="0"/>
              </a:spcBef>
              <a:buNone/>
              <a:defRPr/>
            </a:pPr>
            <a:r>
              <a:rPr lang="en-US" sz="2400" dirty="0" smtClean="0"/>
              <a:t>	</a:t>
            </a:r>
          </a:p>
          <a:p>
            <a:pPr marL="0" indent="0" eaLnBrk="1" hangingPunct="1">
              <a:spcBef>
                <a:spcPts val="0"/>
              </a:spcBef>
              <a:buNone/>
              <a:defRPr/>
            </a:pPr>
            <a:endParaRPr lang="en-US" sz="2400" i="1" dirty="0"/>
          </a:p>
          <a:p>
            <a:pPr marL="0" indent="0" eaLnBrk="1" hangingPunct="1">
              <a:spcBef>
                <a:spcPts val="0"/>
              </a:spcBef>
              <a:buNone/>
              <a:defRPr/>
            </a:pPr>
            <a:endParaRPr lang="en-US" sz="2400" i="1" dirty="0" smtClean="0"/>
          </a:p>
          <a:p>
            <a:pPr marL="0" indent="0" eaLnBrk="1" hangingPunct="1">
              <a:spcBef>
                <a:spcPts val="0"/>
              </a:spcBef>
              <a:buNone/>
              <a:defRPr/>
            </a:pPr>
            <a:endParaRPr lang="en-US" sz="2400" i="1" dirty="0"/>
          </a:p>
          <a:p>
            <a:pPr marL="0" indent="0" eaLnBrk="1" hangingPunct="1">
              <a:spcBef>
                <a:spcPts val="0"/>
              </a:spcBef>
              <a:buNone/>
              <a:defRPr/>
            </a:pPr>
            <a:endParaRPr lang="en-US" sz="2400" i="1" dirty="0" smtClean="0"/>
          </a:p>
          <a:p>
            <a:pPr marL="0" indent="0" eaLnBrk="1" hangingPunct="1">
              <a:spcBef>
                <a:spcPts val="0"/>
              </a:spcBef>
              <a:buNone/>
              <a:defRPr/>
            </a:pPr>
            <a:r>
              <a:rPr lang="en-US" sz="2400" i="1" dirty="0"/>
              <a:t> </a:t>
            </a:r>
            <a:r>
              <a:rPr lang="en-US" sz="2400" i="1" dirty="0" smtClean="0"/>
              <a:t>        </a:t>
            </a:r>
            <a:r>
              <a:rPr lang="en-US" sz="2400" b="1" i="1" dirty="0" smtClean="0"/>
              <a:t>Big Five Personality Variables?</a:t>
            </a:r>
            <a:endParaRPr lang="en-US" sz="2400" b="1" dirty="0" smtClean="0"/>
          </a:p>
          <a:p>
            <a:pPr marL="0" indent="0" eaLnBrk="1" hangingPunct="1">
              <a:spcBef>
                <a:spcPts val="0"/>
              </a:spcBef>
              <a:buNone/>
              <a:defRPr/>
            </a:pPr>
            <a:r>
              <a:rPr lang="en-US" sz="2400" dirty="0" smtClean="0"/>
              <a:t>	</a:t>
            </a:r>
            <a:r>
              <a:rPr lang="en-US" sz="2200" dirty="0" smtClean="0"/>
              <a:t>Conscientiousness			</a:t>
            </a:r>
          </a:p>
          <a:p>
            <a:pPr marL="0" indent="0" eaLnBrk="1" hangingPunct="1">
              <a:spcBef>
                <a:spcPts val="0"/>
              </a:spcBef>
              <a:buNone/>
              <a:defRPr/>
            </a:pPr>
            <a:r>
              <a:rPr lang="en-US" sz="2200" dirty="0" smtClean="0"/>
              <a:t>	Agreeableness			</a:t>
            </a:r>
          </a:p>
          <a:p>
            <a:pPr marL="0" indent="0" eaLnBrk="1" hangingPunct="1">
              <a:spcBef>
                <a:spcPts val="0"/>
              </a:spcBef>
              <a:buNone/>
              <a:defRPr/>
            </a:pPr>
            <a:r>
              <a:rPr lang="en-US" sz="2200" dirty="0" smtClean="0"/>
              <a:t>	Neuroticism/Emotional Stability	</a:t>
            </a:r>
          </a:p>
          <a:p>
            <a:pPr marL="0" indent="0" eaLnBrk="1" hangingPunct="1">
              <a:spcBef>
                <a:spcPts val="0"/>
              </a:spcBef>
              <a:buNone/>
              <a:defRPr/>
            </a:pPr>
            <a:r>
              <a:rPr lang="en-US" sz="2200" dirty="0" smtClean="0"/>
              <a:t>	Openness to Experience			Extraversion				</a:t>
            </a:r>
          </a:p>
          <a:p>
            <a:pPr eaLnBrk="1" hangingPunct="1">
              <a:defRPr/>
            </a:pPr>
            <a:endParaRPr lang="en-US" dirty="0" smtClean="0"/>
          </a:p>
        </p:txBody>
      </p:sp>
      <p:sp>
        <p:nvSpPr>
          <p:cNvPr id="2" name="Rectangle 1"/>
          <p:cNvSpPr/>
          <p:nvPr/>
        </p:nvSpPr>
        <p:spPr bwMode="auto">
          <a:xfrm>
            <a:off x="686954" y="3430883"/>
            <a:ext cx="5719313" cy="2216989"/>
          </a:xfrm>
          <a:prstGeom prst="rect">
            <a:avLst/>
          </a:prstGeom>
          <a:solidFill>
            <a:schemeClr val="accent1">
              <a:alpha val="35000"/>
            </a:schemeClr>
          </a:solidFill>
          <a:ln w="9525" cap="flat" cmpd="sng" algn="ctr">
            <a:solidFill>
              <a:schemeClr val="tx1"/>
            </a:solidFill>
            <a:prstDash val="solid"/>
            <a:round/>
            <a:headEnd type="none" w="med" len="med"/>
            <a:tailEnd type="none" w="med" len="med"/>
          </a:ln>
          <a:effectLst/>
          <a:scene3d>
            <a:camera prst="orthographicFront"/>
            <a:lightRig rig="threePt" dir="t">
              <a:rot lat="0" lon="0" rev="1200000"/>
            </a:lightRig>
          </a:scene3d>
          <a:sp3d extrusionH="6350" contourW="6350">
            <a:bevelT w="165100" prst="coolSlant"/>
            <a:bevelB w="6350" h="82550"/>
          </a:sp3d>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967" y="105914"/>
            <a:ext cx="6995160" cy="594360"/>
          </a:xfrm>
        </p:spPr>
        <p:txBody>
          <a:bodyPr/>
          <a:lstStyle/>
          <a:p>
            <a:pPr>
              <a:defRPr/>
            </a:pPr>
            <a:r>
              <a:rPr lang="en-US" sz="3500" dirty="0">
                <a:solidFill>
                  <a:srgbClr val="FFC000"/>
                </a:solidFill>
              </a:rPr>
              <a:t>Charismatic </a:t>
            </a:r>
            <a:r>
              <a:rPr lang="en-US" sz="3500" dirty="0" smtClean="0">
                <a:solidFill>
                  <a:srgbClr val="FFC000"/>
                </a:solidFill>
              </a:rPr>
              <a:t>Leadership </a:t>
            </a:r>
            <a:r>
              <a:rPr lang="en-US" sz="2400" dirty="0" smtClean="0">
                <a:solidFill>
                  <a:srgbClr val="FFC000"/>
                </a:solidFill>
              </a:rPr>
              <a:t>(from Exhibit 12-3)</a:t>
            </a:r>
            <a:endParaRPr lang="en-US" sz="3500" dirty="0">
              <a:solidFill>
                <a:srgbClr val="FFC000"/>
              </a:solidFill>
            </a:endParaRPr>
          </a:p>
        </p:txBody>
      </p:sp>
      <p:sp>
        <p:nvSpPr>
          <p:cNvPr id="4" name="Footer Placeholder 3"/>
          <p:cNvSpPr>
            <a:spLocks noGrp="1"/>
          </p:cNvSpPr>
          <p:nvPr>
            <p:ph type="ftr" sz="quarter" idx="10"/>
          </p:nvPr>
        </p:nvSpPr>
        <p:spPr>
          <a:xfrm>
            <a:off x="548640" y="5627159"/>
            <a:ext cx="4800600" cy="316442"/>
          </a:xfrm>
        </p:spPr>
        <p:txBody>
          <a:bodyPr/>
          <a:lstStyle/>
          <a:p>
            <a:pPr>
              <a:defRPr/>
            </a:pPr>
            <a:r>
              <a:rPr lang="en-US" dirty="0">
                <a:solidFill>
                  <a:prstClr val="black">
                    <a:lumMod val="50000"/>
                    <a:lumOff val="50000"/>
                  </a:prstClr>
                </a:solidFill>
              </a:rPr>
              <a:t> </a:t>
            </a:r>
            <a:r>
              <a:rPr lang="en-US" dirty="0" smtClean="0">
                <a:solidFill>
                  <a:prstClr val="black">
                    <a:lumMod val="50000"/>
                    <a:lumOff val="50000"/>
                  </a:prstClr>
                </a:solidFill>
              </a:rPr>
              <a:t> </a:t>
            </a:r>
            <a:r>
              <a:rPr lang="en-US" dirty="0">
                <a:solidFill>
                  <a:prstClr val="black">
                    <a:lumMod val="50000"/>
                    <a:lumOff val="50000"/>
                  </a:prstClr>
                </a:solidFill>
              </a:rPr>
              <a:t> Copyright © 2011 Pearson Education, Inc. publishing as Prentice Hall  </a:t>
            </a:r>
          </a:p>
          <a:p>
            <a:pPr>
              <a:defRPr/>
            </a:pPr>
            <a:endParaRPr lang="en-US" dirty="0">
              <a:solidFill>
                <a:prstClr val="black">
                  <a:lumMod val="50000"/>
                  <a:lumOff val="50000"/>
                </a:prstClr>
              </a:solidFill>
            </a:endParaRPr>
          </a:p>
          <a:p>
            <a:pPr>
              <a:defRPr/>
            </a:pPr>
            <a:endParaRPr lang="en-US" dirty="0">
              <a:solidFill>
                <a:prstClr val="black">
                  <a:lumMod val="50000"/>
                  <a:lumOff val="50000"/>
                </a:prstClr>
              </a:solidFill>
            </a:endParaRPr>
          </a:p>
        </p:txBody>
      </p:sp>
      <p:sp>
        <p:nvSpPr>
          <p:cNvPr id="5" name="Slide Number Placeholder 4"/>
          <p:cNvSpPr>
            <a:spLocks noGrp="1"/>
          </p:cNvSpPr>
          <p:nvPr>
            <p:ph type="sldNum" sz="quarter" idx="11"/>
          </p:nvPr>
        </p:nvSpPr>
        <p:spPr/>
        <p:txBody>
          <a:bodyPr/>
          <a:lstStyle/>
          <a:p>
            <a:pPr>
              <a:defRPr/>
            </a:pPr>
            <a:r>
              <a:rPr lang="en-US" smtClean="0">
                <a:solidFill>
                  <a:prstClr val="black">
                    <a:lumMod val="50000"/>
                    <a:lumOff val="50000"/>
                  </a:prstClr>
                </a:solidFill>
              </a:rPr>
              <a:t>12-</a:t>
            </a:r>
            <a:fld id="{2CECC2C5-3DFD-4686-93ED-18ECD89DBB2E}" type="slidenum">
              <a:rPr lang="en-US" smtClean="0">
                <a:solidFill>
                  <a:prstClr val="black">
                    <a:lumMod val="50000"/>
                    <a:lumOff val="50000"/>
                  </a:prstClr>
                </a:solidFill>
              </a:rPr>
              <a:pPr>
                <a:defRPr/>
              </a:pPr>
              <a:t>7</a:t>
            </a:fld>
            <a:endParaRPr lang="en-US">
              <a:solidFill>
                <a:prstClr val="black">
                  <a:lumMod val="50000"/>
                  <a:lumOff val="50000"/>
                </a:prstClr>
              </a:solidFill>
            </a:endParaRPr>
          </a:p>
        </p:txBody>
      </p:sp>
      <p:sp>
        <p:nvSpPr>
          <p:cNvPr id="3" name="TextBox 2"/>
          <p:cNvSpPr txBox="1"/>
          <p:nvPr/>
        </p:nvSpPr>
        <p:spPr>
          <a:xfrm>
            <a:off x="755650" y="1035050"/>
            <a:ext cx="5886450" cy="33855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wrap="square" rtlCol="0">
            <a:spAutoFit/>
          </a:bodyPr>
          <a:lstStyle/>
          <a:p>
            <a:r>
              <a:rPr lang="en-US" dirty="0" smtClean="0"/>
              <a:t>What are FOUR key characteristics of a Charismatic Leader?</a:t>
            </a:r>
            <a:endParaRPr lang="en-US" dirty="0"/>
          </a:p>
        </p:txBody>
      </p:sp>
    </p:spTree>
    <p:extLst>
      <p:ext uri="{BB962C8B-B14F-4D97-AF65-F5344CB8AC3E}">
        <p14:creationId xmlns:p14="http://schemas.microsoft.com/office/powerpoint/2010/main" val="275689625"/>
      </p:ext>
    </p:extLst>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400" dirty="0" smtClean="0"/>
              <a:t>Transformational </a:t>
            </a:r>
            <a:br>
              <a:rPr lang="en-US" sz="3400" dirty="0" smtClean="0"/>
            </a:br>
            <a:r>
              <a:rPr lang="en-US" sz="3400" dirty="0" smtClean="0"/>
              <a:t>(Charismatic) Leadership </a:t>
            </a:r>
            <a:r>
              <a:rPr lang="en-US" sz="1800" dirty="0" smtClean="0"/>
              <a:t>(text, Ch. 12)</a:t>
            </a:r>
            <a:endParaRPr lang="en-US" sz="3400" dirty="0" smtClean="0"/>
          </a:p>
        </p:txBody>
      </p:sp>
      <p:sp>
        <p:nvSpPr>
          <p:cNvPr id="13315" name="Rectangle 3"/>
          <p:cNvSpPr>
            <a:spLocks noGrp="1" noChangeArrowheads="1"/>
          </p:cNvSpPr>
          <p:nvPr>
            <p:ph type="body" idx="1"/>
          </p:nvPr>
        </p:nvSpPr>
        <p:spPr>
          <a:xfrm>
            <a:off x="365125" y="1387475"/>
            <a:ext cx="6121939" cy="4013200"/>
          </a:xfrm>
        </p:spPr>
        <p:txBody>
          <a:bodyPr/>
          <a:lstStyle/>
          <a:p>
            <a:pPr eaLnBrk="1" hangingPunct="1">
              <a:buFont typeface="Wingdings" pitchFamily="2" charset="2"/>
              <a:buNone/>
            </a:pPr>
            <a:r>
              <a:rPr lang="en-US" sz="2800" dirty="0" smtClean="0"/>
              <a:t>Leadership that:</a:t>
            </a:r>
          </a:p>
          <a:p>
            <a:pPr lvl="1" eaLnBrk="1" hangingPunct="1"/>
            <a:r>
              <a:rPr lang="en-US" sz="2400" dirty="0" smtClean="0"/>
              <a:t>Makes subordinates aware of the importance of  their jobs and performance to the organization by providing feedback to the worker.</a:t>
            </a:r>
          </a:p>
          <a:p>
            <a:pPr lvl="1" eaLnBrk="1" hangingPunct="1"/>
            <a:r>
              <a:rPr lang="en-US" sz="2400" dirty="0" smtClean="0"/>
              <a:t>Makes subordinates aware of their   own needs for personal growth and development.</a:t>
            </a:r>
          </a:p>
          <a:p>
            <a:pPr lvl="1" eaLnBrk="1" hangingPunct="1"/>
            <a:r>
              <a:rPr lang="en-US" sz="2400" dirty="0" smtClean="0"/>
              <a:t>Motivates workers to work for the good of the organization, not just themselves.</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Being a Charismatic Leader</a:t>
            </a:r>
          </a:p>
        </p:txBody>
      </p:sp>
      <p:sp>
        <p:nvSpPr>
          <p:cNvPr id="1433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dirty="0" smtClean="0"/>
              <a:t>Charismatic Leader</a:t>
            </a:r>
          </a:p>
          <a:p>
            <a:pPr lvl="1" eaLnBrk="1" hangingPunct="1">
              <a:lnSpc>
                <a:spcPct val="90000"/>
              </a:lnSpc>
            </a:pPr>
            <a:r>
              <a:rPr lang="en-US" sz="2400" dirty="0" smtClean="0"/>
              <a:t>An enthusiastic, self-confident transformational leader able to clearly communicate his or her vision of how good things could be by:</a:t>
            </a:r>
          </a:p>
          <a:p>
            <a:pPr lvl="2" eaLnBrk="1" hangingPunct="1">
              <a:lnSpc>
                <a:spcPct val="90000"/>
              </a:lnSpc>
            </a:pPr>
            <a:r>
              <a:rPr lang="en-US" sz="2000" dirty="0" smtClean="0"/>
              <a:t>Being excited and clearly communicating excitement to subordinates.</a:t>
            </a:r>
          </a:p>
          <a:p>
            <a:pPr lvl="2" eaLnBrk="1" hangingPunct="1">
              <a:lnSpc>
                <a:spcPct val="90000"/>
              </a:lnSpc>
            </a:pPr>
            <a:r>
              <a:rPr lang="en-US" sz="2000" dirty="0" smtClean="0"/>
              <a:t>Openly sharing information with employees so that everyone is aware of problems and the need for change. </a:t>
            </a:r>
          </a:p>
          <a:p>
            <a:pPr lvl="2" eaLnBrk="1" hangingPunct="1">
              <a:lnSpc>
                <a:spcPct val="90000"/>
              </a:lnSpc>
            </a:pPr>
            <a:r>
              <a:rPr lang="en-US" sz="2000" dirty="0" smtClean="0"/>
              <a:t>Empowering workers to help with solutions.</a:t>
            </a:r>
          </a:p>
          <a:p>
            <a:pPr lvl="2" eaLnBrk="1" hangingPunct="1">
              <a:lnSpc>
                <a:spcPct val="90000"/>
              </a:lnSpc>
            </a:pPr>
            <a:r>
              <a:rPr lang="en-US" sz="2000" dirty="0" smtClean="0"/>
              <a:t>Engaging in the development of employees by working hard to help them build skills.</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obbins_OB13_INS_with foo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lnDef>
  </a:objectDefaults>
  <a:extraClrSchemeLst>
    <a:extraClrScheme>
      <a:clrScheme name="Organizational Behavior 11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rganizational Behavior 11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rganizational Behavior 11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rganizational Behavior 11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rganizational Behavior 11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rganizational Behavior 11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rganizational Behavior 11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837</TotalTime>
  <Words>1501</Words>
  <Application>Microsoft Office PowerPoint</Application>
  <PresentationFormat>Custom</PresentationFormat>
  <Paragraphs>197</Paragraphs>
  <Slides>26</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Book Antiqua</vt:lpstr>
      <vt:lpstr>Calibri</vt:lpstr>
      <vt:lpstr>Times New Roman</vt:lpstr>
      <vt:lpstr>Wingdings</vt:lpstr>
      <vt:lpstr>Jones2 T05</vt:lpstr>
      <vt:lpstr>Robbins_OB13_INS_with footer</vt:lpstr>
      <vt:lpstr>Leadership</vt:lpstr>
      <vt:lpstr>Learning Objectives</vt:lpstr>
      <vt:lpstr>The Nature of Leadership</vt:lpstr>
      <vt:lpstr>The Nature of Leadership</vt:lpstr>
      <vt:lpstr>Leadership Models</vt:lpstr>
      <vt:lpstr> What traits correlate with leader effectiveness? </vt:lpstr>
      <vt:lpstr>Charismatic Leadership (from Exhibit 12-3)</vt:lpstr>
      <vt:lpstr>Transformational  (Charismatic) Leadership (text, Ch. 12)</vt:lpstr>
      <vt:lpstr>Being a Charismatic Leader</vt:lpstr>
      <vt:lpstr>Transactional Leadership</vt:lpstr>
      <vt:lpstr>Leadership Model</vt:lpstr>
      <vt:lpstr>Servant Leadership  (“Authentic Leadership”  pg. 411 &amp; 414)</vt:lpstr>
      <vt:lpstr>Leadership Models</vt:lpstr>
      <vt:lpstr>Leadership Models</vt:lpstr>
      <vt:lpstr>Leadership Across Cultures  (See text, pg. 397-398)</vt:lpstr>
      <vt:lpstr>Contingency Models of Leadership</vt:lpstr>
      <vt:lpstr>House’s Path-Goal Theory</vt:lpstr>
      <vt:lpstr>Motivating with Path-Goal</vt:lpstr>
      <vt:lpstr>Motivating with Path-Goal</vt:lpstr>
      <vt:lpstr>Contingency Models of Leadership </vt:lpstr>
      <vt:lpstr>Fiedler’s Model </vt:lpstr>
      <vt:lpstr>Fiedler’s Contingency Theory of Leadership</vt:lpstr>
      <vt:lpstr>Fiedler’s Model in Application</vt:lpstr>
      <vt:lpstr>Hersey &amp; Blanchard’s  Life-Cycle Theory of Leadership</vt:lpstr>
      <vt:lpstr>Life-Cycle Theory of Leadership</vt:lpstr>
      <vt:lpstr>Summary</vt:lpstr>
    </vt:vector>
  </TitlesOfParts>
  <Manager>Haldala</Manager>
  <Company>AzureWing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 Crane</dc:creator>
  <cp:lastModifiedBy>William Ross</cp:lastModifiedBy>
  <cp:revision>61</cp:revision>
  <dcterms:created xsi:type="dcterms:W3CDTF">2004-09-20T18:17:15Z</dcterms:created>
  <dcterms:modified xsi:type="dcterms:W3CDTF">2018-07-30T20:09:15Z</dcterms:modified>
  <cp:category>Presentation</cp:category>
</cp:coreProperties>
</file>