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4"/>
  </p:notesMasterIdLst>
  <p:handoutMasterIdLst>
    <p:handoutMasterId r:id="rId25"/>
  </p:handoutMasterIdLst>
  <p:sldIdLst>
    <p:sldId id="258" r:id="rId2"/>
    <p:sldId id="259" r:id="rId3"/>
    <p:sldId id="303" r:id="rId4"/>
    <p:sldId id="300" r:id="rId5"/>
    <p:sldId id="302" r:id="rId6"/>
    <p:sldId id="278" r:id="rId7"/>
    <p:sldId id="293" r:id="rId8"/>
    <p:sldId id="294" r:id="rId9"/>
    <p:sldId id="295" r:id="rId10"/>
    <p:sldId id="296" r:id="rId11"/>
    <p:sldId id="304" r:id="rId12"/>
    <p:sldId id="305" r:id="rId13"/>
    <p:sldId id="297" r:id="rId14"/>
    <p:sldId id="308" r:id="rId15"/>
    <p:sldId id="281" r:id="rId16"/>
    <p:sldId id="298" r:id="rId17"/>
    <p:sldId id="299" r:id="rId18"/>
    <p:sldId id="309" r:id="rId19"/>
    <p:sldId id="283" r:id="rId20"/>
    <p:sldId id="307" r:id="rId21"/>
    <p:sldId id="306" r:id="rId22"/>
    <p:sldId id="288" r:id="rId23"/>
  </p:sldIdLst>
  <p:sldSz cx="8229600" cy="5943600"/>
  <p:notesSz cx="6858000" cy="91440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872">
          <p15:clr>
            <a:srgbClr val="A4A3A4"/>
          </p15:clr>
        </p15:guide>
        <p15:guide id="2" pos="259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5A8F3D"/>
    <a:srgbClr val="AF7EBE"/>
    <a:srgbClr val="0B3F49"/>
    <a:srgbClr val="538438"/>
    <a:srgbClr val="1A69A4"/>
    <a:srgbClr val="608834"/>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11" autoAdjust="0"/>
    <p:restoredTop sz="94660" autoAdjust="0"/>
  </p:normalViewPr>
  <p:slideViewPr>
    <p:cSldViewPr snapToGrid="0">
      <p:cViewPr varScale="1">
        <p:scale>
          <a:sx n="148" d="100"/>
          <a:sy n="148" d="100"/>
        </p:scale>
        <p:origin x="126" y="126"/>
      </p:cViewPr>
      <p:guideLst>
        <p:guide orient="horz" pos="1872"/>
        <p:guide pos="259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314"/>
    </p:cViewPr>
  </p:sorterViewPr>
  <p:notesViewPr>
    <p:cSldViewPr snapToGrid="0">
      <p:cViewPr varScale="1">
        <p:scale>
          <a:sx n="70" d="100"/>
          <a:sy n="70" d="100"/>
        </p:scale>
        <p:origin x="-3246" y="-90"/>
      </p:cViewPr>
      <p:guideLst>
        <p:guide orient="horz" pos="2880"/>
        <p:guide pos="2160"/>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79875"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79876"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79877"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CED46AEB-7979-41E9-8C41-D9C18B2CA64D}" type="slidenum">
              <a:rPr lang="en-US"/>
              <a:pPr>
                <a:defRPr/>
              </a:pPr>
              <a:t>‹#›</a:t>
            </a:fld>
            <a:endParaRPr lang="en-US"/>
          </a:p>
        </p:txBody>
      </p:sp>
    </p:spTree>
    <p:extLst>
      <p:ext uri="{BB962C8B-B14F-4D97-AF65-F5344CB8AC3E}">
        <p14:creationId xmlns:p14="http://schemas.microsoft.com/office/powerpoint/2010/main" val="42595212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1536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33796" name="Rectangle 4"/>
          <p:cNvSpPr>
            <a:spLocks noGrp="1" noRot="1" noChangeAspect="1" noChangeArrowheads="1" noTextEdit="1"/>
          </p:cNvSpPr>
          <p:nvPr>
            <p:ph type="sldImg" idx="2"/>
          </p:nvPr>
        </p:nvSpPr>
        <p:spPr bwMode="auto">
          <a:xfrm>
            <a:off x="1055688" y="685800"/>
            <a:ext cx="4746625"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536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DAE754EE-6EC8-411D-9C82-CA36BDAE626F}" type="slidenum">
              <a:rPr lang="en-US"/>
              <a:pPr>
                <a:defRPr/>
              </a:pPr>
              <a:t>‹#›</a:t>
            </a:fld>
            <a:endParaRPr lang="en-US"/>
          </a:p>
        </p:txBody>
      </p:sp>
    </p:spTree>
    <p:extLst>
      <p:ext uri="{BB962C8B-B14F-4D97-AF65-F5344CB8AC3E}">
        <p14:creationId xmlns:p14="http://schemas.microsoft.com/office/powerpoint/2010/main" val="20299895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09E36DAC-A478-4D03-9CAC-FDDFFC9EBB84}" type="slidenum">
              <a:rPr lang="en-US" sz="1200"/>
              <a:pPr eaLnBrk="1" hangingPunct="1"/>
              <a:t>5</a:t>
            </a:fld>
            <a:endParaRPr lang="en-US" sz="1200"/>
          </a:p>
        </p:txBody>
      </p:sp>
      <p:sp>
        <p:nvSpPr>
          <p:cNvPr id="33795" name="Rectangle 2"/>
          <p:cNvSpPr>
            <a:spLocks noGrp="1" noRot="1" noChangeAspect="1" noChangeArrowheads="1" noTextEdit="1"/>
          </p:cNvSpPr>
          <p:nvPr>
            <p:ph type="sldImg"/>
          </p:nvPr>
        </p:nvSpPr>
        <p:spPr>
          <a:xfrm>
            <a:off x="1065213" y="692150"/>
            <a:ext cx="4727575" cy="3416300"/>
          </a:xfrm>
          <a:ln w="12700" cap="flat">
            <a:solidFill>
              <a:schemeClr val="tx1"/>
            </a:solidFill>
          </a:ln>
        </p:spPr>
      </p:sp>
      <p:sp>
        <p:nvSpPr>
          <p:cNvPr id="33796" name="Rectangle 3"/>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sz="1600" dirty="0"/>
              <a:t>Empowerment Decreases:</a:t>
            </a:r>
          </a:p>
          <a:p>
            <a:pPr lvl="1"/>
            <a:r>
              <a:rPr lang="en-US" sz="1600" dirty="0"/>
              <a:t>Absenteeism</a:t>
            </a:r>
          </a:p>
          <a:p>
            <a:pPr lvl="1"/>
            <a:r>
              <a:rPr lang="en-US" sz="1600" dirty="0"/>
              <a:t>Turnover</a:t>
            </a:r>
          </a:p>
          <a:p>
            <a:pPr lvl="1"/>
            <a:r>
              <a:rPr lang="en-US" sz="1600" dirty="0"/>
              <a:t>Safety Incidents</a:t>
            </a:r>
          </a:p>
          <a:p>
            <a:pPr lvl="1"/>
            <a:r>
              <a:rPr lang="en-US" sz="1600" dirty="0"/>
              <a:t>Quality Defects</a:t>
            </a:r>
          </a:p>
          <a:p>
            <a:r>
              <a:rPr lang="en-US" sz="1600" dirty="0"/>
              <a:t>Empowerment Increases:</a:t>
            </a:r>
          </a:p>
          <a:p>
            <a:pPr lvl="1"/>
            <a:r>
              <a:rPr lang="en-US" sz="1600" dirty="0"/>
              <a:t>Productivity</a:t>
            </a:r>
          </a:p>
          <a:p>
            <a:pPr lvl="1"/>
            <a:r>
              <a:rPr lang="en-US" sz="1600" dirty="0"/>
              <a:t>Profitability</a:t>
            </a:r>
          </a:p>
          <a:p>
            <a:pPr lvl="1"/>
            <a:r>
              <a:rPr lang="en-US" sz="1600" dirty="0"/>
              <a:t>Customer Satisfaction</a:t>
            </a:r>
            <a:endParaRPr lang="en-US" sz="1600" i="1" dirty="0" smtClean="0"/>
          </a:p>
          <a:p>
            <a:pPr marL="0" lvl="1" eaLnBrk="1" hangingPunct="1"/>
            <a:r>
              <a:rPr lang="en-US" sz="1800" i="1" dirty="0" smtClean="0"/>
              <a:t>Source: </a:t>
            </a:r>
            <a:r>
              <a:rPr lang="en-US" sz="1800" i="1" dirty="0"/>
              <a:t>Gallup Consulting Jan. 15, 2008; www.gallup.com/consulting/121535/</a:t>
            </a:r>
          </a:p>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FB43D5AF-0A8A-44F1-B9FC-354C8D576A9D}" type="slidenum">
              <a:rPr lang="en-US" sz="1200"/>
              <a:pPr eaLnBrk="1" hangingPunct="1"/>
              <a:t>6</a:t>
            </a:fld>
            <a:endParaRPr lang="en-US" sz="1200"/>
          </a:p>
        </p:txBody>
      </p:sp>
      <p:sp>
        <p:nvSpPr>
          <p:cNvPr id="38915"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3891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There are a number of power tactics an individual can use or ways in which they can make the power base work for them by moving people into specific actions.  Nine different tactics are mentioned in this slide and include things like rational persuasion, personal appeals, and pressure.</a:t>
            </a:r>
          </a:p>
          <a:p>
            <a:endParaRPr lang="en-US" smtClean="0"/>
          </a:p>
          <a:p>
            <a:endParaRPr lang="en-US" smtClean="0"/>
          </a:p>
        </p:txBody>
      </p:sp>
      <p:sp>
        <p:nvSpPr>
          <p:cNvPr id="38916"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r>
              <a:rPr lang="en-US" sz="1200" b="0" smtClean="0">
                <a:latin typeface="Times New Roman" pitchFamily="18" charset="0"/>
              </a:rPr>
              <a:t>(c) 2008 Prentice-Hall, All rights reserved.</a:t>
            </a:r>
          </a:p>
        </p:txBody>
      </p:sp>
      <p:sp>
        <p:nvSpPr>
          <p:cNvPr id="38917"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BEE0D77B-C58F-45C4-B147-D83162EF530A}" type="slidenum">
              <a:rPr lang="en-US" sz="1200" b="0" smtClean="0">
                <a:latin typeface="Times New Roman" pitchFamily="18" charset="0"/>
              </a:rPr>
              <a:pPr eaLnBrk="1" hangingPunct="1"/>
              <a:t>11</a:t>
            </a:fld>
            <a:endParaRPr lang="en-US" sz="1200" b="0"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Depending on the direction of the influence that is desired, different tactics will be more effective.  This slide takes a look at the preferred power tactics by influence direction.  For example, if you need to influence those above you in the organization, rational persuasion is the best method as things like exchange or pressure won’t work because your power base is low.</a:t>
            </a:r>
          </a:p>
        </p:txBody>
      </p:sp>
      <p:sp>
        <p:nvSpPr>
          <p:cNvPr id="39940"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r>
              <a:rPr lang="en-US" sz="1200" b="0" smtClean="0">
                <a:latin typeface="Times New Roman" pitchFamily="18" charset="0"/>
              </a:rPr>
              <a:t>(c) 2008 Prentice-Hall, All rights reserved.</a:t>
            </a:r>
          </a:p>
        </p:txBody>
      </p:sp>
      <p:sp>
        <p:nvSpPr>
          <p:cNvPr id="39941"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27E0E366-4931-42F0-B961-9C0DB3D17550}" type="slidenum">
              <a:rPr lang="en-US" sz="1200" b="0" smtClean="0">
                <a:latin typeface="Times New Roman" pitchFamily="18" charset="0"/>
              </a:rPr>
              <a:pPr eaLnBrk="1" hangingPunct="1"/>
              <a:t>12</a:t>
            </a:fld>
            <a:endParaRPr lang="en-US" sz="1200" b="0"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C8E431A7-234D-4D44-B7FD-04A8C9E6727D}" type="slidenum">
              <a:rPr lang="en-US" sz="1200"/>
              <a:pPr eaLnBrk="1" hangingPunct="1"/>
              <a:t>15</a:t>
            </a:fld>
            <a:endParaRPr lang="en-US" sz="1200"/>
          </a:p>
        </p:txBody>
      </p:sp>
      <p:sp>
        <p:nvSpPr>
          <p:cNvPr id="40963"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4096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0A1AB00E-C987-4F0F-B338-01E4A1A08934}" type="slidenum">
              <a:rPr lang="en-US" sz="1200"/>
              <a:pPr eaLnBrk="1" hangingPunct="1"/>
              <a:t>19</a:t>
            </a:fld>
            <a:endParaRPr lang="en-US" sz="1200"/>
          </a:p>
        </p:txBody>
      </p:sp>
      <p:sp>
        <p:nvSpPr>
          <p:cNvPr id="41987"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4198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Politics often put employees on the defense.  When employees are acting defensively, they will behave in ways that hurt the team and organization in the long run.  Some defensive behaviors include avoiding action by overconforming and stalling; avoiding blame by playing it safe or blaming it on someone else; and avoiding change by preventing action or protecting themselves.</a:t>
            </a:r>
          </a:p>
        </p:txBody>
      </p:sp>
      <p:sp>
        <p:nvSpPr>
          <p:cNvPr id="48132"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r>
              <a:rPr lang="en-US" sz="1200" b="0" smtClean="0">
                <a:latin typeface="Times New Roman" pitchFamily="18" charset="0"/>
              </a:rPr>
              <a:t>(c) 2008 Prentice-Hall, All rights reserved.</a:t>
            </a:r>
          </a:p>
        </p:txBody>
      </p:sp>
      <p:sp>
        <p:nvSpPr>
          <p:cNvPr id="4813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4B591A11-6CF4-40F8-A755-0EAEE22AE71D}" type="slidenum">
              <a:rPr lang="en-US" sz="1200" b="0" smtClean="0">
                <a:latin typeface="Times New Roman" pitchFamily="18" charset="0"/>
              </a:rPr>
              <a:pPr eaLnBrk="1" hangingPunct="1"/>
              <a:t>20</a:t>
            </a:fld>
            <a:endParaRPr lang="en-US" sz="1200" b="0"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Most employees will not engage in a high level of politics and often react negatively to politics.  Their reactions include decreased job satisfaction, increased anxiety and stress, increased turnover, and a reduction in performance.  Even though the given outcome for the individual employee who engages in politics may be favorable, it is often a negative impact for the group as a whole.</a:t>
            </a:r>
          </a:p>
        </p:txBody>
      </p:sp>
      <p:sp>
        <p:nvSpPr>
          <p:cNvPr id="4710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r>
              <a:rPr lang="en-US" sz="1200" b="0" smtClean="0">
                <a:latin typeface="Times New Roman" pitchFamily="18" charset="0"/>
              </a:rPr>
              <a:t>(c) 2008 Prentice-Hall, All rights reserved.</a:t>
            </a:r>
          </a:p>
        </p:txBody>
      </p:sp>
      <p:sp>
        <p:nvSpPr>
          <p:cNvPr id="4710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AD3FA90E-F55E-47D4-9486-AE3B869A8A84}" type="slidenum">
              <a:rPr lang="en-US" sz="1200" b="0" smtClean="0">
                <a:latin typeface="Times New Roman" pitchFamily="18" charset="0"/>
              </a:rPr>
              <a:pPr eaLnBrk="1" hangingPunct="1"/>
              <a:t>21</a:t>
            </a:fld>
            <a:endParaRPr lang="en-US" sz="1200" b="0"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AE754EE-6EC8-411D-9C82-CA36BDAE626F}" type="slidenum">
              <a:rPr lang="en-US" smtClean="0"/>
              <a:pPr>
                <a:defRPr/>
              </a:pPr>
              <a:t>22</a:t>
            </a:fld>
            <a:endParaRPr lang="en-US"/>
          </a:p>
        </p:txBody>
      </p:sp>
    </p:spTree>
    <p:extLst>
      <p:ext uri="{BB962C8B-B14F-4D97-AF65-F5344CB8AC3E}">
        <p14:creationId xmlns:p14="http://schemas.microsoft.com/office/powerpoint/2010/main" val="4284828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26"/>
          <p:cNvSpPr>
            <a:spLocks noChangeArrowheads="1"/>
          </p:cNvSpPr>
          <p:nvPr/>
        </p:nvSpPr>
        <p:spPr bwMode="auto">
          <a:xfrm>
            <a:off x="355600" y="1287463"/>
            <a:ext cx="7874000" cy="4921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 name="Rectangle 1027"/>
          <p:cNvSpPr>
            <a:spLocks noChangeArrowheads="1"/>
          </p:cNvSpPr>
          <p:nvPr/>
        </p:nvSpPr>
        <p:spPr bwMode="auto">
          <a:xfrm>
            <a:off x="0" y="230188"/>
            <a:ext cx="8229600" cy="1036637"/>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Rectangle 1028"/>
          <p:cNvSpPr>
            <a:spLocks noChangeArrowheads="1"/>
          </p:cNvSpPr>
          <p:nvPr/>
        </p:nvSpPr>
        <p:spPr bwMode="auto">
          <a:xfrm>
            <a:off x="5983288" y="2122488"/>
            <a:ext cx="1771650" cy="7572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Rectangle 1029"/>
          <p:cNvSpPr>
            <a:spLocks noChangeArrowheads="1"/>
          </p:cNvSpPr>
          <p:nvPr/>
        </p:nvSpPr>
        <p:spPr bwMode="auto">
          <a:xfrm>
            <a:off x="8477250" y="-390525"/>
            <a:ext cx="1771650" cy="7794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30"/>
          <p:cNvSpPr>
            <a:spLocks noChangeShapeType="1"/>
          </p:cNvSpPr>
          <p:nvPr/>
        </p:nvSpPr>
        <p:spPr bwMode="auto">
          <a:xfrm>
            <a:off x="355600" y="1270000"/>
            <a:ext cx="7874000"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 name="Group 1031"/>
          <p:cNvGrpSpPr>
            <a:grpSpLocks/>
          </p:cNvGrpSpPr>
          <p:nvPr/>
        </p:nvGrpSpPr>
        <p:grpSpPr bwMode="auto">
          <a:xfrm>
            <a:off x="0" y="0"/>
            <a:ext cx="376238" cy="5943600"/>
            <a:chOff x="0" y="0"/>
            <a:chExt cx="237" cy="3744"/>
          </a:xfrm>
        </p:grpSpPr>
        <p:sp>
          <p:nvSpPr>
            <p:cNvPr id="10" name="Rectangle 1032"/>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Line 1033"/>
            <p:cNvSpPr>
              <a:spLocks noChangeShapeType="1"/>
            </p:cNvSpPr>
            <p:nvPr userDrawn="1"/>
          </p:nvSpPr>
          <p:spPr bwMode="auto">
            <a:xfrm>
              <a:off x="102" y="455"/>
              <a:ext cx="0" cy="3289"/>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Oval 1034"/>
            <p:cNvSpPr>
              <a:spLocks noChangeArrowheads="1"/>
            </p:cNvSpPr>
            <p:nvPr userDrawn="1"/>
          </p:nvSpPr>
          <p:spPr bwMode="auto">
            <a:xfrm>
              <a:off x="12" y="252"/>
              <a:ext cx="206" cy="206"/>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Oval 1035"/>
            <p:cNvSpPr>
              <a:spLocks noChangeArrowheads="1"/>
            </p:cNvSpPr>
            <p:nvPr userDrawn="1"/>
          </p:nvSpPr>
          <p:spPr bwMode="auto">
            <a:xfrm>
              <a:off x="12" y="11"/>
              <a:ext cx="206" cy="206"/>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Rectangle 1036"/>
            <p:cNvSpPr>
              <a:spLocks noChangeArrowheads="1"/>
            </p:cNvSpPr>
            <p:nvPr userDrawn="1"/>
          </p:nvSpPr>
          <p:spPr bwMode="auto">
            <a:xfrm>
              <a:off x="30" y="0"/>
              <a:ext cx="64" cy="3744"/>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5" name="Rectangle 1037"/>
          <p:cNvSpPr>
            <a:spLocks noChangeArrowheads="1"/>
          </p:cNvSpPr>
          <p:nvPr/>
        </p:nvSpPr>
        <p:spPr bwMode="auto">
          <a:xfrm>
            <a:off x="9525" y="190500"/>
            <a:ext cx="8220075" cy="5753100"/>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Rectangle 1038"/>
          <p:cNvSpPr>
            <a:spLocks noChangeArrowheads="1"/>
          </p:cNvSpPr>
          <p:nvPr/>
        </p:nvSpPr>
        <p:spPr bwMode="auto">
          <a:xfrm>
            <a:off x="173038" y="3343275"/>
            <a:ext cx="8056562" cy="18970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Rectangle 1039"/>
          <p:cNvSpPr>
            <a:spLocks noChangeArrowheads="1"/>
          </p:cNvSpPr>
          <p:nvPr/>
        </p:nvSpPr>
        <p:spPr bwMode="auto">
          <a:xfrm>
            <a:off x="0" y="0"/>
            <a:ext cx="8229600" cy="2428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 name="Text Box 1042"/>
          <p:cNvSpPr txBox="1">
            <a:spLocks noChangeArrowheads="1"/>
          </p:cNvSpPr>
          <p:nvPr/>
        </p:nvSpPr>
        <p:spPr bwMode="auto">
          <a:xfrm rot="16200000">
            <a:off x="7361237" y="703263"/>
            <a:ext cx="1336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pPr>
              <a:defRPr/>
            </a:pPr>
            <a:r>
              <a:rPr lang="en-US" sz="2400" b="1" smtClean="0">
                <a:solidFill>
                  <a:schemeClr val="hlink"/>
                </a:solidFill>
              </a:rPr>
              <a:t>Chapter</a:t>
            </a:r>
          </a:p>
        </p:txBody>
      </p:sp>
      <p:sp>
        <p:nvSpPr>
          <p:cNvPr id="19" name="Text Box 1043"/>
          <p:cNvSpPr txBox="1">
            <a:spLocks noChangeArrowheads="1"/>
          </p:cNvSpPr>
          <p:nvPr/>
        </p:nvSpPr>
        <p:spPr bwMode="auto">
          <a:xfrm>
            <a:off x="6907213" y="354013"/>
            <a:ext cx="692150" cy="118903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91432" tIns="45716" rIns="91432" bIns="45716">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pPr algn="ctr">
              <a:defRPr/>
            </a:pPr>
            <a:r>
              <a:rPr lang="en-US" sz="7200" b="1" smtClean="0">
                <a:solidFill>
                  <a:srgbClr val="1A69A4"/>
                </a:solidFill>
              </a:rPr>
              <a:t>1</a:t>
            </a:r>
          </a:p>
        </p:txBody>
      </p:sp>
      <p:sp>
        <p:nvSpPr>
          <p:cNvPr id="20" name="Rectangle 1044"/>
          <p:cNvSpPr>
            <a:spLocks noChangeArrowheads="1"/>
          </p:cNvSpPr>
          <p:nvPr/>
        </p:nvSpPr>
        <p:spPr bwMode="auto">
          <a:xfrm>
            <a:off x="193675" y="579438"/>
            <a:ext cx="101600" cy="276066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Line 1045"/>
          <p:cNvSpPr>
            <a:spLocks noChangeShapeType="1"/>
          </p:cNvSpPr>
          <p:nvPr/>
        </p:nvSpPr>
        <p:spPr bwMode="auto">
          <a:xfrm>
            <a:off x="184150" y="590550"/>
            <a:ext cx="6532563"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Rectangle 1046"/>
          <p:cNvSpPr>
            <a:spLocks noChangeArrowheads="1"/>
          </p:cNvSpPr>
          <p:nvPr/>
        </p:nvSpPr>
        <p:spPr bwMode="auto">
          <a:xfrm>
            <a:off x="0" y="193675"/>
            <a:ext cx="190500" cy="5749925"/>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Line 1047"/>
          <p:cNvSpPr>
            <a:spLocks noChangeShapeType="1"/>
          </p:cNvSpPr>
          <p:nvPr/>
        </p:nvSpPr>
        <p:spPr bwMode="auto">
          <a:xfrm>
            <a:off x="192088" y="590550"/>
            <a:ext cx="0" cy="5353050"/>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Oval 1048"/>
          <p:cNvSpPr>
            <a:spLocks noChangeArrowheads="1"/>
          </p:cNvSpPr>
          <p:nvPr/>
        </p:nvSpPr>
        <p:spPr bwMode="auto">
          <a:xfrm>
            <a:off x="0" y="254000"/>
            <a:ext cx="327025" cy="327025"/>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 name="Oval 1049"/>
          <p:cNvSpPr>
            <a:spLocks noChangeArrowheads="1"/>
          </p:cNvSpPr>
          <p:nvPr/>
        </p:nvSpPr>
        <p:spPr bwMode="auto">
          <a:xfrm>
            <a:off x="201613" y="444500"/>
            <a:ext cx="327025" cy="327025"/>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 name="Oval 1050"/>
          <p:cNvSpPr>
            <a:spLocks noChangeArrowheads="1"/>
          </p:cNvSpPr>
          <p:nvPr/>
        </p:nvSpPr>
        <p:spPr bwMode="auto">
          <a:xfrm>
            <a:off x="6602413" y="303213"/>
            <a:ext cx="1301750" cy="1301750"/>
          </a:xfrm>
          <a:prstGeom prst="ellipse">
            <a:avLst/>
          </a:prstGeom>
          <a:noFill/>
          <a:ln w="38100">
            <a:solidFill>
              <a:srgbClr val="E8AD0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 name="Rectangle 1051"/>
          <p:cNvSpPr>
            <a:spLocks noChangeArrowheads="1"/>
          </p:cNvSpPr>
          <p:nvPr userDrawn="1"/>
        </p:nvSpPr>
        <p:spPr bwMode="auto">
          <a:xfrm>
            <a:off x="355600" y="1287463"/>
            <a:ext cx="7874000" cy="4921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 name="Rectangle 1052"/>
          <p:cNvSpPr>
            <a:spLocks noChangeArrowheads="1"/>
          </p:cNvSpPr>
          <p:nvPr userDrawn="1"/>
        </p:nvSpPr>
        <p:spPr bwMode="auto">
          <a:xfrm>
            <a:off x="0" y="230188"/>
            <a:ext cx="8229600" cy="1036637"/>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 name="Rectangle 1053"/>
          <p:cNvSpPr>
            <a:spLocks noChangeArrowheads="1"/>
          </p:cNvSpPr>
          <p:nvPr userDrawn="1"/>
        </p:nvSpPr>
        <p:spPr bwMode="auto">
          <a:xfrm>
            <a:off x="5983288" y="2122488"/>
            <a:ext cx="1771650" cy="7572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 name="Rectangle 1054"/>
          <p:cNvSpPr>
            <a:spLocks noChangeArrowheads="1"/>
          </p:cNvSpPr>
          <p:nvPr userDrawn="1"/>
        </p:nvSpPr>
        <p:spPr bwMode="auto">
          <a:xfrm>
            <a:off x="8477250" y="-390525"/>
            <a:ext cx="1771650" cy="7794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 name="Line 1055"/>
          <p:cNvSpPr>
            <a:spLocks noChangeShapeType="1"/>
          </p:cNvSpPr>
          <p:nvPr userDrawn="1"/>
        </p:nvSpPr>
        <p:spPr bwMode="auto">
          <a:xfrm>
            <a:off x="355600" y="1270000"/>
            <a:ext cx="7874000"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32" name="Group 1056"/>
          <p:cNvGrpSpPr>
            <a:grpSpLocks/>
          </p:cNvGrpSpPr>
          <p:nvPr userDrawn="1"/>
        </p:nvGrpSpPr>
        <p:grpSpPr bwMode="auto">
          <a:xfrm>
            <a:off x="0" y="0"/>
            <a:ext cx="376238" cy="5943600"/>
            <a:chOff x="0" y="0"/>
            <a:chExt cx="237" cy="3744"/>
          </a:xfrm>
        </p:grpSpPr>
        <p:sp>
          <p:nvSpPr>
            <p:cNvPr id="33" name="Rectangle 1057"/>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 name="Line 1058"/>
            <p:cNvSpPr>
              <a:spLocks noChangeShapeType="1"/>
            </p:cNvSpPr>
            <p:nvPr userDrawn="1"/>
          </p:nvSpPr>
          <p:spPr bwMode="auto">
            <a:xfrm>
              <a:off x="102" y="455"/>
              <a:ext cx="0" cy="3289"/>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 name="Oval 1059"/>
            <p:cNvSpPr>
              <a:spLocks noChangeArrowheads="1"/>
            </p:cNvSpPr>
            <p:nvPr userDrawn="1"/>
          </p:nvSpPr>
          <p:spPr bwMode="auto">
            <a:xfrm>
              <a:off x="12" y="252"/>
              <a:ext cx="206" cy="206"/>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 name="Oval 1060"/>
            <p:cNvSpPr>
              <a:spLocks noChangeArrowheads="1"/>
            </p:cNvSpPr>
            <p:nvPr userDrawn="1"/>
          </p:nvSpPr>
          <p:spPr bwMode="auto">
            <a:xfrm>
              <a:off x="12" y="11"/>
              <a:ext cx="206" cy="206"/>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 name="Rectangle 1061"/>
            <p:cNvSpPr>
              <a:spLocks noChangeArrowheads="1"/>
            </p:cNvSpPr>
            <p:nvPr userDrawn="1"/>
          </p:nvSpPr>
          <p:spPr bwMode="auto">
            <a:xfrm>
              <a:off x="30" y="0"/>
              <a:ext cx="64" cy="3744"/>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8" name="Rectangle 1062"/>
          <p:cNvSpPr>
            <a:spLocks noChangeArrowheads="1"/>
          </p:cNvSpPr>
          <p:nvPr userDrawn="1"/>
        </p:nvSpPr>
        <p:spPr bwMode="auto">
          <a:xfrm>
            <a:off x="9525" y="190500"/>
            <a:ext cx="8220075" cy="5753100"/>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 name="Rectangle 1063"/>
          <p:cNvSpPr>
            <a:spLocks noChangeArrowheads="1"/>
          </p:cNvSpPr>
          <p:nvPr userDrawn="1"/>
        </p:nvSpPr>
        <p:spPr bwMode="auto">
          <a:xfrm>
            <a:off x="173038" y="3343275"/>
            <a:ext cx="8056562" cy="18970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 name="Rectangle 1064"/>
          <p:cNvSpPr>
            <a:spLocks noChangeArrowheads="1"/>
          </p:cNvSpPr>
          <p:nvPr userDrawn="1"/>
        </p:nvSpPr>
        <p:spPr bwMode="auto">
          <a:xfrm>
            <a:off x="0" y="0"/>
            <a:ext cx="8229600" cy="2428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 name="Text Box 1065"/>
          <p:cNvSpPr txBox="1">
            <a:spLocks noChangeArrowheads="1"/>
          </p:cNvSpPr>
          <p:nvPr userDrawn="1"/>
        </p:nvSpPr>
        <p:spPr bwMode="auto">
          <a:xfrm rot="16200000">
            <a:off x="7361237" y="703263"/>
            <a:ext cx="1336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6" tIns="45718" rIns="91436" bIns="45718">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pPr>
              <a:defRPr/>
            </a:pPr>
            <a:r>
              <a:rPr lang="en-US" sz="2400" b="1" smtClean="0">
                <a:solidFill>
                  <a:schemeClr val="hlink"/>
                </a:solidFill>
              </a:rPr>
              <a:t>Chapter</a:t>
            </a:r>
          </a:p>
        </p:txBody>
      </p:sp>
      <p:sp>
        <p:nvSpPr>
          <p:cNvPr id="42" name="Text Box 1066"/>
          <p:cNvSpPr txBox="1">
            <a:spLocks noChangeArrowheads="1"/>
          </p:cNvSpPr>
          <p:nvPr userDrawn="1"/>
        </p:nvSpPr>
        <p:spPr bwMode="auto">
          <a:xfrm>
            <a:off x="6647998" y="354013"/>
            <a:ext cx="1210580" cy="120032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91436" tIns="45718" rIns="91436" bIns="45718">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pPr algn="ctr">
              <a:defRPr/>
            </a:pPr>
            <a:r>
              <a:rPr lang="en-US" sz="7200" b="1" dirty="0" smtClean="0">
                <a:solidFill>
                  <a:srgbClr val="1A69A4"/>
                </a:solidFill>
              </a:rPr>
              <a:t>13</a:t>
            </a:r>
          </a:p>
        </p:txBody>
      </p:sp>
      <p:sp>
        <p:nvSpPr>
          <p:cNvPr id="43" name="Rectangle 1067"/>
          <p:cNvSpPr>
            <a:spLocks noChangeArrowheads="1"/>
          </p:cNvSpPr>
          <p:nvPr userDrawn="1"/>
        </p:nvSpPr>
        <p:spPr bwMode="auto">
          <a:xfrm>
            <a:off x="193675" y="579438"/>
            <a:ext cx="101600" cy="276066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 name="Line 1068"/>
          <p:cNvSpPr>
            <a:spLocks noChangeShapeType="1"/>
          </p:cNvSpPr>
          <p:nvPr userDrawn="1"/>
        </p:nvSpPr>
        <p:spPr bwMode="auto">
          <a:xfrm>
            <a:off x="184150" y="590550"/>
            <a:ext cx="6532563"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 name="Rectangle 1069"/>
          <p:cNvSpPr>
            <a:spLocks noChangeArrowheads="1"/>
          </p:cNvSpPr>
          <p:nvPr userDrawn="1"/>
        </p:nvSpPr>
        <p:spPr bwMode="auto">
          <a:xfrm>
            <a:off x="0" y="193675"/>
            <a:ext cx="190500" cy="5749925"/>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 name="Line 1070"/>
          <p:cNvSpPr>
            <a:spLocks noChangeShapeType="1"/>
          </p:cNvSpPr>
          <p:nvPr userDrawn="1"/>
        </p:nvSpPr>
        <p:spPr bwMode="auto">
          <a:xfrm>
            <a:off x="192088" y="590550"/>
            <a:ext cx="0" cy="5353050"/>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 name="Oval 1071"/>
          <p:cNvSpPr>
            <a:spLocks noChangeArrowheads="1"/>
          </p:cNvSpPr>
          <p:nvPr userDrawn="1"/>
        </p:nvSpPr>
        <p:spPr bwMode="auto">
          <a:xfrm>
            <a:off x="0" y="254000"/>
            <a:ext cx="327025" cy="327025"/>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 name="Oval 1072"/>
          <p:cNvSpPr>
            <a:spLocks noChangeArrowheads="1"/>
          </p:cNvSpPr>
          <p:nvPr userDrawn="1"/>
        </p:nvSpPr>
        <p:spPr bwMode="auto">
          <a:xfrm>
            <a:off x="201613" y="444500"/>
            <a:ext cx="327025" cy="327025"/>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 name="Oval 1073"/>
          <p:cNvSpPr>
            <a:spLocks noChangeArrowheads="1"/>
          </p:cNvSpPr>
          <p:nvPr userDrawn="1"/>
        </p:nvSpPr>
        <p:spPr bwMode="auto">
          <a:xfrm>
            <a:off x="6602413" y="303213"/>
            <a:ext cx="1301750" cy="1301750"/>
          </a:xfrm>
          <a:prstGeom prst="ellipse">
            <a:avLst/>
          </a:prstGeom>
          <a:noFill/>
          <a:ln w="38100">
            <a:solidFill>
              <a:srgbClr val="E8AD0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6" name="Rectangle 1040"/>
          <p:cNvSpPr>
            <a:spLocks noGrp="1" noChangeArrowheads="1"/>
          </p:cNvSpPr>
          <p:nvPr>
            <p:ph type="ctrTitle"/>
          </p:nvPr>
        </p:nvSpPr>
        <p:spPr>
          <a:xfrm>
            <a:off x="274638" y="1846263"/>
            <a:ext cx="7954962" cy="1274762"/>
          </a:xfrm>
        </p:spPr>
        <p:txBody>
          <a:bodyPr/>
          <a:lstStyle>
            <a:lvl1pPr>
              <a:defRPr sz="4400"/>
            </a:lvl1pPr>
          </a:lstStyle>
          <a:p>
            <a:pPr lvl="0"/>
            <a:r>
              <a:rPr lang="en-US" noProof="0" smtClean="0"/>
              <a:t>Click to edit Master title style</a:t>
            </a:r>
          </a:p>
        </p:txBody>
      </p:sp>
      <p:sp>
        <p:nvSpPr>
          <p:cNvPr id="10257" name="Rectangle 1041"/>
          <p:cNvSpPr>
            <a:spLocks noGrp="1" noChangeArrowheads="1"/>
          </p:cNvSpPr>
          <p:nvPr>
            <p:ph type="subTitle" idx="1"/>
          </p:nvPr>
        </p:nvSpPr>
        <p:spPr>
          <a:xfrm>
            <a:off x="301625" y="3368675"/>
            <a:ext cx="7927975" cy="1843088"/>
          </a:xfrm>
        </p:spPr>
        <p:txBody>
          <a:bodyPr/>
          <a:lstStyle>
            <a:lvl1pPr marL="0" indent="0" algn="ctr">
              <a:buFont typeface="Wingdings" pitchFamily="2" charset="2"/>
              <a:buNone/>
              <a:defRPr/>
            </a:lvl1pPr>
          </a:lstStyle>
          <a:p>
            <a:pPr lvl="0"/>
            <a:r>
              <a:rPr lang="en-US" noProof="0" smtClean="0"/>
              <a:t>Click to edit Master subtitle style</a:t>
            </a:r>
          </a:p>
        </p:txBody>
      </p:sp>
    </p:spTree>
    <p:extLst>
      <p:ext uri="{BB962C8B-B14F-4D97-AF65-F5344CB8AC3E}">
        <p14:creationId xmlns:p14="http://schemas.microsoft.com/office/powerpoint/2010/main" val="336050037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39259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62688" y="238125"/>
            <a:ext cx="1966912" cy="5162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57188" y="238125"/>
            <a:ext cx="5753100" cy="5162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853549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188" y="238125"/>
            <a:ext cx="7872412"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65125" y="1387475"/>
            <a:ext cx="3740150" cy="401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57675" y="1387475"/>
            <a:ext cx="3741738" cy="401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399389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57188" y="238125"/>
            <a:ext cx="7872412" cy="990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65125" y="1387475"/>
            <a:ext cx="7634288" cy="4013200"/>
          </a:xfrm>
        </p:spPr>
        <p:txBody>
          <a:bodyPr/>
          <a:lstStyle/>
          <a:p>
            <a:pPr lvl="0"/>
            <a:endParaRPr lang="en-US" noProof="0" smtClean="0"/>
          </a:p>
        </p:txBody>
      </p:sp>
    </p:spTree>
    <p:extLst>
      <p:ext uri="{BB962C8B-B14F-4D97-AF65-F5344CB8AC3E}">
        <p14:creationId xmlns:p14="http://schemas.microsoft.com/office/powerpoint/2010/main" val="3830262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15250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0875" y="3819525"/>
            <a:ext cx="6994525" cy="117951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50875" y="2519363"/>
            <a:ext cx="6994525" cy="130016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864227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65125" y="1387475"/>
            <a:ext cx="3740150" cy="4013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57675" y="1387475"/>
            <a:ext cx="3741738" cy="4013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90260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11163" y="238125"/>
            <a:ext cx="7407275" cy="990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11163" y="1330325"/>
            <a:ext cx="3636962" cy="554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11163" y="1884363"/>
            <a:ext cx="3636962" cy="34242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179888" y="1330325"/>
            <a:ext cx="3638550" cy="554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179888" y="1884363"/>
            <a:ext cx="3638550" cy="34242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88847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430493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8539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1163" y="236538"/>
            <a:ext cx="2708275" cy="10064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217863" y="236538"/>
            <a:ext cx="4600575" cy="50720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11163" y="1243013"/>
            <a:ext cx="2708275" cy="4065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63443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12900" y="4160838"/>
            <a:ext cx="4938713" cy="4905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612900" y="531813"/>
            <a:ext cx="4938713" cy="3565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612900" y="4651375"/>
            <a:ext cx="4938713" cy="6985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4403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355600" y="1287463"/>
            <a:ext cx="7874000" cy="4921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 name="Rectangle 3"/>
          <p:cNvSpPr>
            <a:spLocks noChangeArrowheads="1"/>
          </p:cNvSpPr>
          <p:nvPr/>
        </p:nvSpPr>
        <p:spPr bwMode="auto">
          <a:xfrm>
            <a:off x="0" y="230188"/>
            <a:ext cx="8229600" cy="1036637"/>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 name="Rectangle 4"/>
          <p:cNvSpPr>
            <a:spLocks noChangeArrowheads="1"/>
          </p:cNvSpPr>
          <p:nvPr/>
        </p:nvSpPr>
        <p:spPr bwMode="auto">
          <a:xfrm>
            <a:off x="5983288" y="2122488"/>
            <a:ext cx="1771650" cy="7572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9" name="Rectangle 5"/>
          <p:cNvSpPr>
            <a:spLocks noChangeArrowheads="1"/>
          </p:cNvSpPr>
          <p:nvPr/>
        </p:nvSpPr>
        <p:spPr bwMode="auto">
          <a:xfrm>
            <a:off x="8477250" y="-390525"/>
            <a:ext cx="1771650" cy="7794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0" name="Line 6"/>
          <p:cNvSpPr>
            <a:spLocks noChangeShapeType="1"/>
          </p:cNvSpPr>
          <p:nvPr/>
        </p:nvSpPr>
        <p:spPr bwMode="auto">
          <a:xfrm>
            <a:off x="355600" y="1270000"/>
            <a:ext cx="7874000"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31" name="Group 7"/>
          <p:cNvGrpSpPr>
            <a:grpSpLocks/>
          </p:cNvGrpSpPr>
          <p:nvPr/>
        </p:nvGrpSpPr>
        <p:grpSpPr bwMode="auto">
          <a:xfrm>
            <a:off x="0" y="0"/>
            <a:ext cx="376238" cy="5943600"/>
            <a:chOff x="0" y="0"/>
            <a:chExt cx="237" cy="3744"/>
          </a:xfrm>
        </p:grpSpPr>
        <p:sp>
          <p:nvSpPr>
            <p:cNvPr id="1048" name="Rectangle 8"/>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9" name="Line 9"/>
            <p:cNvSpPr>
              <a:spLocks noChangeShapeType="1"/>
            </p:cNvSpPr>
            <p:nvPr userDrawn="1"/>
          </p:nvSpPr>
          <p:spPr bwMode="auto">
            <a:xfrm>
              <a:off x="102" y="455"/>
              <a:ext cx="0" cy="3289"/>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0" name="Oval 10"/>
            <p:cNvSpPr>
              <a:spLocks noChangeArrowheads="1"/>
            </p:cNvSpPr>
            <p:nvPr userDrawn="1"/>
          </p:nvSpPr>
          <p:spPr bwMode="auto">
            <a:xfrm>
              <a:off x="12" y="252"/>
              <a:ext cx="206" cy="206"/>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1" name="Oval 11"/>
            <p:cNvSpPr>
              <a:spLocks noChangeArrowheads="1"/>
            </p:cNvSpPr>
            <p:nvPr userDrawn="1"/>
          </p:nvSpPr>
          <p:spPr bwMode="auto">
            <a:xfrm>
              <a:off x="12" y="11"/>
              <a:ext cx="206" cy="206"/>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2" name="Rectangle 12"/>
            <p:cNvSpPr>
              <a:spLocks noChangeArrowheads="1"/>
            </p:cNvSpPr>
            <p:nvPr userDrawn="1"/>
          </p:nvSpPr>
          <p:spPr bwMode="auto">
            <a:xfrm>
              <a:off x="30" y="0"/>
              <a:ext cx="64" cy="3744"/>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32" name="Rectangle 13"/>
          <p:cNvSpPr>
            <a:spLocks noGrp="1" noChangeArrowheads="1"/>
          </p:cNvSpPr>
          <p:nvPr>
            <p:ph type="title"/>
          </p:nvPr>
        </p:nvSpPr>
        <p:spPr bwMode="auto">
          <a:xfrm>
            <a:off x="357188" y="238125"/>
            <a:ext cx="7872412" cy="9906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80980" tIns="40490" rIns="80980" bIns="40490" numCol="1" anchor="ctr" anchorCtr="0" compatLnSpc="1">
            <a:prstTxWarp prst="textNoShape">
              <a:avLst/>
            </a:prstTxWarp>
          </a:bodyPr>
          <a:lstStyle/>
          <a:p>
            <a:pPr lvl="0"/>
            <a:r>
              <a:rPr lang="en-US" smtClean="0"/>
              <a:t>Click to edit Master title style</a:t>
            </a:r>
          </a:p>
        </p:txBody>
      </p:sp>
      <p:sp>
        <p:nvSpPr>
          <p:cNvPr id="1033" name="Rectangle 14"/>
          <p:cNvSpPr>
            <a:spLocks noGrp="1" noChangeArrowheads="1"/>
          </p:cNvSpPr>
          <p:nvPr>
            <p:ph type="body" idx="1"/>
          </p:nvPr>
        </p:nvSpPr>
        <p:spPr bwMode="auto">
          <a:xfrm>
            <a:off x="365125" y="1387475"/>
            <a:ext cx="7634288" cy="401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0980" tIns="40490" rIns="80980" bIns="4049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4" name="Rectangle 15"/>
          <p:cNvSpPr>
            <a:spLocks noChangeArrowheads="1"/>
          </p:cNvSpPr>
          <p:nvPr userDrawn="1"/>
        </p:nvSpPr>
        <p:spPr bwMode="auto">
          <a:xfrm>
            <a:off x="355600" y="1287463"/>
            <a:ext cx="7874000" cy="4921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5" name="Rectangle 16"/>
          <p:cNvSpPr>
            <a:spLocks noChangeArrowheads="1"/>
          </p:cNvSpPr>
          <p:nvPr userDrawn="1"/>
        </p:nvSpPr>
        <p:spPr bwMode="auto">
          <a:xfrm>
            <a:off x="0" y="230188"/>
            <a:ext cx="8229600" cy="1036637"/>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6" name="Rectangle 17"/>
          <p:cNvSpPr>
            <a:spLocks noChangeArrowheads="1"/>
          </p:cNvSpPr>
          <p:nvPr userDrawn="1"/>
        </p:nvSpPr>
        <p:spPr bwMode="auto">
          <a:xfrm>
            <a:off x="5983288" y="2122488"/>
            <a:ext cx="1771650" cy="7572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7" name="Rectangle 18"/>
          <p:cNvSpPr>
            <a:spLocks noChangeArrowheads="1"/>
          </p:cNvSpPr>
          <p:nvPr userDrawn="1"/>
        </p:nvSpPr>
        <p:spPr bwMode="auto">
          <a:xfrm>
            <a:off x="8477250" y="-390525"/>
            <a:ext cx="1771650" cy="7794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8" name="Line 19"/>
          <p:cNvSpPr>
            <a:spLocks noChangeShapeType="1"/>
          </p:cNvSpPr>
          <p:nvPr userDrawn="1"/>
        </p:nvSpPr>
        <p:spPr bwMode="auto">
          <a:xfrm>
            <a:off x="355600" y="1270000"/>
            <a:ext cx="7874000"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39" name="Group 20"/>
          <p:cNvGrpSpPr>
            <a:grpSpLocks/>
          </p:cNvGrpSpPr>
          <p:nvPr userDrawn="1"/>
        </p:nvGrpSpPr>
        <p:grpSpPr bwMode="auto">
          <a:xfrm>
            <a:off x="0" y="0"/>
            <a:ext cx="376238" cy="5943600"/>
            <a:chOff x="0" y="0"/>
            <a:chExt cx="237" cy="3744"/>
          </a:xfrm>
        </p:grpSpPr>
        <p:sp>
          <p:nvSpPr>
            <p:cNvPr id="1043" name="Rectangle 21"/>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 name="Line 22"/>
            <p:cNvSpPr>
              <a:spLocks noChangeShapeType="1"/>
            </p:cNvSpPr>
            <p:nvPr userDrawn="1"/>
          </p:nvSpPr>
          <p:spPr bwMode="auto">
            <a:xfrm>
              <a:off x="102" y="455"/>
              <a:ext cx="0" cy="3289"/>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5" name="Oval 23"/>
            <p:cNvSpPr>
              <a:spLocks noChangeArrowheads="1"/>
            </p:cNvSpPr>
            <p:nvPr userDrawn="1"/>
          </p:nvSpPr>
          <p:spPr bwMode="auto">
            <a:xfrm>
              <a:off x="12" y="252"/>
              <a:ext cx="206" cy="206"/>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 name="Oval 24"/>
            <p:cNvSpPr>
              <a:spLocks noChangeArrowheads="1"/>
            </p:cNvSpPr>
            <p:nvPr userDrawn="1"/>
          </p:nvSpPr>
          <p:spPr bwMode="auto">
            <a:xfrm>
              <a:off x="12" y="11"/>
              <a:ext cx="206" cy="206"/>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7" name="Rectangle 25"/>
            <p:cNvSpPr>
              <a:spLocks noChangeArrowheads="1"/>
            </p:cNvSpPr>
            <p:nvPr userDrawn="1"/>
          </p:nvSpPr>
          <p:spPr bwMode="auto">
            <a:xfrm>
              <a:off x="30" y="0"/>
              <a:ext cx="64" cy="3744"/>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40" name="Text Box 26"/>
          <p:cNvSpPr txBox="1">
            <a:spLocks noChangeArrowheads="1"/>
          </p:cNvSpPr>
          <p:nvPr userDrawn="1"/>
        </p:nvSpPr>
        <p:spPr bwMode="auto">
          <a:xfrm>
            <a:off x="7226300" y="5435600"/>
            <a:ext cx="838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spcBef>
                <a:spcPct val="50000"/>
              </a:spcBef>
            </a:pPr>
            <a:r>
              <a:rPr lang="en-US" dirty="0" smtClean="0"/>
              <a:t>13-</a:t>
            </a:r>
            <a:fld id="{F427DF48-3851-449E-B789-5A18325D6ECD}" type="slidenum">
              <a:rPr lang="en-US"/>
              <a:pPr eaLnBrk="1" hangingPunct="1">
                <a:spcBef>
                  <a:spcPct val="50000"/>
                </a:spcBef>
              </a:pPr>
              <a:t>‹#›</a:t>
            </a:fld>
            <a:endParaRPr lang="en-US" dirty="0"/>
          </a:p>
        </p:txBody>
      </p:sp>
      <p:sp>
        <p:nvSpPr>
          <p:cNvPr id="9243" name="Text Box 27"/>
          <p:cNvSpPr txBox="1">
            <a:spLocks noChangeArrowheads="1"/>
          </p:cNvSpPr>
          <p:nvPr userDrawn="1"/>
        </p:nvSpPr>
        <p:spPr bwMode="auto">
          <a:xfrm rot="16200000">
            <a:off x="-2388498" y="3428329"/>
            <a:ext cx="4922821" cy="1077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defTabSz="809625">
              <a:defRPr>
                <a:solidFill>
                  <a:schemeClr val="tx1"/>
                </a:solidFill>
                <a:latin typeface="Arial" charset="0"/>
              </a:defRPr>
            </a:lvl1pPr>
            <a:lvl2pPr marL="404813" defTabSz="809625">
              <a:defRPr>
                <a:solidFill>
                  <a:schemeClr val="tx1"/>
                </a:solidFill>
                <a:latin typeface="Arial" charset="0"/>
              </a:defRPr>
            </a:lvl2pPr>
            <a:lvl3pPr marL="809625" defTabSz="809625">
              <a:defRPr>
                <a:solidFill>
                  <a:schemeClr val="tx1"/>
                </a:solidFill>
                <a:latin typeface="Arial" charset="0"/>
              </a:defRPr>
            </a:lvl3pPr>
            <a:lvl4pPr marL="1214438" defTabSz="809625">
              <a:defRPr>
                <a:solidFill>
                  <a:schemeClr val="tx1"/>
                </a:solidFill>
                <a:latin typeface="Arial" charset="0"/>
              </a:defRPr>
            </a:lvl4pPr>
            <a:lvl5pPr marL="1619250" defTabSz="809625">
              <a:defRPr>
                <a:solidFill>
                  <a:schemeClr val="tx1"/>
                </a:solidFill>
                <a:latin typeface="Arial" charset="0"/>
              </a:defRPr>
            </a:lvl5pPr>
            <a:lvl6pPr marL="2076450" defTabSz="809625" fontAlgn="base">
              <a:spcBef>
                <a:spcPct val="0"/>
              </a:spcBef>
              <a:spcAft>
                <a:spcPct val="0"/>
              </a:spcAft>
              <a:defRPr>
                <a:solidFill>
                  <a:schemeClr val="tx1"/>
                </a:solidFill>
                <a:latin typeface="Arial" charset="0"/>
              </a:defRPr>
            </a:lvl6pPr>
            <a:lvl7pPr marL="2533650" defTabSz="809625" fontAlgn="base">
              <a:spcBef>
                <a:spcPct val="0"/>
              </a:spcBef>
              <a:spcAft>
                <a:spcPct val="0"/>
              </a:spcAft>
              <a:defRPr>
                <a:solidFill>
                  <a:schemeClr val="tx1"/>
                </a:solidFill>
                <a:latin typeface="Arial" charset="0"/>
              </a:defRPr>
            </a:lvl7pPr>
            <a:lvl8pPr marL="2990850" defTabSz="809625" fontAlgn="base">
              <a:spcBef>
                <a:spcPct val="0"/>
              </a:spcBef>
              <a:spcAft>
                <a:spcPct val="0"/>
              </a:spcAft>
              <a:defRPr>
                <a:solidFill>
                  <a:schemeClr val="tx1"/>
                </a:solidFill>
                <a:latin typeface="Arial" charset="0"/>
              </a:defRPr>
            </a:lvl8pPr>
            <a:lvl9pPr marL="3448050" defTabSz="809625" fontAlgn="base">
              <a:spcBef>
                <a:spcPct val="0"/>
              </a:spcBef>
              <a:spcAft>
                <a:spcPct val="0"/>
              </a:spcAft>
              <a:defRPr>
                <a:solidFill>
                  <a:schemeClr val="tx1"/>
                </a:solidFill>
                <a:latin typeface="Arial" charset="0"/>
              </a:defRPr>
            </a:lvl9pPr>
          </a:lstStyle>
          <a:p>
            <a:pPr algn="r">
              <a:defRPr/>
            </a:pPr>
            <a:r>
              <a:rPr lang="en-US" sz="700" b="1" i="1" dirty="0" smtClean="0">
                <a:latin typeface="Book Antiqua" pitchFamily="18" charset="0"/>
              </a:rPr>
              <a:t>Some Material © 2011 Pearson/Prentice-Hall.</a:t>
            </a:r>
            <a:r>
              <a:rPr lang="en-US" sz="700" b="1" i="1" baseline="0" dirty="0" smtClean="0">
                <a:latin typeface="Book Antiqua" pitchFamily="18" charset="0"/>
              </a:rPr>
              <a:t>  Other material </a:t>
            </a:r>
            <a:r>
              <a:rPr lang="en-US" sz="700" b="1" i="1" dirty="0" smtClean="0">
                <a:latin typeface="Book Antiqua" pitchFamily="18" charset="0"/>
              </a:rPr>
              <a:t>© 2006 The McGraw-Hill Companies, Inc. All rights reserved.</a:t>
            </a:r>
            <a:endParaRPr lang="en-US" sz="700" dirty="0" smtClean="0"/>
          </a:p>
        </p:txBody>
      </p:sp>
    </p:spTree>
  </p:cSld>
  <p:clrMap bg1="lt1" tx1="dk1" bg2="lt2" tx2="dk2" accent1="accent1" accent2="accent2" accent3="accent3" accent4="accent4" accent5="accent5" accent6="accent6" hlink="hlink" folHlink="folHlink"/>
  <p:sldLayoutIdLst>
    <p:sldLayoutId id="2147483677"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timing>
    <p:tnLst>
      <p:par>
        <p:cTn id="1" dur="indefinite" restart="never" nodeType="tmRoot"/>
      </p:par>
    </p:tnLst>
  </p:timing>
  <p:txStyles>
    <p:titleStyle>
      <a:lvl1pPr algn="ctr" defTabSz="809625" rtl="0" eaLnBrk="0" fontAlgn="base" hangingPunct="0">
        <a:spcBef>
          <a:spcPct val="0"/>
        </a:spcBef>
        <a:spcAft>
          <a:spcPct val="0"/>
        </a:spcAft>
        <a:defRPr sz="3800">
          <a:solidFill>
            <a:schemeClr val="tx2"/>
          </a:solidFill>
          <a:latin typeface="+mj-lt"/>
          <a:ea typeface="+mj-ea"/>
          <a:cs typeface="+mj-cs"/>
        </a:defRPr>
      </a:lvl1pPr>
      <a:lvl2pPr algn="ctr" defTabSz="809625" rtl="0" eaLnBrk="0" fontAlgn="base" hangingPunct="0">
        <a:spcBef>
          <a:spcPct val="0"/>
        </a:spcBef>
        <a:spcAft>
          <a:spcPct val="0"/>
        </a:spcAft>
        <a:defRPr sz="3800">
          <a:solidFill>
            <a:schemeClr val="tx2"/>
          </a:solidFill>
          <a:latin typeface="Arial" charset="0"/>
        </a:defRPr>
      </a:lvl2pPr>
      <a:lvl3pPr algn="ctr" defTabSz="809625" rtl="0" eaLnBrk="0" fontAlgn="base" hangingPunct="0">
        <a:spcBef>
          <a:spcPct val="0"/>
        </a:spcBef>
        <a:spcAft>
          <a:spcPct val="0"/>
        </a:spcAft>
        <a:defRPr sz="3800">
          <a:solidFill>
            <a:schemeClr val="tx2"/>
          </a:solidFill>
          <a:latin typeface="Arial" charset="0"/>
        </a:defRPr>
      </a:lvl3pPr>
      <a:lvl4pPr algn="ctr" defTabSz="809625" rtl="0" eaLnBrk="0" fontAlgn="base" hangingPunct="0">
        <a:spcBef>
          <a:spcPct val="0"/>
        </a:spcBef>
        <a:spcAft>
          <a:spcPct val="0"/>
        </a:spcAft>
        <a:defRPr sz="3800">
          <a:solidFill>
            <a:schemeClr val="tx2"/>
          </a:solidFill>
          <a:latin typeface="Arial" charset="0"/>
        </a:defRPr>
      </a:lvl4pPr>
      <a:lvl5pPr algn="ctr" defTabSz="809625" rtl="0" eaLnBrk="0" fontAlgn="base" hangingPunct="0">
        <a:spcBef>
          <a:spcPct val="0"/>
        </a:spcBef>
        <a:spcAft>
          <a:spcPct val="0"/>
        </a:spcAft>
        <a:defRPr sz="3800">
          <a:solidFill>
            <a:schemeClr val="tx2"/>
          </a:solidFill>
          <a:latin typeface="Arial" charset="0"/>
        </a:defRPr>
      </a:lvl5pPr>
      <a:lvl6pPr marL="457200" algn="ctr" defTabSz="809625" rtl="0" fontAlgn="base">
        <a:spcBef>
          <a:spcPct val="0"/>
        </a:spcBef>
        <a:spcAft>
          <a:spcPct val="0"/>
        </a:spcAft>
        <a:defRPr sz="3800">
          <a:solidFill>
            <a:schemeClr val="tx2"/>
          </a:solidFill>
          <a:latin typeface="Arial" charset="0"/>
        </a:defRPr>
      </a:lvl6pPr>
      <a:lvl7pPr marL="914400" algn="ctr" defTabSz="809625" rtl="0" fontAlgn="base">
        <a:spcBef>
          <a:spcPct val="0"/>
        </a:spcBef>
        <a:spcAft>
          <a:spcPct val="0"/>
        </a:spcAft>
        <a:defRPr sz="3800">
          <a:solidFill>
            <a:schemeClr val="tx2"/>
          </a:solidFill>
          <a:latin typeface="Arial" charset="0"/>
        </a:defRPr>
      </a:lvl7pPr>
      <a:lvl8pPr marL="1371600" algn="ctr" defTabSz="809625" rtl="0" fontAlgn="base">
        <a:spcBef>
          <a:spcPct val="0"/>
        </a:spcBef>
        <a:spcAft>
          <a:spcPct val="0"/>
        </a:spcAft>
        <a:defRPr sz="3800">
          <a:solidFill>
            <a:schemeClr val="tx2"/>
          </a:solidFill>
          <a:latin typeface="Arial" charset="0"/>
        </a:defRPr>
      </a:lvl8pPr>
      <a:lvl9pPr marL="1828800" algn="ctr" defTabSz="809625" rtl="0" fontAlgn="base">
        <a:spcBef>
          <a:spcPct val="0"/>
        </a:spcBef>
        <a:spcAft>
          <a:spcPct val="0"/>
        </a:spcAft>
        <a:defRPr sz="3800">
          <a:solidFill>
            <a:schemeClr val="tx2"/>
          </a:solidFill>
          <a:latin typeface="Arial" charset="0"/>
        </a:defRPr>
      </a:lvl9pPr>
    </p:titleStyle>
    <p:bodyStyle>
      <a:lvl1pPr marL="233363" indent="-233363" algn="l" defTabSz="809625" rtl="0" eaLnBrk="0" fontAlgn="base" hangingPunct="0">
        <a:spcBef>
          <a:spcPct val="20000"/>
        </a:spcBef>
        <a:spcAft>
          <a:spcPct val="0"/>
        </a:spcAft>
        <a:buClr>
          <a:srgbClr val="0B3F49"/>
        </a:buClr>
        <a:buSzPct val="70000"/>
        <a:buFont typeface="Wingdings" pitchFamily="2" charset="2"/>
        <a:buChar char="l"/>
        <a:defRPr sz="3200">
          <a:solidFill>
            <a:schemeClr val="tx1"/>
          </a:solidFill>
          <a:latin typeface="+mn-lt"/>
          <a:ea typeface="+mn-ea"/>
          <a:cs typeface="+mn-cs"/>
        </a:defRPr>
      </a:lvl1pPr>
      <a:lvl2pPr marL="568325" indent="-220663" algn="l" defTabSz="809625" rtl="0" eaLnBrk="0" fontAlgn="base" hangingPunct="0">
        <a:spcBef>
          <a:spcPct val="20000"/>
        </a:spcBef>
        <a:spcAft>
          <a:spcPct val="0"/>
        </a:spcAft>
        <a:buClr>
          <a:srgbClr val="0B3F49"/>
        </a:buClr>
        <a:buSzPct val="60000"/>
        <a:buFont typeface="Wingdings" pitchFamily="2" charset="2"/>
        <a:buChar char="§"/>
        <a:defRPr sz="2800">
          <a:solidFill>
            <a:schemeClr val="tx1"/>
          </a:solidFill>
          <a:latin typeface="+mn-lt"/>
        </a:defRPr>
      </a:lvl2pPr>
      <a:lvl3pPr marL="906463" indent="-223838" algn="l" defTabSz="809625" rtl="0" eaLnBrk="0" fontAlgn="base" hangingPunct="0">
        <a:spcBef>
          <a:spcPct val="20000"/>
        </a:spcBef>
        <a:spcAft>
          <a:spcPct val="0"/>
        </a:spcAft>
        <a:buClr>
          <a:srgbClr val="0B3F49"/>
        </a:buClr>
        <a:buSzPct val="70000"/>
        <a:buFont typeface="Wingdings" pitchFamily="2" charset="2"/>
        <a:buChar char="l"/>
        <a:defRPr sz="2400">
          <a:solidFill>
            <a:schemeClr val="tx1"/>
          </a:solidFill>
          <a:latin typeface="+mn-lt"/>
        </a:defRPr>
      </a:lvl3pPr>
      <a:lvl4pPr marL="1255713" indent="-234950" algn="l" defTabSz="809625" rtl="0" eaLnBrk="0" fontAlgn="base" hangingPunct="0">
        <a:spcBef>
          <a:spcPct val="20000"/>
        </a:spcBef>
        <a:spcAft>
          <a:spcPct val="0"/>
        </a:spcAft>
        <a:buClr>
          <a:srgbClr val="0B3F49"/>
        </a:buClr>
        <a:buSzPct val="70000"/>
        <a:buFont typeface="Wingdings" pitchFamily="2" charset="2"/>
        <a:buChar char="l"/>
        <a:defRPr sz="2400">
          <a:solidFill>
            <a:schemeClr val="tx1"/>
          </a:solidFill>
          <a:latin typeface="+mn-lt"/>
        </a:defRPr>
      </a:lvl4pPr>
      <a:lvl5pPr marL="1604963" indent="-234950" algn="l" defTabSz="809625" rtl="0" eaLnBrk="0" fontAlgn="base" hangingPunct="0">
        <a:spcBef>
          <a:spcPct val="20000"/>
        </a:spcBef>
        <a:spcAft>
          <a:spcPct val="0"/>
        </a:spcAft>
        <a:buClr>
          <a:srgbClr val="0B3F49"/>
        </a:buClr>
        <a:buSzPct val="70000"/>
        <a:buFont typeface="Wingdings" pitchFamily="2" charset="2"/>
        <a:buChar char="l"/>
        <a:defRPr sz="2400">
          <a:solidFill>
            <a:schemeClr val="tx1"/>
          </a:solidFill>
          <a:latin typeface="+mn-lt"/>
        </a:defRPr>
      </a:lvl5pPr>
      <a:lvl6pPr marL="2062163" indent="-234950" algn="l" defTabSz="809625" rtl="0" fontAlgn="base">
        <a:spcBef>
          <a:spcPct val="20000"/>
        </a:spcBef>
        <a:spcAft>
          <a:spcPct val="0"/>
        </a:spcAft>
        <a:buClr>
          <a:srgbClr val="0B3F49"/>
        </a:buClr>
        <a:buSzPct val="70000"/>
        <a:buFont typeface="Wingdings" pitchFamily="2" charset="2"/>
        <a:buChar char="l"/>
        <a:defRPr sz="2400">
          <a:solidFill>
            <a:schemeClr val="tx1"/>
          </a:solidFill>
          <a:latin typeface="+mn-lt"/>
        </a:defRPr>
      </a:lvl6pPr>
      <a:lvl7pPr marL="2519363" indent="-234950" algn="l" defTabSz="809625" rtl="0" fontAlgn="base">
        <a:spcBef>
          <a:spcPct val="20000"/>
        </a:spcBef>
        <a:spcAft>
          <a:spcPct val="0"/>
        </a:spcAft>
        <a:buClr>
          <a:srgbClr val="0B3F49"/>
        </a:buClr>
        <a:buSzPct val="70000"/>
        <a:buFont typeface="Wingdings" pitchFamily="2" charset="2"/>
        <a:buChar char="l"/>
        <a:defRPr sz="2400">
          <a:solidFill>
            <a:schemeClr val="tx1"/>
          </a:solidFill>
          <a:latin typeface="+mn-lt"/>
        </a:defRPr>
      </a:lvl7pPr>
      <a:lvl8pPr marL="2976563" indent="-234950" algn="l" defTabSz="809625" rtl="0" fontAlgn="base">
        <a:spcBef>
          <a:spcPct val="20000"/>
        </a:spcBef>
        <a:spcAft>
          <a:spcPct val="0"/>
        </a:spcAft>
        <a:buClr>
          <a:srgbClr val="0B3F49"/>
        </a:buClr>
        <a:buSzPct val="70000"/>
        <a:buFont typeface="Wingdings" pitchFamily="2" charset="2"/>
        <a:buChar char="l"/>
        <a:defRPr sz="2400">
          <a:solidFill>
            <a:schemeClr val="tx1"/>
          </a:solidFill>
          <a:latin typeface="+mn-lt"/>
        </a:defRPr>
      </a:lvl8pPr>
      <a:lvl9pPr marL="3433763" indent="-234950" algn="l" defTabSz="809625" rtl="0" fontAlgn="base">
        <a:spcBef>
          <a:spcPct val="20000"/>
        </a:spcBef>
        <a:spcAft>
          <a:spcPct val="0"/>
        </a:spcAft>
        <a:buClr>
          <a:srgbClr val="0B3F49"/>
        </a:buClr>
        <a:buSzPct val="70000"/>
        <a:buFont typeface="Wingdings" pitchFamily="2" charset="2"/>
        <a:buChar char="l"/>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85859" y="1331823"/>
            <a:ext cx="8238186" cy="1897062"/>
          </a:xfrm>
        </p:spPr>
        <p:txBody>
          <a:bodyPr/>
          <a:lstStyle/>
          <a:p>
            <a:pPr eaLnBrk="1" hangingPunct="1"/>
            <a:r>
              <a:rPr lang="en-US" dirty="0" smtClean="0"/>
              <a:t>Managing </a:t>
            </a:r>
            <a:r>
              <a:rPr lang="en-US" dirty="0" smtClean="0"/>
              <a:t>Power &amp; Politics in Organizations</a:t>
            </a:r>
            <a:endParaRPr lang="en-US" dirty="0" smtClean="0"/>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What type of organization is it?</a:t>
            </a:r>
          </a:p>
        </p:txBody>
      </p:sp>
      <p:sp>
        <p:nvSpPr>
          <p:cNvPr id="74755" name="Rectangle 3"/>
          <p:cNvSpPr>
            <a:spLocks noGrp="1" noChangeArrowheads="1"/>
          </p:cNvSpPr>
          <p:nvPr>
            <p:ph type="body" idx="1"/>
          </p:nvPr>
        </p:nvSpPr>
        <p:spPr/>
        <p:txBody>
          <a:bodyPr/>
          <a:lstStyle/>
          <a:p>
            <a:pPr eaLnBrk="1" hangingPunct="1">
              <a:lnSpc>
                <a:spcPct val="90000"/>
              </a:lnSpc>
              <a:defRPr/>
            </a:pPr>
            <a:r>
              <a:rPr lang="en-US" i="1" dirty="0" smtClean="0">
                <a:effectLst>
                  <a:outerShdw blurRad="38100" dist="38100" dir="2700000" algn="tl">
                    <a:srgbClr val="C0C0C0"/>
                  </a:outerShdw>
                </a:effectLst>
              </a:rPr>
              <a:t>“R________” Firms:  </a:t>
            </a:r>
            <a:r>
              <a:rPr lang="en-US" dirty="0" smtClean="0"/>
              <a:t>Managers believe that they objectively and rationally solve problems in order to maximize effectiveness.</a:t>
            </a:r>
          </a:p>
          <a:p>
            <a:pPr eaLnBrk="1" hangingPunct="1">
              <a:lnSpc>
                <a:spcPct val="90000"/>
              </a:lnSpc>
              <a:defRPr/>
            </a:pPr>
            <a:r>
              <a:rPr lang="en-US" i="1" dirty="0" smtClean="0">
                <a:effectLst>
                  <a:outerShdw blurRad="38100" dist="38100" dir="2700000" algn="tl">
                    <a:srgbClr val="C0C0C0"/>
                  </a:outerShdw>
                </a:effectLst>
              </a:rPr>
              <a:t>“P________” Firms:  </a:t>
            </a:r>
            <a:r>
              <a:rPr lang="en-US" dirty="0" smtClean="0"/>
              <a:t>Managers believe that struggles exist between groups within the firm.  Conflict is normal and they should do what is best for their units.</a:t>
            </a:r>
            <a:endParaRPr lang="en-US" i="1" dirty="0" smtClean="0">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74755">
                                            <p:txEl>
                                              <p:pRg st="0" end="0"/>
                                            </p:txEl>
                                          </p:spTgt>
                                        </p:tgtEl>
                                        <p:attrNameLst>
                                          <p:attrName>ppt_c</p:attrName>
                                        </p:attrNameLst>
                                      </p:cBhvr>
                                      <p:to>
                                        <a:schemeClr val="tx2"/>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475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74755">
                                            <p:txEl>
                                              <p:pRg st="1" end="1"/>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Influence Tactics</a:t>
            </a:r>
            <a:endParaRPr lang="en-US" dirty="0"/>
          </a:p>
        </p:txBody>
      </p:sp>
      <p:sp>
        <p:nvSpPr>
          <p:cNvPr id="18435" name="Content Placeholder 2"/>
          <p:cNvSpPr>
            <a:spLocks noGrp="1"/>
          </p:cNvSpPr>
          <p:nvPr>
            <p:ph idx="1"/>
          </p:nvPr>
        </p:nvSpPr>
        <p:spPr>
          <a:xfrm>
            <a:off x="90487" y="1362254"/>
            <a:ext cx="7634288" cy="4013200"/>
          </a:xfrm>
        </p:spPr>
        <p:txBody>
          <a:bodyPr/>
          <a:lstStyle/>
          <a:p>
            <a:pPr marL="347662" lvl="1" indent="0" eaLnBrk="1" hangingPunct="1">
              <a:buNone/>
            </a:pPr>
            <a:r>
              <a:rPr lang="en-US" dirty="0" smtClean="0"/>
              <a:t> Nine influence tactics:</a:t>
            </a:r>
          </a:p>
          <a:p>
            <a:pPr lvl="2" eaLnBrk="1" hangingPunct="1">
              <a:spcBef>
                <a:spcPts val="0"/>
              </a:spcBef>
            </a:pPr>
            <a:r>
              <a:rPr lang="en-US" dirty="0" smtClean="0"/>
              <a:t>Legitimacy</a:t>
            </a:r>
          </a:p>
          <a:p>
            <a:pPr lvl="2" eaLnBrk="1" hangingPunct="1">
              <a:spcBef>
                <a:spcPts val="0"/>
              </a:spcBef>
            </a:pPr>
            <a:r>
              <a:rPr lang="en-US" dirty="0" smtClean="0"/>
              <a:t>Rational persuasion*</a:t>
            </a:r>
          </a:p>
          <a:p>
            <a:pPr lvl="2" eaLnBrk="1" hangingPunct="1">
              <a:spcBef>
                <a:spcPts val="0"/>
              </a:spcBef>
            </a:pPr>
            <a:r>
              <a:rPr lang="en-US" dirty="0" smtClean="0"/>
              <a:t>Inspirational appeals*</a:t>
            </a:r>
          </a:p>
          <a:p>
            <a:pPr lvl="2" eaLnBrk="1" hangingPunct="1">
              <a:spcBef>
                <a:spcPts val="0"/>
              </a:spcBef>
            </a:pPr>
            <a:r>
              <a:rPr lang="en-US" dirty="0" smtClean="0"/>
              <a:t>Consultation*</a:t>
            </a:r>
          </a:p>
          <a:p>
            <a:pPr lvl="2" eaLnBrk="1" hangingPunct="1">
              <a:spcBef>
                <a:spcPts val="0"/>
              </a:spcBef>
            </a:pPr>
            <a:r>
              <a:rPr lang="en-US" dirty="0" smtClean="0"/>
              <a:t>Exchange</a:t>
            </a:r>
          </a:p>
          <a:p>
            <a:pPr lvl="2" eaLnBrk="1" hangingPunct="1">
              <a:spcBef>
                <a:spcPts val="0"/>
              </a:spcBef>
            </a:pPr>
            <a:r>
              <a:rPr lang="en-US" dirty="0" smtClean="0"/>
              <a:t>Personal appeals</a:t>
            </a:r>
          </a:p>
          <a:p>
            <a:pPr lvl="2" eaLnBrk="1" hangingPunct="1">
              <a:spcBef>
                <a:spcPts val="0"/>
              </a:spcBef>
            </a:pPr>
            <a:r>
              <a:rPr lang="en-US" dirty="0" smtClean="0"/>
              <a:t>Ingratiation</a:t>
            </a:r>
          </a:p>
          <a:p>
            <a:pPr lvl="2" eaLnBrk="1" hangingPunct="1">
              <a:spcBef>
                <a:spcPts val="0"/>
              </a:spcBef>
            </a:pPr>
            <a:r>
              <a:rPr lang="en-US" dirty="0" smtClean="0"/>
              <a:t>Pressure</a:t>
            </a:r>
          </a:p>
          <a:p>
            <a:pPr lvl="2" eaLnBrk="1" hangingPunct="1">
              <a:spcBef>
                <a:spcPts val="0"/>
              </a:spcBef>
            </a:pPr>
            <a:r>
              <a:rPr lang="en-US" dirty="0" smtClean="0"/>
              <a:t>Coalitions</a:t>
            </a:r>
          </a:p>
          <a:p>
            <a:pPr lvl="2" eaLnBrk="1" hangingPunct="1"/>
            <a:endParaRPr lang="en-US" dirty="0" smtClean="0"/>
          </a:p>
        </p:txBody>
      </p:sp>
      <p:sp>
        <p:nvSpPr>
          <p:cNvPr id="4" name="Footer Placeholder 3"/>
          <p:cNvSpPr>
            <a:spLocks noGrp="1"/>
          </p:cNvSpPr>
          <p:nvPr>
            <p:ph type="ftr" sz="quarter" idx="4294967295"/>
          </p:nvPr>
        </p:nvSpPr>
        <p:spPr>
          <a:xfrm>
            <a:off x="617220" y="5481320"/>
            <a:ext cx="4114800" cy="316442"/>
          </a:xfrm>
          <a:prstGeom prst="rect">
            <a:avLst/>
          </a:prstGeom>
        </p:spPr>
        <p:txBody>
          <a:bodyPr lIns="80988" tIns="40494" rIns="80988" bIns="40494"/>
          <a:lstStyle/>
          <a:p>
            <a:pPr>
              <a:defRPr/>
            </a:pPr>
            <a:r>
              <a:rPr lang="en-US" dirty="0"/>
              <a:t> </a:t>
            </a:r>
          </a:p>
        </p:txBody>
      </p:sp>
      <p:sp>
        <p:nvSpPr>
          <p:cNvPr id="5" name="Slide Number Placeholder 4"/>
          <p:cNvSpPr>
            <a:spLocks noGrp="1"/>
          </p:cNvSpPr>
          <p:nvPr>
            <p:ph type="sldNum" sz="quarter" idx="4294967295"/>
          </p:nvPr>
        </p:nvSpPr>
        <p:spPr>
          <a:xfrm>
            <a:off x="5897880" y="5508837"/>
            <a:ext cx="1920240" cy="316442"/>
          </a:xfrm>
          <a:prstGeom prst="rect">
            <a:avLst/>
          </a:prstGeom>
        </p:spPr>
        <p:txBody>
          <a:bodyPr lIns="80988" tIns="40494" rIns="80988" bIns="40494"/>
          <a:lstStyle/>
          <a:p>
            <a:pPr>
              <a:defRPr/>
            </a:pPr>
            <a:r>
              <a:rPr lang="en-US" dirty="0" smtClean="0"/>
              <a:t> </a:t>
            </a:r>
            <a:endParaRPr lang="en-US" dirty="0"/>
          </a:p>
        </p:txBody>
      </p:sp>
      <p:sp>
        <p:nvSpPr>
          <p:cNvPr id="18438" name="TextBox 5"/>
          <p:cNvSpPr txBox="1">
            <a:spLocks noChangeArrowheads="1"/>
          </p:cNvSpPr>
          <p:nvPr/>
        </p:nvSpPr>
        <p:spPr bwMode="auto">
          <a:xfrm rot="10800000" flipV="1">
            <a:off x="773429" y="4946114"/>
            <a:ext cx="3636168" cy="697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988" tIns="40494" rIns="80988" bIns="40494">
            <a:spAutoFit/>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algn="r" eaLnBrk="1" hangingPunct="1"/>
            <a:r>
              <a:rPr lang="en-US" sz="2000" dirty="0">
                <a:solidFill>
                  <a:srgbClr val="002060"/>
                </a:solidFill>
                <a:latin typeface="Times New Roman" pitchFamily="18" charset="0"/>
              </a:rPr>
              <a:t>* Most effective </a:t>
            </a:r>
          </a:p>
          <a:p>
            <a:pPr algn="r" eaLnBrk="1" hangingPunct="1"/>
            <a:r>
              <a:rPr lang="en-US" sz="2000" dirty="0">
                <a:solidFill>
                  <a:srgbClr val="002060"/>
                </a:solidFill>
                <a:latin typeface="Times New Roman" pitchFamily="18" charset="0"/>
              </a:rPr>
              <a:t>(Pressure is the least effective)</a:t>
            </a:r>
          </a:p>
        </p:txBody>
      </p:sp>
    </p:spTree>
    <p:extLst>
      <p:ext uri="{BB962C8B-B14F-4D97-AF65-F5344CB8AC3E}">
        <p14:creationId xmlns:p14="http://schemas.microsoft.com/office/powerpoint/2010/main" val="40822222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dirty="0" smtClean="0"/>
              <a:t>Preferred Influence Tactics by </a:t>
            </a:r>
            <a:br>
              <a:rPr lang="en-US" dirty="0" smtClean="0"/>
            </a:br>
            <a:r>
              <a:rPr lang="en-US" dirty="0" smtClean="0"/>
              <a:t>Influence Direction</a:t>
            </a:r>
            <a:endParaRPr lang="en-US" dirty="0"/>
          </a:p>
        </p:txBody>
      </p:sp>
      <p:graphicFrame>
        <p:nvGraphicFramePr>
          <p:cNvPr id="13357" name="Group 45"/>
          <p:cNvGraphicFramePr>
            <a:graphicFrameLocks noGrp="1"/>
          </p:cNvGraphicFramePr>
          <p:nvPr>
            <p:ph idx="1"/>
            <p:extLst>
              <p:ext uri="{D42A27DB-BD31-4B8C-83A1-F6EECF244321}">
                <p14:modId xmlns:p14="http://schemas.microsoft.com/office/powerpoint/2010/main" val="2217313166"/>
              </p:ext>
            </p:extLst>
          </p:nvPr>
        </p:nvGraphicFramePr>
        <p:xfrm>
          <a:off x="617220" y="1584960"/>
          <a:ext cx="7378464" cy="3135896"/>
        </p:xfrm>
        <a:graphic>
          <a:graphicData uri="http://schemas.openxmlformats.org/drawingml/2006/table">
            <a:tbl>
              <a:tblPr/>
              <a:tblGrid>
                <a:gridCol w="2459488">
                  <a:extLst>
                    <a:ext uri="{9D8B030D-6E8A-4147-A177-3AD203B41FA5}">
                      <a16:colId xmlns:a16="http://schemas.microsoft.com/office/drawing/2014/main" val="20000"/>
                    </a:ext>
                  </a:extLst>
                </a:gridCol>
                <a:gridCol w="2459488">
                  <a:extLst>
                    <a:ext uri="{9D8B030D-6E8A-4147-A177-3AD203B41FA5}">
                      <a16:colId xmlns:a16="http://schemas.microsoft.com/office/drawing/2014/main" val="20001"/>
                    </a:ext>
                  </a:extLst>
                </a:gridCol>
                <a:gridCol w="2459488">
                  <a:extLst>
                    <a:ext uri="{9D8B030D-6E8A-4147-A177-3AD203B41FA5}">
                      <a16:colId xmlns:a16="http://schemas.microsoft.com/office/drawing/2014/main" val="20002"/>
                    </a:ext>
                  </a:extLst>
                </a:gridCol>
              </a:tblGrid>
              <a:tr h="39198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1" u="none" strike="noStrike" cap="none" normalizeH="0" baseline="0" dirty="0" smtClean="0">
                          <a:ln>
                            <a:noFill/>
                          </a:ln>
                          <a:solidFill>
                            <a:srgbClr val="FFFFCC"/>
                          </a:solidFill>
                          <a:effectLst/>
                          <a:latin typeface="Times New Roman" pitchFamily="18" charset="0"/>
                        </a:rPr>
                        <a:t>Upward Influence </a:t>
                      </a:r>
                    </a:p>
                  </a:txBody>
                  <a:tcPr marL="82296" marR="82296" marT="39624" marB="396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206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1" u="none" strike="noStrike" cap="none" normalizeH="0" baseline="0" dirty="0" smtClean="0">
                          <a:ln>
                            <a:noFill/>
                          </a:ln>
                          <a:solidFill>
                            <a:srgbClr val="FFFFCC"/>
                          </a:solidFill>
                          <a:effectLst/>
                          <a:latin typeface="Times New Roman" pitchFamily="18" charset="0"/>
                        </a:rPr>
                        <a:t>Downward Influence </a:t>
                      </a:r>
                    </a:p>
                  </a:txBody>
                  <a:tcPr marL="82296" marR="82296" marT="39624" marB="396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206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1" u="none" strike="noStrike" cap="none" normalizeH="0" baseline="0" dirty="0" smtClean="0">
                          <a:ln>
                            <a:noFill/>
                          </a:ln>
                          <a:solidFill>
                            <a:srgbClr val="FFFFCC"/>
                          </a:solidFill>
                          <a:effectLst/>
                          <a:latin typeface="Times New Roman" pitchFamily="18" charset="0"/>
                        </a:rPr>
                        <a:t>Lateral Influence</a:t>
                      </a:r>
                    </a:p>
                  </a:txBody>
                  <a:tcPr marL="82296" marR="82296" marT="39624" marB="396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2060"/>
                    </a:solidFill>
                  </a:tcPr>
                </a:tc>
                <a:extLst>
                  <a:ext uri="{0D108BD9-81ED-4DB2-BD59-A6C34878D82A}">
                    <a16:rowId xmlns:a16="http://schemas.microsoft.com/office/drawing/2014/main" val="10000"/>
                  </a:ext>
                </a:extLst>
              </a:tr>
              <a:tr h="39198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rPr>
                        <a:t>Rational persuasion </a:t>
                      </a:r>
                    </a:p>
                  </a:txBody>
                  <a:tcPr marL="82296" marR="82296" marT="39624" marB="396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alpha val="50000"/>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rPr>
                        <a:t>Rational persuasion </a:t>
                      </a:r>
                    </a:p>
                  </a:txBody>
                  <a:tcPr marL="82296" marR="82296" marT="39624" marB="396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alpha val="50000"/>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rPr>
                        <a:t>Rational persuasion </a:t>
                      </a:r>
                    </a:p>
                  </a:txBody>
                  <a:tcPr marL="82296" marR="82296" marT="39624" marB="396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alpha val="50000"/>
                      </a:srgbClr>
                    </a:solidFill>
                  </a:tcPr>
                </a:tc>
                <a:extLst>
                  <a:ext uri="{0D108BD9-81ED-4DB2-BD59-A6C34878D82A}">
                    <a16:rowId xmlns:a16="http://schemas.microsoft.com/office/drawing/2014/main" val="10001"/>
                  </a:ext>
                </a:extLst>
              </a:tr>
              <a:tr h="39198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Times New Roman" pitchFamily="18" charset="0"/>
                      </a:endParaRPr>
                    </a:p>
                  </a:txBody>
                  <a:tcPr marL="82296" marR="82296" marT="39624" marB="396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alpha val="50000"/>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rPr>
                        <a:t>Inspirational appeals </a:t>
                      </a:r>
                    </a:p>
                  </a:txBody>
                  <a:tcPr marL="82296" marR="82296" marT="39624" marB="396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alpha val="50000"/>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rPr>
                        <a:t>Consultation </a:t>
                      </a:r>
                    </a:p>
                  </a:txBody>
                  <a:tcPr marL="82296" marR="82296" marT="39624" marB="396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alpha val="50000"/>
                      </a:srgbClr>
                    </a:solidFill>
                  </a:tcPr>
                </a:tc>
                <a:extLst>
                  <a:ext uri="{0D108BD9-81ED-4DB2-BD59-A6C34878D82A}">
                    <a16:rowId xmlns:a16="http://schemas.microsoft.com/office/drawing/2014/main" val="10002"/>
                  </a:ext>
                </a:extLst>
              </a:tr>
              <a:tr h="39198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Times New Roman" pitchFamily="18" charset="0"/>
                      </a:endParaRPr>
                    </a:p>
                  </a:txBody>
                  <a:tcPr marL="82296" marR="82296" marT="39624" marB="396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alpha val="50000"/>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rPr>
                        <a:t>Pressure</a:t>
                      </a:r>
                    </a:p>
                  </a:txBody>
                  <a:tcPr marL="82296" marR="82296" marT="39624" marB="396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alpha val="50000"/>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rPr>
                        <a:t>Ingratiation </a:t>
                      </a:r>
                    </a:p>
                  </a:txBody>
                  <a:tcPr marL="82296" marR="82296" marT="39624" marB="396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alpha val="50000"/>
                      </a:srgbClr>
                    </a:solidFill>
                  </a:tcPr>
                </a:tc>
                <a:extLst>
                  <a:ext uri="{0D108BD9-81ED-4DB2-BD59-A6C34878D82A}">
                    <a16:rowId xmlns:a16="http://schemas.microsoft.com/office/drawing/2014/main" val="10003"/>
                  </a:ext>
                </a:extLst>
              </a:tr>
              <a:tr h="39198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Times New Roman" pitchFamily="18" charset="0"/>
                      </a:endParaRPr>
                    </a:p>
                  </a:txBody>
                  <a:tcPr marL="82296" marR="82296" marT="39624" marB="396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alpha val="50000"/>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rPr>
                        <a:t>Consultation </a:t>
                      </a:r>
                    </a:p>
                  </a:txBody>
                  <a:tcPr marL="82296" marR="82296" marT="39624" marB="396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alpha val="50000"/>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rPr>
                        <a:t>Exchange</a:t>
                      </a:r>
                    </a:p>
                  </a:txBody>
                  <a:tcPr marL="82296" marR="82296" marT="39624" marB="396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alpha val="50000"/>
                      </a:srgbClr>
                    </a:solidFill>
                  </a:tcPr>
                </a:tc>
                <a:extLst>
                  <a:ext uri="{0D108BD9-81ED-4DB2-BD59-A6C34878D82A}">
                    <a16:rowId xmlns:a16="http://schemas.microsoft.com/office/drawing/2014/main" val="10004"/>
                  </a:ext>
                </a:extLst>
              </a:tr>
              <a:tr h="39198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Times New Roman" pitchFamily="18" charset="0"/>
                      </a:endParaRPr>
                    </a:p>
                  </a:txBody>
                  <a:tcPr marL="82296" marR="82296" marT="39624" marB="396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alpha val="50000"/>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rPr>
                        <a:t>Ingratiation </a:t>
                      </a:r>
                    </a:p>
                  </a:txBody>
                  <a:tcPr marL="82296" marR="82296" marT="39624" marB="396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alpha val="50000"/>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rPr>
                        <a:t>Legitimacy</a:t>
                      </a:r>
                    </a:p>
                  </a:txBody>
                  <a:tcPr marL="82296" marR="82296" marT="39624" marB="396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alpha val="50000"/>
                      </a:srgbClr>
                    </a:solidFill>
                  </a:tcPr>
                </a:tc>
                <a:extLst>
                  <a:ext uri="{0D108BD9-81ED-4DB2-BD59-A6C34878D82A}">
                    <a16:rowId xmlns:a16="http://schemas.microsoft.com/office/drawing/2014/main" val="10005"/>
                  </a:ext>
                </a:extLst>
              </a:tr>
              <a:tr h="39198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Times New Roman" pitchFamily="18" charset="0"/>
                      </a:endParaRPr>
                    </a:p>
                  </a:txBody>
                  <a:tcPr marL="82296" marR="82296" marT="39624" marB="396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alpha val="50000"/>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rPr>
                        <a:t>Exchange</a:t>
                      </a:r>
                    </a:p>
                  </a:txBody>
                  <a:tcPr marL="82296" marR="82296" marT="39624" marB="396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alpha val="50000"/>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rPr>
                        <a:t>Personal appeals</a:t>
                      </a:r>
                    </a:p>
                  </a:txBody>
                  <a:tcPr marL="82296" marR="82296" marT="39624" marB="396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alpha val="50000"/>
                      </a:srgbClr>
                    </a:solidFill>
                  </a:tcPr>
                </a:tc>
                <a:extLst>
                  <a:ext uri="{0D108BD9-81ED-4DB2-BD59-A6C34878D82A}">
                    <a16:rowId xmlns:a16="http://schemas.microsoft.com/office/drawing/2014/main" val="10006"/>
                  </a:ext>
                </a:extLst>
              </a:tr>
              <a:tr h="39198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Times New Roman" pitchFamily="18" charset="0"/>
                      </a:endParaRPr>
                    </a:p>
                  </a:txBody>
                  <a:tcPr marL="82296" marR="82296" marT="39624" marB="396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alpha val="50000"/>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rPr>
                        <a:t>Legitimacy</a:t>
                      </a:r>
                    </a:p>
                  </a:txBody>
                  <a:tcPr marL="82296" marR="82296" marT="39624" marB="396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alpha val="50000"/>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rPr>
                        <a:t>Coalition formation</a:t>
                      </a:r>
                    </a:p>
                  </a:txBody>
                  <a:tcPr marL="82296" marR="82296" marT="39624" marB="396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alpha val="50000"/>
                      </a:srgbClr>
                    </a:solidFill>
                  </a:tcPr>
                </a:tc>
                <a:extLst>
                  <a:ext uri="{0D108BD9-81ED-4DB2-BD59-A6C34878D82A}">
                    <a16:rowId xmlns:a16="http://schemas.microsoft.com/office/drawing/2014/main" val="10007"/>
                  </a:ext>
                </a:extLst>
              </a:tr>
            </a:tbl>
          </a:graphicData>
        </a:graphic>
      </p:graphicFrame>
      <p:sp>
        <p:nvSpPr>
          <p:cNvPr id="4" name="Footer Placeholder 3"/>
          <p:cNvSpPr>
            <a:spLocks noGrp="1"/>
          </p:cNvSpPr>
          <p:nvPr>
            <p:ph type="ftr" sz="quarter" idx="4294967295"/>
          </p:nvPr>
        </p:nvSpPr>
        <p:spPr>
          <a:xfrm>
            <a:off x="617220" y="5481320"/>
            <a:ext cx="4114800" cy="316442"/>
          </a:xfrm>
          <a:prstGeom prst="rect">
            <a:avLst/>
          </a:prstGeom>
        </p:spPr>
        <p:txBody>
          <a:bodyPr lIns="80988" tIns="40494" rIns="80988" bIns="40494"/>
          <a:lstStyle/>
          <a:p>
            <a:pPr>
              <a:defRPr/>
            </a:pPr>
            <a:r>
              <a:rPr lang="en-US" dirty="0"/>
              <a:t> </a:t>
            </a:r>
          </a:p>
        </p:txBody>
      </p:sp>
      <p:sp>
        <p:nvSpPr>
          <p:cNvPr id="5" name="Slide Number Placeholder 4"/>
          <p:cNvSpPr>
            <a:spLocks noGrp="1"/>
          </p:cNvSpPr>
          <p:nvPr>
            <p:ph type="sldNum" sz="quarter" idx="4294967295"/>
          </p:nvPr>
        </p:nvSpPr>
        <p:spPr>
          <a:xfrm>
            <a:off x="5897880" y="5508837"/>
            <a:ext cx="1920240" cy="316442"/>
          </a:xfrm>
          <a:prstGeom prst="rect">
            <a:avLst/>
          </a:prstGeom>
        </p:spPr>
        <p:txBody>
          <a:bodyPr lIns="80988" tIns="40494" rIns="80988" bIns="40494"/>
          <a:lstStyle/>
          <a:p>
            <a:pPr>
              <a:defRPr/>
            </a:pPr>
            <a:r>
              <a:rPr lang="en-US" dirty="0" smtClean="0"/>
              <a:t> </a:t>
            </a:r>
            <a:endParaRPr lang="en-US" dirty="0"/>
          </a:p>
        </p:txBody>
      </p:sp>
      <p:sp>
        <p:nvSpPr>
          <p:cNvPr id="8" name="Text Box 5"/>
          <p:cNvSpPr txBox="1">
            <a:spLocks noChangeArrowheads="1"/>
          </p:cNvSpPr>
          <p:nvPr/>
        </p:nvSpPr>
        <p:spPr bwMode="blackWhite">
          <a:xfrm>
            <a:off x="685800" y="5093748"/>
            <a:ext cx="6995160" cy="328000"/>
          </a:xfrm>
          <a:prstGeom prst="rect">
            <a:avLst/>
          </a:prstGeom>
          <a:solidFill>
            <a:srgbClr val="CC6600"/>
          </a:solidFill>
          <a:ln w="3175" algn="ctr">
            <a:solidFill>
              <a:schemeClr val="tx1"/>
            </a:solidFill>
            <a:miter lim="800000"/>
            <a:headEnd/>
            <a:tailEnd/>
          </a:ln>
          <a:effectLst>
            <a:outerShdw dist="107763" dir="2700000" algn="ctr" rotWithShape="0">
              <a:schemeClr val="bg2">
                <a:alpha val="50000"/>
              </a:schemeClr>
            </a:outerShdw>
          </a:effectLst>
        </p:spPr>
        <p:txBody>
          <a:bodyPr lIns="80988" tIns="40494" rIns="80988" bIns="40494" anchor="ctr">
            <a:spAutoFit/>
          </a:bodyPr>
          <a:lstStyle/>
          <a:p>
            <a:pPr algn="r">
              <a:spcBef>
                <a:spcPct val="50000"/>
              </a:spcBef>
              <a:defRPr/>
            </a:pPr>
            <a:r>
              <a:rPr lang="en-US" dirty="0">
                <a:solidFill>
                  <a:schemeClr val="bg1"/>
                </a:solidFill>
                <a:latin typeface="+mj-lt"/>
              </a:rPr>
              <a:t>E X H I B I T </a:t>
            </a:r>
            <a:r>
              <a:rPr lang="en-US" dirty="0" smtClean="0">
                <a:solidFill>
                  <a:schemeClr val="bg1"/>
                </a:solidFill>
                <a:latin typeface="+mj-lt"/>
              </a:rPr>
              <a:t>13-2</a:t>
            </a:r>
            <a:endParaRPr lang="en-US" dirty="0">
              <a:solidFill>
                <a:schemeClr val="bg1"/>
              </a:solidFill>
              <a:latin typeface="+mj-lt"/>
            </a:endParaRPr>
          </a:p>
        </p:txBody>
      </p:sp>
    </p:spTree>
    <p:extLst>
      <p:ext uri="{BB962C8B-B14F-4D97-AF65-F5344CB8AC3E}">
        <p14:creationId xmlns:p14="http://schemas.microsoft.com/office/powerpoint/2010/main" val="5218416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Political Tactics that are used…</a:t>
            </a:r>
          </a:p>
        </p:txBody>
      </p:sp>
      <p:graphicFrame>
        <p:nvGraphicFramePr>
          <p:cNvPr id="75825" name="Group 49"/>
          <p:cNvGraphicFramePr>
            <a:graphicFrameLocks noGrp="1"/>
          </p:cNvGraphicFramePr>
          <p:nvPr>
            <p:ph idx="1"/>
          </p:nvPr>
        </p:nvGraphicFramePr>
        <p:xfrm>
          <a:off x="365125" y="1387475"/>
          <a:ext cx="7864475" cy="4023248"/>
        </p:xfrm>
        <a:graphic>
          <a:graphicData uri="http://schemas.openxmlformats.org/drawingml/2006/table">
            <a:tbl>
              <a:tblPr/>
              <a:tblGrid>
                <a:gridCol w="5819775">
                  <a:extLst>
                    <a:ext uri="{9D8B030D-6E8A-4147-A177-3AD203B41FA5}">
                      <a16:colId xmlns:a16="http://schemas.microsoft.com/office/drawing/2014/main" val="20000"/>
                    </a:ext>
                  </a:extLst>
                </a:gridCol>
                <a:gridCol w="2044700">
                  <a:extLst>
                    <a:ext uri="{9D8B030D-6E8A-4147-A177-3AD203B41FA5}">
                      <a16:colId xmlns:a16="http://schemas.microsoft.com/office/drawing/2014/main" val="20001"/>
                    </a:ext>
                  </a:extLst>
                </a:gridCol>
              </a:tblGrid>
              <a:tr h="822830">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2400" b="0" i="1" u="none" strike="noStrike" cap="none" normalizeH="0" baseline="0" smtClean="0">
                          <a:ln>
                            <a:noFill/>
                          </a:ln>
                          <a:solidFill>
                            <a:schemeClr val="tx1"/>
                          </a:solidFill>
                          <a:effectLst/>
                          <a:latin typeface="Arial" charset="0"/>
                        </a:rPr>
                        <a:t>Tactic</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2400" b="0" i="0" u="none" strike="noStrike" cap="none" normalizeH="0" baseline="0" smtClean="0">
                          <a:ln>
                            <a:noFill/>
                          </a:ln>
                          <a:solidFill>
                            <a:schemeClr val="tx1"/>
                          </a:solidFill>
                          <a:effectLst/>
                          <a:latin typeface="Arial" charset="0"/>
                        </a:rPr>
                        <a:t>% of time this was used</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128">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2400" b="0" i="0" u="none" strike="noStrike" cap="none" normalizeH="0" baseline="0" smtClean="0">
                          <a:ln>
                            <a:noFill/>
                          </a:ln>
                          <a:solidFill>
                            <a:schemeClr val="tx1"/>
                          </a:solidFill>
                          <a:effectLst/>
                          <a:latin typeface="Arial" charset="0"/>
                        </a:rPr>
                        <a:t>Using information selectively</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2400" b="0" i="0" u="none" strike="noStrike" cap="none" normalizeH="0" baseline="0" smtClean="0">
                          <a:ln>
                            <a:noFill/>
                          </a:ln>
                          <a:solidFill>
                            <a:schemeClr val="tx1"/>
                          </a:solidFill>
                          <a:effectLst/>
                          <a:latin typeface="Arial" charset="0"/>
                        </a:rPr>
                        <a:t>  54%</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7128">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2400" b="0" i="0" u="none" strike="noStrike" cap="none" normalizeH="0" baseline="0" smtClean="0">
                          <a:ln>
                            <a:noFill/>
                          </a:ln>
                          <a:solidFill>
                            <a:schemeClr val="tx1"/>
                          </a:solidFill>
                          <a:effectLst/>
                          <a:latin typeface="Arial" charset="0"/>
                        </a:rPr>
                        <a:t>Blaming others</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2400" b="0" i="0" u="none" strike="noStrike" cap="none" normalizeH="0" baseline="0" smtClean="0">
                          <a:ln>
                            <a:noFill/>
                          </a:ln>
                          <a:solidFill>
                            <a:schemeClr val="tx1"/>
                          </a:solidFill>
                          <a:effectLst/>
                          <a:latin typeface="Arial" charset="0"/>
                        </a:rPr>
                        <a:t>  54%</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7128">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2400" b="0" i="0" u="none" strike="noStrike" cap="none" normalizeH="0" baseline="0" smtClean="0">
                          <a:ln>
                            <a:noFill/>
                          </a:ln>
                          <a:solidFill>
                            <a:schemeClr val="tx1"/>
                          </a:solidFill>
                          <a:effectLst/>
                          <a:latin typeface="Arial" charset="0"/>
                        </a:rPr>
                        <a:t>Impression Management</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2400" b="0" i="0" u="none" strike="noStrike" cap="none" normalizeH="0" baseline="0" smtClean="0">
                          <a:ln>
                            <a:noFill/>
                          </a:ln>
                          <a:solidFill>
                            <a:schemeClr val="tx1"/>
                          </a:solidFill>
                          <a:effectLst/>
                          <a:latin typeface="Arial" charset="0"/>
                        </a:rPr>
                        <a:t>  53%</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7128">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2400" b="0" i="0" u="none" strike="noStrike" cap="none" normalizeH="0" baseline="0" smtClean="0">
                          <a:ln>
                            <a:noFill/>
                          </a:ln>
                          <a:solidFill>
                            <a:schemeClr val="tx1"/>
                          </a:solidFill>
                          <a:effectLst/>
                          <a:latin typeface="Arial" charset="0"/>
                        </a:rPr>
                        <a:t>Developing supporters</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2400" b="0" i="0" u="none" strike="noStrike" cap="none" normalizeH="0" baseline="0" smtClean="0">
                          <a:ln>
                            <a:noFill/>
                          </a:ln>
                          <a:solidFill>
                            <a:schemeClr val="tx1"/>
                          </a:solidFill>
                          <a:effectLst/>
                          <a:latin typeface="Arial" charset="0"/>
                        </a:rPr>
                        <a:t>  37%</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7128">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2400" b="0" i="0" u="none" strike="noStrike" cap="none" normalizeH="0" baseline="0" smtClean="0">
                          <a:ln>
                            <a:noFill/>
                          </a:ln>
                          <a:solidFill>
                            <a:schemeClr val="tx1"/>
                          </a:solidFill>
                          <a:effectLst/>
                          <a:latin typeface="Arial" charset="0"/>
                        </a:rPr>
                        <a:t>Ingratiation, praising others</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2400" b="0" i="0" u="none" strike="noStrike" cap="none" normalizeH="0" baseline="0" smtClean="0">
                          <a:ln>
                            <a:noFill/>
                          </a:ln>
                          <a:solidFill>
                            <a:schemeClr val="tx1"/>
                          </a:solidFill>
                          <a:effectLst/>
                          <a:latin typeface="Arial" charset="0"/>
                        </a:rPr>
                        <a:t>  26%</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7128">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2400" b="0" i="0" u="none" strike="noStrike" cap="none" normalizeH="0" baseline="0" smtClean="0">
                          <a:ln>
                            <a:noFill/>
                          </a:ln>
                          <a:solidFill>
                            <a:schemeClr val="tx1"/>
                          </a:solidFill>
                          <a:effectLst/>
                          <a:latin typeface="Arial" charset="0"/>
                        </a:rPr>
                        <a:t>Building coalitions</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2400" b="0" i="0" u="none" strike="noStrike" cap="none" normalizeH="0" baseline="0" smtClean="0">
                          <a:ln>
                            <a:noFill/>
                          </a:ln>
                          <a:solidFill>
                            <a:schemeClr val="tx1"/>
                          </a:solidFill>
                          <a:effectLst/>
                          <a:latin typeface="Arial" charset="0"/>
                        </a:rPr>
                        <a:t>  25%</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7128">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2400" b="0" i="0" u="none" strike="noStrike" cap="none" normalizeH="0" baseline="0" smtClean="0">
                          <a:ln>
                            <a:noFill/>
                          </a:ln>
                          <a:solidFill>
                            <a:schemeClr val="tx1"/>
                          </a:solidFill>
                          <a:effectLst/>
                          <a:latin typeface="Arial" charset="0"/>
                        </a:rPr>
                        <a:t>Associating with the influential &amp; powerful</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2400" b="0" i="0" u="none" strike="noStrike" cap="none" normalizeH="0" baseline="0" smtClean="0">
                          <a:ln>
                            <a:noFill/>
                          </a:ln>
                          <a:solidFill>
                            <a:schemeClr val="tx1"/>
                          </a:solidFill>
                          <a:effectLst/>
                          <a:latin typeface="Arial" charset="0"/>
                        </a:rPr>
                        <a:t>  24%</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Impression Management</a:t>
            </a:r>
            <a:endParaRPr lang="en-US" dirty="0"/>
          </a:p>
        </p:txBody>
      </p:sp>
      <p:sp>
        <p:nvSpPr>
          <p:cNvPr id="4" name="Content Placeholder 3"/>
          <p:cNvSpPr>
            <a:spLocks noGrp="1"/>
          </p:cNvSpPr>
          <p:nvPr>
            <p:ph idx="1"/>
          </p:nvPr>
        </p:nvSpPr>
        <p:spPr>
          <a:xfrm>
            <a:off x="141839" y="1334313"/>
            <a:ext cx="5206338" cy="3875640"/>
          </a:xfrm>
        </p:spPr>
        <p:txBody>
          <a:bodyPr/>
          <a:lstStyle/>
          <a:p>
            <a:pPr marL="0" indent="0">
              <a:buNone/>
            </a:pPr>
            <a:r>
              <a:rPr lang="en-US" sz="3000" dirty="0" smtClean="0"/>
              <a:t>  Commonly-used tactics: </a:t>
            </a:r>
            <a:r>
              <a:rPr lang="en-US" sz="800" dirty="0" smtClean="0"/>
              <a:t> </a:t>
            </a:r>
          </a:p>
          <a:p>
            <a:pPr marL="0" indent="0">
              <a:buNone/>
            </a:pPr>
            <a:endParaRPr lang="en-US" sz="800" dirty="0" smtClean="0"/>
          </a:p>
          <a:p>
            <a:pPr lvl="1" eaLnBrk="1" hangingPunct="1">
              <a:spcBef>
                <a:spcPts val="0"/>
              </a:spcBef>
            </a:pPr>
            <a:r>
              <a:rPr lang="en-US" sz="2600" dirty="0" smtClean="0"/>
              <a:t>Conformity/Agreement</a:t>
            </a:r>
          </a:p>
          <a:p>
            <a:pPr lvl="1" eaLnBrk="1" hangingPunct="1">
              <a:spcBef>
                <a:spcPts val="0"/>
              </a:spcBef>
            </a:pPr>
            <a:r>
              <a:rPr lang="en-US" sz="2600" dirty="0" smtClean="0"/>
              <a:t>Excuses</a:t>
            </a:r>
          </a:p>
          <a:p>
            <a:pPr lvl="1" eaLnBrk="1" hangingPunct="1">
              <a:spcBef>
                <a:spcPts val="0"/>
              </a:spcBef>
            </a:pPr>
            <a:r>
              <a:rPr lang="en-US" sz="2600" dirty="0" smtClean="0"/>
              <a:t>Apologies</a:t>
            </a:r>
          </a:p>
          <a:p>
            <a:pPr lvl="1" eaLnBrk="1" hangingPunct="1">
              <a:spcBef>
                <a:spcPts val="0"/>
              </a:spcBef>
            </a:pPr>
            <a:r>
              <a:rPr lang="en-US" sz="2600" dirty="0" smtClean="0"/>
              <a:t>Exemplification of hard work</a:t>
            </a:r>
          </a:p>
          <a:p>
            <a:pPr lvl="1" eaLnBrk="1" hangingPunct="1">
              <a:spcBef>
                <a:spcPts val="0"/>
              </a:spcBef>
            </a:pPr>
            <a:r>
              <a:rPr lang="en-US" sz="2600" dirty="0" smtClean="0"/>
              <a:t>Self-Promotion/Enhancement</a:t>
            </a:r>
          </a:p>
          <a:p>
            <a:pPr lvl="1" eaLnBrk="1" hangingPunct="1">
              <a:spcBef>
                <a:spcPts val="0"/>
              </a:spcBef>
            </a:pPr>
            <a:r>
              <a:rPr lang="en-US" sz="2600" dirty="0" smtClean="0"/>
              <a:t>Flattery &amp; Ingratiation</a:t>
            </a:r>
          </a:p>
          <a:p>
            <a:pPr lvl="1" eaLnBrk="1" hangingPunct="1">
              <a:spcBef>
                <a:spcPts val="0"/>
              </a:spcBef>
            </a:pPr>
            <a:r>
              <a:rPr lang="en-US" sz="2600" dirty="0" smtClean="0"/>
              <a:t>Doing Favors for others </a:t>
            </a:r>
          </a:p>
          <a:p>
            <a:pPr lvl="1" eaLnBrk="1" hangingPunct="1">
              <a:spcBef>
                <a:spcPts val="0"/>
              </a:spcBef>
            </a:pPr>
            <a:endParaRPr lang="en-US" sz="2600" dirty="0" smtClean="0"/>
          </a:p>
          <a:p>
            <a:pPr marL="0" indent="0">
              <a:buNone/>
            </a:pPr>
            <a:endParaRPr lang="en-US" dirty="0"/>
          </a:p>
        </p:txBody>
      </p:sp>
      <p:sp>
        <p:nvSpPr>
          <p:cNvPr id="5" name="TextBox 4"/>
          <p:cNvSpPr txBox="1"/>
          <p:nvPr/>
        </p:nvSpPr>
        <p:spPr>
          <a:xfrm>
            <a:off x="404037" y="4869711"/>
            <a:ext cx="4625164" cy="553998"/>
          </a:xfrm>
          <a:prstGeom prst="rect">
            <a:avLst/>
          </a:prstGeom>
          <a:blipFill dpi="0" rotWithShape="1">
            <a:blip r:embed="rId2">
              <a:alphaModFix amt="28000"/>
            </a:blip>
            <a:srcRect/>
            <a:tile tx="0" ty="0" sx="100000" sy="100000" flip="none" algn="tl"/>
          </a:blipFill>
          <a:effectLst>
            <a:softEdge rad="63500"/>
          </a:effectLst>
        </p:spPr>
        <p:txBody>
          <a:bodyPr wrap="square" rtlCol="0">
            <a:spAutoFit/>
          </a:bodyPr>
          <a:lstStyle/>
          <a:p>
            <a:r>
              <a:rPr lang="en-US" sz="3000" dirty="0" smtClean="0"/>
              <a:t>Which tactics work best?  </a:t>
            </a:r>
            <a:endParaRPr lang="en-US" sz="3000" dirty="0"/>
          </a:p>
        </p:txBody>
      </p:sp>
    </p:spTree>
    <p:extLst>
      <p:ext uri="{BB962C8B-B14F-4D97-AF65-F5344CB8AC3E}">
        <p14:creationId xmlns:p14="http://schemas.microsoft.com/office/powerpoint/2010/main" val="2509684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z="3400" dirty="0" smtClean="0"/>
              <a:t>Political Strategies for Gaining and Maintaining Power</a:t>
            </a:r>
          </a:p>
        </p:txBody>
      </p:sp>
      <p:graphicFrame>
        <p:nvGraphicFramePr>
          <p:cNvPr id="27651" name="Object 3"/>
          <p:cNvGraphicFramePr>
            <a:graphicFrameLocks noChangeAspect="1"/>
          </p:cNvGraphicFramePr>
          <p:nvPr/>
        </p:nvGraphicFramePr>
        <p:xfrm>
          <a:off x="596900" y="1320800"/>
          <a:ext cx="7150100" cy="4622800"/>
        </p:xfrm>
        <a:graphic>
          <a:graphicData uri="http://schemas.openxmlformats.org/presentationml/2006/ole">
            <mc:AlternateContent xmlns:mc="http://schemas.openxmlformats.org/markup-compatibility/2006">
              <mc:Choice xmlns:v="urn:schemas-microsoft-com:vml" Requires="v">
                <p:oleObj spid="_x0000_s27681" name="Document" r:id="rId4" imgW="6035404" imgH="3897098" progId="Word.Document.8">
                  <p:embed/>
                </p:oleObj>
              </mc:Choice>
              <mc:Fallback>
                <p:oleObj name="Document" r:id="rId4" imgW="6035404" imgH="3897098"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6900" y="1320800"/>
                        <a:ext cx="7150100" cy="462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Increasing Your Power</a:t>
            </a:r>
          </a:p>
        </p:txBody>
      </p:sp>
      <p:sp>
        <p:nvSpPr>
          <p:cNvPr id="77827" name="Rectangle 3"/>
          <p:cNvSpPr>
            <a:spLocks noGrp="1" noChangeArrowheads="1"/>
          </p:cNvSpPr>
          <p:nvPr>
            <p:ph type="body" idx="1"/>
          </p:nvPr>
        </p:nvSpPr>
        <p:spPr>
          <a:xfrm>
            <a:off x="365125" y="1387475"/>
            <a:ext cx="7864475" cy="4013200"/>
          </a:xfrm>
        </p:spPr>
        <p:txBody>
          <a:bodyPr/>
          <a:lstStyle/>
          <a:p>
            <a:pPr marL="609600" indent="-609600" eaLnBrk="1" hangingPunct="1">
              <a:defRPr/>
            </a:pPr>
            <a:r>
              <a:rPr lang="en-US" dirty="0" smtClean="0"/>
              <a:t>Increasing your </a:t>
            </a:r>
            <a:r>
              <a:rPr lang="en-US" b="1" dirty="0" smtClean="0">
                <a:effectLst>
                  <a:outerShdw blurRad="38100" dist="38100" dir="2700000" algn="tl">
                    <a:srgbClr val="C0C0C0"/>
                  </a:outerShdw>
                </a:effectLst>
              </a:rPr>
              <a:t>Positional </a:t>
            </a:r>
            <a:r>
              <a:rPr lang="en-US" dirty="0" smtClean="0"/>
              <a:t>Power:</a:t>
            </a:r>
          </a:p>
          <a:p>
            <a:pPr marL="881063" lvl="1" indent="-533400" eaLnBrk="1" hangingPunct="1">
              <a:buFont typeface="Wingdings" pitchFamily="2" charset="2"/>
              <a:buAutoNum type="arabicPeriod"/>
              <a:defRPr/>
            </a:pPr>
            <a:r>
              <a:rPr lang="en-US" dirty="0" smtClean="0"/>
              <a:t>Accept tasks that are ________________</a:t>
            </a:r>
          </a:p>
          <a:p>
            <a:pPr marL="881063" lvl="1" indent="-533400" eaLnBrk="1" hangingPunct="1">
              <a:buFont typeface="Wingdings" pitchFamily="2" charset="2"/>
              <a:buAutoNum type="arabicPeriod"/>
              <a:defRPr/>
            </a:pPr>
            <a:r>
              <a:rPr lang="en-US" dirty="0" smtClean="0"/>
              <a:t>Increase your ____________ </a:t>
            </a:r>
          </a:p>
          <a:p>
            <a:pPr marL="881063" lvl="1" indent="-533400" eaLnBrk="1" hangingPunct="1">
              <a:buFont typeface="Wingdings" pitchFamily="2" charset="2"/>
              <a:buAutoNum type="arabicPeriod"/>
              <a:defRPr/>
            </a:pPr>
            <a:r>
              <a:rPr lang="en-US" dirty="0" smtClean="0"/>
              <a:t>Increase your ________ </a:t>
            </a:r>
            <a:r>
              <a:rPr lang="en-US" sz="2000" dirty="0" smtClean="0"/>
              <a:t>(e.g., budget committee)</a:t>
            </a:r>
          </a:p>
          <a:p>
            <a:pPr marL="881063" lvl="1" indent="-533400" eaLnBrk="1" hangingPunct="1">
              <a:buFont typeface="Wingdings" pitchFamily="2" charset="2"/>
              <a:buAutoNum type="arabicPeriod"/>
              <a:defRPr/>
            </a:pPr>
            <a:r>
              <a:rPr lang="en-US" dirty="0" smtClean="0"/>
              <a:t>_________________________________</a:t>
            </a:r>
          </a:p>
          <a:p>
            <a:pPr marL="881063" lvl="1" indent="-533400" eaLnBrk="1" hangingPunct="1">
              <a:buFont typeface="Wingdings" pitchFamily="2" charset="2"/>
              <a:buAutoNum type="arabicPeriod"/>
              <a:defRPr/>
            </a:pPr>
            <a:r>
              <a:rPr lang="en-US" dirty="0" smtClean="0"/>
              <a:t>Gain “_____ _________” so that others will become “_______ ___________” on you</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mtClean="0"/>
              <a:t>Increasing Your Power</a:t>
            </a:r>
          </a:p>
        </p:txBody>
      </p:sp>
      <p:sp>
        <p:nvSpPr>
          <p:cNvPr id="78851" name="Rectangle 3"/>
          <p:cNvSpPr>
            <a:spLocks noGrp="1" noChangeArrowheads="1"/>
          </p:cNvSpPr>
          <p:nvPr>
            <p:ph type="body" idx="1"/>
          </p:nvPr>
        </p:nvSpPr>
        <p:spPr/>
        <p:txBody>
          <a:bodyPr/>
          <a:lstStyle/>
          <a:p>
            <a:pPr marL="609600" indent="-609600" eaLnBrk="1" hangingPunct="1">
              <a:lnSpc>
                <a:spcPct val="90000"/>
              </a:lnSpc>
              <a:defRPr/>
            </a:pPr>
            <a:r>
              <a:rPr lang="en-US" dirty="0" smtClean="0"/>
              <a:t>Increase your </a:t>
            </a:r>
            <a:r>
              <a:rPr lang="en-US" b="1" dirty="0" smtClean="0">
                <a:effectLst>
                  <a:outerShdw blurRad="38100" dist="38100" dir="2700000" algn="tl">
                    <a:srgbClr val="C0C0C0"/>
                  </a:outerShdw>
                </a:effectLst>
              </a:rPr>
              <a:t>Personal</a:t>
            </a:r>
            <a:r>
              <a:rPr lang="en-US" dirty="0" smtClean="0"/>
              <a:t> Power:</a:t>
            </a:r>
          </a:p>
          <a:p>
            <a:pPr marL="881063" lvl="1" indent="-533400" eaLnBrk="1" hangingPunct="1">
              <a:lnSpc>
                <a:spcPct val="90000"/>
              </a:lnSpc>
              <a:buFont typeface="Wingdings" pitchFamily="2" charset="2"/>
              <a:buAutoNum type="arabicPeriod"/>
              <a:defRPr/>
            </a:pPr>
            <a:r>
              <a:rPr lang="en-US" dirty="0" smtClean="0"/>
              <a:t>Develop your __________</a:t>
            </a:r>
          </a:p>
          <a:p>
            <a:pPr marL="881063" lvl="1" indent="-533400" eaLnBrk="1" hangingPunct="1">
              <a:lnSpc>
                <a:spcPct val="90000"/>
              </a:lnSpc>
              <a:buFont typeface="Wingdings" pitchFamily="2" charset="2"/>
              <a:buAutoNum type="arabicPeriod"/>
              <a:defRPr/>
            </a:pPr>
            <a:r>
              <a:rPr lang="en-US" dirty="0" smtClean="0"/>
              <a:t>__________ </a:t>
            </a:r>
          </a:p>
          <a:p>
            <a:pPr marL="881063" lvl="1" indent="-533400" eaLnBrk="1" hangingPunct="1">
              <a:lnSpc>
                <a:spcPct val="90000"/>
              </a:lnSpc>
              <a:buFont typeface="Wingdings" pitchFamily="2" charset="2"/>
              <a:buAutoNum type="arabicPeriod"/>
              <a:defRPr/>
            </a:pPr>
            <a:r>
              <a:rPr lang="en-US" dirty="0" smtClean="0"/>
              <a:t>Be _________</a:t>
            </a:r>
          </a:p>
          <a:p>
            <a:pPr marL="881063" lvl="1" indent="-533400" eaLnBrk="1" hangingPunct="1">
              <a:lnSpc>
                <a:spcPct val="90000"/>
              </a:lnSpc>
              <a:buFont typeface="Wingdings" pitchFamily="2" charset="2"/>
              <a:buAutoNum type="arabicPeriod"/>
              <a:defRPr/>
            </a:pPr>
            <a:r>
              <a:rPr lang="en-US" dirty="0" smtClean="0"/>
              <a:t>Have __________</a:t>
            </a:r>
          </a:p>
          <a:p>
            <a:pPr marL="881063" lvl="1" indent="-533400" eaLnBrk="1" hangingPunct="1">
              <a:lnSpc>
                <a:spcPct val="90000"/>
              </a:lnSpc>
              <a:buFont typeface="Wingdings" pitchFamily="2" charset="2"/>
              <a:buAutoNum type="arabicPeriod"/>
              <a:defRPr/>
            </a:pPr>
            <a:r>
              <a:rPr lang="en-US" dirty="0" smtClean="0"/>
              <a:t>Be Visible:  Show Sincere Effort</a:t>
            </a:r>
          </a:p>
          <a:p>
            <a:pPr marL="881063" lvl="1" indent="-533400" eaLnBrk="1" hangingPunct="1">
              <a:lnSpc>
                <a:spcPct val="90000"/>
              </a:lnSpc>
              <a:buFont typeface="Wingdings" pitchFamily="2" charset="2"/>
              <a:buAutoNum type="arabicPeriod"/>
              <a:defRPr/>
            </a:pPr>
            <a:r>
              <a:rPr lang="en-US" dirty="0" smtClean="0"/>
              <a:t>Make your Supervisor Look Good</a:t>
            </a:r>
          </a:p>
          <a:p>
            <a:pPr marL="881063" lvl="1" indent="-533400" eaLnBrk="1" hangingPunct="1">
              <a:lnSpc>
                <a:spcPct val="90000"/>
              </a:lnSpc>
              <a:buFont typeface="Wingdings" pitchFamily="2" charset="2"/>
              <a:buAutoNum type="arabicPeriod"/>
              <a:defRPr/>
            </a:pPr>
            <a:r>
              <a:rPr lang="en-US" dirty="0" smtClean="0"/>
              <a:t>Reward Loyalty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some strategies for Exercising political power?</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343314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mtClean="0"/>
              <a:t>Strategies for Exercising Power</a:t>
            </a:r>
          </a:p>
        </p:txBody>
      </p:sp>
      <p:graphicFrame>
        <p:nvGraphicFramePr>
          <p:cNvPr id="31747" name="Object 3"/>
          <p:cNvGraphicFramePr>
            <a:graphicFrameLocks noChangeAspect="1"/>
          </p:cNvGraphicFramePr>
          <p:nvPr/>
        </p:nvGraphicFramePr>
        <p:xfrm>
          <a:off x="393700" y="1333500"/>
          <a:ext cx="7835900" cy="4610100"/>
        </p:xfrm>
        <a:graphic>
          <a:graphicData uri="http://schemas.openxmlformats.org/presentationml/2006/ole">
            <mc:AlternateContent xmlns:mc="http://schemas.openxmlformats.org/markup-compatibility/2006">
              <mc:Choice xmlns:v="urn:schemas-microsoft-com:vml" Requires="v">
                <p:oleObj spid="_x0000_s31777" name="Document" r:id="rId4" imgW="6030000" imgH="4095463" progId="Word.Document.8">
                  <p:embed/>
                </p:oleObj>
              </mc:Choice>
              <mc:Fallback>
                <p:oleObj name="Document" r:id="rId4" imgW="6030000" imgH="4095463"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3700" y="1333500"/>
                        <a:ext cx="7835900" cy="461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Learning Objectives</a:t>
            </a:r>
          </a:p>
        </p:txBody>
      </p:sp>
      <p:sp>
        <p:nvSpPr>
          <p:cNvPr id="4099" name="Rectangle 3"/>
          <p:cNvSpPr>
            <a:spLocks noGrp="1" noChangeArrowheads="1"/>
          </p:cNvSpPr>
          <p:nvPr>
            <p:ph type="body" idx="1"/>
          </p:nvPr>
        </p:nvSpPr>
        <p:spPr/>
        <p:txBody>
          <a:bodyPr/>
          <a:lstStyle/>
          <a:p>
            <a:pPr eaLnBrk="1" hangingPunct="1">
              <a:buFont typeface="Wingdings" pitchFamily="2" charset="2"/>
              <a:buNone/>
            </a:pPr>
            <a:r>
              <a:rPr lang="en-US" sz="2600" dirty="0" smtClean="0"/>
              <a:t>After studying the chapter, you should be able to:</a:t>
            </a:r>
          </a:p>
          <a:p>
            <a:pPr lvl="1" eaLnBrk="1" hangingPunct="1"/>
            <a:r>
              <a:rPr lang="en-US" sz="2400" dirty="0" smtClean="0"/>
              <a:t>List typical bases of managerial power.</a:t>
            </a:r>
          </a:p>
          <a:p>
            <a:pPr lvl="1" eaLnBrk="1" hangingPunct="1"/>
            <a:r>
              <a:rPr lang="en-US" sz="2400" dirty="0" smtClean="0"/>
              <a:t>Distinguish power from pseudo-power.</a:t>
            </a:r>
          </a:p>
          <a:p>
            <a:pPr lvl="1" eaLnBrk="1" hangingPunct="1"/>
            <a:r>
              <a:rPr lang="en-US" sz="2400" dirty="0" smtClean="0"/>
              <a:t>Understand what decisions tend to be ‘political’.</a:t>
            </a:r>
          </a:p>
          <a:p>
            <a:pPr lvl="1" eaLnBrk="1" hangingPunct="1"/>
            <a:r>
              <a:rPr lang="en-US" sz="2400" dirty="0" smtClean="0"/>
              <a:t>Explain why managers need to be attuned to organizational politics, and describe the political, influence, and impression-management strategies that managers can use</a:t>
            </a:r>
          </a:p>
        </p:txBody>
      </p:sp>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88" y="238125"/>
            <a:ext cx="6793341" cy="990600"/>
          </a:xfrm>
        </p:spPr>
        <p:txBody>
          <a:bodyPr/>
          <a:lstStyle/>
          <a:p>
            <a:pPr algn="r" eaLnBrk="1" hangingPunct="1">
              <a:defRPr/>
            </a:pPr>
            <a:r>
              <a:rPr lang="en-US" dirty="0" smtClean="0"/>
              <a:t>Defensive Behaviors</a:t>
            </a:r>
            <a:endParaRPr lang="en-US" dirty="0"/>
          </a:p>
        </p:txBody>
      </p:sp>
      <p:sp>
        <p:nvSpPr>
          <p:cNvPr id="25603" name="Content Placeholder 2"/>
          <p:cNvSpPr>
            <a:spLocks noGrp="1"/>
          </p:cNvSpPr>
          <p:nvPr>
            <p:ph idx="1"/>
          </p:nvPr>
        </p:nvSpPr>
        <p:spPr>
          <a:xfrm>
            <a:off x="46672" y="1408548"/>
            <a:ext cx="8076602" cy="4013200"/>
          </a:xfrm>
        </p:spPr>
        <p:txBody>
          <a:bodyPr/>
          <a:lstStyle/>
          <a:p>
            <a:pPr lvl="1" eaLnBrk="1" hangingPunct="1"/>
            <a:r>
              <a:rPr lang="en-US" b="1" dirty="0" smtClean="0"/>
              <a:t>Avoiding Action</a:t>
            </a:r>
          </a:p>
          <a:p>
            <a:pPr marL="682625" lvl="2" indent="0" eaLnBrk="1" hangingPunct="1">
              <a:buNone/>
            </a:pPr>
            <a:r>
              <a:rPr lang="en-US" dirty="0" err="1" smtClean="0"/>
              <a:t>Overconforming</a:t>
            </a:r>
            <a:r>
              <a:rPr lang="en-US" dirty="0" smtClean="0"/>
              <a:t> to rules, “buck passing”,           “playing dumb”, stalling</a:t>
            </a:r>
          </a:p>
          <a:p>
            <a:pPr lvl="1" eaLnBrk="1" hangingPunct="1"/>
            <a:r>
              <a:rPr lang="en-US" b="1" dirty="0" smtClean="0"/>
              <a:t>Avoiding Blame</a:t>
            </a:r>
          </a:p>
          <a:p>
            <a:pPr marL="682625" lvl="2" indent="0" eaLnBrk="1" hangingPunct="1">
              <a:buNone/>
            </a:pPr>
            <a:r>
              <a:rPr lang="en-US" dirty="0" smtClean="0"/>
              <a:t>Bluffing, playing safe, justifying,                scapegoating</a:t>
            </a:r>
          </a:p>
          <a:p>
            <a:pPr lvl="1" eaLnBrk="1" hangingPunct="1"/>
            <a:r>
              <a:rPr lang="en-US" b="1" dirty="0" smtClean="0"/>
              <a:t>Avoiding Change</a:t>
            </a:r>
          </a:p>
          <a:p>
            <a:pPr marL="682625" lvl="2" indent="0" eaLnBrk="1" hangingPunct="1">
              <a:buNone/>
            </a:pPr>
            <a:r>
              <a:rPr lang="en-US" dirty="0" smtClean="0"/>
              <a:t>Prevention, self-protection </a:t>
            </a:r>
            <a:r>
              <a:rPr lang="en-US" sz="2000" dirty="0" smtClean="0"/>
              <a:t>(e.g., not sharing information)</a:t>
            </a:r>
          </a:p>
        </p:txBody>
      </p:sp>
      <p:sp>
        <p:nvSpPr>
          <p:cNvPr id="4" name="Footer Placeholder 3"/>
          <p:cNvSpPr>
            <a:spLocks noGrp="1"/>
          </p:cNvSpPr>
          <p:nvPr>
            <p:ph type="ftr" sz="quarter" idx="4294967295"/>
          </p:nvPr>
        </p:nvSpPr>
        <p:spPr>
          <a:xfrm>
            <a:off x="617220" y="5481320"/>
            <a:ext cx="4114800" cy="316442"/>
          </a:xfrm>
          <a:prstGeom prst="rect">
            <a:avLst/>
          </a:prstGeom>
        </p:spPr>
        <p:txBody>
          <a:bodyPr lIns="80988" tIns="40494" rIns="80988" bIns="40494"/>
          <a:lstStyle/>
          <a:p>
            <a:pPr>
              <a:defRPr/>
            </a:pPr>
            <a:r>
              <a:rPr lang="en-US" dirty="0"/>
              <a:t> </a:t>
            </a:r>
          </a:p>
        </p:txBody>
      </p:sp>
      <p:sp>
        <p:nvSpPr>
          <p:cNvPr id="5" name="Slide Number Placeholder 4"/>
          <p:cNvSpPr>
            <a:spLocks noGrp="1"/>
          </p:cNvSpPr>
          <p:nvPr>
            <p:ph type="sldNum" sz="quarter" idx="4294967295"/>
          </p:nvPr>
        </p:nvSpPr>
        <p:spPr>
          <a:xfrm>
            <a:off x="5897880" y="5508837"/>
            <a:ext cx="1920240" cy="316442"/>
          </a:xfrm>
          <a:prstGeom prst="rect">
            <a:avLst/>
          </a:prstGeom>
        </p:spPr>
        <p:txBody>
          <a:bodyPr lIns="80988" tIns="40494" rIns="80988" bIns="40494"/>
          <a:lstStyle/>
          <a:p>
            <a:pPr>
              <a:defRPr/>
            </a:pPr>
            <a:r>
              <a:rPr lang="en-US" dirty="0"/>
              <a:t> </a:t>
            </a:r>
          </a:p>
        </p:txBody>
      </p:sp>
      <p:sp>
        <p:nvSpPr>
          <p:cNvPr id="6" name="Text Box 5"/>
          <p:cNvSpPr txBox="1">
            <a:spLocks noChangeArrowheads="1"/>
          </p:cNvSpPr>
          <p:nvPr/>
        </p:nvSpPr>
        <p:spPr bwMode="blackWhite">
          <a:xfrm>
            <a:off x="685800" y="5093748"/>
            <a:ext cx="3497580" cy="328000"/>
          </a:xfrm>
          <a:prstGeom prst="rect">
            <a:avLst/>
          </a:prstGeom>
          <a:solidFill>
            <a:srgbClr val="CC6600"/>
          </a:solidFill>
          <a:ln w="3175" algn="ctr">
            <a:solidFill>
              <a:schemeClr val="tx1"/>
            </a:solidFill>
            <a:miter lim="800000"/>
            <a:headEnd/>
            <a:tailEnd/>
          </a:ln>
          <a:effectLst>
            <a:outerShdw dist="107763" dir="2700000" algn="ctr" rotWithShape="0">
              <a:schemeClr val="bg2">
                <a:alpha val="50000"/>
              </a:schemeClr>
            </a:outerShdw>
          </a:effectLst>
        </p:spPr>
        <p:txBody>
          <a:bodyPr wrap="square" lIns="80988" tIns="40494" rIns="80988" bIns="40494" anchor="ctr">
            <a:spAutoFit/>
          </a:bodyPr>
          <a:lstStyle/>
          <a:p>
            <a:pPr algn="r">
              <a:spcBef>
                <a:spcPct val="50000"/>
              </a:spcBef>
              <a:defRPr/>
            </a:pPr>
            <a:r>
              <a:rPr lang="en-US" b="1" dirty="0" smtClean="0">
                <a:solidFill>
                  <a:schemeClr val="bg1"/>
                </a:solidFill>
                <a:latin typeface="+mj-lt"/>
              </a:rPr>
              <a:t>For more, see E </a:t>
            </a:r>
            <a:r>
              <a:rPr lang="en-US" b="1" dirty="0">
                <a:solidFill>
                  <a:schemeClr val="bg1"/>
                </a:solidFill>
                <a:latin typeface="+mj-lt"/>
              </a:rPr>
              <a:t>X H I B I T </a:t>
            </a:r>
            <a:r>
              <a:rPr lang="en-US" b="1" dirty="0" smtClean="0">
                <a:solidFill>
                  <a:schemeClr val="bg1"/>
                </a:solidFill>
                <a:latin typeface="+mj-lt"/>
              </a:rPr>
              <a:t>13-5</a:t>
            </a:r>
            <a:endParaRPr lang="en-US" b="1" dirty="0">
              <a:solidFill>
                <a:schemeClr val="bg1"/>
              </a:solidFill>
              <a:latin typeface="+mj-lt"/>
            </a:endParaRPr>
          </a:p>
        </p:txBody>
      </p:sp>
      <p:pic>
        <p:nvPicPr>
          <p:cNvPr id="25607" name="Picture 3" descr="C:\Users\Bob Stretch\AppData\Local\Microsoft\Windows\Temporary Internet Files\Content.IE5\BQWDG2CY\MCj0432688000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591" y="0"/>
            <a:ext cx="13716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86223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dirty="0" smtClean="0"/>
              <a:t>Employee Responses to </a:t>
            </a:r>
            <a:br>
              <a:rPr lang="en-US" dirty="0" smtClean="0"/>
            </a:br>
            <a:r>
              <a:rPr lang="en-US" dirty="0" smtClean="0"/>
              <a:t>Organizational Politics</a:t>
            </a:r>
            <a:endParaRPr lang="en-US" dirty="0"/>
          </a:p>
        </p:txBody>
      </p:sp>
      <p:sp>
        <p:nvSpPr>
          <p:cNvPr id="2052" name="Content Placeholder 2"/>
          <p:cNvSpPr>
            <a:spLocks noGrp="1"/>
          </p:cNvSpPr>
          <p:nvPr>
            <p:ph idx="1"/>
          </p:nvPr>
        </p:nvSpPr>
        <p:spPr>
          <a:xfrm>
            <a:off x="78046" y="1344945"/>
            <a:ext cx="3818255" cy="451958"/>
          </a:xfrm>
        </p:spPr>
        <p:txBody>
          <a:bodyPr/>
          <a:lstStyle/>
          <a:p>
            <a:pPr eaLnBrk="1" hangingPunct="1"/>
            <a:endParaRPr lang="en-US" sz="2800" dirty="0" smtClean="0"/>
          </a:p>
        </p:txBody>
      </p:sp>
      <p:sp>
        <p:nvSpPr>
          <p:cNvPr id="4" name="Footer Placeholder 3"/>
          <p:cNvSpPr>
            <a:spLocks noGrp="1"/>
          </p:cNvSpPr>
          <p:nvPr>
            <p:ph type="ftr" sz="quarter" idx="4294967295"/>
          </p:nvPr>
        </p:nvSpPr>
        <p:spPr>
          <a:xfrm>
            <a:off x="617220" y="5481320"/>
            <a:ext cx="4114800" cy="316442"/>
          </a:xfrm>
          <a:prstGeom prst="rect">
            <a:avLst/>
          </a:prstGeom>
        </p:spPr>
        <p:txBody>
          <a:bodyPr lIns="80988" tIns="40494" rIns="80988" bIns="40494"/>
          <a:lstStyle/>
          <a:p>
            <a:pPr>
              <a:defRPr/>
            </a:pPr>
            <a:r>
              <a:rPr lang="en-US" dirty="0"/>
              <a:t> </a:t>
            </a:r>
          </a:p>
        </p:txBody>
      </p:sp>
      <p:sp>
        <p:nvSpPr>
          <p:cNvPr id="5" name="Slide Number Placeholder 4"/>
          <p:cNvSpPr>
            <a:spLocks noGrp="1"/>
          </p:cNvSpPr>
          <p:nvPr>
            <p:ph type="sldNum" sz="quarter" idx="4294967295"/>
          </p:nvPr>
        </p:nvSpPr>
        <p:spPr>
          <a:xfrm>
            <a:off x="5897880" y="5508837"/>
            <a:ext cx="1920240" cy="316442"/>
          </a:xfrm>
          <a:prstGeom prst="rect">
            <a:avLst/>
          </a:prstGeom>
        </p:spPr>
        <p:txBody>
          <a:bodyPr lIns="80988" tIns="40494" rIns="80988" bIns="40494"/>
          <a:lstStyle/>
          <a:p>
            <a:pPr>
              <a:defRPr/>
            </a:pPr>
            <a:r>
              <a:rPr lang="en-US" dirty="0" smtClean="0"/>
              <a:t> </a:t>
            </a:r>
            <a:endParaRPr lang="en-US" dirty="0"/>
          </a:p>
        </p:txBody>
      </p:sp>
      <p:sp>
        <p:nvSpPr>
          <p:cNvPr id="7" name="Text Box 5"/>
          <p:cNvSpPr txBox="1">
            <a:spLocks noChangeArrowheads="1"/>
          </p:cNvSpPr>
          <p:nvPr/>
        </p:nvSpPr>
        <p:spPr bwMode="blackWhite">
          <a:xfrm>
            <a:off x="425302" y="5437645"/>
            <a:ext cx="4513812" cy="328000"/>
          </a:xfrm>
          <a:prstGeom prst="rect">
            <a:avLst/>
          </a:prstGeom>
          <a:solidFill>
            <a:srgbClr val="CC6600"/>
          </a:solidFill>
          <a:ln w="3175" algn="ctr">
            <a:solidFill>
              <a:schemeClr val="tx1"/>
            </a:solidFill>
            <a:miter lim="800000"/>
            <a:headEnd/>
            <a:tailEnd/>
          </a:ln>
          <a:effectLst>
            <a:outerShdw dist="107763" dir="2700000" algn="ctr" rotWithShape="0">
              <a:schemeClr val="bg2">
                <a:alpha val="50000"/>
              </a:schemeClr>
            </a:outerShdw>
          </a:effectLst>
        </p:spPr>
        <p:txBody>
          <a:bodyPr wrap="square" lIns="80988" tIns="40494" rIns="80988" bIns="40494" anchor="ctr">
            <a:spAutoFit/>
          </a:bodyPr>
          <a:lstStyle/>
          <a:p>
            <a:pPr algn="r">
              <a:spcBef>
                <a:spcPct val="50000"/>
              </a:spcBef>
              <a:defRPr/>
            </a:pPr>
            <a:r>
              <a:rPr lang="en-US" dirty="0" smtClean="0">
                <a:solidFill>
                  <a:schemeClr val="bg1"/>
                </a:solidFill>
                <a:latin typeface="+mj-lt"/>
              </a:rPr>
              <a:t>See E </a:t>
            </a:r>
            <a:r>
              <a:rPr lang="en-US" dirty="0">
                <a:solidFill>
                  <a:schemeClr val="bg1"/>
                </a:solidFill>
                <a:latin typeface="+mj-lt"/>
              </a:rPr>
              <a:t>X H I B I T </a:t>
            </a:r>
            <a:r>
              <a:rPr lang="en-US" dirty="0" smtClean="0">
                <a:solidFill>
                  <a:schemeClr val="bg1"/>
                </a:solidFill>
                <a:latin typeface="+mj-lt"/>
              </a:rPr>
              <a:t>13-4</a:t>
            </a:r>
            <a:endParaRPr lang="en-US" dirty="0">
              <a:solidFill>
                <a:schemeClr val="bg1"/>
              </a:solidFill>
              <a:latin typeface="+mj-lt"/>
            </a:endParaRPr>
          </a:p>
        </p:txBody>
      </p:sp>
    </p:spTree>
    <p:extLst>
      <p:ext uri="{BB962C8B-B14F-4D97-AF65-F5344CB8AC3E}">
        <p14:creationId xmlns:p14="http://schemas.microsoft.com/office/powerpoint/2010/main" val="25263127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mtClean="0"/>
              <a:t>Summary</a:t>
            </a:r>
          </a:p>
        </p:txBody>
      </p:sp>
      <p:sp>
        <p:nvSpPr>
          <p:cNvPr id="32771" name="Rectangle 3"/>
          <p:cNvSpPr>
            <a:spLocks noGrp="1" noChangeArrowheads="1"/>
          </p:cNvSpPr>
          <p:nvPr>
            <p:ph type="body" idx="1"/>
          </p:nvPr>
        </p:nvSpPr>
        <p:spPr>
          <a:xfrm>
            <a:off x="365125" y="1387475"/>
            <a:ext cx="4589463" cy="4013200"/>
          </a:xfrm>
        </p:spPr>
        <p:txBody>
          <a:bodyPr/>
          <a:lstStyle/>
          <a:p>
            <a:pPr eaLnBrk="1" hangingPunct="1"/>
            <a:r>
              <a:rPr lang="en-US" sz="2600" dirty="0" smtClean="0"/>
              <a:t>We listed several bases for power, found in both the position &amp; person.</a:t>
            </a:r>
          </a:p>
          <a:p>
            <a:pPr eaLnBrk="1" hangingPunct="1"/>
            <a:r>
              <a:rPr lang="en-US" sz="2600" dirty="0" smtClean="0"/>
              <a:t>We identified topics that tend to be ‘political'.</a:t>
            </a:r>
          </a:p>
          <a:p>
            <a:pPr eaLnBrk="1" hangingPunct="1"/>
            <a:r>
              <a:rPr lang="en-US" sz="2600" dirty="0" smtClean="0"/>
              <a:t>Political Strategies exist for acquiring and exercising power within firms.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What is the difference between Leadership and Power?</a:t>
            </a:r>
            <a:endParaRPr lang="en-US" sz="3600" dirty="0"/>
          </a:p>
        </p:txBody>
      </p:sp>
      <p:sp>
        <p:nvSpPr>
          <p:cNvPr id="3" name="Text Placeholder 2"/>
          <p:cNvSpPr>
            <a:spLocks noGrp="1"/>
          </p:cNvSpPr>
          <p:nvPr>
            <p:ph type="body" sz="half" idx="1"/>
          </p:nvPr>
        </p:nvSpPr>
        <p:spPr/>
        <p:txBody>
          <a:bodyPr/>
          <a:lstStyle/>
          <a:p>
            <a:r>
              <a:rPr lang="en-US" dirty="0" smtClean="0"/>
              <a:t>Leadership:</a:t>
            </a:r>
          </a:p>
          <a:p>
            <a:endParaRPr lang="en-US" dirty="0"/>
          </a:p>
        </p:txBody>
      </p:sp>
      <p:sp>
        <p:nvSpPr>
          <p:cNvPr id="4" name="Content Placeholder 3"/>
          <p:cNvSpPr>
            <a:spLocks noGrp="1"/>
          </p:cNvSpPr>
          <p:nvPr>
            <p:ph sz="half" idx="2"/>
          </p:nvPr>
        </p:nvSpPr>
        <p:spPr/>
        <p:txBody>
          <a:bodyPr/>
          <a:lstStyle/>
          <a:p>
            <a:r>
              <a:rPr lang="en-US" dirty="0" smtClean="0"/>
              <a:t>Power: </a:t>
            </a:r>
          </a:p>
          <a:p>
            <a:endParaRPr lang="en-US" dirty="0"/>
          </a:p>
        </p:txBody>
      </p:sp>
    </p:spTree>
    <p:extLst>
      <p:ext uri="{BB962C8B-B14F-4D97-AF65-F5344CB8AC3E}">
        <p14:creationId xmlns:p14="http://schemas.microsoft.com/office/powerpoint/2010/main" val="25186803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title"/>
          </p:nvPr>
        </p:nvSpPr>
        <p:spPr/>
        <p:txBody>
          <a:bodyPr/>
          <a:lstStyle/>
          <a:p>
            <a:pPr eaLnBrk="1" hangingPunct="1"/>
            <a:r>
              <a:rPr lang="en-US" sz="3400" smtClean="0"/>
              <a:t>Sources of Managerial Power</a:t>
            </a:r>
          </a:p>
        </p:txBody>
      </p:sp>
      <p:sp>
        <p:nvSpPr>
          <p:cNvPr id="2" name="TextBox 1"/>
          <p:cNvSpPr txBox="1"/>
          <p:nvPr/>
        </p:nvSpPr>
        <p:spPr>
          <a:xfrm>
            <a:off x="6233448" y="1477926"/>
            <a:ext cx="1889826" cy="3724096"/>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r>
              <a:rPr lang="en-US" sz="2200" dirty="0" smtClean="0"/>
              <a:t>Dependency upon your power increases when your power is: </a:t>
            </a:r>
          </a:p>
          <a:p>
            <a:r>
              <a:rPr lang="en-US" sz="800" dirty="0" smtClean="0"/>
              <a:t> </a:t>
            </a:r>
          </a:p>
          <a:p>
            <a:r>
              <a:rPr lang="en-US" sz="2000" dirty="0" smtClean="0"/>
              <a:t>*Important</a:t>
            </a:r>
          </a:p>
          <a:p>
            <a:r>
              <a:rPr lang="en-US" sz="2000" dirty="0" smtClean="0"/>
              <a:t>*Scarce</a:t>
            </a:r>
          </a:p>
          <a:p>
            <a:r>
              <a:rPr lang="en-US" sz="2000" dirty="0" smtClean="0"/>
              <a:t>*Non-substitutable</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900292486"/>
              </p:ext>
            </p:extLst>
          </p:nvPr>
        </p:nvGraphicFramePr>
        <p:xfrm>
          <a:off x="1378040" y="1477926"/>
          <a:ext cx="3818586" cy="3566160"/>
        </p:xfrm>
        <a:graphic>
          <a:graphicData uri="http://schemas.openxmlformats.org/drawingml/2006/table">
            <a:tbl>
              <a:tblPr firstRow="1" bandRow="1">
                <a:tableStyleId>{5C22544A-7EE6-4342-B048-85BDC9FD1C3A}</a:tableStyleId>
              </a:tblPr>
              <a:tblGrid>
                <a:gridCol w="3818586">
                  <a:extLst>
                    <a:ext uri="{9D8B030D-6E8A-4147-A177-3AD203B41FA5}">
                      <a16:colId xmlns:a16="http://schemas.microsoft.com/office/drawing/2014/main" val="2497489720"/>
                    </a:ext>
                  </a:extLst>
                </a:gridCol>
              </a:tblGrid>
              <a:tr h="312425">
                <a:tc>
                  <a:txBody>
                    <a:bodyPr/>
                    <a:lstStyle/>
                    <a:p>
                      <a:r>
                        <a:rPr lang="en-US" dirty="0" smtClean="0"/>
                        <a:t>Bases of Power:</a:t>
                      </a:r>
                      <a:endParaRPr lang="en-US" dirty="0"/>
                    </a:p>
                  </a:txBody>
                  <a:tcPr/>
                </a:tc>
                <a:extLst>
                  <a:ext uri="{0D108BD9-81ED-4DB2-BD59-A6C34878D82A}">
                    <a16:rowId xmlns:a16="http://schemas.microsoft.com/office/drawing/2014/main" val="3412027389"/>
                  </a:ext>
                </a:extLst>
              </a:tr>
              <a:tr h="312425">
                <a:tc>
                  <a:txBody>
                    <a:bodyPr/>
                    <a:lstStyle/>
                    <a:p>
                      <a:r>
                        <a:rPr lang="en-US" b="1" dirty="0" smtClean="0">
                          <a:effectLst>
                            <a:outerShdw blurRad="38100" dist="38100" dir="2700000" algn="tl">
                              <a:srgbClr val="000000">
                                <a:alpha val="43137"/>
                              </a:srgbClr>
                            </a:outerShdw>
                          </a:effectLst>
                        </a:rPr>
                        <a:t>Positional (Formal) Power:</a:t>
                      </a:r>
                      <a:endParaRPr lang="en-US" b="1" dirty="0">
                        <a:effectLst>
                          <a:outerShdw blurRad="38100" dist="38100" dir="2700000" algn="tl">
                            <a:srgbClr val="000000">
                              <a:alpha val="43137"/>
                            </a:srgbClr>
                          </a:outerShdw>
                        </a:effectLst>
                      </a:endParaRPr>
                    </a:p>
                  </a:txBody>
                  <a:tcPr/>
                </a:tc>
                <a:extLst>
                  <a:ext uri="{0D108BD9-81ED-4DB2-BD59-A6C34878D82A}">
                    <a16:rowId xmlns:a16="http://schemas.microsoft.com/office/drawing/2014/main" val="2377139613"/>
                  </a:ext>
                </a:extLst>
              </a:tr>
              <a:tr h="312425">
                <a:tc>
                  <a:txBody>
                    <a:bodyPr/>
                    <a:lstStyle/>
                    <a:p>
                      <a:r>
                        <a:rPr lang="en-US" dirty="0" smtClean="0"/>
                        <a:t>  **Legitimate</a:t>
                      </a:r>
                      <a:r>
                        <a:rPr lang="en-US" baseline="0" dirty="0" smtClean="0"/>
                        <a:t> Power</a:t>
                      </a:r>
                    </a:p>
                  </a:txBody>
                  <a:tcPr/>
                </a:tc>
                <a:extLst>
                  <a:ext uri="{0D108BD9-81ED-4DB2-BD59-A6C34878D82A}">
                    <a16:rowId xmlns:a16="http://schemas.microsoft.com/office/drawing/2014/main" val="1537512885"/>
                  </a:ext>
                </a:extLst>
              </a:tr>
              <a:tr h="312425">
                <a:tc>
                  <a:txBody>
                    <a:bodyPr/>
                    <a:lstStyle/>
                    <a:p>
                      <a:r>
                        <a:rPr lang="en-US" dirty="0" smtClean="0"/>
                        <a:t>  **Reward Power</a:t>
                      </a:r>
                      <a:endParaRPr lang="en-US" dirty="0"/>
                    </a:p>
                  </a:txBody>
                  <a:tcPr/>
                </a:tc>
                <a:extLst>
                  <a:ext uri="{0D108BD9-81ED-4DB2-BD59-A6C34878D82A}">
                    <a16:rowId xmlns:a16="http://schemas.microsoft.com/office/drawing/2014/main" val="4119244479"/>
                  </a:ext>
                </a:extLst>
              </a:tr>
              <a:tr h="312425">
                <a:tc>
                  <a:txBody>
                    <a:bodyPr/>
                    <a:lstStyle/>
                    <a:p>
                      <a:r>
                        <a:rPr lang="en-US" dirty="0" smtClean="0"/>
                        <a:t>  **Coercive Power</a:t>
                      </a:r>
                    </a:p>
                    <a:p>
                      <a:endParaRPr lang="en-US" dirty="0"/>
                    </a:p>
                  </a:txBody>
                  <a:tcPr/>
                </a:tc>
                <a:extLst>
                  <a:ext uri="{0D108BD9-81ED-4DB2-BD59-A6C34878D82A}">
                    <a16:rowId xmlns:a16="http://schemas.microsoft.com/office/drawing/2014/main" val="2104542273"/>
                  </a:ext>
                </a:extLst>
              </a:tr>
              <a:tr h="312425">
                <a:tc>
                  <a:txBody>
                    <a:bodyPr/>
                    <a:lstStyle/>
                    <a:p>
                      <a:r>
                        <a:rPr lang="en-US" b="1" dirty="0" smtClean="0">
                          <a:effectLst>
                            <a:outerShdw blurRad="38100" dist="38100" dir="2700000" algn="tl">
                              <a:srgbClr val="000000">
                                <a:alpha val="43137"/>
                              </a:srgbClr>
                            </a:outerShdw>
                          </a:effectLst>
                        </a:rPr>
                        <a:t>Personal (Incremental)</a:t>
                      </a:r>
                      <a:r>
                        <a:rPr lang="en-US" b="1" baseline="0" dirty="0" smtClean="0">
                          <a:effectLst>
                            <a:outerShdw blurRad="38100" dist="38100" dir="2700000" algn="tl">
                              <a:srgbClr val="000000">
                                <a:alpha val="43137"/>
                              </a:srgbClr>
                            </a:outerShdw>
                          </a:effectLst>
                        </a:rPr>
                        <a:t> Power:</a:t>
                      </a:r>
                      <a:endParaRPr lang="en-US" b="1" dirty="0">
                        <a:effectLst>
                          <a:outerShdw blurRad="38100" dist="38100" dir="2700000" algn="tl">
                            <a:srgbClr val="000000">
                              <a:alpha val="43137"/>
                            </a:srgbClr>
                          </a:outerShdw>
                        </a:effectLst>
                      </a:endParaRPr>
                    </a:p>
                  </a:txBody>
                  <a:tcPr/>
                </a:tc>
                <a:extLst>
                  <a:ext uri="{0D108BD9-81ED-4DB2-BD59-A6C34878D82A}">
                    <a16:rowId xmlns:a16="http://schemas.microsoft.com/office/drawing/2014/main" val="3993626412"/>
                  </a:ext>
                </a:extLst>
              </a:tr>
              <a:tr h="312425">
                <a:tc>
                  <a:txBody>
                    <a:bodyPr/>
                    <a:lstStyle/>
                    <a:p>
                      <a:r>
                        <a:rPr lang="en-US" dirty="0" smtClean="0"/>
                        <a:t>  **Expert Power</a:t>
                      </a:r>
                      <a:endParaRPr lang="en-US" dirty="0"/>
                    </a:p>
                  </a:txBody>
                  <a:tcPr/>
                </a:tc>
                <a:extLst>
                  <a:ext uri="{0D108BD9-81ED-4DB2-BD59-A6C34878D82A}">
                    <a16:rowId xmlns:a16="http://schemas.microsoft.com/office/drawing/2014/main" val="1811197857"/>
                  </a:ext>
                </a:extLst>
              </a:tr>
              <a:tr h="312425">
                <a:tc>
                  <a:txBody>
                    <a:bodyPr/>
                    <a:lstStyle/>
                    <a:p>
                      <a:r>
                        <a:rPr lang="en-US" dirty="0" smtClean="0"/>
                        <a:t>  **Informational Power</a:t>
                      </a:r>
                      <a:endParaRPr lang="en-US" dirty="0"/>
                    </a:p>
                  </a:txBody>
                  <a:tcPr/>
                </a:tc>
                <a:extLst>
                  <a:ext uri="{0D108BD9-81ED-4DB2-BD59-A6C34878D82A}">
                    <a16:rowId xmlns:a16="http://schemas.microsoft.com/office/drawing/2014/main" val="1049060667"/>
                  </a:ext>
                </a:extLst>
              </a:tr>
              <a:tr h="312425">
                <a:tc>
                  <a:txBody>
                    <a:bodyPr/>
                    <a:lstStyle/>
                    <a:p>
                      <a:r>
                        <a:rPr lang="en-US" dirty="0" smtClean="0"/>
                        <a:t>  **Referent</a:t>
                      </a:r>
                      <a:r>
                        <a:rPr lang="en-US" baseline="0" dirty="0" smtClean="0"/>
                        <a:t> Power</a:t>
                      </a:r>
                      <a:endParaRPr lang="en-US" dirty="0"/>
                    </a:p>
                  </a:txBody>
                  <a:tcPr/>
                </a:tc>
                <a:extLst>
                  <a:ext uri="{0D108BD9-81ED-4DB2-BD59-A6C34878D82A}">
                    <a16:rowId xmlns:a16="http://schemas.microsoft.com/office/drawing/2014/main" val="1647989341"/>
                  </a:ext>
                </a:extLst>
              </a:tr>
            </a:tbl>
          </a:graphicData>
        </a:graphic>
      </p:graphicFrame>
    </p:spTree>
    <p:extLst>
      <p:ext uri="{BB962C8B-B14F-4D97-AF65-F5344CB8AC3E}">
        <p14:creationId xmlns:p14="http://schemas.microsoft.com/office/powerpoint/2010/main" val="3793549045"/>
      </p:ext>
    </p:extLst>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dirty="0" smtClean="0"/>
              <a:t>Empowerment: An Ingredient in </a:t>
            </a:r>
            <a:br>
              <a:rPr lang="en-US" dirty="0" smtClean="0"/>
            </a:br>
            <a:r>
              <a:rPr lang="en-US" dirty="0" smtClean="0"/>
              <a:t>Modern Management</a:t>
            </a:r>
          </a:p>
        </p:txBody>
      </p:sp>
      <p:sp>
        <p:nvSpPr>
          <p:cNvPr id="10243" name="Rectangle 3"/>
          <p:cNvSpPr>
            <a:spLocks noGrp="1" noChangeArrowheads="1"/>
          </p:cNvSpPr>
          <p:nvPr>
            <p:ph type="body" sz="half" idx="1"/>
          </p:nvPr>
        </p:nvSpPr>
        <p:spPr>
          <a:xfrm>
            <a:off x="0" y="1358900"/>
            <a:ext cx="5385816" cy="4400677"/>
          </a:xfrm>
        </p:spPr>
        <p:txBody>
          <a:bodyPr/>
          <a:lstStyle/>
          <a:p>
            <a:pPr lvl="1" eaLnBrk="1" hangingPunct="1"/>
            <a:r>
              <a:rPr lang="en-US" sz="2600" dirty="0" smtClean="0"/>
              <a:t>What is Empowerment?</a:t>
            </a:r>
          </a:p>
          <a:p>
            <a:pPr lvl="1" eaLnBrk="1" hangingPunct="1"/>
            <a:r>
              <a:rPr lang="en-US" sz="2600" dirty="0" smtClean="0"/>
              <a:t>How does Empowerment help managers? </a:t>
            </a:r>
            <a:r>
              <a:rPr lang="en-US" sz="1400" i="1" dirty="0" smtClean="0"/>
              <a:t>[hint: see “notes” view of this slide]</a:t>
            </a:r>
          </a:p>
        </p:txBody>
      </p:sp>
      <p:sp>
        <p:nvSpPr>
          <p:cNvPr id="10246" name="Rectangle 7"/>
          <p:cNvSpPr>
            <a:spLocks noChangeArrowheads="1"/>
          </p:cNvSpPr>
          <p:nvPr/>
        </p:nvSpPr>
        <p:spPr bwMode="auto">
          <a:xfrm>
            <a:off x="5385816" y="1358900"/>
            <a:ext cx="2770632" cy="413664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Content Placeholder 1"/>
          <p:cNvSpPr>
            <a:spLocks noGrp="1"/>
          </p:cNvSpPr>
          <p:nvPr>
            <p:ph sz="half" idx="2"/>
          </p:nvPr>
        </p:nvSpPr>
        <p:spPr>
          <a:xfrm>
            <a:off x="5473521" y="1387475"/>
            <a:ext cx="2525892" cy="4013200"/>
          </a:xfrm>
        </p:spPr>
        <p:txBody>
          <a:bodyPr/>
          <a:lstStyle/>
          <a:p>
            <a:endParaRPr lang="en-US" dirty="0"/>
          </a:p>
        </p:txBody>
      </p:sp>
    </p:spTree>
    <p:extLst>
      <p:ext uri="{BB962C8B-B14F-4D97-AF65-F5344CB8AC3E}">
        <p14:creationId xmlns:p14="http://schemas.microsoft.com/office/powerpoint/2010/main" val="1323508877"/>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1000"/>
                                        <p:tgtEl>
                                          <p:spTgt spid="10243">
                                            <p:txEl>
                                              <p:pRg st="0" end="0"/>
                                            </p:txEl>
                                          </p:spTgt>
                                        </p:tgtEl>
                                      </p:cBhvr>
                                    </p:animEffect>
                                    <p:anim calcmode="lin" valueType="num">
                                      <p:cBhvr>
                                        <p:cTn id="8" dur="10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243">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10243">
                                            <p:txEl>
                                              <p:pRg st="0" end="0"/>
                                            </p:txEl>
                                          </p:spTgt>
                                        </p:tgtEl>
                                        <p:attrNameLst>
                                          <p:attrName>ppt_c</p:attrName>
                                        </p:attrNameLst>
                                      </p:cBhvr>
                                      <p:to>
                                        <a:srgbClr val="0066CC"/>
                                      </p:to>
                                    </p:animClr>
                                  </p:sub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243">
                                            <p:txEl>
                                              <p:pRg st="1" end="1"/>
                                            </p:txEl>
                                          </p:spTgt>
                                        </p:tgtEl>
                                        <p:attrNameLst>
                                          <p:attrName>style.visibility</p:attrName>
                                        </p:attrNameLst>
                                      </p:cBhvr>
                                      <p:to>
                                        <p:strVal val="visible"/>
                                      </p:to>
                                    </p:set>
                                    <p:animEffect transition="in" filter="fade">
                                      <p:cBhvr>
                                        <p:cTn id="14" dur="1000"/>
                                        <p:tgtEl>
                                          <p:spTgt spid="10243">
                                            <p:txEl>
                                              <p:pRg st="1" end="1"/>
                                            </p:txEl>
                                          </p:spTgt>
                                        </p:tgtEl>
                                      </p:cBhvr>
                                    </p:animEffect>
                                    <p:anim calcmode="lin" valueType="num">
                                      <p:cBhvr>
                                        <p:cTn id="15" dur="10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0243">
                                            <p:txEl>
                                              <p:pRg st="1" end="1"/>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10243">
                                            <p:txEl>
                                              <p:pRg st="1" end="1"/>
                                            </p:txEl>
                                          </p:spTgt>
                                        </p:tgtEl>
                                        <p:attrNameLst>
                                          <p:attrName>ppt_c</p:attrName>
                                        </p:attrNameLst>
                                      </p:cBhvr>
                                      <p:to>
                                        <a:srgbClr val="0066CC"/>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Organizational Politics</a:t>
            </a:r>
          </a:p>
        </p:txBody>
      </p:sp>
      <p:sp>
        <p:nvSpPr>
          <p:cNvPr id="18435" name="Rectangle 3"/>
          <p:cNvSpPr>
            <a:spLocks noGrp="1" noChangeArrowheads="1"/>
          </p:cNvSpPr>
          <p:nvPr>
            <p:ph type="body" idx="1"/>
          </p:nvPr>
        </p:nvSpPr>
        <p:spPr>
          <a:xfrm>
            <a:off x="365124" y="1387475"/>
            <a:ext cx="7864475" cy="4013200"/>
          </a:xfrm>
        </p:spPr>
        <p:txBody>
          <a:bodyPr/>
          <a:lstStyle/>
          <a:p>
            <a:pPr eaLnBrk="1" hangingPunct="1"/>
            <a:r>
              <a:rPr lang="en-US" sz="2800" dirty="0" smtClean="0">
                <a:effectLst>
                  <a:outerShdw blurRad="38100" dist="38100" dir="2700000" algn="tl">
                    <a:srgbClr val="000000">
                      <a:alpha val="43137"/>
                    </a:srgbClr>
                  </a:outerShdw>
                </a:effectLst>
              </a:rPr>
              <a:t>Organizational Politics:  </a:t>
            </a:r>
            <a:r>
              <a:rPr lang="en-US" sz="2400" dirty="0" smtClean="0"/>
              <a:t>Managerial activities for...</a:t>
            </a:r>
            <a:endParaRPr lang="en-US" sz="2800" dirty="0" smtClean="0"/>
          </a:p>
          <a:p>
            <a:pPr lvl="1" eaLnBrk="1" hangingPunct="1"/>
            <a:r>
              <a:rPr lang="en-US" sz="2400" dirty="0" smtClean="0"/>
              <a:t>Increasing power, influence, support. </a:t>
            </a:r>
          </a:p>
          <a:p>
            <a:pPr lvl="1" eaLnBrk="1" hangingPunct="1"/>
            <a:r>
              <a:rPr lang="en-US" sz="2400" dirty="0" smtClean="0"/>
              <a:t>Achieving ________</a:t>
            </a:r>
          </a:p>
          <a:p>
            <a:pPr lvl="1" eaLnBrk="1" hangingPunct="1"/>
            <a:r>
              <a:rPr lang="en-US" sz="2400" dirty="0" smtClean="0"/>
              <a:t>Overcoming ____________.</a:t>
            </a:r>
          </a:p>
          <a:p>
            <a:pPr eaLnBrk="1" hangingPunct="1"/>
            <a:r>
              <a:rPr lang="en-US" sz="2800" dirty="0" smtClean="0">
                <a:effectLst>
                  <a:outerShdw blurRad="38100" dist="38100" dir="2700000" algn="tl">
                    <a:srgbClr val="000000">
                      <a:alpha val="43137"/>
                    </a:srgbClr>
                  </a:outerShdw>
                </a:effectLst>
              </a:rPr>
              <a:t>Politics: Positive or Negative?</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wipe(left)">
                                      <p:cBhvr>
                                        <p:cTn id="7" dur="500"/>
                                        <p:tgtEl>
                                          <p:spTgt spid="18435">
                                            <p:txEl>
                                              <p:pRg st="0" end="0"/>
                                            </p:txEl>
                                          </p:spTgt>
                                        </p:tgtEl>
                                      </p:cBhvr>
                                    </p:animEffect>
                                  </p:childTnLst>
                                  <p:subTnLst>
                                    <p:animClr clrSpc="rgb" dir="cw">
                                      <p:cBhvr override="childStyle">
                                        <p:cTn dur="1" fill="hold" display="0" masterRel="nextClick" afterEffect="1"/>
                                        <p:tgtEl>
                                          <p:spTgt spid="18435">
                                            <p:txEl>
                                              <p:pRg st="0" end="0"/>
                                            </p:txEl>
                                          </p:spTgt>
                                        </p:tgtEl>
                                        <p:attrNameLst>
                                          <p:attrName>ppt_c</p:attrName>
                                        </p:attrNameLst>
                                      </p:cBhvr>
                                      <p:to>
                                        <a:srgbClr val="0066CC"/>
                                      </p:to>
                                    </p:animClr>
                                  </p:subTnLst>
                                </p:cTn>
                              </p:par>
                              <p:par>
                                <p:cTn id="8" presetID="22" presetClass="entr" presetSubtype="8" fill="hold" grpId="0" nodeType="withEffect">
                                  <p:stCondLst>
                                    <p:cond delay="0"/>
                                  </p:stCondLst>
                                  <p:childTnLst>
                                    <p:set>
                                      <p:cBhvr>
                                        <p:cTn id="9" dur="1" fill="hold">
                                          <p:stCondLst>
                                            <p:cond delay="0"/>
                                          </p:stCondLst>
                                        </p:cTn>
                                        <p:tgtEl>
                                          <p:spTgt spid="18435">
                                            <p:txEl>
                                              <p:pRg st="1" end="1"/>
                                            </p:txEl>
                                          </p:spTgt>
                                        </p:tgtEl>
                                        <p:attrNameLst>
                                          <p:attrName>style.visibility</p:attrName>
                                        </p:attrNameLst>
                                      </p:cBhvr>
                                      <p:to>
                                        <p:strVal val="visible"/>
                                      </p:to>
                                    </p:set>
                                    <p:animEffect transition="in" filter="wipe(left)">
                                      <p:cBhvr>
                                        <p:cTn id="10" dur="500"/>
                                        <p:tgtEl>
                                          <p:spTgt spid="18435">
                                            <p:txEl>
                                              <p:pRg st="1" end="1"/>
                                            </p:txEl>
                                          </p:spTgt>
                                        </p:tgtEl>
                                      </p:cBhvr>
                                    </p:animEffect>
                                  </p:childTnLst>
                                  <p:subTnLst>
                                    <p:animClr clrSpc="rgb" dir="cw">
                                      <p:cBhvr override="childStyle">
                                        <p:cTn dur="1" fill="hold" display="0" masterRel="nextClick" afterEffect="1"/>
                                        <p:tgtEl>
                                          <p:spTgt spid="18435">
                                            <p:txEl>
                                              <p:pRg st="1" end="1"/>
                                            </p:txEl>
                                          </p:spTgt>
                                        </p:tgtEl>
                                        <p:attrNameLst>
                                          <p:attrName>ppt_c</p:attrName>
                                        </p:attrNameLst>
                                      </p:cBhvr>
                                      <p:to>
                                        <a:srgbClr val="0066CC"/>
                                      </p:to>
                                    </p:animClr>
                                  </p:subTnLst>
                                </p:cTn>
                              </p:par>
                              <p:par>
                                <p:cTn id="11" presetID="22" presetClass="entr" presetSubtype="8" fill="hold" grpId="0" nodeType="withEffect">
                                  <p:stCondLst>
                                    <p:cond delay="0"/>
                                  </p:stCondLst>
                                  <p:childTnLst>
                                    <p:set>
                                      <p:cBhvr>
                                        <p:cTn id="12" dur="1" fill="hold">
                                          <p:stCondLst>
                                            <p:cond delay="0"/>
                                          </p:stCondLst>
                                        </p:cTn>
                                        <p:tgtEl>
                                          <p:spTgt spid="18435">
                                            <p:txEl>
                                              <p:pRg st="2" end="2"/>
                                            </p:txEl>
                                          </p:spTgt>
                                        </p:tgtEl>
                                        <p:attrNameLst>
                                          <p:attrName>style.visibility</p:attrName>
                                        </p:attrNameLst>
                                      </p:cBhvr>
                                      <p:to>
                                        <p:strVal val="visible"/>
                                      </p:to>
                                    </p:set>
                                    <p:animEffect transition="in" filter="wipe(left)">
                                      <p:cBhvr>
                                        <p:cTn id="13" dur="500"/>
                                        <p:tgtEl>
                                          <p:spTgt spid="18435">
                                            <p:txEl>
                                              <p:pRg st="2" end="2"/>
                                            </p:txEl>
                                          </p:spTgt>
                                        </p:tgtEl>
                                      </p:cBhvr>
                                    </p:animEffect>
                                  </p:childTnLst>
                                  <p:subTnLst>
                                    <p:animClr clrSpc="rgb" dir="cw">
                                      <p:cBhvr override="childStyle">
                                        <p:cTn dur="1" fill="hold" display="0" masterRel="nextClick" afterEffect="1"/>
                                        <p:tgtEl>
                                          <p:spTgt spid="18435">
                                            <p:txEl>
                                              <p:pRg st="2" end="2"/>
                                            </p:txEl>
                                          </p:spTgt>
                                        </p:tgtEl>
                                        <p:attrNameLst>
                                          <p:attrName>ppt_c</p:attrName>
                                        </p:attrNameLst>
                                      </p:cBhvr>
                                      <p:to>
                                        <a:srgbClr val="0066CC"/>
                                      </p:to>
                                    </p:animClr>
                                  </p:subTnLst>
                                </p:cTn>
                              </p:par>
                              <p:par>
                                <p:cTn id="14" presetID="22" presetClass="entr" presetSubtype="8" fill="hold" grpId="0" nodeType="withEffect">
                                  <p:stCondLst>
                                    <p:cond delay="0"/>
                                  </p:stCondLst>
                                  <p:childTnLst>
                                    <p:set>
                                      <p:cBhvr>
                                        <p:cTn id="15" dur="1" fill="hold">
                                          <p:stCondLst>
                                            <p:cond delay="0"/>
                                          </p:stCondLst>
                                        </p:cTn>
                                        <p:tgtEl>
                                          <p:spTgt spid="18435">
                                            <p:txEl>
                                              <p:pRg st="3" end="3"/>
                                            </p:txEl>
                                          </p:spTgt>
                                        </p:tgtEl>
                                        <p:attrNameLst>
                                          <p:attrName>style.visibility</p:attrName>
                                        </p:attrNameLst>
                                      </p:cBhvr>
                                      <p:to>
                                        <p:strVal val="visible"/>
                                      </p:to>
                                    </p:set>
                                    <p:animEffect transition="in" filter="wipe(left)">
                                      <p:cBhvr>
                                        <p:cTn id="16" dur="500"/>
                                        <p:tgtEl>
                                          <p:spTgt spid="18435">
                                            <p:txEl>
                                              <p:pRg st="3" end="3"/>
                                            </p:txEl>
                                          </p:spTgt>
                                        </p:tgtEl>
                                      </p:cBhvr>
                                    </p:animEffect>
                                  </p:childTnLst>
                                  <p:subTnLst>
                                    <p:animClr clrSpc="rgb" dir="cw">
                                      <p:cBhvr override="childStyle">
                                        <p:cTn dur="1" fill="hold" display="0" masterRel="nextClick" afterEffect="1"/>
                                        <p:tgtEl>
                                          <p:spTgt spid="18435">
                                            <p:txEl>
                                              <p:pRg st="3" end="3"/>
                                            </p:txEl>
                                          </p:spTgt>
                                        </p:tgtEl>
                                        <p:attrNameLst>
                                          <p:attrName>ppt_c</p:attrName>
                                        </p:attrNameLst>
                                      </p:cBhvr>
                                      <p:to>
                                        <a:srgbClr val="0066CC"/>
                                      </p:to>
                                    </p:animClr>
                                  </p:sub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8435">
                                            <p:txEl>
                                              <p:pRg st="4" end="4"/>
                                            </p:txEl>
                                          </p:spTgt>
                                        </p:tgtEl>
                                        <p:attrNameLst>
                                          <p:attrName>style.visibility</p:attrName>
                                        </p:attrNameLst>
                                      </p:cBhvr>
                                      <p:to>
                                        <p:strVal val="visible"/>
                                      </p:to>
                                    </p:set>
                                    <p:animEffect transition="in" filter="wipe(left)">
                                      <p:cBhvr>
                                        <p:cTn id="21" dur="500"/>
                                        <p:tgtEl>
                                          <p:spTgt spid="184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How “Political” are these?</a:t>
            </a:r>
          </a:p>
        </p:txBody>
      </p:sp>
      <p:sp>
        <p:nvSpPr>
          <p:cNvPr id="21507" name="Rectangle 3"/>
          <p:cNvSpPr>
            <a:spLocks noGrp="1" noChangeArrowheads="1"/>
          </p:cNvSpPr>
          <p:nvPr>
            <p:ph type="body" idx="1"/>
          </p:nvPr>
        </p:nvSpPr>
        <p:spPr/>
        <p:txBody>
          <a:bodyPr/>
          <a:lstStyle/>
          <a:p>
            <a:pPr marL="609600" indent="-609600" eaLnBrk="1" hangingPunct="1">
              <a:lnSpc>
                <a:spcPct val="80000"/>
              </a:lnSpc>
            </a:pPr>
            <a:r>
              <a:rPr lang="en-US" sz="2400" dirty="0" smtClean="0"/>
              <a:t>Management promotions and transfers		</a:t>
            </a:r>
          </a:p>
          <a:p>
            <a:pPr marL="609600" indent="-609600" eaLnBrk="1" hangingPunct="1">
              <a:lnSpc>
                <a:spcPct val="80000"/>
              </a:lnSpc>
            </a:pPr>
            <a:r>
              <a:rPr lang="en-US" sz="2400" dirty="0" smtClean="0"/>
              <a:t>Entry level hiring					       </a:t>
            </a:r>
            <a:r>
              <a:rPr lang="en-US" sz="1400" dirty="0" smtClean="0"/>
              <a:t> </a:t>
            </a:r>
            <a:endParaRPr lang="en-US" sz="2400" dirty="0" smtClean="0"/>
          </a:p>
          <a:p>
            <a:pPr marL="609600" indent="-609600" eaLnBrk="1" hangingPunct="1">
              <a:lnSpc>
                <a:spcPct val="80000"/>
              </a:lnSpc>
            </a:pPr>
            <a:r>
              <a:rPr lang="en-US" sz="2400" dirty="0" smtClean="0"/>
              <a:t>Amount of Pay						</a:t>
            </a:r>
          </a:p>
          <a:p>
            <a:pPr marL="609600" indent="-609600" eaLnBrk="1" hangingPunct="1">
              <a:lnSpc>
                <a:spcPct val="80000"/>
              </a:lnSpc>
            </a:pPr>
            <a:r>
              <a:rPr lang="en-US" sz="2400" dirty="0" smtClean="0"/>
              <a:t>Annual Budgets						</a:t>
            </a:r>
          </a:p>
          <a:p>
            <a:pPr marL="609600" indent="-609600" eaLnBrk="1" hangingPunct="1">
              <a:lnSpc>
                <a:spcPct val="80000"/>
              </a:lnSpc>
            </a:pPr>
            <a:r>
              <a:rPr lang="en-US" sz="2400" dirty="0" smtClean="0"/>
              <a:t>Allocation of facilities, equipment, offices		</a:t>
            </a:r>
          </a:p>
          <a:p>
            <a:pPr marL="609600" indent="-609600" eaLnBrk="1" hangingPunct="1">
              <a:lnSpc>
                <a:spcPct val="80000"/>
              </a:lnSpc>
            </a:pPr>
            <a:r>
              <a:rPr lang="en-US" sz="2400" dirty="0" smtClean="0"/>
              <a:t>Delegation of authority among managers		</a:t>
            </a:r>
          </a:p>
          <a:p>
            <a:pPr marL="609600" indent="-609600" eaLnBrk="1" hangingPunct="1">
              <a:lnSpc>
                <a:spcPct val="80000"/>
              </a:lnSpc>
            </a:pPr>
            <a:r>
              <a:rPr lang="en-US" sz="2400" dirty="0" smtClean="0"/>
              <a:t>Interdepartmental coordination	         </a:t>
            </a:r>
          </a:p>
          <a:p>
            <a:pPr marL="609600" indent="-609600" eaLnBrk="1" hangingPunct="1">
              <a:lnSpc>
                <a:spcPct val="80000"/>
              </a:lnSpc>
            </a:pPr>
            <a:r>
              <a:rPr lang="en-US" sz="2400" dirty="0" smtClean="0"/>
              <a:t>Specification of Personnel policies			</a:t>
            </a:r>
          </a:p>
          <a:p>
            <a:pPr marL="609600" indent="-609600" eaLnBrk="1" hangingPunct="1">
              <a:lnSpc>
                <a:spcPct val="80000"/>
              </a:lnSpc>
            </a:pPr>
            <a:r>
              <a:rPr lang="en-US" sz="2400" dirty="0" smtClean="0"/>
              <a:t>Penalties for disciplinary infractions </a:t>
            </a:r>
          </a:p>
          <a:p>
            <a:pPr marL="609600" indent="-609600" eaLnBrk="1" hangingPunct="1">
              <a:lnSpc>
                <a:spcPct val="80000"/>
              </a:lnSpc>
            </a:pPr>
            <a:r>
              <a:rPr lang="en-US" sz="2400" dirty="0" smtClean="0"/>
              <a:t>Performance Appraisals					</a:t>
            </a:r>
          </a:p>
          <a:p>
            <a:pPr marL="609600" indent="-609600" eaLnBrk="1" hangingPunct="1">
              <a:lnSpc>
                <a:spcPct val="80000"/>
              </a:lnSpc>
            </a:pPr>
            <a:r>
              <a:rPr lang="en-US" sz="2400" dirty="0" smtClean="0"/>
              <a:t>Grievances and complaints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How do you know who is powerful?</a:t>
            </a:r>
          </a:p>
        </p:txBody>
      </p:sp>
      <p:sp>
        <p:nvSpPr>
          <p:cNvPr id="72707" name="Rectangle 3"/>
          <p:cNvSpPr>
            <a:spLocks noGrp="1" noChangeArrowheads="1"/>
          </p:cNvSpPr>
          <p:nvPr>
            <p:ph type="body" idx="1"/>
          </p:nvPr>
        </p:nvSpPr>
        <p:spPr/>
        <p:txBody>
          <a:bodyPr/>
          <a:lstStyle/>
          <a:p>
            <a:pPr marL="609600" indent="-609600" eaLnBrk="1" hangingPunct="1">
              <a:buFont typeface="Wingdings" pitchFamily="2" charset="2"/>
              <a:buAutoNum type="arabicPeriod"/>
            </a:pPr>
            <a:r>
              <a:rPr lang="en-US" sz="2800" dirty="0" smtClean="0"/>
              <a:t>Identify the ________________ of power for the primary actors:</a:t>
            </a:r>
          </a:p>
          <a:p>
            <a:pPr marL="881063" lvl="1" indent="-533400" eaLnBrk="1" hangingPunct="1">
              <a:buFont typeface="Wingdings" pitchFamily="2" charset="2"/>
              <a:buChar char="l"/>
            </a:pPr>
            <a:r>
              <a:rPr lang="en-US" sz="2400" dirty="0" smtClean="0"/>
              <a:t>Positional Power </a:t>
            </a:r>
            <a:r>
              <a:rPr lang="en-US" sz="2200" dirty="0" smtClean="0"/>
              <a:t>(legitimate, reward, punishment) </a:t>
            </a:r>
          </a:p>
          <a:p>
            <a:pPr marL="881063" lvl="1" indent="-533400" eaLnBrk="1" hangingPunct="1">
              <a:buFont typeface="Wingdings" pitchFamily="2" charset="2"/>
              <a:buChar char="l"/>
            </a:pPr>
            <a:r>
              <a:rPr lang="en-US" sz="2400" dirty="0" smtClean="0"/>
              <a:t>Personal (a.k.a. Incremental) Power                       </a:t>
            </a:r>
            <a:r>
              <a:rPr lang="en-US" sz="2200" dirty="0" smtClean="0"/>
              <a:t>(expert, informational, referent)</a:t>
            </a:r>
          </a:p>
          <a:p>
            <a:pPr marL="609600" indent="-609600" eaLnBrk="1" hangingPunct="1">
              <a:buFont typeface="Wingdings" pitchFamily="2" charset="2"/>
              <a:buAutoNum type="arabicPeriod"/>
            </a:pPr>
            <a:r>
              <a:rPr lang="en-US" sz="2800" dirty="0" smtClean="0"/>
              <a:t>Observe the _____________of their power</a:t>
            </a:r>
          </a:p>
          <a:p>
            <a:pPr marL="609600" indent="-609600" eaLnBrk="1" hangingPunct="1">
              <a:buFont typeface="Wingdings" pitchFamily="2" charset="2"/>
              <a:buAutoNum type="arabicPeriod"/>
            </a:pPr>
            <a:r>
              <a:rPr lang="en-US" sz="2800" dirty="0" smtClean="0"/>
              <a:t>Observe the </a:t>
            </a:r>
            <a:r>
              <a:rPr lang="en-US" sz="2800" i="1" dirty="0" smtClean="0"/>
              <a:t>__________</a:t>
            </a:r>
            <a:r>
              <a:rPr lang="en-US" sz="2800" dirty="0" smtClean="0"/>
              <a:t> of their power.</a:t>
            </a:r>
          </a:p>
          <a:p>
            <a:pPr marL="609600" indent="-609600" eaLnBrk="1" hangingPunct="1">
              <a:buFont typeface="Wingdings" pitchFamily="2" charset="2"/>
              <a:buAutoNum type="arabicPeriod"/>
            </a:pPr>
            <a:r>
              <a:rPr lang="en-US" sz="2800" dirty="0" smtClean="0"/>
              <a:t>Assess their </a:t>
            </a:r>
            <a:r>
              <a:rPr lang="en-US" sz="2800" i="1" dirty="0" smtClean="0"/>
              <a:t>__________</a:t>
            </a:r>
            <a:r>
              <a:rPr lang="en-US" sz="2800" dirty="0" smtClean="0"/>
              <a:t>.</a:t>
            </a:r>
          </a:p>
          <a:p>
            <a:pPr marL="609600" indent="-609600" eaLnBrk="1" hangingPunct="1">
              <a:buFont typeface="Wingdings" pitchFamily="2" charset="2"/>
              <a:buAutoNum type="arabicPeriod"/>
            </a:pP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72707">
                                            <p:txEl>
                                              <p:pRg st="0" end="0"/>
                                            </p:txEl>
                                          </p:spTgt>
                                        </p:tgtEl>
                                        <p:attrNameLst>
                                          <p:attrName>ppt_c</p:attrName>
                                        </p:attrNameLst>
                                      </p:cBhvr>
                                      <p:to>
                                        <a:schemeClr val="tx2"/>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2707">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72707">
                                            <p:txEl>
                                              <p:pRg st="1" end="1"/>
                                            </p:txEl>
                                          </p:spTgt>
                                        </p:tgtEl>
                                        <p:attrNameLst>
                                          <p:attrName>ppt_c</p:attrName>
                                        </p:attrNameLst>
                                      </p:cBhvr>
                                      <p:to>
                                        <a:schemeClr val="tx2"/>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2707">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72707">
                                            <p:txEl>
                                              <p:pRg st="2" end="2"/>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2707">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72707">
                                            <p:txEl>
                                              <p:pRg st="3" end="3"/>
                                            </p:txEl>
                                          </p:spTgt>
                                        </p:tgtEl>
                                        <p:attrNameLst>
                                          <p:attrName>ppt_c</p:attrName>
                                        </p:attrNameLst>
                                      </p:cBhvr>
                                      <p:to>
                                        <a:schemeClr val="tx2"/>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2707">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72707">
                                            <p:txEl>
                                              <p:pRg st="4" end="4"/>
                                            </p:txEl>
                                          </p:spTgt>
                                        </p:tgtEl>
                                        <p:attrNameLst>
                                          <p:attrName>ppt_c</p:attrName>
                                        </p:attrNameLst>
                                      </p:cBhvr>
                                      <p:to>
                                        <a:schemeClr val="tx2"/>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2707">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72707">
                                            <p:txEl>
                                              <p:pRg st="5" end="5"/>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z="3400" smtClean="0"/>
              <a:t>Distinguish Power from Pseudo-power</a:t>
            </a:r>
          </a:p>
        </p:txBody>
      </p:sp>
      <p:sp>
        <p:nvSpPr>
          <p:cNvPr id="73731" name="Rectangle 3"/>
          <p:cNvSpPr>
            <a:spLocks noGrp="1" noChangeArrowheads="1"/>
          </p:cNvSpPr>
          <p:nvPr>
            <p:ph type="body" idx="1"/>
          </p:nvPr>
        </p:nvSpPr>
        <p:spPr/>
        <p:txBody>
          <a:bodyPr/>
          <a:lstStyle/>
          <a:p>
            <a:pPr eaLnBrk="1" hangingPunct="1">
              <a:defRPr/>
            </a:pPr>
            <a:r>
              <a:rPr lang="en-US" i="1" dirty="0" smtClean="0">
                <a:effectLst>
                  <a:outerShdw blurRad="38100" dist="38100" dir="2700000" algn="tl">
                    <a:srgbClr val="C0C0C0"/>
                  </a:outerShdw>
                </a:effectLst>
              </a:rPr>
              <a:t>S_________:   </a:t>
            </a:r>
            <a:r>
              <a:rPr lang="en-US" sz="2800" dirty="0" smtClean="0"/>
              <a:t>Associate with the powerful.</a:t>
            </a:r>
          </a:p>
          <a:p>
            <a:pPr eaLnBrk="1" hangingPunct="1">
              <a:defRPr/>
            </a:pPr>
            <a:r>
              <a:rPr lang="en-US" i="1" dirty="0" smtClean="0">
                <a:effectLst>
                  <a:outerShdw blurRad="38100" dist="38100" dir="2700000" algn="tl">
                    <a:srgbClr val="C0C0C0"/>
                  </a:outerShdw>
                </a:effectLst>
              </a:rPr>
              <a:t>C___________: </a:t>
            </a:r>
            <a:r>
              <a:rPr lang="en-US" dirty="0" smtClean="0"/>
              <a:t> </a:t>
            </a:r>
            <a:r>
              <a:rPr lang="en-US" sz="2800" dirty="0" smtClean="0"/>
              <a:t>Vary their position based on the audience, increasing their popularity.</a:t>
            </a:r>
          </a:p>
          <a:p>
            <a:pPr eaLnBrk="1" hangingPunct="1">
              <a:defRPr/>
            </a:pPr>
            <a:r>
              <a:rPr lang="en-US" i="1" dirty="0" smtClean="0">
                <a:effectLst>
                  <a:outerShdw blurRad="38100" dist="38100" dir="2700000" algn="tl">
                    <a:srgbClr val="C0C0C0"/>
                  </a:outerShdw>
                </a:effectLst>
              </a:rPr>
              <a:t>W________:   </a:t>
            </a:r>
            <a:r>
              <a:rPr lang="en-US" sz="2800" dirty="0" smtClean="0"/>
              <a:t>Good at making predictions.</a:t>
            </a:r>
          </a:p>
          <a:p>
            <a:pPr eaLnBrk="1" hangingPunct="1">
              <a:defRPr/>
            </a:pPr>
            <a:r>
              <a:rPr lang="en-US" i="1" dirty="0" smtClean="0">
                <a:effectLst>
                  <a:outerShdw blurRad="38100" dist="38100" dir="2700000" algn="tl">
                    <a:srgbClr val="C0C0C0"/>
                  </a:outerShdw>
                </a:effectLst>
              </a:rPr>
              <a:t>I_________:  </a:t>
            </a:r>
            <a:r>
              <a:rPr lang="en-US" sz="2800" dirty="0" smtClean="0"/>
              <a:t>Make ambiguous statements, leading everyone to think they favor their side</a:t>
            </a:r>
            <a:endParaRPr lang="en-US" i="1" dirty="0" smtClean="0">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73731">
                                            <p:txEl>
                                              <p:pRg st="0" end="0"/>
                                            </p:txEl>
                                          </p:spTgt>
                                        </p:tgtEl>
                                        <p:attrNameLst>
                                          <p:attrName>ppt_c</p:attrName>
                                        </p:attrNameLst>
                                      </p:cBhvr>
                                      <p:to>
                                        <a:schemeClr val="accent1"/>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3731">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73731">
                                            <p:txEl>
                                              <p:pRg st="1" end="1"/>
                                            </p:txEl>
                                          </p:spTgt>
                                        </p:tgtEl>
                                        <p:attrNameLst>
                                          <p:attrName>ppt_c</p:attrName>
                                        </p:attrNameLst>
                                      </p:cBhvr>
                                      <p:to>
                                        <a:schemeClr val="accent1"/>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3731">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73731">
                                            <p:txEl>
                                              <p:pRg st="2" end="2"/>
                                            </p:txEl>
                                          </p:spTgt>
                                        </p:tgtEl>
                                        <p:attrNameLst>
                                          <p:attrName>ppt_c</p:attrName>
                                        </p:attrNameLst>
                                      </p:cBhvr>
                                      <p:to>
                                        <a:schemeClr val="accent1"/>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3731">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73731">
                                            <p:txEl>
                                              <p:pRg st="3" end="3"/>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p:bldLst>
  </p:timing>
</p:sld>
</file>

<file path=ppt/theme/theme1.xml><?xml version="1.0" encoding="utf-8"?>
<a:theme xmlns:a="http://schemas.openxmlformats.org/drawingml/2006/main" name="Jones2 T05">
  <a:themeElements>
    <a:clrScheme name="Jones2 T05 15">
      <a:dk1>
        <a:srgbClr val="000000"/>
      </a:dk1>
      <a:lt1>
        <a:srgbClr val="FFFFFF"/>
      </a:lt1>
      <a:dk2>
        <a:srgbClr val="E8B218"/>
      </a:dk2>
      <a:lt2>
        <a:srgbClr val="000000"/>
      </a:lt2>
      <a:accent1>
        <a:srgbClr val="E8B218"/>
      </a:accent1>
      <a:accent2>
        <a:srgbClr val="5A8F3D"/>
      </a:accent2>
      <a:accent3>
        <a:srgbClr val="FFFFFF"/>
      </a:accent3>
      <a:accent4>
        <a:srgbClr val="000000"/>
      </a:accent4>
      <a:accent5>
        <a:srgbClr val="F2D5AB"/>
      </a:accent5>
      <a:accent6>
        <a:srgbClr val="518136"/>
      </a:accent6>
      <a:hlink>
        <a:srgbClr val="BB2C29"/>
      </a:hlink>
      <a:folHlink>
        <a:srgbClr val="AF7EBE"/>
      </a:folHlink>
    </a:clrScheme>
    <a:fontScheme name="Jones2 T0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809625"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809625"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lnDef>
  </a:objectDefaults>
  <a:extraClrSchemeLst>
    <a:extraClrScheme>
      <a:clrScheme name="Jones2 T0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Jones2 T05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ones2 T05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Jones2 T05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Jones2 T05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Jones2 T05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Jones2 T05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Jones2 T05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Jones2 T05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Jones2 T05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Jones2 T05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Jones2 T05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Jones2 T05 13">
        <a:dk1>
          <a:srgbClr val="000000"/>
        </a:dk1>
        <a:lt1>
          <a:srgbClr val="FFFFFF"/>
        </a:lt1>
        <a:dk2>
          <a:srgbClr val="000000"/>
        </a:dk2>
        <a:lt2>
          <a:srgbClr val="969696"/>
        </a:lt2>
        <a:accent1>
          <a:srgbClr val="FACB54"/>
        </a:accent1>
        <a:accent2>
          <a:srgbClr val="FF9966"/>
        </a:accent2>
        <a:accent3>
          <a:srgbClr val="FFFFFF"/>
        </a:accent3>
        <a:accent4>
          <a:srgbClr val="000000"/>
        </a:accent4>
        <a:accent5>
          <a:srgbClr val="FCE2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ones2 T05 14">
        <a:dk1>
          <a:srgbClr val="000000"/>
        </a:dk1>
        <a:lt1>
          <a:srgbClr val="FFFFFF"/>
        </a:lt1>
        <a:dk2>
          <a:srgbClr val="E8B218"/>
        </a:dk2>
        <a:lt2>
          <a:srgbClr val="969696"/>
        </a:lt2>
        <a:accent1>
          <a:srgbClr val="FACB54"/>
        </a:accent1>
        <a:accent2>
          <a:srgbClr val="FF9966"/>
        </a:accent2>
        <a:accent3>
          <a:srgbClr val="FFFFFF"/>
        </a:accent3>
        <a:accent4>
          <a:srgbClr val="000000"/>
        </a:accent4>
        <a:accent5>
          <a:srgbClr val="FCE2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ones2 T05 15">
        <a:dk1>
          <a:srgbClr val="000000"/>
        </a:dk1>
        <a:lt1>
          <a:srgbClr val="FFFFFF"/>
        </a:lt1>
        <a:dk2>
          <a:srgbClr val="E8B218"/>
        </a:dk2>
        <a:lt2>
          <a:srgbClr val="000000"/>
        </a:lt2>
        <a:accent1>
          <a:srgbClr val="E8B218"/>
        </a:accent1>
        <a:accent2>
          <a:srgbClr val="5A8F3D"/>
        </a:accent2>
        <a:accent3>
          <a:srgbClr val="FFFFFF"/>
        </a:accent3>
        <a:accent4>
          <a:srgbClr val="000000"/>
        </a:accent4>
        <a:accent5>
          <a:srgbClr val="F2D5AB"/>
        </a:accent5>
        <a:accent6>
          <a:srgbClr val="518136"/>
        </a:accent6>
        <a:hlink>
          <a:srgbClr val="BB2C29"/>
        </a:hlink>
        <a:folHlink>
          <a:srgbClr val="AF7EB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Jones2 T05</Template>
  <TotalTime>7650</TotalTime>
  <Words>1040</Words>
  <Application>Microsoft Office PowerPoint</Application>
  <PresentationFormat>Custom</PresentationFormat>
  <Paragraphs>190</Paragraphs>
  <Slides>22</Slides>
  <Notes>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8" baseType="lpstr">
      <vt:lpstr>Arial</vt:lpstr>
      <vt:lpstr>Book Antiqua</vt:lpstr>
      <vt:lpstr>Times New Roman</vt:lpstr>
      <vt:lpstr>Wingdings</vt:lpstr>
      <vt:lpstr>Jones2 T05</vt:lpstr>
      <vt:lpstr>Document</vt:lpstr>
      <vt:lpstr>Managing Power &amp; Politics in Organizations</vt:lpstr>
      <vt:lpstr>Learning Objectives</vt:lpstr>
      <vt:lpstr>What is the difference between Leadership and Power?</vt:lpstr>
      <vt:lpstr>Sources of Managerial Power</vt:lpstr>
      <vt:lpstr>Empowerment: An Ingredient in  Modern Management</vt:lpstr>
      <vt:lpstr>Organizational Politics</vt:lpstr>
      <vt:lpstr>How “Political” are these?</vt:lpstr>
      <vt:lpstr>How do you know who is powerful?</vt:lpstr>
      <vt:lpstr>Distinguish Power from Pseudo-power</vt:lpstr>
      <vt:lpstr>What type of organization is it?</vt:lpstr>
      <vt:lpstr>Influence Tactics</vt:lpstr>
      <vt:lpstr>Preferred Influence Tactics by  Influence Direction</vt:lpstr>
      <vt:lpstr>Political Tactics that are used…</vt:lpstr>
      <vt:lpstr>Impression Management</vt:lpstr>
      <vt:lpstr>Political Strategies for Gaining and Maintaining Power</vt:lpstr>
      <vt:lpstr>Increasing Your Power</vt:lpstr>
      <vt:lpstr>Increasing Your Power</vt:lpstr>
      <vt:lpstr>What are some strategies for Exercising political power?</vt:lpstr>
      <vt:lpstr>Strategies for Exercising Power</vt:lpstr>
      <vt:lpstr>Defensive Behaviors</vt:lpstr>
      <vt:lpstr>Employee Responses to  Organizational Politics</vt:lpstr>
      <vt:lpstr>Summary</vt:lpstr>
    </vt:vector>
  </TitlesOfParts>
  <Manager>Haldala</Manager>
  <Company>AzureWing Studio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Jones</dc:title>
  <dc:subject>Contemporary Management 4e</dc:subject>
  <dc:creator>L Crane</dc:creator>
  <cp:lastModifiedBy>William Ross</cp:lastModifiedBy>
  <cp:revision>81</cp:revision>
  <dcterms:created xsi:type="dcterms:W3CDTF">2004-09-20T18:17:15Z</dcterms:created>
  <dcterms:modified xsi:type="dcterms:W3CDTF">2018-07-30T20:56:14Z</dcterms:modified>
  <cp:category>Presentation</cp:category>
</cp:coreProperties>
</file>