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7" r:id="rId2"/>
    <p:sldId id="258" r:id="rId3"/>
    <p:sldId id="260" r:id="rId4"/>
    <p:sldId id="261" r:id="rId5"/>
    <p:sldId id="273" r:id="rId6"/>
    <p:sldId id="274" r:id="rId7"/>
    <p:sldId id="275" r:id="rId8"/>
    <p:sldId id="276" r:id="rId9"/>
    <p:sldId id="280" r:id="rId10"/>
    <p:sldId id="262" r:id="rId11"/>
    <p:sldId id="263" r:id="rId12"/>
    <p:sldId id="265" r:id="rId13"/>
    <p:sldId id="266" r:id="rId14"/>
    <p:sldId id="277" r:id="rId15"/>
    <p:sldId id="267" r:id="rId16"/>
    <p:sldId id="268" r:id="rId17"/>
    <p:sldId id="269" r:id="rId18"/>
    <p:sldId id="270" r:id="rId19"/>
    <p:sldId id="271"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33CAFF"/>
    <a:srgbClr val="E1CC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4" d="100"/>
          <a:sy n="124" d="100"/>
        </p:scale>
        <p:origin x="606"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3AF38FA-68BE-4AE2-9DA0-5647DF3C28B7}" type="datetimeFigureOut">
              <a:rPr lang="en-US" smtClean="0"/>
              <a:t>7/30/2018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45B100-BBB3-4F7B-A119-9753C72B4D30}" type="slidenum">
              <a:rPr lang="en-US" smtClean="0"/>
              <a:t>‹#›</a:t>
            </a:fld>
            <a:endParaRPr lang="en-US"/>
          </a:p>
        </p:txBody>
      </p:sp>
    </p:spTree>
    <p:extLst>
      <p:ext uri="{BB962C8B-B14F-4D97-AF65-F5344CB8AC3E}">
        <p14:creationId xmlns:p14="http://schemas.microsoft.com/office/powerpoint/2010/main" val="29761544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dirty="0" smtClean="0"/>
              <a:t>Conflict  primarily deals with perception.  If nobody thinks there is conflict, then no conflict exists.   Conflict can be experienced in an organization through many different avenues.  It can be that the goals of the individuals are incompatible or there is a difference in opinion over the interpretation of facts.  Many conflicts also arise through disagreements about how people should behave. .  Stated differently…conflict e</a:t>
            </a:r>
            <a:r>
              <a:rPr lang="en-US" sz="2800" dirty="0" smtClean="0"/>
              <a:t>ncompasses a wide range of disagreements that people experience in organizations:</a:t>
            </a:r>
          </a:p>
          <a:p>
            <a:pPr lvl="1" eaLnBrk="1" hangingPunct="1"/>
            <a:r>
              <a:rPr lang="en-US" sz="2400" dirty="0" smtClean="0"/>
              <a:t>Incompatibility of goals</a:t>
            </a:r>
          </a:p>
          <a:p>
            <a:pPr lvl="1" eaLnBrk="1" hangingPunct="1"/>
            <a:r>
              <a:rPr lang="en-US" sz="2400" dirty="0" smtClean="0"/>
              <a:t>Differences over interpretations of facts</a:t>
            </a:r>
          </a:p>
          <a:p>
            <a:pPr lvl="1" eaLnBrk="1" hangingPunct="1"/>
            <a:r>
              <a:rPr lang="en-US" sz="2400" dirty="0" smtClean="0"/>
              <a:t>Disagreements based on behavioral expectations</a:t>
            </a:r>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1045B100-BBB3-4F7B-A119-9753C72B4D30}" type="slidenum">
              <a:rPr lang="en-US" smtClean="0"/>
              <a:t>3</a:t>
            </a:fld>
            <a:endParaRPr lang="en-US"/>
          </a:p>
        </p:txBody>
      </p:sp>
    </p:spTree>
    <p:extLst>
      <p:ext uri="{BB962C8B-B14F-4D97-AF65-F5344CB8AC3E}">
        <p14:creationId xmlns:p14="http://schemas.microsoft.com/office/powerpoint/2010/main" val="296052799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numerous global implications in the area of conflict as different cultures will view conflict through unique lenses.  For example, U.S. managers are more likely to use competing tactics whereas Japanese managers will tend toward compromise and avoidance.</a:t>
            </a:r>
          </a:p>
          <a:p>
            <a:endParaRPr lang="en-US" smtClean="0"/>
          </a:p>
          <a:p>
            <a:r>
              <a:rPr lang="en-US" smtClean="0"/>
              <a:t>The different viewpoints of conflict will play out in the arena of negotiations and the styles utilized.  American negotiators will often make the first offer where Japanese negotiators will wait.  North Americans use facts to persuade, Arabs use emotions, and Russians will speak more in ideals.  Brazilians tend to say no when negotiating much more than American or Japanese negotiators will do so. </a:t>
            </a:r>
          </a:p>
        </p:txBody>
      </p:sp>
      <p:sp>
        <p:nvSpPr>
          <p:cNvPr id="5222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5222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8991523E-DD32-4A7C-B488-7C8694D4CDF3}" type="slidenum">
              <a:rPr lang="en-US" sz="1200" b="0" smtClean="0">
                <a:latin typeface="Times New Roman" pitchFamily="18" charset="0"/>
              </a:rPr>
              <a:pPr eaLnBrk="1" hangingPunct="1"/>
              <a:t>20</a:t>
            </a:fld>
            <a:endParaRPr lang="en-US" sz="1200" b="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traditional view of conflict believes that conflict is bad and it should be avoided as much as possible.  This view was more prevalent in the 1930’s and 40’s than it is today.  This view held that conflict was the result of poor communication, lack of openness, or failure to respond to employee needs.  All these things are negative and can be fixed so management thought that conflict could be fixed and should be fixed.</a:t>
            </a:r>
          </a:p>
        </p:txBody>
      </p:sp>
      <p:sp>
        <p:nvSpPr>
          <p:cNvPr id="3584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584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8F3E6AE1-C93E-45D7-8661-F1F077E8C8A2}" type="slidenum">
              <a:rPr lang="en-US" sz="1200" b="0" smtClean="0">
                <a:latin typeface="Times New Roman" pitchFamily="18" charset="0"/>
              </a:rPr>
              <a:pPr eaLnBrk="1" hangingPunct="1"/>
              <a:t>5</a:t>
            </a:fld>
            <a:endParaRPr lang="en-US" sz="1200" b="0" smtClean="0">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a:ln/>
        </p:spPr>
      </p:sp>
      <p:sp>
        <p:nvSpPr>
          <p:cNvPr id="368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views of conflict have shifted over the years and have developed into more acceptance of conflict as a natural and inevitable outcome of group dynamics.  This idea was prevalent in the late 40’s – 70’s and was called the Human Relations view of conflict.  </a:t>
            </a:r>
          </a:p>
          <a:p>
            <a:endParaRPr lang="en-US" smtClean="0"/>
          </a:p>
          <a:p>
            <a:r>
              <a:rPr lang="en-US" smtClean="0"/>
              <a:t>The current view on conflict is that it is not only a positive force in a group but it is actually necessary for a group to perform effectively.  This is called the interactionist view of conflict and is widely accepted today.  </a:t>
            </a:r>
          </a:p>
        </p:txBody>
      </p:sp>
      <p:sp>
        <p:nvSpPr>
          <p:cNvPr id="36868"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6869"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AD53E6AD-629F-4003-9048-EEF771963BBB}" type="slidenum">
              <a:rPr lang="en-US" sz="1200" b="0" smtClean="0">
                <a:latin typeface="Times New Roman" pitchFamily="18" charset="0"/>
              </a:rPr>
              <a:pPr eaLnBrk="1" hangingPunct="1"/>
              <a:t>6</a:t>
            </a:fld>
            <a:endParaRPr lang="en-US" sz="1200" b="0" smtClean="0">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a:ln/>
        </p:spPr>
      </p:sp>
      <p:sp>
        <p:nvSpPr>
          <p:cNvPr id="389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There are many types of interactionist conflict including task, relationship, and process.  Task conflict arises when there is conflict over the content and/or goals of the work.  If this type of conflict exists at low to moderate levels, then this is a functional conflict that can help individuals seek clarification or new ideas on how to accomplish their goals.  </a:t>
            </a:r>
          </a:p>
          <a:p>
            <a:endParaRPr lang="en-US" smtClean="0"/>
          </a:p>
          <a:p>
            <a:r>
              <a:rPr lang="en-US" smtClean="0"/>
              <a:t>Relationship conflict is based on problems between individuals and is almost always dysfunctional.</a:t>
            </a:r>
          </a:p>
          <a:p>
            <a:endParaRPr lang="en-US" smtClean="0"/>
          </a:p>
          <a:p>
            <a:r>
              <a:rPr lang="en-US" smtClean="0"/>
              <a:t>Process conflict occurs when there is disagreement on how the work gets done.  Low levels of process conflict represent functional conflict.</a:t>
            </a:r>
          </a:p>
        </p:txBody>
      </p:sp>
      <p:sp>
        <p:nvSpPr>
          <p:cNvPr id="3891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3891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33D1DFEB-765B-46F9-BA92-280E538AFCFE}" type="slidenum">
              <a:rPr lang="en-US" sz="1200" b="0" smtClean="0">
                <a:latin typeface="Times New Roman" pitchFamily="18" charset="0"/>
              </a:rPr>
              <a:pPr eaLnBrk="1" hangingPunct="1"/>
              <a:t>7</a:t>
            </a:fld>
            <a:endParaRPr lang="en-US" sz="1200" b="0" smtClean="0">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dirty="0" smtClean="0"/>
              <a:t>Stage five of the five-stage</a:t>
            </a:r>
            <a:r>
              <a:rPr lang="en-US" baseline="0" dirty="0" smtClean="0"/>
              <a:t> model of the conflict process described in the textbook </a:t>
            </a:r>
            <a:r>
              <a:rPr lang="en-US" dirty="0" smtClean="0"/>
              <a:t>looks at the outcomes of conflict resolution.  Functional outcomes include increasing group performance, encouraging interest and curiosity, and creating an environment for self-evaluation and change.  Dysfunctional outcomes include discontent workers, reduced group cohesiveness, and infighting.  In order to create functional conflict, it is important to reward dissent and punish conflict avoiders.</a:t>
            </a:r>
          </a:p>
        </p:txBody>
      </p:sp>
      <p:sp>
        <p:nvSpPr>
          <p:cNvPr id="46084"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6085"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B0CA9ACC-F4C4-4913-9E83-FC98B3708BA0}" type="slidenum">
              <a:rPr lang="en-US" sz="1200" b="0" smtClean="0">
                <a:latin typeface="Times New Roman" pitchFamily="18" charset="0"/>
              </a:rPr>
              <a:pPr eaLnBrk="1" hangingPunct="1"/>
              <a:t>8</a:t>
            </a:fld>
            <a:endParaRPr lang="en-US" sz="1200" b="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F81A3508-F95C-4472-9781-AA3AED35F567}" type="slidenum">
              <a:rPr lang="en-US" sz="1200">
                <a:solidFill>
                  <a:prstClr val="black"/>
                </a:solidFill>
              </a:rPr>
              <a:pPr eaLnBrk="1" hangingPunct="1"/>
              <a:t>10</a:t>
            </a:fld>
            <a:endParaRPr lang="en-US" sz="1200">
              <a:solidFill>
                <a:prstClr val="black"/>
              </a:solidFill>
            </a:endParaRPr>
          </a:p>
        </p:txBody>
      </p:sp>
      <p:sp>
        <p:nvSpPr>
          <p:cNvPr id="35843" name="Rectangle 2"/>
          <p:cNvSpPr>
            <a:spLocks noGrp="1" noRot="1" noChangeAspect="1" noChangeArrowheads="1" noTextEdit="1"/>
          </p:cNvSpPr>
          <p:nvPr>
            <p:ph type="sldImg"/>
          </p:nvPr>
        </p:nvSpPr>
        <p:spPr>
          <a:xfrm>
            <a:off x="1150938" y="692150"/>
            <a:ext cx="4556125" cy="3416300"/>
          </a:xfrm>
          <a:noFill/>
          <a:ln w="12700" cap="flat">
            <a:solidFill>
              <a:schemeClr val="tx1"/>
            </a:solidFill>
          </a:ln>
        </p:spPr>
      </p:sp>
      <p:sp>
        <p:nvSpPr>
          <p:cNvPr id="35844"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B905D9AD-6C9F-48AA-AC81-6DF3F458358E}" type="slidenum">
              <a:rPr lang="en-US" sz="1200">
                <a:solidFill>
                  <a:prstClr val="black"/>
                </a:solidFill>
              </a:rPr>
              <a:pPr eaLnBrk="1" hangingPunct="1"/>
              <a:t>12</a:t>
            </a:fld>
            <a:endParaRPr lang="en-US" sz="1200">
              <a:solidFill>
                <a:prstClr val="black"/>
              </a:solidFill>
            </a:endParaRPr>
          </a:p>
        </p:txBody>
      </p:sp>
      <p:sp>
        <p:nvSpPr>
          <p:cNvPr id="36867" name="Rectangle 2"/>
          <p:cNvSpPr>
            <a:spLocks noGrp="1" noRot="1" noChangeAspect="1" noChangeArrowheads="1" noTextEdit="1"/>
          </p:cNvSpPr>
          <p:nvPr>
            <p:ph type="sldImg"/>
          </p:nvPr>
        </p:nvSpPr>
        <p:spPr>
          <a:xfrm>
            <a:off x="1150938" y="692150"/>
            <a:ext cx="4556125" cy="3416300"/>
          </a:xfrm>
          <a:ln w="12700" cap="flat">
            <a:solidFill>
              <a:schemeClr val="tx1"/>
            </a:solidFill>
          </a:ln>
        </p:spPr>
      </p:sp>
      <p:sp>
        <p:nvSpPr>
          <p:cNvPr id="36868" name="Rectangle 3"/>
          <p:cNvSpPr>
            <a:spLocks noGrp="1" noChangeArrowheads="1"/>
          </p:cNvSpPr>
          <p:nvPr>
            <p:ph type="body" idx="1"/>
          </p:nvPr>
        </p:nvSpPr>
        <p:spPr>
          <a:noFill/>
          <a:extLst>
            <a:ext uri="{91240B29-F687-4F45-9708-019B960494DF}">
              <a14:hiddenLine xmlns:a14="http://schemas.microsoft.com/office/drawing/2010/main" w="12700">
                <a:solidFill>
                  <a:schemeClr val="tx1"/>
                </a:solidFill>
                <a:miter lim="800000"/>
                <a:headEnd/>
                <a:tailEnd/>
              </a14:hiddenLine>
            </a:ext>
          </a:extLst>
        </p:spPr>
        <p:txBody>
          <a:bodyPr lIns="90488" tIns="44450" rIns="90488" bIns="44450"/>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hangingPunct="1"/>
            <a:fld id="{19174445-3417-472D-8B6C-47BCF78B7629}" type="slidenum">
              <a:rPr lang="en-US" sz="1200">
                <a:solidFill>
                  <a:prstClr val="black"/>
                </a:solidFill>
              </a:rPr>
              <a:pPr eaLnBrk="1" hangingPunct="1"/>
              <a:t>13</a:t>
            </a:fld>
            <a:endParaRPr lang="en-US" sz="1200">
              <a:solidFill>
                <a:prstClr val="black"/>
              </a:solidFill>
            </a:endParaRPr>
          </a:p>
        </p:txBody>
      </p:sp>
      <p:sp>
        <p:nvSpPr>
          <p:cNvPr id="37891" name="Rectangle 2"/>
          <p:cNvSpPr>
            <a:spLocks noGrp="1" noRot="1" noChangeAspect="1" noChangeArrowheads="1" noTextEdit="1"/>
          </p:cNvSpPr>
          <p:nvPr>
            <p:ph type="sldImg"/>
          </p:nvPr>
        </p:nvSpPr>
        <p:spPr>
          <a:xfrm>
            <a:off x="1150938" y="692150"/>
            <a:ext cx="4556125" cy="3416300"/>
          </a:xfrm>
          <a:noFill/>
          <a:ln w="12700" cap="flat">
            <a:solidFill>
              <a:schemeClr val="tx1"/>
            </a:solidFill>
          </a:ln>
        </p:spPr>
      </p:sp>
      <p:sp>
        <p:nvSpPr>
          <p:cNvPr id="37892" name="Rectangle 3"/>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488" tIns="44450" rIns="90488" bIns="44450"/>
          <a:lstStyle/>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Image Placeholder 1"/>
          <p:cNvSpPr>
            <a:spLocks noGrp="1" noRot="1" noChangeAspect="1" noTextEdit="1"/>
          </p:cNvSpPr>
          <p:nvPr>
            <p:ph type="sldImg"/>
          </p:nvPr>
        </p:nvSpPr>
        <p:spPr>
          <a:ln/>
        </p:spPr>
      </p:sp>
      <p:sp>
        <p:nvSpPr>
          <p:cNvPr id="491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smtClean="0"/>
              <a:t>The grid in this slide outlines the steps of the negotiation process:  Preparation and planning, definition of ground rules, clarification and justification, bargaining and problem solving, and closure and implementation.  You should determine your and the other party’s BATNA before proceeding with negotiations.  BATNA represents the Best Alternative To a Negotiated Agreement or the lowest acceptable value you will take for a negotiated agreement.  Then anything above your BATNA is a good negotiated outcome.</a:t>
            </a:r>
          </a:p>
        </p:txBody>
      </p:sp>
      <p:sp>
        <p:nvSpPr>
          <p:cNvPr id="49156" name="Footer Placeholder 3"/>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r>
              <a:rPr lang="en-US" sz="1200" b="0" smtClean="0">
                <a:latin typeface="Times New Roman" pitchFamily="18" charset="0"/>
              </a:rPr>
              <a:t>(c) 2008 Prentice-Hall, All rights reserved.</a:t>
            </a:r>
          </a:p>
        </p:txBody>
      </p:sp>
      <p:sp>
        <p:nvSpPr>
          <p:cNvPr id="49157" name="Slide Number Placeholder 4"/>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b="1">
                <a:solidFill>
                  <a:schemeClr val="tx1"/>
                </a:solidFill>
                <a:latin typeface="Arial" charset="0"/>
              </a:defRPr>
            </a:lvl1pPr>
            <a:lvl2pPr marL="742950" indent="-285750" eaLnBrk="0" hangingPunct="0">
              <a:defRPr sz="1000" b="1">
                <a:solidFill>
                  <a:schemeClr val="tx1"/>
                </a:solidFill>
                <a:latin typeface="Arial" charset="0"/>
              </a:defRPr>
            </a:lvl2pPr>
            <a:lvl3pPr marL="1143000" indent="-228600" eaLnBrk="0" hangingPunct="0">
              <a:defRPr sz="1000" b="1">
                <a:solidFill>
                  <a:schemeClr val="tx1"/>
                </a:solidFill>
                <a:latin typeface="Arial" charset="0"/>
              </a:defRPr>
            </a:lvl3pPr>
            <a:lvl4pPr marL="1600200" indent="-228600" eaLnBrk="0" hangingPunct="0">
              <a:defRPr sz="1000" b="1">
                <a:solidFill>
                  <a:schemeClr val="tx1"/>
                </a:solidFill>
                <a:latin typeface="Arial" charset="0"/>
              </a:defRPr>
            </a:lvl4pPr>
            <a:lvl5pPr marL="2057400" indent="-228600" eaLnBrk="0" hangingPunct="0">
              <a:defRPr sz="1000" b="1">
                <a:solidFill>
                  <a:schemeClr val="tx1"/>
                </a:solidFill>
                <a:latin typeface="Arial" charset="0"/>
              </a:defRPr>
            </a:lvl5pPr>
            <a:lvl6pPr marL="2514600" indent="-228600" eaLnBrk="0" fontAlgn="base" hangingPunct="0">
              <a:spcBef>
                <a:spcPct val="0"/>
              </a:spcBef>
              <a:spcAft>
                <a:spcPct val="0"/>
              </a:spcAft>
              <a:defRPr sz="1000" b="1">
                <a:solidFill>
                  <a:schemeClr val="tx1"/>
                </a:solidFill>
                <a:latin typeface="Arial" charset="0"/>
              </a:defRPr>
            </a:lvl6pPr>
            <a:lvl7pPr marL="2971800" indent="-228600" eaLnBrk="0" fontAlgn="base" hangingPunct="0">
              <a:spcBef>
                <a:spcPct val="0"/>
              </a:spcBef>
              <a:spcAft>
                <a:spcPct val="0"/>
              </a:spcAft>
              <a:defRPr sz="1000" b="1">
                <a:solidFill>
                  <a:schemeClr val="tx1"/>
                </a:solidFill>
                <a:latin typeface="Arial" charset="0"/>
              </a:defRPr>
            </a:lvl7pPr>
            <a:lvl8pPr marL="3429000" indent="-228600" eaLnBrk="0" fontAlgn="base" hangingPunct="0">
              <a:spcBef>
                <a:spcPct val="0"/>
              </a:spcBef>
              <a:spcAft>
                <a:spcPct val="0"/>
              </a:spcAft>
              <a:defRPr sz="1000" b="1">
                <a:solidFill>
                  <a:schemeClr val="tx1"/>
                </a:solidFill>
                <a:latin typeface="Arial" charset="0"/>
              </a:defRPr>
            </a:lvl8pPr>
            <a:lvl9pPr marL="3886200" indent="-228600" eaLnBrk="0" fontAlgn="base" hangingPunct="0">
              <a:spcBef>
                <a:spcPct val="0"/>
              </a:spcBef>
              <a:spcAft>
                <a:spcPct val="0"/>
              </a:spcAft>
              <a:defRPr sz="1000" b="1">
                <a:solidFill>
                  <a:schemeClr val="tx1"/>
                </a:solidFill>
                <a:latin typeface="Arial" charset="0"/>
              </a:defRPr>
            </a:lvl9pPr>
          </a:lstStyle>
          <a:p>
            <a:pPr eaLnBrk="1" hangingPunct="1"/>
            <a:fld id="{3E74F05A-68AE-4E1C-B86A-F266288BBD8D}" type="slidenum">
              <a:rPr lang="en-US" sz="1200" b="0" smtClean="0">
                <a:latin typeface="Times New Roman" pitchFamily="18" charset="0"/>
              </a:rPr>
              <a:pPr eaLnBrk="1" hangingPunct="1"/>
              <a:t>14</a:t>
            </a:fld>
            <a:endParaRPr lang="en-US" sz="1200" b="0"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1026"/>
          <p:cNvSpPr>
            <a:spLocks noChangeArrowheads="1"/>
          </p:cNvSpPr>
          <p:nvPr/>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5" name="Rectangle 1027"/>
          <p:cNvSpPr>
            <a:spLocks noChangeArrowheads="1"/>
          </p:cNvSpPr>
          <p:nvPr/>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6" name="Rectangle 1028"/>
          <p:cNvSpPr>
            <a:spLocks noChangeArrowheads="1"/>
          </p:cNvSpPr>
          <p:nvPr/>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7" name="Rectangle 1029"/>
          <p:cNvSpPr>
            <a:spLocks noChangeArrowheads="1"/>
          </p:cNvSpPr>
          <p:nvPr/>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8" name="Line 1030"/>
          <p:cNvSpPr>
            <a:spLocks noChangeShapeType="1"/>
          </p:cNvSpPr>
          <p:nvPr/>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grpSp>
        <p:nvGrpSpPr>
          <p:cNvPr id="9" name="Group 1031"/>
          <p:cNvGrpSpPr>
            <a:grpSpLocks/>
          </p:cNvGrpSpPr>
          <p:nvPr/>
        </p:nvGrpSpPr>
        <p:grpSpPr bwMode="auto">
          <a:xfrm>
            <a:off x="0" y="0"/>
            <a:ext cx="418042" cy="6858000"/>
            <a:chOff x="0" y="0"/>
            <a:chExt cx="237" cy="3744"/>
          </a:xfrm>
        </p:grpSpPr>
        <p:sp>
          <p:nvSpPr>
            <p:cNvPr id="10" name="Rectangle 1032"/>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1" name="Line 1033"/>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2" name="Oval 1034"/>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3" name="Oval 1035"/>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4" name="Rectangle 1036"/>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15" name="Rectangle 1037"/>
          <p:cNvSpPr>
            <a:spLocks noChangeArrowheads="1"/>
          </p:cNvSpPr>
          <p:nvPr/>
        </p:nvSpPr>
        <p:spPr bwMode="auto">
          <a:xfrm>
            <a:off x="10584" y="219808"/>
            <a:ext cx="9133417" cy="6638192"/>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6" name="Rectangle 1038"/>
          <p:cNvSpPr>
            <a:spLocks noChangeArrowheads="1"/>
          </p:cNvSpPr>
          <p:nvPr/>
        </p:nvSpPr>
        <p:spPr bwMode="auto">
          <a:xfrm>
            <a:off x="192264" y="3857626"/>
            <a:ext cx="8951736" cy="21889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7" name="Rectangle 1039"/>
          <p:cNvSpPr>
            <a:spLocks noChangeArrowheads="1"/>
          </p:cNvSpPr>
          <p:nvPr/>
        </p:nvSpPr>
        <p:spPr bwMode="auto">
          <a:xfrm>
            <a:off x="0" y="0"/>
            <a:ext cx="9144000" cy="2802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8" name="Text Box 1042"/>
          <p:cNvSpPr txBox="1">
            <a:spLocks noChangeArrowheads="1"/>
          </p:cNvSpPr>
          <p:nvPr/>
        </p:nvSpPr>
        <p:spPr bwMode="auto">
          <a:xfrm rot="16200000">
            <a:off x="8163490" y="815361"/>
            <a:ext cx="1516521" cy="5197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27" tIns="51613" rIns="103227" bIns="51613">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sz="2700" b="1" smtClean="0">
                <a:solidFill>
                  <a:srgbClr val="BB2C29"/>
                </a:solidFill>
              </a:rPr>
              <a:t>Chapter</a:t>
            </a:r>
          </a:p>
        </p:txBody>
      </p:sp>
      <p:sp>
        <p:nvSpPr>
          <p:cNvPr id="19" name="Text Box 1043"/>
          <p:cNvSpPr txBox="1">
            <a:spLocks noChangeArrowheads="1"/>
          </p:cNvSpPr>
          <p:nvPr/>
        </p:nvSpPr>
        <p:spPr bwMode="auto">
          <a:xfrm>
            <a:off x="7666433" y="408477"/>
            <a:ext cx="785552" cy="1350729"/>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03227" tIns="51613" rIns="103227" bIns="51613">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8100" b="1" smtClean="0">
                <a:solidFill>
                  <a:srgbClr val="1A69A4"/>
                </a:solidFill>
              </a:rPr>
              <a:t>1</a:t>
            </a:r>
          </a:p>
        </p:txBody>
      </p:sp>
      <p:sp>
        <p:nvSpPr>
          <p:cNvPr id="20" name="Rectangle 1044"/>
          <p:cNvSpPr>
            <a:spLocks noChangeArrowheads="1"/>
          </p:cNvSpPr>
          <p:nvPr/>
        </p:nvSpPr>
        <p:spPr bwMode="auto">
          <a:xfrm>
            <a:off x="215194" y="668582"/>
            <a:ext cx="112889" cy="3185379"/>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1" name="Line 1045"/>
          <p:cNvSpPr>
            <a:spLocks noChangeShapeType="1"/>
          </p:cNvSpPr>
          <p:nvPr/>
        </p:nvSpPr>
        <p:spPr bwMode="auto">
          <a:xfrm>
            <a:off x="204612" y="681404"/>
            <a:ext cx="725840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sp>
        <p:nvSpPr>
          <p:cNvPr id="22" name="Rectangle 1046"/>
          <p:cNvSpPr>
            <a:spLocks noChangeArrowheads="1"/>
          </p:cNvSpPr>
          <p:nvPr/>
        </p:nvSpPr>
        <p:spPr bwMode="auto">
          <a:xfrm>
            <a:off x="0" y="223472"/>
            <a:ext cx="211667" cy="6634529"/>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3" name="Line 1047"/>
          <p:cNvSpPr>
            <a:spLocks noChangeShapeType="1"/>
          </p:cNvSpPr>
          <p:nvPr/>
        </p:nvSpPr>
        <p:spPr bwMode="auto">
          <a:xfrm>
            <a:off x="213431" y="681404"/>
            <a:ext cx="0" cy="6176596"/>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sp>
        <p:nvSpPr>
          <p:cNvPr id="24" name="Oval 1048"/>
          <p:cNvSpPr>
            <a:spLocks noChangeArrowheads="1"/>
          </p:cNvSpPr>
          <p:nvPr/>
        </p:nvSpPr>
        <p:spPr bwMode="auto">
          <a:xfrm>
            <a:off x="1" y="293077"/>
            <a:ext cx="363361" cy="377337"/>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5" name="Oval 1049"/>
          <p:cNvSpPr>
            <a:spLocks noChangeArrowheads="1"/>
          </p:cNvSpPr>
          <p:nvPr/>
        </p:nvSpPr>
        <p:spPr bwMode="auto">
          <a:xfrm>
            <a:off x="224015" y="512885"/>
            <a:ext cx="363361" cy="377337"/>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6" name="Oval 1050"/>
          <p:cNvSpPr>
            <a:spLocks noChangeArrowheads="1"/>
          </p:cNvSpPr>
          <p:nvPr/>
        </p:nvSpPr>
        <p:spPr bwMode="auto">
          <a:xfrm>
            <a:off x="7336014" y="349861"/>
            <a:ext cx="1446389" cy="1502019"/>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7" name="Rectangle 1051"/>
          <p:cNvSpPr>
            <a:spLocks noChangeArrowheads="1"/>
          </p:cNvSpPr>
          <p:nvPr userDrawn="1"/>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8" name="Rectangle 1052"/>
          <p:cNvSpPr>
            <a:spLocks noChangeArrowheads="1"/>
          </p:cNvSpPr>
          <p:nvPr userDrawn="1"/>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29" name="Rectangle 1053"/>
          <p:cNvSpPr>
            <a:spLocks noChangeArrowheads="1"/>
          </p:cNvSpPr>
          <p:nvPr userDrawn="1"/>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30" name="Rectangle 1054"/>
          <p:cNvSpPr>
            <a:spLocks noChangeArrowheads="1"/>
          </p:cNvSpPr>
          <p:nvPr userDrawn="1"/>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31" name="Line 1055"/>
          <p:cNvSpPr>
            <a:spLocks noChangeShapeType="1"/>
          </p:cNvSpPr>
          <p:nvPr userDrawn="1"/>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grpSp>
        <p:nvGrpSpPr>
          <p:cNvPr id="32" name="Group 1056"/>
          <p:cNvGrpSpPr>
            <a:grpSpLocks/>
          </p:cNvGrpSpPr>
          <p:nvPr userDrawn="1"/>
        </p:nvGrpSpPr>
        <p:grpSpPr bwMode="auto">
          <a:xfrm>
            <a:off x="0" y="0"/>
            <a:ext cx="418042" cy="6858000"/>
            <a:chOff x="0" y="0"/>
            <a:chExt cx="237" cy="3744"/>
          </a:xfrm>
        </p:grpSpPr>
        <p:sp>
          <p:nvSpPr>
            <p:cNvPr id="33" name="Rectangle 1057"/>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4" name="Line 1058"/>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35" name="Oval 1059"/>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6" name="Oval 1060"/>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37" name="Rectangle 1061"/>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38" name="Rectangle 1062"/>
          <p:cNvSpPr>
            <a:spLocks noChangeArrowheads="1"/>
          </p:cNvSpPr>
          <p:nvPr userDrawn="1"/>
        </p:nvSpPr>
        <p:spPr bwMode="auto">
          <a:xfrm>
            <a:off x="10584" y="219808"/>
            <a:ext cx="9133417" cy="6638192"/>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39" name="Rectangle 1063"/>
          <p:cNvSpPr>
            <a:spLocks noChangeArrowheads="1"/>
          </p:cNvSpPr>
          <p:nvPr userDrawn="1"/>
        </p:nvSpPr>
        <p:spPr bwMode="auto">
          <a:xfrm>
            <a:off x="192264" y="3857626"/>
            <a:ext cx="8951736" cy="2188919"/>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40" name="Rectangle 1064"/>
          <p:cNvSpPr>
            <a:spLocks noChangeArrowheads="1"/>
          </p:cNvSpPr>
          <p:nvPr userDrawn="1"/>
        </p:nvSpPr>
        <p:spPr bwMode="auto">
          <a:xfrm>
            <a:off x="0" y="0"/>
            <a:ext cx="9144000" cy="28025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41" name="Text Box 1065"/>
          <p:cNvSpPr txBox="1">
            <a:spLocks noChangeArrowheads="1"/>
          </p:cNvSpPr>
          <p:nvPr userDrawn="1"/>
        </p:nvSpPr>
        <p:spPr bwMode="auto">
          <a:xfrm rot="16200000">
            <a:off x="8163486" y="815358"/>
            <a:ext cx="1516529" cy="519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1" tIns="51616" rIns="103231" bIns="516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fontAlgn="base">
              <a:spcBef>
                <a:spcPct val="0"/>
              </a:spcBef>
              <a:spcAft>
                <a:spcPct val="0"/>
              </a:spcAft>
              <a:defRPr/>
            </a:pPr>
            <a:r>
              <a:rPr lang="en-US" sz="2700" b="1" smtClean="0">
                <a:solidFill>
                  <a:srgbClr val="BB2C29"/>
                </a:solidFill>
              </a:rPr>
              <a:t>Chapter</a:t>
            </a:r>
          </a:p>
        </p:txBody>
      </p:sp>
      <p:sp>
        <p:nvSpPr>
          <p:cNvPr id="42" name="Text Box 1066"/>
          <p:cNvSpPr txBox="1">
            <a:spLocks noChangeArrowheads="1"/>
          </p:cNvSpPr>
          <p:nvPr userDrawn="1"/>
        </p:nvSpPr>
        <p:spPr bwMode="auto">
          <a:xfrm>
            <a:off x="7377889" y="408477"/>
            <a:ext cx="1362640" cy="1350735"/>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none" lIns="103231" tIns="51616" rIns="103231" bIns="51616">
            <a:spAutoFit/>
          </a:bodyPr>
          <a:lstStyle>
            <a:lvl1pPr defTabSz="809625">
              <a:defRPr>
                <a:solidFill>
                  <a:schemeClr val="tx1"/>
                </a:solidFill>
                <a:latin typeface="Arial" charset="0"/>
              </a:defRPr>
            </a:lvl1pPr>
            <a:lvl2pPr defTabSz="809625">
              <a:defRPr>
                <a:solidFill>
                  <a:schemeClr val="tx1"/>
                </a:solidFill>
                <a:latin typeface="Arial" charset="0"/>
              </a:defRPr>
            </a:lvl2pPr>
            <a:lvl3pPr defTabSz="809625">
              <a:defRPr>
                <a:solidFill>
                  <a:schemeClr val="tx1"/>
                </a:solidFill>
                <a:latin typeface="Arial" charset="0"/>
              </a:defRPr>
            </a:lvl3pPr>
            <a:lvl4pPr defTabSz="809625">
              <a:defRPr>
                <a:solidFill>
                  <a:schemeClr val="tx1"/>
                </a:solidFill>
                <a:latin typeface="Arial" charset="0"/>
              </a:defRPr>
            </a:lvl4pPr>
            <a:lvl5pPr defTabSz="809625">
              <a:defRPr>
                <a:solidFill>
                  <a:schemeClr val="tx1"/>
                </a:solidFill>
                <a:latin typeface="Arial" charset="0"/>
              </a:defRPr>
            </a:lvl5pPr>
            <a:lvl6pPr defTabSz="809625" fontAlgn="base">
              <a:spcBef>
                <a:spcPct val="0"/>
              </a:spcBef>
              <a:spcAft>
                <a:spcPct val="0"/>
              </a:spcAft>
              <a:defRPr>
                <a:solidFill>
                  <a:schemeClr val="tx1"/>
                </a:solidFill>
                <a:latin typeface="Arial" charset="0"/>
              </a:defRPr>
            </a:lvl6pPr>
            <a:lvl7pPr defTabSz="809625" fontAlgn="base">
              <a:spcBef>
                <a:spcPct val="0"/>
              </a:spcBef>
              <a:spcAft>
                <a:spcPct val="0"/>
              </a:spcAft>
              <a:defRPr>
                <a:solidFill>
                  <a:schemeClr val="tx1"/>
                </a:solidFill>
                <a:latin typeface="Arial" charset="0"/>
              </a:defRPr>
            </a:lvl7pPr>
            <a:lvl8pPr defTabSz="809625" fontAlgn="base">
              <a:spcBef>
                <a:spcPct val="0"/>
              </a:spcBef>
              <a:spcAft>
                <a:spcPct val="0"/>
              </a:spcAft>
              <a:defRPr>
                <a:solidFill>
                  <a:schemeClr val="tx1"/>
                </a:solidFill>
                <a:latin typeface="Arial" charset="0"/>
              </a:defRPr>
            </a:lvl8pPr>
            <a:lvl9pPr defTabSz="809625" fontAlgn="base">
              <a:spcBef>
                <a:spcPct val="0"/>
              </a:spcBef>
              <a:spcAft>
                <a:spcPct val="0"/>
              </a:spcAft>
              <a:defRPr>
                <a:solidFill>
                  <a:schemeClr val="tx1"/>
                </a:solidFill>
                <a:latin typeface="Arial" charset="0"/>
              </a:defRPr>
            </a:lvl9pPr>
          </a:lstStyle>
          <a:p>
            <a:pPr algn="ctr" fontAlgn="base">
              <a:spcBef>
                <a:spcPct val="0"/>
              </a:spcBef>
              <a:spcAft>
                <a:spcPct val="0"/>
              </a:spcAft>
              <a:defRPr/>
            </a:pPr>
            <a:r>
              <a:rPr lang="en-US" sz="8100" b="1" dirty="0" smtClean="0">
                <a:solidFill>
                  <a:srgbClr val="1A69A4"/>
                </a:solidFill>
              </a:rPr>
              <a:t>14</a:t>
            </a:r>
          </a:p>
        </p:txBody>
      </p:sp>
      <p:sp>
        <p:nvSpPr>
          <p:cNvPr id="43" name="Rectangle 1067"/>
          <p:cNvSpPr>
            <a:spLocks noChangeArrowheads="1"/>
          </p:cNvSpPr>
          <p:nvPr userDrawn="1"/>
        </p:nvSpPr>
        <p:spPr bwMode="auto">
          <a:xfrm>
            <a:off x="215194" y="668582"/>
            <a:ext cx="112889" cy="3185379"/>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44" name="Line 1068"/>
          <p:cNvSpPr>
            <a:spLocks noChangeShapeType="1"/>
          </p:cNvSpPr>
          <p:nvPr userDrawn="1"/>
        </p:nvSpPr>
        <p:spPr bwMode="auto">
          <a:xfrm>
            <a:off x="204612" y="681404"/>
            <a:ext cx="7258403"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sp>
        <p:nvSpPr>
          <p:cNvPr id="45" name="Rectangle 1069"/>
          <p:cNvSpPr>
            <a:spLocks noChangeArrowheads="1"/>
          </p:cNvSpPr>
          <p:nvPr userDrawn="1"/>
        </p:nvSpPr>
        <p:spPr bwMode="auto">
          <a:xfrm>
            <a:off x="0" y="223472"/>
            <a:ext cx="211667" cy="6634529"/>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46" name="Line 1070"/>
          <p:cNvSpPr>
            <a:spLocks noChangeShapeType="1"/>
          </p:cNvSpPr>
          <p:nvPr userDrawn="1"/>
        </p:nvSpPr>
        <p:spPr bwMode="auto">
          <a:xfrm>
            <a:off x="213431" y="681404"/>
            <a:ext cx="0" cy="6176596"/>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sp>
        <p:nvSpPr>
          <p:cNvPr id="47" name="Oval 1071"/>
          <p:cNvSpPr>
            <a:spLocks noChangeArrowheads="1"/>
          </p:cNvSpPr>
          <p:nvPr userDrawn="1"/>
        </p:nvSpPr>
        <p:spPr bwMode="auto">
          <a:xfrm>
            <a:off x="1" y="293077"/>
            <a:ext cx="363361" cy="377337"/>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48" name="Oval 1072"/>
          <p:cNvSpPr>
            <a:spLocks noChangeArrowheads="1"/>
          </p:cNvSpPr>
          <p:nvPr userDrawn="1"/>
        </p:nvSpPr>
        <p:spPr bwMode="auto">
          <a:xfrm>
            <a:off x="224015" y="512885"/>
            <a:ext cx="363361" cy="377337"/>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49" name="Oval 1073"/>
          <p:cNvSpPr>
            <a:spLocks noChangeArrowheads="1"/>
          </p:cNvSpPr>
          <p:nvPr userDrawn="1"/>
        </p:nvSpPr>
        <p:spPr bwMode="auto">
          <a:xfrm>
            <a:off x="7336014" y="349861"/>
            <a:ext cx="1446389" cy="1502019"/>
          </a:xfrm>
          <a:prstGeom prst="ellipse">
            <a:avLst/>
          </a:prstGeom>
          <a:noFill/>
          <a:ln w="38100">
            <a:solidFill>
              <a:srgbClr val="E8AD06"/>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256" name="Rectangle 1040"/>
          <p:cNvSpPr>
            <a:spLocks noGrp="1" noChangeArrowheads="1"/>
          </p:cNvSpPr>
          <p:nvPr>
            <p:ph type="ctrTitle"/>
          </p:nvPr>
        </p:nvSpPr>
        <p:spPr>
          <a:xfrm>
            <a:off x="305153" y="2130304"/>
            <a:ext cx="8838847" cy="1470879"/>
          </a:xfrm>
        </p:spPr>
        <p:txBody>
          <a:bodyPr/>
          <a:lstStyle>
            <a:lvl1pPr>
              <a:defRPr sz="5000"/>
            </a:lvl1pPr>
          </a:lstStyle>
          <a:p>
            <a:pPr lvl="0"/>
            <a:r>
              <a:rPr lang="en-US" noProof="0" smtClean="0"/>
              <a:t>Click to edit Master title style</a:t>
            </a:r>
          </a:p>
        </p:txBody>
      </p:sp>
      <p:sp>
        <p:nvSpPr>
          <p:cNvPr id="10257" name="Rectangle 1041"/>
          <p:cNvSpPr>
            <a:spLocks noGrp="1" noChangeArrowheads="1"/>
          </p:cNvSpPr>
          <p:nvPr>
            <p:ph type="subTitle" idx="1"/>
          </p:nvPr>
        </p:nvSpPr>
        <p:spPr>
          <a:xfrm>
            <a:off x="335140" y="3886933"/>
            <a:ext cx="8808861" cy="2126640"/>
          </a:xfrm>
        </p:spPr>
        <p:txBody>
          <a:bodyPr/>
          <a:lstStyle>
            <a:lvl1pPr marL="0" indent="0" algn="ctr">
              <a:buFont typeface="Wingdings" pitchFamily="2" charset="2"/>
              <a:buNone/>
              <a:defRPr/>
            </a:lvl1pPr>
          </a:lstStyle>
          <a:p>
            <a:pPr lvl="0"/>
            <a:r>
              <a:rPr lang="en-US" noProof="0" smtClean="0"/>
              <a:t>Click to edit Master subtitle style</a:t>
            </a:r>
          </a:p>
        </p:txBody>
      </p:sp>
    </p:spTree>
    <p:extLst>
      <p:ext uri="{BB962C8B-B14F-4D97-AF65-F5344CB8AC3E}">
        <p14:creationId xmlns:p14="http://schemas.microsoft.com/office/powerpoint/2010/main" val="564013738"/>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598142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58542" y="274760"/>
            <a:ext cx="2185458" cy="59567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96876" y="274760"/>
            <a:ext cx="6392333" cy="59567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532061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96876" y="274760"/>
            <a:ext cx="8747124"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05695" y="1600933"/>
            <a:ext cx="4155722" cy="46306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0750" y="1600933"/>
            <a:ext cx="4157487" cy="46306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3136003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96876" y="274760"/>
            <a:ext cx="8747124"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05695" y="1600933"/>
            <a:ext cx="8482542" cy="4630615"/>
          </a:xfrm>
        </p:spPr>
        <p:txBody>
          <a:bodyPr/>
          <a:lstStyle/>
          <a:p>
            <a:pPr lvl="0"/>
            <a:endParaRPr lang="en-US" noProof="0" smtClean="0"/>
          </a:p>
        </p:txBody>
      </p:sp>
    </p:spTree>
    <p:extLst>
      <p:ext uri="{BB962C8B-B14F-4D97-AF65-F5344CB8AC3E}">
        <p14:creationId xmlns:p14="http://schemas.microsoft.com/office/powerpoint/2010/main" val="1302024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559913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3195" y="4407145"/>
            <a:ext cx="7771694" cy="1360977"/>
          </a:xfrm>
        </p:spPr>
        <p:txBody>
          <a:bodyPr anchor="t"/>
          <a:lstStyle>
            <a:lvl1pPr algn="l">
              <a:defRPr sz="4500" b="1" cap="all"/>
            </a:lvl1pPr>
          </a:lstStyle>
          <a:p>
            <a:r>
              <a:rPr lang="en-US" smtClean="0"/>
              <a:t>Click to edit Master title style</a:t>
            </a:r>
            <a:endParaRPr lang="en-US"/>
          </a:p>
        </p:txBody>
      </p:sp>
      <p:sp>
        <p:nvSpPr>
          <p:cNvPr id="3" name="Text Placeholder 2"/>
          <p:cNvSpPr>
            <a:spLocks noGrp="1"/>
          </p:cNvSpPr>
          <p:nvPr>
            <p:ph type="body" idx="1"/>
          </p:nvPr>
        </p:nvSpPr>
        <p:spPr>
          <a:xfrm>
            <a:off x="723195" y="2906957"/>
            <a:ext cx="7771694" cy="1500187"/>
          </a:xfrm>
        </p:spPr>
        <p:txBody>
          <a:bodyPr anchor="b"/>
          <a:lstStyle>
            <a:lvl1pPr marL="0" indent="0">
              <a:buNone/>
              <a:defRPr sz="2300"/>
            </a:lvl1pPr>
            <a:lvl2pPr marL="516179" indent="0">
              <a:buNone/>
              <a:defRPr sz="2000"/>
            </a:lvl2pPr>
            <a:lvl3pPr marL="1032358" indent="0">
              <a:buNone/>
              <a:defRPr sz="1800"/>
            </a:lvl3pPr>
            <a:lvl4pPr marL="1548536" indent="0">
              <a:buNone/>
              <a:defRPr sz="1600"/>
            </a:lvl4pPr>
            <a:lvl5pPr marL="2064715" indent="0">
              <a:buNone/>
              <a:defRPr sz="1600"/>
            </a:lvl5pPr>
            <a:lvl6pPr marL="2580894" indent="0">
              <a:buNone/>
              <a:defRPr sz="1600"/>
            </a:lvl6pPr>
            <a:lvl7pPr marL="3097073" indent="0">
              <a:buNone/>
              <a:defRPr sz="1600"/>
            </a:lvl7pPr>
            <a:lvl8pPr marL="3613252" indent="0">
              <a:buNone/>
              <a:defRPr sz="1600"/>
            </a:lvl8pPr>
            <a:lvl9pPr marL="4129430" indent="0">
              <a:buNone/>
              <a:defRPr sz="1600"/>
            </a:lvl9pPr>
          </a:lstStyle>
          <a:p>
            <a:pPr lvl="0"/>
            <a:r>
              <a:rPr lang="en-US" smtClean="0"/>
              <a:t>Click to edit Master text styles</a:t>
            </a:r>
          </a:p>
        </p:txBody>
      </p:sp>
    </p:spTree>
    <p:extLst>
      <p:ext uri="{BB962C8B-B14F-4D97-AF65-F5344CB8AC3E}">
        <p14:creationId xmlns:p14="http://schemas.microsoft.com/office/powerpoint/2010/main" val="30520447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05695" y="1600933"/>
            <a:ext cx="4155722" cy="4630615"/>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30750" y="1600933"/>
            <a:ext cx="4157487" cy="4630615"/>
          </a:xfrm>
        </p:spPr>
        <p:txBody>
          <a:bodyPr/>
          <a:lstStyle>
            <a:lvl1pPr>
              <a:defRPr sz="3200"/>
            </a:lvl1pPr>
            <a:lvl2pPr>
              <a:defRPr sz="2700"/>
            </a:lvl2pPr>
            <a:lvl3pPr>
              <a:defRPr sz="23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56377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6848" y="274760"/>
            <a:ext cx="8230306"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6848" y="1534990"/>
            <a:ext cx="4041069" cy="639275"/>
          </a:xfrm>
        </p:spPr>
        <p:txBody>
          <a:bodyPr anchor="b"/>
          <a:lstStyle>
            <a:lvl1pPr marL="0" indent="0">
              <a:buNone/>
              <a:defRPr sz="2700" b="1"/>
            </a:lvl1pPr>
            <a:lvl2pPr marL="516179" indent="0">
              <a:buNone/>
              <a:defRPr sz="2300" b="1"/>
            </a:lvl2pPr>
            <a:lvl3pPr marL="1032358" indent="0">
              <a:buNone/>
              <a:defRPr sz="2000" b="1"/>
            </a:lvl3pPr>
            <a:lvl4pPr marL="1548536" indent="0">
              <a:buNone/>
              <a:defRPr sz="1800" b="1"/>
            </a:lvl4pPr>
            <a:lvl5pPr marL="2064715" indent="0">
              <a:buNone/>
              <a:defRPr sz="1800" b="1"/>
            </a:lvl5pPr>
            <a:lvl6pPr marL="2580894" indent="0">
              <a:buNone/>
              <a:defRPr sz="1800" b="1"/>
            </a:lvl6pPr>
            <a:lvl7pPr marL="3097073" indent="0">
              <a:buNone/>
              <a:defRPr sz="1800" b="1"/>
            </a:lvl7pPr>
            <a:lvl8pPr marL="3613252" indent="0">
              <a:buNone/>
              <a:defRPr sz="1800" b="1"/>
            </a:lvl8pPr>
            <a:lvl9pPr marL="4129430" indent="0">
              <a:buNone/>
              <a:defRPr sz="1800" b="1"/>
            </a:lvl9pPr>
          </a:lstStyle>
          <a:p>
            <a:pPr lvl="0"/>
            <a:r>
              <a:rPr lang="en-US" smtClean="0"/>
              <a:t>Click to edit Master text styles</a:t>
            </a:r>
          </a:p>
        </p:txBody>
      </p:sp>
      <p:sp>
        <p:nvSpPr>
          <p:cNvPr id="4" name="Content Placeholder 3"/>
          <p:cNvSpPr>
            <a:spLocks noGrp="1"/>
          </p:cNvSpPr>
          <p:nvPr>
            <p:ph sz="half" idx="2"/>
          </p:nvPr>
        </p:nvSpPr>
        <p:spPr>
          <a:xfrm>
            <a:off x="456848" y="2174265"/>
            <a:ext cx="4041069" cy="395104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4320" y="1534990"/>
            <a:ext cx="4042833" cy="639275"/>
          </a:xfrm>
        </p:spPr>
        <p:txBody>
          <a:bodyPr anchor="b"/>
          <a:lstStyle>
            <a:lvl1pPr marL="0" indent="0">
              <a:buNone/>
              <a:defRPr sz="2700" b="1"/>
            </a:lvl1pPr>
            <a:lvl2pPr marL="516179" indent="0">
              <a:buNone/>
              <a:defRPr sz="2300" b="1"/>
            </a:lvl2pPr>
            <a:lvl3pPr marL="1032358" indent="0">
              <a:buNone/>
              <a:defRPr sz="2000" b="1"/>
            </a:lvl3pPr>
            <a:lvl4pPr marL="1548536" indent="0">
              <a:buNone/>
              <a:defRPr sz="1800" b="1"/>
            </a:lvl4pPr>
            <a:lvl5pPr marL="2064715" indent="0">
              <a:buNone/>
              <a:defRPr sz="1800" b="1"/>
            </a:lvl5pPr>
            <a:lvl6pPr marL="2580894" indent="0">
              <a:buNone/>
              <a:defRPr sz="1800" b="1"/>
            </a:lvl6pPr>
            <a:lvl7pPr marL="3097073" indent="0">
              <a:buNone/>
              <a:defRPr sz="1800" b="1"/>
            </a:lvl7pPr>
            <a:lvl8pPr marL="3613252" indent="0">
              <a:buNone/>
              <a:defRPr sz="1800" b="1"/>
            </a:lvl8pPr>
            <a:lvl9pPr marL="4129430" indent="0">
              <a:buNone/>
              <a:defRPr sz="1800" b="1"/>
            </a:lvl9pPr>
          </a:lstStyle>
          <a:p>
            <a:pPr lvl="0"/>
            <a:r>
              <a:rPr lang="en-US" smtClean="0"/>
              <a:t>Click to edit Master text styles</a:t>
            </a:r>
          </a:p>
        </p:txBody>
      </p:sp>
      <p:sp>
        <p:nvSpPr>
          <p:cNvPr id="6" name="Content Placeholder 5"/>
          <p:cNvSpPr>
            <a:spLocks noGrp="1"/>
          </p:cNvSpPr>
          <p:nvPr>
            <p:ph sz="quarter" idx="4"/>
          </p:nvPr>
        </p:nvSpPr>
        <p:spPr>
          <a:xfrm>
            <a:off x="4644320" y="2174265"/>
            <a:ext cx="4042833" cy="3951043"/>
          </a:xfrm>
        </p:spPr>
        <p:txBody>
          <a:bodyPr/>
          <a:lstStyle>
            <a:lvl1pPr>
              <a:defRPr sz="2700"/>
            </a:lvl1pPr>
            <a:lvl2pPr>
              <a:defRPr sz="23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02543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7857026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1568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6849" y="272929"/>
            <a:ext cx="3009194" cy="1161317"/>
          </a:xfrm>
        </p:spPr>
        <p:txBody>
          <a:bodyPr anchor="b"/>
          <a:lstStyle>
            <a:lvl1pPr algn="l">
              <a:defRPr sz="2300" b="1"/>
            </a:lvl1pPr>
          </a:lstStyle>
          <a:p>
            <a:r>
              <a:rPr lang="en-US" smtClean="0"/>
              <a:t>Click to edit Master title style</a:t>
            </a:r>
            <a:endParaRPr lang="en-US"/>
          </a:p>
        </p:txBody>
      </p:sp>
      <p:sp>
        <p:nvSpPr>
          <p:cNvPr id="3" name="Content Placeholder 2"/>
          <p:cNvSpPr>
            <a:spLocks noGrp="1"/>
          </p:cNvSpPr>
          <p:nvPr>
            <p:ph idx="1"/>
          </p:nvPr>
        </p:nvSpPr>
        <p:spPr>
          <a:xfrm>
            <a:off x="3575404" y="272929"/>
            <a:ext cx="5111750" cy="5852379"/>
          </a:xfrm>
        </p:spPr>
        <p:txBody>
          <a:bodyPr/>
          <a:lstStyle>
            <a:lvl1pPr>
              <a:defRPr sz="3600"/>
            </a:lvl1pPr>
            <a:lvl2pPr>
              <a:defRPr sz="3200"/>
            </a:lvl2pPr>
            <a:lvl3pPr>
              <a:defRPr sz="27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6849" y="1434246"/>
            <a:ext cx="3009194" cy="4691062"/>
          </a:xfrm>
        </p:spPr>
        <p:txBody>
          <a:bodyPr/>
          <a:lstStyle>
            <a:lvl1pPr marL="0" indent="0">
              <a:buNone/>
              <a:defRPr sz="1600"/>
            </a:lvl1pPr>
            <a:lvl2pPr marL="516179" indent="0">
              <a:buNone/>
              <a:defRPr sz="1400"/>
            </a:lvl2pPr>
            <a:lvl3pPr marL="1032358" indent="0">
              <a:buNone/>
              <a:defRPr sz="1100"/>
            </a:lvl3pPr>
            <a:lvl4pPr marL="1548536" indent="0">
              <a:buNone/>
              <a:defRPr sz="1000"/>
            </a:lvl4pPr>
            <a:lvl5pPr marL="2064715" indent="0">
              <a:buNone/>
              <a:defRPr sz="1000"/>
            </a:lvl5pPr>
            <a:lvl6pPr marL="2580894" indent="0">
              <a:buNone/>
              <a:defRPr sz="1000"/>
            </a:lvl6pPr>
            <a:lvl7pPr marL="3097073" indent="0">
              <a:buNone/>
              <a:defRPr sz="1000"/>
            </a:lvl7pPr>
            <a:lvl8pPr marL="3613252" indent="0">
              <a:buNone/>
              <a:defRPr sz="1000"/>
            </a:lvl8pPr>
            <a:lvl9pPr marL="4129430" indent="0">
              <a:buNone/>
              <a:defRPr sz="1000"/>
            </a:lvl9pPr>
          </a:lstStyle>
          <a:p>
            <a:pPr lvl="0"/>
            <a:r>
              <a:rPr lang="en-US" smtClean="0"/>
              <a:t>Click to edit Master text styles</a:t>
            </a:r>
          </a:p>
        </p:txBody>
      </p:sp>
    </p:spTree>
    <p:extLst>
      <p:ext uri="{BB962C8B-B14F-4D97-AF65-F5344CB8AC3E}">
        <p14:creationId xmlns:p14="http://schemas.microsoft.com/office/powerpoint/2010/main" val="545180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112" y="4800968"/>
            <a:ext cx="5487459" cy="566004"/>
          </a:xfrm>
        </p:spPr>
        <p:txBody>
          <a:bodyPr anchor="b"/>
          <a:lstStyle>
            <a:lvl1pPr algn="l">
              <a:defRPr sz="2300" b="1"/>
            </a:lvl1pPr>
          </a:lstStyle>
          <a:p>
            <a:r>
              <a:rPr lang="en-US" smtClean="0"/>
              <a:t>Click to edit Master title style</a:t>
            </a:r>
            <a:endParaRPr lang="en-US"/>
          </a:p>
        </p:txBody>
      </p:sp>
      <p:sp>
        <p:nvSpPr>
          <p:cNvPr id="3" name="Picture Placeholder 2"/>
          <p:cNvSpPr>
            <a:spLocks noGrp="1"/>
          </p:cNvSpPr>
          <p:nvPr>
            <p:ph type="pic" idx="1"/>
          </p:nvPr>
        </p:nvSpPr>
        <p:spPr>
          <a:xfrm>
            <a:off x="1792112" y="613631"/>
            <a:ext cx="5487459" cy="4114067"/>
          </a:xfrm>
        </p:spPr>
        <p:txBody>
          <a:bodyPr/>
          <a:lstStyle>
            <a:lvl1pPr marL="0" indent="0">
              <a:buNone/>
              <a:defRPr sz="3600"/>
            </a:lvl1pPr>
            <a:lvl2pPr marL="516179" indent="0">
              <a:buNone/>
              <a:defRPr sz="3200"/>
            </a:lvl2pPr>
            <a:lvl3pPr marL="1032358" indent="0">
              <a:buNone/>
              <a:defRPr sz="2700"/>
            </a:lvl3pPr>
            <a:lvl4pPr marL="1548536" indent="0">
              <a:buNone/>
              <a:defRPr sz="2300"/>
            </a:lvl4pPr>
            <a:lvl5pPr marL="2064715" indent="0">
              <a:buNone/>
              <a:defRPr sz="2300"/>
            </a:lvl5pPr>
            <a:lvl6pPr marL="2580894" indent="0">
              <a:buNone/>
              <a:defRPr sz="2300"/>
            </a:lvl6pPr>
            <a:lvl7pPr marL="3097073" indent="0">
              <a:buNone/>
              <a:defRPr sz="2300"/>
            </a:lvl7pPr>
            <a:lvl8pPr marL="3613252" indent="0">
              <a:buNone/>
              <a:defRPr sz="2300"/>
            </a:lvl8pPr>
            <a:lvl9pPr marL="4129430" indent="0">
              <a:buNone/>
              <a:defRPr sz="2300"/>
            </a:lvl9pPr>
          </a:lstStyle>
          <a:p>
            <a:pPr lvl="0"/>
            <a:endParaRPr lang="en-US" noProof="0" smtClean="0"/>
          </a:p>
        </p:txBody>
      </p:sp>
      <p:sp>
        <p:nvSpPr>
          <p:cNvPr id="4" name="Text Placeholder 3"/>
          <p:cNvSpPr>
            <a:spLocks noGrp="1"/>
          </p:cNvSpPr>
          <p:nvPr>
            <p:ph type="body" sz="half" idx="2"/>
          </p:nvPr>
        </p:nvSpPr>
        <p:spPr>
          <a:xfrm>
            <a:off x="1792112" y="5366971"/>
            <a:ext cx="5487459" cy="805962"/>
          </a:xfrm>
        </p:spPr>
        <p:txBody>
          <a:bodyPr/>
          <a:lstStyle>
            <a:lvl1pPr marL="0" indent="0">
              <a:buNone/>
              <a:defRPr sz="1600"/>
            </a:lvl1pPr>
            <a:lvl2pPr marL="516179" indent="0">
              <a:buNone/>
              <a:defRPr sz="1400"/>
            </a:lvl2pPr>
            <a:lvl3pPr marL="1032358" indent="0">
              <a:buNone/>
              <a:defRPr sz="1100"/>
            </a:lvl3pPr>
            <a:lvl4pPr marL="1548536" indent="0">
              <a:buNone/>
              <a:defRPr sz="1000"/>
            </a:lvl4pPr>
            <a:lvl5pPr marL="2064715" indent="0">
              <a:buNone/>
              <a:defRPr sz="1000"/>
            </a:lvl5pPr>
            <a:lvl6pPr marL="2580894" indent="0">
              <a:buNone/>
              <a:defRPr sz="1000"/>
            </a:lvl6pPr>
            <a:lvl7pPr marL="3097073" indent="0">
              <a:buNone/>
              <a:defRPr sz="1000"/>
            </a:lvl7pPr>
            <a:lvl8pPr marL="3613252" indent="0">
              <a:buNone/>
              <a:defRPr sz="1000"/>
            </a:lvl8pPr>
            <a:lvl9pPr marL="4129430" indent="0">
              <a:buNone/>
              <a:defRPr sz="1000"/>
            </a:lvl9pPr>
          </a:lstStyle>
          <a:p>
            <a:pPr lvl="0"/>
            <a:r>
              <a:rPr lang="en-US" smtClean="0"/>
              <a:t>Click to edit Master text styles</a:t>
            </a:r>
          </a:p>
        </p:txBody>
      </p:sp>
    </p:spTree>
    <p:extLst>
      <p:ext uri="{BB962C8B-B14F-4D97-AF65-F5344CB8AC3E}">
        <p14:creationId xmlns:p14="http://schemas.microsoft.com/office/powerpoint/2010/main" val="22992080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27" name="Rectangle 3"/>
          <p:cNvSpPr>
            <a:spLocks noChangeArrowheads="1"/>
          </p:cNvSpPr>
          <p:nvPr/>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28" name="Rectangle 4"/>
          <p:cNvSpPr>
            <a:spLocks noChangeArrowheads="1"/>
          </p:cNvSpPr>
          <p:nvPr/>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29" name="Rectangle 5"/>
          <p:cNvSpPr>
            <a:spLocks noChangeArrowheads="1"/>
          </p:cNvSpPr>
          <p:nvPr/>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30" name="Line 6"/>
          <p:cNvSpPr>
            <a:spLocks noChangeShapeType="1"/>
          </p:cNvSpPr>
          <p:nvPr/>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grpSp>
        <p:nvGrpSpPr>
          <p:cNvPr id="1031" name="Group 7"/>
          <p:cNvGrpSpPr>
            <a:grpSpLocks/>
          </p:cNvGrpSpPr>
          <p:nvPr/>
        </p:nvGrpSpPr>
        <p:grpSpPr bwMode="auto">
          <a:xfrm>
            <a:off x="0" y="0"/>
            <a:ext cx="418042" cy="6858000"/>
            <a:chOff x="0" y="0"/>
            <a:chExt cx="237" cy="3744"/>
          </a:xfrm>
        </p:grpSpPr>
        <p:sp>
          <p:nvSpPr>
            <p:cNvPr id="1048" name="Rectangle 8"/>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49" name="Line 9"/>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050" name="Oval 10"/>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51" name="Oval 11"/>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52" name="Rectangle 12"/>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1032" name="Rectangle 13"/>
          <p:cNvSpPr>
            <a:spLocks noGrp="1" noChangeArrowheads="1"/>
          </p:cNvSpPr>
          <p:nvPr>
            <p:ph type="title"/>
          </p:nvPr>
        </p:nvSpPr>
        <p:spPr bwMode="auto">
          <a:xfrm>
            <a:off x="396876" y="274760"/>
            <a:ext cx="8747124" cy="1143000"/>
          </a:xfrm>
          <a:prstGeom prst="rect">
            <a:avLst/>
          </a:prstGeom>
          <a:noFill/>
          <a:ln>
            <a:noFill/>
          </a:ln>
          <a:effectLst>
            <a:outerShdw dist="35921" dir="2700000" algn="ctr" rotWithShape="0">
              <a:schemeClr val="tx1"/>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vert="horz" wrap="square" lIns="91426" tIns="45713" rIns="91426" bIns="45713" numCol="1" anchor="ctr" anchorCtr="0" compatLnSpc="1">
            <a:prstTxWarp prst="textNoShape">
              <a:avLst/>
            </a:prstTxWarp>
          </a:bodyPr>
          <a:lstStyle/>
          <a:p>
            <a:pPr lvl="0"/>
            <a:r>
              <a:rPr lang="en-US" smtClean="0"/>
              <a:t>Click to edit Master title style</a:t>
            </a:r>
          </a:p>
        </p:txBody>
      </p:sp>
      <p:sp>
        <p:nvSpPr>
          <p:cNvPr id="1033" name="Rectangle 14"/>
          <p:cNvSpPr>
            <a:spLocks noGrp="1" noChangeArrowheads="1"/>
          </p:cNvSpPr>
          <p:nvPr>
            <p:ph type="body" idx="1"/>
          </p:nvPr>
        </p:nvSpPr>
        <p:spPr bwMode="auto">
          <a:xfrm>
            <a:off x="405695" y="1600933"/>
            <a:ext cx="8482542" cy="46306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6" tIns="45713" rIns="91426" bIns="45713"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4" name="Rectangle 15"/>
          <p:cNvSpPr>
            <a:spLocks noChangeArrowheads="1"/>
          </p:cNvSpPr>
          <p:nvPr userDrawn="1"/>
        </p:nvSpPr>
        <p:spPr bwMode="auto">
          <a:xfrm>
            <a:off x="395111" y="1485534"/>
            <a:ext cx="8748889" cy="56783"/>
          </a:xfrm>
          <a:prstGeom prst="rect">
            <a:avLst/>
          </a:prstGeom>
          <a:gradFill rotWithShape="1">
            <a:gsLst>
              <a:gs pos="0">
                <a:srgbClr val="538438"/>
              </a:gs>
              <a:gs pos="100000">
                <a:srgbClr val="AF7EBE"/>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35" name="Rectangle 16"/>
          <p:cNvSpPr>
            <a:spLocks noChangeArrowheads="1"/>
          </p:cNvSpPr>
          <p:nvPr userDrawn="1"/>
        </p:nvSpPr>
        <p:spPr bwMode="auto">
          <a:xfrm>
            <a:off x="0" y="265602"/>
            <a:ext cx="9144000" cy="1196120"/>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36" name="Rectangle 17"/>
          <p:cNvSpPr>
            <a:spLocks noChangeArrowheads="1"/>
          </p:cNvSpPr>
          <p:nvPr userDrawn="1"/>
        </p:nvSpPr>
        <p:spPr bwMode="auto">
          <a:xfrm>
            <a:off x="6648098" y="2449025"/>
            <a:ext cx="1968500" cy="873735"/>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37" name="Rectangle 18"/>
          <p:cNvSpPr>
            <a:spLocks noChangeArrowheads="1"/>
          </p:cNvSpPr>
          <p:nvPr userDrawn="1"/>
        </p:nvSpPr>
        <p:spPr bwMode="auto">
          <a:xfrm>
            <a:off x="9419167" y="-450605"/>
            <a:ext cx="1968500" cy="89938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03236" tIns="51618" rIns="103236" bIns="51618" anchor="ctr"/>
          <a:lstStyle/>
          <a:p>
            <a:pPr fontAlgn="base">
              <a:spcBef>
                <a:spcPct val="0"/>
              </a:spcBef>
              <a:spcAft>
                <a:spcPct val="0"/>
              </a:spcAft>
            </a:pPr>
            <a:endParaRPr lang="en-US">
              <a:solidFill>
                <a:srgbClr val="000000"/>
              </a:solidFill>
            </a:endParaRPr>
          </a:p>
        </p:txBody>
      </p:sp>
      <p:sp>
        <p:nvSpPr>
          <p:cNvPr id="1038" name="Line 19"/>
          <p:cNvSpPr>
            <a:spLocks noChangeShapeType="1"/>
          </p:cNvSpPr>
          <p:nvPr userDrawn="1"/>
        </p:nvSpPr>
        <p:spPr bwMode="auto">
          <a:xfrm>
            <a:off x="395111" y="1465385"/>
            <a:ext cx="8748889" cy="0"/>
          </a:xfrm>
          <a:prstGeom prst="line">
            <a:avLst/>
          </a:prstGeom>
          <a:noFill/>
          <a:ln w="19050">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lstStyle/>
          <a:p>
            <a:pPr fontAlgn="base">
              <a:spcBef>
                <a:spcPct val="0"/>
              </a:spcBef>
              <a:spcAft>
                <a:spcPct val="0"/>
              </a:spcAft>
            </a:pPr>
            <a:endParaRPr lang="en-US">
              <a:solidFill>
                <a:srgbClr val="000000"/>
              </a:solidFill>
            </a:endParaRPr>
          </a:p>
        </p:txBody>
      </p:sp>
      <p:grpSp>
        <p:nvGrpSpPr>
          <p:cNvPr id="1039" name="Group 20"/>
          <p:cNvGrpSpPr>
            <a:grpSpLocks/>
          </p:cNvGrpSpPr>
          <p:nvPr userDrawn="1"/>
        </p:nvGrpSpPr>
        <p:grpSpPr bwMode="auto">
          <a:xfrm>
            <a:off x="0" y="0"/>
            <a:ext cx="418042" cy="6858000"/>
            <a:chOff x="0" y="0"/>
            <a:chExt cx="237" cy="3744"/>
          </a:xfrm>
        </p:grpSpPr>
        <p:sp>
          <p:nvSpPr>
            <p:cNvPr id="1043" name="Rectangle 21"/>
            <p:cNvSpPr>
              <a:spLocks noChangeArrowheads="1"/>
            </p:cNvSpPr>
            <p:nvPr userDrawn="1"/>
          </p:nvSpPr>
          <p:spPr bwMode="auto">
            <a:xfrm>
              <a:off x="0" y="0"/>
              <a:ext cx="237" cy="3744"/>
            </a:xfrm>
            <a:prstGeom prst="rect">
              <a:avLst/>
            </a:prstGeom>
            <a:gradFill rotWithShape="1">
              <a:gsLst>
                <a:gs pos="0">
                  <a:srgbClr val="0B3F49"/>
                </a:gs>
                <a:gs pos="100000">
                  <a:srgbClr val="1A69A4"/>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44" name="Line 22"/>
            <p:cNvSpPr>
              <a:spLocks noChangeShapeType="1"/>
            </p:cNvSpPr>
            <p:nvPr userDrawn="1"/>
          </p:nvSpPr>
          <p:spPr bwMode="auto">
            <a:xfrm>
              <a:off x="102" y="455"/>
              <a:ext cx="0" cy="3289"/>
            </a:xfrm>
            <a:prstGeom prst="line">
              <a:avLst/>
            </a:prstGeom>
            <a:noFill/>
            <a:ln w="28575">
              <a:solidFill>
                <a:srgbClr val="BB2C29"/>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fontAlgn="base">
                <a:spcBef>
                  <a:spcPct val="0"/>
                </a:spcBef>
                <a:spcAft>
                  <a:spcPct val="0"/>
                </a:spcAft>
              </a:pPr>
              <a:endParaRPr lang="en-US">
                <a:solidFill>
                  <a:srgbClr val="000000"/>
                </a:solidFill>
              </a:endParaRPr>
            </a:p>
          </p:txBody>
        </p:sp>
        <p:sp>
          <p:nvSpPr>
            <p:cNvPr id="1045" name="Oval 23"/>
            <p:cNvSpPr>
              <a:spLocks noChangeArrowheads="1"/>
            </p:cNvSpPr>
            <p:nvPr userDrawn="1"/>
          </p:nvSpPr>
          <p:spPr bwMode="auto">
            <a:xfrm>
              <a:off x="12" y="252"/>
              <a:ext cx="206" cy="206"/>
            </a:xfrm>
            <a:prstGeom prst="ellipse">
              <a:avLst/>
            </a:prstGeom>
            <a:gradFill rotWithShape="1">
              <a:gsLst>
                <a:gs pos="0">
                  <a:srgbClr val="051D22"/>
                </a:gs>
                <a:gs pos="50000">
                  <a:srgbClr val="0B3F49"/>
                </a:gs>
                <a:gs pos="100000">
                  <a:srgbClr val="051D22"/>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46" name="Oval 24"/>
            <p:cNvSpPr>
              <a:spLocks noChangeArrowheads="1"/>
            </p:cNvSpPr>
            <p:nvPr userDrawn="1"/>
          </p:nvSpPr>
          <p:spPr bwMode="auto">
            <a:xfrm>
              <a:off x="12" y="11"/>
              <a:ext cx="206" cy="206"/>
            </a:xfrm>
            <a:prstGeom prst="ellipse">
              <a:avLst/>
            </a:prstGeom>
            <a:gradFill rotWithShape="1">
              <a:gsLst>
                <a:gs pos="0">
                  <a:srgbClr val="0C314C"/>
                </a:gs>
                <a:gs pos="50000">
                  <a:srgbClr val="1A69A4"/>
                </a:gs>
                <a:gs pos="100000">
                  <a:srgbClr val="0C314C"/>
                </a:gs>
              </a:gsLst>
              <a:lin ang="2700000" scaled="1"/>
            </a:gradFill>
            <a:ln w="19050">
              <a:solidFill>
                <a:srgbClr val="E8AD06"/>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sp>
          <p:nvSpPr>
            <p:cNvPr id="1047" name="Rectangle 25"/>
            <p:cNvSpPr>
              <a:spLocks noChangeArrowheads="1"/>
            </p:cNvSpPr>
            <p:nvPr userDrawn="1"/>
          </p:nvSpPr>
          <p:spPr bwMode="auto">
            <a:xfrm>
              <a:off x="30" y="0"/>
              <a:ext cx="64" cy="3744"/>
            </a:xfrm>
            <a:prstGeom prst="rect">
              <a:avLst/>
            </a:prstGeom>
            <a:gradFill rotWithShape="1">
              <a:gsLst>
                <a:gs pos="0">
                  <a:srgbClr val="FFFFFF">
                    <a:alpha val="51999"/>
                  </a:srgbClr>
                </a:gs>
                <a:gs pos="100000">
                  <a:srgbClr val="FFFFFF"/>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fontAlgn="base">
                <a:spcBef>
                  <a:spcPct val="0"/>
                </a:spcBef>
                <a:spcAft>
                  <a:spcPct val="0"/>
                </a:spcAft>
              </a:pPr>
              <a:endParaRPr lang="en-US">
                <a:solidFill>
                  <a:srgbClr val="000000"/>
                </a:solidFill>
              </a:endParaRPr>
            </a:p>
          </p:txBody>
        </p:sp>
      </p:grpSp>
      <p:sp>
        <p:nvSpPr>
          <p:cNvPr id="1040" name="Text Box 26"/>
          <p:cNvSpPr txBox="1">
            <a:spLocks noChangeArrowheads="1"/>
          </p:cNvSpPr>
          <p:nvPr userDrawn="1"/>
        </p:nvSpPr>
        <p:spPr bwMode="auto">
          <a:xfrm>
            <a:off x="8029222" y="6271846"/>
            <a:ext cx="931333" cy="3504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03236" tIns="51618" rIns="103236" bIns="51618">
            <a:spAutoFit/>
          </a:bodyPr>
          <a:lstStyle>
            <a:lvl1pPr eaLnBrk="0" hangingPunct="0">
              <a:defRPr sz="1600">
                <a:solidFill>
                  <a:schemeClr val="tx1"/>
                </a:solidFill>
                <a:latin typeface="Arial" charset="0"/>
              </a:defRPr>
            </a:lvl1pPr>
            <a:lvl2pPr marL="742950" indent="-285750" eaLnBrk="0" hangingPunct="0">
              <a:defRPr sz="1600">
                <a:solidFill>
                  <a:schemeClr val="tx1"/>
                </a:solidFill>
                <a:latin typeface="Arial" charset="0"/>
              </a:defRPr>
            </a:lvl2pPr>
            <a:lvl3pPr marL="1143000" indent="-228600" eaLnBrk="0" hangingPunct="0">
              <a:defRPr sz="1600">
                <a:solidFill>
                  <a:schemeClr val="tx1"/>
                </a:solidFill>
                <a:latin typeface="Arial" charset="0"/>
              </a:defRPr>
            </a:lvl3pPr>
            <a:lvl4pPr marL="1600200" indent="-228600" eaLnBrk="0" hangingPunct="0">
              <a:defRPr sz="1600">
                <a:solidFill>
                  <a:schemeClr val="tx1"/>
                </a:solidFill>
                <a:latin typeface="Arial" charset="0"/>
              </a:defRPr>
            </a:lvl4pPr>
            <a:lvl5pPr marL="2057400" indent="-228600" eaLnBrk="0" hangingPunct="0">
              <a:defRPr sz="1600">
                <a:solidFill>
                  <a:schemeClr val="tx1"/>
                </a:solidFill>
                <a:latin typeface="Arial" charset="0"/>
              </a:defRPr>
            </a:lvl5pPr>
            <a:lvl6pPr marL="2514600" indent="-228600" eaLnBrk="0" fontAlgn="base" hangingPunct="0">
              <a:spcBef>
                <a:spcPct val="0"/>
              </a:spcBef>
              <a:spcAft>
                <a:spcPct val="0"/>
              </a:spcAft>
              <a:defRPr sz="1600">
                <a:solidFill>
                  <a:schemeClr val="tx1"/>
                </a:solidFill>
                <a:latin typeface="Arial" charset="0"/>
              </a:defRPr>
            </a:lvl6pPr>
            <a:lvl7pPr marL="2971800" indent="-228600" eaLnBrk="0" fontAlgn="base" hangingPunct="0">
              <a:spcBef>
                <a:spcPct val="0"/>
              </a:spcBef>
              <a:spcAft>
                <a:spcPct val="0"/>
              </a:spcAft>
              <a:defRPr sz="1600">
                <a:solidFill>
                  <a:schemeClr val="tx1"/>
                </a:solidFill>
                <a:latin typeface="Arial" charset="0"/>
              </a:defRPr>
            </a:lvl7pPr>
            <a:lvl8pPr marL="3429000" indent="-228600" eaLnBrk="0" fontAlgn="base" hangingPunct="0">
              <a:spcBef>
                <a:spcPct val="0"/>
              </a:spcBef>
              <a:spcAft>
                <a:spcPct val="0"/>
              </a:spcAft>
              <a:defRPr sz="1600">
                <a:solidFill>
                  <a:schemeClr val="tx1"/>
                </a:solidFill>
                <a:latin typeface="Arial" charset="0"/>
              </a:defRPr>
            </a:lvl8pPr>
            <a:lvl9pPr marL="3886200" indent="-228600" eaLnBrk="0" fontAlgn="base" hangingPunct="0">
              <a:spcBef>
                <a:spcPct val="0"/>
              </a:spcBef>
              <a:spcAft>
                <a:spcPct val="0"/>
              </a:spcAft>
              <a:defRPr sz="1600">
                <a:solidFill>
                  <a:schemeClr val="tx1"/>
                </a:solidFill>
                <a:latin typeface="Arial" charset="0"/>
              </a:defRPr>
            </a:lvl9pPr>
          </a:lstStyle>
          <a:p>
            <a:pPr eaLnBrk="1" fontAlgn="base" hangingPunct="1">
              <a:spcBef>
                <a:spcPct val="50000"/>
              </a:spcBef>
              <a:spcAft>
                <a:spcPct val="0"/>
              </a:spcAft>
            </a:pPr>
            <a:r>
              <a:rPr lang="en-US" dirty="0">
                <a:solidFill>
                  <a:srgbClr val="000000"/>
                </a:solidFill>
              </a:rPr>
              <a:t>13-</a:t>
            </a:r>
            <a:fld id="{F427DF48-3851-449E-B789-5A18325D6ECD}" type="slidenum">
              <a:rPr lang="en-US">
                <a:solidFill>
                  <a:srgbClr val="000000"/>
                </a:solidFill>
              </a:rPr>
              <a:pPr eaLnBrk="1" fontAlgn="base" hangingPunct="1">
                <a:spcBef>
                  <a:spcPct val="50000"/>
                </a:spcBef>
                <a:spcAft>
                  <a:spcPct val="0"/>
                </a:spcAft>
              </a:pPr>
              <a:t>‹#›</a:t>
            </a:fld>
            <a:endParaRPr lang="en-US" dirty="0">
              <a:solidFill>
                <a:srgbClr val="000000"/>
              </a:solidFill>
            </a:endParaRPr>
          </a:p>
        </p:txBody>
      </p:sp>
      <p:sp>
        <p:nvSpPr>
          <p:cNvPr id="9243" name="Text Box 27"/>
          <p:cNvSpPr txBox="1">
            <a:spLocks noChangeArrowheads="1"/>
          </p:cNvSpPr>
          <p:nvPr userDrawn="1"/>
        </p:nvSpPr>
        <p:spPr bwMode="auto">
          <a:xfrm rot="16200000">
            <a:off x="-2596802" y="3956356"/>
            <a:ext cx="5355632" cy="1231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defTabSz="809625">
              <a:defRPr>
                <a:solidFill>
                  <a:schemeClr val="tx1"/>
                </a:solidFill>
                <a:latin typeface="Arial" charset="0"/>
              </a:defRPr>
            </a:lvl1pPr>
            <a:lvl2pPr marL="404813" defTabSz="809625">
              <a:defRPr>
                <a:solidFill>
                  <a:schemeClr val="tx1"/>
                </a:solidFill>
                <a:latin typeface="Arial" charset="0"/>
              </a:defRPr>
            </a:lvl2pPr>
            <a:lvl3pPr marL="809625" defTabSz="809625">
              <a:defRPr>
                <a:solidFill>
                  <a:schemeClr val="tx1"/>
                </a:solidFill>
                <a:latin typeface="Arial" charset="0"/>
              </a:defRPr>
            </a:lvl3pPr>
            <a:lvl4pPr marL="1214438" defTabSz="809625">
              <a:defRPr>
                <a:solidFill>
                  <a:schemeClr val="tx1"/>
                </a:solidFill>
                <a:latin typeface="Arial" charset="0"/>
              </a:defRPr>
            </a:lvl4pPr>
            <a:lvl5pPr marL="1619250" defTabSz="809625">
              <a:defRPr>
                <a:solidFill>
                  <a:schemeClr val="tx1"/>
                </a:solidFill>
                <a:latin typeface="Arial" charset="0"/>
              </a:defRPr>
            </a:lvl5pPr>
            <a:lvl6pPr marL="2076450" defTabSz="809625" fontAlgn="base">
              <a:spcBef>
                <a:spcPct val="0"/>
              </a:spcBef>
              <a:spcAft>
                <a:spcPct val="0"/>
              </a:spcAft>
              <a:defRPr>
                <a:solidFill>
                  <a:schemeClr val="tx1"/>
                </a:solidFill>
                <a:latin typeface="Arial" charset="0"/>
              </a:defRPr>
            </a:lvl6pPr>
            <a:lvl7pPr marL="2533650" defTabSz="809625" fontAlgn="base">
              <a:spcBef>
                <a:spcPct val="0"/>
              </a:spcBef>
              <a:spcAft>
                <a:spcPct val="0"/>
              </a:spcAft>
              <a:defRPr>
                <a:solidFill>
                  <a:schemeClr val="tx1"/>
                </a:solidFill>
                <a:latin typeface="Arial" charset="0"/>
              </a:defRPr>
            </a:lvl7pPr>
            <a:lvl8pPr marL="2990850" defTabSz="809625" fontAlgn="base">
              <a:spcBef>
                <a:spcPct val="0"/>
              </a:spcBef>
              <a:spcAft>
                <a:spcPct val="0"/>
              </a:spcAft>
              <a:defRPr>
                <a:solidFill>
                  <a:schemeClr val="tx1"/>
                </a:solidFill>
                <a:latin typeface="Arial" charset="0"/>
              </a:defRPr>
            </a:lvl8pPr>
            <a:lvl9pPr marL="3448050" defTabSz="809625" fontAlgn="base">
              <a:spcBef>
                <a:spcPct val="0"/>
              </a:spcBef>
              <a:spcAft>
                <a:spcPct val="0"/>
              </a:spcAft>
              <a:defRPr>
                <a:solidFill>
                  <a:schemeClr val="tx1"/>
                </a:solidFill>
                <a:latin typeface="Arial" charset="0"/>
              </a:defRPr>
            </a:lvl9pPr>
          </a:lstStyle>
          <a:p>
            <a:pPr algn="r" fontAlgn="base">
              <a:spcBef>
                <a:spcPct val="0"/>
              </a:spcBef>
              <a:spcAft>
                <a:spcPct val="0"/>
              </a:spcAft>
              <a:defRPr/>
            </a:pPr>
            <a:r>
              <a:rPr lang="en-US" sz="800" b="1" i="1" dirty="0" smtClean="0">
                <a:solidFill>
                  <a:srgbClr val="000000"/>
                </a:solidFill>
                <a:latin typeface="Book Antiqua" pitchFamily="18" charset="0"/>
              </a:rPr>
              <a:t>Some Material © </a:t>
            </a:r>
            <a:r>
              <a:rPr lang="en-US" sz="800" b="1" i="1" baseline="0" dirty="0" smtClean="0">
                <a:solidFill>
                  <a:srgbClr val="000000"/>
                </a:solidFill>
                <a:latin typeface="Book Antiqua" pitchFamily="18" charset="0"/>
              </a:rPr>
              <a:t> </a:t>
            </a:r>
            <a:r>
              <a:rPr lang="en-US" sz="800" b="1" i="1" dirty="0" smtClean="0">
                <a:solidFill>
                  <a:srgbClr val="000000"/>
                </a:solidFill>
                <a:latin typeface="Book Antiqua" pitchFamily="18" charset="0"/>
              </a:rPr>
              <a:t>Pearson/Prentice-Hall</a:t>
            </a:r>
            <a:r>
              <a:rPr lang="en-US" sz="800" b="1" i="1" dirty="0" smtClean="0">
                <a:solidFill>
                  <a:srgbClr val="000000"/>
                </a:solidFill>
                <a:latin typeface="Book Antiqua" pitchFamily="18" charset="0"/>
              </a:rPr>
              <a:t>.  Other material © </a:t>
            </a:r>
            <a:r>
              <a:rPr lang="en-US" sz="800" b="1" i="1" dirty="0" smtClean="0">
                <a:solidFill>
                  <a:srgbClr val="000000"/>
                </a:solidFill>
                <a:latin typeface="Book Antiqua" pitchFamily="18" charset="0"/>
              </a:rPr>
              <a:t> </a:t>
            </a:r>
            <a:r>
              <a:rPr lang="en-US" sz="800" b="1" i="1" dirty="0" smtClean="0">
                <a:solidFill>
                  <a:srgbClr val="000000"/>
                </a:solidFill>
                <a:latin typeface="Book Antiqua" pitchFamily="18" charset="0"/>
              </a:rPr>
              <a:t>The McGraw-Hill Companies, Inc. All rights reserved.</a:t>
            </a:r>
            <a:endParaRPr lang="en-US" sz="800" dirty="0" smtClean="0">
              <a:solidFill>
                <a:srgbClr val="000000"/>
              </a:solidFill>
            </a:endParaRPr>
          </a:p>
        </p:txBody>
      </p:sp>
    </p:spTree>
    <p:extLst>
      <p:ext uri="{BB962C8B-B14F-4D97-AF65-F5344CB8AC3E}">
        <p14:creationId xmlns:p14="http://schemas.microsoft.com/office/powerpoint/2010/main" val="25111719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iming>
    <p:tnLst>
      <p:par>
        <p:cTn id="1" dur="indefinite" restart="never" nodeType="tmRoot"/>
      </p:par>
    </p:tnLst>
  </p:timing>
  <p:txStyles>
    <p:titleStyle>
      <a:lvl1pPr algn="ctr" defTabSz="914067" rtl="0" eaLnBrk="0" fontAlgn="base" hangingPunct="0">
        <a:spcBef>
          <a:spcPct val="0"/>
        </a:spcBef>
        <a:spcAft>
          <a:spcPct val="0"/>
        </a:spcAft>
        <a:defRPr sz="4300">
          <a:solidFill>
            <a:schemeClr val="tx2"/>
          </a:solidFill>
          <a:latin typeface="+mj-lt"/>
          <a:ea typeface="+mj-ea"/>
          <a:cs typeface="+mj-cs"/>
        </a:defRPr>
      </a:lvl1pPr>
      <a:lvl2pPr algn="ctr" defTabSz="914067" rtl="0" eaLnBrk="0" fontAlgn="base" hangingPunct="0">
        <a:spcBef>
          <a:spcPct val="0"/>
        </a:spcBef>
        <a:spcAft>
          <a:spcPct val="0"/>
        </a:spcAft>
        <a:defRPr sz="4300">
          <a:solidFill>
            <a:schemeClr val="tx2"/>
          </a:solidFill>
          <a:latin typeface="Arial" charset="0"/>
        </a:defRPr>
      </a:lvl2pPr>
      <a:lvl3pPr algn="ctr" defTabSz="914067" rtl="0" eaLnBrk="0" fontAlgn="base" hangingPunct="0">
        <a:spcBef>
          <a:spcPct val="0"/>
        </a:spcBef>
        <a:spcAft>
          <a:spcPct val="0"/>
        </a:spcAft>
        <a:defRPr sz="4300">
          <a:solidFill>
            <a:schemeClr val="tx2"/>
          </a:solidFill>
          <a:latin typeface="Arial" charset="0"/>
        </a:defRPr>
      </a:lvl3pPr>
      <a:lvl4pPr algn="ctr" defTabSz="914067" rtl="0" eaLnBrk="0" fontAlgn="base" hangingPunct="0">
        <a:spcBef>
          <a:spcPct val="0"/>
        </a:spcBef>
        <a:spcAft>
          <a:spcPct val="0"/>
        </a:spcAft>
        <a:defRPr sz="4300">
          <a:solidFill>
            <a:schemeClr val="tx2"/>
          </a:solidFill>
          <a:latin typeface="Arial" charset="0"/>
        </a:defRPr>
      </a:lvl4pPr>
      <a:lvl5pPr algn="ctr" defTabSz="914067" rtl="0" eaLnBrk="0" fontAlgn="base" hangingPunct="0">
        <a:spcBef>
          <a:spcPct val="0"/>
        </a:spcBef>
        <a:spcAft>
          <a:spcPct val="0"/>
        </a:spcAft>
        <a:defRPr sz="4300">
          <a:solidFill>
            <a:schemeClr val="tx2"/>
          </a:solidFill>
          <a:latin typeface="Arial" charset="0"/>
        </a:defRPr>
      </a:lvl5pPr>
      <a:lvl6pPr marL="516179" algn="ctr" defTabSz="914067" rtl="0" fontAlgn="base">
        <a:spcBef>
          <a:spcPct val="0"/>
        </a:spcBef>
        <a:spcAft>
          <a:spcPct val="0"/>
        </a:spcAft>
        <a:defRPr sz="4300">
          <a:solidFill>
            <a:schemeClr val="tx2"/>
          </a:solidFill>
          <a:latin typeface="Arial" charset="0"/>
        </a:defRPr>
      </a:lvl6pPr>
      <a:lvl7pPr marL="1032358" algn="ctr" defTabSz="914067" rtl="0" fontAlgn="base">
        <a:spcBef>
          <a:spcPct val="0"/>
        </a:spcBef>
        <a:spcAft>
          <a:spcPct val="0"/>
        </a:spcAft>
        <a:defRPr sz="4300">
          <a:solidFill>
            <a:schemeClr val="tx2"/>
          </a:solidFill>
          <a:latin typeface="Arial" charset="0"/>
        </a:defRPr>
      </a:lvl7pPr>
      <a:lvl8pPr marL="1548536" algn="ctr" defTabSz="914067" rtl="0" fontAlgn="base">
        <a:spcBef>
          <a:spcPct val="0"/>
        </a:spcBef>
        <a:spcAft>
          <a:spcPct val="0"/>
        </a:spcAft>
        <a:defRPr sz="4300">
          <a:solidFill>
            <a:schemeClr val="tx2"/>
          </a:solidFill>
          <a:latin typeface="Arial" charset="0"/>
        </a:defRPr>
      </a:lvl8pPr>
      <a:lvl9pPr marL="2064715" algn="ctr" defTabSz="914067" rtl="0" fontAlgn="base">
        <a:spcBef>
          <a:spcPct val="0"/>
        </a:spcBef>
        <a:spcAft>
          <a:spcPct val="0"/>
        </a:spcAft>
        <a:defRPr sz="4300">
          <a:solidFill>
            <a:schemeClr val="tx2"/>
          </a:solidFill>
          <a:latin typeface="Arial" charset="0"/>
        </a:defRPr>
      </a:lvl9pPr>
    </p:titleStyle>
    <p:bodyStyle>
      <a:lvl1pPr marL="263467" indent="-263467" algn="l" defTabSz="914067" rtl="0" eaLnBrk="0" fontAlgn="base" hangingPunct="0">
        <a:spcBef>
          <a:spcPct val="20000"/>
        </a:spcBef>
        <a:spcAft>
          <a:spcPct val="0"/>
        </a:spcAft>
        <a:buClr>
          <a:srgbClr val="0B3F49"/>
        </a:buClr>
        <a:buSzPct val="70000"/>
        <a:buFont typeface="Wingdings" pitchFamily="2" charset="2"/>
        <a:buChar char="l"/>
        <a:defRPr sz="3600">
          <a:solidFill>
            <a:schemeClr val="tx1"/>
          </a:solidFill>
          <a:latin typeface="+mn-lt"/>
          <a:ea typeface="+mn-ea"/>
          <a:cs typeface="+mn-cs"/>
        </a:defRPr>
      </a:lvl1pPr>
      <a:lvl2pPr marL="641639" indent="-249129" algn="l" defTabSz="914067" rtl="0" eaLnBrk="0" fontAlgn="base" hangingPunct="0">
        <a:spcBef>
          <a:spcPct val="20000"/>
        </a:spcBef>
        <a:spcAft>
          <a:spcPct val="0"/>
        </a:spcAft>
        <a:buClr>
          <a:srgbClr val="0B3F49"/>
        </a:buClr>
        <a:buSzPct val="60000"/>
        <a:buFont typeface="Wingdings" pitchFamily="2" charset="2"/>
        <a:buChar char="§"/>
        <a:defRPr sz="3200">
          <a:solidFill>
            <a:schemeClr val="tx1"/>
          </a:solidFill>
          <a:latin typeface="+mn-lt"/>
        </a:defRPr>
      </a:lvl2pPr>
      <a:lvl3pPr marL="1023397" indent="-252713" algn="l" defTabSz="914067" rtl="0" eaLnBrk="0" fontAlgn="base" hangingPunct="0">
        <a:spcBef>
          <a:spcPct val="20000"/>
        </a:spcBef>
        <a:spcAft>
          <a:spcPct val="0"/>
        </a:spcAft>
        <a:buClr>
          <a:srgbClr val="0B3F49"/>
        </a:buClr>
        <a:buSzPct val="70000"/>
        <a:buFont typeface="Wingdings" pitchFamily="2" charset="2"/>
        <a:buChar char="l"/>
        <a:defRPr sz="2700">
          <a:solidFill>
            <a:schemeClr val="tx1"/>
          </a:solidFill>
          <a:latin typeface="+mn-lt"/>
        </a:defRPr>
      </a:lvl3pPr>
      <a:lvl4pPr marL="1417700" indent="-265259" algn="l" defTabSz="914067" rtl="0" eaLnBrk="0" fontAlgn="base" hangingPunct="0">
        <a:spcBef>
          <a:spcPct val="20000"/>
        </a:spcBef>
        <a:spcAft>
          <a:spcPct val="0"/>
        </a:spcAft>
        <a:buClr>
          <a:srgbClr val="0B3F49"/>
        </a:buClr>
        <a:buSzPct val="70000"/>
        <a:buFont typeface="Wingdings" pitchFamily="2" charset="2"/>
        <a:buChar char="l"/>
        <a:defRPr sz="2700">
          <a:solidFill>
            <a:schemeClr val="tx1"/>
          </a:solidFill>
          <a:latin typeface="+mn-lt"/>
        </a:defRPr>
      </a:lvl4pPr>
      <a:lvl5pPr marL="1812003" indent="-265259" algn="l" defTabSz="914067" rtl="0" eaLnBrk="0" fontAlgn="base" hangingPunct="0">
        <a:spcBef>
          <a:spcPct val="20000"/>
        </a:spcBef>
        <a:spcAft>
          <a:spcPct val="0"/>
        </a:spcAft>
        <a:buClr>
          <a:srgbClr val="0B3F49"/>
        </a:buClr>
        <a:buSzPct val="70000"/>
        <a:buFont typeface="Wingdings" pitchFamily="2" charset="2"/>
        <a:buChar char="l"/>
        <a:defRPr sz="2700">
          <a:solidFill>
            <a:schemeClr val="tx1"/>
          </a:solidFill>
          <a:latin typeface="+mn-lt"/>
        </a:defRPr>
      </a:lvl5pPr>
      <a:lvl6pPr marL="2328182"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6pPr>
      <a:lvl7pPr marL="2844361"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7pPr>
      <a:lvl8pPr marL="3360540"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8pPr>
      <a:lvl9pPr marL="3876718" indent="-265259" algn="l" defTabSz="914067" rtl="0" fontAlgn="base">
        <a:spcBef>
          <a:spcPct val="20000"/>
        </a:spcBef>
        <a:spcAft>
          <a:spcPct val="0"/>
        </a:spcAft>
        <a:buClr>
          <a:srgbClr val="0B3F49"/>
        </a:buClr>
        <a:buSzPct val="70000"/>
        <a:buFont typeface="Wingdings" pitchFamily="2" charset="2"/>
        <a:buChar char="l"/>
        <a:defRPr sz="2700">
          <a:solidFill>
            <a:schemeClr val="tx1"/>
          </a:solidFill>
          <a:latin typeface="+mn-lt"/>
        </a:defRPr>
      </a:lvl9pPr>
    </p:bodyStyle>
    <p:otherStyle>
      <a:defPPr>
        <a:defRPr lang="en-US"/>
      </a:defPPr>
      <a:lvl1pPr marL="0" algn="l" defTabSz="1032358" rtl="0" eaLnBrk="1" latinLnBrk="0" hangingPunct="1">
        <a:defRPr sz="2000" kern="1200">
          <a:solidFill>
            <a:schemeClr val="tx1"/>
          </a:solidFill>
          <a:latin typeface="+mn-lt"/>
          <a:ea typeface="+mn-ea"/>
          <a:cs typeface="+mn-cs"/>
        </a:defRPr>
      </a:lvl1pPr>
      <a:lvl2pPr marL="516179" algn="l" defTabSz="1032358" rtl="0" eaLnBrk="1" latinLnBrk="0" hangingPunct="1">
        <a:defRPr sz="2000" kern="1200">
          <a:solidFill>
            <a:schemeClr val="tx1"/>
          </a:solidFill>
          <a:latin typeface="+mn-lt"/>
          <a:ea typeface="+mn-ea"/>
          <a:cs typeface="+mn-cs"/>
        </a:defRPr>
      </a:lvl2pPr>
      <a:lvl3pPr marL="1032358" algn="l" defTabSz="1032358" rtl="0" eaLnBrk="1" latinLnBrk="0" hangingPunct="1">
        <a:defRPr sz="2000" kern="1200">
          <a:solidFill>
            <a:schemeClr val="tx1"/>
          </a:solidFill>
          <a:latin typeface="+mn-lt"/>
          <a:ea typeface="+mn-ea"/>
          <a:cs typeface="+mn-cs"/>
        </a:defRPr>
      </a:lvl3pPr>
      <a:lvl4pPr marL="1548536" algn="l" defTabSz="1032358" rtl="0" eaLnBrk="1" latinLnBrk="0" hangingPunct="1">
        <a:defRPr sz="2000" kern="1200">
          <a:solidFill>
            <a:schemeClr val="tx1"/>
          </a:solidFill>
          <a:latin typeface="+mn-lt"/>
          <a:ea typeface="+mn-ea"/>
          <a:cs typeface="+mn-cs"/>
        </a:defRPr>
      </a:lvl4pPr>
      <a:lvl5pPr marL="2064715" algn="l" defTabSz="1032358" rtl="0" eaLnBrk="1" latinLnBrk="0" hangingPunct="1">
        <a:defRPr sz="2000" kern="1200">
          <a:solidFill>
            <a:schemeClr val="tx1"/>
          </a:solidFill>
          <a:latin typeface="+mn-lt"/>
          <a:ea typeface="+mn-ea"/>
          <a:cs typeface="+mn-cs"/>
        </a:defRPr>
      </a:lvl5pPr>
      <a:lvl6pPr marL="2580894" algn="l" defTabSz="1032358" rtl="0" eaLnBrk="1" latinLnBrk="0" hangingPunct="1">
        <a:defRPr sz="2000" kern="1200">
          <a:solidFill>
            <a:schemeClr val="tx1"/>
          </a:solidFill>
          <a:latin typeface="+mn-lt"/>
          <a:ea typeface="+mn-ea"/>
          <a:cs typeface="+mn-cs"/>
        </a:defRPr>
      </a:lvl6pPr>
      <a:lvl7pPr marL="3097073" algn="l" defTabSz="1032358" rtl="0" eaLnBrk="1" latinLnBrk="0" hangingPunct="1">
        <a:defRPr sz="2000" kern="1200">
          <a:solidFill>
            <a:schemeClr val="tx1"/>
          </a:solidFill>
          <a:latin typeface="+mn-lt"/>
          <a:ea typeface="+mn-ea"/>
          <a:cs typeface="+mn-cs"/>
        </a:defRPr>
      </a:lvl7pPr>
      <a:lvl8pPr marL="3613252" algn="l" defTabSz="1032358" rtl="0" eaLnBrk="1" latinLnBrk="0" hangingPunct="1">
        <a:defRPr sz="2000" kern="1200">
          <a:solidFill>
            <a:schemeClr val="tx1"/>
          </a:solidFill>
          <a:latin typeface="+mn-lt"/>
          <a:ea typeface="+mn-ea"/>
          <a:cs typeface="+mn-cs"/>
        </a:defRPr>
      </a:lvl8pPr>
      <a:lvl9pPr marL="4129430" algn="l" defTabSz="1032358"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youtube.com/watch?v=fS0T-Bbq5tU" TargetMode="External"/><Relationship Id="rId2" Type="http://schemas.openxmlformats.org/officeDocument/2006/relationships/hyperlink" Target="https://www.youtube.com/watch?v=oqFoy8ehzuc" TargetMode="External"/><Relationship Id="rId1" Type="http://schemas.openxmlformats.org/officeDocument/2006/relationships/slideLayout" Target="../slideLayouts/slideLayout2.xml"/><Relationship Id="rId5" Type="http://schemas.openxmlformats.org/officeDocument/2006/relationships/hyperlink" Target="https://www.youtube.com/watch?v=UUVmPVKaJzk" TargetMode="External"/><Relationship Id="rId4" Type="http://schemas.openxmlformats.org/officeDocument/2006/relationships/hyperlink" Target="https://www.youtube.com/watch?v=VFeYrTI6vFs"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qDfSYz0PX9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hyperlink" Target="https://www.researchgate.net/figure/Dual-concern-model-of-strategic-preferences-in-multi-issue-negotiation-and-examples-of_fig1_285317372" TargetMode="External"/><Relationship Id="rId2" Type="http://schemas.openxmlformats.org/officeDocument/2006/relationships/hyperlink" Target="https://conflictresolutionsolution.weebly.com/dual-concern-theory.html" TargetMode="External"/><Relationship Id="rId1" Type="http://schemas.openxmlformats.org/officeDocument/2006/relationships/slideLayout" Target="../slideLayouts/slideLayout2.xml"/><Relationship Id="rId4" Type="http://schemas.openxmlformats.org/officeDocument/2006/relationships/hyperlink" Target="https://www.youtube.com/watch?v=NJH0XV9jGI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338665" y="1544149"/>
            <a:ext cx="8838848" cy="2188918"/>
          </a:xfrm>
        </p:spPr>
        <p:txBody>
          <a:bodyPr/>
          <a:lstStyle/>
          <a:p>
            <a:pPr eaLnBrk="1" hangingPunct="1"/>
            <a:r>
              <a:rPr lang="en-US" dirty="0" smtClean="0"/>
              <a:t>Managing Organizational Conflict and Negotiation</a:t>
            </a:r>
          </a:p>
        </p:txBody>
      </p:sp>
    </p:spTree>
    <p:extLst>
      <p:ext uri="{BB962C8B-B14F-4D97-AF65-F5344CB8AC3E}">
        <p14:creationId xmlns:p14="http://schemas.microsoft.com/office/powerpoint/2010/main" val="1135822769"/>
      </p:ext>
    </p:extLst>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Conflict Management Strategies</a:t>
            </a:r>
          </a:p>
        </p:txBody>
      </p:sp>
      <p:sp>
        <p:nvSpPr>
          <p:cNvPr id="8195" name="Rectangle 3"/>
          <p:cNvSpPr>
            <a:spLocks noGrp="1" noChangeArrowheads="1"/>
          </p:cNvSpPr>
          <p:nvPr>
            <p:ph type="body" idx="1"/>
          </p:nvPr>
        </p:nvSpPr>
        <p:spPr/>
        <p:txBody>
          <a:bodyPr/>
          <a:lstStyle/>
          <a:p>
            <a:pPr eaLnBrk="1" hangingPunct="1">
              <a:buFont typeface="Wingdings" pitchFamily="2" charset="2"/>
              <a:buNone/>
            </a:pPr>
            <a:r>
              <a:rPr lang="en-US" dirty="0" smtClean="0"/>
              <a:t>Functional Conflict Resolution</a:t>
            </a:r>
          </a:p>
          <a:p>
            <a:pPr lvl="2" eaLnBrk="1" hangingPunct="1"/>
            <a:r>
              <a:rPr lang="en-US" dirty="0" smtClean="0">
                <a:effectLst>
                  <a:outerShdw blurRad="38100" dist="38100" dir="2700000" algn="tl">
                    <a:srgbClr val="000000">
                      <a:alpha val="43137"/>
                    </a:srgbClr>
                  </a:outerShdw>
                </a:effectLst>
              </a:rPr>
              <a:t>Compromise:</a:t>
            </a:r>
            <a:r>
              <a:rPr lang="en-US" dirty="0" smtClean="0"/>
              <a:t> each party is concerned about their goal accomplishment and is willing to engage in give-and-take exchange to reach a reasonable solution.</a:t>
            </a:r>
          </a:p>
          <a:p>
            <a:pPr lvl="2" eaLnBrk="1" hangingPunct="1"/>
            <a:r>
              <a:rPr lang="en-US" dirty="0" smtClean="0">
                <a:effectLst>
                  <a:outerShdw blurRad="38100" dist="38100" dir="2700000" algn="tl">
                    <a:srgbClr val="000000">
                      <a:alpha val="43137"/>
                    </a:srgbClr>
                  </a:outerShdw>
                </a:effectLst>
              </a:rPr>
              <a:t>Collaboration (</a:t>
            </a:r>
            <a:r>
              <a:rPr lang="en-US" sz="2500" dirty="0" smtClean="0">
                <a:effectLst>
                  <a:outerShdw blurRad="38100" dist="38100" dir="2700000" algn="tl">
                    <a:srgbClr val="000000">
                      <a:alpha val="43137"/>
                    </a:srgbClr>
                  </a:outerShdw>
                </a:effectLst>
              </a:rPr>
              <a:t>Problem Solving</a:t>
            </a:r>
            <a:r>
              <a:rPr lang="en-US" dirty="0" smtClean="0">
                <a:effectLst>
                  <a:outerShdw blurRad="38100" dist="38100" dir="2700000" algn="tl">
                    <a:srgbClr val="000000">
                      <a:alpha val="43137"/>
                    </a:srgbClr>
                  </a:outerShdw>
                </a:effectLst>
              </a:rPr>
              <a:t>):</a:t>
            </a:r>
            <a:r>
              <a:rPr lang="en-US" dirty="0" smtClean="0"/>
              <a:t> parties try to handle the conflict without making concessions by coming up with a new way to resolve their differences that leaves them both better off.</a:t>
            </a:r>
          </a:p>
        </p:txBody>
      </p:sp>
    </p:spTree>
    <p:extLst>
      <p:ext uri="{BB962C8B-B14F-4D97-AF65-F5344CB8AC3E}">
        <p14:creationId xmlns:p14="http://schemas.microsoft.com/office/powerpoint/2010/main" val="4030838167"/>
      </p:ext>
    </p:extLst>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Conflict Management Strategies</a:t>
            </a:r>
          </a:p>
        </p:txBody>
      </p:sp>
      <p:sp>
        <p:nvSpPr>
          <p:cNvPr id="9219" name="Rectangle 3"/>
          <p:cNvSpPr>
            <a:spLocks noGrp="1" noChangeArrowheads="1"/>
          </p:cNvSpPr>
          <p:nvPr>
            <p:ph type="body" idx="1"/>
          </p:nvPr>
        </p:nvSpPr>
        <p:spPr>
          <a:xfrm>
            <a:off x="405695" y="1600933"/>
            <a:ext cx="7214305" cy="4630615"/>
          </a:xfrm>
        </p:spPr>
        <p:txBody>
          <a:bodyPr/>
          <a:lstStyle/>
          <a:p>
            <a:pPr eaLnBrk="1" hangingPunct="1"/>
            <a:r>
              <a:rPr lang="en-US" sz="3200" dirty="0" err="1" smtClean="0">
                <a:effectLst>
                  <a:outerShdw blurRad="38100" dist="38100" dir="2700000" algn="tl">
                    <a:srgbClr val="000000">
                      <a:alpha val="43137"/>
                    </a:srgbClr>
                  </a:outerShdw>
                </a:effectLst>
              </a:rPr>
              <a:t>Accomodating</a:t>
            </a:r>
            <a:r>
              <a:rPr lang="en-US" sz="3200" dirty="0" smtClean="0"/>
              <a:t> </a:t>
            </a:r>
            <a:r>
              <a:rPr lang="en-US" sz="3200" dirty="0">
                <a:effectLst>
                  <a:outerShdw blurRad="38100" dist="38100" dir="2700000" algn="tl">
                    <a:srgbClr val="000000">
                      <a:alpha val="43137"/>
                    </a:srgbClr>
                  </a:outerShdw>
                </a:effectLst>
              </a:rPr>
              <a:t>(</a:t>
            </a:r>
            <a:r>
              <a:rPr lang="en-US" sz="2900" dirty="0">
                <a:effectLst>
                  <a:outerShdw blurRad="38100" dist="38100" dir="2700000" algn="tl">
                    <a:srgbClr val="000000">
                      <a:alpha val="43137"/>
                    </a:srgbClr>
                  </a:outerShdw>
                </a:effectLst>
              </a:rPr>
              <a:t>Yielding</a:t>
            </a:r>
            <a:r>
              <a:rPr lang="en-US" sz="3200" dirty="0">
                <a:effectLst>
                  <a:outerShdw blurRad="38100" dist="38100" dir="2700000" algn="tl">
                    <a:srgbClr val="000000">
                      <a:alpha val="43137"/>
                    </a:srgbClr>
                  </a:outerShdw>
                </a:effectLst>
              </a:rPr>
              <a:t>) </a:t>
            </a:r>
            <a:r>
              <a:rPr lang="en-US" sz="3200" dirty="0"/>
              <a:t>– one party simply gives in to the other party</a:t>
            </a:r>
          </a:p>
          <a:p>
            <a:pPr eaLnBrk="1" hangingPunct="1"/>
            <a:r>
              <a:rPr lang="en-US" sz="3200" dirty="0" smtClean="0">
                <a:effectLst>
                  <a:outerShdw blurRad="38100" dist="38100" dir="2700000" algn="tl">
                    <a:srgbClr val="000000">
                      <a:alpha val="43137"/>
                    </a:srgbClr>
                  </a:outerShdw>
                </a:effectLst>
              </a:rPr>
              <a:t>Avoiding</a:t>
            </a:r>
            <a:r>
              <a:rPr lang="en-US" sz="3200" dirty="0" smtClean="0"/>
              <a:t>– </a:t>
            </a:r>
            <a:r>
              <a:rPr lang="en-US" sz="3200" dirty="0"/>
              <a:t>two parties try to </a:t>
            </a:r>
            <a:r>
              <a:rPr lang="en-US" sz="3200" dirty="0" smtClean="0"/>
              <a:t>  ignore </a:t>
            </a:r>
            <a:r>
              <a:rPr lang="en-US" sz="3200" dirty="0"/>
              <a:t>the problem and do nothing </a:t>
            </a:r>
            <a:r>
              <a:rPr lang="en-US" sz="3200" dirty="0" smtClean="0"/>
              <a:t>  to </a:t>
            </a:r>
            <a:r>
              <a:rPr lang="en-US" sz="3200" dirty="0"/>
              <a:t>resolve the disagreement</a:t>
            </a:r>
          </a:p>
          <a:p>
            <a:pPr eaLnBrk="1" hangingPunct="1"/>
            <a:r>
              <a:rPr lang="en-US" sz="3200" dirty="0">
                <a:effectLst>
                  <a:outerShdw blurRad="38100" dist="38100" dir="2700000" algn="tl">
                    <a:srgbClr val="000000">
                      <a:alpha val="43137"/>
                    </a:srgbClr>
                  </a:outerShdw>
                </a:effectLst>
              </a:rPr>
              <a:t>Contending (</a:t>
            </a:r>
            <a:r>
              <a:rPr lang="en-US" sz="2900" dirty="0">
                <a:effectLst>
                  <a:outerShdw blurRad="38100" dist="38100" dir="2700000" algn="tl">
                    <a:srgbClr val="000000">
                      <a:alpha val="43137"/>
                    </a:srgbClr>
                  </a:outerShdw>
                </a:effectLst>
              </a:rPr>
              <a:t>Competition</a:t>
            </a:r>
            <a:r>
              <a:rPr lang="en-US" sz="3200" dirty="0">
                <a:effectLst>
                  <a:outerShdw blurRad="38100" dist="38100" dir="2700000" algn="tl">
                    <a:srgbClr val="000000">
                      <a:alpha val="43137"/>
                    </a:srgbClr>
                  </a:outerShdw>
                </a:effectLst>
              </a:rPr>
              <a:t>)</a:t>
            </a:r>
            <a:r>
              <a:rPr lang="en-US" sz="3200" dirty="0"/>
              <a:t> – each party tries to maximize its own gain and has little interest in understanding the other’s </a:t>
            </a:r>
            <a:r>
              <a:rPr lang="en-US" sz="3200" dirty="0" smtClean="0"/>
              <a:t>position</a:t>
            </a:r>
            <a:endParaRPr lang="en-US" sz="3200" dirty="0"/>
          </a:p>
        </p:txBody>
      </p:sp>
    </p:spTree>
    <p:extLst>
      <p:ext uri="{BB962C8B-B14F-4D97-AF65-F5344CB8AC3E}">
        <p14:creationId xmlns:p14="http://schemas.microsoft.com/office/powerpoint/2010/main" val="3339162744"/>
      </p:ext>
    </p:extLst>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z="3700" dirty="0" smtClean="0"/>
              <a:t>Distributive and </a:t>
            </a:r>
            <a:r>
              <a:rPr lang="en-US" sz="3700" dirty="0" smtClean="0"/>
              <a:t>Integrative Bargaining:  What’s the Difference? </a:t>
            </a:r>
            <a:r>
              <a:rPr lang="en-US" sz="1600" dirty="0" smtClean="0"/>
              <a:t>(Exhibit 14-5)</a:t>
            </a:r>
            <a:endParaRPr lang="en-US" sz="3700" dirty="0" smtClean="0"/>
          </a:p>
        </p:txBody>
      </p:sp>
      <p:sp>
        <p:nvSpPr>
          <p:cNvPr id="58371" name="Rectangle 3"/>
          <p:cNvSpPr>
            <a:spLocks noGrp="1" noChangeArrowheads="1"/>
          </p:cNvSpPr>
          <p:nvPr>
            <p:ph type="body" sz="half" idx="1"/>
          </p:nvPr>
        </p:nvSpPr>
        <p:spPr>
          <a:xfrm>
            <a:off x="31531" y="1600201"/>
            <a:ext cx="8960069" cy="533399"/>
          </a:xfrm>
        </p:spPr>
        <p:txBody>
          <a:bodyPr/>
          <a:lstStyle/>
          <a:p>
            <a:pPr lvl="1" eaLnBrk="1" hangingPunct="1">
              <a:defRPr/>
            </a:pPr>
            <a:endParaRPr lang="en-US" dirty="0" smtClean="0"/>
          </a:p>
        </p:txBody>
      </p:sp>
      <p:graphicFrame>
        <p:nvGraphicFramePr>
          <p:cNvPr id="5" name="Content Placeholder 7"/>
          <p:cNvGraphicFramePr>
            <a:graphicFrameLocks/>
          </p:cNvGraphicFramePr>
          <p:nvPr>
            <p:extLst>
              <p:ext uri="{D42A27DB-BD31-4B8C-83A1-F6EECF244321}">
                <p14:modId xmlns:p14="http://schemas.microsoft.com/office/powerpoint/2010/main" val="1054346160"/>
              </p:ext>
            </p:extLst>
          </p:nvPr>
        </p:nvGraphicFramePr>
        <p:xfrm>
          <a:off x="533400" y="1600200"/>
          <a:ext cx="8458200" cy="4648199"/>
        </p:xfrm>
        <a:graphic>
          <a:graphicData uri="http://schemas.openxmlformats.org/drawingml/2006/table">
            <a:tbl>
              <a:tblPr/>
              <a:tblGrid>
                <a:gridCol w="3068171">
                  <a:extLst>
                    <a:ext uri="{9D8B030D-6E8A-4147-A177-3AD203B41FA5}">
                      <a16:colId xmlns:a16="http://schemas.microsoft.com/office/drawing/2014/main" val="20000"/>
                    </a:ext>
                  </a:extLst>
                </a:gridCol>
                <a:gridCol w="2570629">
                  <a:extLst>
                    <a:ext uri="{9D8B030D-6E8A-4147-A177-3AD203B41FA5}">
                      <a16:colId xmlns:a16="http://schemas.microsoft.com/office/drawing/2014/main" val="20001"/>
                    </a:ext>
                  </a:extLst>
                </a:gridCol>
                <a:gridCol w="2819400">
                  <a:extLst>
                    <a:ext uri="{9D8B030D-6E8A-4147-A177-3AD203B41FA5}">
                      <a16:colId xmlns:a16="http://schemas.microsoft.com/office/drawing/2014/main" val="20002"/>
                    </a:ext>
                  </a:extLst>
                </a:gridCol>
              </a:tblGrid>
              <a:tr h="1006249">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CC"/>
                          </a:solidFill>
                          <a:effectLst/>
                          <a:latin typeface="Times New Roman" pitchFamily="18" charset="0"/>
                        </a:rPr>
                        <a:t>Bargaining Characteristic</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3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CC"/>
                          </a:solidFill>
                          <a:effectLst/>
                          <a:latin typeface="Times New Roman" pitchFamily="18" charset="0"/>
                        </a:rPr>
                        <a:t>Distributive Bargaining</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3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rgbClr val="FFFFCC"/>
                          </a:solidFill>
                          <a:effectLst/>
                          <a:latin typeface="Times New Roman" pitchFamily="18" charset="0"/>
                        </a:rPr>
                        <a:t>Integrative Bargaining</a:t>
                      </a:r>
                    </a:p>
                  </a:txBody>
                  <a:tcPr marT="45714" marB="45714" anchor="ctr" anchorCtr="1"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730000"/>
                    </a:solidFill>
                  </a:tcPr>
                </a:tc>
                <a:extLst>
                  <a:ext uri="{0D108BD9-81ED-4DB2-BD59-A6C34878D82A}">
                    <a16:rowId xmlns:a16="http://schemas.microsoft.com/office/drawing/2014/main" val="10000"/>
                  </a:ext>
                </a:extLst>
              </a:tr>
              <a:tr h="583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rPr>
                        <a:t>Goal</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extLst>
                  <a:ext uri="{0D108BD9-81ED-4DB2-BD59-A6C34878D82A}">
                    <a16:rowId xmlns:a16="http://schemas.microsoft.com/office/drawing/2014/main" val="10001"/>
                  </a:ext>
                </a:extLst>
              </a:tr>
              <a:tr h="583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rPr>
                        <a:t>Motivation</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extLst>
                  <a:ext uri="{0D108BD9-81ED-4DB2-BD59-A6C34878D82A}">
                    <a16:rowId xmlns:a16="http://schemas.microsoft.com/office/drawing/2014/main" val="10002"/>
                  </a:ext>
                </a:extLst>
              </a:tr>
              <a:tr h="583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rPr>
                        <a:t>Typical Type of Tactics: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extLst>
                  <a:ext uri="{0D108BD9-81ED-4DB2-BD59-A6C34878D82A}">
                    <a16:rowId xmlns:a16="http://schemas.microsoft.com/office/drawing/2014/main" val="10003"/>
                  </a:ext>
                </a:extLst>
              </a:tr>
              <a:tr h="583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rPr>
                        <a:t>Focus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extLst>
                  <a:ext uri="{0D108BD9-81ED-4DB2-BD59-A6C34878D82A}">
                    <a16:rowId xmlns:a16="http://schemas.microsoft.com/office/drawing/2014/main" val="10004"/>
                  </a:ext>
                </a:extLst>
              </a:tr>
              <a:tr h="58392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rPr>
                        <a:t>Information Sharing</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BE7E7"/>
                    </a:solidFill>
                  </a:tcPr>
                </a:tc>
                <a:extLst>
                  <a:ext uri="{0D108BD9-81ED-4DB2-BD59-A6C34878D82A}">
                    <a16:rowId xmlns:a16="http://schemas.microsoft.com/office/drawing/2014/main" val="10005"/>
                  </a:ext>
                </a:extLst>
              </a:tr>
              <a:tr h="72234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rgbClr val="000000"/>
                          </a:solidFill>
                          <a:effectLst/>
                          <a:latin typeface="Times New Roman" pitchFamily="18" charset="0"/>
                        </a:rPr>
                        <a:t>Well-Suited for this Duration of  Relationships</a:t>
                      </a: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rgbClr val="000000"/>
                        </a:solidFill>
                        <a:effectLst/>
                        <a:latin typeface="Times New Roman" pitchFamily="18" charset="0"/>
                      </a:endParaRPr>
                    </a:p>
                  </a:txBody>
                  <a:tcPr marT="45714" marB="4571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5CBCB"/>
                    </a:solidFill>
                  </a:tcPr>
                </a:tc>
                <a:extLst>
                  <a:ext uri="{0D108BD9-81ED-4DB2-BD59-A6C34878D82A}">
                    <a16:rowId xmlns:a16="http://schemas.microsoft.com/office/drawing/2014/main" val="10006"/>
                  </a:ext>
                </a:extLst>
              </a:tr>
            </a:tbl>
          </a:graphicData>
        </a:graphic>
      </p:graphicFrame>
      <p:sp>
        <p:nvSpPr>
          <p:cNvPr id="2" name="Content Placeholder 1"/>
          <p:cNvSpPr>
            <a:spLocks noGrp="1"/>
          </p:cNvSpPr>
          <p:nvPr>
            <p:ph sz="half" idx="2"/>
          </p:nvPr>
        </p:nvSpPr>
        <p:spPr>
          <a:xfrm>
            <a:off x="2895600" y="6324966"/>
            <a:ext cx="4157487" cy="211748"/>
          </a:xfrm>
        </p:spPr>
        <p:txBody>
          <a:bodyPr/>
          <a:lstStyle/>
          <a:p>
            <a:endParaRPr lang="en-US" dirty="0"/>
          </a:p>
        </p:txBody>
      </p:sp>
    </p:spTree>
    <p:extLst>
      <p:ext uri="{BB962C8B-B14F-4D97-AF65-F5344CB8AC3E}">
        <p14:creationId xmlns:p14="http://schemas.microsoft.com/office/powerpoint/2010/main" val="3244001995"/>
      </p:ext>
    </p:extLst>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532696" y="381000"/>
            <a:ext cx="8078611" cy="1143000"/>
          </a:xfrm>
        </p:spPr>
        <p:txBody>
          <a:bodyPr/>
          <a:lstStyle/>
          <a:p>
            <a:pPr eaLnBrk="1" hangingPunct="1"/>
            <a:r>
              <a:rPr lang="en-US" smtClean="0"/>
              <a:t>Conflict Roles</a:t>
            </a:r>
          </a:p>
        </p:txBody>
      </p:sp>
      <p:sp>
        <p:nvSpPr>
          <p:cNvPr id="12291" name="Rectangle 3"/>
          <p:cNvSpPr>
            <a:spLocks noGrp="1" noChangeArrowheads="1"/>
          </p:cNvSpPr>
          <p:nvPr>
            <p:ph type="body" idx="1"/>
          </p:nvPr>
        </p:nvSpPr>
        <p:spPr>
          <a:xfrm>
            <a:off x="462139" y="1652221"/>
            <a:ext cx="8482542" cy="4755173"/>
          </a:xfrm>
        </p:spPr>
        <p:txBody>
          <a:bodyPr/>
          <a:lstStyle/>
          <a:p>
            <a:pPr eaLnBrk="1" hangingPunct="1">
              <a:lnSpc>
                <a:spcPct val="90000"/>
              </a:lnSpc>
            </a:pPr>
            <a:r>
              <a:rPr lang="en-US" b="1" dirty="0" smtClean="0"/>
              <a:t>Negotiator:</a:t>
            </a:r>
            <a:r>
              <a:rPr lang="en-US" dirty="0" smtClean="0"/>
              <a:t> </a:t>
            </a:r>
            <a:r>
              <a:rPr lang="en-US" sz="2700" dirty="0"/>
              <a:t>A person who tries to find an acceptable solution with another with whom he is in conflict.  This is done by considering various alternatives to allocate outcomes to each side.</a:t>
            </a:r>
          </a:p>
          <a:p>
            <a:pPr lvl="1" eaLnBrk="1" hangingPunct="1">
              <a:lnSpc>
                <a:spcPct val="90000"/>
              </a:lnSpc>
            </a:pPr>
            <a:r>
              <a:rPr lang="en-US" sz="2300" i="1" dirty="0">
                <a:effectLst>
                  <a:outerShdw blurRad="38100" dist="38100" dir="2700000" algn="tl">
                    <a:srgbClr val="000000">
                      <a:alpha val="43137"/>
                    </a:srgbClr>
                  </a:outerShdw>
                </a:effectLst>
              </a:rPr>
              <a:t>Complainant:</a:t>
            </a:r>
            <a:r>
              <a:rPr lang="en-US" sz="2300" dirty="0"/>
              <a:t>  Person who brings attention to a problem</a:t>
            </a:r>
          </a:p>
          <a:p>
            <a:pPr lvl="1" eaLnBrk="1" hangingPunct="1">
              <a:lnSpc>
                <a:spcPct val="90000"/>
              </a:lnSpc>
            </a:pPr>
            <a:r>
              <a:rPr lang="en-US" sz="2300" i="1" dirty="0">
                <a:effectLst>
                  <a:outerShdw blurRad="38100" dist="38100" dir="2700000" algn="tl">
                    <a:srgbClr val="000000">
                      <a:alpha val="43137"/>
                    </a:srgbClr>
                  </a:outerShdw>
                </a:effectLst>
              </a:rPr>
              <a:t>Respondent:</a:t>
            </a:r>
            <a:r>
              <a:rPr lang="en-US" sz="2300" dirty="0"/>
              <a:t>   Person who is the focus of the complaint</a:t>
            </a:r>
          </a:p>
          <a:p>
            <a:pPr eaLnBrk="1" hangingPunct="1">
              <a:lnSpc>
                <a:spcPct val="90000"/>
              </a:lnSpc>
            </a:pPr>
            <a:r>
              <a:rPr lang="en-US" b="1" dirty="0" smtClean="0"/>
              <a:t>Mediator: ______________________</a:t>
            </a:r>
            <a:endParaRPr lang="en-US" sz="2700" dirty="0"/>
          </a:p>
          <a:p>
            <a:pPr eaLnBrk="1" hangingPunct="1">
              <a:lnSpc>
                <a:spcPct val="90000"/>
              </a:lnSpc>
            </a:pPr>
            <a:r>
              <a:rPr lang="en-US" b="1" dirty="0" smtClean="0"/>
              <a:t>A</a:t>
            </a:r>
            <a:r>
              <a:rPr lang="en-US" dirty="0" smtClean="0"/>
              <a:t>___________: </a:t>
            </a:r>
            <a:r>
              <a:rPr lang="en-US" sz="2700" dirty="0"/>
              <a:t>can impose a binding solution</a:t>
            </a:r>
          </a:p>
          <a:p>
            <a:pPr eaLnBrk="1" hangingPunct="1">
              <a:lnSpc>
                <a:spcPct val="90000"/>
              </a:lnSpc>
            </a:pPr>
            <a:r>
              <a:rPr lang="en-US" sz="3300" dirty="0"/>
              <a:t>Managers may act as any of these roles.</a:t>
            </a:r>
          </a:p>
        </p:txBody>
      </p:sp>
    </p:spTree>
    <p:extLst>
      <p:ext uri="{BB962C8B-B14F-4D97-AF65-F5344CB8AC3E}">
        <p14:creationId xmlns:p14="http://schemas.microsoft.com/office/powerpoint/2010/main" val="3684197909"/>
      </p:ext>
    </p:extLst>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747124" cy="1143000"/>
          </a:xfrm>
        </p:spPr>
        <p:txBody>
          <a:bodyPr/>
          <a:lstStyle/>
          <a:p>
            <a:pPr eaLnBrk="1" hangingPunct="1">
              <a:defRPr/>
            </a:pPr>
            <a:r>
              <a:rPr lang="en-US" dirty="0" smtClean="0"/>
              <a:t>The Negotiation Process</a:t>
            </a:r>
            <a:endParaRPr lang="en-US" dirty="0"/>
          </a:p>
        </p:txBody>
      </p:sp>
      <p:sp>
        <p:nvSpPr>
          <p:cNvPr id="4100" name="Content Placeholder 3"/>
          <p:cNvSpPr>
            <a:spLocks noGrp="1"/>
          </p:cNvSpPr>
          <p:nvPr>
            <p:ph sz="half" idx="2"/>
          </p:nvPr>
        </p:nvSpPr>
        <p:spPr>
          <a:xfrm>
            <a:off x="3124200" y="1600933"/>
            <a:ext cx="5867400" cy="4630615"/>
          </a:xfrm>
        </p:spPr>
        <p:txBody>
          <a:bodyPr/>
          <a:lstStyle/>
          <a:p>
            <a:pPr eaLnBrk="1" hangingPunct="1">
              <a:spcBef>
                <a:spcPct val="50000"/>
              </a:spcBef>
            </a:pPr>
            <a:r>
              <a:rPr lang="en-US" sz="2900" dirty="0" smtClean="0"/>
              <a:t>BATNA: ___________________ __________________________</a:t>
            </a:r>
          </a:p>
          <a:p>
            <a:pPr eaLnBrk="1" hangingPunct="1">
              <a:spcBef>
                <a:spcPct val="50000"/>
              </a:spcBef>
            </a:pPr>
            <a:endParaRPr lang="en-US" sz="2900" dirty="0" smtClean="0"/>
          </a:p>
          <a:p>
            <a:pPr eaLnBrk="1" hangingPunct="1"/>
            <a:r>
              <a:rPr lang="en-US" sz="2600" i="1" dirty="0" smtClean="0"/>
              <a:t>The “Bottom Line” for negotiations:  </a:t>
            </a:r>
            <a:r>
              <a:rPr lang="en-US" sz="2600" dirty="0" smtClean="0"/>
              <a:t>Often, ‘no deal’ is better than a bad deal – especially if you have an attractive BATNA.</a:t>
            </a:r>
            <a:endParaRPr lang="en-US" sz="2600" i="1" dirty="0" smtClean="0"/>
          </a:p>
        </p:txBody>
      </p:sp>
      <p:sp>
        <p:nvSpPr>
          <p:cNvPr id="5" name="Footer Placeholder 4"/>
          <p:cNvSpPr>
            <a:spLocks noGrp="1"/>
          </p:cNvSpPr>
          <p:nvPr>
            <p:ph type="ftr" sz="quarter" idx="4294967295"/>
          </p:nvPr>
        </p:nvSpPr>
        <p:spPr>
          <a:xfrm>
            <a:off x="685800" y="6324600"/>
            <a:ext cx="4800600" cy="365125"/>
          </a:xfrm>
          <a:prstGeom prst="rect">
            <a:avLst/>
          </a:prstGeom>
        </p:spPr>
        <p:txBody>
          <a:bodyPr/>
          <a:lstStyle/>
          <a:p>
            <a:pPr>
              <a:defRPr/>
            </a:pPr>
            <a:r>
              <a:rPr lang="en-US" dirty="0"/>
              <a:t> </a:t>
            </a:r>
          </a:p>
        </p:txBody>
      </p:sp>
      <p:sp>
        <p:nvSpPr>
          <p:cNvPr id="6" name="Slide Number Placeholder 5"/>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
        <p:nvSpPr>
          <p:cNvPr id="10" name="Text Box 5"/>
          <p:cNvSpPr txBox="1">
            <a:spLocks noChangeArrowheads="1"/>
          </p:cNvSpPr>
          <p:nvPr/>
        </p:nvSpPr>
        <p:spPr bwMode="blackWhite">
          <a:xfrm>
            <a:off x="457200" y="5881966"/>
            <a:ext cx="5334000" cy="369332"/>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anchor="ctr">
            <a:spAutoFit/>
          </a:bodyPr>
          <a:lstStyle/>
          <a:p>
            <a:pPr algn="r">
              <a:spcBef>
                <a:spcPct val="50000"/>
              </a:spcBef>
              <a:defRPr/>
            </a:pPr>
            <a:r>
              <a:rPr lang="en-US" b="1" dirty="0">
                <a:solidFill>
                  <a:schemeClr val="bg1"/>
                </a:solidFill>
                <a:latin typeface="+mj-lt"/>
              </a:rPr>
              <a:t>E X H I B I T </a:t>
            </a:r>
            <a:r>
              <a:rPr lang="en-US" b="1" dirty="0" smtClean="0">
                <a:solidFill>
                  <a:schemeClr val="bg1"/>
                </a:solidFill>
                <a:latin typeface="+mj-lt"/>
              </a:rPr>
              <a:t>14-8</a:t>
            </a:r>
            <a:endParaRPr lang="en-US" b="1" dirty="0">
              <a:solidFill>
                <a:schemeClr val="bg1"/>
              </a:solidFill>
              <a:latin typeface="+mj-lt"/>
            </a:endParaRPr>
          </a:p>
        </p:txBody>
      </p:sp>
    </p:spTree>
    <p:extLst>
      <p:ext uri="{BB962C8B-B14F-4D97-AF65-F5344CB8AC3E}">
        <p14:creationId xmlns:p14="http://schemas.microsoft.com/office/powerpoint/2010/main" val="110186917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smtClean="0"/>
              <a:t>Advice for Complainants</a:t>
            </a:r>
          </a:p>
        </p:txBody>
      </p:sp>
      <p:sp>
        <p:nvSpPr>
          <p:cNvPr id="13315" name="Rectangle 3"/>
          <p:cNvSpPr>
            <a:spLocks noGrp="1" noChangeArrowheads="1"/>
          </p:cNvSpPr>
          <p:nvPr>
            <p:ph type="body" idx="1"/>
          </p:nvPr>
        </p:nvSpPr>
        <p:spPr/>
        <p:txBody>
          <a:bodyPr/>
          <a:lstStyle/>
          <a:p>
            <a:pPr eaLnBrk="1" hangingPunct="1"/>
            <a:r>
              <a:rPr lang="en-US" dirty="0" smtClean="0"/>
              <a:t>Maintain ____________ of the problem</a:t>
            </a:r>
          </a:p>
          <a:p>
            <a:pPr eaLnBrk="1" hangingPunct="1"/>
            <a:r>
              <a:rPr lang="en-US" dirty="0" smtClean="0"/>
              <a:t>Describe problem in terms of </a:t>
            </a:r>
          </a:p>
          <a:p>
            <a:pPr lvl="1" eaLnBrk="1" hangingPunct="1">
              <a:buFont typeface="Wingdings" pitchFamily="2" charset="2"/>
              <a:buNone/>
            </a:pPr>
            <a:r>
              <a:rPr lang="en-US" dirty="0" smtClean="0">
                <a:sym typeface="Symbol" pitchFamily="18" charset="2"/>
              </a:rPr>
              <a:t></a:t>
            </a:r>
            <a:r>
              <a:rPr lang="en-US" dirty="0" smtClean="0"/>
              <a:t>Behaviors </a:t>
            </a:r>
            <a:r>
              <a:rPr lang="en-US" dirty="0" smtClean="0">
                <a:sym typeface="Symbol" pitchFamily="18" charset="2"/>
              </a:rPr>
              <a:t>Consequences	Feelings</a:t>
            </a:r>
          </a:p>
          <a:p>
            <a:pPr eaLnBrk="1" hangingPunct="1"/>
            <a:r>
              <a:rPr lang="en-US" dirty="0" smtClean="0"/>
              <a:t>Avoid attributing __________ to others</a:t>
            </a:r>
          </a:p>
          <a:p>
            <a:pPr eaLnBrk="1" hangingPunct="1"/>
            <a:r>
              <a:rPr lang="en-US" dirty="0" smtClean="0"/>
              <a:t>Persist until ___________</a:t>
            </a:r>
          </a:p>
          <a:p>
            <a:pPr eaLnBrk="1" hangingPunct="1"/>
            <a:r>
              <a:rPr lang="en-US" dirty="0" smtClean="0"/>
              <a:t>Focus on ________________ as the basis for requesting a change</a:t>
            </a:r>
          </a:p>
        </p:txBody>
      </p:sp>
    </p:spTree>
    <p:extLst>
      <p:ext uri="{BB962C8B-B14F-4D97-AF65-F5344CB8AC3E}">
        <p14:creationId xmlns:p14="http://schemas.microsoft.com/office/powerpoint/2010/main" val="3609020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en-US" smtClean="0"/>
              <a:t>Advice for Respondents</a:t>
            </a:r>
          </a:p>
        </p:txBody>
      </p:sp>
      <p:sp>
        <p:nvSpPr>
          <p:cNvPr id="14339" name="Rectangle 3"/>
          <p:cNvSpPr>
            <a:spLocks noGrp="1" noChangeArrowheads="1"/>
          </p:cNvSpPr>
          <p:nvPr>
            <p:ph type="body" idx="1"/>
          </p:nvPr>
        </p:nvSpPr>
        <p:spPr/>
        <p:txBody>
          <a:bodyPr/>
          <a:lstStyle/>
          <a:p>
            <a:pPr eaLnBrk="1" hangingPunct="1"/>
            <a:r>
              <a:rPr lang="en-US" sz="3200" dirty="0"/>
              <a:t>Establish a </a:t>
            </a:r>
            <a:r>
              <a:rPr lang="en-US" sz="3200" dirty="0" smtClean="0"/>
              <a:t>________ __________ climate</a:t>
            </a:r>
            <a:endParaRPr lang="en-US" sz="3200" dirty="0"/>
          </a:p>
          <a:p>
            <a:pPr lvl="1" eaLnBrk="1" hangingPunct="1"/>
            <a:r>
              <a:rPr lang="en-US" sz="2700" dirty="0"/>
              <a:t>Show genuine interest and concern</a:t>
            </a:r>
          </a:p>
          <a:p>
            <a:pPr lvl="1" eaLnBrk="1" hangingPunct="1"/>
            <a:r>
              <a:rPr lang="en-US" sz="2700" dirty="0"/>
              <a:t>Let the other person “blow off steam” first</a:t>
            </a:r>
          </a:p>
          <a:p>
            <a:pPr eaLnBrk="1" hangingPunct="1"/>
            <a:r>
              <a:rPr lang="en-US" sz="3200" dirty="0"/>
              <a:t>Ask fact-finding questions</a:t>
            </a:r>
          </a:p>
          <a:p>
            <a:pPr eaLnBrk="1" hangingPunct="1"/>
            <a:r>
              <a:rPr lang="en-US" sz="3200" dirty="0"/>
              <a:t>Keep discussion focused </a:t>
            </a:r>
            <a:r>
              <a:rPr lang="en-US" sz="3200" dirty="0" smtClean="0"/>
              <a:t>on _________.</a:t>
            </a:r>
            <a:endParaRPr lang="en-US" sz="3200" dirty="0"/>
          </a:p>
          <a:p>
            <a:pPr eaLnBrk="1" hangingPunct="1"/>
            <a:r>
              <a:rPr lang="en-US" sz="3200" dirty="0"/>
              <a:t>Focus on underlying </a:t>
            </a:r>
            <a:r>
              <a:rPr lang="en-US" sz="3200" dirty="0" smtClean="0"/>
              <a:t>_______, </a:t>
            </a:r>
            <a:r>
              <a:rPr lang="en-US" sz="3200" dirty="0"/>
              <a:t>not positions.</a:t>
            </a:r>
          </a:p>
          <a:p>
            <a:pPr eaLnBrk="1" hangingPunct="1"/>
            <a:r>
              <a:rPr lang="en-US" sz="3200" dirty="0"/>
              <a:t>Ask the complainant to generate at least three recommended solutions.</a:t>
            </a:r>
          </a:p>
        </p:txBody>
      </p:sp>
    </p:spTree>
    <p:extLst>
      <p:ext uri="{BB962C8B-B14F-4D97-AF65-F5344CB8AC3E}">
        <p14:creationId xmlns:p14="http://schemas.microsoft.com/office/powerpoint/2010/main" val="34656343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pPr eaLnBrk="1" hangingPunct="1"/>
            <a:r>
              <a:rPr lang="en-US" smtClean="0"/>
              <a:t>Advice for Mediators</a:t>
            </a:r>
          </a:p>
        </p:txBody>
      </p:sp>
      <p:sp>
        <p:nvSpPr>
          <p:cNvPr id="15363" name="Rectangle 3"/>
          <p:cNvSpPr>
            <a:spLocks noGrp="1" noChangeArrowheads="1"/>
          </p:cNvSpPr>
          <p:nvPr>
            <p:ph type="body" idx="1"/>
          </p:nvPr>
        </p:nvSpPr>
        <p:spPr>
          <a:xfrm>
            <a:off x="405695" y="1600933"/>
            <a:ext cx="8482542" cy="3352067"/>
          </a:xfrm>
        </p:spPr>
        <p:txBody>
          <a:bodyPr/>
          <a:lstStyle/>
          <a:p>
            <a:pPr eaLnBrk="1" hangingPunct="1">
              <a:lnSpc>
                <a:spcPct val="80000"/>
              </a:lnSpc>
            </a:pPr>
            <a:r>
              <a:rPr lang="en-US" sz="2800" dirty="0"/>
              <a:t>Acknowledge that conflict exists.</a:t>
            </a:r>
          </a:p>
          <a:p>
            <a:pPr lvl="1" eaLnBrk="1" hangingPunct="1">
              <a:lnSpc>
                <a:spcPct val="80000"/>
              </a:lnSpc>
            </a:pPr>
            <a:r>
              <a:rPr lang="en-US" sz="2000" dirty="0"/>
              <a:t>Control the </a:t>
            </a:r>
            <a:r>
              <a:rPr lang="en-US" sz="2000" i="1" dirty="0"/>
              <a:t>process</a:t>
            </a:r>
            <a:r>
              <a:rPr lang="en-US" sz="2000" dirty="0"/>
              <a:t> of discussion</a:t>
            </a:r>
          </a:p>
          <a:p>
            <a:pPr lvl="1" eaLnBrk="1" hangingPunct="1">
              <a:lnSpc>
                <a:spcPct val="80000"/>
              </a:lnSpc>
            </a:pPr>
            <a:r>
              <a:rPr lang="en-US" sz="2000" dirty="0"/>
              <a:t>Propose a problem-solving approach.</a:t>
            </a:r>
          </a:p>
          <a:p>
            <a:pPr eaLnBrk="1" hangingPunct="1">
              <a:lnSpc>
                <a:spcPct val="80000"/>
              </a:lnSpc>
            </a:pPr>
            <a:r>
              <a:rPr lang="en-US" sz="2800" dirty="0" smtClean="0"/>
              <a:t>Manage </a:t>
            </a:r>
            <a:r>
              <a:rPr lang="en-US" sz="2800" dirty="0"/>
              <a:t>the </a:t>
            </a:r>
            <a:r>
              <a:rPr lang="en-US" sz="2800" i="1" dirty="0"/>
              <a:t>content </a:t>
            </a:r>
            <a:r>
              <a:rPr lang="en-US" sz="2800" dirty="0"/>
              <a:t>of the discussion.</a:t>
            </a:r>
          </a:p>
          <a:p>
            <a:pPr eaLnBrk="1" hangingPunct="1">
              <a:lnSpc>
                <a:spcPct val="80000"/>
              </a:lnSpc>
            </a:pPr>
            <a:r>
              <a:rPr lang="en-US" sz="2800" dirty="0"/>
              <a:t>Keep the conflict from </a:t>
            </a:r>
            <a:r>
              <a:rPr lang="en-US" sz="2800" dirty="0" smtClean="0"/>
              <a:t>___________.</a:t>
            </a:r>
            <a:endParaRPr lang="en-US" sz="2800" dirty="0"/>
          </a:p>
          <a:p>
            <a:pPr eaLnBrk="1" hangingPunct="1">
              <a:lnSpc>
                <a:spcPct val="80000"/>
              </a:lnSpc>
            </a:pPr>
            <a:r>
              <a:rPr lang="en-US" sz="2800" dirty="0"/>
              <a:t>Help the parties use </a:t>
            </a:r>
            <a:r>
              <a:rPr lang="en-US" sz="2800" dirty="0" smtClean="0"/>
              <a:t>________ _______.</a:t>
            </a:r>
            <a:endParaRPr lang="en-US" sz="2800" dirty="0"/>
          </a:p>
          <a:p>
            <a:pPr lvl="1" eaLnBrk="1" hangingPunct="1">
              <a:lnSpc>
                <a:spcPct val="80000"/>
              </a:lnSpc>
            </a:pPr>
            <a:r>
              <a:rPr lang="en-US" sz="2000" dirty="0"/>
              <a:t>Invent options for mutual gain</a:t>
            </a:r>
          </a:p>
          <a:p>
            <a:pPr lvl="1" eaLnBrk="1" hangingPunct="1">
              <a:lnSpc>
                <a:spcPct val="80000"/>
              </a:lnSpc>
            </a:pPr>
            <a:r>
              <a:rPr lang="en-US" sz="2000" dirty="0"/>
              <a:t>Evaluate options in light of underlying concerns and objective criteria</a:t>
            </a:r>
          </a:p>
        </p:txBody>
      </p:sp>
      <p:sp>
        <p:nvSpPr>
          <p:cNvPr id="3" name="TextBox 2"/>
          <p:cNvSpPr txBox="1"/>
          <p:nvPr/>
        </p:nvSpPr>
        <p:spPr>
          <a:xfrm>
            <a:off x="503238" y="5105400"/>
            <a:ext cx="8534400" cy="1477328"/>
          </a:xfrm>
          <a:prstGeom prst="rect">
            <a:avLst/>
          </a:prstGeom>
          <a:gradFill flip="none" rotWithShape="1">
            <a:gsLst>
              <a:gs pos="0">
                <a:srgbClr val="85DFFF">
                  <a:tint val="66000"/>
                  <a:satMod val="160000"/>
                </a:srgbClr>
              </a:gs>
              <a:gs pos="50000">
                <a:srgbClr val="85DFFF">
                  <a:tint val="44500"/>
                  <a:satMod val="160000"/>
                </a:srgbClr>
              </a:gs>
              <a:gs pos="100000">
                <a:srgbClr val="85DFFF">
                  <a:tint val="23500"/>
                  <a:satMod val="160000"/>
                </a:srgbClr>
              </a:gs>
            </a:gsLst>
            <a:lin ang="10800000" scaled="1"/>
            <a:tileRect/>
          </a:gradFill>
        </p:spPr>
        <p:txBody>
          <a:bodyPr wrap="square" rtlCol="0">
            <a:spAutoFit/>
          </a:bodyPr>
          <a:lstStyle/>
          <a:p>
            <a:r>
              <a:rPr lang="en-US" dirty="0" smtClean="0"/>
              <a:t>Several optional videos offer mediation suggestions.  Here are a few:</a:t>
            </a:r>
          </a:p>
          <a:p>
            <a:pPr marL="285750" indent="-285750">
              <a:buFont typeface="Arial" panose="020B0604020202020204" pitchFamily="34" charset="0"/>
              <a:buChar char="•"/>
            </a:pPr>
            <a:r>
              <a:rPr lang="en-US" dirty="0" smtClean="0">
                <a:hlinkClick r:id="rId2"/>
              </a:rPr>
              <a:t>https://www.youtube.com/watch?v=oqFoy8ehzuc</a:t>
            </a:r>
            <a:r>
              <a:rPr lang="en-US" dirty="0" smtClean="0"/>
              <a:t> (3 min.)</a:t>
            </a:r>
          </a:p>
          <a:p>
            <a:pPr marL="285750" indent="-285750">
              <a:buFont typeface="Arial" panose="020B0604020202020204" pitchFamily="34" charset="0"/>
              <a:buChar char="•"/>
            </a:pPr>
            <a:r>
              <a:rPr lang="en-US" dirty="0">
                <a:hlinkClick r:id="rId3"/>
              </a:rPr>
              <a:t>https://</a:t>
            </a:r>
            <a:r>
              <a:rPr lang="en-US" dirty="0" smtClean="0">
                <a:hlinkClick r:id="rId3"/>
              </a:rPr>
              <a:t>www.youtube.com/watch?v=fS0T-Bbq5tU</a:t>
            </a:r>
            <a:r>
              <a:rPr lang="en-US" dirty="0" smtClean="0"/>
              <a:t> (11 min.)</a:t>
            </a:r>
          </a:p>
          <a:p>
            <a:pPr marL="285750" indent="-285750">
              <a:buFont typeface="Arial" panose="020B0604020202020204" pitchFamily="34" charset="0"/>
              <a:buChar char="•"/>
            </a:pPr>
            <a:r>
              <a:rPr lang="en-US" dirty="0" smtClean="0">
                <a:hlinkClick r:id="rId4"/>
              </a:rPr>
              <a:t>https</a:t>
            </a:r>
            <a:r>
              <a:rPr lang="en-US" dirty="0">
                <a:hlinkClick r:id="rId4"/>
              </a:rPr>
              <a:t>://</a:t>
            </a:r>
            <a:r>
              <a:rPr lang="en-US" dirty="0" smtClean="0">
                <a:hlinkClick r:id="rId4"/>
              </a:rPr>
              <a:t>www.youtube.com/watch?v=VFeYrTI6vFs</a:t>
            </a:r>
            <a:r>
              <a:rPr lang="en-US" dirty="0" smtClean="0"/>
              <a:t> (4 min.)</a:t>
            </a:r>
          </a:p>
          <a:p>
            <a:pPr marL="285750" indent="-285750">
              <a:buFont typeface="Arial" panose="020B0604020202020204" pitchFamily="34" charset="0"/>
              <a:buChar char="•"/>
            </a:pPr>
            <a:r>
              <a:rPr lang="en-US" dirty="0">
                <a:hlinkClick r:id="rId5"/>
              </a:rPr>
              <a:t>https://</a:t>
            </a:r>
            <a:r>
              <a:rPr lang="en-US" dirty="0" smtClean="0">
                <a:hlinkClick r:id="rId5"/>
              </a:rPr>
              <a:t>www.youtube.com/watch?v=UUVmPVKaJzk</a:t>
            </a:r>
            <a:r>
              <a:rPr lang="en-US" dirty="0" smtClean="0"/>
              <a:t> (14 min.)</a:t>
            </a:r>
          </a:p>
        </p:txBody>
      </p:sp>
    </p:spTree>
    <p:extLst>
      <p:ext uri="{BB962C8B-B14F-4D97-AF65-F5344CB8AC3E}">
        <p14:creationId xmlns:p14="http://schemas.microsoft.com/office/powerpoint/2010/main" val="358034295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sz="3800" dirty="0"/>
              <a:t>Managerial Conflict </a:t>
            </a:r>
            <a:r>
              <a:rPr lang="en-US" sz="3800" dirty="0" smtClean="0"/>
              <a:t>Management </a:t>
            </a:r>
            <a:r>
              <a:rPr lang="en-US" sz="3800" dirty="0"/>
              <a:t>Strategies Focused on Individuals</a:t>
            </a:r>
          </a:p>
        </p:txBody>
      </p:sp>
      <p:sp>
        <p:nvSpPr>
          <p:cNvPr id="16387" name="Rectangle 3"/>
          <p:cNvSpPr>
            <a:spLocks noGrp="1" noChangeArrowheads="1"/>
          </p:cNvSpPr>
          <p:nvPr>
            <p:ph type="body" sz="half" idx="1"/>
          </p:nvPr>
        </p:nvSpPr>
        <p:spPr/>
        <p:txBody>
          <a:bodyPr/>
          <a:lstStyle/>
          <a:p>
            <a:pPr eaLnBrk="1" hangingPunct="1"/>
            <a:r>
              <a:rPr lang="en-US" sz="2800" dirty="0"/>
              <a:t>Increasing awareness of </a:t>
            </a:r>
            <a:r>
              <a:rPr lang="en-US" sz="2800" dirty="0" smtClean="0"/>
              <a:t>________ </a:t>
            </a:r>
            <a:r>
              <a:rPr lang="en-US" sz="2800" dirty="0"/>
              <a:t>of conflict</a:t>
            </a:r>
          </a:p>
          <a:p>
            <a:pPr eaLnBrk="1" hangingPunct="1"/>
            <a:r>
              <a:rPr lang="en-US" sz="2800" dirty="0"/>
              <a:t>Increasing diversity awareness and skills</a:t>
            </a:r>
          </a:p>
          <a:p>
            <a:pPr eaLnBrk="1" hangingPunct="1"/>
            <a:r>
              <a:rPr lang="en-US" sz="2800" dirty="0"/>
              <a:t>Practicing job </a:t>
            </a:r>
            <a:r>
              <a:rPr lang="en-US" sz="2800" dirty="0" smtClean="0"/>
              <a:t>_______</a:t>
            </a:r>
            <a:endParaRPr lang="en-US" sz="2800" dirty="0"/>
          </a:p>
          <a:p>
            <a:pPr eaLnBrk="1" hangingPunct="1"/>
            <a:r>
              <a:rPr lang="en-US" sz="2800" dirty="0"/>
              <a:t>Using permanent transfers or dismissals when necessary</a:t>
            </a:r>
          </a:p>
          <a:p>
            <a:pPr eaLnBrk="1" hangingPunct="1">
              <a:buFont typeface="Wingdings" pitchFamily="2" charset="2"/>
              <a:buNone/>
            </a:pPr>
            <a:endParaRPr lang="en-US" sz="3300" dirty="0"/>
          </a:p>
        </p:txBody>
      </p:sp>
      <p:sp>
        <p:nvSpPr>
          <p:cNvPr id="2" name="Content Placeholder 1"/>
          <p:cNvSpPr>
            <a:spLocks noGrp="1"/>
          </p:cNvSpPr>
          <p:nvPr>
            <p:ph sz="half" idx="2"/>
          </p:nvPr>
        </p:nvSpPr>
        <p:spPr>
          <a:xfrm>
            <a:off x="5105400" y="1600933"/>
            <a:ext cx="3782837" cy="4630615"/>
          </a:xfrm>
        </p:spPr>
        <p:txBody>
          <a:bodyPr/>
          <a:lstStyle/>
          <a:p>
            <a:endParaRPr lang="en-US"/>
          </a:p>
        </p:txBody>
      </p:sp>
    </p:spTree>
    <p:extLst>
      <p:ext uri="{BB962C8B-B14F-4D97-AF65-F5344CB8AC3E}">
        <p14:creationId xmlns:p14="http://schemas.microsoft.com/office/powerpoint/2010/main" val="3684016781"/>
      </p:ext>
    </p:extLst>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sz="3700" dirty="0" smtClean="0"/>
              <a:t>Conflict Management Strategies     Focused on the Organization</a:t>
            </a:r>
          </a:p>
        </p:txBody>
      </p:sp>
      <p:sp>
        <p:nvSpPr>
          <p:cNvPr id="17411" name="Rectangle 3"/>
          <p:cNvSpPr>
            <a:spLocks noGrp="1" noChangeArrowheads="1"/>
          </p:cNvSpPr>
          <p:nvPr>
            <p:ph type="body" sz="half" idx="1"/>
          </p:nvPr>
        </p:nvSpPr>
        <p:spPr>
          <a:xfrm>
            <a:off x="405694" y="1600933"/>
            <a:ext cx="4775905" cy="4630615"/>
          </a:xfrm>
        </p:spPr>
        <p:txBody>
          <a:bodyPr/>
          <a:lstStyle/>
          <a:p>
            <a:pPr eaLnBrk="1" hangingPunct="1"/>
            <a:r>
              <a:rPr lang="en-US" sz="2900" dirty="0"/>
              <a:t>Changing </a:t>
            </a:r>
            <a:r>
              <a:rPr lang="en-US" sz="2900" dirty="0" smtClean="0"/>
              <a:t>a firm’s structure </a:t>
            </a:r>
            <a:r>
              <a:rPr lang="en-US" sz="2900" dirty="0"/>
              <a:t>or culture</a:t>
            </a:r>
          </a:p>
          <a:p>
            <a:pPr eaLnBrk="1" hangingPunct="1"/>
            <a:r>
              <a:rPr lang="en-US" sz="2900" dirty="0" smtClean="0"/>
              <a:t>Altering sources </a:t>
            </a:r>
            <a:r>
              <a:rPr lang="en-US" sz="2900" dirty="0"/>
              <a:t>of </a:t>
            </a:r>
            <a:r>
              <a:rPr lang="en-US" sz="2900" dirty="0" smtClean="0"/>
              <a:t>conflict</a:t>
            </a:r>
          </a:p>
          <a:p>
            <a:pPr eaLnBrk="1" hangingPunct="1"/>
            <a:r>
              <a:rPr lang="en-US" sz="2900" dirty="0" smtClean="0"/>
              <a:t>Constructive (functional) conflict management:</a:t>
            </a:r>
          </a:p>
          <a:p>
            <a:pPr lvl="1" eaLnBrk="1" hangingPunct="1"/>
            <a:r>
              <a:rPr lang="en-US" sz="2500" dirty="0"/>
              <a:t>T</a:t>
            </a:r>
            <a:r>
              <a:rPr lang="en-US" sz="2500" dirty="0" smtClean="0"/>
              <a:t>oo little conflict leads to apathy and Groupthink.</a:t>
            </a:r>
          </a:p>
          <a:p>
            <a:pPr lvl="1" eaLnBrk="1" hangingPunct="1"/>
            <a:r>
              <a:rPr lang="en-US" sz="2500" dirty="0" smtClean="0"/>
              <a:t>Too much is disruptive.    </a:t>
            </a:r>
            <a:endParaRPr lang="en-US" sz="2500" dirty="0"/>
          </a:p>
        </p:txBody>
      </p:sp>
      <p:sp>
        <p:nvSpPr>
          <p:cNvPr id="2" name="Content Placeholder 1"/>
          <p:cNvSpPr>
            <a:spLocks noGrp="1"/>
          </p:cNvSpPr>
          <p:nvPr>
            <p:ph sz="half" idx="2"/>
          </p:nvPr>
        </p:nvSpPr>
        <p:spPr/>
        <p:txBody>
          <a:bodyPr/>
          <a:lstStyle/>
          <a:p>
            <a:endParaRPr lang="en-US"/>
          </a:p>
        </p:txBody>
      </p:sp>
    </p:spTree>
    <p:extLst>
      <p:ext uri="{BB962C8B-B14F-4D97-AF65-F5344CB8AC3E}">
        <p14:creationId xmlns:p14="http://schemas.microsoft.com/office/powerpoint/2010/main" val="127718343"/>
      </p:ext>
    </p:extLst>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US" smtClean="0"/>
              <a:t>Learning Objectives</a:t>
            </a:r>
          </a:p>
        </p:txBody>
      </p:sp>
      <p:sp>
        <p:nvSpPr>
          <p:cNvPr id="4099" name="Rectangle 3"/>
          <p:cNvSpPr>
            <a:spLocks noGrp="1" noChangeArrowheads="1"/>
          </p:cNvSpPr>
          <p:nvPr>
            <p:ph type="body" idx="1"/>
          </p:nvPr>
        </p:nvSpPr>
        <p:spPr/>
        <p:txBody>
          <a:bodyPr/>
          <a:lstStyle/>
          <a:p>
            <a:pPr eaLnBrk="1" hangingPunct="1">
              <a:buFont typeface="Wingdings" pitchFamily="2" charset="2"/>
              <a:buNone/>
            </a:pPr>
            <a:r>
              <a:rPr lang="en-US" sz="2900" dirty="0"/>
              <a:t>After studying the chapter, you should be able to:</a:t>
            </a:r>
          </a:p>
          <a:p>
            <a:pPr lvl="1" eaLnBrk="1" hangingPunct="1"/>
            <a:r>
              <a:rPr lang="en-US" sz="2700" dirty="0"/>
              <a:t>Explain why conflict arises, and identify the types and sources of conflict in organizations</a:t>
            </a:r>
            <a:r>
              <a:rPr lang="en-US" sz="2700" dirty="0" smtClean="0"/>
              <a:t>.</a:t>
            </a:r>
          </a:p>
          <a:p>
            <a:pPr lvl="1" eaLnBrk="1" hangingPunct="1"/>
            <a:r>
              <a:rPr lang="en-US" sz="2700" dirty="0" smtClean="0"/>
              <a:t>Note how views of organizational conflict have changed.</a:t>
            </a:r>
            <a:endParaRPr lang="en-US" sz="2700" dirty="0"/>
          </a:p>
          <a:p>
            <a:pPr lvl="1" eaLnBrk="1" hangingPunct="1"/>
            <a:r>
              <a:rPr lang="en-US" sz="2700" dirty="0"/>
              <a:t>Describe conflict management strategies that managers can use to resolve conflict effectively.</a:t>
            </a:r>
          </a:p>
          <a:p>
            <a:pPr lvl="1" eaLnBrk="1" hangingPunct="1"/>
            <a:r>
              <a:rPr lang="en-US" sz="2700" dirty="0"/>
              <a:t>Understand the nature of </a:t>
            </a:r>
            <a:r>
              <a:rPr lang="en-US" sz="2700" dirty="0" smtClean="0"/>
              <a:t>negotiation and mediation.</a:t>
            </a:r>
            <a:endParaRPr lang="en-US" sz="2700" dirty="0"/>
          </a:p>
        </p:txBody>
      </p:sp>
    </p:spTree>
    <p:extLst>
      <p:ext uri="{BB962C8B-B14F-4D97-AF65-F5344CB8AC3E}">
        <p14:creationId xmlns:p14="http://schemas.microsoft.com/office/powerpoint/2010/main" val="3504958864"/>
      </p:ext>
    </p:extLst>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6876" y="274760"/>
            <a:ext cx="8442324" cy="1143000"/>
          </a:xfrm>
        </p:spPr>
        <p:txBody>
          <a:bodyPr/>
          <a:lstStyle/>
          <a:p>
            <a:pPr eaLnBrk="1" hangingPunct="1">
              <a:defRPr/>
            </a:pPr>
            <a:r>
              <a:rPr lang="en-US" dirty="0" smtClean="0"/>
              <a:t>Global Implications</a:t>
            </a:r>
            <a:endParaRPr lang="en-US" dirty="0"/>
          </a:p>
        </p:txBody>
      </p:sp>
      <p:pic>
        <p:nvPicPr>
          <p:cNvPr id="31747" name="Picture 4" descr="C:\Users\Bob Stretch\AppData\Local\Microsoft\Windows\Temporary Internet Files\Content.IE5\H1JVA1FE\MCj04325690000[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306114"/>
            <a:ext cx="1143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8" name="Content Placeholder 8"/>
          <p:cNvSpPr>
            <a:spLocks noGrp="1"/>
          </p:cNvSpPr>
          <p:nvPr>
            <p:ph idx="1"/>
          </p:nvPr>
        </p:nvSpPr>
        <p:spPr>
          <a:xfrm>
            <a:off x="457200" y="1524000"/>
            <a:ext cx="8610600" cy="4800600"/>
          </a:xfrm>
        </p:spPr>
        <p:txBody>
          <a:bodyPr/>
          <a:lstStyle/>
          <a:p>
            <a:pPr eaLnBrk="1" hangingPunct="1"/>
            <a:r>
              <a:rPr lang="en-US" sz="3000" dirty="0" smtClean="0">
                <a:effectLst>
                  <a:outerShdw blurRad="38100" dist="38100" dir="2700000" algn="tl">
                    <a:srgbClr val="000000">
                      <a:alpha val="43137"/>
                    </a:srgbClr>
                  </a:outerShdw>
                </a:effectLst>
              </a:rPr>
              <a:t>Conflict and Culture</a:t>
            </a:r>
          </a:p>
          <a:p>
            <a:pPr lvl="1" eaLnBrk="1" hangingPunct="1"/>
            <a:r>
              <a:rPr lang="en-US" sz="2700" dirty="0" smtClean="0"/>
              <a:t>Asian and U.S. managers view conflict differently</a:t>
            </a:r>
          </a:p>
          <a:p>
            <a:pPr lvl="1" eaLnBrk="1" hangingPunct="1"/>
            <a:r>
              <a:rPr lang="en-US" sz="2700" dirty="0" smtClean="0"/>
              <a:t>U.S. managers are more likely to use competing;  Japanese use compromise and avoidance</a:t>
            </a:r>
          </a:p>
          <a:p>
            <a:pPr eaLnBrk="1" hangingPunct="1"/>
            <a:r>
              <a:rPr lang="en-US" sz="3000" dirty="0" smtClean="0">
                <a:effectLst>
                  <a:outerShdw blurRad="38100" dist="38100" dir="2700000" algn="tl">
                    <a:srgbClr val="000000">
                      <a:alpha val="43137"/>
                    </a:srgbClr>
                  </a:outerShdw>
                </a:effectLst>
              </a:rPr>
              <a:t>Cultural Differences in Negotiations</a:t>
            </a:r>
            <a:r>
              <a:rPr lang="en-US" sz="3000" dirty="0" smtClean="0"/>
              <a:t>.</a:t>
            </a:r>
            <a:r>
              <a:rPr lang="en-US" sz="2800" i="1" dirty="0" smtClean="0"/>
              <a:t> Examples:</a:t>
            </a:r>
          </a:p>
          <a:p>
            <a:pPr lvl="1" eaLnBrk="1" hangingPunct="1"/>
            <a:r>
              <a:rPr lang="en-US" sz="2700" dirty="0" smtClean="0"/>
              <a:t>American negotiators are more likely than Japanese bargainers to make a first offer</a:t>
            </a:r>
          </a:p>
          <a:p>
            <a:pPr lvl="1" eaLnBrk="1" hangingPunct="1"/>
            <a:r>
              <a:rPr lang="en-US" sz="2700" dirty="0" smtClean="0"/>
              <a:t>North Americans use facts to persuade, Arabs use emotion, and Russians use asserted ideals</a:t>
            </a:r>
          </a:p>
          <a:p>
            <a:pPr lvl="1" eaLnBrk="1" hangingPunct="1"/>
            <a:r>
              <a:rPr lang="en-US" sz="2700" dirty="0" smtClean="0"/>
              <a:t>Brazilians say “no” more often than Americans. </a:t>
            </a:r>
          </a:p>
          <a:p>
            <a:pPr lvl="2" eaLnBrk="1" hangingPunct="1"/>
            <a:endParaRPr lang="en-US" dirty="0" smtClean="0"/>
          </a:p>
        </p:txBody>
      </p:sp>
      <p:sp>
        <p:nvSpPr>
          <p:cNvPr id="8" name="Slide Number Placeholder 7"/>
          <p:cNvSpPr>
            <a:spLocks noGrp="1"/>
          </p:cNvSpPr>
          <p:nvPr>
            <p:ph type="sldNum" sz="quarter" idx="4294967295"/>
          </p:nvPr>
        </p:nvSpPr>
        <p:spPr>
          <a:xfrm>
            <a:off x="6553200" y="6356350"/>
            <a:ext cx="2133600" cy="365125"/>
          </a:xfrm>
          <a:prstGeom prst="rect">
            <a:avLst/>
          </a:prstGeom>
        </p:spPr>
        <p:txBody>
          <a:bodyPr/>
          <a:lstStyle/>
          <a:p>
            <a:pPr>
              <a:defRPr/>
            </a:pPr>
            <a:r>
              <a:rPr lang="en-US" dirty="0"/>
              <a:t> </a:t>
            </a:r>
          </a:p>
        </p:txBody>
      </p:sp>
      <p:sp>
        <p:nvSpPr>
          <p:cNvPr id="10" name="Footer Placeholder 9"/>
          <p:cNvSpPr>
            <a:spLocks noGrp="1"/>
          </p:cNvSpPr>
          <p:nvPr>
            <p:ph type="ftr" sz="quarter" idx="4294967295"/>
          </p:nvPr>
        </p:nvSpPr>
        <p:spPr>
          <a:xfrm>
            <a:off x="685800" y="6324600"/>
            <a:ext cx="4648200" cy="365125"/>
          </a:xfrm>
          <a:prstGeom prst="rect">
            <a:avLst/>
          </a:prstGeom>
        </p:spPr>
        <p:txBody>
          <a:bodyPr/>
          <a:lstStyle/>
          <a:p>
            <a:pPr>
              <a:defRPr/>
            </a:pPr>
            <a:r>
              <a:rPr lang="en-US" dirty="0"/>
              <a:t> </a:t>
            </a:r>
          </a:p>
        </p:txBody>
      </p:sp>
    </p:spTree>
    <p:extLst>
      <p:ext uri="{BB962C8B-B14F-4D97-AF65-F5344CB8AC3E}">
        <p14:creationId xmlns:p14="http://schemas.microsoft.com/office/powerpoint/2010/main" val="675230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05695" y="1600933"/>
            <a:ext cx="4623505" cy="4630615"/>
          </a:xfrm>
        </p:spPr>
        <p:txBody>
          <a:bodyPr/>
          <a:lstStyle/>
          <a:p>
            <a:r>
              <a:rPr lang="en-US" sz="2800" dirty="0" smtClean="0"/>
              <a:t>There are numerous sources of and types of conflict.</a:t>
            </a:r>
          </a:p>
          <a:p>
            <a:r>
              <a:rPr lang="en-US" sz="2800" dirty="0" smtClean="0"/>
              <a:t>Dual-Concerns model helps organize conflict management strategies. </a:t>
            </a:r>
          </a:p>
          <a:p>
            <a:r>
              <a:rPr lang="en-US" sz="2800" dirty="0" smtClean="0"/>
              <a:t>Conflict may be functional or dysfunctional.</a:t>
            </a:r>
          </a:p>
          <a:p>
            <a:r>
              <a:rPr lang="en-US" sz="2800" dirty="0" smtClean="0"/>
              <a:t>Managers play one of three roles in conflict mgt.</a:t>
            </a:r>
            <a:endParaRPr lang="en-US" sz="2800" dirty="0"/>
          </a:p>
        </p:txBody>
      </p:sp>
    </p:spTree>
    <p:extLst>
      <p:ext uri="{BB962C8B-B14F-4D97-AF65-F5344CB8AC3E}">
        <p14:creationId xmlns:p14="http://schemas.microsoft.com/office/powerpoint/2010/main" val="38677446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US" sz="3800"/>
              <a:t>Types (Levels) of Conflict</a:t>
            </a:r>
          </a:p>
        </p:txBody>
      </p:sp>
      <p:sp>
        <p:nvSpPr>
          <p:cNvPr id="6147" name="Text Box 3"/>
          <p:cNvSpPr txBox="1">
            <a:spLocks noChangeArrowheads="1"/>
          </p:cNvSpPr>
          <p:nvPr/>
        </p:nvSpPr>
        <p:spPr bwMode="auto">
          <a:xfrm>
            <a:off x="497418" y="6172200"/>
            <a:ext cx="2321982" cy="553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1" tIns="45715" rIns="91431" bIns="45715">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fontAlgn="base" hangingPunct="1">
              <a:spcBef>
                <a:spcPct val="50000"/>
              </a:spcBef>
              <a:spcAft>
                <a:spcPct val="0"/>
              </a:spcAft>
            </a:pPr>
            <a:r>
              <a:rPr lang="en-US" sz="1000" dirty="0" smtClean="0">
                <a:solidFill>
                  <a:srgbClr val="000000"/>
                </a:solidFill>
              </a:rPr>
              <a:t>Note:  This Exhibit is not found in the Robbins – Judge textbook.  I hope that doesn’t cause a conflict for you. </a:t>
            </a:r>
            <a:endParaRPr lang="en-US" sz="1000" dirty="0">
              <a:solidFill>
                <a:srgbClr val="000000"/>
              </a:solidFill>
            </a:endParaRPr>
          </a:p>
        </p:txBody>
      </p:sp>
      <p:sp>
        <p:nvSpPr>
          <p:cNvPr id="2" name="TextBox 1"/>
          <p:cNvSpPr txBox="1"/>
          <p:nvPr/>
        </p:nvSpPr>
        <p:spPr>
          <a:xfrm>
            <a:off x="497418" y="1676400"/>
            <a:ext cx="8265582" cy="1200329"/>
          </a:xfrm>
          <a:prstGeom prst="rect">
            <a:avLst/>
          </a:prstGeom>
          <a:noFill/>
        </p:spPr>
        <p:txBody>
          <a:bodyPr wrap="square" rtlCol="0">
            <a:spAutoFit/>
          </a:bodyPr>
          <a:lstStyle/>
          <a:p>
            <a:r>
              <a:rPr lang="en-US" sz="2400" dirty="0" smtClean="0"/>
              <a:t>Conflict is a </a:t>
            </a:r>
            <a:r>
              <a:rPr lang="en-US" sz="2400" dirty="0"/>
              <a:t>process that begins when one party </a:t>
            </a:r>
            <a:r>
              <a:rPr lang="en-US" sz="2400" i="1" dirty="0"/>
              <a:t>perceives</a:t>
            </a:r>
            <a:r>
              <a:rPr lang="en-US" sz="2400" dirty="0"/>
              <a:t> that another party is negatively affecting the first party’s interests.</a:t>
            </a:r>
          </a:p>
        </p:txBody>
      </p:sp>
      <p:graphicFrame>
        <p:nvGraphicFramePr>
          <p:cNvPr id="3" name="Table 2"/>
          <p:cNvGraphicFramePr>
            <a:graphicFrameLocks noGrp="1"/>
          </p:cNvGraphicFramePr>
          <p:nvPr>
            <p:extLst>
              <p:ext uri="{D42A27DB-BD31-4B8C-83A1-F6EECF244321}">
                <p14:modId xmlns:p14="http://schemas.microsoft.com/office/powerpoint/2010/main" val="4084045715"/>
              </p:ext>
            </p:extLst>
          </p:nvPr>
        </p:nvGraphicFramePr>
        <p:xfrm>
          <a:off x="990600" y="2876729"/>
          <a:ext cx="7772400" cy="1981200"/>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3499290179"/>
                    </a:ext>
                  </a:extLst>
                </a:gridCol>
              </a:tblGrid>
              <a:tr h="370840">
                <a:tc>
                  <a:txBody>
                    <a:bodyPr/>
                    <a:lstStyle/>
                    <a:p>
                      <a:pPr algn="ctr"/>
                      <a:r>
                        <a:rPr lang="en-US" dirty="0" smtClean="0"/>
                        <a:t>Levels</a:t>
                      </a:r>
                      <a:r>
                        <a:rPr lang="en-US" baseline="0" dirty="0" smtClean="0"/>
                        <a:t> of Organizational Conflict</a:t>
                      </a:r>
                      <a:endParaRPr lang="en-US" dirty="0"/>
                    </a:p>
                  </a:txBody>
                  <a:tcPr>
                    <a:solidFill>
                      <a:srgbClr val="00B0F0"/>
                    </a:solidFill>
                  </a:tcPr>
                </a:tc>
                <a:extLst>
                  <a:ext uri="{0D108BD9-81ED-4DB2-BD59-A6C34878D82A}">
                    <a16:rowId xmlns:a16="http://schemas.microsoft.com/office/drawing/2014/main" val="919504582"/>
                  </a:ext>
                </a:extLst>
              </a:tr>
              <a:tr h="370840">
                <a:tc>
                  <a:txBody>
                    <a:bodyPr/>
                    <a:lstStyle/>
                    <a:p>
                      <a:r>
                        <a:rPr lang="en-US" dirty="0" smtClean="0"/>
                        <a:t>Inter-organizational conflict (rivalry between firms)</a:t>
                      </a:r>
                      <a:endParaRPr lang="en-US" dirty="0"/>
                    </a:p>
                  </a:txBody>
                  <a:tcPr>
                    <a:solidFill>
                      <a:srgbClr val="0070C0">
                        <a:alpha val="44000"/>
                      </a:srgbClr>
                    </a:solidFill>
                  </a:tcPr>
                </a:tc>
                <a:extLst>
                  <a:ext uri="{0D108BD9-81ED-4DB2-BD59-A6C34878D82A}">
                    <a16:rowId xmlns:a16="http://schemas.microsoft.com/office/drawing/2014/main" val="2420067780"/>
                  </a:ext>
                </a:extLst>
              </a:tr>
              <a:tr h="370840">
                <a:tc>
                  <a:txBody>
                    <a:bodyPr/>
                    <a:lstStyle/>
                    <a:p>
                      <a:r>
                        <a:rPr lang="en-US" dirty="0" smtClean="0"/>
                        <a:t>Inter-group conflict</a:t>
                      </a:r>
                      <a:endParaRPr lang="en-US" dirty="0"/>
                    </a:p>
                  </a:txBody>
                  <a:tcPr>
                    <a:solidFill>
                      <a:srgbClr val="0070C0">
                        <a:alpha val="44000"/>
                      </a:srgbClr>
                    </a:solidFill>
                  </a:tcPr>
                </a:tc>
                <a:extLst>
                  <a:ext uri="{0D108BD9-81ED-4DB2-BD59-A6C34878D82A}">
                    <a16:rowId xmlns:a16="http://schemas.microsoft.com/office/drawing/2014/main" val="863806725"/>
                  </a:ext>
                </a:extLst>
              </a:tr>
              <a:tr h="370840">
                <a:tc>
                  <a:txBody>
                    <a:bodyPr/>
                    <a:lstStyle/>
                    <a:p>
                      <a:r>
                        <a:rPr lang="en-US" dirty="0" smtClean="0"/>
                        <a:t>Intra-group conflict (conflict between factions within a group).</a:t>
                      </a:r>
                      <a:endParaRPr lang="en-US" dirty="0"/>
                    </a:p>
                  </a:txBody>
                  <a:tcPr>
                    <a:solidFill>
                      <a:srgbClr val="0070C0">
                        <a:alpha val="44000"/>
                      </a:srgbClr>
                    </a:solidFill>
                  </a:tcPr>
                </a:tc>
                <a:extLst>
                  <a:ext uri="{0D108BD9-81ED-4DB2-BD59-A6C34878D82A}">
                    <a16:rowId xmlns:a16="http://schemas.microsoft.com/office/drawing/2014/main" val="603887783"/>
                  </a:ext>
                </a:extLst>
              </a:tr>
              <a:tr h="370840">
                <a:tc>
                  <a:txBody>
                    <a:bodyPr/>
                    <a:lstStyle/>
                    <a:p>
                      <a:r>
                        <a:rPr lang="en-US" dirty="0" smtClean="0"/>
                        <a:t>Interpersonal conflict (conflict</a:t>
                      </a:r>
                      <a:r>
                        <a:rPr lang="en-US" baseline="0" dirty="0" smtClean="0"/>
                        <a:t> between two individuals)</a:t>
                      </a:r>
                      <a:endParaRPr lang="en-US" dirty="0"/>
                    </a:p>
                  </a:txBody>
                  <a:tcPr>
                    <a:solidFill>
                      <a:srgbClr val="0070C0">
                        <a:alpha val="44000"/>
                      </a:srgbClr>
                    </a:solidFill>
                  </a:tcPr>
                </a:tc>
                <a:extLst>
                  <a:ext uri="{0D108BD9-81ED-4DB2-BD59-A6C34878D82A}">
                    <a16:rowId xmlns:a16="http://schemas.microsoft.com/office/drawing/2014/main" val="1508351594"/>
                  </a:ext>
                </a:extLst>
              </a:tr>
            </a:tbl>
          </a:graphicData>
        </a:graphic>
      </p:graphicFrame>
    </p:spTree>
    <p:extLst>
      <p:ext uri="{BB962C8B-B14F-4D97-AF65-F5344CB8AC3E}">
        <p14:creationId xmlns:p14="http://schemas.microsoft.com/office/powerpoint/2010/main" val="4007970443"/>
      </p:ext>
    </p:extLst>
  </p:cSld>
  <p:clrMapOvr>
    <a:masterClrMapping/>
  </p:clrMapOvr>
  <p:transition>
    <p:rand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title"/>
          </p:nvPr>
        </p:nvSpPr>
        <p:spPr/>
        <p:txBody>
          <a:bodyPr/>
          <a:lstStyle/>
          <a:p>
            <a:pPr eaLnBrk="1" hangingPunct="1"/>
            <a:r>
              <a:rPr lang="en-US" sz="3800"/>
              <a:t>Sources of Conflict</a:t>
            </a:r>
          </a:p>
        </p:txBody>
      </p:sp>
      <p:sp>
        <p:nvSpPr>
          <p:cNvPr id="7172" name="Text Box 4"/>
          <p:cNvSpPr txBox="1">
            <a:spLocks noChangeArrowheads="1"/>
          </p:cNvSpPr>
          <p:nvPr/>
        </p:nvSpPr>
        <p:spPr bwMode="auto">
          <a:xfrm>
            <a:off x="483306" y="6571180"/>
            <a:ext cx="3631493" cy="246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1431" tIns="45715" rIns="91431" bIns="45715">
            <a:spAutoFit/>
          </a:bodyPr>
          <a:lstStyle>
            <a:lvl1pPr defTabSz="809625" eaLnBrk="0" hangingPunct="0">
              <a:defRPr sz="1600">
                <a:solidFill>
                  <a:schemeClr val="tx1"/>
                </a:solidFill>
                <a:latin typeface="Arial" charset="0"/>
              </a:defRPr>
            </a:lvl1pPr>
            <a:lvl2pPr marL="742950" indent="-285750" defTabSz="809625" eaLnBrk="0" hangingPunct="0">
              <a:defRPr sz="1600">
                <a:solidFill>
                  <a:schemeClr val="tx1"/>
                </a:solidFill>
                <a:latin typeface="Arial" charset="0"/>
              </a:defRPr>
            </a:lvl2pPr>
            <a:lvl3pPr marL="1143000" indent="-228600" defTabSz="809625" eaLnBrk="0" hangingPunct="0">
              <a:defRPr sz="1600">
                <a:solidFill>
                  <a:schemeClr val="tx1"/>
                </a:solidFill>
                <a:latin typeface="Arial" charset="0"/>
              </a:defRPr>
            </a:lvl3pPr>
            <a:lvl4pPr marL="1600200" indent="-228600" defTabSz="809625" eaLnBrk="0" hangingPunct="0">
              <a:defRPr sz="1600">
                <a:solidFill>
                  <a:schemeClr val="tx1"/>
                </a:solidFill>
                <a:latin typeface="Arial" charset="0"/>
              </a:defRPr>
            </a:lvl4pPr>
            <a:lvl5pPr marL="2057400" indent="-228600" defTabSz="809625" eaLnBrk="0" hangingPunct="0">
              <a:defRPr sz="1600">
                <a:solidFill>
                  <a:schemeClr val="tx1"/>
                </a:solidFill>
                <a:latin typeface="Arial" charset="0"/>
              </a:defRPr>
            </a:lvl5pPr>
            <a:lvl6pPr marL="2514600" indent="-228600" defTabSz="809625" eaLnBrk="0" fontAlgn="base" hangingPunct="0">
              <a:spcBef>
                <a:spcPct val="0"/>
              </a:spcBef>
              <a:spcAft>
                <a:spcPct val="0"/>
              </a:spcAft>
              <a:defRPr sz="1600">
                <a:solidFill>
                  <a:schemeClr val="tx1"/>
                </a:solidFill>
                <a:latin typeface="Arial" charset="0"/>
              </a:defRPr>
            </a:lvl6pPr>
            <a:lvl7pPr marL="2971800" indent="-228600" defTabSz="809625" eaLnBrk="0" fontAlgn="base" hangingPunct="0">
              <a:spcBef>
                <a:spcPct val="0"/>
              </a:spcBef>
              <a:spcAft>
                <a:spcPct val="0"/>
              </a:spcAft>
              <a:defRPr sz="1600">
                <a:solidFill>
                  <a:schemeClr val="tx1"/>
                </a:solidFill>
                <a:latin typeface="Arial" charset="0"/>
              </a:defRPr>
            </a:lvl7pPr>
            <a:lvl8pPr marL="3429000" indent="-228600" defTabSz="809625" eaLnBrk="0" fontAlgn="base" hangingPunct="0">
              <a:spcBef>
                <a:spcPct val="0"/>
              </a:spcBef>
              <a:spcAft>
                <a:spcPct val="0"/>
              </a:spcAft>
              <a:defRPr sz="1600">
                <a:solidFill>
                  <a:schemeClr val="tx1"/>
                </a:solidFill>
                <a:latin typeface="Arial" charset="0"/>
              </a:defRPr>
            </a:lvl8pPr>
            <a:lvl9pPr marL="3886200" indent="-228600" defTabSz="809625" eaLnBrk="0" fontAlgn="base" hangingPunct="0">
              <a:spcBef>
                <a:spcPct val="0"/>
              </a:spcBef>
              <a:spcAft>
                <a:spcPct val="0"/>
              </a:spcAft>
              <a:defRPr sz="1600">
                <a:solidFill>
                  <a:schemeClr val="tx1"/>
                </a:solidFill>
                <a:latin typeface="Arial" charset="0"/>
              </a:defRPr>
            </a:lvl9pPr>
          </a:lstStyle>
          <a:p>
            <a:pPr eaLnBrk="1" fontAlgn="base" hangingPunct="1">
              <a:spcBef>
                <a:spcPct val="50000"/>
              </a:spcBef>
              <a:spcAft>
                <a:spcPct val="0"/>
              </a:spcAft>
            </a:pPr>
            <a:r>
              <a:rPr lang="en-US" sz="1000" dirty="0" smtClean="0">
                <a:solidFill>
                  <a:srgbClr val="000000"/>
                </a:solidFill>
              </a:rPr>
              <a:t>Note: This Exhibit is not in the Robbins – Judge textbook. </a:t>
            </a:r>
            <a:endParaRPr lang="en-US" sz="1000" dirty="0">
              <a:solidFill>
                <a:srgbClr val="0000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663624668"/>
              </p:ext>
            </p:extLst>
          </p:nvPr>
        </p:nvGraphicFramePr>
        <p:xfrm>
          <a:off x="1371600" y="1828800"/>
          <a:ext cx="6096000" cy="2773680"/>
        </p:xfrm>
        <a:graphic>
          <a:graphicData uri="http://schemas.openxmlformats.org/drawingml/2006/table">
            <a:tbl>
              <a:tblPr firstRow="1" bandRow="1">
                <a:tableStyleId>{5C22544A-7EE6-4342-B048-85BDC9FD1C3A}</a:tableStyleId>
              </a:tblPr>
              <a:tblGrid>
                <a:gridCol w="6096000">
                  <a:extLst>
                    <a:ext uri="{9D8B030D-6E8A-4147-A177-3AD203B41FA5}">
                      <a16:colId xmlns:a16="http://schemas.microsoft.com/office/drawing/2014/main" val="1887986579"/>
                    </a:ext>
                  </a:extLst>
                </a:gridCol>
              </a:tblGrid>
              <a:tr h="370840">
                <a:tc>
                  <a:txBody>
                    <a:bodyPr/>
                    <a:lstStyle/>
                    <a:p>
                      <a:r>
                        <a:rPr lang="en-US" dirty="0" smtClean="0"/>
                        <a:t>Sources of conflict</a:t>
                      </a:r>
                      <a:endParaRPr lang="en-US" dirty="0"/>
                    </a:p>
                  </a:txBody>
                  <a:tcPr>
                    <a:cell3D prstMaterial="dkEdge">
                      <a:bevel prst="coolSlant"/>
                      <a:lightRig rig="flood" dir="t"/>
                    </a:cell3D>
                    <a:solidFill>
                      <a:srgbClr val="00B050"/>
                    </a:solidFill>
                  </a:tcPr>
                </a:tc>
                <a:extLst>
                  <a:ext uri="{0D108BD9-81ED-4DB2-BD59-A6C34878D82A}">
                    <a16:rowId xmlns:a16="http://schemas.microsoft.com/office/drawing/2014/main" val="935099072"/>
                  </a:ext>
                </a:extLst>
              </a:tr>
              <a:tr h="370840">
                <a:tc>
                  <a:txBody>
                    <a:bodyPr/>
                    <a:lstStyle/>
                    <a:p>
                      <a:r>
                        <a:rPr lang="en-US" dirty="0" smtClean="0"/>
                        <a:t>  Interdependent</a:t>
                      </a:r>
                      <a:r>
                        <a:rPr lang="en-US" baseline="0" dirty="0" smtClean="0"/>
                        <a:t> tasks</a:t>
                      </a:r>
                      <a:endParaRPr lang="en-US" dirty="0"/>
                    </a:p>
                  </a:txBody>
                  <a:tcPr>
                    <a:cell3D prstMaterial="dkEdge">
                      <a:bevel prst="coolSlant"/>
                      <a:lightRig rig="flood" dir="t"/>
                    </a:cell3D>
                    <a:solidFill>
                      <a:srgbClr val="00B050">
                        <a:alpha val="48000"/>
                      </a:srgbClr>
                    </a:solidFill>
                  </a:tcPr>
                </a:tc>
                <a:extLst>
                  <a:ext uri="{0D108BD9-81ED-4DB2-BD59-A6C34878D82A}">
                    <a16:rowId xmlns:a16="http://schemas.microsoft.com/office/drawing/2014/main" val="2169245992"/>
                  </a:ext>
                </a:extLst>
              </a:tr>
              <a:tr h="370840">
                <a:tc>
                  <a:txBody>
                    <a:bodyPr/>
                    <a:lstStyle/>
                    <a:p>
                      <a:r>
                        <a:rPr lang="en-US" dirty="0" smtClean="0"/>
                        <a:t>  Overlapping authority</a:t>
                      </a:r>
                      <a:endParaRPr lang="en-US" dirty="0"/>
                    </a:p>
                  </a:txBody>
                  <a:tcPr>
                    <a:cell3D prstMaterial="dkEdge">
                      <a:bevel prst="coolSlant"/>
                      <a:lightRig rig="flood" dir="t"/>
                    </a:cell3D>
                    <a:solidFill>
                      <a:srgbClr val="00B050">
                        <a:alpha val="48000"/>
                      </a:srgbClr>
                    </a:solidFill>
                  </a:tcPr>
                </a:tc>
                <a:extLst>
                  <a:ext uri="{0D108BD9-81ED-4DB2-BD59-A6C34878D82A}">
                    <a16:rowId xmlns:a16="http://schemas.microsoft.com/office/drawing/2014/main" val="157132236"/>
                  </a:ext>
                </a:extLst>
              </a:tr>
              <a:tr h="370840">
                <a:tc>
                  <a:txBody>
                    <a:bodyPr/>
                    <a:lstStyle/>
                    <a:p>
                      <a:r>
                        <a:rPr lang="en-US" dirty="0" smtClean="0"/>
                        <a:t>  Incompatible goals or time horizons</a:t>
                      </a:r>
                      <a:endParaRPr lang="en-US" dirty="0"/>
                    </a:p>
                  </a:txBody>
                  <a:tcPr>
                    <a:cell3D prstMaterial="dkEdge">
                      <a:bevel prst="coolSlant"/>
                      <a:lightRig rig="flood" dir="t"/>
                    </a:cell3D>
                    <a:solidFill>
                      <a:srgbClr val="00B050">
                        <a:alpha val="48000"/>
                      </a:srgbClr>
                    </a:solidFill>
                  </a:tcPr>
                </a:tc>
                <a:extLst>
                  <a:ext uri="{0D108BD9-81ED-4DB2-BD59-A6C34878D82A}">
                    <a16:rowId xmlns:a16="http://schemas.microsoft.com/office/drawing/2014/main" val="3588543866"/>
                  </a:ext>
                </a:extLst>
              </a:tr>
              <a:tr h="370840">
                <a:tc>
                  <a:txBody>
                    <a:bodyPr/>
                    <a:lstStyle/>
                    <a:p>
                      <a:r>
                        <a:rPr lang="en-US" dirty="0" smtClean="0"/>
                        <a:t>  Incompatible reward or</a:t>
                      </a:r>
                      <a:r>
                        <a:rPr lang="en-US" baseline="0" dirty="0" smtClean="0"/>
                        <a:t> evaluation systems</a:t>
                      </a:r>
                      <a:endParaRPr lang="en-US" dirty="0"/>
                    </a:p>
                  </a:txBody>
                  <a:tcPr>
                    <a:cell3D prstMaterial="dkEdge">
                      <a:bevel prst="coolSlant"/>
                      <a:lightRig rig="flood" dir="t"/>
                    </a:cell3D>
                    <a:solidFill>
                      <a:srgbClr val="00B050">
                        <a:alpha val="48000"/>
                      </a:srgbClr>
                    </a:solidFill>
                  </a:tcPr>
                </a:tc>
                <a:extLst>
                  <a:ext uri="{0D108BD9-81ED-4DB2-BD59-A6C34878D82A}">
                    <a16:rowId xmlns:a16="http://schemas.microsoft.com/office/drawing/2014/main" val="670984480"/>
                  </a:ext>
                </a:extLst>
              </a:tr>
              <a:tr h="370840">
                <a:tc>
                  <a:txBody>
                    <a:bodyPr/>
                    <a:lstStyle/>
                    <a:p>
                      <a:r>
                        <a:rPr lang="en-US" dirty="0" smtClean="0"/>
                        <a:t>  Status conflict or inconsistencies</a:t>
                      </a:r>
                      <a:endParaRPr lang="en-US" dirty="0"/>
                    </a:p>
                  </a:txBody>
                  <a:tcPr>
                    <a:cell3D prstMaterial="dkEdge">
                      <a:bevel prst="coolSlant"/>
                      <a:lightRig rig="flood" dir="t"/>
                    </a:cell3D>
                    <a:solidFill>
                      <a:srgbClr val="00B050">
                        <a:alpha val="48000"/>
                      </a:srgbClr>
                    </a:solidFill>
                  </a:tcPr>
                </a:tc>
                <a:extLst>
                  <a:ext uri="{0D108BD9-81ED-4DB2-BD59-A6C34878D82A}">
                    <a16:rowId xmlns:a16="http://schemas.microsoft.com/office/drawing/2014/main" val="1709660001"/>
                  </a:ext>
                </a:extLst>
              </a:tr>
              <a:tr h="370840">
                <a:tc>
                  <a:txBody>
                    <a:bodyPr/>
                    <a:lstStyle/>
                    <a:p>
                      <a:r>
                        <a:rPr lang="en-US" dirty="0" smtClean="0"/>
                        <a:t>  Shrinking</a:t>
                      </a:r>
                      <a:r>
                        <a:rPr lang="en-US" baseline="0" dirty="0" smtClean="0"/>
                        <a:t> or scarce resources</a:t>
                      </a:r>
                    </a:p>
                  </a:txBody>
                  <a:tcPr>
                    <a:cell3D prstMaterial="dkEdge">
                      <a:bevel prst="coolSlant"/>
                      <a:lightRig rig="flood" dir="t"/>
                    </a:cell3D>
                    <a:solidFill>
                      <a:srgbClr val="00B050">
                        <a:alpha val="48000"/>
                      </a:srgbClr>
                    </a:solidFill>
                  </a:tcPr>
                </a:tc>
                <a:extLst>
                  <a:ext uri="{0D108BD9-81ED-4DB2-BD59-A6C34878D82A}">
                    <a16:rowId xmlns:a16="http://schemas.microsoft.com/office/drawing/2014/main" val="3519765181"/>
                  </a:ext>
                </a:extLst>
              </a:tr>
            </a:tbl>
          </a:graphicData>
        </a:graphic>
      </p:graphicFrame>
    </p:spTree>
    <p:extLst>
      <p:ext uri="{BB962C8B-B14F-4D97-AF65-F5344CB8AC3E}">
        <p14:creationId xmlns:p14="http://schemas.microsoft.com/office/powerpoint/2010/main" val="3325292785"/>
      </p:ext>
    </p:extLst>
  </p:cSld>
  <p:clrMapOvr>
    <a:masterClrMapping/>
  </p:clrMapOvr>
  <p:transition>
    <p:rand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Transitions in Conflict Thought</a:t>
            </a:r>
            <a:endParaRPr lang="en-US" dirty="0"/>
          </a:p>
        </p:txBody>
      </p:sp>
      <p:sp>
        <p:nvSpPr>
          <p:cNvPr id="19459" name="Content Placeholder 2"/>
          <p:cNvSpPr>
            <a:spLocks noGrp="1"/>
          </p:cNvSpPr>
          <p:nvPr>
            <p:ph idx="1"/>
          </p:nvPr>
        </p:nvSpPr>
        <p:spPr>
          <a:xfrm>
            <a:off x="152400" y="1600200"/>
            <a:ext cx="5257800" cy="4630615"/>
          </a:xfrm>
        </p:spPr>
        <p:txBody>
          <a:bodyPr/>
          <a:lstStyle/>
          <a:p>
            <a:pPr marL="0" indent="0" eaLnBrk="1" hangingPunct="1">
              <a:spcBef>
                <a:spcPts val="0"/>
              </a:spcBef>
              <a:buNone/>
            </a:pPr>
            <a:r>
              <a:rPr lang="en-US" sz="3000" dirty="0" smtClean="0"/>
              <a:t>   </a:t>
            </a:r>
            <a:r>
              <a:rPr lang="en-US" sz="3000" b="1" dirty="0" smtClean="0"/>
              <a:t>Traditional</a:t>
            </a:r>
            <a:r>
              <a:rPr lang="en-US" sz="3000" dirty="0" smtClean="0"/>
              <a:t> View of Conflict</a:t>
            </a:r>
          </a:p>
          <a:p>
            <a:pPr lvl="1" eaLnBrk="1" hangingPunct="1">
              <a:spcBef>
                <a:spcPts val="0"/>
              </a:spcBef>
            </a:pPr>
            <a:r>
              <a:rPr lang="en-US" sz="2700" dirty="0" smtClean="0"/>
              <a:t>The belief that conflict is __________and must be resolved </a:t>
            </a:r>
            <a:r>
              <a:rPr lang="en-US" sz="2000" dirty="0" smtClean="0"/>
              <a:t>(1930s-1940s)</a:t>
            </a:r>
          </a:p>
          <a:p>
            <a:pPr lvl="1" eaLnBrk="1" hangingPunct="1">
              <a:spcBef>
                <a:spcPts val="0"/>
              </a:spcBef>
            </a:pPr>
            <a:r>
              <a:rPr lang="en-US" sz="2700" dirty="0" smtClean="0"/>
              <a:t>Conflict resulted from:</a:t>
            </a:r>
          </a:p>
          <a:p>
            <a:pPr lvl="2" eaLnBrk="1" hangingPunct="1">
              <a:spcBef>
                <a:spcPts val="0"/>
              </a:spcBef>
            </a:pPr>
            <a:r>
              <a:rPr lang="en-US" sz="2500" dirty="0" smtClean="0"/>
              <a:t>Poor communication</a:t>
            </a:r>
          </a:p>
          <a:p>
            <a:pPr lvl="2" eaLnBrk="1" hangingPunct="1">
              <a:spcBef>
                <a:spcPts val="0"/>
              </a:spcBef>
            </a:pPr>
            <a:r>
              <a:rPr lang="en-US" sz="2500" dirty="0" smtClean="0"/>
              <a:t>Lack of openness</a:t>
            </a:r>
          </a:p>
          <a:p>
            <a:pPr lvl="2" eaLnBrk="1" hangingPunct="1">
              <a:spcBef>
                <a:spcPts val="0"/>
              </a:spcBef>
            </a:pPr>
            <a:r>
              <a:rPr lang="en-US" sz="2500" dirty="0" smtClean="0"/>
              <a:t>Failure to respond to employee needs </a:t>
            </a:r>
          </a:p>
        </p:txBody>
      </p:sp>
      <p:sp>
        <p:nvSpPr>
          <p:cNvPr id="4" name="Footer Placeholder 3"/>
          <p:cNvSpPr>
            <a:spLocks noGrp="1"/>
          </p:cNvSpPr>
          <p:nvPr>
            <p:ph type="ftr" sz="quarter" idx="4294967295"/>
          </p:nvPr>
        </p:nvSpPr>
        <p:spPr>
          <a:xfrm>
            <a:off x="685800" y="6324600"/>
            <a:ext cx="4648200" cy="365125"/>
          </a:xfrm>
          <a:prstGeom prst="rect">
            <a:avLst/>
          </a:prstGeom>
        </p:spPr>
        <p:txBody>
          <a:bodyPr/>
          <a:lstStyle/>
          <a:p>
            <a:pPr>
              <a:defRPr/>
            </a:pPr>
            <a:r>
              <a:rPr lang="en-US" dirty="0"/>
              <a:t> </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r>
              <a:rPr lang="en-US" dirty="0"/>
              <a:t> </a:t>
            </a:r>
            <a:endParaRPr lang="en-US" dirty="0" smtClean="0"/>
          </a:p>
          <a:p>
            <a:pPr>
              <a:defRPr/>
            </a:pPr>
            <a:endParaRPr lang="en-US" dirty="0"/>
          </a:p>
        </p:txBody>
      </p:sp>
      <p:sp>
        <p:nvSpPr>
          <p:cNvPr id="6" name="Text Box 5"/>
          <p:cNvSpPr txBox="1">
            <a:spLocks noChangeArrowheads="1"/>
          </p:cNvSpPr>
          <p:nvPr/>
        </p:nvSpPr>
        <p:spPr bwMode="blackWhite">
          <a:xfrm>
            <a:off x="457200" y="5881966"/>
            <a:ext cx="7010400" cy="369332"/>
          </a:xfrm>
          <a:prstGeom prst="rect">
            <a:avLst/>
          </a:prstGeom>
          <a:solidFill>
            <a:srgbClr val="CC6600"/>
          </a:solidFill>
          <a:ln w="3175" algn="ctr">
            <a:solidFill>
              <a:schemeClr val="tx1"/>
            </a:solidFill>
            <a:miter lim="800000"/>
            <a:headEnd/>
            <a:tailEnd/>
          </a:ln>
          <a:effectLst>
            <a:outerShdw dist="107763" dir="2700000" algn="ctr" rotWithShape="0">
              <a:schemeClr val="bg2">
                <a:alpha val="50000"/>
              </a:schemeClr>
            </a:outerShdw>
          </a:effectLst>
        </p:spPr>
        <p:txBody>
          <a:bodyPr wrap="square" anchor="ctr">
            <a:spAutoFit/>
          </a:bodyPr>
          <a:lstStyle/>
          <a:p>
            <a:pPr algn="r">
              <a:spcBef>
                <a:spcPct val="50000"/>
              </a:spcBef>
              <a:defRPr/>
            </a:pPr>
            <a:r>
              <a:rPr lang="en-US" b="1" dirty="0" smtClean="0">
                <a:solidFill>
                  <a:schemeClr val="bg1"/>
                </a:solidFill>
                <a:latin typeface="+mj-lt"/>
              </a:rPr>
              <a:t>Conflict can negatively affect </a:t>
            </a:r>
            <a:r>
              <a:rPr lang="en-US" b="1" dirty="0" smtClean="0">
                <a:solidFill>
                  <a:schemeClr val="bg1"/>
                </a:solidFill>
                <a:latin typeface="+mj-lt"/>
              </a:rPr>
              <a:t>performance! </a:t>
            </a:r>
            <a:r>
              <a:rPr lang="en-US" b="1" dirty="0" smtClean="0">
                <a:solidFill>
                  <a:schemeClr val="bg1"/>
                </a:solidFill>
                <a:latin typeface="+mj-lt"/>
              </a:rPr>
              <a:t>E </a:t>
            </a:r>
            <a:r>
              <a:rPr lang="en-US" b="1" dirty="0">
                <a:solidFill>
                  <a:schemeClr val="bg1"/>
                </a:solidFill>
                <a:latin typeface="+mj-lt"/>
              </a:rPr>
              <a:t>X H I B I T </a:t>
            </a:r>
            <a:r>
              <a:rPr lang="en-US" b="1" dirty="0" smtClean="0">
                <a:solidFill>
                  <a:schemeClr val="bg1"/>
                </a:solidFill>
                <a:latin typeface="+mj-lt"/>
              </a:rPr>
              <a:t>14-1</a:t>
            </a:r>
            <a:endParaRPr lang="en-US" b="1" dirty="0">
              <a:solidFill>
                <a:schemeClr val="bg1"/>
              </a:solidFill>
              <a:latin typeface="+mj-lt"/>
            </a:endParaRPr>
          </a:p>
        </p:txBody>
      </p:sp>
    </p:spTree>
    <p:extLst>
      <p:ext uri="{BB962C8B-B14F-4D97-AF65-F5344CB8AC3E}">
        <p14:creationId xmlns:p14="http://schemas.microsoft.com/office/powerpoint/2010/main" val="1900452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Transitions in Conflict Thought</a:t>
            </a:r>
            <a:endParaRPr lang="en-US" dirty="0"/>
          </a:p>
        </p:txBody>
      </p:sp>
      <p:sp>
        <p:nvSpPr>
          <p:cNvPr id="20483" name="Content Placeholder 2"/>
          <p:cNvSpPr>
            <a:spLocks noGrp="1"/>
          </p:cNvSpPr>
          <p:nvPr>
            <p:ph idx="1"/>
          </p:nvPr>
        </p:nvSpPr>
        <p:spPr>
          <a:xfrm>
            <a:off x="398103" y="1600200"/>
            <a:ext cx="8482542" cy="4630615"/>
          </a:xfrm>
        </p:spPr>
        <p:txBody>
          <a:bodyPr/>
          <a:lstStyle/>
          <a:p>
            <a:pPr eaLnBrk="1" hangingPunct="1"/>
            <a:r>
              <a:rPr lang="en-US" sz="3000" b="1" dirty="0" smtClean="0"/>
              <a:t>Human Relations</a:t>
            </a:r>
            <a:r>
              <a:rPr lang="en-US" sz="3000" dirty="0" smtClean="0"/>
              <a:t> View of Conflict</a:t>
            </a:r>
          </a:p>
          <a:p>
            <a:pPr lvl="1" eaLnBrk="1" hangingPunct="1"/>
            <a:r>
              <a:rPr lang="en-US" sz="2700" dirty="0" smtClean="0"/>
              <a:t>The belief that conflict is a natural and inevitable outcome in any group </a:t>
            </a:r>
            <a:r>
              <a:rPr lang="en-US" sz="2100" dirty="0" smtClean="0"/>
              <a:t>(1940s-1970s)</a:t>
            </a:r>
          </a:p>
          <a:p>
            <a:pPr eaLnBrk="1" hangingPunct="1"/>
            <a:r>
              <a:rPr lang="en-US" sz="3000" b="1" dirty="0" err="1" smtClean="0"/>
              <a:t>Interactionist</a:t>
            </a:r>
            <a:r>
              <a:rPr lang="en-US" sz="3000" b="1" dirty="0" smtClean="0"/>
              <a:t> </a:t>
            </a:r>
            <a:r>
              <a:rPr lang="en-US" sz="3000" dirty="0" smtClean="0"/>
              <a:t>View of Conflict </a:t>
            </a:r>
            <a:r>
              <a:rPr lang="en-US" sz="2000" dirty="0" smtClean="0"/>
              <a:t>(1980s – today).</a:t>
            </a:r>
            <a:endParaRPr lang="en-US" sz="3000" dirty="0" smtClean="0"/>
          </a:p>
          <a:p>
            <a:pPr lvl="1" eaLnBrk="1" hangingPunct="1"/>
            <a:r>
              <a:rPr lang="en-US" sz="2700" dirty="0" smtClean="0"/>
              <a:t>The belief that conflict may be a _________ force. </a:t>
            </a:r>
          </a:p>
          <a:p>
            <a:pPr lvl="1" eaLnBrk="1" hangingPunct="1"/>
            <a:r>
              <a:rPr lang="en-US" sz="2700" dirty="0" smtClean="0"/>
              <a:t>May be necessary for a group to perform well. </a:t>
            </a:r>
          </a:p>
          <a:p>
            <a:pPr marL="392510" lvl="1" indent="0" eaLnBrk="1" hangingPunct="1">
              <a:buNone/>
            </a:pPr>
            <a:endParaRPr lang="en-US" sz="2700" dirty="0" smtClean="0"/>
          </a:p>
          <a:p>
            <a:pPr marL="392510" lvl="1" indent="0" eaLnBrk="1" hangingPunct="1">
              <a:buNone/>
            </a:pPr>
            <a:endParaRPr lang="en-US" dirty="0" smtClean="0"/>
          </a:p>
        </p:txBody>
      </p:sp>
      <p:sp>
        <p:nvSpPr>
          <p:cNvPr id="4" name="Footer Placeholder 3"/>
          <p:cNvSpPr>
            <a:spLocks noGrp="1"/>
          </p:cNvSpPr>
          <p:nvPr>
            <p:ph type="ftr" sz="quarter" idx="4294967295"/>
          </p:nvPr>
        </p:nvSpPr>
        <p:spPr>
          <a:xfrm>
            <a:off x="685800" y="6324600"/>
            <a:ext cx="4648200" cy="365125"/>
          </a:xfrm>
          <a:prstGeom prst="rect">
            <a:avLst/>
          </a:prstGeom>
        </p:spPr>
        <p:txBody>
          <a:bodyPr/>
          <a:lstStyle/>
          <a:p>
            <a:pPr>
              <a:defRPr/>
            </a:pPr>
            <a:r>
              <a:rPr lang="en-US" dirty="0"/>
              <a:t> </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
        <p:nvSpPr>
          <p:cNvPr id="3" name="TextBox 2"/>
          <p:cNvSpPr txBox="1"/>
          <p:nvPr/>
        </p:nvSpPr>
        <p:spPr>
          <a:xfrm>
            <a:off x="685800" y="5584484"/>
            <a:ext cx="8001000" cy="646331"/>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10800000" scaled="1"/>
            <a:tileRect/>
          </a:gradFill>
        </p:spPr>
        <p:txBody>
          <a:bodyPr wrap="square" rtlCol="0">
            <a:spAutoFit/>
          </a:bodyPr>
          <a:lstStyle/>
          <a:p>
            <a:r>
              <a:rPr lang="en-US" dirty="0" smtClean="0"/>
              <a:t>For a video rooted in the interactionist approach </a:t>
            </a:r>
            <a:r>
              <a:rPr lang="en-US" dirty="0"/>
              <a:t>see: </a:t>
            </a:r>
            <a:r>
              <a:rPr lang="en-US" dirty="0" smtClean="0"/>
              <a:t>  </a:t>
            </a:r>
            <a:r>
              <a:rPr lang="en-US" dirty="0" smtClean="0">
                <a:hlinkClick r:id="rId3"/>
              </a:rPr>
              <a:t>https</a:t>
            </a:r>
            <a:r>
              <a:rPr lang="en-US" dirty="0">
                <a:hlinkClick r:id="rId3"/>
              </a:rPr>
              <a:t>://</a:t>
            </a:r>
            <a:r>
              <a:rPr lang="en-US" dirty="0" smtClean="0">
                <a:hlinkClick r:id="rId3"/>
              </a:rPr>
              <a:t>www.youtube.com/watch?v=qDfSYz0PX9g</a:t>
            </a:r>
            <a:r>
              <a:rPr lang="en-US" dirty="0" smtClean="0"/>
              <a:t> (7 min.)</a:t>
            </a:r>
          </a:p>
        </p:txBody>
      </p:sp>
    </p:spTree>
    <p:extLst>
      <p:ext uri="{BB962C8B-B14F-4D97-AF65-F5344CB8AC3E}">
        <p14:creationId xmlns:p14="http://schemas.microsoft.com/office/powerpoint/2010/main" val="21868449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Interactionist</a:t>
            </a:r>
            <a:r>
              <a:rPr lang="en-US" dirty="0"/>
              <a:t> </a:t>
            </a:r>
            <a:r>
              <a:rPr lang="en-US" dirty="0" smtClean="0"/>
              <a:t>view distinguishes between types of conflict</a:t>
            </a:r>
            <a:endParaRPr lang="en-US" dirty="0"/>
          </a:p>
        </p:txBody>
      </p:sp>
      <p:sp>
        <p:nvSpPr>
          <p:cNvPr id="22531" name="Content Placeholder 2"/>
          <p:cNvSpPr>
            <a:spLocks noGrp="1"/>
          </p:cNvSpPr>
          <p:nvPr>
            <p:ph idx="1"/>
          </p:nvPr>
        </p:nvSpPr>
        <p:spPr>
          <a:xfrm>
            <a:off x="457200" y="1676400"/>
            <a:ext cx="8610600" cy="4648200"/>
          </a:xfrm>
        </p:spPr>
        <p:txBody>
          <a:bodyPr/>
          <a:lstStyle/>
          <a:p>
            <a:pPr lvl="0">
              <a:spcBef>
                <a:spcPts val="0"/>
              </a:spcBef>
            </a:pPr>
            <a:r>
              <a:rPr lang="en-US" sz="2400" b="1" dirty="0" smtClean="0">
                <a:effectLst>
                  <a:outerShdw blurRad="38100" dist="38100" dir="2700000" algn="tl">
                    <a:srgbClr val="000000">
                      <a:alpha val="43137"/>
                    </a:srgbClr>
                  </a:outerShdw>
                </a:effectLst>
              </a:rPr>
              <a:t>Functional Conflict: </a:t>
            </a:r>
            <a:r>
              <a:rPr lang="en-US" sz="2400" b="1" dirty="0">
                <a:effectLst>
                  <a:outerShdw blurRad="38100" dist="38100" dir="2700000" algn="tl">
                    <a:srgbClr val="000000">
                      <a:alpha val="43137"/>
                    </a:srgbClr>
                  </a:outerShdw>
                </a:effectLst>
              </a:rPr>
              <a:t> </a:t>
            </a:r>
            <a:r>
              <a:rPr lang="en-US" sz="2400" b="0" dirty="0" smtClean="0"/>
              <a:t>Conflict that supports the goals of the group and improves its performance  </a:t>
            </a:r>
            <a:r>
              <a:rPr lang="en-US" sz="2000" b="0" dirty="0" smtClean="0">
                <a:solidFill>
                  <a:srgbClr val="0070C0"/>
                </a:solidFill>
                <a:effectLst>
                  <a:outerShdw blurRad="38100" dist="38100" dir="2700000" algn="tl">
                    <a:srgbClr val="000000">
                      <a:alpha val="43137"/>
                    </a:srgbClr>
                  </a:outerShdw>
                </a:effectLst>
              </a:rPr>
              <a:t>-- vs. -- </a:t>
            </a:r>
          </a:p>
          <a:p>
            <a:pPr lvl="0"/>
            <a:r>
              <a:rPr lang="en-US" sz="2400" b="1" dirty="0" smtClean="0">
                <a:effectLst>
                  <a:outerShdw blurRad="38100" dist="38100" dir="2700000" algn="tl">
                    <a:srgbClr val="000000">
                      <a:alpha val="43137"/>
                    </a:srgbClr>
                  </a:outerShdw>
                </a:effectLst>
              </a:rPr>
              <a:t>Dysfunctional Conflict: </a:t>
            </a:r>
            <a:r>
              <a:rPr lang="en-US" sz="2400" b="0" dirty="0" smtClean="0"/>
              <a:t>Conflict hindering group success</a:t>
            </a:r>
          </a:p>
          <a:p>
            <a:pPr marL="1152441" lvl="3" indent="0">
              <a:buNone/>
            </a:pPr>
            <a:r>
              <a:rPr lang="en-US" sz="1500" dirty="0"/>
              <a:t> </a:t>
            </a:r>
            <a:endParaRPr lang="en-US" sz="1500" dirty="0" smtClean="0"/>
          </a:p>
          <a:p>
            <a:pPr eaLnBrk="1" hangingPunct="1">
              <a:spcBef>
                <a:spcPts val="0"/>
              </a:spcBef>
            </a:pPr>
            <a:r>
              <a:rPr lang="en-US" sz="2400" i="1" dirty="0" smtClean="0">
                <a:effectLst>
                  <a:outerShdw blurRad="38100" dist="38100" dir="2700000" algn="tl">
                    <a:srgbClr val="000000">
                      <a:alpha val="43137"/>
                    </a:srgbClr>
                  </a:outerShdw>
                </a:effectLst>
              </a:rPr>
              <a:t>T________ Conflict:</a:t>
            </a:r>
          </a:p>
          <a:p>
            <a:pPr lvl="1" eaLnBrk="1" hangingPunct="1">
              <a:spcBef>
                <a:spcPts val="0"/>
              </a:spcBef>
            </a:pPr>
            <a:r>
              <a:rPr lang="en-US" sz="2400" dirty="0" smtClean="0"/>
              <a:t>Conflicts over work goals</a:t>
            </a:r>
          </a:p>
          <a:p>
            <a:pPr lvl="1" eaLnBrk="1" hangingPunct="1">
              <a:spcBef>
                <a:spcPts val="0"/>
              </a:spcBef>
            </a:pPr>
            <a:r>
              <a:rPr lang="en-US" sz="2400" dirty="0" smtClean="0"/>
              <a:t>Low-to-moderate levels of this type are </a:t>
            </a:r>
            <a:r>
              <a:rPr lang="en-US" sz="2400" b="1" dirty="0" smtClean="0"/>
              <a:t>_____________</a:t>
            </a:r>
          </a:p>
          <a:p>
            <a:pPr eaLnBrk="1" hangingPunct="1">
              <a:spcBef>
                <a:spcPts val="0"/>
              </a:spcBef>
            </a:pPr>
            <a:r>
              <a:rPr lang="en-US" sz="2400" i="1" dirty="0" smtClean="0">
                <a:effectLst>
                  <a:outerShdw blurRad="38100" dist="38100" dir="2700000" algn="tl">
                    <a:srgbClr val="000000">
                      <a:alpha val="43137"/>
                    </a:srgbClr>
                  </a:outerShdw>
                </a:effectLst>
              </a:rPr>
              <a:t>Process Conflict:</a:t>
            </a:r>
          </a:p>
          <a:p>
            <a:pPr lvl="1" eaLnBrk="1" hangingPunct="1">
              <a:spcBef>
                <a:spcPts val="0"/>
              </a:spcBef>
            </a:pPr>
            <a:r>
              <a:rPr lang="en-US" sz="2400" dirty="0" smtClean="0"/>
              <a:t>Conflict over </a:t>
            </a:r>
            <a:r>
              <a:rPr lang="en-US" sz="2400" i="1" dirty="0" smtClean="0"/>
              <a:t>how</a:t>
            </a:r>
            <a:r>
              <a:rPr lang="en-US" sz="2400" dirty="0" smtClean="0"/>
              <a:t> work gets done</a:t>
            </a:r>
          </a:p>
          <a:p>
            <a:pPr lvl="1" eaLnBrk="1" hangingPunct="1">
              <a:spcBef>
                <a:spcPts val="0"/>
              </a:spcBef>
            </a:pPr>
            <a:r>
              <a:rPr lang="en-US" sz="2400" dirty="0" smtClean="0"/>
              <a:t>Low levels of this type are</a:t>
            </a:r>
            <a:r>
              <a:rPr lang="en-US" sz="2400" b="1" dirty="0" smtClean="0"/>
              <a:t> ______________</a:t>
            </a:r>
            <a:endParaRPr lang="en-US" dirty="0" smtClean="0"/>
          </a:p>
          <a:p>
            <a:pPr eaLnBrk="1" hangingPunct="1">
              <a:spcBef>
                <a:spcPts val="0"/>
              </a:spcBef>
            </a:pPr>
            <a:r>
              <a:rPr lang="en-US" sz="2400" i="1" dirty="0" smtClean="0">
                <a:effectLst>
                  <a:outerShdw blurRad="38100" dist="38100" dir="2700000" algn="tl">
                    <a:srgbClr val="000000">
                      <a:alpha val="43137"/>
                    </a:srgbClr>
                  </a:outerShdw>
                </a:effectLst>
              </a:rPr>
              <a:t>Relationship Conflict:</a:t>
            </a:r>
          </a:p>
          <a:p>
            <a:pPr lvl="1" eaLnBrk="1" hangingPunct="1">
              <a:spcBef>
                <a:spcPts val="0"/>
              </a:spcBef>
            </a:pPr>
            <a:r>
              <a:rPr lang="en-US" sz="2400" dirty="0" smtClean="0"/>
              <a:t>Conflict based on interpersonal relationships</a:t>
            </a:r>
          </a:p>
          <a:p>
            <a:pPr lvl="1" eaLnBrk="1" hangingPunct="1">
              <a:spcBef>
                <a:spcPts val="0"/>
              </a:spcBef>
            </a:pPr>
            <a:r>
              <a:rPr lang="en-US" sz="2400" dirty="0" smtClean="0"/>
              <a:t>Usually </a:t>
            </a:r>
            <a:r>
              <a:rPr lang="en-US" sz="2400" b="1" dirty="0" smtClean="0"/>
              <a:t>__________________</a:t>
            </a:r>
          </a:p>
          <a:p>
            <a:pPr marL="0" indent="0" eaLnBrk="1" hangingPunct="1">
              <a:buNone/>
            </a:pPr>
            <a:endParaRPr lang="en-US" dirty="0" smtClean="0"/>
          </a:p>
        </p:txBody>
      </p:sp>
      <p:sp>
        <p:nvSpPr>
          <p:cNvPr id="4" name="Footer Placeholder 3"/>
          <p:cNvSpPr>
            <a:spLocks noGrp="1"/>
          </p:cNvSpPr>
          <p:nvPr>
            <p:ph type="ftr" sz="quarter" idx="4294967295"/>
          </p:nvPr>
        </p:nvSpPr>
        <p:spPr>
          <a:xfrm>
            <a:off x="685800" y="6324600"/>
            <a:ext cx="4648200" cy="365125"/>
          </a:xfrm>
          <a:prstGeom prst="rect">
            <a:avLst/>
          </a:prstGeom>
        </p:spPr>
        <p:txBody>
          <a:bodyPr/>
          <a:lstStyle/>
          <a:p>
            <a:pPr>
              <a:defRPr/>
            </a:pPr>
            <a:r>
              <a:rPr lang="en-US" dirty="0" smtClean="0"/>
              <a:t> </a:t>
            </a:r>
            <a:endParaRPr lang="en-US" dirty="0"/>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
        <p:nvSpPr>
          <p:cNvPr id="3" name="Rectangle 2"/>
          <p:cNvSpPr/>
          <p:nvPr/>
        </p:nvSpPr>
        <p:spPr bwMode="auto">
          <a:xfrm>
            <a:off x="457200" y="1600200"/>
            <a:ext cx="8610600" cy="1447800"/>
          </a:xfrm>
          <a:prstGeom prst="rect">
            <a:avLst/>
          </a:prstGeom>
          <a:solidFill>
            <a:srgbClr val="33CAFF">
              <a:alpha val="23922"/>
            </a:srgbClr>
          </a:solidFill>
          <a:ln w="9525" cap="flat" cmpd="sng" algn="ctr">
            <a:solidFill>
              <a:schemeClr val="tx1"/>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809625" rtl="0" eaLnBrk="1" fontAlgn="base" latinLnBrk="0" hangingPunct="1">
              <a:lnSpc>
                <a:spcPct val="100000"/>
              </a:lnSpc>
              <a:spcBef>
                <a:spcPct val="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107477419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animEffect transition="in" filter="fade">
                                      <p:cBhvr>
                                        <p:cTn id="7" dur="500"/>
                                        <p:tgtEl>
                                          <p:spTgt spid="22531">
                                            <p:txEl>
                                              <p:pRg st="0" end="0"/>
                                            </p:txEl>
                                          </p:spTgt>
                                        </p:tgtEl>
                                      </p:cBhvr>
                                    </p:animEffect>
                                  </p:childTnLst>
                                  <p:subTnLst>
                                    <p:animClr clrSpc="rgb" dir="cw">
                                      <p:cBhvr override="childStyle">
                                        <p:cTn dur="1" fill="hold" display="0" masterRel="nextClick" afterEffect="1"/>
                                        <p:tgtEl>
                                          <p:spTgt spid="22531">
                                            <p:txEl>
                                              <p:pRg st="0" end="0"/>
                                            </p:txEl>
                                          </p:spTgt>
                                        </p:tgtEl>
                                        <p:attrNameLst>
                                          <p:attrName>ppt_c</p:attrName>
                                        </p:attrNameLst>
                                      </p:cBhvr>
                                      <p:to>
                                        <a:srgbClr val="0033CC"/>
                                      </p:to>
                                    </p:animClr>
                                  </p:subTnLst>
                                </p:cTn>
                              </p:par>
                              <p:par>
                                <p:cTn id="8" presetID="10" presetClass="entr" presetSubtype="0" fill="hold" nodeType="withEffect">
                                  <p:stCondLst>
                                    <p:cond delay="0"/>
                                  </p:stCondLst>
                                  <p:childTnLst>
                                    <p:set>
                                      <p:cBhvr>
                                        <p:cTn id="9" dur="1" fill="hold">
                                          <p:stCondLst>
                                            <p:cond delay="0"/>
                                          </p:stCondLst>
                                        </p:cTn>
                                        <p:tgtEl>
                                          <p:spTgt spid="22531">
                                            <p:txEl>
                                              <p:pRg st="1" end="1"/>
                                            </p:txEl>
                                          </p:spTgt>
                                        </p:tgtEl>
                                        <p:attrNameLst>
                                          <p:attrName>style.visibility</p:attrName>
                                        </p:attrNameLst>
                                      </p:cBhvr>
                                      <p:to>
                                        <p:strVal val="visible"/>
                                      </p:to>
                                    </p:set>
                                    <p:animEffect transition="in" filter="fade">
                                      <p:cBhvr>
                                        <p:cTn id="10" dur="500"/>
                                        <p:tgtEl>
                                          <p:spTgt spid="22531">
                                            <p:txEl>
                                              <p:pRg st="1" end="1"/>
                                            </p:txEl>
                                          </p:spTgt>
                                        </p:tgtEl>
                                      </p:cBhvr>
                                    </p:animEffect>
                                  </p:childTnLst>
                                  <p:subTnLst>
                                    <p:animClr clrSpc="rgb" dir="cw">
                                      <p:cBhvr override="childStyle">
                                        <p:cTn dur="1" fill="hold" display="0" masterRel="nextClick" afterEffect="1"/>
                                        <p:tgtEl>
                                          <p:spTgt spid="22531">
                                            <p:txEl>
                                              <p:pRg st="1" end="1"/>
                                            </p:txEl>
                                          </p:spTgt>
                                        </p:tgtEl>
                                        <p:attrNameLst>
                                          <p:attrName>ppt_c</p:attrName>
                                        </p:attrNameLst>
                                      </p:cBhvr>
                                      <p:to>
                                        <a:srgbClr val="0033CC"/>
                                      </p:to>
                                    </p:animClr>
                                  </p:subTnLst>
                                </p:cTn>
                              </p:par>
                              <p:par>
                                <p:cTn id="11" presetID="10" presetClass="entr" presetSubtype="0"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fade">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22531">
                                            <p:txEl>
                                              <p:pRg st="3" end="3"/>
                                            </p:txEl>
                                          </p:spTgt>
                                        </p:tgtEl>
                                        <p:attrNameLst>
                                          <p:attrName>style.visibility</p:attrName>
                                        </p:attrNameLst>
                                      </p:cBhvr>
                                      <p:to>
                                        <p:strVal val="visible"/>
                                      </p:to>
                                    </p:set>
                                    <p:animEffect transition="in" filter="fade">
                                      <p:cBhvr>
                                        <p:cTn id="18" dur="500"/>
                                        <p:tgtEl>
                                          <p:spTgt spid="22531">
                                            <p:txEl>
                                              <p:pRg st="3" end="3"/>
                                            </p:txEl>
                                          </p:spTgt>
                                        </p:tgtEl>
                                      </p:cBhvr>
                                    </p:animEffect>
                                  </p:childTnLst>
                                  <p:subTnLst>
                                    <p:animClr clrSpc="rgb" dir="cw">
                                      <p:cBhvr override="childStyle">
                                        <p:cTn dur="1" fill="hold" display="0" masterRel="nextClick" afterEffect="1"/>
                                        <p:tgtEl>
                                          <p:spTgt spid="22531">
                                            <p:txEl>
                                              <p:pRg st="3" end="3"/>
                                            </p:txEl>
                                          </p:spTgt>
                                        </p:tgtEl>
                                        <p:attrNameLst>
                                          <p:attrName>ppt_c</p:attrName>
                                        </p:attrNameLst>
                                      </p:cBhvr>
                                      <p:to>
                                        <a:schemeClr val="hlink"/>
                                      </p:to>
                                    </p:animClr>
                                  </p:subTnLst>
                                </p:cTn>
                              </p:par>
                              <p:par>
                                <p:cTn id="19" presetID="10" presetClass="entr" presetSubtype="0" fill="hold" nodeType="withEffect">
                                  <p:stCondLst>
                                    <p:cond delay="0"/>
                                  </p:stCondLst>
                                  <p:childTnLst>
                                    <p:set>
                                      <p:cBhvr>
                                        <p:cTn id="20" dur="1" fill="hold">
                                          <p:stCondLst>
                                            <p:cond delay="0"/>
                                          </p:stCondLst>
                                        </p:cTn>
                                        <p:tgtEl>
                                          <p:spTgt spid="22531">
                                            <p:txEl>
                                              <p:pRg st="4" end="4"/>
                                            </p:txEl>
                                          </p:spTgt>
                                        </p:tgtEl>
                                        <p:attrNameLst>
                                          <p:attrName>style.visibility</p:attrName>
                                        </p:attrNameLst>
                                      </p:cBhvr>
                                      <p:to>
                                        <p:strVal val="visible"/>
                                      </p:to>
                                    </p:set>
                                    <p:animEffect transition="in" filter="fade">
                                      <p:cBhvr>
                                        <p:cTn id="21" dur="500"/>
                                        <p:tgtEl>
                                          <p:spTgt spid="22531">
                                            <p:txEl>
                                              <p:pRg st="4" end="4"/>
                                            </p:txEl>
                                          </p:spTgt>
                                        </p:tgtEl>
                                      </p:cBhvr>
                                    </p:animEffect>
                                  </p:childTnLst>
                                  <p:subTnLst>
                                    <p:animClr clrSpc="rgb" dir="cw">
                                      <p:cBhvr override="childStyle">
                                        <p:cTn dur="1" fill="hold" display="0" masterRel="nextClick" afterEffect="1"/>
                                        <p:tgtEl>
                                          <p:spTgt spid="22531">
                                            <p:txEl>
                                              <p:pRg st="4" end="4"/>
                                            </p:txEl>
                                          </p:spTgt>
                                        </p:tgtEl>
                                        <p:attrNameLst>
                                          <p:attrName>ppt_c</p:attrName>
                                        </p:attrNameLst>
                                      </p:cBhvr>
                                      <p:to>
                                        <a:schemeClr val="hlink"/>
                                      </p:to>
                                    </p:animClr>
                                  </p:subTnLst>
                                </p:cTn>
                              </p:par>
                              <p:par>
                                <p:cTn id="22" presetID="10" presetClass="entr" presetSubtype="0" fill="hold" nodeType="withEffect">
                                  <p:stCondLst>
                                    <p:cond delay="0"/>
                                  </p:stCondLst>
                                  <p:childTnLst>
                                    <p:set>
                                      <p:cBhvr>
                                        <p:cTn id="23" dur="1" fill="hold">
                                          <p:stCondLst>
                                            <p:cond delay="0"/>
                                          </p:stCondLst>
                                        </p:cTn>
                                        <p:tgtEl>
                                          <p:spTgt spid="22531">
                                            <p:txEl>
                                              <p:pRg st="5" end="5"/>
                                            </p:txEl>
                                          </p:spTgt>
                                        </p:tgtEl>
                                        <p:attrNameLst>
                                          <p:attrName>style.visibility</p:attrName>
                                        </p:attrNameLst>
                                      </p:cBhvr>
                                      <p:to>
                                        <p:strVal val="visible"/>
                                      </p:to>
                                    </p:set>
                                    <p:animEffect transition="in" filter="fade">
                                      <p:cBhvr>
                                        <p:cTn id="24" dur="500"/>
                                        <p:tgtEl>
                                          <p:spTgt spid="22531">
                                            <p:txEl>
                                              <p:pRg st="5" end="5"/>
                                            </p:txEl>
                                          </p:spTgt>
                                        </p:tgtEl>
                                      </p:cBhvr>
                                    </p:animEffect>
                                  </p:childTnLst>
                                  <p:subTnLst>
                                    <p:animClr clrSpc="rgb" dir="cw">
                                      <p:cBhvr override="childStyle">
                                        <p:cTn dur="1" fill="hold" display="0" masterRel="nextClick" afterEffect="1"/>
                                        <p:tgtEl>
                                          <p:spTgt spid="22531">
                                            <p:txEl>
                                              <p:pRg st="5" end="5"/>
                                            </p:txEl>
                                          </p:spTgt>
                                        </p:tgtEl>
                                        <p:attrNameLst>
                                          <p:attrName>ppt_c</p:attrName>
                                        </p:attrNameLst>
                                      </p:cBhvr>
                                      <p:to>
                                        <a:schemeClr val="hlink"/>
                                      </p:to>
                                    </p:animClr>
                                  </p:subTnLst>
                                </p:cTn>
                              </p:par>
                            </p:childTnLst>
                          </p:cTn>
                        </p:par>
                      </p:childTnLst>
                    </p:cTn>
                  </p:par>
                  <p:par>
                    <p:cTn id="25" fill="hold">
                      <p:stCondLst>
                        <p:cond delay="indefinite"/>
                      </p:stCondLst>
                      <p:childTnLst>
                        <p:par>
                          <p:cTn id="26" fill="hold">
                            <p:stCondLst>
                              <p:cond delay="0"/>
                            </p:stCondLst>
                            <p:childTnLst>
                              <p:par>
                                <p:cTn id="27" presetID="10" presetClass="entr" presetSubtype="0" fill="hold" nodeType="clickEffect">
                                  <p:stCondLst>
                                    <p:cond delay="0"/>
                                  </p:stCondLst>
                                  <p:childTnLst>
                                    <p:set>
                                      <p:cBhvr>
                                        <p:cTn id="28" dur="1" fill="hold">
                                          <p:stCondLst>
                                            <p:cond delay="0"/>
                                          </p:stCondLst>
                                        </p:cTn>
                                        <p:tgtEl>
                                          <p:spTgt spid="22531">
                                            <p:txEl>
                                              <p:pRg st="6" end="6"/>
                                            </p:txEl>
                                          </p:spTgt>
                                        </p:tgtEl>
                                        <p:attrNameLst>
                                          <p:attrName>style.visibility</p:attrName>
                                        </p:attrNameLst>
                                      </p:cBhvr>
                                      <p:to>
                                        <p:strVal val="visible"/>
                                      </p:to>
                                    </p:set>
                                    <p:animEffect transition="in" filter="fade">
                                      <p:cBhvr>
                                        <p:cTn id="29" dur="500"/>
                                        <p:tgtEl>
                                          <p:spTgt spid="22531">
                                            <p:txEl>
                                              <p:pRg st="6" end="6"/>
                                            </p:txEl>
                                          </p:spTgt>
                                        </p:tgtEl>
                                      </p:cBhvr>
                                    </p:animEffect>
                                  </p:childTnLst>
                                  <p:subTnLst>
                                    <p:animClr clrSpc="rgb" dir="cw">
                                      <p:cBhvr override="childStyle">
                                        <p:cTn dur="1" fill="hold" display="0" masterRel="nextClick" afterEffect="1"/>
                                        <p:tgtEl>
                                          <p:spTgt spid="22531">
                                            <p:txEl>
                                              <p:pRg st="6" end="6"/>
                                            </p:txEl>
                                          </p:spTgt>
                                        </p:tgtEl>
                                        <p:attrNameLst>
                                          <p:attrName>ppt_c</p:attrName>
                                        </p:attrNameLst>
                                      </p:cBhvr>
                                      <p:to>
                                        <a:srgbClr val="0033CC"/>
                                      </p:to>
                                    </p:animClr>
                                  </p:subTnLst>
                                </p:cTn>
                              </p:par>
                              <p:par>
                                <p:cTn id="30" presetID="10" presetClass="entr" presetSubtype="0" fill="hold" nodeType="withEffect">
                                  <p:stCondLst>
                                    <p:cond delay="0"/>
                                  </p:stCondLst>
                                  <p:childTnLst>
                                    <p:set>
                                      <p:cBhvr>
                                        <p:cTn id="31" dur="1" fill="hold">
                                          <p:stCondLst>
                                            <p:cond delay="0"/>
                                          </p:stCondLst>
                                        </p:cTn>
                                        <p:tgtEl>
                                          <p:spTgt spid="22531">
                                            <p:txEl>
                                              <p:pRg st="7" end="7"/>
                                            </p:txEl>
                                          </p:spTgt>
                                        </p:tgtEl>
                                        <p:attrNameLst>
                                          <p:attrName>style.visibility</p:attrName>
                                        </p:attrNameLst>
                                      </p:cBhvr>
                                      <p:to>
                                        <p:strVal val="visible"/>
                                      </p:to>
                                    </p:set>
                                    <p:animEffect transition="in" filter="fade">
                                      <p:cBhvr>
                                        <p:cTn id="32" dur="500"/>
                                        <p:tgtEl>
                                          <p:spTgt spid="22531">
                                            <p:txEl>
                                              <p:pRg st="7" end="7"/>
                                            </p:txEl>
                                          </p:spTgt>
                                        </p:tgtEl>
                                      </p:cBhvr>
                                    </p:animEffect>
                                  </p:childTnLst>
                                  <p:subTnLst>
                                    <p:animClr clrSpc="rgb" dir="cw">
                                      <p:cBhvr override="childStyle">
                                        <p:cTn dur="1" fill="hold" display="0" masterRel="nextClick" afterEffect="1"/>
                                        <p:tgtEl>
                                          <p:spTgt spid="22531">
                                            <p:txEl>
                                              <p:pRg st="7" end="7"/>
                                            </p:txEl>
                                          </p:spTgt>
                                        </p:tgtEl>
                                        <p:attrNameLst>
                                          <p:attrName>ppt_c</p:attrName>
                                        </p:attrNameLst>
                                      </p:cBhvr>
                                      <p:to>
                                        <a:srgbClr val="0033CC"/>
                                      </p:to>
                                    </p:animClr>
                                  </p:subTnLst>
                                </p:cTn>
                              </p:par>
                              <p:par>
                                <p:cTn id="33" presetID="10" presetClass="entr" presetSubtype="0" fill="hold" nodeType="withEffect">
                                  <p:stCondLst>
                                    <p:cond delay="0"/>
                                  </p:stCondLst>
                                  <p:childTnLst>
                                    <p:set>
                                      <p:cBhvr>
                                        <p:cTn id="34" dur="1" fill="hold">
                                          <p:stCondLst>
                                            <p:cond delay="0"/>
                                          </p:stCondLst>
                                        </p:cTn>
                                        <p:tgtEl>
                                          <p:spTgt spid="22531">
                                            <p:txEl>
                                              <p:pRg st="8" end="8"/>
                                            </p:txEl>
                                          </p:spTgt>
                                        </p:tgtEl>
                                        <p:attrNameLst>
                                          <p:attrName>style.visibility</p:attrName>
                                        </p:attrNameLst>
                                      </p:cBhvr>
                                      <p:to>
                                        <p:strVal val="visible"/>
                                      </p:to>
                                    </p:set>
                                    <p:animEffect transition="in" filter="fade">
                                      <p:cBhvr>
                                        <p:cTn id="35" dur="500"/>
                                        <p:tgtEl>
                                          <p:spTgt spid="22531">
                                            <p:txEl>
                                              <p:pRg st="8" end="8"/>
                                            </p:txEl>
                                          </p:spTgt>
                                        </p:tgtEl>
                                      </p:cBhvr>
                                    </p:animEffect>
                                  </p:childTnLst>
                                  <p:subTnLst>
                                    <p:animClr clrSpc="rgb" dir="cw">
                                      <p:cBhvr override="childStyle">
                                        <p:cTn dur="1" fill="hold" display="0" masterRel="nextClick" afterEffect="1"/>
                                        <p:tgtEl>
                                          <p:spTgt spid="22531">
                                            <p:txEl>
                                              <p:pRg st="8" end="8"/>
                                            </p:txEl>
                                          </p:spTgt>
                                        </p:tgtEl>
                                        <p:attrNameLst>
                                          <p:attrName>ppt_c</p:attrName>
                                        </p:attrNameLst>
                                      </p:cBhvr>
                                      <p:to>
                                        <a:srgbClr val="0033CC"/>
                                      </p:to>
                                    </p:animClr>
                                  </p:subTnLst>
                                </p:cTn>
                              </p:par>
                            </p:childTnLst>
                          </p:cTn>
                        </p:par>
                      </p:childTnLst>
                    </p:cTn>
                  </p:par>
                  <p:par>
                    <p:cTn id="36" fill="hold">
                      <p:stCondLst>
                        <p:cond delay="indefinite"/>
                      </p:stCondLst>
                      <p:childTnLst>
                        <p:par>
                          <p:cTn id="37" fill="hold">
                            <p:stCondLst>
                              <p:cond delay="0"/>
                            </p:stCondLst>
                            <p:childTnLst>
                              <p:par>
                                <p:cTn id="38" presetID="10" presetClass="entr" presetSubtype="0" fill="hold" nodeType="clickEffect">
                                  <p:stCondLst>
                                    <p:cond delay="0"/>
                                  </p:stCondLst>
                                  <p:childTnLst>
                                    <p:set>
                                      <p:cBhvr>
                                        <p:cTn id="39" dur="1" fill="hold">
                                          <p:stCondLst>
                                            <p:cond delay="0"/>
                                          </p:stCondLst>
                                        </p:cTn>
                                        <p:tgtEl>
                                          <p:spTgt spid="22531">
                                            <p:txEl>
                                              <p:pRg st="9" end="9"/>
                                            </p:txEl>
                                          </p:spTgt>
                                        </p:tgtEl>
                                        <p:attrNameLst>
                                          <p:attrName>style.visibility</p:attrName>
                                        </p:attrNameLst>
                                      </p:cBhvr>
                                      <p:to>
                                        <p:strVal val="visible"/>
                                      </p:to>
                                    </p:set>
                                    <p:animEffect transition="in" filter="fade">
                                      <p:cBhvr>
                                        <p:cTn id="40" dur="500"/>
                                        <p:tgtEl>
                                          <p:spTgt spid="22531">
                                            <p:txEl>
                                              <p:pRg st="9" end="9"/>
                                            </p:txEl>
                                          </p:spTgt>
                                        </p:tgtEl>
                                      </p:cBhvr>
                                    </p:animEffect>
                                  </p:childTnLst>
                                  <p:subTnLst>
                                    <p:animClr clrSpc="rgb" dir="cw">
                                      <p:cBhvr override="childStyle">
                                        <p:cTn dur="1" fill="hold" display="0" masterRel="nextClick" afterEffect="1"/>
                                        <p:tgtEl>
                                          <p:spTgt spid="22531">
                                            <p:txEl>
                                              <p:pRg st="9" end="9"/>
                                            </p:txEl>
                                          </p:spTgt>
                                        </p:tgtEl>
                                        <p:attrNameLst>
                                          <p:attrName>ppt_c</p:attrName>
                                        </p:attrNameLst>
                                      </p:cBhvr>
                                      <p:to>
                                        <a:schemeClr val="accent2"/>
                                      </p:to>
                                    </p:animClr>
                                  </p:subTnLst>
                                </p:cTn>
                              </p:par>
                              <p:par>
                                <p:cTn id="41" presetID="10" presetClass="entr" presetSubtype="0" fill="hold" nodeType="withEffect">
                                  <p:stCondLst>
                                    <p:cond delay="0"/>
                                  </p:stCondLst>
                                  <p:childTnLst>
                                    <p:set>
                                      <p:cBhvr>
                                        <p:cTn id="42" dur="1" fill="hold">
                                          <p:stCondLst>
                                            <p:cond delay="0"/>
                                          </p:stCondLst>
                                        </p:cTn>
                                        <p:tgtEl>
                                          <p:spTgt spid="22531">
                                            <p:txEl>
                                              <p:pRg st="10" end="10"/>
                                            </p:txEl>
                                          </p:spTgt>
                                        </p:tgtEl>
                                        <p:attrNameLst>
                                          <p:attrName>style.visibility</p:attrName>
                                        </p:attrNameLst>
                                      </p:cBhvr>
                                      <p:to>
                                        <p:strVal val="visible"/>
                                      </p:to>
                                    </p:set>
                                    <p:animEffect transition="in" filter="fade">
                                      <p:cBhvr>
                                        <p:cTn id="43" dur="500"/>
                                        <p:tgtEl>
                                          <p:spTgt spid="22531">
                                            <p:txEl>
                                              <p:pRg st="10" end="10"/>
                                            </p:txEl>
                                          </p:spTgt>
                                        </p:tgtEl>
                                      </p:cBhvr>
                                    </p:animEffect>
                                  </p:childTnLst>
                                  <p:subTnLst>
                                    <p:animClr clrSpc="rgb" dir="cw">
                                      <p:cBhvr override="childStyle">
                                        <p:cTn dur="1" fill="hold" display="0" masterRel="nextClick" afterEffect="1"/>
                                        <p:tgtEl>
                                          <p:spTgt spid="22531">
                                            <p:txEl>
                                              <p:pRg st="10" end="10"/>
                                            </p:txEl>
                                          </p:spTgt>
                                        </p:tgtEl>
                                        <p:attrNameLst>
                                          <p:attrName>ppt_c</p:attrName>
                                        </p:attrNameLst>
                                      </p:cBhvr>
                                      <p:to>
                                        <a:schemeClr val="accent2"/>
                                      </p:to>
                                    </p:animClr>
                                  </p:subTnLst>
                                </p:cTn>
                              </p:par>
                              <p:par>
                                <p:cTn id="44" presetID="10" presetClass="entr" presetSubtype="0" fill="hold" nodeType="withEffect">
                                  <p:stCondLst>
                                    <p:cond delay="0"/>
                                  </p:stCondLst>
                                  <p:childTnLst>
                                    <p:set>
                                      <p:cBhvr>
                                        <p:cTn id="45" dur="1" fill="hold">
                                          <p:stCondLst>
                                            <p:cond delay="0"/>
                                          </p:stCondLst>
                                        </p:cTn>
                                        <p:tgtEl>
                                          <p:spTgt spid="22531">
                                            <p:txEl>
                                              <p:pRg st="11" end="11"/>
                                            </p:txEl>
                                          </p:spTgt>
                                        </p:tgtEl>
                                        <p:attrNameLst>
                                          <p:attrName>style.visibility</p:attrName>
                                        </p:attrNameLst>
                                      </p:cBhvr>
                                      <p:to>
                                        <p:strVal val="visible"/>
                                      </p:to>
                                    </p:set>
                                    <p:animEffect transition="in" filter="fade">
                                      <p:cBhvr>
                                        <p:cTn id="46" dur="500"/>
                                        <p:tgtEl>
                                          <p:spTgt spid="22531">
                                            <p:txEl>
                                              <p:pRg st="11" end="11"/>
                                            </p:txEl>
                                          </p:spTgt>
                                        </p:tgtEl>
                                      </p:cBhvr>
                                    </p:animEffect>
                                  </p:childTnLst>
                                  <p:subTnLst>
                                    <p:animClr clrSpc="rgb" dir="cw">
                                      <p:cBhvr override="childStyle">
                                        <p:cTn dur="1" fill="hold" display="0" masterRel="nextClick" afterEffect="1"/>
                                        <p:tgtEl>
                                          <p:spTgt spid="22531">
                                            <p:txEl>
                                              <p:pRg st="11" end="11"/>
                                            </p:txEl>
                                          </p:spTgt>
                                        </p:tgtEl>
                                        <p:attrNameLst>
                                          <p:attrName>ppt_c</p:attrName>
                                        </p:attrNameLst>
                                      </p:cBhvr>
                                      <p:to>
                                        <a:schemeClr val="accent2"/>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Functional &amp; Dysfunctional Conflict produce different outcomes </a:t>
            </a:r>
            <a:endParaRPr lang="en-US" dirty="0"/>
          </a:p>
        </p:txBody>
      </p:sp>
      <p:sp>
        <p:nvSpPr>
          <p:cNvPr id="26627" name="Content Placeholder 2"/>
          <p:cNvSpPr>
            <a:spLocks noGrp="1"/>
          </p:cNvSpPr>
          <p:nvPr>
            <p:ph sz="half" idx="1"/>
          </p:nvPr>
        </p:nvSpPr>
        <p:spPr>
          <a:xfrm>
            <a:off x="152400" y="1600200"/>
            <a:ext cx="4724400" cy="4630615"/>
          </a:xfrm>
          <a:noFill/>
        </p:spPr>
        <p:txBody>
          <a:bodyPr/>
          <a:lstStyle/>
          <a:p>
            <a:pPr marL="0" indent="0" eaLnBrk="1" hangingPunct="1">
              <a:lnSpc>
                <a:spcPct val="80000"/>
              </a:lnSpc>
              <a:spcBef>
                <a:spcPct val="50000"/>
              </a:spcBef>
              <a:buNone/>
            </a:pPr>
            <a:r>
              <a:rPr lang="en-US" sz="2800" dirty="0" smtClean="0">
                <a:effectLst>
                  <a:outerShdw blurRad="38100" dist="38100" dir="2700000" algn="tl">
                    <a:srgbClr val="000000">
                      <a:alpha val="43137"/>
                    </a:srgbClr>
                  </a:outerShdw>
                </a:effectLst>
              </a:rPr>
              <a:t>   Functional:</a:t>
            </a:r>
          </a:p>
          <a:p>
            <a:pPr lvl="1" eaLnBrk="1" hangingPunct="1">
              <a:lnSpc>
                <a:spcPct val="80000"/>
              </a:lnSpc>
              <a:spcBef>
                <a:spcPct val="50000"/>
              </a:spcBef>
            </a:pPr>
            <a:r>
              <a:rPr lang="en-US" sz="2300" dirty="0" smtClean="0"/>
              <a:t>Increased group performance</a:t>
            </a:r>
          </a:p>
          <a:p>
            <a:pPr lvl="1" eaLnBrk="1" hangingPunct="1">
              <a:lnSpc>
                <a:spcPct val="80000"/>
              </a:lnSpc>
              <a:spcBef>
                <a:spcPct val="50000"/>
              </a:spcBef>
            </a:pPr>
            <a:r>
              <a:rPr lang="en-US" sz="2400" dirty="0" smtClean="0"/>
              <a:t>Improved decision quality</a:t>
            </a:r>
          </a:p>
          <a:p>
            <a:pPr lvl="1" eaLnBrk="1" hangingPunct="1">
              <a:lnSpc>
                <a:spcPct val="80000"/>
              </a:lnSpc>
              <a:spcBef>
                <a:spcPct val="50000"/>
              </a:spcBef>
            </a:pPr>
            <a:r>
              <a:rPr lang="en-US" sz="2400" dirty="0" smtClean="0"/>
              <a:t>Creativity and innovation</a:t>
            </a:r>
          </a:p>
          <a:p>
            <a:pPr lvl="1" eaLnBrk="1" hangingPunct="1">
              <a:lnSpc>
                <a:spcPct val="80000"/>
              </a:lnSpc>
              <a:spcBef>
                <a:spcPct val="50000"/>
              </a:spcBef>
            </a:pPr>
            <a:r>
              <a:rPr lang="en-US" sz="2400" dirty="0" smtClean="0"/>
              <a:t>More interest </a:t>
            </a:r>
            <a:r>
              <a:rPr lang="en-US" sz="2400" dirty="0"/>
              <a:t>&amp;</a:t>
            </a:r>
            <a:r>
              <a:rPr lang="en-US" sz="2400" dirty="0" smtClean="0"/>
              <a:t> curiosity</a:t>
            </a:r>
          </a:p>
          <a:p>
            <a:pPr lvl="1" eaLnBrk="1" hangingPunct="1">
              <a:lnSpc>
                <a:spcPct val="80000"/>
              </a:lnSpc>
              <a:spcBef>
                <a:spcPct val="50000"/>
              </a:spcBef>
            </a:pPr>
            <a:r>
              <a:rPr lang="en-US" sz="2400" dirty="0" smtClean="0"/>
              <a:t>Provides a forum for problem solving</a:t>
            </a:r>
          </a:p>
          <a:p>
            <a:pPr lvl="1" eaLnBrk="1" hangingPunct="1">
              <a:lnSpc>
                <a:spcPct val="80000"/>
              </a:lnSpc>
              <a:spcBef>
                <a:spcPct val="50000"/>
              </a:spcBef>
            </a:pPr>
            <a:r>
              <a:rPr lang="en-US" sz="2400" dirty="0" smtClean="0"/>
              <a:t>Creates an environment for self-evaluation and change</a:t>
            </a:r>
          </a:p>
        </p:txBody>
      </p:sp>
      <p:sp>
        <p:nvSpPr>
          <p:cNvPr id="26628" name="Content Placeholder 5"/>
          <p:cNvSpPr>
            <a:spLocks noGrp="1"/>
          </p:cNvSpPr>
          <p:nvPr>
            <p:ph sz="half" idx="2"/>
          </p:nvPr>
        </p:nvSpPr>
        <p:spPr>
          <a:xfrm>
            <a:off x="4953000" y="1530476"/>
            <a:ext cx="4191000" cy="4630615"/>
          </a:xfrm>
        </p:spPr>
        <p:txBody>
          <a:bodyPr/>
          <a:lstStyle/>
          <a:p>
            <a:pPr marL="0" indent="0" eaLnBrk="1" hangingPunct="1">
              <a:lnSpc>
                <a:spcPct val="80000"/>
              </a:lnSpc>
              <a:spcBef>
                <a:spcPct val="50000"/>
              </a:spcBef>
              <a:buNone/>
            </a:pPr>
            <a:r>
              <a:rPr lang="en-US" sz="2800" dirty="0" smtClean="0">
                <a:effectLst>
                  <a:outerShdw blurRad="38100" dist="38100" dir="2700000" algn="tl">
                    <a:srgbClr val="000000">
                      <a:alpha val="43137"/>
                    </a:srgbClr>
                  </a:outerShdw>
                </a:effectLst>
              </a:rPr>
              <a:t>Dysfunctional</a:t>
            </a:r>
          </a:p>
          <a:p>
            <a:pPr marL="392510" lvl="1" indent="0" eaLnBrk="1" hangingPunct="1">
              <a:lnSpc>
                <a:spcPct val="80000"/>
              </a:lnSpc>
              <a:spcBef>
                <a:spcPct val="50000"/>
              </a:spcBef>
              <a:buNone/>
            </a:pPr>
            <a:r>
              <a:rPr lang="en-US" sz="2400" dirty="0" smtClean="0"/>
              <a:t>Develops discontent</a:t>
            </a:r>
          </a:p>
          <a:p>
            <a:pPr marL="392510" lvl="1" indent="0" eaLnBrk="1" hangingPunct="1">
              <a:lnSpc>
                <a:spcPct val="80000"/>
              </a:lnSpc>
              <a:spcBef>
                <a:spcPct val="50000"/>
              </a:spcBef>
              <a:buNone/>
            </a:pPr>
            <a:r>
              <a:rPr lang="en-US" sz="2400" dirty="0" smtClean="0"/>
              <a:t>Reduced group effectiveness</a:t>
            </a:r>
          </a:p>
          <a:p>
            <a:pPr marL="392510" lvl="1" indent="0" eaLnBrk="1" hangingPunct="1">
              <a:lnSpc>
                <a:spcPct val="80000"/>
              </a:lnSpc>
              <a:spcBef>
                <a:spcPct val="50000"/>
              </a:spcBef>
              <a:buNone/>
            </a:pPr>
            <a:r>
              <a:rPr lang="en-US" sz="2400" dirty="0" smtClean="0"/>
              <a:t>Less communication</a:t>
            </a:r>
          </a:p>
          <a:p>
            <a:pPr marL="392510" lvl="1" indent="0" eaLnBrk="1" hangingPunct="1">
              <a:lnSpc>
                <a:spcPct val="80000"/>
              </a:lnSpc>
              <a:spcBef>
                <a:spcPct val="50000"/>
              </a:spcBef>
              <a:buNone/>
            </a:pPr>
            <a:r>
              <a:rPr lang="en-US" sz="2400" dirty="0" smtClean="0"/>
              <a:t>Reduced group cohesiveness</a:t>
            </a:r>
          </a:p>
          <a:p>
            <a:pPr marL="392510" lvl="1" indent="0" eaLnBrk="1" hangingPunct="1">
              <a:lnSpc>
                <a:spcPct val="80000"/>
              </a:lnSpc>
              <a:spcBef>
                <a:spcPct val="50000"/>
              </a:spcBef>
              <a:buNone/>
            </a:pPr>
            <a:r>
              <a:rPr lang="en-US" sz="2400" dirty="0" smtClean="0"/>
              <a:t>Infighting among group members distracts from achieving group goals</a:t>
            </a:r>
          </a:p>
        </p:txBody>
      </p:sp>
      <p:sp>
        <p:nvSpPr>
          <p:cNvPr id="4" name="Footer Placeholder 3"/>
          <p:cNvSpPr>
            <a:spLocks noGrp="1"/>
          </p:cNvSpPr>
          <p:nvPr>
            <p:ph type="ftr" sz="quarter" idx="4294967295"/>
          </p:nvPr>
        </p:nvSpPr>
        <p:spPr>
          <a:xfrm>
            <a:off x="685800" y="6324600"/>
            <a:ext cx="4800600" cy="365125"/>
          </a:xfrm>
          <a:prstGeom prst="rect">
            <a:avLst/>
          </a:prstGeom>
        </p:spPr>
        <p:txBody>
          <a:bodyPr/>
          <a:lstStyle/>
          <a:p>
            <a:pPr>
              <a:defRPr/>
            </a:pPr>
            <a:r>
              <a:rPr lang="en-US" dirty="0"/>
              <a:t> </a:t>
            </a:r>
          </a:p>
        </p:txBody>
      </p:sp>
      <p:sp>
        <p:nvSpPr>
          <p:cNvPr id="5" name="Slide Number Placeholder 4"/>
          <p:cNvSpPr>
            <a:spLocks noGrp="1"/>
          </p:cNvSpPr>
          <p:nvPr>
            <p:ph type="sldNum" sz="quarter" idx="4294967295"/>
          </p:nvPr>
        </p:nvSpPr>
        <p:spPr>
          <a:xfrm>
            <a:off x="6553200" y="6356350"/>
            <a:ext cx="2133600" cy="365125"/>
          </a:xfrm>
          <a:prstGeom prst="rect">
            <a:avLst/>
          </a:prstGeom>
        </p:spPr>
        <p:txBody>
          <a:bodyPr/>
          <a:lstStyle/>
          <a:p>
            <a:pPr>
              <a:defRPr/>
            </a:pPr>
            <a:r>
              <a:rPr lang="en-US" dirty="0" smtClean="0"/>
              <a:t> </a:t>
            </a:r>
            <a:endParaRPr lang="en-US" dirty="0"/>
          </a:p>
        </p:txBody>
      </p:sp>
    </p:spTree>
    <p:extLst>
      <p:ext uri="{BB962C8B-B14F-4D97-AF65-F5344CB8AC3E}">
        <p14:creationId xmlns:p14="http://schemas.microsoft.com/office/powerpoint/2010/main" val="83439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 calcmode="lin" valueType="num">
                                      <p:cBhvr additive="base">
                                        <p:cTn id="7" dur="500" fill="hold"/>
                                        <p:tgtEl>
                                          <p:spTgt spid="2662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6627">
                                            <p:txEl>
                                              <p:pRg st="0" end="0"/>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0" end="0"/>
                                            </p:txEl>
                                          </p:spTgt>
                                        </p:tgtEl>
                                        <p:attrNameLst>
                                          <p:attrName>ppt_c</p:attrName>
                                        </p:attrNameLst>
                                      </p:cBhvr>
                                      <p:to>
                                        <a:srgbClr val="0033CC"/>
                                      </p:to>
                                    </p:animClr>
                                  </p:subTnLst>
                                </p:cTn>
                              </p:par>
                              <p:par>
                                <p:cTn id="9" presetID="2" presetClass="entr" presetSubtype="4" fill="hold" nodeType="withEffect">
                                  <p:stCondLst>
                                    <p:cond delay="0"/>
                                  </p:stCondLst>
                                  <p:childTnLst>
                                    <p:set>
                                      <p:cBhvr>
                                        <p:cTn id="10" dur="1" fill="hold">
                                          <p:stCondLst>
                                            <p:cond delay="0"/>
                                          </p:stCondLst>
                                        </p:cTn>
                                        <p:tgtEl>
                                          <p:spTgt spid="26627">
                                            <p:txEl>
                                              <p:pRg st="1" end="1"/>
                                            </p:txEl>
                                          </p:spTgt>
                                        </p:tgtEl>
                                        <p:attrNameLst>
                                          <p:attrName>style.visibility</p:attrName>
                                        </p:attrNameLst>
                                      </p:cBhvr>
                                      <p:to>
                                        <p:strVal val="visible"/>
                                      </p:to>
                                    </p:set>
                                    <p:anim calcmode="lin" valueType="num">
                                      <p:cBhvr additive="base">
                                        <p:cTn id="11" dur="500" fill="hold"/>
                                        <p:tgtEl>
                                          <p:spTgt spid="26627">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6627">
                                            <p:txEl>
                                              <p:pRg st="1" end="1"/>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1" end="1"/>
                                            </p:txEl>
                                          </p:spTgt>
                                        </p:tgtEl>
                                        <p:attrNameLst>
                                          <p:attrName>ppt_c</p:attrName>
                                        </p:attrNameLst>
                                      </p:cBhvr>
                                      <p:to>
                                        <a:srgbClr val="0033CC"/>
                                      </p:to>
                                    </p:animClr>
                                  </p:subTnLst>
                                </p:cTn>
                              </p:par>
                              <p:par>
                                <p:cTn id="13" presetID="2" presetClass="entr" presetSubtype="4" fill="hold" nodeType="withEffect">
                                  <p:stCondLst>
                                    <p:cond delay="0"/>
                                  </p:stCondLst>
                                  <p:childTnLst>
                                    <p:set>
                                      <p:cBhvr>
                                        <p:cTn id="14" dur="1" fill="hold">
                                          <p:stCondLst>
                                            <p:cond delay="0"/>
                                          </p:stCondLst>
                                        </p:cTn>
                                        <p:tgtEl>
                                          <p:spTgt spid="26627">
                                            <p:txEl>
                                              <p:pRg st="2" end="2"/>
                                            </p:txEl>
                                          </p:spTgt>
                                        </p:tgtEl>
                                        <p:attrNameLst>
                                          <p:attrName>style.visibility</p:attrName>
                                        </p:attrNameLst>
                                      </p:cBhvr>
                                      <p:to>
                                        <p:strVal val="visible"/>
                                      </p:to>
                                    </p:set>
                                    <p:anim calcmode="lin" valueType="num">
                                      <p:cBhvr additive="base">
                                        <p:cTn id="15" dur="500" fill="hold"/>
                                        <p:tgtEl>
                                          <p:spTgt spid="26627">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6627">
                                            <p:txEl>
                                              <p:pRg st="2" end="2"/>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2" end="2"/>
                                            </p:txEl>
                                          </p:spTgt>
                                        </p:tgtEl>
                                        <p:attrNameLst>
                                          <p:attrName>ppt_c</p:attrName>
                                        </p:attrNameLst>
                                      </p:cBhvr>
                                      <p:to>
                                        <a:srgbClr val="0033CC"/>
                                      </p:to>
                                    </p:animClr>
                                  </p:subTnLst>
                                </p:cTn>
                              </p:par>
                              <p:par>
                                <p:cTn id="17" presetID="2" presetClass="entr" presetSubtype="4" fill="hold" nodeType="withEffect">
                                  <p:stCondLst>
                                    <p:cond delay="0"/>
                                  </p:stCondLst>
                                  <p:childTnLst>
                                    <p:set>
                                      <p:cBhvr>
                                        <p:cTn id="18" dur="1" fill="hold">
                                          <p:stCondLst>
                                            <p:cond delay="0"/>
                                          </p:stCondLst>
                                        </p:cTn>
                                        <p:tgtEl>
                                          <p:spTgt spid="26627">
                                            <p:txEl>
                                              <p:pRg st="3" end="3"/>
                                            </p:txEl>
                                          </p:spTgt>
                                        </p:tgtEl>
                                        <p:attrNameLst>
                                          <p:attrName>style.visibility</p:attrName>
                                        </p:attrNameLst>
                                      </p:cBhvr>
                                      <p:to>
                                        <p:strVal val="visible"/>
                                      </p:to>
                                    </p:set>
                                    <p:anim calcmode="lin" valueType="num">
                                      <p:cBhvr additive="base">
                                        <p:cTn id="19" dur="500" fill="hold"/>
                                        <p:tgtEl>
                                          <p:spTgt spid="26627">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6627">
                                            <p:txEl>
                                              <p:pRg st="3" end="3"/>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3" end="3"/>
                                            </p:txEl>
                                          </p:spTgt>
                                        </p:tgtEl>
                                        <p:attrNameLst>
                                          <p:attrName>ppt_c</p:attrName>
                                        </p:attrNameLst>
                                      </p:cBhvr>
                                      <p:to>
                                        <a:srgbClr val="0033CC"/>
                                      </p:to>
                                    </p:animClr>
                                  </p:subTnLst>
                                </p:cTn>
                              </p:par>
                              <p:par>
                                <p:cTn id="21" presetID="2" presetClass="entr" presetSubtype="4" fill="hold" nodeType="withEffect">
                                  <p:stCondLst>
                                    <p:cond delay="0"/>
                                  </p:stCondLst>
                                  <p:childTnLst>
                                    <p:set>
                                      <p:cBhvr>
                                        <p:cTn id="22" dur="1" fill="hold">
                                          <p:stCondLst>
                                            <p:cond delay="0"/>
                                          </p:stCondLst>
                                        </p:cTn>
                                        <p:tgtEl>
                                          <p:spTgt spid="26627">
                                            <p:txEl>
                                              <p:pRg st="4" end="4"/>
                                            </p:txEl>
                                          </p:spTgt>
                                        </p:tgtEl>
                                        <p:attrNameLst>
                                          <p:attrName>style.visibility</p:attrName>
                                        </p:attrNameLst>
                                      </p:cBhvr>
                                      <p:to>
                                        <p:strVal val="visible"/>
                                      </p:to>
                                    </p:set>
                                    <p:anim calcmode="lin" valueType="num">
                                      <p:cBhvr additive="base">
                                        <p:cTn id="23" dur="500" fill="hold"/>
                                        <p:tgtEl>
                                          <p:spTgt spid="26627">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6627">
                                            <p:txEl>
                                              <p:pRg st="4" end="4"/>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4" end="4"/>
                                            </p:txEl>
                                          </p:spTgt>
                                        </p:tgtEl>
                                        <p:attrNameLst>
                                          <p:attrName>ppt_c</p:attrName>
                                        </p:attrNameLst>
                                      </p:cBhvr>
                                      <p:to>
                                        <a:srgbClr val="0033CC"/>
                                      </p:to>
                                    </p:animClr>
                                  </p:subTnLst>
                                </p:cTn>
                              </p:par>
                              <p:par>
                                <p:cTn id="25" presetID="2" presetClass="entr" presetSubtype="4" fill="hold" nodeType="withEffect">
                                  <p:stCondLst>
                                    <p:cond delay="0"/>
                                  </p:stCondLst>
                                  <p:childTnLst>
                                    <p:set>
                                      <p:cBhvr>
                                        <p:cTn id="26" dur="1" fill="hold">
                                          <p:stCondLst>
                                            <p:cond delay="0"/>
                                          </p:stCondLst>
                                        </p:cTn>
                                        <p:tgtEl>
                                          <p:spTgt spid="26627">
                                            <p:txEl>
                                              <p:pRg st="5" end="5"/>
                                            </p:txEl>
                                          </p:spTgt>
                                        </p:tgtEl>
                                        <p:attrNameLst>
                                          <p:attrName>style.visibility</p:attrName>
                                        </p:attrNameLst>
                                      </p:cBhvr>
                                      <p:to>
                                        <p:strVal val="visible"/>
                                      </p:to>
                                    </p:set>
                                    <p:anim calcmode="lin" valueType="num">
                                      <p:cBhvr additive="base">
                                        <p:cTn id="27" dur="500" fill="hold"/>
                                        <p:tgtEl>
                                          <p:spTgt spid="26627">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26627">
                                            <p:txEl>
                                              <p:pRg st="5" end="5"/>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5" end="5"/>
                                            </p:txEl>
                                          </p:spTgt>
                                        </p:tgtEl>
                                        <p:attrNameLst>
                                          <p:attrName>ppt_c</p:attrName>
                                        </p:attrNameLst>
                                      </p:cBhvr>
                                      <p:to>
                                        <a:srgbClr val="0033CC"/>
                                      </p:to>
                                    </p:animClr>
                                  </p:subTnLst>
                                </p:cTn>
                              </p:par>
                              <p:par>
                                <p:cTn id="29" presetID="2" presetClass="entr" presetSubtype="4" fill="hold" nodeType="withEffect">
                                  <p:stCondLst>
                                    <p:cond delay="0"/>
                                  </p:stCondLst>
                                  <p:childTnLst>
                                    <p:set>
                                      <p:cBhvr>
                                        <p:cTn id="30" dur="1" fill="hold">
                                          <p:stCondLst>
                                            <p:cond delay="0"/>
                                          </p:stCondLst>
                                        </p:cTn>
                                        <p:tgtEl>
                                          <p:spTgt spid="26627">
                                            <p:txEl>
                                              <p:pRg st="6" end="6"/>
                                            </p:txEl>
                                          </p:spTgt>
                                        </p:tgtEl>
                                        <p:attrNameLst>
                                          <p:attrName>style.visibility</p:attrName>
                                        </p:attrNameLst>
                                      </p:cBhvr>
                                      <p:to>
                                        <p:strVal val="visible"/>
                                      </p:to>
                                    </p:set>
                                    <p:anim calcmode="lin" valueType="num">
                                      <p:cBhvr additive="base">
                                        <p:cTn id="31" dur="500" fill="hold"/>
                                        <p:tgtEl>
                                          <p:spTgt spid="26627">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6627">
                                            <p:txEl>
                                              <p:pRg st="6" end="6"/>
                                            </p:txEl>
                                          </p:spTgt>
                                        </p:tgtEl>
                                        <p:attrNameLst>
                                          <p:attrName>ppt_y</p:attrName>
                                        </p:attrNameLst>
                                      </p:cBhvr>
                                      <p:tavLst>
                                        <p:tav tm="0">
                                          <p:val>
                                            <p:strVal val="1+#ppt_h/2"/>
                                          </p:val>
                                        </p:tav>
                                        <p:tav tm="100000">
                                          <p:val>
                                            <p:strVal val="#ppt_y"/>
                                          </p:val>
                                        </p:tav>
                                      </p:tavLst>
                                    </p:anim>
                                  </p:childTnLst>
                                  <p:subTnLst>
                                    <p:animClr clrSpc="rgb" dir="cw">
                                      <p:cBhvr override="childStyle">
                                        <p:cTn dur="1" fill="hold" display="0" masterRel="nextClick" afterEffect="1"/>
                                        <p:tgtEl>
                                          <p:spTgt spid="26627">
                                            <p:txEl>
                                              <p:pRg st="6" end="6"/>
                                            </p:txEl>
                                          </p:spTgt>
                                        </p:tgtEl>
                                        <p:attrNameLst>
                                          <p:attrName>ppt_c</p:attrName>
                                        </p:attrNameLst>
                                      </p:cBhvr>
                                      <p:to>
                                        <a:srgbClr val="0033CC"/>
                                      </p:to>
                                    </p:animClr>
                                  </p:subTnLst>
                                </p:cTn>
                              </p:par>
                            </p:childTnLst>
                          </p:cTn>
                        </p:par>
                      </p:childTnLst>
                    </p:cTn>
                  </p:par>
                  <p:par>
                    <p:cTn id="33" fill="hold">
                      <p:stCondLst>
                        <p:cond delay="indefinite"/>
                      </p:stCondLst>
                      <p:childTnLst>
                        <p:par>
                          <p:cTn id="34" fill="hold">
                            <p:stCondLst>
                              <p:cond delay="0"/>
                            </p:stCondLst>
                            <p:childTnLst>
                              <p:par>
                                <p:cTn id="35" presetID="2" presetClass="entr" presetSubtype="1" fill="hold" nodeType="clickEffect">
                                  <p:stCondLst>
                                    <p:cond delay="0"/>
                                  </p:stCondLst>
                                  <p:childTnLst>
                                    <p:set>
                                      <p:cBhvr>
                                        <p:cTn id="36" dur="1" fill="hold">
                                          <p:stCondLst>
                                            <p:cond delay="0"/>
                                          </p:stCondLst>
                                        </p:cTn>
                                        <p:tgtEl>
                                          <p:spTgt spid="26628">
                                            <p:txEl>
                                              <p:pRg st="0" end="0"/>
                                            </p:txEl>
                                          </p:spTgt>
                                        </p:tgtEl>
                                        <p:attrNameLst>
                                          <p:attrName>style.visibility</p:attrName>
                                        </p:attrNameLst>
                                      </p:cBhvr>
                                      <p:to>
                                        <p:strVal val="visible"/>
                                      </p:to>
                                    </p:set>
                                    <p:anim calcmode="lin" valueType="num">
                                      <p:cBhvr additive="base">
                                        <p:cTn id="37" dur="500" fill="hold"/>
                                        <p:tgtEl>
                                          <p:spTgt spid="26628">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6628">
                                            <p:txEl>
                                              <p:pRg st="0" end="0"/>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6628">
                                            <p:txEl>
                                              <p:pRg st="0" end="0"/>
                                            </p:txEl>
                                          </p:spTgt>
                                        </p:tgtEl>
                                        <p:attrNameLst>
                                          <p:attrName>ppt_c</p:attrName>
                                        </p:attrNameLst>
                                      </p:cBhvr>
                                      <p:to>
                                        <a:schemeClr val="hlink"/>
                                      </p:to>
                                    </p:animClr>
                                  </p:subTnLst>
                                </p:cTn>
                              </p:par>
                              <p:par>
                                <p:cTn id="39" presetID="2" presetClass="entr" presetSubtype="1" fill="hold" nodeType="withEffect">
                                  <p:stCondLst>
                                    <p:cond delay="0"/>
                                  </p:stCondLst>
                                  <p:childTnLst>
                                    <p:set>
                                      <p:cBhvr>
                                        <p:cTn id="40" dur="1" fill="hold">
                                          <p:stCondLst>
                                            <p:cond delay="0"/>
                                          </p:stCondLst>
                                        </p:cTn>
                                        <p:tgtEl>
                                          <p:spTgt spid="26628">
                                            <p:txEl>
                                              <p:pRg st="1" end="1"/>
                                            </p:txEl>
                                          </p:spTgt>
                                        </p:tgtEl>
                                        <p:attrNameLst>
                                          <p:attrName>style.visibility</p:attrName>
                                        </p:attrNameLst>
                                      </p:cBhvr>
                                      <p:to>
                                        <p:strVal val="visible"/>
                                      </p:to>
                                    </p:set>
                                    <p:anim calcmode="lin" valueType="num">
                                      <p:cBhvr additive="base">
                                        <p:cTn id="41" dur="500" fill="hold"/>
                                        <p:tgtEl>
                                          <p:spTgt spid="26628">
                                            <p:txEl>
                                              <p:pRg st="1" end="1"/>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26628">
                                            <p:txEl>
                                              <p:pRg st="1" end="1"/>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6628">
                                            <p:txEl>
                                              <p:pRg st="1" end="1"/>
                                            </p:txEl>
                                          </p:spTgt>
                                        </p:tgtEl>
                                        <p:attrNameLst>
                                          <p:attrName>ppt_c</p:attrName>
                                        </p:attrNameLst>
                                      </p:cBhvr>
                                      <p:to>
                                        <a:schemeClr val="hlink"/>
                                      </p:to>
                                    </p:animClr>
                                  </p:subTnLst>
                                </p:cTn>
                              </p:par>
                              <p:par>
                                <p:cTn id="43" presetID="2" presetClass="entr" presetSubtype="1" fill="hold" nodeType="withEffect">
                                  <p:stCondLst>
                                    <p:cond delay="0"/>
                                  </p:stCondLst>
                                  <p:childTnLst>
                                    <p:set>
                                      <p:cBhvr>
                                        <p:cTn id="44" dur="1" fill="hold">
                                          <p:stCondLst>
                                            <p:cond delay="0"/>
                                          </p:stCondLst>
                                        </p:cTn>
                                        <p:tgtEl>
                                          <p:spTgt spid="26628">
                                            <p:txEl>
                                              <p:pRg st="2" end="2"/>
                                            </p:txEl>
                                          </p:spTgt>
                                        </p:tgtEl>
                                        <p:attrNameLst>
                                          <p:attrName>style.visibility</p:attrName>
                                        </p:attrNameLst>
                                      </p:cBhvr>
                                      <p:to>
                                        <p:strVal val="visible"/>
                                      </p:to>
                                    </p:set>
                                    <p:anim calcmode="lin" valueType="num">
                                      <p:cBhvr additive="base">
                                        <p:cTn id="45" dur="500" fill="hold"/>
                                        <p:tgtEl>
                                          <p:spTgt spid="26628">
                                            <p:txEl>
                                              <p:pRg st="2" end="2"/>
                                            </p:txEl>
                                          </p:spTgt>
                                        </p:tgtEl>
                                        <p:attrNameLst>
                                          <p:attrName>ppt_x</p:attrName>
                                        </p:attrNameLst>
                                      </p:cBhvr>
                                      <p:tavLst>
                                        <p:tav tm="0">
                                          <p:val>
                                            <p:strVal val="#ppt_x"/>
                                          </p:val>
                                        </p:tav>
                                        <p:tav tm="100000">
                                          <p:val>
                                            <p:strVal val="#ppt_x"/>
                                          </p:val>
                                        </p:tav>
                                      </p:tavLst>
                                    </p:anim>
                                    <p:anim calcmode="lin" valueType="num">
                                      <p:cBhvr additive="base">
                                        <p:cTn id="46" dur="500" fill="hold"/>
                                        <p:tgtEl>
                                          <p:spTgt spid="26628">
                                            <p:txEl>
                                              <p:pRg st="2" end="2"/>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6628">
                                            <p:txEl>
                                              <p:pRg st="2" end="2"/>
                                            </p:txEl>
                                          </p:spTgt>
                                        </p:tgtEl>
                                        <p:attrNameLst>
                                          <p:attrName>ppt_c</p:attrName>
                                        </p:attrNameLst>
                                      </p:cBhvr>
                                      <p:to>
                                        <a:schemeClr val="hlink"/>
                                      </p:to>
                                    </p:animClr>
                                  </p:subTnLst>
                                </p:cTn>
                              </p:par>
                              <p:par>
                                <p:cTn id="47" presetID="2" presetClass="entr" presetSubtype="1" fill="hold" nodeType="withEffect">
                                  <p:stCondLst>
                                    <p:cond delay="0"/>
                                  </p:stCondLst>
                                  <p:childTnLst>
                                    <p:set>
                                      <p:cBhvr>
                                        <p:cTn id="48" dur="1" fill="hold">
                                          <p:stCondLst>
                                            <p:cond delay="0"/>
                                          </p:stCondLst>
                                        </p:cTn>
                                        <p:tgtEl>
                                          <p:spTgt spid="26628">
                                            <p:txEl>
                                              <p:pRg st="3" end="3"/>
                                            </p:txEl>
                                          </p:spTgt>
                                        </p:tgtEl>
                                        <p:attrNameLst>
                                          <p:attrName>style.visibility</p:attrName>
                                        </p:attrNameLst>
                                      </p:cBhvr>
                                      <p:to>
                                        <p:strVal val="visible"/>
                                      </p:to>
                                    </p:set>
                                    <p:anim calcmode="lin" valueType="num">
                                      <p:cBhvr additive="base">
                                        <p:cTn id="49" dur="500" fill="hold"/>
                                        <p:tgtEl>
                                          <p:spTgt spid="2662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6628">
                                            <p:txEl>
                                              <p:pRg st="3" end="3"/>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6628">
                                            <p:txEl>
                                              <p:pRg st="3" end="3"/>
                                            </p:txEl>
                                          </p:spTgt>
                                        </p:tgtEl>
                                        <p:attrNameLst>
                                          <p:attrName>ppt_c</p:attrName>
                                        </p:attrNameLst>
                                      </p:cBhvr>
                                      <p:to>
                                        <a:schemeClr val="hlink"/>
                                      </p:to>
                                    </p:animClr>
                                  </p:subTnLst>
                                </p:cTn>
                              </p:par>
                              <p:par>
                                <p:cTn id="51" presetID="2" presetClass="entr" presetSubtype="1" fill="hold" nodeType="withEffect">
                                  <p:stCondLst>
                                    <p:cond delay="0"/>
                                  </p:stCondLst>
                                  <p:childTnLst>
                                    <p:set>
                                      <p:cBhvr>
                                        <p:cTn id="52" dur="1" fill="hold">
                                          <p:stCondLst>
                                            <p:cond delay="0"/>
                                          </p:stCondLst>
                                        </p:cTn>
                                        <p:tgtEl>
                                          <p:spTgt spid="26628">
                                            <p:txEl>
                                              <p:pRg st="4" end="4"/>
                                            </p:txEl>
                                          </p:spTgt>
                                        </p:tgtEl>
                                        <p:attrNameLst>
                                          <p:attrName>style.visibility</p:attrName>
                                        </p:attrNameLst>
                                      </p:cBhvr>
                                      <p:to>
                                        <p:strVal val="visible"/>
                                      </p:to>
                                    </p:set>
                                    <p:anim calcmode="lin" valueType="num">
                                      <p:cBhvr additive="base">
                                        <p:cTn id="53" dur="500" fill="hold"/>
                                        <p:tgtEl>
                                          <p:spTgt spid="26628">
                                            <p:txEl>
                                              <p:pRg st="4" end="4"/>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26628">
                                            <p:txEl>
                                              <p:pRg st="4" end="4"/>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6628">
                                            <p:txEl>
                                              <p:pRg st="4" end="4"/>
                                            </p:txEl>
                                          </p:spTgt>
                                        </p:tgtEl>
                                        <p:attrNameLst>
                                          <p:attrName>ppt_c</p:attrName>
                                        </p:attrNameLst>
                                      </p:cBhvr>
                                      <p:to>
                                        <a:schemeClr val="hlink"/>
                                      </p:to>
                                    </p:animClr>
                                  </p:subTnLst>
                                </p:cTn>
                              </p:par>
                              <p:par>
                                <p:cTn id="55" presetID="2" presetClass="entr" presetSubtype="1" fill="hold" nodeType="withEffect">
                                  <p:stCondLst>
                                    <p:cond delay="0"/>
                                  </p:stCondLst>
                                  <p:childTnLst>
                                    <p:set>
                                      <p:cBhvr>
                                        <p:cTn id="56" dur="1" fill="hold">
                                          <p:stCondLst>
                                            <p:cond delay="0"/>
                                          </p:stCondLst>
                                        </p:cTn>
                                        <p:tgtEl>
                                          <p:spTgt spid="26628">
                                            <p:txEl>
                                              <p:pRg st="5" end="5"/>
                                            </p:txEl>
                                          </p:spTgt>
                                        </p:tgtEl>
                                        <p:attrNameLst>
                                          <p:attrName>style.visibility</p:attrName>
                                        </p:attrNameLst>
                                      </p:cBhvr>
                                      <p:to>
                                        <p:strVal val="visible"/>
                                      </p:to>
                                    </p:set>
                                    <p:anim calcmode="lin" valueType="num">
                                      <p:cBhvr additive="base">
                                        <p:cTn id="57" dur="500" fill="hold"/>
                                        <p:tgtEl>
                                          <p:spTgt spid="26628">
                                            <p:txEl>
                                              <p:pRg st="5" end="5"/>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26628">
                                            <p:txEl>
                                              <p:pRg st="5" end="5"/>
                                            </p:txEl>
                                          </p:spTgt>
                                        </p:tgtEl>
                                        <p:attrNameLst>
                                          <p:attrName>ppt_y</p:attrName>
                                        </p:attrNameLst>
                                      </p:cBhvr>
                                      <p:tavLst>
                                        <p:tav tm="0">
                                          <p:val>
                                            <p:strVal val="0-#ppt_h/2"/>
                                          </p:val>
                                        </p:tav>
                                        <p:tav tm="100000">
                                          <p:val>
                                            <p:strVal val="#ppt_y"/>
                                          </p:val>
                                        </p:tav>
                                      </p:tavLst>
                                    </p:anim>
                                  </p:childTnLst>
                                  <p:subTnLst>
                                    <p:animClr clrSpc="rgb" dir="cw">
                                      <p:cBhvr override="childStyle">
                                        <p:cTn dur="1" fill="hold" display="0" masterRel="nextClick" afterEffect="1"/>
                                        <p:tgtEl>
                                          <p:spTgt spid="26628">
                                            <p:txEl>
                                              <p:pRg st="5" end="5"/>
                                            </p:txEl>
                                          </p:spTgt>
                                        </p:tgtEl>
                                        <p:attrNameLst>
                                          <p:attrName>ppt_c</p:attrName>
                                        </p:attrNameLst>
                                      </p:cBhvr>
                                      <p:to>
                                        <a:schemeClr val="hlink"/>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300" dirty="0" smtClean="0"/>
              <a:t>What are FIVE common conflict management ‘styles’ (your text calls them “Intentions”)</a:t>
            </a:r>
            <a:endParaRPr lang="en-US" sz="3300" dirty="0"/>
          </a:p>
        </p:txBody>
      </p:sp>
      <p:sp>
        <p:nvSpPr>
          <p:cNvPr id="5" name="Content Placeholder 4"/>
          <p:cNvSpPr>
            <a:spLocks noGrp="1"/>
          </p:cNvSpPr>
          <p:nvPr>
            <p:ph idx="1"/>
          </p:nvPr>
        </p:nvSpPr>
        <p:spPr/>
        <p:txBody>
          <a:bodyPr/>
          <a:lstStyle/>
          <a:p>
            <a:r>
              <a:rPr lang="en-US" sz="2400" dirty="0"/>
              <a:t>T</a:t>
            </a:r>
            <a:r>
              <a:rPr lang="en-US" sz="2400" dirty="0" smtClean="0"/>
              <a:t>he two dimensions used to organize these styles are called “concern for own outcomes (assertiveness)” and “concern for the other’s outcomes (cooperativeness)”</a:t>
            </a:r>
          </a:p>
          <a:p>
            <a:endParaRPr lang="en-US" sz="2400" dirty="0"/>
          </a:p>
          <a:p>
            <a:r>
              <a:rPr lang="en-US" sz="2400" dirty="0"/>
              <a:t>For </a:t>
            </a:r>
            <a:r>
              <a:rPr lang="en-US" sz="2400" dirty="0" smtClean="0"/>
              <a:t>drawings/illustrations</a:t>
            </a:r>
            <a:r>
              <a:rPr lang="en-US" sz="2400" dirty="0"/>
              <a:t>, see:  </a:t>
            </a:r>
            <a:r>
              <a:rPr lang="en-US" sz="1800" dirty="0">
                <a:hlinkClick r:id="rId2"/>
              </a:rPr>
              <a:t>https://</a:t>
            </a:r>
            <a:r>
              <a:rPr lang="en-US" sz="1800" dirty="0" smtClean="0">
                <a:hlinkClick r:id="rId2"/>
              </a:rPr>
              <a:t>conflictresolutionsolution.weebly.com/dual-concern-theory.html</a:t>
            </a:r>
            <a:r>
              <a:rPr lang="en-US" sz="1800" dirty="0"/>
              <a:t> or </a:t>
            </a:r>
            <a:r>
              <a:rPr lang="en-US" sz="1800" dirty="0">
                <a:hlinkClick r:id="rId3"/>
              </a:rPr>
              <a:t>https://</a:t>
            </a:r>
            <a:r>
              <a:rPr lang="en-US" sz="1800" dirty="0" smtClean="0">
                <a:hlinkClick r:id="rId3"/>
              </a:rPr>
              <a:t>www.researchgate.net/figure/Dual-concern-model-of-strategic-preferences-in-multi-issue-negotiation-and-examples-of_fig1_285317372</a:t>
            </a:r>
            <a:r>
              <a:rPr lang="en-US" sz="1800" dirty="0" smtClean="0"/>
              <a:t> </a:t>
            </a:r>
          </a:p>
          <a:p>
            <a:r>
              <a:rPr lang="en-US" sz="1800" dirty="0" smtClean="0"/>
              <a:t>For a video describing </a:t>
            </a:r>
            <a:r>
              <a:rPr lang="en-US" sz="1800" dirty="0"/>
              <a:t>the </a:t>
            </a:r>
            <a:r>
              <a:rPr lang="en-US" sz="1800" dirty="0" smtClean="0"/>
              <a:t>five conflict management styles, </a:t>
            </a:r>
            <a:r>
              <a:rPr lang="en-US" sz="1800" dirty="0"/>
              <a:t>see: </a:t>
            </a:r>
            <a:r>
              <a:rPr lang="en-US" sz="1800" dirty="0">
                <a:hlinkClick r:id="rId4"/>
              </a:rPr>
              <a:t>https://</a:t>
            </a:r>
            <a:r>
              <a:rPr lang="en-US" sz="1800" dirty="0" smtClean="0">
                <a:hlinkClick r:id="rId4"/>
              </a:rPr>
              <a:t>www.youtube.com/watch?v=NJH0XV9jGIE</a:t>
            </a:r>
            <a:r>
              <a:rPr lang="en-US" sz="1800" dirty="0" smtClean="0"/>
              <a:t> (8 min.)</a:t>
            </a:r>
            <a:endParaRPr lang="en-US" sz="1800" dirty="0"/>
          </a:p>
          <a:p>
            <a:endParaRPr lang="en-US" sz="2400" dirty="0"/>
          </a:p>
        </p:txBody>
      </p:sp>
    </p:spTree>
    <p:extLst>
      <p:ext uri="{BB962C8B-B14F-4D97-AF65-F5344CB8AC3E}">
        <p14:creationId xmlns:p14="http://schemas.microsoft.com/office/powerpoint/2010/main" val="3799238645"/>
      </p:ext>
    </p:extLst>
  </p:cSld>
  <p:clrMapOvr>
    <a:masterClrMapping/>
  </p:clrMapOvr>
</p:sld>
</file>

<file path=ppt/theme/theme1.xml><?xml version="1.0" encoding="utf-8"?>
<a:theme xmlns:a="http://schemas.openxmlformats.org/drawingml/2006/main" name="Jones2 T05">
  <a:themeElements>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fontScheme name="Jones2 T05">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809625" rtl="0" eaLnBrk="1" fontAlgn="base" latinLnBrk="0" hangingPunct="1">
          <a:lnSpc>
            <a:spcPct val="100000"/>
          </a:lnSpc>
          <a:spcBef>
            <a:spcPct val="0"/>
          </a:spcBef>
          <a:spcAft>
            <a:spcPct val="0"/>
          </a:spcAft>
          <a:buClrTx/>
          <a:buSzTx/>
          <a:buFontTx/>
          <a:buNone/>
          <a:tabLst/>
          <a:defRPr kumimoji="0" lang="en-US" sz="1600" b="0" i="0" u="none" strike="noStrike" cap="none" normalizeH="0" baseline="0" smtClean="0">
            <a:ln>
              <a:noFill/>
            </a:ln>
            <a:solidFill>
              <a:schemeClr val="tx1"/>
            </a:solidFill>
            <a:effectLst/>
            <a:latin typeface="Arial" charset="0"/>
          </a:defRPr>
        </a:defPPr>
      </a:lstStyle>
    </a:lnDef>
  </a:objectDefaults>
  <a:extraClrSchemeLst>
    <a:extraClrScheme>
      <a:clrScheme name="Jones2 T05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Jones2 T05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Jones2 T05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Jones2 T05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Jones2 T05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Jones2 T05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Jones2 T05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Jones2 T05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Jones2 T05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Jones2 T05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Jones2 T05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Jones2 T05 13">
        <a:dk1>
          <a:srgbClr val="000000"/>
        </a:dk1>
        <a:lt1>
          <a:srgbClr val="FFFFFF"/>
        </a:lt1>
        <a:dk2>
          <a:srgbClr val="000000"/>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4">
        <a:dk1>
          <a:srgbClr val="000000"/>
        </a:dk1>
        <a:lt1>
          <a:srgbClr val="FFFFFF"/>
        </a:lt1>
        <a:dk2>
          <a:srgbClr val="E8B218"/>
        </a:dk2>
        <a:lt2>
          <a:srgbClr val="969696"/>
        </a:lt2>
        <a:accent1>
          <a:srgbClr val="FACB54"/>
        </a:accent1>
        <a:accent2>
          <a:srgbClr val="FF9966"/>
        </a:accent2>
        <a:accent3>
          <a:srgbClr val="FFFFFF"/>
        </a:accent3>
        <a:accent4>
          <a:srgbClr val="000000"/>
        </a:accent4>
        <a:accent5>
          <a:srgbClr val="FCE2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Jones2 T05 15">
        <a:dk1>
          <a:srgbClr val="000000"/>
        </a:dk1>
        <a:lt1>
          <a:srgbClr val="FFFFFF"/>
        </a:lt1>
        <a:dk2>
          <a:srgbClr val="E8B218"/>
        </a:dk2>
        <a:lt2>
          <a:srgbClr val="000000"/>
        </a:lt2>
        <a:accent1>
          <a:srgbClr val="E8B218"/>
        </a:accent1>
        <a:accent2>
          <a:srgbClr val="5A8F3D"/>
        </a:accent2>
        <a:accent3>
          <a:srgbClr val="FFFFFF"/>
        </a:accent3>
        <a:accent4>
          <a:srgbClr val="000000"/>
        </a:accent4>
        <a:accent5>
          <a:srgbClr val="F2D5AB"/>
        </a:accent5>
        <a:accent6>
          <a:srgbClr val="518136"/>
        </a:accent6>
        <a:hlink>
          <a:srgbClr val="BB2C29"/>
        </a:hlink>
        <a:folHlink>
          <a:srgbClr val="AF7EB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2735</TotalTime>
  <Words>1843</Words>
  <Application>Microsoft Office PowerPoint</Application>
  <PresentationFormat>On-screen Show (4:3)</PresentationFormat>
  <Paragraphs>201</Paragraphs>
  <Slides>21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Book Antiqua</vt:lpstr>
      <vt:lpstr>Calibri</vt:lpstr>
      <vt:lpstr>Symbol</vt:lpstr>
      <vt:lpstr>Times New Roman</vt:lpstr>
      <vt:lpstr>Wingdings</vt:lpstr>
      <vt:lpstr>Jones2 T05</vt:lpstr>
      <vt:lpstr>Managing Organizational Conflict and Negotiation</vt:lpstr>
      <vt:lpstr>Learning Objectives</vt:lpstr>
      <vt:lpstr>Types (Levels) of Conflict</vt:lpstr>
      <vt:lpstr>Sources of Conflict</vt:lpstr>
      <vt:lpstr>Transitions in Conflict Thought</vt:lpstr>
      <vt:lpstr>Transitions in Conflict Thought</vt:lpstr>
      <vt:lpstr>Interactionist view distinguishes between types of conflict</vt:lpstr>
      <vt:lpstr>Functional &amp; Dysfunctional Conflict produce different outcomes </vt:lpstr>
      <vt:lpstr>What are FIVE common conflict management ‘styles’ (your text calls them “Intentions”)</vt:lpstr>
      <vt:lpstr>Conflict Management Strategies</vt:lpstr>
      <vt:lpstr>Conflict Management Strategies</vt:lpstr>
      <vt:lpstr>Distributive and Integrative Bargaining:  What’s the Difference? (Exhibit 14-5)</vt:lpstr>
      <vt:lpstr>Conflict Roles</vt:lpstr>
      <vt:lpstr>The Negotiation Process</vt:lpstr>
      <vt:lpstr>Advice for Complainants</vt:lpstr>
      <vt:lpstr>Advice for Respondents</vt:lpstr>
      <vt:lpstr>Advice for Mediators</vt:lpstr>
      <vt:lpstr>Managerial Conflict Management Strategies Focused on Individuals</vt:lpstr>
      <vt:lpstr>Conflict Management Strategies     Focused on the Organization</vt:lpstr>
      <vt:lpstr>Global Implications</vt:lpstr>
      <vt:lpstr>Summary</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Managing Organizational Conflict and Negotiation</dc:title>
  <dc:creator>Owner</dc:creator>
  <cp:lastModifiedBy>William Ross</cp:lastModifiedBy>
  <cp:revision>31</cp:revision>
  <dcterms:created xsi:type="dcterms:W3CDTF">2011-08-05T15:08:54Z</dcterms:created>
  <dcterms:modified xsi:type="dcterms:W3CDTF">2018-08-01T16:00:21Z</dcterms:modified>
</cp:coreProperties>
</file>